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8" r:id="rId2"/>
    <p:sldId id="480" r:id="rId3"/>
    <p:sldId id="289" r:id="rId4"/>
    <p:sldId id="423" r:id="rId5"/>
    <p:sldId id="460" r:id="rId6"/>
    <p:sldId id="425" r:id="rId7"/>
    <p:sldId id="435" r:id="rId8"/>
    <p:sldId id="431" r:id="rId9"/>
    <p:sldId id="433" r:id="rId10"/>
    <p:sldId id="432" r:id="rId11"/>
    <p:sldId id="455" r:id="rId12"/>
    <p:sldId id="456" r:id="rId13"/>
    <p:sldId id="438" r:id="rId14"/>
    <p:sldId id="439" r:id="rId15"/>
    <p:sldId id="440" r:id="rId16"/>
    <p:sldId id="448" r:id="rId17"/>
    <p:sldId id="449" r:id="rId18"/>
    <p:sldId id="442" r:id="rId19"/>
    <p:sldId id="443" r:id="rId20"/>
    <p:sldId id="445" r:id="rId21"/>
    <p:sldId id="461" r:id="rId22"/>
    <p:sldId id="446" r:id="rId23"/>
    <p:sldId id="447" r:id="rId24"/>
    <p:sldId id="427" r:id="rId25"/>
    <p:sldId id="451" r:id="rId26"/>
    <p:sldId id="452" r:id="rId27"/>
    <p:sldId id="441" r:id="rId28"/>
    <p:sldId id="426" r:id="rId29"/>
    <p:sldId id="424" r:id="rId30"/>
    <p:sldId id="457" r:id="rId31"/>
    <p:sldId id="428" r:id="rId32"/>
    <p:sldId id="429" r:id="rId33"/>
    <p:sldId id="430" r:id="rId34"/>
    <p:sldId id="453" r:id="rId35"/>
    <p:sldId id="469" r:id="rId36"/>
    <p:sldId id="483" r:id="rId37"/>
    <p:sldId id="471" r:id="rId38"/>
    <p:sldId id="472" r:id="rId39"/>
    <p:sldId id="473" r:id="rId40"/>
    <p:sldId id="477" r:id="rId41"/>
    <p:sldId id="474" r:id="rId42"/>
    <p:sldId id="341" r:id="rId4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98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08.11.2021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08.11.2021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Part 7 SQL/Temporal SQL:2003 withdrawn,</a:t>
            </a:r>
            <a:r>
              <a:rPr lang="en-US" baseline="0" dirty="0"/>
              <a:t> integrated in SQL:2011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59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current working draft 2020 includes SQL/PGQ (property graphs) and SQL/MDA (</a:t>
            </a:r>
            <a:r>
              <a:rPr lang="en-US" dirty="0" err="1"/>
              <a:t>nd</a:t>
            </a:r>
            <a:r>
              <a:rPr lang="en-US" dirty="0"/>
              <a:t> arrays)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10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49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1: common record layouts: #1 fixed-size fields,</a:t>
            </a:r>
            <a:r>
              <a:rPr lang="en-US" baseline="0" dirty="0"/>
              <a:t> </a:t>
            </a:r>
            <a:r>
              <a:rPr lang="en-US" dirty="0"/>
              <a:t>#2 offsets, #3 embedded length</a:t>
            </a:r>
            <a:r>
              <a:rPr lang="en-US" baseline="0" dirty="0"/>
              <a:t> f</a:t>
            </a:r>
            <a:r>
              <a:rPr lang="en-US" dirty="0"/>
              <a:t>ields,</a:t>
            </a:r>
            <a:r>
              <a:rPr lang="en-US" baseline="0" dirty="0"/>
              <a:t> </a:t>
            </a:r>
            <a:r>
              <a:rPr lang="en-US" dirty="0"/>
              <a:t>#4 partitioned (fixed, </a:t>
            </a:r>
            <a:r>
              <a:rPr lang="en-US" dirty="0" err="1"/>
              <a:t>var</a:t>
            </a:r>
            <a:r>
              <a:rPr lang="en-US" dirty="0"/>
              <a:t> w/ length fields)</a:t>
            </a:r>
          </a:p>
          <a:p>
            <a:endParaRPr lang="en-US" dirty="0"/>
          </a:p>
          <a:p>
            <a:r>
              <a:rPr lang="en-US" dirty="0"/>
              <a:t>Note 2: http://databasearchitects.blogspot.com/2015/01/fun-with-char.html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44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80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r>
              <a:rPr lang="en-US" baseline="0" dirty="0"/>
              <a:t> </a:t>
            </a:r>
            <a:r>
              <a:rPr lang="en-US" dirty="0" err="1">
                <a:latin typeface="Consolas" panose="020B0609020204030204" pitchFamily="49" charset="0"/>
              </a:rPr>
              <a:t>Österreich</a:t>
            </a:r>
            <a:r>
              <a:rPr lang="en-US" dirty="0">
                <a:latin typeface="Consolas" panose="020B0609020204030204" pitchFamily="49" charset="0"/>
              </a:rPr>
              <a:t> -&gt; </a:t>
            </a:r>
            <a:r>
              <a:rPr lang="en-US" dirty="0" err="1">
                <a:latin typeface="Consolas" panose="020B0609020204030204" pitchFamily="49" charset="0"/>
              </a:rPr>
              <a:t>Steiermark</a:t>
            </a:r>
            <a:r>
              <a:rPr lang="en-US" dirty="0">
                <a:latin typeface="Consolas" panose="020B0609020204030204" pitchFamily="49" charset="0"/>
              </a:rPr>
              <a:t> -&gt; Graz(</a:t>
            </a:r>
            <a:r>
              <a:rPr lang="en-US" dirty="0" err="1">
                <a:latin typeface="Consolas" panose="020B0609020204030204" pitchFamily="49" charset="0"/>
              </a:rPr>
              <a:t>Stadt</a:t>
            </a:r>
            <a:r>
              <a:rPr lang="en-US" dirty="0">
                <a:latin typeface="Consolas" panose="020B0609020204030204" pitchFamily="49" charset="0"/>
              </a:rPr>
              <a:t>) -&gt; </a:t>
            </a:r>
            <a:r>
              <a:rPr lang="en-US" dirty="0" err="1">
                <a:latin typeface="Consolas" panose="020B0609020204030204" pitchFamily="49" charset="0"/>
              </a:rPr>
              <a:t>Geidorf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73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11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Query Languages (SQL)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Query Languages (SQL)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orp.com/SQLStandard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739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327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oniq.org/docs/JSONiq/html-single/index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boehm7.github.io/teaching/ws2122_dbs/02_ExerciseQueriesAPIs.pd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ugraz-isds/datasets.git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ta.gv.at/" TargetMode="External"/><Relationship Id="rId5" Type="http://schemas.openxmlformats.org/officeDocument/2006/relationships/hyperlink" Target="http://www.offenewahlen.at/" TargetMode="External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122_dbs/CreateSchema.sq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ugraz-isds/datasets/tree/master/elections_a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boehm7.github.io/teaching/ws2122_dbs/Results.z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927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05 Query Languages (SQL)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08,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the SQL Standard,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en-US" dirty="0"/>
              <a:t>Since SQL:2003 overall structure remained unchanged ...</a:t>
            </a:r>
          </a:p>
          <a:p>
            <a:pPr lvl="1"/>
            <a:endParaRPr lang="de-DE" altLang="en-US" dirty="0"/>
          </a:p>
          <a:p>
            <a:r>
              <a:rPr lang="de-DE" altLang="en-US" dirty="0"/>
              <a:t>SQL:2008 </a:t>
            </a:r>
            <a:r>
              <a:rPr lang="de-DE" altLang="en-US" b="0" dirty="0">
                <a:solidFill>
                  <a:schemeClr val="accent1"/>
                </a:solidFill>
              </a:rPr>
              <a:t>(???? pages)</a:t>
            </a:r>
          </a:p>
          <a:p>
            <a:pPr marL="685800" lvl="2">
              <a:buClr>
                <a:srgbClr val="F70146"/>
              </a:buClr>
            </a:pPr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2003</a:t>
            </a:r>
            <a:endParaRPr lang="de-DE" altLang="en-US" dirty="0"/>
          </a:p>
          <a:p>
            <a:pPr lvl="1"/>
            <a:r>
              <a:rPr lang="de-DE" altLang="en-US" dirty="0"/>
              <a:t>E.g., </a:t>
            </a:r>
            <a:r>
              <a:rPr lang="de-DE" altLang="en-US" b="1" dirty="0">
                <a:solidFill>
                  <a:schemeClr val="accent1"/>
                </a:solidFill>
              </a:rPr>
              <a:t>XML</a:t>
            </a:r>
            <a:r>
              <a:rPr lang="de-DE" altLang="en-US" dirty="0"/>
              <a:t> XQuery extensions, case/trigger extension  </a:t>
            </a:r>
          </a:p>
          <a:p>
            <a:r>
              <a:rPr lang="de-DE" altLang="en-US" dirty="0"/>
              <a:t>SQL:2011 </a:t>
            </a:r>
            <a:r>
              <a:rPr lang="de-DE" altLang="en-US" b="0" dirty="0">
                <a:solidFill>
                  <a:schemeClr val="accent1"/>
                </a:solidFill>
              </a:rPr>
              <a:t>(4079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2011</a:t>
            </a:r>
            <a:endParaRPr lang="de-DE" altLang="en-US" dirty="0"/>
          </a:p>
          <a:p>
            <a:pPr lvl="1"/>
            <a:r>
              <a:rPr lang="de-DE" altLang="en-US" dirty="0"/>
              <a:t>E.g., time periods, temporal constraints, time travel queries</a:t>
            </a:r>
          </a:p>
          <a:p>
            <a:r>
              <a:rPr lang="de-DE" altLang="en-US" dirty="0"/>
              <a:t>SQL:2016 </a:t>
            </a:r>
            <a:r>
              <a:rPr lang="de-DE" altLang="en-US" b="0" dirty="0">
                <a:solidFill>
                  <a:schemeClr val="accent1"/>
                </a:solidFill>
              </a:rPr>
              <a:t>(???? pages)</a:t>
            </a:r>
            <a:endParaRPr lang="de-DE" altLang="en-US" dirty="0"/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2016</a:t>
            </a:r>
          </a:p>
          <a:p>
            <a:pPr lvl="1"/>
            <a:r>
              <a:rPr lang="en-US" altLang="en-US" dirty="0"/>
              <a:t>E.g., </a:t>
            </a:r>
            <a:r>
              <a:rPr lang="en-US" altLang="en-US" b="1" dirty="0">
                <a:solidFill>
                  <a:schemeClr val="accent1"/>
                </a:solidFill>
              </a:rPr>
              <a:t>JSON</a:t>
            </a:r>
            <a:r>
              <a:rPr lang="en-US" altLang="en-US" dirty="0"/>
              <a:t> documents and functions (optional)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Note:</a:t>
            </a:r>
            <a:r>
              <a:rPr lang="en-US" dirty="0">
                <a:sym typeface="Wingdings" panose="05000000000000000000" pitchFamily="2" charset="2"/>
              </a:rPr>
              <a:t> We can only discuss common primitives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1620" y="5285434"/>
            <a:ext cx="2240782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[Working Draft SQL:2011: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https://www.wiscorp.com/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SQLStandards.html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6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in SQL:2003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Variety of Types</a:t>
            </a:r>
          </a:p>
          <a:p>
            <a:pPr lvl="1"/>
            <a:r>
              <a:rPr lang="en-US" dirty="0"/>
              <a:t>With support for </a:t>
            </a:r>
            <a:br>
              <a:rPr lang="en-US" dirty="0"/>
            </a:br>
            <a:r>
              <a:rPr lang="en-US" dirty="0"/>
              <a:t>multiple spellings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581400" y="1966968"/>
            <a:ext cx="2133600" cy="3794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SQL data types</a:t>
            </a:r>
            <a:endParaRPr lang="en-US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3730451" y="2728968"/>
            <a:ext cx="1828800" cy="6485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Predefined </a:t>
            </a:r>
            <a:b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Data Types</a:t>
            </a:r>
            <a:endParaRPr lang="en-US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6399126" y="2728968"/>
            <a:ext cx="1828800" cy="654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User-defined Types (UDT)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1219200" y="4557768"/>
            <a:ext cx="1066800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</a:t>
            </a:r>
            <a:endParaRPr lang="en-US" alt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152400" y="4557768"/>
            <a:ext cx="990600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endParaRPr lang="en-US" altLang="en-US" sz="140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040"/>
          <p:cNvSpPr txBox="1">
            <a:spLocks noChangeArrowheads="1"/>
          </p:cNvSpPr>
          <p:nvPr/>
        </p:nvSpPr>
        <p:spPr bwMode="auto">
          <a:xfrm>
            <a:off x="6781800" y="1724445"/>
            <a:ext cx="2136154" cy="279180"/>
          </a:xfrm>
          <a:prstGeom prst="rect">
            <a:avLst/>
          </a:prstGeom>
          <a:solidFill>
            <a:srgbClr val="7889F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in SQL:1999 / SQL:2003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041" descr="Light upward diagonal"/>
          <p:cNvSpPr txBox="1">
            <a:spLocks noChangeArrowheads="1"/>
          </p:cNvSpPr>
          <p:nvPr/>
        </p:nvSpPr>
        <p:spPr bwMode="auto">
          <a:xfrm>
            <a:off x="6781800" y="2029245"/>
            <a:ext cx="2136154" cy="27918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Deleted in SQL:2003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2063679" y="3775942"/>
            <a:ext cx="1143000" cy="371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endParaRPr lang="en-US" alt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043"/>
          <p:cNvSpPr txBox="1">
            <a:spLocks noChangeArrowheads="1"/>
          </p:cNvSpPr>
          <p:nvPr/>
        </p:nvSpPr>
        <p:spPr bwMode="auto">
          <a:xfrm>
            <a:off x="5867400" y="3795768"/>
            <a:ext cx="1143000" cy="371513"/>
          </a:xfrm>
          <a:prstGeom prst="rect">
            <a:avLst/>
          </a:prstGeom>
          <a:solidFill>
            <a:srgbClr val="7889FB"/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Boolean</a:t>
            </a:r>
            <a:endParaRPr lang="en-US" altLang="en-US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44" descr="Light upward diagonal"/>
          <p:cNvSpPr txBox="1">
            <a:spLocks noChangeArrowheads="1"/>
          </p:cNvSpPr>
          <p:nvPr/>
        </p:nvSpPr>
        <p:spPr bwMode="auto">
          <a:xfrm>
            <a:off x="3505200" y="4557768"/>
            <a:ext cx="533400" cy="30995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</a:t>
            </a:r>
            <a:endParaRPr lang="en-US" altLang="en-US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1045"/>
          <p:cNvSpPr txBox="1">
            <a:spLocks noChangeArrowheads="1"/>
          </p:cNvSpPr>
          <p:nvPr/>
        </p:nvSpPr>
        <p:spPr bwMode="auto">
          <a:xfrm>
            <a:off x="4969681" y="4557768"/>
            <a:ext cx="728639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Character</a:t>
            </a:r>
            <a:endParaRPr lang="en-US" alt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046"/>
          <p:cNvSpPr txBox="1">
            <a:spLocks noChangeArrowheads="1"/>
          </p:cNvSpPr>
          <p:nvPr/>
        </p:nvSpPr>
        <p:spPr bwMode="auto">
          <a:xfrm>
            <a:off x="4205236" y="4557768"/>
            <a:ext cx="609600" cy="309958"/>
          </a:xfrm>
          <a:prstGeom prst="rect">
            <a:avLst/>
          </a:prstGeom>
          <a:solidFill>
            <a:srgbClr val="7889FB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Blob</a:t>
            </a:r>
            <a:endParaRPr lang="en-US" altLang="en-US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047"/>
          <p:cNvSpPr txBox="1">
            <a:spLocks noChangeArrowheads="1"/>
          </p:cNvSpPr>
          <p:nvPr/>
        </p:nvSpPr>
        <p:spPr bwMode="auto">
          <a:xfrm>
            <a:off x="6754163" y="4557768"/>
            <a:ext cx="609600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US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048"/>
          <p:cNvSpPr txBox="1">
            <a:spLocks noChangeArrowheads="1"/>
          </p:cNvSpPr>
          <p:nvPr/>
        </p:nvSpPr>
        <p:spPr bwMode="auto">
          <a:xfrm>
            <a:off x="7439963" y="4557768"/>
            <a:ext cx="609600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alt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049"/>
          <p:cNvSpPr txBox="1">
            <a:spLocks noChangeArrowheads="1"/>
          </p:cNvSpPr>
          <p:nvPr/>
        </p:nvSpPr>
        <p:spPr bwMode="auto">
          <a:xfrm>
            <a:off x="8103355" y="4561307"/>
            <a:ext cx="969818" cy="30641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Timestamp</a:t>
            </a:r>
            <a:endParaRPr lang="en-US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050" descr="Light upward diagonal"/>
          <p:cNvSpPr txBox="1">
            <a:spLocks noChangeArrowheads="1"/>
          </p:cNvSpPr>
          <p:nvPr/>
        </p:nvSpPr>
        <p:spPr bwMode="auto">
          <a:xfrm>
            <a:off x="2590800" y="5319768"/>
            <a:ext cx="762000" cy="27918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1051" descr="Light upward diagonal"/>
          <p:cNvSpPr txBox="1">
            <a:spLocks noChangeArrowheads="1"/>
          </p:cNvSpPr>
          <p:nvPr/>
        </p:nvSpPr>
        <p:spPr bwMode="auto">
          <a:xfrm>
            <a:off x="3429000" y="5319768"/>
            <a:ext cx="762000" cy="27918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052"/>
          <p:cNvSpPr txBox="1">
            <a:spLocks noChangeArrowheads="1"/>
          </p:cNvSpPr>
          <p:nvPr/>
        </p:nvSpPr>
        <p:spPr bwMode="auto">
          <a:xfrm>
            <a:off x="4800600" y="5319768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053"/>
          <p:cNvSpPr txBox="1">
            <a:spLocks noChangeArrowheads="1"/>
          </p:cNvSpPr>
          <p:nvPr/>
        </p:nvSpPr>
        <p:spPr bwMode="auto">
          <a:xfrm>
            <a:off x="5638800" y="5319768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054"/>
          <p:cNvSpPr txBox="1">
            <a:spLocks noChangeArrowheads="1"/>
          </p:cNvSpPr>
          <p:nvPr/>
        </p:nvSpPr>
        <p:spPr bwMode="auto">
          <a:xfrm>
            <a:off x="6477000" y="5319768"/>
            <a:ext cx="762000" cy="279180"/>
          </a:xfrm>
          <a:prstGeom prst="rect">
            <a:avLst/>
          </a:prstGeom>
          <a:solidFill>
            <a:srgbClr val="7889FB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Clob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1055"/>
          <p:cNvSpPr txBox="1">
            <a:spLocks noChangeArrowheads="1"/>
          </p:cNvSpPr>
          <p:nvPr/>
        </p:nvSpPr>
        <p:spPr bwMode="auto">
          <a:xfrm>
            <a:off x="381000" y="5014968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NUMERIC</a:t>
            </a:r>
          </a:p>
        </p:txBody>
      </p:sp>
      <p:sp>
        <p:nvSpPr>
          <p:cNvPr id="26" name="Text Box 1056"/>
          <p:cNvSpPr txBox="1">
            <a:spLocks noChangeArrowheads="1"/>
          </p:cNvSpPr>
          <p:nvPr/>
        </p:nvSpPr>
        <p:spPr bwMode="auto">
          <a:xfrm>
            <a:off x="381000" y="5302306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DECIMAL</a:t>
            </a:r>
          </a:p>
        </p:txBody>
      </p:sp>
      <p:sp>
        <p:nvSpPr>
          <p:cNvPr id="27" name="Text Box 1057"/>
          <p:cNvSpPr txBox="1">
            <a:spLocks noChangeArrowheads="1"/>
          </p:cNvSpPr>
          <p:nvPr/>
        </p:nvSpPr>
        <p:spPr bwMode="auto">
          <a:xfrm>
            <a:off x="381000" y="5607106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SMALLINT</a:t>
            </a:r>
          </a:p>
        </p:txBody>
      </p:sp>
      <p:sp>
        <p:nvSpPr>
          <p:cNvPr id="28" name="Text Box 1058"/>
          <p:cNvSpPr txBox="1">
            <a:spLocks noChangeArrowheads="1"/>
          </p:cNvSpPr>
          <p:nvPr/>
        </p:nvSpPr>
        <p:spPr bwMode="auto">
          <a:xfrm>
            <a:off x="381000" y="6216706"/>
            <a:ext cx="762000" cy="279180"/>
          </a:xfrm>
          <a:prstGeom prst="rect">
            <a:avLst/>
          </a:prstGeom>
          <a:solidFill>
            <a:srgbClr val="7889FB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BIGINT</a:t>
            </a:r>
          </a:p>
        </p:txBody>
      </p:sp>
      <p:sp>
        <p:nvSpPr>
          <p:cNvPr id="29" name="Text Box 1059"/>
          <p:cNvSpPr txBox="1">
            <a:spLocks noChangeArrowheads="1"/>
          </p:cNvSpPr>
          <p:nvPr/>
        </p:nvSpPr>
        <p:spPr bwMode="auto">
          <a:xfrm>
            <a:off x="381000" y="5911906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INTEGE</a:t>
            </a:r>
            <a:r>
              <a:rPr lang="de-DE" altLang="en-US" b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1060"/>
          <p:cNvSpPr txBox="1">
            <a:spLocks noChangeArrowheads="1"/>
          </p:cNvSpPr>
          <p:nvPr/>
        </p:nvSpPr>
        <p:spPr bwMode="auto">
          <a:xfrm>
            <a:off x="1524000" y="5291193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1061"/>
          <p:cNvSpPr txBox="1">
            <a:spLocks noChangeArrowheads="1"/>
          </p:cNvSpPr>
          <p:nvPr/>
        </p:nvSpPr>
        <p:spPr bwMode="auto">
          <a:xfrm>
            <a:off x="1524000" y="5595993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FLOAT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1062"/>
          <p:cNvSpPr txBox="1">
            <a:spLocks noChangeArrowheads="1"/>
          </p:cNvSpPr>
          <p:nvPr/>
        </p:nvSpPr>
        <p:spPr bwMode="auto">
          <a:xfrm>
            <a:off x="1524000" y="5900793"/>
            <a:ext cx="762000" cy="4638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latin typeface="Calibri" panose="020F0502020204030204" pitchFamily="34" charset="0"/>
                <a:cs typeface="Calibri" panose="020F0502020204030204" pitchFamily="34" charset="0"/>
              </a:rPr>
              <a:t>DOUBLE PRECISION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1063"/>
          <p:cNvSpPr>
            <a:spLocks noChangeShapeType="1"/>
          </p:cNvSpPr>
          <p:nvPr/>
        </p:nvSpPr>
        <p:spPr bwMode="auto">
          <a:xfrm>
            <a:off x="228600" y="4862568"/>
            <a:ext cx="0" cy="144780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1064"/>
          <p:cNvSpPr>
            <a:spLocks noChangeShapeType="1"/>
          </p:cNvSpPr>
          <p:nvPr/>
        </p:nvSpPr>
        <p:spPr bwMode="auto">
          <a:xfrm>
            <a:off x="1371600" y="4862568"/>
            <a:ext cx="0" cy="121920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1065"/>
          <p:cNvSpPr>
            <a:spLocks noChangeShapeType="1"/>
          </p:cNvSpPr>
          <p:nvPr/>
        </p:nvSpPr>
        <p:spPr bwMode="auto">
          <a:xfrm>
            <a:off x="228600" y="63103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1066"/>
          <p:cNvSpPr>
            <a:spLocks noChangeShapeType="1"/>
          </p:cNvSpPr>
          <p:nvPr/>
        </p:nvSpPr>
        <p:spPr bwMode="auto">
          <a:xfrm>
            <a:off x="228600" y="60055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1067"/>
          <p:cNvSpPr>
            <a:spLocks noChangeShapeType="1"/>
          </p:cNvSpPr>
          <p:nvPr/>
        </p:nvSpPr>
        <p:spPr bwMode="auto">
          <a:xfrm>
            <a:off x="228600" y="57007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1068"/>
          <p:cNvSpPr>
            <a:spLocks noChangeShapeType="1"/>
          </p:cNvSpPr>
          <p:nvPr/>
        </p:nvSpPr>
        <p:spPr bwMode="auto">
          <a:xfrm>
            <a:off x="228600" y="53959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1069"/>
          <p:cNvSpPr>
            <a:spLocks noChangeShapeType="1"/>
          </p:cNvSpPr>
          <p:nvPr/>
        </p:nvSpPr>
        <p:spPr bwMode="auto">
          <a:xfrm>
            <a:off x="228600" y="51673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1070"/>
          <p:cNvSpPr>
            <a:spLocks noChangeShapeType="1"/>
          </p:cNvSpPr>
          <p:nvPr/>
        </p:nvSpPr>
        <p:spPr bwMode="auto">
          <a:xfrm>
            <a:off x="1371600" y="53959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1071"/>
          <p:cNvSpPr>
            <a:spLocks noChangeShapeType="1"/>
          </p:cNvSpPr>
          <p:nvPr/>
        </p:nvSpPr>
        <p:spPr bwMode="auto">
          <a:xfrm>
            <a:off x="1371600" y="57007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1072"/>
          <p:cNvSpPr>
            <a:spLocks noChangeShapeType="1"/>
          </p:cNvSpPr>
          <p:nvPr/>
        </p:nvSpPr>
        <p:spPr bwMode="auto">
          <a:xfrm>
            <a:off x="1371600" y="60817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1100"/>
          <p:cNvSpPr txBox="1">
            <a:spLocks noChangeArrowheads="1"/>
          </p:cNvSpPr>
          <p:nvPr/>
        </p:nvSpPr>
        <p:spPr bwMode="auto">
          <a:xfrm>
            <a:off x="3962400" y="3795768"/>
            <a:ext cx="1143000" cy="371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String</a:t>
            </a:r>
            <a:endParaRPr lang="en-US" alt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104"/>
          <p:cNvSpPr txBox="1">
            <a:spLocks noChangeArrowheads="1"/>
          </p:cNvSpPr>
          <p:nvPr/>
        </p:nvSpPr>
        <p:spPr bwMode="auto">
          <a:xfrm>
            <a:off x="1061776" y="2728968"/>
            <a:ext cx="1828800" cy="6485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Composite </a:t>
            </a:r>
            <a:br>
              <a:rPr lang="de-DE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 Types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Box 1105"/>
          <p:cNvSpPr txBox="1">
            <a:spLocks noChangeArrowheads="1"/>
          </p:cNvSpPr>
          <p:nvPr/>
        </p:nvSpPr>
        <p:spPr bwMode="auto">
          <a:xfrm>
            <a:off x="152400" y="3795768"/>
            <a:ext cx="1143000" cy="371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Numeric</a:t>
            </a:r>
            <a:endParaRPr lang="en-US" alt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1106"/>
          <p:cNvSpPr txBox="1">
            <a:spLocks noChangeArrowheads="1"/>
          </p:cNvSpPr>
          <p:nvPr/>
        </p:nvSpPr>
        <p:spPr bwMode="auto">
          <a:xfrm>
            <a:off x="7768213" y="3795768"/>
            <a:ext cx="1143000" cy="371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Datetime</a:t>
            </a:r>
            <a:endParaRPr lang="en-US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5" idx="2"/>
            <a:endCxn id="44" idx="0"/>
          </p:cNvCxnSpPr>
          <p:nvPr/>
        </p:nvCxnSpPr>
        <p:spPr>
          <a:xfrm flipH="1">
            <a:off x="1976176" y="2346381"/>
            <a:ext cx="2672024" cy="3825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4644851" y="2346381"/>
            <a:ext cx="3349" cy="3825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4648200" y="2346381"/>
            <a:ext cx="2665326" cy="3825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45" idx="0"/>
          </p:cNvCxnSpPr>
          <p:nvPr/>
        </p:nvCxnSpPr>
        <p:spPr>
          <a:xfrm flipH="1">
            <a:off x="723900" y="3377480"/>
            <a:ext cx="3920951" cy="41828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flipH="1">
            <a:off x="2635179" y="3377480"/>
            <a:ext cx="2009672" cy="3984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43" idx="0"/>
          </p:cNvCxnSpPr>
          <p:nvPr/>
        </p:nvCxnSpPr>
        <p:spPr>
          <a:xfrm flipH="1">
            <a:off x="4533900" y="3377480"/>
            <a:ext cx="110951" cy="41828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4644851" y="3377480"/>
            <a:ext cx="1794049" cy="41828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46" idx="0"/>
          </p:cNvCxnSpPr>
          <p:nvPr/>
        </p:nvCxnSpPr>
        <p:spPr>
          <a:xfrm>
            <a:off x="4644851" y="3377480"/>
            <a:ext cx="3694862" cy="41828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6" idx="2"/>
            <a:endCxn id="19" idx="0"/>
          </p:cNvCxnSpPr>
          <p:nvPr/>
        </p:nvCxnSpPr>
        <p:spPr>
          <a:xfrm>
            <a:off x="8339713" y="4167281"/>
            <a:ext cx="248551" cy="394026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6" idx="2"/>
            <a:endCxn id="18" idx="0"/>
          </p:cNvCxnSpPr>
          <p:nvPr/>
        </p:nvCxnSpPr>
        <p:spPr>
          <a:xfrm flipH="1">
            <a:off x="7744763" y="4167281"/>
            <a:ext cx="59495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6" idx="2"/>
            <a:endCxn id="17" idx="0"/>
          </p:cNvCxnSpPr>
          <p:nvPr/>
        </p:nvCxnSpPr>
        <p:spPr>
          <a:xfrm flipH="1">
            <a:off x="7058963" y="4167281"/>
            <a:ext cx="128075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5" idx="2"/>
            <a:endCxn id="9" idx="0"/>
          </p:cNvCxnSpPr>
          <p:nvPr/>
        </p:nvCxnSpPr>
        <p:spPr>
          <a:xfrm flipH="1">
            <a:off x="647700" y="4167281"/>
            <a:ext cx="7620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5" idx="2"/>
            <a:endCxn id="8" idx="0"/>
          </p:cNvCxnSpPr>
          <p:nvPr/>
        </p:nvCxnSpPr>
        <p:spPr>
          <a:xfrm>
            <a:off x="723900" y="4167281"/>
            <a:ext cx="102870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3" idx="2"/>
            <a:endCxn id="14" idx="0"/>
          </p:cNvCxnSpPr>
          <p:nvPr/>
        </p:nvCxnSpPr>
        <p:spPr>
          <a:xfrm flipH="1">
            <a:off x="3771900" y="4167281"/>
            <a:ext cx="76200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3" idx="2"/>
            <a:endCxn id="16" idx="0"/>
          </p:cNvCxnSpPr>
          <p:nvPr/>
        </p:nvCxnSpPr>
        <p:spPr>
          <a:xfrm flipH="1">
            <a:off x="4510036" y="4167281"/>
            <a:ext cx="23864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3" idx="2"/>
            <a:endCxn id="15" idx="0"/>
          </p:cNvCxnSpPr>
          <p:nvPr/>
        </p:nvCxnSpPr>
        <p:spPr>
          <a:xfrm>
            <a:off x="4533900" y="4167281"/>
            <a:ext cx="800101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5" idx="2"/>
            <a:endCxn id="24" idx="0"/>
          </p:cNvCxnSpPr>
          <p:nvPr/>
        </p:nvCxnSpPr>
        <p:spPr>
          <a:xfrm>
            <a:off x="5334001" y="4867726"/>
            <a:ext cx="1523999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>
          <a:xfrm>
            <a:off x="5334001" y="4867726"/>
            <a:ext cx="685799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>
          <a:xfrm flipH="1">
            <a:off x="5181600" y="4867726"/>
            <a:ext cx="152401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3771900" y="4867726"/>
            <a:ext cx="38100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 flipH="1">
            <a:off x="2971800" y="4867726"/>
            <a:ext cx="800100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06679" y="5840503"/>
            <a:ext cx="5311810" cy="64633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AT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Implicit casts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among numeric types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 among character types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3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in PostgreSQL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Strings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CHAR(n)</a:t>
            </a:r>
            <a:r>
              <a:rPr lang="en-US" dirty="0"/>
              <a:t>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fixed-length character sequence (padded to n)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VARCHAR(n)</a:t>
            </a:r>
            <a:r>
              <a:rPr lang="en-US" dirty="0"/>
              <a:t>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variable-length character sequence (n max)</a:t>
            </a:r>
            <a:endParaRPr lang="en-US" dirty="0"/>
          </a:p>
          <a:p>
            <a:pPr lvl="1"/>
            <a:r>
              <a:rPr lang="en-US" dirty="0"/>
              <a:t>TEXT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variable-length character sequence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Numeric</a:t>
            </a:r>
          </a:p>
          <a:p>
            <a:pPr lvl="1"/>
            <a:r>
              <a:rPr lang="en-US" dirty="0"/>
              <a:t>SMALLINT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2 byte integer (signed short) 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INT/INTEGER</a:t>
            </a:r>
            <a:r>
              <a:rPr lang="en-US" dirty="0"/>
              <a:t>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4 byte integer (signed </a:t>
            </a:r>
            <a:r>
              <a:rPr lang="en-US" dirty="0" err="1">
                <a:sym typeface="Wingdings" panose="05000000000000000000" pitchFamily="2" charset="2"/>
              </a:rPr>
              <a:t>int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SERIAL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INTEGER w/ auto increment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NUMERIC(p, s)</a:t>
            </a:r>
            <a:r>
              <a:rPr lang="en-US" dirty="0"/>
              <a:t>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exact real with p digits and s after decimal point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Time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DATE</a:t>
            </a:r>
            <a:r>
              <a:rPr lang="en-US" dirty="0"/>
              <a:t>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date </a:t>
            </a:r>
            <a:endParaRPr lang="en-US" dirty="0"/>
          </a:p>
          <a:p>
            <a:pPr lvl="1"/>
            <a:r>
              <a:rPr lang="en-US" dirty="0"/>
              <a:t>TIMESTAMP/TIMESTAMPTZ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date and time, </a:t>
            </a:r>
            <a:r>
              <a:rPr lang="en-US" dirty="0" err="1">
                <a:sym typeface="Wingdings" panose="05000000000000000000" pitchFamily="2" charset="2"/>
              </a:rPr>
              <a:t>timezone</a:t>
            </a:r>
            <a:r>
              <a:rPr lang="en-US" dirty="0">
                <a:sym typeface="Wingdings" panose="05000000000000000000" pitchFamily="2" charset="2"/>
              </a:rPr>
              <a:t>-aware if needed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JSON</a:t>
            </a:r>
          </a:p>
          <a:p>
            <a:pPr lvl="1"/>
            <a:r>
              <a:rPr lang="en-US" dirty="0"/>
              <a:t>JSON 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text JSON representation (requires reparsing)</a:t>
            </a:r>
            <a:endParaRPr lang="en-US" dirty="0"/>
          </a:p>
          <a:p>
            <a:pPr lvl="1"/>
            <a:r>
              <a:rPr lang="en-US" dirty="0"/>
              <a:t>JSONB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binary JSON representation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6568" y="679515"/>
            <a:ext cx="30245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Appropriate, Brief, Complete</a:t>
            </a:r>
          </a:p>
        </p:txBody>
      </p:sp>
    </p:spTree>
    <p:extLst>
      <p:ext uri="{BB962C8B-B14F-4D97-AF65-F5344CB8AC3E}">
        <p14:creationId xmlns:p14="http://schemas.microsoft.com/office/powerpoint/2010/main" val="13415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Create, Alter, and Delete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Table</a:t>
            </a:r>
          </a:p>
          <a:p>
            <a:pPr lvl="1"/>
            <a:r>
              <a:rPr lang="en-US" dirty="0"/>
              <a:t>Typed attributes</a:t>
            </a:r>
          </a:p>
          <a:p>
            <a:pPr lvl="1"/>
            <a:r>
              <a:rPr lang="en-US" dirty="0"/>
              <a:t>Primary and foreign keys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 NULL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UNIQUE</a:t>
            </a:r>
            <a:r>
              <a:rPr lang="en-US" dirty="0"/>
              <a:t> constraints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DEFAULT</a:t>
            </a:r>
            <a:r>
              <a:rPr lang="en-US" dirty="0"/>
              <a:t> values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CHECK</a:t>
            </a:r>
            <a:r>
              <a:rPr lang="en-US" dirty="0"/>
              <a:t> constraints</a:t>
            </a:r>
          </a:p>
          <a:p>
            <a:pPr lvl="1"/>
            <a:endParaRPr lang="en-US" sz="700" dirty="0"/>
          </a:p>
          <a:p>
            <a:r>
              <a:rPr lang="en-US" dirty="0"/>
              <a:t>Alter Table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DROP</a:t>
            </a:r>
            <a:r>
              <a:rPr lang="en-US" dirty="0"/>
              <a:t> columns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ALTER</a:t>
            </a:r>
            <a:r>
              <a:rPr lang="en-US" dirty="0"/>
              <a:t> data type, defaults, </a:t>
            </a:r>
            <a:br>
              <a:rPr lang="en-US" dirty="0"/>
            </a:br>
            <a:r>
              <a:rPr lang="en-US" dirty="0"/>
              <a:t>constraints,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Delete Table</a:t>
            </a:r>
          </a:p>
          <a:p>
            <a:pPr lvl="1"/>
            <a:r>
              <a:rPr lang="en-US" dirty="0"/>
              <a:t>Delete table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 </a:t>
            </a:r>
            <a:r>
              <a:rPr lang="en-US" dirty="0"/>
              <a:t>order of tables matters </a:t>
            </a:r>
            <a:br>
              <a:rPr lang="en-US" dirty="0"/>
            </a:br>
            <a:r>
              <a:rPr lang="en-US" dirty="0"/>
              <a:t>due to referential integrity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1174" y="1339379"/>
            <a:ext cx="4793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Students (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SID </a:t>
            </a:r>
            <a:r>
              <a:rPr lang="en-US" b="1" dirty="0">
                <a:latin typeface="Consolas" panose="020B0609020204030204" pitchFamily="49" charset="0"/>
              </a:rPr>
              <a:t>INTEGER PRIMARY KEY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VARCHAR</a:t>
            </a:r>
            <a:r>
              <a:rPr lang="en-US" dirty="0">
                <a:latin typeface="Consolas" panose="020B0609020204030204" pitchFamily="49" charset="0"/>
              </a:rPr>
              <a:t>(128) </a:t>
            </a:r>
            <a:r>
              <a:rPr lang="en-US" b="1" dirty="0">
                <a:latin typeface="Consolas" panose="020B0609020204030204" pitchFamily="49" charset="0"/>
              </a:rPr>
              <a:t>NOT NULL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VARCHAR</a:t>
            </a:r>
            <a:r>
              <a:rPr lang="en-US" dirty="0">
                <a:latin typeface="Consolas" panose="020B0609020204030204" pitchFamily="49" charset="0"/>
              </a:rPr>
              <a:t>(128) </a:t>
            </a:r>
            <a:r>
              <a:rPr lang="en-US" b="1" dirty="0">
                <a:latin typeface="Consolas" panose="020B0609020204030204" pitchFamily="49" charset="0"/>
              </a:rPr>
              <a:t>NOT NULL,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Mtime</a:t>
            </a:r>
            <a:r>
              <a:rPr lang="en-US" b="1" dirty="0">
                <a:latin typeface="Consolas" panose="020B0609020204030204" pitchFamily="49" charset="0"/>
              </a:rPr>
              <a:t> DATE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DEFAULT</a:t>
            </a:r>
            <a:r>
              <a:rPr lang="en-US" b="1" dirty="0">
                <a:latin typeface="Consolas" panose="020B0609020204030204" pitchFamily="49" charset="0"/>
              </a:rPr>
              <a:t> CURRENT_DATE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1174" y="3631142"/>
            <a:ext cx="46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ALTER TABLE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DoB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DATE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2897" y="4888860"/>
            <a:ext cx="46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</a:t>
            </a:r>
            <a:r>
              <a:rPr lang="en-US" dirty="0">
                <a:latin typeface="Consolas" panose="020B0609020204030204" pitchFamily="49" charset="0"/>
              </a:rPr>
              <a:t> Students;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-- sorry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300" y="678393"/>
            <a:ext cx="2265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Templates in SQL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 in PostgreSQL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2849" y="4024701"/>
            <a:ext cx="463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ALTER TABLE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CONSTRAINT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PKStudent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PRIMARY KEY</a:t>
            </a:r>
            <a:r>
              <a:rPr lang="en-US" dirty="0">
                <a:latin typeface="Consolas" panose="020B0609020204030204" pitchFamily="49" charset="0"/>
              </a:rPr>
              <a:t>(SID);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4571" y="5171889"/>
            <a:ext cx="46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CASCADE</a:t>
            </a:r>
            <a:r>
              <a:rPr lang="en-US" dirty="0">
                <a:latin typeface="Consolas" panose="020B0609020204030204" pitchFamily="49" charset="0"/>
              </a:rPr>
              <a:t>; 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4525" y="3031590"/>
            <a:ext cx="478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latin typeface="Consolas" panose="020B0609020204030204" pitchFamily="49" charset="0"/>
              </a:rPr>
              <a:t>AS 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</a:rPr>
              <a:t>…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6246" y="5454919"/>
            <a:ext cx="4632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 IF EXISTS</a:t>
            </a:r>
            <a:r>
              <a:rPr lang="en-US" dirty="0">
                <a:latin typeface="Consolas" panose="020B0609020204030204" pitchFamily="49" charset="0"/>
              </a:rPr>
              <a:t> Countries,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Cities, Airports, Airlines,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Routes, Planes, </a:t>
            </a:r>
            <a:r>
              <a:rPr lang="en-US" dirty="0" err="1">
                <a:latin typeface="Consolas" panose="020B0609020204030204" pitchFamily="49" charset="0"/>
              </a:rPr>
              <a:t>Routes_Planes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409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Delete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71492" cy="4941101"/>
          </a:xfrm>
        </p:spPr>
        <p:txBody>
          <a:bodyPr/>
          <a:lstStyle/>
          <a:p>
            <a:r>
              <a:rPr lang="en-US" dirty="0"/>
              <a:t>Create Index</a:t>
            </a:r>
          </a:p>
          <a:p>
            <a:pPr lvl="1"/>
            <a:r>
              <a:rPr lang="en-US" dirty="0"/>
              <a:t>Create a secondary (</a:t>
            </a:r>
            <a:r>
              <a:rPr lang="en-US" dirty="0" err="1"/>
              <a:t>nonclustered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index on a set of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Clustered:</a:t>
            </a:r>
            <a:r>
              <a:rPr lang="en-US" dirty="0"/>
              <a:t> tuples sorted by index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Non-clustered:</a:t>
            </a:r>
            <a:r>
              <a:rPr lang="en-US" dirty="0"/>
              <a:t> sorted attribute  with tuple references</a:t>
            </a:r>
          </a:p>
          <a:p>
            <a:pPr lvl="1"/>
            <a:r>
              <a:rPr lang="en-US" dirty="0"/>
              <a:t>Can specify uniqueness, order, and indexing method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PostgreSQL methods:</a:t>
            </a:r>
            <a:r>
              <a:rPr lang="en-US" dirty="0"/>
              <a:t> </a:t>
            </a:r>
            <a:r>
              <a:rPr lang="en-US" u="sng" dirty="0" err="1"/>
              <a:t>btree</a:t>
            </a:r>
            <a:r>
              <a:rPr lang="en-US" dirty="0"/>
              <a:t>, hash, gist, and gin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see lecture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07 Physical Design and Tuning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Delete Index</a:t>
            </a:r>
          </a:p>
          <a:p>
            <a:pPr lvl="1"/>
            <a:r>
              <a:rPr lang="en-US" dirty="0"/>
              <a:t>Drop indexes by name</a:t>
            </a:r>
          </a:p>
          <a:p>
            <a:pPr lvl="1"/>
            <a:endParaRPr lang="en-US" sz="700" dirty="0"/>
          </a:p>
          <a:p>
            <a:r>
              <a:rPr lang="en-US" dirty="0"/>
              <a:t>Tradeoffs</a:t>
            </a:r>
          </a:p>
          <a:p>
            <a:pPr lvl="1"/>
            <a:r>
              <a:rPr lang="en-US" dirty="0"/>
              <a:t>Indexes often automatically created for </a:t>
            </a:r>
            <a:r>
              <a:rPr lang="en-US" b="1" dirty="0">
                <a:solidFill>
                  <a:srgbClr val="7889FB"/>
                </a:solidFill>
              </a:rPr>
              <a:t>primary keys</a:t>
            </a:r>
            <a:r>
              <a:rPr lang="en-US" dirty="0"/>
              <a:t> / </a:t>
            </a:r>
            <a:r>
              <a:rPr lang="en-US" b="1" dirty="0">
                <a:solidFill>
                  <a:srgbClr val="7889FB"/>
                </a:solidFill>
              </a:rPr>
              <a:t>unique</a:t>
            </a:r>
            <a:r>
              <a:rPr lang="en-US" dirty="0"/>
              <a:t> attributes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Lookup/scan performance</a:t>
            </a:r>
            <a:r>
              <a:rPr lang="en-US" dirty="0"/>
              <a:t> vs </a:t>
            </a:r>
            <a:r>
              <a:rPr lang="en-US" b="1" dirty="0">
                <a:solidFill>
                  <a:schemeClr val="accent1"/>
                </a:solidFill>
              </a:rPr>
              <a:t>insert performance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5771" y="1346483"/>
            <a:ext cx="36375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CREATE INDEX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USING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btree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ASC NULLS FIRST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2831" y="2919104"/>
            <a:ext cx="2095123" cy="929414"/>
            <a:chOff x="6822831" y="2919104"/>
            <a:chExt cx="2095123" cy="929414"/>
          </a:xfrm>
        </p:grpSpPr>
        <p:sp>
          <p:nvSpPr>
            <p:cNvPr id="6" name="Rectangle 5"/>
            <p:cNvSpPr/>
            <p:nvPr/>
          </p:nvSpPr>
          <p:spPr>
            <a:xfrm>
              <a:off x="6822831" y="3486777"/>
              <a:ext cx="2095123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473482" y="291910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746" y="3270796"/>
              <a:ext cx="494902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>
              <a:off x="7636746" y="3280844"/>
              <a:ext cx="1145513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7244862" y="3280844"/>
              <a:ext cx="625530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347396" y="4252132"/>
            <a:ext cx="30128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DROP INDEX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003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Catalog 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 data </a:t>
            </a:r>
            <a:r>
              <a:rPr lang="en-US" dirty="0"/>
              <a:t>of all database objects</a:t>
            </a:r>
            <a:br>
              <a:rPr lang="en-US" dirty="0"/>
            </a:br>
            <a:r>
              <a:rPr lang="en-US" dirty="0"/>
              <a:t>(tables, constraints, indexes)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mostly read-only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Accessible through SQL</a:t>
            </a:r>
          </a:p>
          <a:p>
            <a:pPr lvl="1"/>
            <a:r>
              <a:rPr lang="en-US" dirty="0"/>
              <a:t>Organized by schemas (</a:t>
            </a:r>
            <a:r>
              <a:rPr lang="en-US" b="1" dirty="0">
                <a:latin typeface="Consolas" panose="020B0609020204030204" pitchFamily="49" charset="0"/>
              </a:rPr>
              <a:t>CREATE SCHEMA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tpch</a:t>
            </a:r>
            <a:r>
              <a:rPr lang="en-US" dirty="0">
                <a:latin typeface="Consolas" panose="020B0609020204030204" pitchFamily="49" charset="0"/>
              </a:rPr>
              <a:t>;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SQL </a:t>
            </a:r>
            <a:r>
              <a:rPr lang="en-US" dirty="0" err="1">
                <a:latin typeface="Consolas" panose="020B0609020204030204" pitchFamily="49" charset="0"/>
              </a:rPr>
              <a:t>Information_Schema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Schema with tables </a:t>
            </a:r>
            <a:br>
              <a:rPr lang="en-US" dirty="0"/>
            </a:br>
            <a:r>
              <a:rPr lang="en-US" dirty="0"/>
              <a:t>for all tables, views, constraints,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check for existence of accessible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29" y="1853864"/>
            <a:ext cx="2635613" cy="381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6506" y="1763429"/>
            <a:ext cx="142686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graphical representation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465" y="4742824"/>
            <a:ext cx="55969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information_schema.tables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table_schema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’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‘customer’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027" y="5807942"/>
            <a:ext cx="4953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(defined as views over PostgreSQL catalog tables)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677" y="715290"/>
            <a:ext cx="257532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TPC-H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Encyclopedia of Big Data Technologies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10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Tuple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Insert a single tuple</a:t>
            </a:r>
            <a:r>
              <a:rPr lang="en-US" dirty="0"/>
              <a:t> with implicit or explicit attribute assignment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r>
              <a:rPr lang="en-US" dirty="0"/>
              <a:t>Insert attribute key-value pairs to use auto increment, defaults, NULLs,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Insert Table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Redirect query result into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INSERT </a:t>
            </a:r>
            <a:r>
              <a:rPr lang="en-US" dirty="0"/>
              <a:t>(append semantics)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19340" y="4424898"/>
            <a:ext cx="402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NewStudents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3010" y="5255286"/>
            <a:ext cx="48281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Analogy Linux redirect (append):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cat NewStudents.txt &gt;&gt; Students.txt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0596" y="2014241"/>
            <a:ext cx="759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(SID, 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MTime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DoB</a:t>
            </a: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VALUES</a:t>
            </a:r>
            <a:r>
              <a:rPr lang="en-US" dirty="0">
                <a:latin typeface="Consolas" panose="020B0609020204030204" pitchFamily="49" charset="0"/>
              </a:rPr>
              <a:t> (7,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Boehm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Matthias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AT" dirty="0">
                <a:latin typeface="Consolas" panose="020B0609020204030204" pitchFamily="49" charset="0"/>
              </a:rPr>
              <a:t>'2002-10-01','1982-06-25'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2271" y="3131285"/>
            <a:ext cx="5772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(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DoB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VALUES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Boehm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Matthias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AT" dirty="0">
                <a:latin typeface="Consolas" panose="020B0609020204030204" pitchFamily="49" charset="0"/>
              </a:rPr>
              <a:t>'1982-06-25'</a:t>
            </a:r>
            <a:r>
              <a:rPr lang="en-US" dirty="0">
                <a:latin typeface="Consolas" panose="020B0609020204030204" pitchFamily="49" charset="0"/>
              </a:rPr>
              <a:t>),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  (...), (...);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4136" y="3131285"/>
            <a:ext cx="17484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SID,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MTime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and 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Tuple/Table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Set-oriented update</a:t>
            </a:r>
            <a:r>
              <a:rPr lang="en-US" dirty="0"/>
              <a:t> of attributes</a:t>
            </a:r>
          </a:p>
          <a:p>
            <a:pPr lvl="1"/>
            <a:r>
              <a:rPr lang="en-US" dirty="0"/>
              <a:t>Update single tuple via predicate 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chemeClr val="accent1"/>
                </a:solidFill>
              </a:rPr>
              <a:t>primary key</a:t>
            </a:r>
          </a:p>
          <a:p>
            <a:pPr lvl="1"/>
            <a:endParaRPr lang="en-US" dirty="0"/>
          </a:p>
          <a:p>
            <a:r>
              <a:rPr lang="en-US" dirty="0"/>
              <a:t>Delete Tuple/Table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Set-oriented delete</a:t>
            </a:r>
            <a:r>
              <a:rPr lang="en-US" dirty="0"/>
              <a:t> of tuples</a:t>
            </a:r>
          </a:p>
          <a:p>
            <a:pPr lvl="1"/>
            <a:r>
              <a:rPr lang="en-US" dirty="0"/>
              <a:t>Delete single tuple via predicate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chemeClr val="accent1"/>
                </a:solidFill>
              </a:rPr>
              <a:t>primary key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Time travel and multi-version concurrency control</a:t>
            </a:r>
          </a:p>
          <a:p>
            <a:pPr lvl="1"/>
            <a:r>
              <a:rPr lang="en-US" dirty="0"/>
              <a:t>Deleted tuples might be just </a:t>
            </a:r>
            <a:r>
              <a:rPr lang="en-US" b="1" dirty="0">
                <a:solidFill>
                  <a:schemeClr val="accent1"/>
                </a:solidFill>
              </a:rPr>
              <a:t>marked as inactive 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09 Transaction Processing and Concurrency</a:t>
            </a: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09103" y="1367471"/>
            <a:ext cx="3743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UPDATE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SET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MTime</a:t>
            </a:r>
            <a:r>
              <a:rPr lang="en-US" dirty="0">
                <a:latin typeface="Consolas" panose="020B0609020204030204" pitchFamily="49" charset="0"/>
              </a:rPr>
              <a:t> = ‘2002-10-02’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= ‘Boehm’;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0777" y="2986928"/>
            <a:ext cx="3743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DELETE</a:t>
            </a:r>
            <a:r>
              <a:rPr lang="en-US" b="1" dirty="0">
                <a:latin typeface="Consolas" panose="020B0609020204030204" pitchFamily="49" charset="0"/>
              </a:rPr>
              <a:t> FROM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extract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year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mtime</a:t>
            </a:r>
            <a:r>
              <a:rPr lang="en-US" dirty="0">
                <a:latin typeface="Consolas" panose="020B0609020204030204" pitchFamily="49" charset="0"/>
              </a:rPr>
              <a:t>) &lt; 2010;</a:t>
            </a:r>
          </a:p>
        </p:txBody>
      </p:sp>
    </p:spTree>
    <p:extLst>
      <p:ext uri="{BB962C8B-B14F-4D97-AF65-F5344CB8AC3E}">
        <p14:creationId xmlns:p14="http://schemas.microsoft.com/office/powerpoint/2010/main" val="5005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Query Template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Select-From-Where</a:t>
            </a:r>
          </a:p>
          <a:p>
            <a:pPr lvl="1"/>
            <a:r>
              <a:rPr lang="en-US" dirty="0"/>
              <a:t>Grouping and Aggregation</a:t>
            </a:r>
          </a:p>
          <a:p>
            <a:pPr lvl="1"/>
            <a:r>
              <a:rPr lang="en-US" dirty="0"/>
              <a:t>Having and ordering</a:t>
            </a:r>
          </a:p>
          <a:p>
            <a:pPr lvl="1"/>
            <a:r>
              <a:rPr lang="en-US" dirty="0"/>
              <a:t>Duplicate elimination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Affil</a:t>
            </a:r>
            <a:r>
              <a:rPr lang="en-US" dirty="0">
                <a:latin typeface="Consolas" panose="020B0609020204030204" pitchFamily="49" charset="0"/>
              </a:rPr>
              <a:t>, Location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Participant AS P,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Locale AS L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P.LID = L.LID;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4961" y="6159639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Participant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3800" y="6151266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7289" y="5454971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sym typeface="Symbol"/>
              </a:rPr>
              <a:t></a:t>
            </a:r>
            <a:endParaRPr lang="en-US" b="1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/>
          <p:cNvCxnSpPr>
            <a:stCxn id="5" idx="0"/>
            <a:endCxn id="7" idx="2"/>
          </p:cNvCxnSpPr>
          <p:nvPr/>
        </p:nvCxnSpPr>
        <p:spPr>
          <a:xfrm flipV="1">
            <a:off x="6074240" y="5824303"/>
            <a:ext cx="728701" cy="3353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0"/>
            <a:endCxn id="7" idx="2"/>
          </p:cNvCxnSpPr>
          <p:nvPr/>
        </p:nvCxnSpPr>
        <p:spPr>
          <a:xfrm flipH="1" flipV="1">
            <a:off x="6802941" y="5824303"/>
            <a:ext cx="760138" cy="3269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25600" y="4805796"/>
            <a:ext cx="175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="1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P.LID=L.LID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>
            <a:stCxn id="10" idx="2"/>
            <a:endCxn id="7" idx="0"/>
          </p:cNvCxnSpPr>
          <p:nvPr/>
        </p:nvCxnSpPr>
        <p:spPr>
          <a:xfrm>
            <a:off x="6801275" y="5175128"/>
            <a:ext cx="1666" cy="27984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1046" y="399679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b="1" baseline="-12000" dirty="0">
                <a:latin typeface="Consolas" panose="020B0609020204030204" pitchFamily="49" charset="0"/>
                <a:cs typeface="Calibri" panose="020F0502020204030204" pitchFamily="34" charset="0"/>
              </a:rPr>
              <a:t>Fname,Affil,Location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>
            <a:stCxn id="10" idx="0"/>
            <a:endCxn id="12" idx="2"/>
          </p:cNvCxnSpPr>
          <p:nvPr/>
        </p:nvCxnSpPr>
        <p:spPr>
          <a:xfrm flipH="1" flipV="1">
            <a:off x="6796290" y="4366128"/>
            <a:ext cx="4985" cy="43966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2" idx="0"/>
          </p:cNvCxnSpPr>
          <p:nvPr/>
        </p:nvCxnSpPr>
        <p:spPr>
          <a:xfrm>
            <a:off x="6792893" y="3792464"/>
            <a:ext cx="3397" cy="2043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38481" y="1349429"/>
            <a:ext cx="5305519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[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DISTINCT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 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column_list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[&lt;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table_list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 |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&lt;table1&gt; [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RIGHT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|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LEFT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|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JOIN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&lt;table2&gt;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&lt;condition&gt;]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[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&lt;predicate&gt;]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[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column_list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&gt;]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[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HAVING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&lt;grouping predicate&gt;]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[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ORDER BY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column_list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 [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|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0998" y="3996796"/>
            <a:ext cx="201048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stCxn id="23" idx="1"/>
            <a:endCxn id="25" idx="3"/>
          </p:cNvCxnSpPr>
          <p:nvPr/>
        </p:nvCxnSpPr>
        <p:spPr>
          <a:xfrm flipH="1">
            <a:off x="5184961" y="4181462"/>
            <a:ext cx="596037" cy="1676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26033" y="3998472"/>
            <a:ext cx="285892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6549" y="4371932"/>
            <a:ext cx="2858928" cy="46694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8803" y="4845877"/>
            <a:ext cx="2475793" cy="35917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2675" y="4842531"/>
            <a:ext cx="201048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stCxn id="30" idx="1"/>
            <a:endCxn id="29" idx="3"/>
          </p:cNvCxnSpPr>
          <p:nvPr/>
        </p:nvCxnSpPr>
        <p:spPr>
          <a:xfrm flipH="1" flipV="1">
            <a:off x="4684596" y="5025462"/>
            <a:ext cx="1098079" cy="1735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84961" y="5457151"/>
            <a:ext cx="3054687" cy="107181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28" idx="3"/>
          </p:cNvCxnSpPr>
          <p:nvPr/>
        </p:nvCxnSpPr>
        <p:spPr>
          <a:xfrm flipH="1" flipV="1">
            <a:off x="4945477" y="4605403"/>
            <a:ext cx="460903" cy="84956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3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23" grpId="0" animBg="1"/>
      <p:bldP spid="25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Queries,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 and All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Distinct and all</a:t>
            </a:r>
            <a:r>
              <a:rPr lang="en-US" dirty="0"/>
              <a:t> alternatives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Projection w/ </a:t>
            </a:r>
            <a:r>
              <a:rPr lang="en-US" b="1" dirty="0">
                <a:solidFill>
                  <a:schemeClr val="accent1"/>
                </a:solidFill>
              </a:rPr>
              <a:t>bag semantics</a:t>
            </a:r>
            <a:r>
              <a:rPr lang="en-US" dirty="0">
                <a:solidFill>
                  <a:schemeClr val="tx1"/>
                </a:solidFill>
              </a:rPr>
              <a:t> by default</a:t>
            </a:r>
          </a:p>
          <a:p>
            <a:pPr lvl="1"/>
            <a:endParaRPr lang="en-US" sz="700" dirty="0"/>
          </a:p>
          <a:p>
            <a:r>
              <a:rPr lang="en-US" dirty="0"/>
              <a:t>Sorting</a:t>
            </a:r>
          </a:p>
          <a:p>
            <a:pPr lvl="1"/>
            <a:r>
              <a:rPr lang="en-US" dirty="0"/>
              <a:t>Convert a 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 into a </a:t>
            </a:r>
            <a:r>
              <a:rPr lang="en-US" b="1" dirty="0">
                <a:solidFill>
                  <a:schemeClr val="accent1"/>
                </a:solidFill>
              </a:rPr>
              <a:t>sorted list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tuples; order lost if used in other ops</a:t>
            </a:r>
          </a:p>
          <a:p>
            <a:pPr lvl="1"/>
            <a:r>
              <a:rPr lang="en-US" dirty="0"/>
              <a:t>Single order: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b="1" dirty="0">
                <a:latin typeface="Consolas" panose="020B0609020204030204" pitchFamily="49" charset="0"/>
              </a:rPr>
              <a:t>DESC</a:t>
            </a:r>
          </a:p>
          <a:p>
            <a:pPr lvl="1"/>
            <a:r>
              <a:rPr lang="en-US" dirty="0"/>
              <a:t>Evaluated last in a query tree</a:t>
            </a:r>
          </a:p>
          <a:p>
            <a:pPr lvl="1"/>
            <a:endParaRPr lang="en-US" sz="700" dirty="0"/>
          </a:p>
          <a:p>
            <a:r>
              <a:rPr lang="en-US" dirty="0"/>
              <a:t>Set Operations</a:t>
            </a:r>
          </a:p>
          <a:p>
            <a:pPr lvl="1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04 Relational Algebra and Calculus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INTERSECT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EXCEPT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Set operations </a:t>
            </a:r>
            <a:r>
              <a:rPr lang="en-US" b="1" dirty="0">
                <a:solidFill>
                  <a:schemeClr val="accent1"/>
                </a:solidFill>
              </a:rPr>
              <a:t>set semantics</a:t>
            </a:r>
            <a:r>
              <a:rPr lang="en-US" dirty="0"/>
              <a:t> by default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onsolas" panose="020B0609020204030204" pitchFamily="49" charset="0"/>
              </a:rPr>
              <a:t>DISTINCT</a:t>
            </a:r>
            <a:r>
              <a:rPr lang="en-US" dirty="0"/>
              <a:t> (set) vs </a:t>
            </a:r>
            <a:r>
              <a:rPr lang="en-US" b="1" dirty="0">
                <a:latin typeface="Consolas" panose="020B0609020204030204" pitchFamily="49" charset="0"/>
              </a:rPr>
              <a:t>ALL</a:t>
            </a:r>
            <a:r>
              <a:rPr lang="en-US" dirty="0"/>
              <a:t> (bag)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55777" y="2713952"/>
            <a:ext cx="3185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 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b="1" dirty="0">
                <a:latin typeface="Consolas" panose="020B0609020204030204" pitchFamily="49" charset="0"/>
              </a:rPr>
              <a:t> FROM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ORDER BY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DESC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DESC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7061" y="1328956"/>
            <a:ext cx="3736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DISTINCT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Lname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Fname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 FROM</a:t>
            </a:r>
            <a:r>
              <a:rPr lang="en-US" dirty="0">
                <a:latin typeface="Consolas" panose="020B0609020204030204" pitchFamily="49" charset="0"/>
              </a:rPr>
              <a:t> Students;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0752" y="4304314"/>
            <a:ext cx="3692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Firstname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Lastname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Participant2018)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UNION DISTINCT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Firstname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Lastname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Participant2013)</a:t>
            </a:r>
          </a:p>
        </p:txBody>
      </p:sp>
    </p:spTree>
    <p:extLst>
      <p:ext uri="{BB962C8B-B14F-4D97-AF65-F5344CB8AC3E}">
        <p14:creationId xmlns:p14="http://schemas.microsoft.com/office/powerpoint/2010/main" val="11596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Currently via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Deadline: </a:t>
            </a:r>
            <a:r>
              <a:rPr lang="en-US" b="1" dirty="0">
                <a:solidFill>
                  <a:schemeClr val="accent1"/>
                </a:solidFill>
              </a:rPr>
              <a:t>Nov 02 + 7 late days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Grading starts Nov 09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Exercise 2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Task description published last weekend, discussed today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Remaining data cleaning until Wednesday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simplification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Deadline: </a:t>
            </a:r>
            <a:r>
              <a:rPr lang="en-US" b="1" dirty="0">
                <a:solidFill>
                  <a:schemeClr val="accent1"/>
                </a:solidFill>
              </a:rPr>
              <a:t>Nov 30 + 7 late days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6160" y="3561413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408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and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 and Aggregation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Grouping:</a:t>
            </a:r>
            <a:r>
              <a:rPr lang="en-US" dirty="0"/>
              <a:t> determines the distinct groups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Aggregation:</a:t>
            </a:r>
            <a:r>
              <a:rPr lang="en-US" dirty="0"/>
              <a:t> compute aggregate f(B) per group</a:t>
            </a:r>
          </a:p>
          <a:p>
            <a:pPr lvl="1"/>
            <a:r>
              <a:rPr lang="en-US" dirty="0"/>
              <a:t>Column list can only contain </a:t>
            </a:r>
            <a:r>
              <a:rPr lang="en-US" b="1" dirty="0">
                <a:solidFill>
                  <a:schemeClr val="accent1"/>
                </a:solidFill>
              </a:rPr>
              <a:t>grouping columns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aggregates</a:t>
            </a:r>
            <a:r>
              <a:rPr lang="en-US" dirty="0"/>
              <a:t>, or </a:t>
            </a:r>
            <a:r>
              <a:rPr lang="en-US" b="1" dirty="0">
                <a:solidFill>
                  <a:schemeClr val="accent1"/>
                </a:solidFill>
              </a:rPr>
              <a:t>literals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Having:</a:t>
            </a:r>
            <a:r>
              <a:rPr lang="en-US" dirty="0">
                <a:solidFill>
                  <a:schemeClr val="tx1"/>
                </a:solidFill>
              </a:rPr>
              <a:t> selection predicate on groups and aggregates </a:t>
            </a:r>
          </a:p>
          <a:p>
            <a:pPr lvl="1"/>
            <a:endParaRPr lang="en-US" sz="1000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Sales (Customer, Location, Product, Quantity, Price)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Q: Compute number of sales </a:t>
            </a:r>
            <a:r>
              <a:rPr lang="en-US" dirty="0" err="1">
                <a:solidFill>
                  <a:schemeClr val="tx1"/>
                </a:solidFill>
              </a:rPr>
              <a:t>sumQ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     and revenue per product </a:t>
            </a:r>
            <a:r>
              <a:rPr lang="en-US" dirty="0" err="1">
                <a:solidFill>
                  <a:schemeClr val="tx1"/>
                </a:solidFill>
              </a:rPr>
              <a:t>sumQP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4162" y="4664000"/>
            <a:ext cx="4531807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Product,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(Quantity)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SumQ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(Quantity*Price)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SumQP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Sales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Product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62342"/>
              </p:ext>
            </p:extLst>
          </p:nvPr>
        </p:nvGraphicFramePr>
        <p:xfrm>
          <a:off x="6235045" y="4796605"/>
          <a:ext cx="2682909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4303">
                  <a:extLst>
                    <a:ext uri="{9D8B030D-6E8A-4147-A177-3AD203B41FA5}">
                      <a16:colId xmlns:a16="http://schemas.microsoft.com/office/drawing/2014/main" val="3294799980"/>
                    </a:ext>
                  </a:extLst>
                </a:gridCol>
                <a:gridCol w="894303">
                  <a:extLst>
                    <a:ext uri="{9D8B030D-6E8A-4147-A177-3AD203B41FA5}">
                      <a16:colId xmlns:a16="http://schemas.microsoft.com/office/drawing/2014/main" val="235068891"/>
                    </a:ext>
                  </a:extLst>
                </a:gridCol>
                <a:gridCol w="894303">
                  <a:extLst>
                    <a:ext uri="{9D8B030D-6E8A-4147-A177-3AD203B41FA5}">
                      <a16:colId xmlns:a16="http://schemas.microsoft.com/office/drawing/2014/main" val="590882248"/>
                    </a:ext>
                  </a:extLst>
                </a:gridCol>
              </a:tblGrid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6202753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976217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6167328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2151199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734495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80780"/>
              </p:ext>
            </p:extLst>
          </p:nvPr>
        </p:nvGraphicFramePr>
        <p:xfrm>
          <a:off x="6565558" y="3594274"/>
          <a:ext cx="23523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132">
                  <a:extLst>
                    <a:ext uri="{9D8B030D-6E8A-4147-A177-3AD203B41FA5}">
                      <a16:colId xmlns:a16="http://schemas.microsoft.com/office/drawing/2014/main" val="3294799980"/>
                    </a:ext>
                  </a:extLst>
                </a:gridCol>
                <a:gridCol w="784132">
                  <a:extLst>
                    <a:ext uri="{9D8B030D-6E8A-4147-A177-3AD203B41FA5}">
                      <a16:colId xmlns:a16="http://schemas.microsoft.com/office/drawing/2014/main" val="235068891"/>
                    </a:ext>
                  </a:extLst>
                </a:gridCol>
                <a:gridCol w="784132">
                  <a:extLst>
                    <a:ext uri="{9D8B030D-6E8A-4147-A177-3AD203B41FA5}">
                      <a16:colId xmlns:a16="http://schemas.microsoft.com/office/drawing/2014/main" val="590882248"/>
                    </a:ext>
                  </a:extLst>
                </a:gridCol>
              </a:tblGrid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SumQ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SumQP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6202753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976217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6167328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5674562" y="483679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7962238" y="438709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SQL queries</a:t>
            </a:r>
            <a:br>
              <a:rPr lang="en-US" dirty="0"/>
            </a:br>
            <a:r>
              <a:rPr lang="en-US" dirty="0"/>
              <a:t>for the following</a:t>
            </a:r>
            <a:br>
              <a:rPr lang="en-US" dirty="0"/>
            </a:br>
            <a:r>
              <a:rPr lang="en-US" dirty="0"/>
              <a:t>query trees.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004" y="1188657"/>
            <a:ext cx="5624321" cy="1832166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5317273" y="3255087"/>
            <a:ext cx="2280971" cy="1941284"/>
            <a:chOff x="6643656" y="3164655"/>
            <a:chExt cx="2280971" cy="1941284"/>
          </a:xfrm>
        </p:grpSpPr>
        <p:sp>
          <p:nvSpPr>
            <p:cNvPr id="49" name="TextBox 48"/>
            <p:cNvSpPr txBox="1"/>
            <p:nvPr/>
          </p:nvSpPr>
          <p:spPr>
            <a:xfrm>
              <a:off x="6643656" y="4550274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50" name="Straight Connector 49"/>
            <p:cNvCxnSpPr>
              <a:stCxn id="49" idx="0"/>
              <a:endCxn id="52" idx="2"/>
            </p:cNvCxnSpPr>
            <p:nvPr/>
          </p:nvCxnSpPr>
          <p:spPr>
            <a:xfrm flipV="1">
              <a:off x="7136023" y="4277983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544079" y="4567928"/>
              <a:ext cx="1380548" cy="50949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93145" y="3908651"/>
              <a:ext cx="13106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onsolas" panose="020B0609020204030204" pitchFamily="49" charset="0"/>
                </a:rPr>
                <a:t>⨝</a:t>
              </a:r>
              <a:r>
                <a:rPr lang="en-US" baseline="-25000" dirty="0">
                  <a:latin typeface="Consolas" panose="020B0609020204030204" pitchFamily="49" charset="0"/>
                </a:rPr>
                <a:t>O.PID=P.PID</a:t>
              </a:r>
            </a:p>
          </p:txBody>
        </p:sp>
        <p:cxnSp>
          <p:nvCxnSpPr>
            <p:cNvPr id="53" name="Straight Connector 52"/>
            <p:cNvCxnSpPr>
              <a:stCxn id="51" idx="0"/>
              <a:endCxn id="52" idx="2"/>
            </p:cNvCxnSpPr>
            <p:nvPr/>
          </p:nvCxnSpPr>
          <p:spPr>
            <a:xfrm flipH="1" flipV="1">
              <a:off x="7648486" y="4277983"/>
              <a:ext cx="585867" cy="28994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681114" y="3164655"/>
              <a:ext cx="1937507" cy="553998"/>
            </a:xfrm>
            <a:prstGeom prst="rect">
              <a:avLst/>
            </a:prstGeom>
            <a:noFill/>
          </p:spPr>
          <p:txBody>
            <a:bodyPr wrap="square" lIns="0" tIns="0" rIns="0" bIns="9144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</a:rPr>
                <a:t>γ</a:t>
              </a:r>
              <a:r>
                <a:rPr lang="en-US" baseline="-25000" dirty="0">
                  <a:latin typeface="Consolas" panose="020B0609020204030204" pitchFamily="49" charset="0"/>
                </a:rPr>
                <a:t>Customer,</a:t>
              </a:r>
              <a:br>
                <a:rPr lang="en-US" baseline="-25000" dirty="0">
                  <a:latin typeface="Consolas" panose="020B0609020204030204" pitchFamily="49" charset="0"/>
                </a:rPr>
              </a:br>
              <a:r>
                <a:rPr lang="en-US" baseline="-25000" dirty="0">
                  <a:latin typeface="Consolas" panose="020B0609020204030204" pitchFamily="49" charset="0"/>
                </a:rPr>
                <a:t>sum(</a:t>
              </a:r>
              <a:r>
                <a:rPr lang="en-US" baseline="-25000" dirty="0" err="1">
                  <a:latin typeface="Consolas" panose="020B0609020204030204" pitchFamily="49" charset="0"/>
                </a:rPr>
                <a:t>O.Quantity</a:t>
              </a:r>
              <a:r>
                <a:rPr lang="en-US" baseline="-25000" dirty="0">
                  <a:latin typeface="Consolas" panose="020B0609020204030204" pitchFamily="49" charset="0"/>
                </a:rPr>
                <a:t>*</a:t>
              </a:r>
              <a:r>
                <a:rPr lang="en-US" baseline="-25000" dirty="0" err="1">
                  <a:latin typeface="Consolas" panose="020B0609020204030204" pitchFamily="49" charset="0"/>
                </a:rPr>
                <a:t>P.Price</a:t>
              </a:r>
              <a:r>
                <a:rPr lang="en-US" baseline="-25000" dirty="0"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58" name="Straight Connector 57"/>
            <p:cNvCxnSpPr>
              <a:stCxn id="54" idx="2"/>
              <a:endCxn id="52" idx="0"/>
            </p:cNvCxnSpPr>
            <p:nvPr/>
          </p:nvCxnSpPr>
          <p:spPr>
            <a:xfrm flipH="1">
              <a:off x="7648486" y="3718653"/>
              <a:ext cx="1382" cy="18999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63196" y="2294220"/>
            <a:ext cx="2280971" cy="3173109"/>
            <a:chOff x="663196" y="2294220"/>
            <a:chExt cx="2280971" cy="3173109"/>
          </a:xfrm>
        </p:grpSpPr>
        <p:sp>
          <p:nvSpPr>
            <p:cNvPr id="6" name="TextBox 5"/>
            <p:cNvSpPr txBox="1"/>
            <p:nvPr/>
          </p:nvSpPr>
          <p:spPr>
            <a:xfrm>
              <a:off x="663196" y="4397871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7" name="Straight Connector 6"/>
            <p:cNvCxnSpPr>
              <a:stCxn id="6" idx="0"/>
              <a:endCxn id="11" idx="2"/>
            </p:cNvCxnSpPr>
            <p:nvPr/>
          </p:nvCxnSpPr>
          <p:spPr>
            <a:xfrm flipV="1">
              <a:off x="1155563" y="4125580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63619" y="4415525"/>
              <a:ext cx="1380548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r>
                <a:rPr lang="en-US" baseline="-25000" dirty="0">
                  <a:latin typeface="Consolas" panose="020B0609020204030204" pitchFamily="49" charset="0"/>
                </a:rPr>
                <a:t>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{Y,Z}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8197" y="3756248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sym typeface="Symbol"/>
                </a:rPr>
                <a:t></a:t>
              </a:r>
              <a:endParaRPr lang="en-US" b="1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" name="Straight Connector 12"/>
            <p:cNvCxnSpPr>
              <a:stCxn id="9" idx="0"/>
              <a:endCxn id="11" idx="2"/>
            </p:cNvCxnSpPr>
            <p:nvPr/>
          </p:nvCxnSpPr>
          <p:spPr>
            <a:xfrm flipH="1" flipV="1">
              <a:off x="1668026" y="4125580"/>
              <a:ext cx="585867" cy="28994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67888" y="3293602"/>
              <a:ext cx="1203039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O.PID=P.PID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413" y="2774863"/>
              <a:ext cx="15859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</a:rPr>
                <a:t>π</a:t>
              </a:r>
              <a:r>
                <a:rPr lang="de-DE" baseline="-25000" dirty="0">
                  <a:latin typeface="Consolas" panose="020B0609020204030204" pitchFamily="49" charset="0"/>
                </a:rPr>
                <a:t>Customer,Date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33956" y="4911664"/>
              <a:ext cx="1241552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cxnSp>
          <p:nvCxnSpPr>
            <p:cNvPr id="22" name="Straight Connector 21"/>
            <p:cNvCxnSpPr>
              <a:stCxn id="18" idx="0"/>
              <a:endCxn id="9" idx="2"/>
            </p:cNvCxnSpPr>
            <p:nvPr/>
          </p:nvCxnSpPr>
          <p:spPr>
            <a:xfrm flipH="1" flipV="1">
              <a:off x="2253893" y="4738690"/>
              <a:ext cx="839" cy="17297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2"/>
              <a:endCxn id="11" idx="0"/>
            </p:cNvCxnSpPr>
            <p:nvPr/>
          </p:nvCxnSpPr>
          <p:spPr>
            <a:xfrm flipH="1">
              <a:off x="1668026" y="3616767"/>
              <a:ext cx="1382" cy="1394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2"/>
              <a:endCxn id="16" idx="0"/>
            </p:cNvCxnSpPr>
            <p:nvPr/>
          </p:nvCxnSpPr>
          <p:spPr>
            <a:xfrm flipH="1">
              <a:off x="1669408" y="3144195"/>
              <a:ext cx="1967" cy="14940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483221" y="2294220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</a:rPr>
                <a:t>δ</a:t>
              </a:r>
              <a:endParaRPr lang="en-US" b="1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1" name="Straight Connector 60"/>
            <p:cNvCxnSpPr>
              <a:stCxn id="17" idx="0"/>
              <a:endCxn id="60" idx="2"/>
            </p:cNvCxnSpPr>
            <p:nvPr/>
          </p:nvCxnSpPr>
          <p:spPr>
            <a:xfrm flipV="1">
              <a:off x="1671375" y="2663552"/>
              <a:ext cx="1675" cy="11131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19484"/>
              </p:ext>
            </p:extLst>
          </p:nvPr>
        </p:nvGraphicFramePr>
        <p:xfrm>
          <a:off x="2474306" y="3274773"/>
          <a:ext cx="1835518" cy="88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19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34699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‘2019-06-22’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61188"/>
              </p:ext>
            </p:extLst>
          </p:nvPr>
        </p:nvGraphicFramePr>
        <p:xfrm>
          <a:off x="7484863" y="3276324"/>
          <a:ext cx="1432157" cy="10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90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593867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1579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79512" y="5563538"/>
            <a:ext cx="4052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 DISTINCT</a:t>
            </a:r>
            <a:r>
              <a:rPr lang="en-US" dirty="0">
                <a:latin typeface="Consolas" panose="020B0609020204030204" pitchFamily="49" charset="0"/>
              </a:rPr>
              <a:t> Customer, Date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O.PID = P.PID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</a:rPr>
              <a:t> Name </a:t>
            </a:r>
            <a:r>
              <a:rPr lang="en-US" b="1" dirty="0">
                <a:latin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</a:rPr>
              <a:t>('Y','Z')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1899" y="5294409"/>
            <a:ext cx="3878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Customer,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O.Quantity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P.Price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O.PID = P.PID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GROUP BY</a:t>
            </a:r>
            <a:r>
              <a:rPr lang="en-US" dirty="0">
                <a:latin typeface="Consolas" panose="020B0609020204030204" pitchFamily="49" charset="0"/>
              </a:rPr>
              <a:t> Customer</a:t>
            </a:r>
          </a:p>
        </p:txBody>
      </p:sp>
    </p:spTree>
    <p:extLst>
      <p:ext uri="{BB962C8B-B14F-4D97-AF65-F5344CB8AC3E}">
        <p14:creationId xmlns:p14="http://schemas.microsoft.com/office/powerpoint/2010/main" val="10264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Subqueries in Table List</a:t>
            </a:r>
          </a:p>
          <a:p>
            <a:pPr lvl="1"/>
            <a:r>
              <a:rPr lang="en-US" dirty="0"/>
              <a:t>Use a subquery result </a:t>
            </a:r>
            <a:br>
              <a:rPr lang="en-US" dirty="0"/>
            </a:br>
            <a:r>
              <a:rPr lang="en-US" dirty="0"/>
              <a:t>like a base table</a:t>
            </a:r>
          </a:p>
          <a:p>
            <a:pPr lvl="1"/>
            <a:r>
              <a:rPr lang="en-US" dirty="0"/>
              <a:t>Modularization with</a:t>
            </a:r>
            <a:br>
              <a:rPr lang="en-US" dirty="0"/>
            </a:br>
            <a:r>
              <a:rPr lang="en-US" b="1" dirty="0" err="1">
                <a:latin typeface="Consolas" panose="020B0609020204030204" pitchFamily="49" charset="0"/>
              </a:rPr>
              <a:t>WITH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C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</a:rPr>
              <a:t>…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1"/>
            <a:endParaRPr lang="en-US" dirty="0"/>
          </a:p>
          <a:p>
            <a:r>
              <a:rPr lang="en-US" dirty="0"/>
              <a:t>Subqueries w/ IN</a:t>
            </a:r>
          </a:p>
          <a:p>
            <a:pPr lvl="1"/>
            <a:r>
              <a:rPr lang="en-US" dirty="0"/>
              <a:t>Check containment of values </a:t>
            </a:r>
            <a:br>
              <a:rPr lang="en-US" dirty="0"/>
            </a:br>
            <a:r>
              <a:rPr lang="en-US" dirty="0"/>
              <a:t>in result set of sub query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subqueries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EXISTS:</a:t>
            </a:r>
            <a:r>
              <a:rPr lang="en-US" dirty="0"/>
              <a:t> existential quantifier </a:t>
            </a:r>
            <a:r>
              <a:rPr lang="en-US" b="1" dirty="0">
                <a:solidFill>
                  <a:schemeClr val="accent1"/>
                </a:solidFill>
              </a:rPr>
              <a:t>∃x</a:t>
            </a:r>
            <a:r>
              <a:rPr lang="en-US" dirty="0"/>
              <a:t> for correlated subqueries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ALL:</a:t>
            </a:r>
            <a:r>
              <a:rPr lang="en-US" dirty="0"/>
              <a:t> comparison (w/ universal quantifier </a:t>
            </a:r>
            <a:r>
              <a:rPr lang="en-US" b="1" dirty="0">
                <a:solidFill>
                  <a:schemeClr val="accent1"/>
                </a:solidFill>
              </a:rPr>
              <a:t>∀x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SOME/ANY:</a:t>
            </a:r>
            <a:r>
              <a:rPr lang="en-US" dirty="0"/>
              <a:t> comparison (w/ existential quantifier </a:t>
            </a:r>
            <a:r>
              <a:rPr lang="en-US" b="1" dirty="0">
                <a:solidFill>
                  <a:schemeClr val="accent1"/>
                </a:solidFill>
              </a:rPr>
              <a:t>∃x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66972" y="134140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S.Fname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S.Lname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C.Name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S,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CID, Name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Country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</a:rPr>
              <a:t>…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C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S.CID=C.CID;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8600" y="319197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Product, Quantity, Price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Sales </a:t>
            </a:r>
          </a:p>
          <a:p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Product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NOT 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Product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Sales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GROUP BY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Product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HAVING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sum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(Quantity*Price)&gt;1e6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265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and Uncorrelated Subqueries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Correlated Subquery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Evaluated subquery for every tuple</a:t>
            </a:r>
            <a:br>
              <a:rPr lang="en-US" dirty="0"/>
            </a:br>
            <a:r>
              <a:rPr lang="en-US" dirty="0"/>
              <a:t>of outer query</a:t>
            </a:r>
          </a:p>
          <a:p>
            <a:pPr lvl="1"/>
            <a:r>
              <a:rPr lang="en-US" dirty="0"/>
              <a:t>Use of attribute from table bound </a:t>
            </a:r>
            <a:br>
              <a:rPr lang="en-US" dirty="0"/>
            </a:br>
            <a:r>
              <a:rPr lang="en-US" dirty="0"/>
              <a:t>in outer query inside subquery</a:t>
            </a:r>
          </a:p>
          <a:p>
            <a:pPr lvl="1"/>
            <a:endParaRPr lang="en-US" dirty="0"/>
          </a:p>
          <a:p>
            <a:r>
              <a:rPr lang="en-US" dirty="0"/>
              <a:t>Uncorrelated Subquery</a:t>
            </a:r>
          </a:p>
          <a:p>
            <a:pPr lvl="1"/>
            <a:r>
              <a:rPr lang="en-US" dirty="0"/>
              <a:t>Evaluate subquery just once</a:t>
            </a:r>
          </a:p>
          <a:p>
            <a:pPr lvl="1"/>
            <a:r>
              <a:rPr lang="en-US" dirty="0"/>
              <a:t>No attribute correlations between</a:t>
            </a:r>
            <a:br>
              <a:rPr lang="en-US" dirty="0"/>
            </a:br>
            <a:r>
              <a:rPr lang="en-US" dirty="0"/>
              <a:t>subquery and outer query</a:t>
            </a:r>
          </a:p>
          <a:p>
            <a:pPr lvl="1"/>
            <a:endParaRPr lang="en-US" dirty="0"/>
          </a:p>
          <a:p>
            <a:r>
              <a:rPr lang="en-US" dirty="0"/>
              <a:t>Query </a:t>
            </a:r>
            <a:r>
              <a:rPr lang="en-US" dirty="0" err="1"/>
              <a:t>Unnesting</a:t>
            </a:r>
            <a:r>
              <a:rPr lang="en-US" dirty="0"/>
              <a:t> (de-correlation)</a:t>
            </a:r>
          </a:p>
          <a:p>
            <a:pPr lvl="1"/>
            <a:r>
              <a:rPr lang="en-US" dirty="0"/>
              <a:t>Rewrite during query compilation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08 Query Processing</a:t>
            </a: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95481" y="1341403"/>
            <a:ext cx="3828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P.Fname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P.Lname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Professors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NOT EXISTS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Courses C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C.PID=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P.PID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5481" y="3232170"/>
            <a:ext cx="3830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P.Fname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P.Lname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Professors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WHERE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P.PID NOT 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PID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Courses);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>
            <a:off x="8329575" y="2631410"/>
            <a:ext cx="588379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V="1">
            <a:off x="8917954" y="1812914"/>
            <a:ext cx="0" cy="818496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>
            <a:off x="7827666" y="1812914"/>
            <a:ext cx="109028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16546" y="5084460"/>
            <a:ext cx="21202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Alfons Kemper: Unnesting Arbitrary Queries.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177" y="4986612"/>
            <a:ext cx="627046" cy="94610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389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WITH RECURSIVE</a:t>
            </a:r>
            <a:r>
              <a:rPr lang="en-US" dirty="0">
                <a:latin typeface="Consolas" panose="020B0609020204030204" pitchFamily="49" charset="0"/>
              </a:rPr>
              <a:t> &lt;name&gt; (&lt;arguments&gt;)</a:t>
            </a:r>
          </a:p>
          <a:p>
            <a:pPr lvl="1"/>
            <a:r>
              <a:rPr lang="en-US" dirty="0"/>
              <a:t>Compose recursive table from </a:t>
            </a:r>
            <a:r>
              <a:rPr lang="en-US" b="1" dirty="0">
                <a:solidFill>
                  <a:srgbClr val="7889FB"/>
                </a:solidFill>
              </a:rPr>
              <a:t>non-recursive term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union all/distinct</a:t>
            </a:r>
            <a:r>
              <a:rPr lang="en-US" dirty="0"/>
              <a:t>, and </a:t>
            </a:r>
            <a:r>
              <a:rPr lang="en-US" b="1" dirty="0">
                <a:solidFill>
                  <a:srgbClr val="7889FB"/>
                </a:solidFill>
              </a:rPr>
              <a:t>recursive term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Terminates when recursive term yields empty result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Courses(CID, Name),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Precond</a:t>
            </a:r>
            <a:r>
              <a:rPr lang="en-US" dirty="0">
                <a:solidFill>
                  <a:schemeClr val="tx1"/>
                </a:solidFill>
              </a:rPr>
              <a:t>(pre REF CID, </a:t>
            </a:r>
            <a:r>
              <a:rPr lang="en-US" dirty="0" err="1">
                <a:solidFill>
                  <a:schemeClr val="tx1"/>
                </a:solidFill>
              </a:rPr>
              <a:t>suc</a:t>
            </a:r>
            <a:r>
              <a:rPr lang="en-US" dirty="0">
                <a:solidFill>
                  <a:schemeClr val="tx1"/>
                </a:solidFill>
              </a:rPr>
              <a:t> REF CID)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Dependency graph (pre</a:t>
            </a:r>
            <a:r>
              <a:rPr lang="en-AT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suc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34" y="780976"/>
            <a:ext cx="2115220" cy="2081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3554" y="2853697"/>
            <a:ext cx="2074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>
                <a:hlinkClick r:id="rId3"/>
              </a:rPr>
              <a:t>https://xkcd.com/1739/</a:t>
            </a:r>
            <a:r>
              <a:rPr lang="en-US" sz="1400" dirty="0"/>
              <a:t>]</a:t>
            </a:r>
          </a:p>
        </p:txBody>
      </p:sp>
      <p:sp>
        <p:nvSpPr>
          <p:cNvPr id="9" name="Oval 8"/>
          <p:cNvSpPr/>
          <p:nvPr/>
        </p:nvSpPr>
        <p:spPr>
          <a:xfrm>
            <a:off x="3505597" y="5879408"/>
            <a:ext cx="352968" cy="299204"/>
          </a:xfrm>
          <a:prstGeom prst="ellipse">
            <a:avLst/>
          </a:prstGeom>
          <a:solidFill>
            <a:srgbClr val="7889FB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1" name="Straight Arrow Connector 10"/>
          <p:cNvCxnSpPr>
            <a:stCxn id="9" idx="1"/>
            <a:endCxn id="12" idx="5"/>
          </p:cNvCxnSpPr>
          <p:nvPr/>
        </p:nvCxnSpPr>
        <p:spPr>
          <a:xfrm flipH="1" flipV="1">
            <a:off x="3224073" y="5819950"/>
            <a:ext cx="333215" cy="10327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22796" y="5564563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363435" y="5239666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772261" y="5241339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532779" y="4700407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4" name="Straight Arrow Connector 23"/>
          <p:cNvCxnSpPr>
            <a:stCxn id="12" idx="1"/>
            <a:endCxn id="13" idx="5"/>
          </p:cNvCxnSpPr>
          <p:nvPr/>
        </p:nvCxnSpPr>
        <p:spPr>
          <a:xfrm flipH="1" flipV="1">
            <a:off x="2664712" y="5495053"/>
            <a:ext cx="309775" cy="113327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4" idx="6"/>
          </p:cNvCxnSpPr>
          <p:nvPr/>
        </p:nvCxnSpPr>
        <p:spPr>
          <a:xfrm flipH="1">
            <a:off x="2125229" y="5389268"/>
            <a:ext cx="238206" cy="1673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1"/>
            <a:endCxn id="15" idx="6"/>
          </p:cNvCxnSpPr>
          <p:nvPr/>
        </p:nvCxnSpPr>
        <p:spPr>
          <a:xfrm flipH="1" flipV="1">
            <a:off x="1885747" y="4850009"/>
            <a:ext cx="529379" cy="43347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1"/>
            <a:endCxn id="15" idx="4"/>
          </p:cNvCxnSpPr>
          <p:nvPr/>
        </p:nvCxnSpPr>
        <p:spPr>
          <a:xfrm flipH="1" flipV="1">
            <a:off x="1709263" y="4999611"/>
            <a:ext cx="114689" cy="2855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22239" y="3481693"/>
            <a:ext cx="42276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WITH RECURSIVE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rPrereq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p,s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latin typeface="Consolas" panose="020B0609020204030204" pitchFamily="49" charset="0"/>
              </a:rPr>
              <a:t>   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pre, </a:t>
            </a:r>
            <a:r>
              <a:rPr lang="en-US" dirty="0" err="1">
                <a:latin typeface="Consolas" panose="020B0609020204030204" pitchFamily="49" charset="0"/>
              </a:rPr>
              <a:t>suc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Precond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suc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=5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UNION DISTINCT</a:t>
            </a:r>
          </a:p>
          <a:p>
            <a:r>
              <a:rPr lang="en-US" dirty="0">
                <a:latin typeface="Consolas" panose="020B0609020204030204" pitchFamily="49" charset="0"/>
              </a:rPr>
              <a:t>   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B.pre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B.suc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Precond</a:t>
            </a:r>
            <a:r>
              <a:rPr lang="en-US" dirty="0">
                <a:latin typeface="Consolas" panose="020B0609020204030204" pitchFamily="49" charset="0"/>
              </a:rPr>
              <a:t> B,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rPrereq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R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B.suc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R.p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b="1" dirty="0">
                <a:latin typeface="Consolas" panose="020B0609020204030204" pitchFamily="49" charset="0"/>
              </a:rPr>
              <a:t>SELECT DISTINCT</a:t>
            </a:r>
            <a:r>
              <a:rPr lang="en-US" dirty="0">
                <a:latin typeface="Consolas" panose="020B0609020204030204" pitchFamily="49" charset="0"/>
              </a:rPr>
              <a:t> p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rPrereq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25190" y="4464552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625190" y="4880153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622434" y="5700492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621084" y="5289811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06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36" grpId="0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Procedures and Functions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Stored programs, written in </a:t>
            </a:r>
            <a:r>
              <a:rPr lang="en-US" b="1" dirty="0">
                <a:solidFill>
                  <a:schemeClr val="accent1"/>
                </a:solidFill>
              </a:rPr>
              <a:t>PL/</a:t>
            </a:r>
            <a:r>
              <a:rPr lang="en-US" b="1" dirty="0" err="1">
                <a:solidFill>
                  <a:schemeClr val="accent1"/>
                </a:solidFill>
              </a:rPr>
              <a:t>pgSQL</a:t>
            </a:r>
            <a:r>
              <a:rPr lang="en-US" dirty="0"/>
              <a:t> or other languages</a:t>
            </a:r>
          </a:p>
          <a:p>
            <a:pPr marL="685800" lvl="2">
              <a:buClr>
                <a:srgbClr val="F70146"/>
              </a:buClr>
            </a:pPr>
            <a:r>
              <a:rPr lang="en-US" b="1" dirty="0">
                <a:solidFill>
                  <a:srgbClr val="7889FB"/>
                </a:solidFill>
              </a:rPr>
              <a:t>Control flow (loops, branches) and SQL queries</a:t>
            </a:r>
          </a:p>
          <a:p>
            <a:pPr lvl="1"/>
            <a:endParaRPr lang="en-US" dirty="0"/>
          </a:p>
          <a:p>
            <a:r>
              <a:rPr lang="en-US" dirty="0"/>
              <a:t>(Stored) Procedures</a:t>
            </a:r>
          </a:p>
          <a:p>
            <a:pPr lvl="1"/>
            <a:r>
              <a:rPr lang="en-US" dirty="0"/>
              <a:t>Can be called standalone via </a:t>
            </a:r>
            <a:br>
              <a:rPr lang="en-US" dirty="0"/>
            </a:br>
            <a:r>
              <a:rPr lang="en-US" b="1" dirty="0">
                <a:latin typeface="Consolas" panose="020B0609020204030204" pitchFamily="49" charset="0"/>
              </a:rPr>
              <a:t>CALL</a:t>
            </a:r>
            <a:r>
              <a:rPr lang="en-US" dirty="0">
                <a:latin typeface="Consolas" panose="020B0609020204030204" pitchFamily="49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</a:rPr>
              <a:t>proc_name</a:t>
            </a:r>
            <a:r>
              <a:rPr lang="en-US" dirty="0">
                <a:latin typeface="Consolas" panose="020B0609020204030204" pitchFamily="49" charset="0"/>
              </a:rPr>
              <a:t>&gt;(&lt;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&gt;);</a:t>
            </a:r>
          </a:p>
          <a:p>
            <a:pPr lvl="1"/>
            <a:r>
              <a:rPr lang="en-US" dirty="0"/>
              <a:t>Procedures return no outputs</a:t>
            </a:r>
          </a:p>
          <a:p>
            <a:pPr lvl="1"/>
            <a:endParaRPr lang="en-US" dirty="0"/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Can be called standalone or </a:t>
            </a:r>
            <a:br>
              <a:rPr lang="en-US" dirty="0"/>
            </a:br>
            <a:r>
              <a:rPr lang="en-US" dirty="0"/>
              <a:t>inside queries</a:t>
            </a:r>
          </a:p>
          <a:p>
            <a:pPr lvl="1"/>
            <a:r>
              <a:rPr lang="en-US" dirty="0"/>
              <a:t>Functions are value mappings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Table functions can return sets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of records with multiple attributes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2919" y="4793060"/>
            <a:ext cx="438108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 FUNCTION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sampleProp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FLOAT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RETURNS FLOAT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'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$1 * (1 - $1);'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LANGUAGE SQL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4594" y="2453472"/>
            <a:ext cx="4381081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 PROCEDURE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prepStud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 INT)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LANGUAGE PLPGSQL 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$$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BEGIN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DELETE 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Students;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NewStudents</a:t>
            </a:r>
            <a:r>
              <a:rPr lang="en-US" dirty="0"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END;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$$;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096BA3B-7915-4A7D-B107-59DAACF49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Trigger</a:t>
            </a:r>
          </a:p>
          <a:p>
            <a:pPr lvl="1"/>
            <a:r>
              <a:rPr lang="en-US" dirty="0"/>
              <a:t>Similar to stored procedure but register ON INSERT, DELETE, or UPDATE</a:t>
            </a:r>
          </a:p>
          <a:p>
            <a:pPr lvl="1"/>
            <a:r>
              <a:rPr lang="en-US" dirty="0"/>
              <a:t>Allows complex check constraints and active behavior such as replication, auditing, </a:t>
            </a:r>
            <a:r>
              <a:rPr lang="en-US" dirty="0" err="1"/>
              <a:t>etc</a:t>
            </a:r>
            <a:r>
              <a:rPr lang="en-US" dirty="0"/>
              <a:t> (good and bad) </a:t>
            </a:r>
          </a:p>
          <a:p>
            <a:pPr lvl="1"/>
            <a:endParaRPr lang="en-US" dirty="0"/>
          </a:p>
          <a:p>
            <a:r>
              <a:rPr lang="en-US" dirty="0"/>
              <a:t>Trigger </a:t>
            </a:r>
            <a:br>
              <a:rPr lang="en-US" dirty="0"/>
            </a:br>
            <a:r>
              <a:rPr lang="en-US" dirty="0"/>
              <a:t>Template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0059" y="2964265"/>
            <a:ext cx="6250074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hangingPunct="1"/>
            <a:r>
              <a:rPr lang="de-DE" alt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CREATE TRIGGER </a:t>
            </a:r>
            <a:r>
              <a:rPr lang="de-DE" altLang="en-US" dirty="0">
                <a:latin typeface="Consolas" panose="020B0609020204030204" pitchFamily="49" charset="0"/>
              </a:rPr>
              <a:t>&lt;triggername&gt;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BEFORE</a:t>
            </a:r>
            <a:r>
              <a:rPr lang="de-DE" altLang="en-US" dirty="0">
                <a:latin typeface="Consolas" panose="020B0609020204030204" pitchFamily="49" charset="0"/>
              </a:rPr>
              <a:t> | </a:t>
            </a:r>
            <a:r>
              <a:rPr lang="de-DE" altLang="en-US" b="1" dirty="0">
                <a:latin typeface="Consolas" panose="020B0609020204030204" pitchFamily="49" charset="0"/>
              </a:rPr>
              <a:t>AFTER</a:t>
            </a:r>
            <a:r>
              <a:rPr lang="de-DE" altLang="en-US" dirty="0">
                <a:latin typeface="Consolas" panose="020B0609020204030204" pitchFamily="49" charset="0"/>
              </a:rPr>
              <a:t> | </a:t>
            </a:r>
            <a:r>
              <a:rPr lang="de-DE" altLang="en-US" b="1" dirty="0">
                <a:latin typeface="Consolas" panose="020B0609020204030204" pitchFamily="49" charset="0"/>
              </a:rPr>
              <a:t>INSTEAD OF</a:t>
            </a:r>
            <a:br>
              <a:rPr lang="de-DE" altLang="en-US" dirty="0">
                <a:latin typeface="Consolas" panose="020B0609020204030204" pitchFamily="49" charset="0"/>
              </a:rPr>
            </a:br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INSERT</a:t>
            </a:r>
            <a:r>
              <a:rPr lang="de-DE" altLang="en-US" dirty="0">
                <a:latin typeface="Consolas" panose="020B0609020204030204" pitchFamily="49" charset="0"/>
              </a:rPr>
              <a:t> | </a:t>
            </a:r>
            <a:r>
              <a:rPr lang="de-DE" altLang="en-US" b="1" dirty="0">
                <a:latin typeface="Consolas" panose="020B0609020204030204" pitchFamily="49" charset="0"/>
              </a:rPr>
              <a:t>DELETE</a:t>
            </a:r>
            <a:r>
              <a:rPr lang="de-DE" altLang="en-US" dirty="0">
                <a:latin typeface="Consolas" panose="020B0609020204030204" pitchFamily="49" charset="0"/>
              </a:rPr>
              <a:t> | (</a:t>
            </a:r>
            <a:r>
              <a:rPr lang="de-DE" altLang="en-US" b="1" dirty="0">
                <a:latin typeface="Consolas" panose="020B0609020204030204" pitchFamily="49" charset="0"/>
              </a:rPr>
              <a:t>UPDATE OF</a:t>
            </a:r>
            <a:r>
              <a:rPr lang="de-DE" altLang="en-US" dirty="0">
                <a:latin typeface="Consolas" panose="020B0609020204030204" pitchFamily="49" charset="0"/>
              </a:rPr>
              <a:t> &lt;column_list&gt;)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ON</a:t>
            </a:r>
            <a:r>
              <a:rPr lang="de-DE" altLang="en-US" dirty="0">
                <a:latin typeface="Consolas" panose="020B0609020204030204" pitchFamily="49" charset="0"/>
              </a:rPr>
              <a:t> &lt;tablename&gt;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[</a:t>
            </a:r>
            <a:r>
              <a:rPr lang="de-DE" altLang="en-US" b="1" dirty="0">
                <a:latin typeface="Consolas" panose="020B0609020204030204" pitchFamily="49" charset="0"/>
              </a:rPr>
              <a:t>REFERENCING</a:t>
            </a:r>
            <a:r>
              <a:rPr lang="de-DE" altLang="en-US" dirty="0">
                <a:latin typeface="Consolas" panose="020B0609020204030204" pitchFamily="49" charset="0"/>
              </a:rPr>
              <a:t> &lt;old_new_alias_list&gt;]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[</a:t>
            </a:r>
            <a:r>
              <a:rPr lang="de-DE" altLang="en-US" b="1" dirty="0">
                <a:latin typeface="Consolas" panose="020B0609020204030204" pitchFamily="49" charset="0"/>
              </a:rPr>
              <a:t>FOR EACH</a:t>
            </a:r>
            <a:r>
              <a:rPr lang="de-DE" altLang="en-US" dirty="0">
                <a:latin typeface="Consolas" panose="020B0609020204030204" pitchFamily="49" charset="0"/>
              </a:rPr>
              <a:t> {</a:t>
            </a:r>
            <a:r>
              <a:rPr lang="de-DE" altLang="en-US" b="1" dirty="0">
                <a:latin typeface="Consolas" panose="020B0609020204030204" pitchFamily="49" charset="0"/>
              </a:rPr>
              <a:t>ROW</a:t>
            </a:r>
            <a:r>
              <a:rPr lang="de-DE" altLang="en-US" dirty="0">
                <a:latin typeface="Consolas" panose="020B0609020204030204" pitchFamily="49" charset="0"/>
              </a:rPr>
              <a:t> | </a:t>
            </a:r>
            <a:r>
              <a:rPr lang="de-DE" altLang="en-US" b="1" dirty="0">
                <a:latin typeface="Consolas" panose="020B0609020204030204" pitchFamily="49" charset="0"/>
              </a:rPr>
              <a:t>STATEMENT</a:t>
            </a:r>
            <a:r>
              <a:rPr lang="de-DE" altLang="en-US" dirty="0">
                <a:latin typeface="Consolas" panose="020B0609020204030204" pitchFamily="49" charset="0"/>
              </a:rPr>
              <a:t>}]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[</a:t>
            </a:r>
            <a:r>
              <a:rPr lang="de-DE" altLang="en-US" b="1" dirty="0">
                <a:latin typeface="Consolas" panose="020B0609020204030204" pitchFamily="49" charset="0"/>
              </a:rPr>
              <a:t>WHEN</a:t>
            </a:r>
            <a:r>
              <a:rPr lang="de-DE" altLang="en-US" dirty="0">
                <a:latin typeface="Consolas" panose="020B0609020204030204" pitchFamily="49" charset="0"/>
              </a:rPr>
              <a:t> (&lt;search condition&gt;)]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&lt;SQL procedure statement&gt; |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BEGIN ATOMIC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  {&lt;SQL Procedure statement&gt;;}...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END</a:t>
            </a:r>
            <a:endParaRPr lang="en-US" altLang="en-US" b="1" dirty="0">
              <a:latin typeface="Consolas" panose="020B0609020204030204" pitchFamily="49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837714" y="3245618"/>
            <a:ext cx="180871" cy="823964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708760" y="4121498"/>
            <a:ext cx="180871" cy="775622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708760" y="4964778"/>
            <a:ext cx="180871" cy="1034702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0800000">
            <a:off x="2181162" y="5234018"/>
            <a:ext cx="180871" cy="775622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70333" y="3454400"/>
            <a:ext cx="7630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4798" y="4301065"/>
            <a:ext cx="11171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86473" y="5267377"/>
            <a:ext cx="11171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282" y="5183778"/>
            <a:ext cx="17219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supported in PostgreSQL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(need single UDF)</a:t>
            </a:r>
          </a:p>
        </p:txBody>
      </p:sp>
    </p:spTree>
    <p:extLst>
      <p:ext uri="{BB962C8B-B14F-4D97-AF65-F5344CB8AC3E}">
        <p14:creationId xmlns:p14="http://schemas.microsoft.com/office/powerpoint/2010/main" val="26790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and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Views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a logical table from a query</a:t>
            </a:r>
          </a:p>
          <a:p>
            <a:pPr lvl="1"/>
            <a:r>
              <a:rPr lang="en-US" dirty="0"/>
              <a:t>Inserts can be propagated back to </a:t>
            </a:r>
            <a:br>
              <a:rPr lang="en-US" dirty="0"/>
            </a:br>
            <a:r>
              <a:rPr lang="en-US" dirty="0"/>
              <a:t>base relations only in special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Allows authorization </a:t>
            </a:r>
            <a:r>
              <a:rPr lang="en-US" dirty="0"/>
              <a:t>for subset of tuples</a:t>
            </a:r>
          </a:p>
          <a:p>
            <a:pPr lvl="1"/>
            <a:endParaRPr lang="en-US" dirty="0"/>
          </a:p>
          <a:p>
            <a:r>
              <a:rPr lang="en-US" dirty="0"/>
              <a:t>Access Permissions Tables/Views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Grant</a:t>
            </a:r>
            <a:r>
              <a:rPr lang="en-US" dirty="0"/>
              <a:t> query/modification rights on </a:t>
            </a:r>
            <a:br>
              <a:rPr lang="en-US" dirty="0"/>
            </a:br>
            <a:r>
              <a:rPr lang="en-US" dirty="0"/>
              <a:t>database objects for specific users, roles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Revoke</a:t>
            </a:r>
            <a:r>
              <a:rPr lang="en-US" dirty="0"/>
              <a:t> access rights from users, roles</a:t>
            </a:r>
            <a:br>
              <a:rPr lang="en-US" dirty="0"/>
            </a:br>
            <a:r>
              <a:rPr lang="en-US" dirty="0"/>
              <a:t>(recursively revoke permissions of </a:t>
            </a:r>
            <a:br>
              <a:rPr lang="en-US" dirty="0"/>
            </a:br>
            <a:r>
              <a:rPr lang="en-US" dirty="0"/>
              <a:t>dependent views via </a:t>
            </a:r>
            <a:r>
              <a:rPr lang="en-US" b="1" dirty="0">
                <a:latin typeface="Consolas" panose="020B0609020204030204" pitchFamily="49" charset="0"/>
              </a:rPr>
              <a:t>CASCADE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5046" y="1369527"/>
            <a:ext cx="385856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TeamDM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Employee E, Employee M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E.MgrID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M.EID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M.login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‘mboehm’;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7801" y="3298808"/>
            <a:ext cx="290397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GRANT SELECT </a:t>
            </a:r>
            <a:b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 TABLE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TeamDM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TO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mboehm;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475" y="4295269"/>
            <a:ext cx="29023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REVOKE SELECT </a:t>
            </a:r>
            <a:b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 TABLE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TeamDM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mboehm;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Problematic SQL String Concatenation</a:t>
            </a: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(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VALUES </a:t>
            </a:r>
            <a:r>
              <a:rPr lang="en-US" dirty="0">
                <a:latin typeface="Consolas" panose="020B0609020204030204" pitchFamily="49" charset="0"/>
              </a:rPr>
              <a:t>(‘“+ @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+”‘,’“+ @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 +”’);”;</a:t>
            </a:r>
          </a:p>
          <a:p>
            <a:pPr lvl="1"/>
            <a:endParaRPr lang="en-US" sz="700" dirty="0"/>
          </a:p>
          <a:p>
            <a:r>
              <a:rPr lang="en-US" dirty="0"/>
              <a:t>Possible </a:t>
            </a:r>
            <a:r>
              <a:rPr lang="en-US" dirty="0">
                <a:solidFill>
                  <a:schemeClr val="accent1"/>
                </a:solidFill>
              </a:rPr>
              <a:t>SQL-Injection Attack</a:t>
            </a: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b="0" dirty="0">
                <a:latin typeface="Consolas" panose="020B0609020204030204" pitchFamily="49" charset="0"/>
              </a:rPr>
              <a:t> Students (</a:t>
            </a:r>
            <a:r>
              <a:rPr lang="en-US" b="0" dirty="0" err="1">
                <a:latin typeface="Consolas" panose="020B0609020204030204" pitchFamily="49" charset="0"/>
              </a:rPr>
              <a:t>Lname</a:t>
            </a:r>
            <a:r>
              <a:rPr lang="en-US" b="0" dirty="0">
                <a:latin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</a:rPr>
              <a:t>Fname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VALUES </a:t>
            </a:r>
            <a:r>
              <a:rPr lang="en-US" b="0" dirty="0">
                <a:latin typeface="Consolas" panose="020B0609020204030204" pitchFamily="49" charset="0"/>
              </a:rPr>
              <a:t>(‘</a:t>
            </a:r>
            <a:r>
              <a:rPr lang="en-US" b="0" dirty="0" err="1">
                <a:latin typeface="Consolas" panose="020B0609020204030204" pitchFamily="49" charset="0"/>
              </a:rPr>
              <a:t>Smith‘,’Robert</a:t>
            </a:r>
            <a:r>
              <a:rPr lang="en-US" b="0" dirty="0">
                <a:latin typeface="Consolas" panose="020B0609020204030204" pitchFamily="49" charset="0"/>
              </a:rPr>
              <a:t>’);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Students;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--’);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2" y="2863239"/>
            <a:ext cx="6692202" cy="2059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2864" y="4929335"/>
            <a:ext cx="2025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https://xkcd.com/327/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93" y="724758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Other Query Languages </a:t>
            </a:r>
            <a:br>
              <a:rPr lang="en-US" dirty="0"/>
            </a:br>
            <a:r>
              <a:rPr lang="en-US" dirty="0"/>
              <a:t>(XML, JSON)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  <a:p>
            <a:r>
              <a:rPr lang="en-US" dirty="0"/>
              <a:t>Other Query Languages (XML, JSON)</a:t>
            </a:r>
          </a:p>
          <a:p>
            <a:r>
              <a:rPr lang="en-US" dirty="0">
                <a:solidFill>
                  <a:srgbClr val="7889FB"/>
                </a:solidFill>
              </a:rPr>
              <a:t>Exercise 2:</a:t>
            </a:r>
            <a:r>
              <a:rPr lang="en-US" dirty="0"/>
              <a:t> Query Languages and APIs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really, why should I care?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Semi-structured XML and JSON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Self-contained documents</a:t>
            </a:r>
            <a:r>
              <a:rPr lang="en-US" dirty="0"/>
              <a:t> for representing nested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Common data exchange formats</a:t>
            </a:r>
            <a:r>
              <a:rPr lang="en-US" dirty="0"/>
              <a:t> without redundancy of flat files</a:t>
            </a:r>
          </a:p>
          <a:p>
            <a:pPr lvl="1"/>
            <a:r>
              <a:rPr lang="en-US" dirty="0"/>
              <a:t>Human-readable formats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often used for SW configuration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Awareness of XML and JSON</a:t>
            </a:r>
            <a:r>
              <a:rPr lang="en-US" dirty="0"/>
              <a:t> as data models</a:t>
            </a:r>
          </a:p>
          <a:p>
            <a:pPr lvl="1"/>
            <a:r>
              <a:rPr lang="en-US" dirty="0"/>
              <a:t>Query languages and embedded querying in SQL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</p:txBody>
      </p:sp>
    </p:spTree>
    <p:extLst>
      <p:ext uri="{BB962C8B-B14F-4D97-AF65-F5344CB8AC3E}">
        <p14:creationId xmlns:p14="http://schemas.microsoft.com/office/powerpoint/2010/main" val="22570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(Extensible Markup Language)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Data Model</a:t>
            </a:r>
          </a:p>
          <a:p>
            <a:pPr lvl="1"/>
            <a:r>
              <a:rPr lang="en-US" dirty="0"/>
              <a:t>Meta language to define </a:t>
            </a:r>
            <a:br>
              <a:rPr lang="en-US" dirty="0"/>
            </a:br>
            <a:r>
              <a:rPr lang="en-US" dirty="0"/>
              <a:t>specific </a:t>
            </a:r>
            <a:r>
              <a:rPr lang="en-US" b="1" dirty="0">
                <a:solidFill>
                  <a:srgbClr val="7889FB"/>
                </a:solidFill>
              </a:rPr>
              <a:t>exchange formats</a:t>
            </a:r>
          </a:p>
          <a:p>
            <a:pPr lvl="1"/>
            <a:r>
              <a:rPr lang="en-US" dirty="0"/>
              <a:t>Document format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dirty="0"/>
              <a:t>Well formedness</a:t>
            </a:r>
          </a:p>
          <a:p>
            <a:pPr lvl="1"/>
            <a:r>
              <a:rPr lang="en-US" dirty="0"/>
              <a:t>XML schema / DTD</a:t>
            </a:r>
          </a:p>
          <a:p>
            <a:pPr lvl="1"/>
            <a:endParaRPr lang="en-US" sz="900" dirty="0"/>
          </a:p>
          <a:p>
            <a:r>
              <a:rPr lang="en-US" dirty="0"/>
              <a:t>XPath </a:t>
            </a:r>
            <a:r>
              <a:rPr lang="en-US" b="0" dirty="0"/>
              <a:t>(XML Path Language)</a:t>
            </a:r>
          </a:p>
          <a:p>
            <a:pPr lvl="1"/>
            <a:r>
              <a:rPr lang="en-US" dirty="0"/>
              <a:t>Query language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accessing collections of nodes</a:t>
            </a:r>
            <a:r>
              <a:rPr lang="en-US" dirty="0"/>
              <a:t> of an XML document</a:t>
            </a:r>
          </a:p>
          <a:p>
            <a:pPr lvl="1"/>
            <a:r>
              <a:rPr lang="en-US" dirty="0"/>
              <a:t>Axis specifies for ancestors, descendants, siblings,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XSLT </a:t>
            </a:r>
            <a:r>
              <a:rPr lang="en-US" b="0" dirty="0"/>
              <a:t>(XML Stylesheet Language Transformations)</a:t>
            </a:r>
          </a:p>
          <a:p>
            <a:pPr lvl="1"/>
            <a:r>
              <a:rPr lang="en-US" dirty="0"/>
              <a:t>Schema mapping (transformation) language for XML documents </a:t>
            </a:r>
          </a:p>
          <a:p>
            <a:pPr lvl="1"/>
            <a:endParaRPr lang="en-US" sz="700" dirty="0"/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Query language to extract, transform, and analyze XML documents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329333"/>
            <a:ext cx="4391128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version=“1.0“ encoding=“UTF-8“?&gt;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&lt;data&gt;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id=“1”&gt;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id=“INF.01017UF” name=“DM”/&gt;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id=“706.550” name=“AMLS”/&gt;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id=“5”&gt;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id=“706.520” name=“DIA”/&gt;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&lt;/data&gt;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244" y="3703304"/>
            <a:ext cx="49437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/data/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student[@id=‘1’]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/course/@name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8244674" y="4099726"/>
            <a:ext cx="0" cy="28578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5983" y="4385506"/>
            <a:ext cx="15373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“DM”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“AMLS”</a:t>
            </a:r>
          </a:p>
        </p:txBody>
      </p:sp>
    </p:spTree>
    <p:extLst>
      <p:ext uri="{BB962C8B-B14F-4D97-AF65-F5344CB8AC3E}">
        <p14:creationId xmlns:p14="http://schemas.microsoft.com/office/powerpoint/2010/main" val="38408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in PostgreSQL,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XML in PostgreSQL</a:t>
            </a:r>
          </a:p>
          <a:p>
            <a:pPr lvl="1"/>
            <a:r>
              <a:rPr lang="en-US" dirty="0"/>
              <a:t>Data types </a:t>
            </a:r>
            <a:r>
              <a:rPr lang="en-US" b="1" dirty="0">
                <a:solidFill>
                  <a:srgbClr val="7889FB"/>
                </a:solidFill>
              </a:rPr>
              <a:t>TEXT</a:t>
            </a:r>
            <a:r>
              <a:rPr lang="en-US" dirty="0"/>
              <a:t> or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 (well-formed, type-safe operations)</a:t>
            </a:r>
          </a:p>
          <a:p>
            <a:pPr lvl="1"/>
            <a:r>
              <a:rPr lang="en-US" dirty="0"/>
              <a:t>ISO/IEC 9075-14 XML-related specifications (SQL/XML) </a:t>
            </a:r>
          </a:p>
          <a:p>
            <a:pPr lvl="1"/>
            <a:endParaRPr lang="en-US" dirty="0"/>
          </a:p>
          <a:p>
            <a:r>
              <a:rPr lang="en-US" dirty="0"/>
              <a:t>Creating XML</a:t>
            </a:r>
          </a:p>
          <a:p>
            <a:pPr lvl="1"/>
            <a:r>
              <a:rPr lang="en-US" dirty="0"/>
              <a:t>Various </a:t>
            </a:r>
            <a:r>
              <a:rPr lang="en-US" b="1" dirty="0">
                <a:solidFill>
                  <a:srgbClr val="7889FB"/>
                </a:solidFill>
              </a:rPr>
              <a:t>built-in functions </a:t>
            </a:r>
            <a:r>
              <a:rPr lang="en-US" dirty="0"/>
              <a:t>to parse </a:t>
            </a:r>
            <a:br>
              <a:rPr lang="en-US" dirty="0"/>
            </a:br>
            <a:r>
              <a:rPr lang="en-US" dirty="0"/>
              <a:t>documents, and create elements/attributes</a:t>
            </a:r>
          </a:p>
          <a:p>
            <a:pPr lvl="1"/>
            <a:r>
              <a:rPr lang="en-US" dirty="0"/>
              <a:t>XMLPARSE(&lt;</a:t>
            </a:r>
            <a:r>
              <a:rPr lang="en-US" dirty="0" err="1"/>
              <a:t>xml_document</a:t>
            </a:r>
            <a:r>
              <a:rPr lang="en-US" dirty="0"/>
              <a:t>&gt;)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XML type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XMLELEMENT / XMLATTRIBUTES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Processing XML</a:t>
            </a:r>
          </a:p>
          <a:p>
            <a:pPr lvl="1"/>
            <a:r>
              <a:rPr lang="en-US" dirty="0"/>
              <a:t>Execute </a:t>
            </a:r>
            <a:r>
              <a:rPr lang="en-US" b="1" dirty="0">
                <a:solidFill>
                  <a:srgbClr val="7889FB"/>
                </a:solidFill>
              </a:rPr>
              <a:t>XPath</a:t>
            </a:r>
            <a:r>
              <a:rPr lang="en-US" dirty="0"/>
              <a:t> expressions on XML types</a:t>
            </a:r>
          </a:p>
          <a:p>
            <a:pPr lvl="1"/>
            <a:r>
              <a:rPr lang="en-US" dirty="0"/>
              <a:t>XMLEXIST with </a:t>
            </a:r>
            <a:r>
              <a:rPr lang="en-US" b="1" dirty="0">
                <a:solidFill>
                  <a:schemeClr val="accent1"/>
                </a:solidFill>
              </a:rPr>
              <a:t>XPath instead of XQuery</a:t>
            </a:r>
          </a:p>
          <a:p>
            <a:pPr lvl="1"/>
            <a:r>
              <a:rPr lang="en-US" dirty="0"/>
              <a:t>XPATH with optional namespace handling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7268" y="2672864"/>
            <a:ext cx="3456633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INSERT INTO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Fname,Lname,Doc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VALUES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(‘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John’,’Smith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’,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xmlparse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source_doc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&gt;));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8894" y="4613869"/>
            <a:ext cx="34566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b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xpath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(‘/student/@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id’,Doc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</a:p>
        </p:txBody>
      </p:sp>
    </p:spTree>
    <p:extLst>
      <p:ext uri="{BB962C8B-B14F-4D97-AF65-F5344CB8AC3E}">
        <p14:creationId xmlns:p14="http://schemas.microsoft.com/office/powerpoint/2010/main" val="13569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(JavaScript Object Notation)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Data Model</a:t>
            </a:r>
          </a:p>
          <a:p>
            <a:pPr lvl="1"/>
            <a:r>
              <a:rPr lang="en-US" dirty="0"/>
              <a:t>Data exchange format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 as verbose as XML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(especially for arrays)</a:t>
            </a:r>
          </a:p>
          <a:p>
            <a:pPr lvl="1"/>
            <a:r>
              <a:rPr lang="en-US" dirty="0"/>
              <a:t>Popular format (e.g., Twitter)</a:t>
            </a:r>
          </a:p>
          <a:p>
            <a:endParaRPr lang="en-US" dirty="0"/>
          </a:p>
          <a:p>
            <a:r>
              <a:rPr lang="en-US" dirty="0"/>
              <a:t>Query Languages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Most common: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libraries</a:t>
            </a: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tree traversal and data extraction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JSONiq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XQuery-like query language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JSONPath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XPath-like query language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1469" y="1359483"/>
            <a:ext cx="4692578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{“students:”[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{“id”: 1, “courses”:[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{“id“:“INF.01017UF”, 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name“:“DM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”}, 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{“id“:“706.550”, 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name“:“AMLS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”}]},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{“id”: 5, “courses”:[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{“id“:“706.520”, 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name“:“DIA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”}]},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]}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2" t="17821" r="10272" b="15772"/>
          <a:stretch/>
        </p:blipFill>
        <p:spPr>
          <a:xfrm>
            <a:off x="674296" y="2816918"/>
            <a:ext cx="513644" cy="440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4610" y="3674794"/>
            <a:ext cx="4029389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JSONiq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Example: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declare option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jsoniq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-version “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for $x in collection(“students”)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where $x.id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10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let $c := count($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x.courses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return {“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”:$x.id, “count”:$c}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9389" y="5508217"/>
            <a:ext cx="492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http://www.jsoniq.org/docs/JSONiq/html-single/index.html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45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in PostgreSQL,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JSON in PostgreSQL</a:t>
            </a:r>
          </a:p>
          <a:p>
            <a:pPr lvl="1"/>
            <a:r>
              <a:rPr lang="en-US" dirty="0"/>
              <a:t>Alternative data types: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(text), </a:t>
            </a:r>
            <a:r>
              <a:rPr lang="en-US" b="1" dirty="0">
                <a:solidFill>
                  <a:srgbClr val="7889FB"/>
                </a:solidFill>
              </a:rPr>
              <a:t>JSONB</a:t>
            </a:r>
            <a:r>
              <a:rPr lang="en-US" dirty="0"/>
              <a:t> (binary, with restrictions)</a:t>
            </a:r>
          </a:p>
          <a:p>
            <a:pPr lvl="1"/>
            <a:r>
              <a:rPr lang="en-US" dirty="0"/>
              <a:t>Implements RFC 7159, built-ins for conversion and access</a:t>
            </a:r>
          </a:p>
          <a:p>
            <a:pPr lvl="1"/>
            <a:endParaRPr lang="en-US" sz="700" dirty="0"/>
          </a:p>
          <a:p>
            <a:r>
              <a:rPr lang="en-US" dirty="0"/>
              <a:t>Creating JSON</a:t>
            </a:r>
          </a:p>
          <a:p>
            <a:pPr lvl="1"/>
            <a:r>
              <a:rPr lang="en-US" dirty="0"/>
              <a:t>Built-in functions for creating</a:t>
            </a:r>
            <a:br>
              <a:rPr lang="en-US" dirty="0"/>
            </a:br>
            <a:r>
              <a:rPr lang="en-US" dirty="0"/>
              <a:t>JSON from tables and tables</a:t>
            </a:r>
            <a:br>
              <a:rPr lang="en-US" dirty="0"/>
            </a:br>
            <a:r>
              <a:rPr lang="en-US" dirty="0"/>
              <a:t>from JSON input</a:t>
            </a:r>
          </a:p>
          <a:p>
            <a:pPr lvl="1"/>
            <a:endParaRPr lang="en-US" sz="700" dirty="0"/>
          </a:p>
          <a:p>
            <a:r>
              <a:rPr lang="en-US" dirty="0"/>
              <a:t>Processing JSON</a:t>
            </a:r>
          </a:p>
          <a:p>
            <a:pPr lvl="1"/>
            <a:r>
              <a:rPr lang="en-US" dirty="0"/>
              <a:t>Specialized operators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tree traversal and data extraction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-&gt;</a:t>
            </a:r>
            <a:r>
              <a:rPr lang="en-US" b="1" dirty="0">
                <a:solidFill>
                  <a:srgbClr val="7889FB"/>
                </a:solidFill>
              </a:rPr>
              <a:t> operator:</a:t>
            </a:r>
            <a:r>
              <a:rPr lang="en-US" dirty="0"/>
              <a:t> get JSON array element/object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-&gt;&gt;</a:t>
            </a:r>
            <a:r>
              <a:rPr lang="en-US" b="1" dirty="0">
                <a:solidFill>
                  <a:srgbClr val="7889FB"/>
                </a:solidFill>
              </a:rPr>
              <a:t> operator:</a:t>
            </a:r>
            <a:r>
              <a:rPr lang="en-US" dirty="0"/>
              <a:t> get JSON array element/object as text</a:t>
            </a:r>
          </a:p>
          <a:p>
            <a:pPr lvl="1"/>
            <a:r>
              <a:rPr lang="en-US" dirty="0"/>
              <a:t>Built-in functions for extracting json (e.g., </a:t>
            </a:r>
            <a:r>
              <a:rPr lang="en-US" dirty="0" err="1"/>
              <a:t>json_each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51BA9-0DC4-4D91-A3AC-44FFA2934BF8}"/>
              </a:ext>
            </a:extLst>
          </p:cNvPr>
          <p:cNvSpPr txBox="1"/>
          <p:nvPr/>
        </p:nvSpPr>
        <p:spPr>
          <a:xfrm>
            <a:off x="5130800" y="2509520"/>
            <a:ext cx="357632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row_to_json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(t)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(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Students)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7DDA4-40F6-4705-A005-020B91541B52}"/>
              </a:ext>
            </a:extLst>
          </p:cNvPr>
          <p:cNvSpPr txBox="1"/>
          <p:nvPr/>
        </p:nvSpPr>
        <p:spPr>
          <a:xfrm>
            <a:off x="5120640" y="3850976"/>
            <a:ext cx="357632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Doc-&gt;students-&gt;&gt;id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</a:p>
        </p:txBody>
      </p:sp>
    </p:spTree>
    <p:extLst>
      <p:ext uri="{BB962C8B-B14F-4D97-AF65-F5344CB8AC3E}">
        <p14:creationId xmlns:p14="http://schemas.microsoft.com/office/powerpoint/2010/main" val="25599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2: </a:t>
            </a:r>
            <a:br>
              <a:rPr lang="en-US" dirty="0"/>
            </a:br>
            <a:r>
              <a:rPr lang="en-US" dirty="0"/>
              <a:t>Query Languages and APIs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https://mboehm7.github.io/teaching/ws2122_dbs/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02_ExerciseQueriesAPIs.pdf</a:t>
            </a:r>
            <a:r>
              <a:rPr lang="en-US" dirty="0"/>
              <a:t> </a:t>
            </a:r>
          </a:p>
          <a:p>
            <a:r>
              <a:rPr lang="en-US" dirty="0"/>
              <a:t>Published: </a:t>
            </a:r>
            <a:r>
              <a:rPr lang="en-US" b="1" dirty="0">
                <a:solidFill>
                  <a:schemeClr val="accent1"/>
                </a:solidFill>
              </a:rPr>
              <a:t>Nov 06, 2021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(data cleaning until Nov 09 publish date)</a:t>
            </a:r>
          </a:p>
          <a:p>
            <a:r>
              <a:rPr lang="en-US" dirty="0"/>
              <a:t>Deadline: </a:t>
            </a:r>
            <a:r>
              <a:rPr lang="en-US" b="1" dirty="0">
                <a:solidFill>
                  <a:schemeClr val="accent1"/>
                </a:solidFill>
              </a:rPr>
              <a:t>Nov 30,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93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Exercises: Austrian National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  <a:p>
            <a:pPr lvl="1"/>
            <a:r>
              <a:rPr lang="en-US" dirty="0"/>
              <a:t>Austrian National Elections 2017 / 2019 </a:t>
            </a:r>
            <a:br>
              <a:rPr lang="en-US" dirty="0"/>
            </a:br>
            <a:r>
              <a:rPr lang="en-US" dirty="0"/>
              <a:t>with results over time and Graz districts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still being cleaned/prepared </a:t>
            </a:r>
            <a:r>
              <a:rPr lang="en-US" dirty="0">
                <a:sym typeface="Wingdings" panose="05000000000000000000" pitchFamily="2" charset="2"/>
              </a:rPr>
              <a:t> Ex 02</a:t>
            </a:r>
            <a:r>
              <a:rPr lang="en-US" dirty="0"/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Clone or download your copy from </a:t>
            </a:r>
            <a:br>
              <a:rPr lang="en-US" dirty="0"/>
            </a:br>
            <a:r>
              <a:rPr lang="en-US" dirty="0">
                <a:hlinkClick r:id="rId3"/>
              </a:rPr>
              <a:t>https://github.com/tugraz-isds/datasets.git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 CSV files in &lt;datasets&gt;/</a:t>
            </a:r>
            <a:r>
              <a:rPr lang="en-US" dirty="0" err="1"/>
              <a:t>elections_at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Exercises</a:t>
            </a:r>
          </a:p>
          <a:p>
            <a:pPr lvl="1"/>
            <a:r>
              <a:rPr lang="en-US" b="1" dirty="0"/>
              <a:t>01</a:t>
            </a:r>
            <a:r>
              <a:rPr lang="en-US" dirty="0"/>
              <a:t> Data modeling (relational schema)</a:t>
            </a:r>
          </a:p>
          <a:p>
            <a:pPr lvl="1"/>
            <a:r>
              <a:rPr lang="en-US" b="1" dirty="0"/>
              <a:t>02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Data ingestion and SQL query processing</a:t>
            </a:r>
          </a:p>
          <a:p>
            <a:pPr lvl="1"/>
            <a:r>
              <a:rPr lang="en-US" b="1" dirty="0"/>
              <a:t>03</a:t>
            </a:r>
            <a:r>
              <a:rPr lang="en-US" dirty="0"/>
              <a:t> Physical design tuning, query processing, </a:t>
            </a:r>
            <a:br>
              <a:rPr lang="en-US" dirty="0"/>
            </a:br>
            <a:r>
              <a:rPr lang="en-US" dirty="0"/>
              <a:t>and transaction processing</a:t>
            </a:r>
          </a:p>
          <a:p>
            <a:pPr lvl="1"/>
            <a:r>
              <a:rPr lang="en-US" b="1" dirty="0"/>
              <a:t>04</a:t>
            </a:r>
            <a:r>
              <a:rPr lang="en-US" dirty="0"/>
              <a:t> Large-scale data analysis (distributed </a:t>
            </a:r>
            <a:br>
              <a:rPr lang="en-US" dirty="0"/>
            </a:br>
            <a:r>
              <a:rPr lang="en-US" dirty="0"/>
              <a:t>query processing and ML model training)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578000">
            <a:off x="7996812" y="572648"/>
            <a:ext cx="9545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45" y="1430627"/>
            <a:ext cx="1203709" cy="1143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6426" y="2107452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www.offenewahlen.at/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www.data.gv.at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65" y="2685494"/>
            <a:ext cx="2918589" cy="3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2.1: Schema Creation via SQL (3/25 points)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Schema creation via SQL </a:t>
            </a:r>
          </a:p>
          <a:p>
            <a:pPr lvl="1"/>
            <a:r>
              <a:rPr lang="en-US" dirty="0"/>
              <a:t>Relies on lectures </a:t>
            </a:r>
            <a:r>
              <a:rPr lang="en-US" b="1" dirty="0">
                <a:solidFill>
                  <a:srgbClr val="7889FB"/>
                </a:solidFill>
              </a:rPr>
              <a:t>04 Relational Algebra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05 Query Languages (SQL)</a:t>
            </a:r>
          </a:p>
          <a:p>
            <a:pPr lvl="1"/>
            <a:r>
              <a:rPr lang="en-US" dirty="0"/>
              <a:t>Setup DBMS PostgreSQL, and start </a:t>
            </a:r>
            <a:r>
              <a:rPr lang="en-US" dirty="0" err="1">
                <a:latin typeface="Consolas" panose="020B0609020204030204" pitchFamily="49" charset="0"/>
              </a:rPr>
              <a:t>pgAdmin</a:t>
            </a:r>
            <a:r>
              <a:rPr lang="en-US" dirty="0"/>
              <a:t> (UI), or </a:t>
            </a:r>
            <a:r>
              <a:rPr lang="en-US" dirty="0" err="1">
                <a:latin typeface="Consolas" panose="020B0609020204030204" pitchFamily="49" charset="0"/>
              </a:rPr>
              <a:t>psql</a:t>
            </a:r>
            <a:r>
              <a:rPr lang="en-US" dirty="0"/>
              <a:t> (terminal)</a:t>
            </a:r>
          </a:p>
          <a:p>
            <a:pPr lvl="1"/>
            <a:r>
              <a:rPr lang="en-US" dirty="0"/>
              <a:t>Docker container w/ basic setup in next days</a:t>
            </a:r>
          </a:p>
          <a:p>
            <a:pPr lvl="1"/>
            <a:r>
              <a:rPr lang="en-US" dirty="0"/>
              <a:t>Create database </a:t>
            </a:r>
            <a:r>
              <a:rPr lang="en-US" dirty="0" err="1">
                <a:latin typeface="Consolas" panose="020B0609020204030204" pitchFamily="49" charset="0"/>
              </a:rPr>
              <a:t>db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and </a:t>
            </a:r>
            <a:r>
              <a:rPr lang="en-US" dirty="0">
                <a:solidFill>
                  <a:schemeClr val="tx1"/>
                </a:solidFill>
              </a:rPr>
              <a:t>setup relational schema,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including p</a:t>
            </a:r>
            <a:r>
              <a:rPr lang="en-US" dirty="0"/>
              <a:t>rimary keys, foreign keys, </a:t>
            </a:r>
            <a:r>
              <a:rPr lang="en-US" dirty="0">
                <a:latin typeface="Consolas" panose="020B0609020204030204" pitchFamily="49" charset="0"/>
              </a:rPr>
              <a:t>NOT NULL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UNIQUE</a:t>
            </a:r>
          </a:p>
          <a:p>
            <a:pPr lvl="1"/>
            <a:endParaRPr lang="en-US" sz="1200" dirty="0"/>
          </a:p>
          <a:p>
            <a:r>
              <a:rPr lang="en-US" dirty="0"/>
              <a:t>Recommended Schema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Feel free to use and submit the provided schema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https://mboehm7.github.io/teaching/ws2122_dbs/CreateSchema.sql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Partial Results </a:t>
            </a:r>
          </a:p>
          <a:p>
            <a:pPr lvl="1"/>
            <a:r>
              <a:rPr lang="en-US" b="0" dirty="0" err="1">
                <a:solidFill>
                  <a:schemeClr val="tx1"/>
                </a:solidFill>
                <a:latin typeface="Consolas" panose="020B0609020204030204" pitchFamily="49" charset="0"/>
              </a:rPr>
              <a:t>CreateSchema.sql</a:t>
            </a:r>
            <a:endParaRPr lang="en-US" b="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65042" y="4626319"/>
            <a:ext cx="497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</a:t>
            </a:r>
            <a:r>
              <a:rPr lang="en-US" sz="1600" dirty="0">
                <a:latin typeface="Consolas" panose="020B0609020204030204" pitchFamily="49" charset="0"/>
              </a:rPr>
              <a:t> Locations(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LKey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INT PRIMARY KEY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LocationID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VARCHAR</a:t>
            </a:r>
            <a:r>
              <a:rPr lang="en-US" sz="1600" dirty="0">
                <a:latin typeface="Consolas" panose="020B0609020204030204" pitchFamily="49" charset="0"/>
              </a:rPr>
              <a:t>(32) </a:t>
            </a:r>
            <a:r>
              <a:rPr lang="en-US" sz="1600" b="1" dirty="0">
                <a:latin typeface="Consolas" panose="020B0609020204030204" pitchFamily="49" charset="0"/>
              </a:rPr>
              <a:t>UNIQUE NOT NULL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Name </a:t>
            </a:r>
            <a:r>
              <a:rPr lang="en-US" sz="1600" b="1" dirty="0">
                <a:latin typeface="Consolas" panose="020B0609020204030204" pitchFamily="49" charset="0"/>
              </a:rPr>
              <a:t>VARCHAR</a:t>
            </a:r>
            <a:r>
              <a:rPr lang="en-US" sz="1600" dirty="0">
                <a:latin typeface="Consolas" panose="020B0609020204030204" pitchFamily="49" charset="0"/>
              </a:rPr>
              <a:t>(128) </a:t>
            </a:r>
            <a:r>
              <a:rPr lang="en-US" sz="1600" b="1" dirty="0">
                <a:latin typeface="Consolas" panose="020B0609020204030204" pitchFamily="49" charset="0"/>
              </a:rPr>
              <a:t>NOT NULL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ParentLKey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INT REFERENCES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 Locations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961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2.2 Data Ingestion via CLI (10/25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Ingestion Program via ODBC/JDBC </a:t>
            </a:r>
          </a:p>
          <a:p>
            <a:pPr lvl="1"/>
            <a:r>
              <a:rPr lang="en-US" dirty="0"/>
              <a:t>Relies on lectures </a:t>
            </a:r>
            <a:r>
              <a:rPr lang="en-US" b="1" dirty="0">
                <a:solidFill>
                  <a:srgbClr val="7889FB"/>
                </a:solidFill>
              </a:rPr>
              <a:t>05 Query Languages (SQL)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06 APIs (ODBC, JDBC)</a:t>
            </a:r>
          </a:p>
          <a:p>
            <a:pPr lvl="1"/>
            <a:r>
              <a:rPr lang="en-US" dirty="0"/>
              <a:t>Write a program that performs </a:t>
            </a:r>
            <a:r>
              <a:rPr lang="en-US" b="1" dirty="0">
                <a:solidFill>
                  <a:schemeClr val="accent1"/>
                </a:solidFill>
              </a:rPr>
              <a:t>deduplication and data ingestion</a:t>
            </a:r>
          </a:p>
          <a:p>
            <a:pPr lvl="1"/>
            <a:r>
              <a:rPr lang="en-US" dirty="0"/>
              <a:t>Programming language of your choosing (Python, Java, C#, C++ recommended)</a:t>
            </a:r>
          </a:p>
          <a:p>
            <a:pPr lvl="1"/>
            <a:endParaRPr lang="en-US" sz="1200" dirty="0"/>
          </a:p>
          <a:p>
            <a:r>
              <a:rPr lang="en-US" dirty="0"/>
              <a:t>Data Ingestion Process</a:t>
            </a:r>
          </a:p>
          <a:p>
            <a:pPr lvl="1"/>
            <a:r>
              <a:rPr lang="en-US" dirty="0"/>
              <a:t>Data: </a:t>
            </a:r>
            <a:r>
              <a:rPr lang="en-US" dirty="0">
                <a:hlinkClick r:id="rId2"/>
              </a:rPr>
              <a:t>https://github.com/tugraz-isds/datasets/tree/master/elections_at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Invoke your ingestion program as follows </a:t>
            </a:r>
            <a:r>
              <a:rPr lang="en-US" dirty="0">
                <a:sym typeface="Wingdings" panose="05000000000000000000" pitchFamily="2" charset="2"/>
              </a:rPr>
              <a:t> script to compile and run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Partial Results</a:t>
            </a:r>
          </a:p>
          <a:p>
            <a:pPr lvl="1"/>
            <a:r>
              <a:rPr lang="en-US" dirty="0"/>
              <a:t>Source code </a:t>
            </a:r>
            <a:r>
              <a:rPr lang="en-US" dirty="0" err="1">
                <a:latin typeface="Consolas" panose="020B0609020204030204" pitchFamily="49" charset="0"/>
              </a:rPr>
              <a:t>IngestData</a:t>
            </a:r>
            <a:r>
              <a:rPr lang="en-US" dirty="0">
                <a:latin typeface="Consolas" panose="020B0609020204030204" pitchFamily="49" charset="0"/>
              </a:rPr>
              <a:t>.*</a:t>
            </a:r>
            <a:r>
              <a:rPr lang="en-US" dirty="0"/>
              <a:t>, and </a:t>
            </a:r>
          </a:p>
          <a:p>
            <a:pPr lvl="1"/>
            <a:r>
              <a:rPr lang="en-US" dirty="0"/>
              <a:t>Script </a:t>
            </a:r>
            <a:r>
              <a:rPr lang="en-US" dirty="0">
                <a:latin typeface="Consolas" panose="020B0609020204030204" pitchFamily="49" charset="0"/>
              </a:rPr>
              <a:t>runIngestData.sh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4838" y="4009292"/>
            <a:ext cx="79482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./runIngestData.sh </a:t>
            </a:r>
            <a:r>
              <a:rPr lang="en-US" b="1" dirty="0">
                <a:latin typeface="Consolas" panose="020B0609020204030204" pitchFamily="49" charset="0"/>
              </a:rPr>
              <a:t>./Locations.csv ./Parties.csv ./Votes.csv \ ./Elections.csv &lt;host&gt; &lt;port&gt; &lt;database&gt; &lt;user&gt; &lt;password&gt;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464" y="4625479"/>
            <a:ext cx="64811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localhost 5432 db1234567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postgres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postgres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5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2.3: SQL Query Processing (10/25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SQL Query Processing</a:t>
            </a:r>
          </a:p>
          <a:p>
            <a:pPr lvl="1"/>
            <a:r>
              <a:rPr lang="en-US" dirty="0"/>
              <a:t>Relies on lecture </a:t>
            </a:r>
            <a:r>
              <a:rPr lang="en-US" b="1" dirty="0">
                <a:solidFill>
                  <a:srgbClr val="7889FB"/>
                </a:solidFill>
              </a:rPr>
              <a:t>05 Query Languages (SQL)</a:t>
            </a:r>
          </a:p>
          <a:p>
            <a:pPr lvl="1"/>
            <a:r>
              <a:rPr lang="en-US" dirty="0"/>
              <a:t>Expected results: </a:t>
            </a:r>
            <a:r>
              <a:rPr lang="en-US" dirty="0">
                <a:hlinkClick r:id="rId2"/>
              </a:rPr>
              <a:t>https://mboehm7.github.io/teaching/ws2122_dbs/Results.zip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List of Queries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Q01:</a:t>
            </a:r>
            <a:r>
              <a:rPr lang="en-US" dirty="0"/>
              <a:t> What is the ID of location Graz(</a:t>
            </a:r>
            <a:r>
              <a:rPr lang="en-US" dirty="0" err="1"/>
              <a:t>Stadt</a:t>
            </a:r>
            <a:r>
              <a:rPr lang="en-US" dirty="0"/>
              <a:t>)? (return </a:t>
            </a:r>
            <a:r>
              <a:rPr lang="en-US" dirty="0" err="1"/>
              <a:t>LocationID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Q02:</a:t>
            </a:r>
            <a:r>
              <a:rPr lang="en-US" dirty="0"/>
              <a:t> Select all parties of the election </a:t>
            </a:r>
            <a:r>
              <a:rPr lang="en-US" dirty="0">
                <a:latin typeface="Consolas" panose="020B0609020204030204" pitchFamily="49" charset="0"/>
              </a:rPr>
              <a:t>NR2017</a:t>
            </a:r>
            <a:r>
              <a:rPr lang="en-US" dirty="0"/>
              <a:t>. (return </a:t>
            </a:r>
            <a:r>
              <a:rPr lang="en-US" dirty="0" err="1"/>
              <a:t>ShortName</a:t>
            </a:r>
            <a:r>
              <a:rPr lang="en-US" dirty="0"/>
              <a:t>, </a:t>
            </a:r>
            <a:r>
              <a:rPr lang="en-US" dirty="0" err="1"/>
              <a:t>LongName</a:t>
            </a:r>
            <a:r>
              <a:rPr lang="en-US" dirty="0"/>
              <a:t>, Ballot Position, sorted ascending by Ballot Position with NULLs last)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Q03:</a:t>
            </a:r>
            <a:r>
              <a:rPr lang="en-US" dirty="0"/>
              <a:t> Compute the voter turnout rate (total-votes/eligible) for all districts of </a:t>
            </a:r>
            <a:r>
              <a:rPr lang="en-US" dirty="0">
                <a:latin typeface="Consolas" panose="020B0609020204030204" pitchFamily="49" charset="0"/>
              </a:rPr>
              <a:t>Graz(</a:t>
            </a:r>
            <a:r>
              <a:rPr lang="en-US" dirty="0" err="1">
                <a:latin typeface="Consolas" panose="020B0609020204030204" pitchFamily="49" charset="0"/>
              </a:rPr>
              <a:t>Stadt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 in election </a:t>
            </a:r>
            <a:r>
              <a:rPr lang="en-US" dirty="0">
                <a:latin typeface="Consolas" panose="020B0609020204030204" pitchFamily="49" charset="0"/>
              </a:rPr>
              <a:t>NR2019</a:t>
            </a:r>
            <a:r>
              <a:rPr lang="en-US" dirty="0"/>
              <a:t>. (return location name, turnout rate, sorted descending by turnout)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Q04:</a:t>
            </a:r>
            <a:r>
              <a:rPr lang="en-US" dirty="0"/>
              <a:t> Compute the top 10 locations of election </a:t>
            </a:r>
            <a:r>
              <a:rPr lang="en-US" dirty="0">
                <a:latin typeface="Consolas" panose="020B0609020204030204" pitchFamily="49" charset="0"/>
              </a:rPr>
              <a:t>NR2019</a:t>
            </a:r>
            <a:r>
              <a:rPr lang="en-US" dirty="0"/>
              <a:t> by voter turnout rate.</a:t>
            </a:r>
            <a:br>
              <a:rPr lang="en-US" dirty="0"/>
            </a:br>
            <a:r>
              <a:rPr lang="en-US" dirty="0"/>
              <a:t>(return name, turnout, sorted descending by turnout)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Q05:</a:t>
            </a:r>
            <a:r>
              <a:rPr lang="en-US" dirty="0"/>
              <a:t> Which parties from the election </a:t>
            </a:r>
            <a:r>
              <a:rPr lang="en-US" dirty="0">
                <a:latin typeface="Consolas" panose="020B0609020204030204" pitchFamily="49" charset="0"/>
              </a:rPr>
              <a:t>NR2019</a:t>
            </a:r>
            <a:r>
              <a:rPr lang="en-US" dirty="0"/>
              <a:t> did not participate in </a:t>
            </a:r>
            <a:r>
              <a:rPr lang="en-US" dirty="0">
                <a:latin typeface="Consolas" panose="020B0609020204030204" pitchFamily="49" charset="0"/>
              </a:rPr>
              <a:t>NR2017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(return </a:t>
            </a:r>
            <a:r>
              <a:rPr lang="en-US" dirty="0" err="1"/>
              <a:t>ShortName</a:t>
            </a:r>
            <a:r>
              <a:rPr lang="en-US" dirty="0"/>
              <a:t>, </a:t>
            </a:r>
            <a:r>
              <a:rPr lang="en-US" dirty="0" err="1"/>
              <a:t>LongName</a:t>
            </a:r>
            <a:r>
              <a:rPr lang="en-US" dirty="0"/>
              <a:t>, sorted ascending by </a:t>
            </a:r>
            <a:r>
              <a:rPr lang="en-US" dirty="0" err="1"/>
              <a:t>ShortName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0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2.3: SQL Query Processing (10/25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Queries, cont.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Q06:</a:t>
            </a:r>
            <a:r>
              <a:rPr lang="en-US" dirty="0"/>
              <a:t> Compute the support (fraction of received votes) in </a:t>
            </a:r>
            <a:r>
              <a:rPr lang="en-US" dirty="0">
                <a:latin typeface="Consolas" panose="020B0609020204030204" pitchFamily="49" charset="0"/>
              </a:rPr>
              <a:t>NR2019</a:t>
            </a:r>
            <a:r>
              <a:rPr lang="en-US" dirty="0"/>
              <a:t> of all parties that received more than 4% of votes. </a:t>
            </a:r>
            <a:br>
              <a:rPr lang="en-US" dirty="0"/>
            </a:br>
            <a:r>
              <a:rPr lang="en-US" dirty="0"/>
              <a:t>(return </a:t>
            </a:r>
            <a:r>
              <a:rPr lang="en-US" dirty="0" err="1"/>
              <a:t>ShortName</a:t>
            </a:r>
            <a:r>
              <a:rPr lang="en-US" dirty="0"/>
              <a:t>, support; sorted descending by support)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Q07:</a:t>
            </a:r>
            <a:r>
              <a:rPr lang="en-US" dirty="0"/>
              <a:t> Find the parties that won (with highest support rate) at least one location in </a:t>
            </a:r>
            <a:r>
              <a:rPr lang="en-US" dirty="0">
                <a:latin typeface="Consolas" panose="020B0609020204030204" pitchFamily="49" charset="0"/>
              </a:rPr>
              <a:t>NR2019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(return </a:t>
            </a:r>
            <a:r>
              <a:rPr lang="en-US" dirty="0" err="1"/>
              <a:t>ShortName</a:t>
            </a:r>
            <a:r>
              <a:rPr lang="en-US" dirty="0"/>
              <a:t>, count of won locations, total Austrian support rate; sorted descending by won locations)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Q08:</a:t>
            </a:r>
            <a:r>
              <a:rPr lang="en-US" dirty="0"/>
              <a:t> Compare for each state of </a:t>
            </a:r>
            <a:r>
              <a:rPr lang="en-US" dirty="0" err="1">
                <a:latin typeface="Consolas" panose="020B0609020204030204" pitchFamily="49" charset="0"/>
              </a:rPr>
              <a:t>Österreich</a:t>
            </a:r>
            <a:r>
              <a:rPr lang="en-US" dirty="0"/>
              <a:t> (e.g., </a:t>
            </a:r>
            <a:r>
              <a:rPr lang="en-US" dirty="0" err="1">
                <a:latin typeface="Consolas" panose="020B0609020204030204" pitchFamily="49" charset="0"/>
              </a:rPr>
              <a:t>Steiermark</a:t>
            </a:r>
            <a:r>
              <a:rPr lang="en-US" dirty="0"/>
              <a:t>) the total number of votes with the sum of votes in all last-level child locations. </a:t>
            </a:r>
            <a:br>
              <a:rPr lang="en-US" dirty="0"/>
            </a:br>
            <a:r>
              <a:rPr lang="en-US" dirty="0"/>
              <a:t>(return the state name, total votes, sum of votes in child locations, difference in votes, sorted ascending by state name)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Partial Results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SQL Script for each query: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Q01.sql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Q02.sql</a:t>
            </a:r>
            <a:r>
              <a:rPr lang="en-US" dirty="0">
                <a:solidFill>
                  <a:schemeClr val="tx1"/>
                </a:solidFill>
              </a:rPr>
              <a:t>, …,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Q08.sql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2.4: Query Plans (2/25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Query Plans</a:t>
            </a:r>
          </a:p>
          <a:p>
            <a:pPr lvl="1"/>
            <a:r>
              <a:rPr lang="en-US" dirty="0"/>
              <a:t>Relies on lecture </a:t>
            </a:r>
            <a:r>
              <a:rPr lang="en-US" b="1" dirty="0">
                <a:solidFill>
                  <a:srgbClr val="7889FB"/>
                </a:solidFill>
              </a:rPr>
              <a:t>04 Relational Algebra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rgbClr val="7889FB"/>
                </a:solidFill>
              </a:rPr>
              <a:t>05 Query Languages (SQL)</a:t>
            </a:r>
          </a:p>
          <a:p>
            <a:pPr lvl="1"/>
            <a:r>
              <a:rPr lang="en-US" dirty="0"/>
              <a:t>Obtain and </a:t>
            </a:r>
            <a:r>
              <a:rPr lang="en-US" b="1" dirty="0">
                <a:solidFill>
                  <a:schemeClr val="accent1"/>
                </a:solidFill>
              </a:rPr>
              <a:t>analyze execution plans</a:t>
            </a:r>
            <a:r>
              <a:rPr lang="en-US" dirty="0"/>
              <a:t> of Q05 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Partial Results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ExplainQ06.sql</a:t>
            </a:r>
          </a:p>
          <a:p>
            <a:pPr lvl="1"/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7199" y="3111688"/>
            <a:ext cx="3087643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EXPLAIN VERBOSE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Participant P,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Locale L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HAVING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count(*)&gt;1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9968" y="2679612"/>
            <a:ext cx="4682531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HashAggregate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(...)"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grouping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Group Key: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Filter: (count(*) &gt; 1)"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selection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-&gt; Hash Join  (...)"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join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projection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Hash Cond: 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-&gt;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l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(...)"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   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-&gt; Hash  (...)"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   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projection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    -&gt;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p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(...)"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       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518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History and fundamentals of the </a:t>
            </a:r>
            <a:r>
              <a:rPr lang="en-US" b="1" dirty="0">
                <a:solidFill>
                  <a:srgbClr val="7889FB"/>
                </a:solidFill>
              </a:rPr>
              <a:t>Structured Query Language (SQL)</a:t>
            </a:r>
            <a:endParaRPr lang="en-US" dirty="0"/>
          </a:p>
          <a:p>
            <a:pPr lvl="1"/>
            <a:r>
              <a:rPr lang="en-US" dirty="0"/>
              <a:t>Awareness of </a:t>
            </a:r>
            <a:r>
              <a:rPr lang="en-US" b="1" dirty="0">
                <a:solidFill>
                  <a:srgbClr val="7889FB"/>
                </a:solidFill>
              </a:rPr>
              <a:t>XML and JSON</a:t>
            </a:r>
            <a:r>
              <a:rPr lang="en-US" dirty="0"/>
              <a:t> (data model and querying)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Exercise Submissions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1:</a:t>
            </a:r>
            <a:r>
              <a:rPr lang="en-US" dirty="0">
                <a:solidFill>
                  <a:schemeClr val="tx1"/>
                </a:solidFill>
              </a:rPr>
              <a:t> Nov 02 + 7 late days, grading in progress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2:</a:t>
            </a:r>
            <a:r>
              <a:rPr lang="en-US" dirty="0">
                <a:solidFill>
                  <a:schemeClr val="tx1"/>
                </a:solidFill>
              </a:rPr>
              <a:t> Nov 30, published Nov 09 (preview Nov 06)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Next Lectures </a:t>
            </a:r>
            <a:r>
              <a:rPr lang="en-US" b="0" dirty="0"/>
              <a:t>(Part 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APIs (ODBC, JDBC, OR frameworks)</a:t>
            </a:r>
            <a:r>
              <a:rPr lang="en-US" dirty="0"/>
              <a:t> [Nov 15]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Physical Design and Tuning</a:t>
            </a:r>
            <a:r>
              <a:rPr lang="en-US" dirty="0"/>
              <a:t> [Nov 22]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Query Processing</a:t>
            </a:r>
            <a:r>
              <a:rPr lang="en-US" dirty="0"/>
              <a:t> [Nov 29]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Transaction Processing and Concurrency</a:t>
            </a:r>
            <a:r>
              <a:rPr lang="en-US" dirty="0"/>
              <a:t> [Dec 06]</a:t>
            </a:r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a(n) SQL Query?</a:t>
            </a:r>
          </a:p>
        </p:txBody>
      </p:sp>
      <p:sp>
        <p:nvSpPr>
          <p:cNvPr id="5" name="Rectangle 4"/>
          <p:cNvSpPr/>
          <p:nvPr/>
        </p:nvSpPr>
        <p:spPr>
          <a:xfrm>
            <a:off x="901600" y="1593842"/>
            <a:ext cx="79308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Firstname</a:t>
            </a:r>
            <a:r>
              <a:rPr lang="en-US" sz="2200" dirty="0">
                <a:latin typeface="Consolas" panose="020B0609020204030204" pitchFamily="49" charset="0"/>
              </a:rPr>
              <a:t>, </a:t>
            </a:r>
            <a:r>
              <a:rPr lang="en-US" sz="2200" dirty="0" err="1">
                <a:latin typeface="Consolas" panose="020B0609020204030204" pitchFamily="49" charset="0"/>
              </a:rPr>
              <a:t>Lastname</a:t>
            </a:r>
            <a:r>
              <a:rPr lang="en-US" sz="2200" dirty="0">
                <a:latin typeface="Consolas" panose="020B0609020204030204" pitchFamily="49" charset="0"/>
              </a:rPr>
              <a:t>, Affiliation, Location</a:t>
            </a:r>
          </a:p>
          <a:p>
            <a:r>
              <a:rPr lang="en-US" sz="2200" b="1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2200" dirty="0">
                <a:latin typeface="Consolas" panose="020B0609020204030204" pitchFamily="49" charset="0"/>
              </a:rPr>
              <a:t> Participant </a:t>
            </a:r>
            <a:r>
              <a:rPr lang="en-US" sz="2200" b="1" dirty="0">
                <a:latin typeface="Consolas" panose="020B0609020204030204" pitchFamily="49" charset="0"/>
              </a:rPr>
              <a:t>AS</a:t>
            </a:r>
            <a:r>
              <a:rPr lang="en-US" sz="2200" dirty="0">
                <a:latin typeface="Consolas" panose="020B0609020204030204" pitchFamily="49" charset="0"/>
              </a:rPr>
              <a:t> R, Locale </a:t>
            </a:r>
            <a:r>
              <a:rPr lang="en-US" sz="2200" b="1" dirty="0">
                <a:latin typeface="Consolas" panose="020B0609020204030204" pitchFamily="49" charset="0"/>
              </a:rPr>
              <a:t>AS</a:t>
            </a:r>
            <a:r>
              <a:rPr lang="en-US" sz="2200" dirty="0">
                <a:latin typeface="Consolas" panose="020B0609020204030204" pitchFamily="49" charset="0"/>
              </a:rPr>
              <a:t> S</a:t>
            </a:r>
          </a:p>
          <a:p>
            <a:r>
              <a:rPr lang="en-US" sz="2200" b="1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2200" dirty="0">
                <a:latin typeface="Consolas" panose="020B0609020204030204" pitchFamily="49" charset="0"/>
              </a:rPr>
              <a:t> R.LID = S.LID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b="1" dirty="0">
                <a:latin typeface="Consolas" panose="020B0609020204030204" pitchFamily="49" charset="0"/>
              </a:rPr>
              <a:t>AND</a:t>
            </a:r>
            <a:r>
              <a:rPr lang="en-US" sz="2200" dirty="0">
                <a:latin typeface="Consolas" panose="020B0609020204030204" pitchFamily="49" charset="0"/>
              </a:rPr>
              <a:t> Location </a:t>
            </a:r>
            <a:r>
              <a:rPr lang="en-US" sz="2200" b="1" dirty="0">
                <a:latin typeface="Consolas" panose="020B0609020204030204" pitchFamily="49" charset="0"/>
              </a:rPr>
              <a:t>LIKE</a:t>
            </a:r>
            <a:r>
              <a:rPr lang="en-US" sz="2200" dirty="0">
                <a:latin typeface="Consolas" panose="020B0609020204030204" pitchFamily="49" charset="0"/>
              </a:rPr>
              <a:t> '%, GER'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743" y="2361605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725" y="5135983"/>
            <a:ext cx="249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closed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521" y="5135983"/>
            <a:ext cx="228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8084" y="5135982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10969"/>
              </p:ext>
            </p:extLst>
          </p:nvPr>
        </p:nvGraphicFramePr>
        <p:xfrm>
          <a:off x="1392144" y="3639365"/>
          <a:ext cx="67168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336">
                  <a:extLst>
                    <a:ext uri="{9D8B030D-6E8A-4147-A177-3AD203B41FA5}">
                      <a16:colId xmlns:a16="http://schemas.microsoft.com/office/drawing/2014/main" val="812528121"/>
                    </a:ext>
                  </a:extLst>
                </a:gridCol>
                <a:gridCol w="1689336">
                  <a:extLst>
                    <a:ext uri="{9D8B030D-6E8A-4147-A177-3AD203B41FA5}">
                      <a16:colId xmlns:a16="http://schemas.microsoft.com/office/drawing/2014/main" val="3356661555"/>
                    </a:ext>
                  </a:extLst>
                </a:gridCol>
                <a:gridCol w="1702549">
                  <a:extLst>
                    <a:ext uri="{9D8B030D-6E8A-4147-A177-3AD203B41FA5}">
                      <a16:colId xmlns:a16="http://schemas.microsoft.com/office/drawing/2014/main" val="1475370205"/>
                    </a:ext>
                  </a:extLst>
                </a:gridCol>
                <a:gridCol w="1635657">
                  <a:extLst>
                    <a:ext uri="{9D8B030D-6E8A-4147-A177-3AD203B41FA5}">
                      <a16:colId xmlns:a16="http://schemas.microsoft.com/office/drawing/2014/main" val="322511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4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Berlin, 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4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Munich,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887409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4612192" y="318895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as a Standard</a:t>
            </a:r>
          </a:p>
          <a:p>
            <a:pPr lvl="1"/>
            <a:r>
              <a:rPr lang="en-US" dirty="0"/>
              <a:t>Standards ensure </a:t>
            </a:r>
            <a:r>
              <a:rPr lang="en-US" b="1" dirty="0">
                <a:solidFill>
                  <a:srgbClr val="7889FB"/>
                </a:solidFill>
              </a:rPr>
              <a:t>interoperability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avoid </a:t>
            </a:r>
            <a:r>
              <a:rPr lang="en-US" b="1" dirty="0">
                <a:solidFill>
                  <a:srgbClr val="7889FB"/>
                </a:solidFill>
              </a:rPr>
              <a:t>vendor lock-in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protect </a:t>
            </a:r>
            <a:r>
              <a:rPr lang="en-US" b="1" dirty="0">
                <a:solidFill>
                  <a:srgbClr val="7889FB"/>
                </a:solidFill>
              </a:rPr>
              <a:t>application investments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Mature standard </a:t>
            </a:r>
            <a:r>
              <a:rPr lang="en-US" dirty="0"/>
              <a:t>with heavy </a:t>
            </a:r>
            <a:br>
              <a:rPr lang="en-US" dirty="0"/>
            </a:br>
            <a:r>
              <a:rPr lang="en-US" dirty="0"/>
              <a:t>industry support for decades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Rich eco system</a:t>
            </a:r>
            <a:r>
              <a:rPr lang="en-US" dirty="0"/>
              <a:t> (existing apps, BI tools, </a:t>
            </a:r>
            <a:br>
              <a:rPr lang="en-US" dirty="0"/>
            </a:br>
            <a:r>
              <a:rPr lang="en-US" dirty="0"/>
              <a:t>services, frameworks, drivers, design tools, systems)</a:t>
            </a:r>
          </a:p>
          <a:p>
            <a:pPr lvl="1"/>
            <a:endParaRPr lang="en-US" dirty="0"/>
          </a:p>
          <a:p>
            <a:r>
              <a:rPr lang="en-US" dirty="0"/>
              <a:t>SQL is here to stay</a:t>
            </a:r>
          </a:p>
          <a:p>
            <a:pPr lvl="1"/>
            <a:r>
              <a:rPr lang="en-US" dirty="0"/>
              <a:t>Foundation of mobile/server </a:t>
            </a:r>
            <a:r>
              <a:rPr lang="en-US" b="1" dirty="0">
                <a:solidFill>
                  <a:schemeClr val="accent1"/>
                </a:solidFill>
              </a:rPr>
              <a:t>application data management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Adoption of existing standard</a:t>
            </a:r>
            <a:r>
              <a:rPr lang="en-US" dirty="0"/>
              <a:t> by new systems </a:t>
            </a:r>
            <a:br>
              <a:rPr lang="en-US" dirty="0"/>
            </a:br>
            <a:r>
              <a:rPr lang="en-US" dirty="0"/>
              <a:t>(e.g., SQL on Hadoop, cloud </a:t>
            </a:r>
            <a:r>
              <a:rPr lang="en-US" dirty="0" err="1"/>
              <a:t>DBaaS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Complemented by NoSQL abstractions, </a:t>
            </a:r>
            <a:br>
              <a:rPr lang="en-US" dirty="0"/>
            </a:br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10 NoSQL (key-value, document, graph)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92" y="1394385"/>
            <a:ext cx="3408933" cy="1929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9363" y="3376735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adea" panose="02040503050406030204" pitchFamily="18" charset="0"/>
              </a:rPr>
              <a:t>[</a:t>
            </a:r>
            <a:r>
              <a:rPr lang="en-US" sz="1400" dirty="0">
                <a:latin typeface="Caladea" panose="02040503050406030204" pitchFamily="18" charset="0"/>
                <a:hlinkClick r:id="rId3"/>
              </a:rPr>
              <a:t>https://xkcd.com/927/</a:t>
            </a:r>
            <a:r>
              <a:rPr lang="en-US" sz="1400" dirty="0">
                <a:latin typeface="Caladea" panose="02040503050406030204" pitchFamily="18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89" y="4893818"/>
            <a:ext cx="1255252" cy="627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51" y="4944419"/>
            <a:ext cx="1235738" cy="526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9" y="4424492"/>
            <a:ext cx="1076250" cy="5103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91727" y="5406333"/>
            <a:ext cx="1133731" cy="771336"/>
            <a:chOff x="7191727" y="5406333"/>
            <a:chExt cx="1133731" cy="7713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0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SQL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Current Standard: </a:t>
            </a:r>
            <a:r>
              <a:rPr lang="en-US" dirty="0"/>
              <a:t>ISO/IEC 9075:2016 (SQL:2016)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Definition Language (DDL)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Manipulate the database schema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Data Manipulation Language (DML)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Update and query database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Control Language (DCL)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Modify permissions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Dialects</a:t>
            </a:r>
          </a:p>
          <a:p>
            <a:pPr lvl="1"/>
            <a:r>
              <a:rPr lang="en-US" dirty="0"/>
              <a:t>Spectrum of system-specific dialects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chemeClr val="accent1"/>
                </a:solidFill>
              </a:rPr>
              <a:t>non-core features</a:t>
            </a:r>
          </a:p>
          <a:p>
            <a:pPr lvl="1"/>
            <a:r>
              <a:rPr lang="en-US" dirty="0"/>
              <a:t>Data types and size constraints</a:t>
            </a:r>
          </a:p>
          <a:p>
            <a:pPr lvl="1"/>
            <a:r>
              <a:rPr lang="en-US" dirty="0"/>
              <a:t>Catalog, </a:t>
            </a:r>
            <a:r>
              <a:rPr lang="en-US" dirty="0" err="1"/>
              <a:t>builtin</a:t>
            </a:r>
            <a:r>
              <a:rPr lang="en-US" dirty="0"/>
              <a:t> functions, and tools</a:t>
            </a:r>
          </a:p>
          <a:p>
            <a:pPr lvl="1"/>
            <a:r>
              <a:rPr lang="en-US" dirty="0"/>
              <a:t>Support for new/optional features</a:t>
            </a:r>
          </a:p>
          <a:p>
            <a:pPr lvl="1"/>
            <a:r>
              <a:rPr lang="en-US" dirty="0"/>
              <a:t>Case-sensitive identifiers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20367"/>
              </p:ext>
            </p:extLst>
          </p:nvPr>
        </p:nvGraphicFramePr>
        <p:xfrm>
          <a:off x="5536642" y="3547348"/>
          <a:ext cx="33813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64">
                  <a:extLst>
                    <a:ext uri="{9D8B030D-6E8A-4147-A177-3AD203B41FA5}">
                      <a16:colId xmlns:a16="http://schemas.microsoft.com/office/drawing/2014/main" val="812528121"/>
                    </a:ext>
                  </a:extLst>
                </a:gridCol>
                <a:gridCol w="2220648">
                  <a:extLst>
                    <a:ext uri="{9D8B030D-6E8A-4147-A177-3AD203B41FA5}">
                      <a16:colId xmlns:a16="http://schemas.microsoft.com/office/drawing/2014/main" val="1475370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4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Microsoft, Sybase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4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PL/SQL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Oracle, (IBM)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88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PL/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pgSQL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PostgreSQL,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derived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11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Unnamed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Most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4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the SQL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dirty="0"/>
              <a:t>SQL:1986 </a:t>
            </a:r>
          </a:p>
          <a:p>
            <a:pPr lvl="1"/>
            <a:r>
              <a:rPr lang="de-DE" altLang="en-US" b="1" dirty="0">
                <a:solidFill>
                  <a:srgbClr val="7889FB"/>
                </a:solidFill>
              </a:rPr>
              <a:t>Database Language SQL</a:t>
            </a:r>
            <a:r>
              <a:rPr lang="de-DE" altLang="en-US" dirty="0"/>
              <a:t>, ANSI X3.135-1986, ISO-9075-1987(E)</a:t>
            </a:r>
          </a:p>
          <a:p>
            <a:pPr lvl="1"/>
            <a:r>
              <a:rPr lang="de-DE" altLang="en-US" dirty="0"/>
              <a:t>‘87 international edition</a:t>
            </a:r>
          </a:p>
          <a:p>
            <a:r>
              <a:rPr lang="de-DE" altLang="en-US" dirty="0"/>
              <a:t>SQL:1989 </a:t>
            </a:r>
            <a:r>
              <a:rPr lang="de-DE" altLang="en-US" b="0" dirty="0">
                <a:solidFill>
                  <a:schemeClr val="accent1"/>
                </a:solidFill>
              </a:rPr>
              <a:t>(120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Database Language SQL with Integrity Enhancements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dirty="0"/>
              <a:t>ANSI X3.135-1989, ISO-9075-1989(E)</a:t>
            </a:r>
            <a:endParaRPr lang="de-DE" altLang="en-US" dirty="0"/>
          </a:p>
          <a:p>
            <a:r>
              <a:rPr lang="en-US" altLang="en-US" dirty="0"/>
              <a:t>SQL:1992 </a:t>
            </a:r>
            <a:r>
              <a:rPr lang="en-US" altLang="en-US" b="0" dirty="0">
                <a:solidFill>
                  <a:schemeClr val="accent1"/>
                </a:solidFill>
              </a:rPr>
              <a:t>(580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Database Language SQL</a:t>
            </a:r>
            <a:r>
              <a:rPr lang="en-US" altLang="en-US" dirty="0"/>
              <a:t>, ANSI X3-1992, ISO/IEC-9075 1992, DIN 66315</a:t>
            </a:r>
          </a:p>
          <a:p>
            <a:pPr lvl="1"/>
            <a:r>
              <a:rPr lang="en-US" altLang="en-US" dirty="0"/>
              <a:t>‘95 SQL/CLI (part 3), ‘96 SQL/PSM (part 4)</a:t>
            </a:r>
          </a:p>
          <a:p>
            <a:r>
              <a:rPr lang="en-US" altLang="en-US" dirty="0"/>
              <a:t>SQL:1999 </a:t>
            </a:r>
            <a:r>
              <a:rPr lang="en-US" altLang="en-US" b="0" dirty="0">
                <a:solidFill>
                  <a:schemeClr val="accent1"/>
                </a:solidFill>
              </a:rPr>
              <a:t>(2000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1999</a:t>
            </a:r>
          </a:p>
          <a:p>
            <a:pPr lvl="1"/>
            <a:r>
              <a:rPr lang="en-US" altLang="en-US" dirty="0"/>
              <a:t>Complete reorg, </a:t>
            </a:r>
            <a:r>
              <a:rPr lang="en-AT" altLang="en-US" dirty="0"/>
              <a:t>’</a:t>
            </a:r>
            <a:r>
              <a:rPr lang="en-US" altLang="en-US" dirty="0"/>
              <a:t>00 OLAP, </a:t>
            </a:r>
            <a:r>
              <a:rPr lang="en-AT" altLang="en-US" dirty="0"/>
              <a:t>’</a:t>
            </a:r>
            <a:r>
              <a:rPr lang="en-US" altLang="en-US" dirty="0"/>
              <a:t>01 SQL/MED, </a:t>
            </a:r>
            <a:r>
              <a:rPr lang="en-AT" altLang="en-US" dirty="0"/>
              <a:t>’</a:t>
            </a:r>
            <a:r>
              <a:rPr lang="en-US" altLang="en-US" dirty="0"/>
              <a:t>01 SQL/OLB, ‘02 SQL/JRT</a:t>
            </a:r>
          </a:p>
          <a:p>
            <a:r>
              <a:rPr lang="en-US" altLang="en-US" dirty="0"/>
              <a:t>SQL:2003 </a:t>
            </a:r>
            <a:r>
              <a:rPr lang="en-US" altLang="en-US" b="0" dirty="0">
                <a:solidFill>
                  <a:schemeClr val="accent1"/>
                </a:solidFill>
              </a:rPr>
              <a:t>(3764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2003</a:t>
            </a:r>
          </a:p>
          <a:p>
            <a:endParaRPr lang="de-DE" alt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2879" y="656489"/>
            <a:ext cx="21174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[C. J. Date: A Critique of the SQL Database Language.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1984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403005"/>
            <a:ext cx="727737" cy="93543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5692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the SQL Standard,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SQL:2003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04800" y="1801899"/>
            <a:ext cx="8534400" cy="4371975"/>
            <a:chOff x="192" y="1230"/>
            <a:chExt cx="5376" cy="275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36" y="1470"/>
              <a:ext cx="768" cy="642"/>
              <a:chOff x="192" y="1422"/>
              <a:chExt cx="768" cy="642"/>
            </a:xfrm>
          </p:grpSpPr>
          <p:sp>
            <p:nvSpPr>
              <p:cNvPr id="49" name="Rectangle 5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92" y="1422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3: CLI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200" y="1464"/>
              <a:ext cx="768" cy="648"/>
              <a:chOff x="192" y="1416"/>
              <a:chExt cx="768" cy="648"/>
            </a:xfrm>
          </p:grpSpPr>
          <p:sp>
            <p:nvSpPr>
              <p:cNvPr id="46" name="Rectangle 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4: PSM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064" y="1464"/>
              <a:ext cx="768" cy="648"/>
              <a:chOff x="192" y="1416"/>
              <a:chExt cx="768" cy="648"/>
            </a:xfrm>
          </p:grpSpPr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9: MED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928" y="1464"/>
              <a:ext cx="768" cy="648"/>
              <a:chOff x="192" y="1416"/>
              <a:chExt cx="768" cy="648"/>
            </a:xfrm>
          </p:grpSpPr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 Box 19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10: OLB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792" y="1464"/>
              <a:ext cx="768" cy="648"/>
              <a:chOff x="192" y="1416"/>
              <a:chExt cx="768" cy="648"/>
            </a:xfrm>
          </p:grpSpPr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 Box 23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13: JRT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4656" y="1464"/>
              <a:ext cx="768" cy="648"/>
              <a:chOff x="192" y="1416"/>
              <a:chExt cx="768" cy="648"/>
            </a:xfrm>
          </p:grpSpPr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 Box 27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14: XML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192" y="1392"/>
              <a:ext cx="5376" cy="259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2" y="1248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92" y="1230"/>
              <a:ext cx="76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1: Framework</a:t>
              </a:r>
              <a:endPara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1776" y="2232"/>
              <a:ext cx="3408" cy="1608"/>
              <a:chOff x="1776" y="2184"/>
              <a:chExt cx="3408" cy="1608"/>
            </a:xfrm>
          </p:grpSpPr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1776" y="2352"/>
                <a:ext cx="3408" cy="14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776" y="2208"/>
                <a:ext cx="340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1776" y="2184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11: Schemata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64" y="2472"/>
              <a:ext cx="4128" cy="1416"/>
              <a:chOff x="864" y="2424"/>
              <a:chExt cx="4128" cy="1416"/>
            </a:xfrm>
          </p:grpSpPr>
          <p:sp>
            <p:nvSpPr>
              <p:cNvPr id="28" name="Rectangle 37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4128" cy="12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41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 Box 39"/>
              <p:cNvSpPr txBox="1">
                <a:spLocks noChangeArrowheads="1"/>
              </p:cNvSpPr>
              <p:nvPr/>
            </p:nvSpPr>
            <p:spPr bwMode="auto">
              <a:xfrm>
                <a:off x="864" y="2424"/>
                <a:ext cx="93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2: Foundation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1008" y="3546"/>
              <a:ext cx="4128" cy="1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 SQL </a:t>
              </a:r>
              <a:r>
                <a:rPr lang="de-DE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(all SQL:92 entry, some extended SQL:92/SQL:99)</a:t>
              </a: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41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008" y="3168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(1) Enhanced Date/Time Fac.</a:t>
              </a:r>
              <a:endParaRPr lang="en-US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42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77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(2) Enhanced Integrity Management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43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87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(8) Active Databases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44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273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(7) Enhanced Objects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45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283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(6) Basic Objects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46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3696" y="3168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(10) OLAP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>
              <a:off x="624" y="3456"/>
              <a:ext cx="46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>
              <a:off x="192" y="3096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 features</a:t>
              </a:r>
              <a:endParaRPr lang="en-US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192" y="3480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 features</a:t>
              </a:r>
              <a:endParaRPr lang="en-US" alt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596555" y="1416318"/>
            <a:ext cx="138559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x:  ... a part </a:t>
            </a:r>
            <a:b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(x) ... a package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3448" y="2452270"/>
            <a:ext cx="120915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 Level Interface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21746" y="2453947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Persistent Stored Modules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76600" y="2453947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External Data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7437" y="2454399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 Language Bindings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7309" y="2456547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Java Routines and Types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08147" y="2448195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Extensible Markup Language</a:t>
            </a:r>
          </a:p>
        </p:txBody>
      </p:sp>
    </p:spTree>
    <p:extLst>
      <p:ext uri="{BB962C8B-B14F-4D97-AF65-F5344CB8AC3E}">
        <p14:creationId xmlns:p14="http://schemas.microsoft.com/office/powerpoint/2010/main" val="3382328486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15869</TotalTime>
  <Words>5267</Words>
  <Application>Microsoft Office PowerPoint</Application>
  <PresentationFormat>On-screen Show (4:3)</PresentationFormat>
  <Paragraphs>792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Caladea</vt:lpstr>
      <vt:lpstr>Calibri</vt:lpstr>
      <vt:lpstr>Consolas</vt:lpstr>
      <vt:lpstr>Wingdings</vt:lpstr>
      <vt:lpstr>TU Graz Standard</vt:lpstr>
      <vt:lpstr>Data Management 05 Query Languages (SQL)</vt:lpstr>
      <vt:lpstr>Announcements/Org</vt:lpstr>
      <vt:lpstr>Agenda</vt:lpstr>
      <vt:lpstr>Structured Query Language (SQL)</vt:lpstr>
      <vt:lpstr>What is a(n) SQL Query?</vt:lpstr>
      <vt:lpstr>Why should I care?</vt:lpstr>
      <vt:lpstr>Overview SQL </vt:lpstr>
      <vt:lpstr>The History of the SQL Standard</vt:lpstr>
      <vt:lpstr>The History of the SQL Standard, cont.</vt:lpstr>
      <vt:lpstr>The History of the SQL Standard, cont.</vt:lpstr>
      <vt:lpstr>Data Types in SQL:2003</vt:lpstr>
      <vt:lpstr>Data Types in PostgreSQL</vt:lpstr>
      <vt:lpstr>Create, Alter, and Delete Tables</vt:lpstr>
      <vt:lpstr>Create and Delete Indexes</vt:lpstr>
      <vt:lpstr>Database Catalog</vt:lpstr>
      <vt:lpstr>Insert</vt:lpstr>
      <vt:lpstr>Update and Delete</vt:lpstr>
      <vt:lpstr>Basic Queries</vt:lpstr>
      <vt:lpstr>Basic Queries, cont.</vt:lpstr>
      <vt:lpstr>Grouping and Aggregation</vt:lpstr>
      <vt:lpstr>BREAK (and Test Yourself)</vt:lpstr>
      <vt:lpstr>Subqueries</vt:lpstr>
      <vt:lpstr>Correlated and Uncorrelated Subqueries</vt:lpstr>
      <vt:lpstr>Recursive Queries</vt:lpstr>
      <vt:lpstr>Procedures and Functions</vt:lpstr>
      <vt:lpstr>Triggers</vt:lpstr>
      <vt:lpstr>Views and Authorization</vt:lpstr>
      <vt:lpstr>Beware of SQL Injection</vt:lpstr>
      <vt:lpstr>Other Query Languages  (XML, JSON)</vt:lpstr>
      <vt:lpstr>No really, why should I care?</vt:lpstr>
      <vt:lpstr>XML (Extensible Markup Language)</vt:lpstr>
      <vt:lpstr>XML in PostgreSQL, cont. </vt:lpstr>
      <vt:lpstr>JSON (JavaScript Object Notation)</vt:lpstr>
      <vt:lpstr>JSON in PostgreSQL, cont.</vt:lpstr>
      <vt:lpstr>Exercise 2:  Query Languages and APIs</vt:lpstr>
      <vt:lpstr>Exercises: Austrian National Elections</vt:lpstr>
      <vt:lpstr>Task 2.1: Schema Creation via SQL (3/25 points) </vt:lpstr>
      <vt:lpstr>Task 2.2 Data Ingestion via CLI (10/25 points)</vt:lpstr>
      <vt:lpstr>Task 2.3: SQL Query Processing (10/25 points)</vt:lpstr>
      <vt:lpstr>Task 2.3: SQL Query Processing (10/25 points)</vt:lpstr>
      <vt:lpstr>Task 2.4: Query Plans (2/25 points)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- 05 Query Languages (SQL)</dc:title>
  <dc:subject/>
  <dc:creator>mboehm</dc:creator>
  <cp:keywords/>
  <dc:description/>
  <cp:lastModifiedBy>Böhm, Matthias</cp:lastModifiedBy>
  <cp:revision>993</cp:revision>
  <cp:lastPrinted>2019-03-15T20:53:11Z</cp:lastPrinted>
  <dcterms:created xsi:type="dcterms:W3CDTF">2018-07-12T06:39:10Z</dcterms:created>
  <dcterms:modified xsi:type="dcterms:W3CDTF">2021-11-08T21:00:33Z</dcterms:modified>
  <cp:category/>
</cp:coreProperties>
</file>