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539" r:id="rId3"/>
    <p:sldId id="523" r:id="rId4"/>
    <p:sldId id="289" r:id="rId5"/>
    <p:sldId id="488" r:id="rId6"/>
    <p:sldId id="499" r:id="rId7"/>
    <p:sldId id="503" r:id="rId8"/>
    <p:sldId id="504" r:id="rId9"/>
    <p:sldId id="505" r:id="rId10"/>
    <p:sldId id="507" r:id="rId11"/>
    <p:sldId id="508" r:id="rId12"/>
    <p:sldId id="509" r:id="rId13"/>
    <p:sldId id="510" r:id="rId14"/>
    <p:sldId id="511" r:id="rId15"/>
    <p:sldId id="536" r:id="rId16"/>
    <p:sldId id="513" r:id="rId17"/>
    <p:sldId id="514" r:id="rId18"/>
    <p:sldId id="515" r:id="rId19"/>
    <p:sldId id="516" r:id="rId20"/>
    <p:sldId id="526" r:id="rId21"/>
    <p:sldId id="538" r:id="rId22"/>
    <p:sldId id="490" r:id="rId23"/>
    <p:sldId id="502" r:id="rId24"/>
    <p:sldId id="518" r:id="rId25"/>
    <p:sldId id="501" r:id="rId26"/>
    <p:sldId id="524" r:id="rId27"/>
    <p:sldId id="519" r:id="rId28"/>
    <p:sldId id="520" r:id="rId29"/>
    <p:sldId id="521" r:id="rId30"/>
    <p:sldId id="525" r:id="rId31"/>
    <p:sldId id="498" r:id="rId32"/>
    <p:sldId id="493" r:id="rId33"/>
    <p:sldId id="494" r:id="rId34"/>
    <p:sldId id="496" r:id="rId35"/>
    <p:sldId id="497" r:id="rId36"/>
    <p:sldId id="534" r:id="rId37"/>
    <p:sldId id="341" r:id="rId3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7" d="100"/>
          <a:sy n="77" d="100"/>
        </p:scale>
        <p:origin x="93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95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41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example hash functions: </a:t>
            </a:r>
            <a:r>
              <a:rPr lang="en-US" dirty="0" err="1"/>
              <a:t>crc</a:t>
            </a:r>
            <a:r>
              <a:rPr lang="en-US" dirty="0"/>
              <a:t> (cyclic redundancy</a:t>
            </a:r>
            <a:r>
              <a:rPr lang="en-US" baseline="0" dirty="0"/>
              <a:t> check</a:t>
            </a:r>
            <a:r>
              <a:rPr lang="en-US" dirty="0"/>
              <a:t>), </a:t>
            </a:r>
            <a:r>
              <a:rPr lang="en-US" dirty="0" err="1"/>
              <a:t>MurmurHash</a:t>
            </a:r>
            <a:r>
              <a:rPr lang="en-US" dirty="0"/>
              <a:t>, </a:t>
            </a:r>
            <a:r>
              <a:rPr lang="en-US" dirty="0" err="1"/>
              <a:t>CityHash</a:t>
            </a:r>
            <a:r>
              <a:rPr lang="en-US" dirty="0"/>
              <a:t>, </a:t>
            </a:r>
            <a:r>
              <a:rPr lang="en-US" dirty="0" err="1"/>
              <a:t>FarmHash</a:t>
            </a:r>
            <a:r>
              <a:rPr lang="en-US" dirty="0"/>
              <a:t>, </a:t>
            </a:r>
            <a:r>
              <a:rPr lang="en-US" dirty="0" err="1"/>
              <a:t>XXHash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8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 err="1"/>
              <a:t>Postgres</a:t>
            </a:r>
            <a:r>
              <a:rPr lang="en-US" baseline="0" dirty="0"/>
              <a:t>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31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Query Semantics:</a:t>
            </a:r>
            <a:r>
              <a:rPr lang="en-US" baseline="0" dirty="0"/>
              <a:t> NFST -&gt; normalization/binding subexpressions, factorization and semantic analysis (check schema,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8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99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⌐p2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0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58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</a:t>
            </a:r>
            <a:r>
              <a:rPr lang="en-US" baseline="0" dirty="0" err="1"/>
              <a:t>Unnesting</a:t>
            </a:r>
            <a:r>
              <a:rPr lang="en-US" baseline="0" dirty="0"/>
              <a:t> Arbitrary Queries Neumann (via cross-product, #distinct)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86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19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 .. Greedy operator 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8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08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Query Processing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08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Query Processing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08 Query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29,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Nesting</a:t>
            </a:r>
          </a:p>
          <a:p>
            <a:pPr lvl="1"/>
            <a:r>
              <a:rPr lang="de-DE" dirty="0"/>
              <a:t>Inner block is not correlated and computes an aggregate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Compute the aggregate once and insert into outer query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Nesting</a:t>
            </a:r>
          </a:p>
          <a:p>
            <a:pPr lvl="1"/>
            <a:r>
              <a:rPr lang="de-DE" dirty="0"/>
              <a:t>Inner block is not correlated and returns a set of tuples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into a symmetric form (via join)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feld 9"/>
          <p:cNvSpPr txBox="1"/>
          <p:nvPr/>
        </p:nvSpPr>
        <p:spPr>
          <a:xfrm>
            <a:off x="883844" y="2403842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10"/>
          <p:cNvSpPr txBox="1"/>
          <p:nvPr/>
        </p:nvSpPr>
        <p:spPr>
          <a:xfrm>
            <a:off x="5377316" y="2398597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5370167" y="4885996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891288" y="4900204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12941" y="25991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29154" y="512507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937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err="1"/>
              <a:t>Unnesting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Nesting</a:t>
            </a:r>
          </a:p>
          <a:p>
            <a:pPr lvl="1"/>
            <a:r>
              <a:rPr lang="de-DE" dirty="0"/>
              <a:t>Un-nesting of correlated sub-queries w/o 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Nesting</a:t>
            </a:r>
          </a:p>
          <a:p>
            <a:pPr lvl="1"/>
            <a:r>
              <a:rPr lang="de-DE" dirty="0"/>
              <a:t>Un-nesting of correlated sub-queries w/ aggregation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en-US" dirty="0"/>
              <a:t>Further un-nesting via case 3 and 2</a:t>
            </a:r>
            <a:endParaRPr lang="de-DE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23734" y="419536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6" name="Textfeld 7"/>
          <p:cNvSpPr txBox="1"/>
          <p:nvPr/>
        </p:nvSpPr>
        <p:spPr>
          <a:xfrm>
            <a:off x="920269" y="418987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7" name="Textfeld 9"/>
          <p:cNvSpPr txBox="1"/>
          <p:nvPr/>
        </p:nvSpPr>
        <p:spPr>
          <a:xfrm>
            <a:off x="5570106" y="2043387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8" name="Textfeld 10"/>
          <p:cNvSpPr txBox="1"/>
          <p:nvPr/>
        </p:nvSpPr>
        <p:spPr>
          <a:xfrm>
            <a:off x="929998" y="2043387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65861" y="230729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62619" y="46873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43" y="895598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768500" y="846306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50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Transformation 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n-ary joins into binary joins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selections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selections as far as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adjacent selections again</a:t>
            </a:r>
          </a:p>
          <a:p>
            <a:pPr lvl="1"/>
            <a:r>
              <a:rPr lang="de-DE" b="1" dirty="0"/>
              <a:t>#5</a:t>
            </a:r>
            <a:r>
              <a:rPr lang="de-DE" dirty="0"/>
              <a:t> Push-down projections as far as possible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24" y="1692613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0932" y="1702339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04990" y="2408514"/>
            <a:ext cx="1766399" cy="1344851"/>
            <a:chOff x="1016277" y="2525250"/>
            <a:chExt cx="1766399" cy="1344851"/>
          </a:xfrm>
        </p:grpSpPr>
        <p:sp>
          <p:nvSpPr>
            <p:cNvPr id="9" name="Textfeld 7"/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1" name="Gerade Verbindung 9"/>
            <p:cNvCxnSpPr>
              <a:stCxn id="12" idx="0"/>
              <a:endCxn id="19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/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/>
            <p:cNvCxnSpPr>
              <a:stCxn id="9" idx="0"/>
              <a:endCxn id="12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/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feld 7"/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28" name="Gerade Verbindung 11"/>
            <p:cNvCxnSpPr>
              <a:stCxn id="26" idx="0"/>
              <a:endCxn id="27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793198" y="2405271"/>
            <a:ext cx="1698303" cy="1344851"/>
            <a:chOff x="3065575" y="2522007"/>
            <a:chExt cx="1698303" cy="1344851"/>
          </a:xfrm>
        </p:grpSpPr>
        <p:sp>
          <p:nvSpPr>
            <p:cNvPr id="29" name="Textfeld 7"/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30" name="Gerade Verbindung 9"/>
            <p:cNvCxnSpPr>
              <a:stCxn id="31" idx="0"/>
              <a:endCxn id="33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/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Gerade Verbindung 11"/>
            <p:cNvCxnSpPr>
              <a:stCxn id="29" idx="0"/>
              <a:endCxn id="31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5" name="Textfeld 7"/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36" name="Textfeld 10"/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Gerade Verbindung 11"/>
            <p:cNvCxnSpPr>
              <a:stCxn id="35" idx="0"/>
              <a:endCxn id="36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723114" y="4419069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660921" y="2405272"/>
            <a:ext cx="2039805" cy="1344851"/>
            <a:chOff x="4748470" y="2522008"/>
            <a:chExt cx="2039805" cy="1344851"/>
          </a:xfrm>
        </p:grpSpPr>
        <p:sp>
          <p:nvSpPr>
            <p:cNvPr id="39" name="Textfeld 7"/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0" name="Gerade Verbindung 9"/>
            <p:cNvCxnSpPr>
              <a:stCxn id="41" idx="0"/>
              <a:endCxn id="43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Gerade Verbindung 11"/>
            <p:cNvCxnSpPr>
              <a:stCxn id="39" idx="0"/>
              <a:endCxn id="41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10"/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50" name="Textfeld 7"/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1" name="Gerade Verbindung 11"/>
            <p:cNvCxnSpPr>
              <a:stCxn id="50" idx="0"/>
              <a:endCxn id="41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10"/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Gerade Verbindung 11"/>
            <p:cNvCxnSpPr>
              <a:endCxn id="56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7"/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61" name="Gerade Verbindung 11"/>
            <p:cNvCxnSpPr>
              <a:stCxn id="60" idx="0"/>
              <a:endCxn id="56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10"/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7"/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65" name="Gerade Verbindung 11"/>
            <p:cNvCxnSpPr>
              <a:endCxn id="63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963138" y="2398786"/>
            <a:ext cx="2125126" cy="1821508"/>
            <a:chOff x="6963138" y="2515522"/>
            <a:chExt cx="2125126" cy="1821508"/>
          </a:xfrm>
        </p:grpSpPr>
        <p:sp>
          <p:nvSpPr>
            <p:cNvPr id="72" name="Textfeld 7"/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73" name="Gerade Verbindung 9"/>
            <p:cNvCxnSpPr>
              <a:stCxn id="74" idx="0"/>
              <a:endCxn id="76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10"/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Gerade Verbindung 11"/>
            <p:cNvCxnSpPr>
              <a:stCxn id="72" idx="0"/>
              <a:endCxn id="74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10"/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78" name="Textfeld 7"/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79" name="Gerade Verbindung 11"/>
            <p:cNvCxnSpPr>
              <a:stCxn id="78" idx="0"/>
              <a:endCxn id="74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10"/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Gerade Verbindung 11"/>
            <p:cNvCxnSpPr>
              <a:endCxn id="80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11"/>
            <p:cNvCxnSpPr>
              <a:stCxn id="90" idx="0"/>
              <a:endCxn id="80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5" name="Textfeld 7"/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6" name="Gerade Verbindung 11"/>
            <p:cNvCxnSpPr>
              <a:endCxn id="8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10"/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7"/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endCxn id="91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"/>
            <p:cNvCxnSpPr>
              <a:stCxn id="80" idx="0"/>
              <a:endCxn id="95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feld 10"/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691320" y="1699097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28168" y="169585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</p:spTree>
    <p:extLst>
      <p:ext uri="{BB962C8B-B14F-4D97-AF65-F5344CB8AC3E}">
        <p14:creationId xmlns:p14="http://schemas.microsoft.com/office/powerpoint/2010/main" val="26793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088" y="1985570"/>
            <a:ext cx="309340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=‘FW’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93" y="3034266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14" name="Right Arrow 13"/>
          <p:cNvSpPr/>
          <p:nvPr/>
        </p:nvSpPr>
        <p:spPr>
          <a:xfrm>
            <a:off x="3398875" y="33063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638000" y="2033079"/>
            <a:ext cx="2262210" cy="3137558"/>
            <a:chOff x="3638000" y="2538919"/>
            <a:chExt cx="2262210" cy="3137558"/>
          </a:xfrm>
        </p:grpSpPr>
        <p:sp>
          <p:nvSpPr>
            <p:cNvPr id="9" name="Textfeld 7"/>
            <p:cNvSpPr txBox="1"/>
            <p:nvPr/>
          </p:nvSpPr>
          <p:spPr>
            <a:xfrm>
              <a:off x="3638000" y="5350525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/>
            <p:cNvCxnSpPr>
              <a:stCxn id="11" idx="0"/>
              <a:endCxn id="13" idx="2"/>
            </p:cNvCxnSpPr>
            <p:nvPr/>
          </p:nvCxnSpPr>
          <p:spPr>
            <a:xfrm flipH="1" flipV="1">
              <a:off x="4836256" y="4579756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4381358" y="482172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11"/>
            <p:cNvCxnSpPr>
              <a:stCxn id="9" idx="0"/>
              <a:endCxn id="11" idx="2"/>
            </p:cNvCxnSpPr>
            <p:nvPr/>
          </p:nvCxnSpPr>
          <p:spPr>
            <a:xfrm flipV="1">
              <a:off x="4220161" y="5147681"/>
              <a:ext cx="61851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/>
            <p:cNvSpPr txBox="1"/>
            <p:nvPr/>
          </p:nvSpPr>
          <p:spPr>
            <a:xfrm>
              <a:off x="4338636" y="425380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7"/>
            <p:cNvSpPr txBox="1"/>
            <p:nvPr/>
          </p:nvSpPr>
          <p:spPr>
            <a:xfrm>
              <a:off x="4991495" y="5347282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Gerade Verbindung 11"/>
            <p:cNvCxnSpPr>
              <a:stCxn id="15" idx="0"/>
              <a:endCxn id="11" idx="2"/>
            </p:cNvCxnSpPr>
            <p:nvPr/>
          </p:nvCxnSpPr>
          <p:spPr>
            <a:xfrm flipH="1" flipV="1">
              <a:off x="4838680" y="5147681"/>
              <a:ext cx="607173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9"/>
            <p:cNvCxnSpPr>
              <a:stCxn id="13" idx="0"/>
              <a:endCxn id="31" idx="2"/>
            </p:cNvCxnSpPr>
            <p:nvPr/>
          </p:nvCxnSpPr>
          <p:spPr>
            <a:xfrm flipH="1" flipV="1">
              <a:off x="4833014" y="4012310"/>
              <a:ext cx="3242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/>
            <p:cNvSpPr txBox="1"/>
            <p:nvPr/>
          </p:nvSpPr>
          <p:spPr>
            <a:xfrm>
              <a:off x="3766322" y="3686358"/>
              <a:ext cx="213338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Name,Pos,count(*)</a:t>
              </a:r>
            </a:p>
          </p:txBody>
        </p:sp>
        <p:cxnSp>
          <p:nvCxnSpPr>
            <p:cNvPr id="33" name="Gerade Verbindung 9"/>
            <p:cNvCxnSpPr>
              <a:stCxn id="31" idx="0"/>
              <a:endCxn id="34" idx="2"/>
            </p:cNvCxnSpPr>
            <p:nvPr/>
          </p:nvCxnSpPr>
          <p:spPr>
            <a:xfrm flipH="1" flipV="1">
              <a:off x="4833013" y="3487011"/>
              <a:ext cx="1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0"/>
            <p:cNvSpPr txBox="1"/>
            <p:nvPr/>
          </p:nvSpPr>
          <p:spPr>
            <a:xfrm>
              <a:off x="4104448" y="3161059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stCxn id="34" idx="0"/>
              <a:endCxn id="36" idx="2"/>
            </p:cNvCxnSpPr>
            <p:nvPr/>
          </p:nvCxnSpPr>
          <p:spPr>
            <a:xfrm flipH="1" flipV="1">
              <a:off x="4829769" y="2977932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3948206" y="2651980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count&gt;=4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Pos</a:t>
              </a:r>
              <a:r>
                <a:rPr lang="en-US" sz="2000" baseline="-25000" dirty="0">
                  <a:latin typeface="Consolas" panose="020B0609020204030204" pitchFamily="49" charset="0"/>
                </a:rPr>
                <a:t>=FW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/>
            <p:cNvCxnSpPr>
              <a:endCxn id="36" idx="0"/>
            </p:cNvCxnSpPr>
            <p:nvPr/>
          </p:nvCxnSpPr>
          <p:spPr>
            <a:xfrm>
              <a:off x="4829769" y="2538919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ight Arrow 75"/>
          <p:cNvSpPr/>
          <p:nvPr/>
        </p:nvSpPr>
        <p:spPr>
          <a:xfrm>
            <a:off x="6100403" y="331206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294898" y="1592090"/>
            <a:ext cx="2635708" cy="4878806"/>
            <a:chOff x="6294898" y="1592090"/>
            <a:chExt cx="2635708" cy="4878806"/>
          </a:xfrm>
        </p:grpSpPr>
        <p:cxnSp>
          <p:nvCxnSpPr>
            <p:cNvPr id="43" name="Gerade Verbindung 9"/>
            <p:cNvCxnSpPr>
              <a:stCxn id="44" idx="0"/>
              <a:endCxn id="46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10"/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Gerade Verbindung 11"/>
            <p:cNvCxnSpPr>
              <a:stCxn id="58" idx="0"/>
              <a:endCxn id="44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10"/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Gerade Verbindung 11"/>
            <p:cNvCxnSpPr>
              <a:stCxn id="59" idx="0"/>
              <a:endCxn id="44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9"/>
            <p:cNvCxnSpPr>
              <a:stCxn id="46" idx="0"/>
              <a:endCxn id="50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10"/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51" name="Gerade Verbindung 9"/>
            <p:cNvCxnSpPr>
              <a:stCxn id="50" idx="0"/>
              <a:endCxn id="52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Gerade Verbindung 9"/>
            <p:cNvCxnSpPr>
              <a:stCxn id="52" idx="0"/>
              <a:endCxn id="54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/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Gerade Verbindung 9"/>
            <p:cNvCxnSpPr>
              <a:endCxn id="54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10"/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feld 10"/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feld 10"/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feld 10"/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Gerade Verbindung 9"/>
            <p:cNvCxnSpPr>
              <a:stCxn id="62" idx="0"/>
              <a:endCxn id="58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9"/>
            <p:cNvCxnSpPr>
              <a:stCxn id="63" idx="0"/>
              <a:endCxn id="59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9"/>
            <p:cNvCxnSpPr>
              <a:stCxn id="62" idx="2"/>
              <a:endCxn id="82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9"/>
            <p:cNvCxnSpPr>
              <a:stCxn id="63" idx="2"/>
              <a:endCxn id="83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"/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feld 7"/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3" name="Textfeld 10"/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9"/>
            <p:cNvCxnSpPr>
              <a:stCxn id="81" idx="0"/>
              <a:endCxn id="83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82088" y="4844685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</p:spTree>
    <p:extLst>
      <p:ext uri="{BB962C8B-B14F-4D97-AF65-F5344CB8AC3E}">
        <p14:creationId xmlns:p14="http://schemas.microsoft.com/office/powerpoint/2010/main" val="20003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Generation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Different Cost Models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Relies on statistics (cardinalities, </a:t>
            </a:r>
            <a:r>
              <a:rPr lang="en-US" dirty="0" err="1">
                <a:sym typeface="Wingdings" panose="05000000000000000000" pitchFamily="2" charset="2"/>
              </a:rPr>
              <a:t>selectivities</a:t>
            </a:r>
            <a:r>
              <a:rPr lang="en-US" dirty="0">
                <a:sym typeface="Wingdings" panose="05000000000000000000" pitchFamily="2" charset="2"/>
              </a:rPr>
              <a:t> via histograms + estimators)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Operator-specific and general-purpose cost models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path lengths)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Memory</a:t>
            </a:r>
            <a:r>
              <a:rPr lang="en-US" dirty="0">
                <a:sym typeface="Wingdings" panose="05000000000000000000" pitchFamily="2" charset="2"/>
              </a:rPr>
              <a:t> (temporary memory requirements)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Beware assumptions of optimizers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(no skew, independence, no correlation)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107" y="4331306"/>
            <a:ext cx="5425672" cy="56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7"/>
          <p:cNvSpPr txBox="1"/>
          <p:nvPr/>
        </p:nvSpPr>
        <p:spPr>
          <a:xfrm>
            <a:off x="6173673" y="6238713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8" name="Textfeld 8"/>
          <p:cNvSpPr txBox="1"/>
          <p:nvPr/>
        </p:nvSpPr>
        <p:spPr>
          <a:xfrm>
            <a:off x="6407765" y="5079444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Gerade Verbindung 9"/>
          <p:cNvCxnSpPr/>
          <p:nvPr/>
        </p:nvCxnSpPr>
        <p:spPr>
          <a:xfrm rot="5400000" flipH="1" flipV="1">
            <a:off x="6517593" y="554801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0"/>
          <p:cNvSpPr txBox="1"/>
          <p:nvPr/>
        </p:nvSpPr>
        <p:spPr>
          <a:xfrm>
            <a:off x="6424876" y="5622369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 Verbindung 11"/>
          <p:cNvCxnSpPr/>
          <p:nvPr/>
        </p:nvCxnSpPr>
        <p:spPr>
          <a:xfrm rot="5400000" flipH="1" flipV="1">
            <a:off x="6517593" y="613856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2"/>
          <p:cNvCxnSpPr/>
          <p:nvPr/>
        </p:nvCxnSpPr>
        <p:spPr>
          <a:xfrm rot="5400000" flipH="1" flipV="1">
            <a:off x="6520704" y="5028614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3"/>
          <p:cNvSpPr txBox="1"/>
          <p:nvPr/>
        </p:nvSpPr>
        <p:spPr>
          <a:xfrm>
            <a:off x="7509330" y="6312366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4" name="Textfeld 14"/>
          <p:cNvSpPr txBox="1"/>
          <p:nvPr/>
        </p:nvSpPr>
        <p:spPr>
          <a:xfrm>
            <a:off x="7503103" y="5475680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5" name="Textfeld 15"/>
          <p:cNvSpPr txBox="1"/>
          <p:nvPr/>
        </p:nvSpPr>
        <p:spPr>
          <a:xfrm>
            <a:off x="7506207" y="4890931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" name="Textfeld 16"/>
          <p:cNvSpPr txBox="1"/>
          <p:nvPr/>
        </p:nvSpPr>
        <p:spPr>
          <a:xfrm>
            <a:off x="8296237" y="6315470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7" name="Textfeld 17"/>
          <p:cNvSpPr txBox="1"/>
          <p:nvPr/>
        </p:nvSpPr>
        <p:spPr>
          <a:xfrm>
            <a:off x="8290010" y="5478784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18" name="Textfeld 18"/>
          <p:cNvSpPr txBox="1"/>
          <p:nvPr/>
        </p:nvSpPr>
        <p:spPr>
          <a:xfrm>
            <a:off x="8293114" y="4894035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19" name="Textfeld 19"/>
          <p:cNvSpPr txBox="1"/>
          <p:nvPr/>
        </p:nvSpPr>
        <p:spPr>
          <a:xfrm>
            <a:off x="7160351" y="4482863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20"/>
          <p:cNvSpPr txBox="1"/>
          <p:nvPr/>
        </p:nvSpPr>
        <p:spPr>
          <a:xfrm>
            <a:off x="8059232" y="4485967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7621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72929" y="614577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</p:spTree>
    <p:extLst>
      <p:ext uri="{BB962C8B-B14F-4D97-AF65-F5344CB8AC3E}">
        <p14:creationId xmlns:p14="http://schemas.microsoft.com/office/powerpoint/2010/main" val="4594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query and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cross products similar to cliques (fully connected)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92226"/>
              </p:ext>
            </p:extLst>
          </p:nvPr>
        </p:nvGraphicFramePr>
        <p:xfrm>
          <a:off x="515567" y="3761735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2632"/>
              </p:ext>
            </p:extLst>
          </p:nvPr>
        </p:nvGraphicFramePr>
        <p:xfrm>
          <a:off x="5884663" y="3754646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408001" y="5933152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</a:t>
            </a: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</a:t>
            </a:r>
            <a:br>
              <a:rPr lang="en-US" dirty="0"/>
            </a:br>
            <a:r>
              <a:rPr lang="en-US" dirty="0"/>
              <a:t>simulated annealing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&lt; 12 </a:t>
            </a:r>
            <a:br>
              <a:rPr lang="en-US" dirty="0"/>
            </a:br>
            <a:r>
              <a:rPr lang="en-US" dirty="0"/>
              <a:t>relations 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Ellipse 8"/>
          <p:cNvSpPr/>
          <p:nvPr/>
        </p:nvSpPr>
        <p:spPr>
          <a:xfrm>
            <a:off x="7102331" y="754238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9"/>
          <p:cNvSpPr/>
          <p:nvPr/>
        </p:nvSpPr>
        <p:spPr>
          <a:xfrm>
            <a:off x="7251190" y="1177047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10"/>
          <p:cNvSpPr/>
          <p:nvPr/>
        </p:nvSpPr>
        <p:spPr>
          <a:xfrm>
            <a:off x="7474471" y="1585607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5" y="3317129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"/>
          <p:cNvSpPr txBox="1"/>
          <p:nvPr/>
        </p:nvSpPr>
        <p:spPr>
          <a:xfrm>
            <a:off x="6543177" y="3480711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10" name="Textfeld 7"/>
          <p:cNvSpPr txBox="1"/>
          <p:nvPr/>
        </p:nvSpPr>
        <p:spPr>
          <a:xfrm>
            <a:off x="7334657" y="4328831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55227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36204" y="5477655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60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442" y="632297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9" y="741210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34213"/>
              </p:ext>
            </p:extLst>
          </p:nvPr>
        </p:nvGraphicFramePr>
        <p:xfrm>
          <a:off x="648510" y="2172072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60118"/>
              </p:ext>
            </p:extLst>
          </p:nvPr>
        </p:nvGraphicFramePr>
        <p:xfrm>
          <a:off x="634729" y="497931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99143"/>
              </p:ext>
            </p:extLst>
          </p:nvPr>
        </p:nvGraphicFramePr>
        <p:xfrm>
          <a:off x="4857357" y="2178557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66527"/>
              </p:ext>
            </p:extLst>
          </p:nvPr>
        </p:nvGraphicFramePr>
        <p:xfrm>
          <a:off x="4854112" y="3916568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8852" y="4902740"/>
            <a:ext cx="2986388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GOO)</a:t>
            </a:r>
          </a:p>
        </p:txBody>
      </p:sp>
    </p:spTree>
    <p:extLst>
      <p:ext uri="{BB962C8B-B14F-4D97-AF65-F5344CB8AC3E}">
        <p14:creationId xmlns:p14="http://schemas.microsoft.com/office/powerpoint/2010/main" val="36476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</a:t>
            </a:r>
            <a:r>
              <a:rPr lang="en-US" b="1" dirty="0" err="1">
                <a:solidFill>
                  <a:srgbClr val="7889FB"/>
                </a:solidFill>
              </a:rPr>
              <a:t>subproblems</a:t>
            </a:r>
            <a:r>
              <a:rPr lang="en-US" dirty="0"/>
              <a:t> allow for </a:t>
            </a:r>
            <a:r>
              <a:rPr lang="en-US" dirty="0" err="1"/>
              <a:t>memoization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 Approach </a:t>
            </a:r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: Split in independent </a:t>
            </a:r>
            <a:r>
              <a:rPr lang="en-US" dirty="0" err="1">
                <a:sym typeface="Wingdings" panose="05000000000000000000" pitchFamily="2" charset="2"/>
              </a:rPr>
              <a:t>subproblems</a:t>
            </a:r>
            <a:r>
              <a:rPr lang="en-US" dirty="0">
                <a:sym typeface="Wingdings" panose="05000000000000000000" pitchFamily="2" charset="2"/>
              </a:rPr>
              <a:t> (optimal plan per set of quantifiers and interesting properties), solve </a:t>
            </a:r>
            <a:r>
              <a:rPr lang="en-US" dirty="0" err="1">
                <a:sym typeface="Wingdings" panose="05000000000000000000" pitchFamily="2" charset="2"/>
              </a:rPr>
              <a:t>subproblems</a:t>
            </a:r>
            <a:r>
              <a:rPr lang="en-US" dirty="0">
                <a:sym typeface="Wingdings" panose="05000000000000000000" pitchFamily="2" charset="2"/>
              </a:rPr>
              <a:t>, combine solutions</a:t>
            </a:r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56212"/>
              </p:ext>
            </p:extLst>
          </p:nvPr>
        </p:nvGraphicFramePr>
        <p:xfrm>
          <a:off x="152400" y="3864681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73019"/>
              </p:ext>
            </p:extLst>
          </p:nvPr>
        </p:nvGraphicFramePr>
        <p:xfrm>
          <a:off x="1413755" y="3676611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06026"/>
              </p:ext>
            </p:extLst>
          </p:nvPr>
        </p:nvGraphicFramePr>
        <p:xfrm>
          <a:off x="3219860" y="3439903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21246"/>
              </p:ext>
            </p:extLst>
          </p:nvPr>
        </p:nvGraphicFramePr>
        <p:xfrm>
          <a:off x="6089521" y="3277776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9889" y="3326859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2819" y="3099878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947" y="2940993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35554"/>
              </p:ext>
            </p:extLst>
          </p:nvPr>
        </p:nvGraphicFramePr>
        <p:xfrm>
          <a:off x="6076608" y="6048866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89433" y="5447491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13737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Grading </a:t>
            </a:r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upload tomorrow, </a:t>
            </a:r>
            <a:r>
              <a:rPr lang="en-US" b="1" dirty="0">
                <a:solidFill>
                  <a:schemeClr val="accent1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before Xmas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2 due Nov 30 + 7 late days;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b="1" dirty="0">
                <a:solidFill>
                  <a:srgbClr val="7889FB"/>
                </a:solidFill>
              </a:rPr>
              <a:t>updated data/</a:t>
            </a:r>
            <a:r>
              <a:rPr lang="en-US" b="1" dirty="0" err="1">
                <a:solidFill>
                  <a:srgbClr val="7889FB"/>
                </a:solidFill>
              </a:rPr>
              <a:t>Q08</a:t>
            </a:r>
            <a:r>
              <a:rPr lang="en-US" b="1" dirty="0">
                <a:solidFill>
                  <a:srgbClr val="7889FB"/>
                </a:solidFill>
              </a:rPr>
              <a:t> results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Q06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Q07</a:t>
            </a:r>
            <a:r>
              <a:rPr lang="en-US" dirty="0">
                <a:solidFill>
                  <a:schemeClr val="tx1"/>
                </a:solidFill>
              </a:rPr>
              <a:t> result correction pending)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5 extra points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for every submission (30/25 possible, 8 “free”)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3:</a:t>
            </a:r>
            <a:r>
              <a:rPr lang="en-US" dirty="0">
                <a:solidFill>
                  <a:schemeClr val="tx1"/>
                </a:solidFill>
              </a:rPr>
              <a:t> already published, discussed next lecture, due Dec 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the following RA expressions – assuming two relations R(a, b, c) and S(d, e, f) – into equivalent expressions with lower costs. </a:t>
            </a:r>
            <a:r>
              <a:rPr lang="en-US" b="0" dirty="0"/>
              <a:t>(5 points)</a:t>
            </a:r>
          </a:p>
          <a:p>
            <a:endParaRPr lang="en-US" b="0" dirty="0"/>
          </a:p>
          <a:p>
            <a:pPr lvl="1"/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b=7</a:t>
            </a:r>
            <a:r>
              <a:rPr lang="en-US" dirty="0">
                <a:latin typeface="Consolas" panose="020B0609020204030204" pitchFamily="49" charset="0"/>
              </a:rPr>
              <a:t>(R </a:t>
            </a:r>
            <a:r>
              <a:rPr lang="de-DE" dirty="0">
                <a:latin typeface="Consolas" panose="020B0609020204030204" pitchFamily="49" charset="0"/>
              </a:rPr>
              <a:t>⋈ </a:t>
            </a:r>
            <a:r>
              <a:rPr lang="en-US" dirty="0">
                <a:latin typeface="Consolas" panose="020B0609020204030204" pitchFamily="49" charset="0"/>
              </a:rPr>
              <a:t>S)</a:t>
            </a:r>
          </a:p>
          <a:p>
            <a:pPr lvl="1"/>
            <a:endParaRPr lang="en-US" b="0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e&gt;3</a:t>
            </a:r>
            <a:r>
              <a:rPr lang="en-US" dirty="0">
                <a:latin typeface="Consolas" panose="020B0609020204030204" pitchFamily="49" charset="0"/>
              </a:rPr>
              <a:t>(S)) </a:t>
            </a:r>
            <a:r>
              <a:rPr lang="en-US" b="1" dirty="0">
                <a:latin typeface="Consolas" panose="020B0609020204030204" pitchFamily="49" charset="0"/>
              </a:rPr>
              <a:t>∩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f&lt;7</a:t>
            </a:r>
            <a:r>
              <a:rPr lang="en-US" dirty="0">
                <a:latin typeface="Consolas" panose="020B0609020204030204" pitchFamily="49" charset="0"/>
              </a:rPr>
              <a:t>(S))</a:t>
            </a:r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l-GR" b="1" dirty="0">
                <a:latin typeface="Consolas" panose="020B0609020204030204" pitchFamily="49" charset="0"/>
              </a:rPr>
              <a:t>π</a:t>
            </a:r>
            <a:r>
              <a:rPr lang="en-US" baseline="-25000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(R </a:t>
            </a:r>
            <a:r>
              <a:rPr lang="de-DE" dirty="0">
                <a:latin typeface="Consolas" panose="020B0609020204030204" pitchFamily="49" charset="0"/>
              </a:rPr>
              <a:t>⋈</a:t>
            </a:r>
            <a:r>
              <a:rPr lang="de-DE" baseline="-25000" dirty="0">
                <a:latin typeface="Consolas" panose="020B0609020204030204" pitchFamily="49" charset="0"/>
              </a:rPr>
              <a:t>a=d </a:t>
            </a:r>
            <a:r>
              <a:rPr lang="en-US" dirty="0">
                <a:latin typeface="Consolas" panose="020B0609020204030204" pitchFamily="49" charset="0"/>
              </a:rPr>
              <a:t>S)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R </a:t>
            </a:r>
            <a:r>
              <a:rPr lang="ja-JP" altLang="de-DE" b="1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∪</a:t>
            </a:r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d&lt;e 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en-US" baseline="-25000" dirty="0">
                <a:latin typeface="Consolas" panose="020B0609020204030204" pitchFamily="49" charset="0"/>
              </a:rPr>
              <a:t> </a:t>
            </a:r>
            <a:r>
              <a:rPr lang="de-DE" baseline="-25000" dirty="0">
                <a:latin typeface="Consolas" panose="020B0609020204030204" pitchFamily="49" charset="0"/>
              </a:rPr>
              <a:t>e&lt;f</a:t>
            </a:r>
            <a:r>
              <a:rPr lang="el-GR" baseline="-25000" dirty="0">
                <a:latin typeface="Consolas" panose="020B0609020204030204" pitchFamily="49" charset="0"/>
              </a:rPr>
              <a:t> ᴧ</a:t>
            </a:r>
            <a:r>
              <a:rPr lang="en-US" baseline="-25000" dirty="0">
                <a:latin typeface="Consolas" panose="020B0609020204030204" pitchFamily="49" charset="0"/>
              </a:rPr>
              <a:t> </a:t>
            </a:r>
            <a:r>
              <a:rPr lang="de-DE" baseline="-25000" dirty="0">
                <a:latin typeface="Consolas" panose="020B0609020204030204" pitchFamily="49" charset="0"/>
              </a:rPr>
              <a:t>f&lt;d</a:t>
            </a:r>
            <a:r>
              <a:rPr lang="en-US" dirty="0">
                <a:latin typeface="Consolas" panose="020B0609020204030204" pitchFamily="49" charset="0"/>
              </a:rPr>
              <a:t>(S))</a:t>
            </a:r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b=3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b,max</a:t>
            </a:r>
            <a:r>
              <a:rPr lang="en-US" baseline="-25000" dirty="0">
                <a:latin typeface="Consolas" panose="020B0609020204030204" pitchFamily="49" charset="0"/>
              </a:rPr>
              <a:t>(c)</a:t>
            </a:r>
            <a:r>
              <a:rPr lang="en-US" dirty="0">
                <a:latin typeface="Consolas" panose="020B0609020204030204" pitchFamily="49" charset="0"/>
              </a:rPr>
              <a:t>(R))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197" y="2324911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b=7</a:t>
            </a:r>
            <a:r>
              <a:rPr lang="en-US" dirty="0">
                <a:latin typeface="Consolas" panose="020B0609020204030204" pitchFamily="49" charset="0"/>
              </a:rPr>
              <a:t>(R) </a:t>
            </a:r>
            <a:r>
              <a:rPr lang="de-DE" dirty="0">
                <a:latin typeface="Consolas" panose="020B0609020204030204" pitchFamily="49" charset="0"/>
              </a:rPr>
              <a:t>⋈ </a:t>
            </a:r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8682" y="4315841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R </a:t>
            </a:r>
            <a:r>
              <a:rPr lang="ja-JP" altLang="de-DE" b="1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∪ </a:t>
            </a:r>
            <a:r>
              <a:rPr lang="de-DE" dirty="0">
                <a:latin typeface="Consolas" panose="020B0609020204030204" pitchFamily="49" charset="0"/>
              </a:rPr>
              <a:t>Ø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R</a:t>
            </a:r>
            <a:r>
              <a:rPr lang="ja-JP" altLang="de-DE" b="1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 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5166" y="4954627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>
                <a:latin typeface="Consolas" panose="020B0609020204030204" pitchFamily="49" charset="0"/>
              </a:rPr>
              <a:t>3,max(c)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b=3</a:t>
            </a:r>
            <a:r>
              <a:rPr lang="en-US" dirty="0">
                <a:latin typeface="Consolas" panose="020B0609020204030204" pitchFamily="49" charset="0"/>
              </a:rPr>
              <a:t>(R))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1923" y="3647875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π</a:t>
            </a:r>
            <a:r>
              <a:rPr lang="en-US" baseline="-25000" dirty="0" err="1">
                <a:latin typeface="Consolas" panose="020B0609020204030204" pitchFamily="49" charset="0"/>
              </a:rPr>
              <a:t>a,b</a:t>
            </a:r>
            <a:r>
              <a:rPr lang="en-US" dirty="0">
                <a:latin typeface="Consolas" panose="020B0609020204030204" pitchFamily="49" charset="0"/>
              </a:rPr>
              <a:t>(R)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⋉</a:t>
            </a:r>
            <a:r>
              <a:rPr lang="de-DE" baseline="-25000" dirty="0">
                <a:latin typeface="Consolas" panose="020B0609020204030204" pitchFamily="49" charset="0"/>
              </a:rPr>
              <a:t>a=d </a:t>
            </a:r>
            <a:r>
              <a:rPr lang="en-US" dirty="0">
                <a:latin typeface="Consolas" panose="020B0609020204030204" pitchFamily="49" charset="0"/>
              </a:rPr>
              <a:t>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928680" y="3002607"/>
            <a:ext cx="3190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b="1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e&gt;3 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en-US" baseline="-25000" dirty="0">
                <a:latin typeface="Consolas" panose="020B0609020204030204" pitchFamily="49" charset="0"/>
              </a:rPr>
              <a:t> </a:t>
            </a:r>
            <a:r>
              <a:rPr lang="de-DE" baseline="-25000" dirty="0">
                <a:latin typeface="Consolas" panose="020B0609020204030204" pitchFamily="49" charset="0"/>
              </a:rPr>
              <a:t>f&lt;7</a:t>
            </a:r>
            <a:r>
              <a:rPr lang="en-US" dirty="0">
                <a:latin typeface="Consolas" panose="020B0609020204030204" pitchFamily="49" charset="0"/>
              </a:rPr>
              <a:t>(S)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/>
      <p:bldP spid="41" grpId="0"/>
      <p:bldP spid="42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relations R(</a:t>
            </a:r>
            <a:r>
              <a:rPr lang="en-US" dirty="0" err="1"/>
              <a:t>a,b,c</a:t>
            </a:r>
            <a:r>
              <a:rPr lang="en-US" dirty="0"/>
              <a:t>) and S(</a:t>
            </a:r>
            <a:r>
              <a:rPr lang="en-US" dirty="0" err="1"/>
              <a:t>d,e</a:t>
            </a:r>
            <a:r>
              <a:rPr lang="en-US" dirty="0"/>
              <a:t>), and indicate in the table below whether or not the two RA expressions per row are equivalent in bag semantics. For non-equivalent expressions briefly explain why. </a:t>
            </a:r>
            <a:r>
              <a:rPr lang="en-US" b="0" dirty="0"/>
              <a:t>(5 points)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6511"/>
          <a:stretch/>
        </p:blipFill>
        <p:spPr>
          <a:xfrm>
            <a:off x="595324" y="2922676"/>
            <a:ext cx="6863609" cy="22913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16758" y="2961588"/>
            <a:ext cx="1303507" cy="2118206"/>
            <a:chOff x="7490298" y="2961588"/>
            <a:chExt cx="1303507" cy="21182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1365" y="3719286"/>
              <a:ext cx="350105" cy="3520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5411" y="3385135"/>
              <a:ext cx="334370" cy="3383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90298" y="2961588"/>
              <a:ext cx="130350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Equivalent?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8122" y="4727722"/>
              <a:ext cx="350105" cy="3520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61896" y="4062829"/>
              <a:ext cx="334370" cy="3383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8654" y="4400056"/>
              <a:ext cx="334370" cy="338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53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1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68655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execution strategies (processing models) with different pros/cons </a:t>
            </a:r>
            <a:r>
              <a:rPr lang="en-US" b="0" dirty="0"/>
              <a:t>(e.g., memory requirements, DAGs, efficiency, reuse)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Iterator Model</a:t>
            </a:r>
            <a:r>
              <a:rPr lang="en-US" dirty="0"/>
              <a:t> </a:t>
            </a:r>
            <a:r>
              <a:rPr lang="en-US" b="0" dirty="0"/>
              <a:t>(mostly row stores)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Materialized Intermediates</a:t>
            </a:r>
            <a:r>
              <a:rPr lang="en-US" dirty="0"/>
              <a:t> </a:t>
            </a:r>
            <a:r>
              <a:rPr lang="en-US" b="0" dirty="0"/>
              <a:t>(mostly column stores)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>
                <a:solidFill>
                  <a:srgbClr val="7889FB"/>
                </a:solidFill>
              </a:rPr>
              <a:t>Vectorized</a:t>
            </a:r>
            <a:r>
              <a:rPr lang="en-US" dirty="0">
                <a:solidFill>
                  <a:srgbClr val="7889FB"/>
                </a:solidFill>
              </a:rPr>
              <a:t> (Batched) Execution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247105" y="3142032"/>
            <a:ext cx="223737" cy="1673159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6485" y="3336587"/>
            <a:ext cx="116731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High-level overview, details in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ADBS</a:t>
            </a:r>
          </a:p>
        </p:txBody>
      </p:sp>
    </p:spTree>
    <p:extLst>
      <p:ext uri="{BB962C8B-B14F-4D97-AF65-F5344CB8AC3E}">
        <p14:creationId xmlns:p14="http://schemas.microsoft.com/office/powerpoint/2010/main" val="2998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445" y="1351450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894" y="1407366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2886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 </a:t>
            </a:r>
            <a:r>
              <a:rPr lang="en-AT" dirty="0"/>
              <a:t>–</a:t>
            </a:r>
            <a:r>
              <a:rPr lang="en-US" dirty="0"/>
              <a:t> Predicate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Operator Predicates</a:t>
                </a:r>
              </a:p>
              <a:p>
                <a:pPr lvl="1"/>
                <a:r>
                  <a:rPr lang="en-US" dirty="0"/>
                  <a:t>Examples: arbitrary selection predicates and join conditions</a:t>
                </a:r>
              </a:p>
              <a:p>
                <a:pPr lvl="1"/>
                <a:r>
                  <a:rPr lang="en-US" dirty="0"/>
                  <a:t>Operators parameterized </a:t>
                </a:r>
                <a:r>
                  <a:rPr lang="en-US" b="1" dirty="0">
                    <a:solidFill>
                      <a:schemeClr val="accent1"/>
                    </a:solidFill>
                  </a:rPr>
                  <a:t>with in-memory expression trees/DAGs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Expression evaluation engine</a:t>
                </a:r>
                <a:r>
                  <a:rPr lang="en-US" dirty="0"/>
                  <a:t> (interpretation)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Selection </a:t>
                </a:r>
                <a:r>
                  <a:rPr lang="el-GR" dirty="0"/>
                  <a:t>σ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de-DE" dirty="0">
                  <a:latin typeface="Consolas" panose="020B0609020204030204" pitchFamily="49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407304" y="3294075"/>
            <a:ext cx="3357074" cy="1952878"/>
            <a:chOff x="5407304" y="3294075"/>
            <a:chExt cx="3357074" cy="1952878"/>
          </a:xfrm>
        </p:grpSpPr>
        <p:sp>
          <p:nvSpPr>
            <p:cNvPr id="18" name="Rounded Rectangle 17"/>
            <p:cNvSpPr/>
            <p:nvPr/>
          </p:nvSpPr>
          <p:spPr>
            <a:xfrm>
              <a:off x="6587592" y="4913681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92651" y="4915357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394" y="448495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!=</a:t>
              </a:r>
            </a:p>
          </p:txBody>
        </p:sp>
        <p:cxnSp>
          <p:nvCxnSpPr>
            <p:cNvPr id="21" name="Straight Connector 20"/>
            <p:cNvCxnSpPr>
              <a:stCxn id="18" idx="0"/>
              <a:endCxn id="20" idx="2"/>
            </p:cNvCxnSpPr>
            <p:nvPr/>
          </p:nvCxnSpPr>
          <p:spPr>
            <a:xfrm flipV="1">
              <a:off x="6768463" y="4816551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0"/>
              <a:endCxn id="20" idx="2"/>
            </p:cNvCxnSpPr>
            <p:nvPr/>
          </p:nvCxnSpPr>
          <p:spPr>
            <a:xfrm flipH="1" flipV="1">
              <a:off x="7146952" y="4816551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697578" y="4292360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402637" y="4294036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002380" y="386363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26" name="Straight Connector 25"/>
            <p:cNvCxnSpPr>
              <a:stCxn id="23" idx="0"/>
              <a:endCxn id="25" idx="2"/>
            </p:cNvCxnSpPr>
            <p:nvPr/>
          </p:nvCxnSpPr>
          <p:spPr>
            <a:xfrm flipV="1">
              <a:off x="7878449" y="4195230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0"/>
              <a:endCxn id="25" idx="2"/>
            </p:cNvCxnSpPr>
            <p:nvPr/>
          </p:nvCxnSpPr>
          <p:spPr>
            <a:xfrm flipH="1" flipV="1">
              <a:off x="8256938" y="4195230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6325979" y="38764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&amp;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223634" y="329407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|</a:t>
              </a:r>
            </a:p>
          </p:txBody>
        </p:sp>
        <p:cxnSp>
          <p:nvCxnSpPr>
            <p:cNvPr id="32" name="Straight Connector 31"/>
            <p:cNvCxnSpPr>
              <a:stCxn id="38" idx="0"/>
              <a:endCxn id="28" idx="2"/>
            </p:cNvCxnSpPr>
            <p:nvPr/>
          </p:nvCxnSpPr>
          <p:spPr>
            <a:xfrm flipV="1">
              <a:off x="5966664" y="4208018"/>
              <a:ext cx="613873" cy="27369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0" idx="0"/>
              <a:endCxn id="28" idx="2"/>
            </p:cNvCxnSpPr>
            <p:nvPr/>
          </p:nvCxnSpPr>
          <p:spPr>
            <a:xfrm flipH="1" flipV="1">
              <a:off x="6580537" y="4208018"/>
              <a:ext cx="566415" cy="27693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0"/>
              <a:endCxn id="29" idx="2"/>
            </p:cNvCxnSpPr>
            <p:nvPr/>
          </p:nvCxnSpPr>
          <p:spPr>
            <a:xfrm flipV="1">
              <a:off x="6580537" y="3625671"/>
              <a:ext cx="897655" cy="25075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0"/>
              <a:endCxn id="29" idx="2"/>
            </p:cNvCxnSpPr>
            <p:nvPr/>
          </p:nvCxnSpPr>
          <p:spPr>
            <a:xfrm flipH="1" flipV="1">
              <a:off x="7478192" y="3625671"/>
              <a:ext cx="778746" cy="2379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5407304" y="491043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112363" y="491211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712106" y="448171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39" name="Straight Connector 38"/>
            <p:cNvCxnSpPr>
              <a:stCxn id="36" idx="0"/>
              <a:endCxn id="38" idx="2"/>
            </p:cNvCxnSpPr>
            <p:nvPr/>
          </p:nvCxnSpPr>
          <p:spPr>
            <a:xfrm flipV="1">
              <a:off x="5588175" y="4813308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0"/>
              <a:endCxn id="38" idx="2"/>
            </p:cNvCxnSpPr>
            <p:nvPr/>
          </p:nvCxnSpPr>
          <p:spPr>
            <a:xfrm flipH="1" flipV="1">
              <a:off x="5966664" y="4813308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1309"/>
              </p:ext>
            </p:extLst>
          </p:nvPr>
        </p:nvGraphicFramePr>
        <p:xfrm>
          <a:off x="1264596" y="3851256"/>
          <a:ext cx="3725846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76">
                  <a:extLst>
                    <a:ext uri="{9D8B030D-6E8A-4147-A177-3AD203B41FA5}">
                      <a16:colId xmlns:a16="http://schemas.microsoft.com/office/drawing/2014/main" val="4198350259"/>
                    </a:ext>
                  </a:extLst>
                </a:gridCol>
                <a:gridCol w="568158">
                  <a:extLst>
                    <a:ext uri="{9D8B030D-6E8A-4147-A177-3AD203B41FA5}">
                      <a16:colId xmlns:a16="http://schemas.microsoft.com/office/drawing/2014/main" val="3614127193"/>
                    </a:ext>
                  </a:extLst>
                </a:gridCol>
                <a:gridCol w="1917537">
                  <a:extLst>
                    <a:ext uri="{9D8B030D-6E8A-4147-A177-3AD203B41FA5}">
                      <a16:colId xmlns:a16="http://schemas.microsoft.com/office/drawing/2014/main" val="181563481"/>
                    </a:ext>
                  </a:extLst>
                </a:gridCol>
                <a:gridCol w="604175">
                  <a:extLst>
                    <a:ext uri="{9D8B030D-6E8A-4147-A177-3AD203B41FA5}">
                      <a16:colId xmlns:a16="http://schemas.microsoft.com/office/drawing/2014/main" val="4046962380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58490128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301976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0843903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2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2958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Intermediates </a:t>
            </a:r>
            <a:r>
              <a:rPr lang="en-US" sz="2400" dirty="0"/>
              <a:t>(column-at-a-time)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26" y="1281014"/>
            <a:ext cx="4590576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count(DISTINCT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l_orderkey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&gt;= date ’1996-07-01’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&lt; date ’1996-07-01’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+ interval ’3’ month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l_returnflag</a:t>
            </a:r>
            <a:r>
              <a:rPr lang="en-US" sz="1600" dirty="0">
                <a:latin typeface="Consolas" panose="020B0609020204030204" pitchFamily="49" charset="0"/>
              </a:rPr>
              <a:t> = ’R’;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00" y="1330438"/>
            <a:ext cx="3402715" cy="3884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8936" y="3122579"/>
            <a:ext cx="14591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Tables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(BATs:=OID/Val)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26" y="3200403"/>
            <a:ext cx="2084897" cy="2978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387" y="3356042"/>
            <a:ext cx="2538919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requirements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read/write from and to memory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789" y="547037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11302" y="5338727"/>
            <a:ext cx="297666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[Milena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Romulo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Goncalves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recycling intermediates in a column-store.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41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Pipelining of vectors (sub columns) </a:t>
            </a:r>
            <a:r>
              <a:rPr lang="en-US" dirty="0" err="1"/>
              <a:t>s.t.</a:t>
            </a:r>
            <a:r>
              <a:rPr lang="en-US" dirty="0"/>
              <a:t> vectors fit in CPU cache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80" y="1736007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66688" y="4591453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456" y="4033492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59542" y="5924142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976" y="2169268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8913" y="4720204"/>
            <a:ext cx="24902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8913" y="1760704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51" y="403349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376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Data-centric, not op-centric processing + LLVM code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0" y="2762655"/>
            <a:ext cx="4211479" cy="216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50" y="2772380"/>
            <a:ext cx="3762224" cy="295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851" y="1916348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Operator Trees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(w/o and w/ pipeline boundaries)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257" y="1922832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(conceptual, not LLVM)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3750" y="4347111"/>
            <a:ext cx="3557916" cy="42917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9" y="532042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28408" y="5378857"/>
            <a:ext cx="383269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662709" y="38451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and Query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Basic Understanding of Internal Query Processing</a:t>
            </a:r>
          </a:p>
          <a:p>
            <a:pPr lvl="1"/>
            <a:r>
              <a:rPr lang="en-US" dirty="0"/>
              <a:t>Query rewriting and query optimization</a:t>
            </a:r>
          </a:p>
          <a:p>
            <a:pPr lvl="1"/>
            <a:r>
              <a:rPr lang="en-US" dirty="0"/>
              <a:t>Query processing and physical plan operators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Performance debugging &amp; reuse of concepts and techniques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 Overview, detailed techniques discussed in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ADBS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(WS 2020)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07" y="1417062"/>
            <a:ext cx="292802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63113"/>
              </p:ext>
            </p:extLst>
          </p:nvPr>
        </p:nvGraphicFramePr>
        <p:xfrm>
          <a:off x="606879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3715368" y="1769411"/>
            <a:ext cx="209077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2761" y="1350168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9158" y="2115413"/>
            <a:ext cx="15564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Yes, but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 we get there efficiently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649" y="2144745"/>
            <a:ext cx="279903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01140" y="1185064"/>
            <a:ext cx="8869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462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Plan Operators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Physical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physical operators</a:t>
            </a:r>
            <a:r>
              <a:rPr lang="en-US" dirty="0"/>
              <a:t> for different data and query characteristics</a:t>
            </a:r>
          </a:p>
          <a:p>
            <a:pPr lvl="1"/>
            <a:r>
              <a:rPr lang="en-US" dirty="0"/>
              <a:t>Physical operators can have vastly different costs  </a:t>
            </a:r>
          </a:p>
          <a:p>
            <a:pPr lvl="1"/>
            <a:endParaRPr lang="en-US" dirty="0"/>
          </a:p>
          <a:p>
            <a:r>
              <a:rPr lang="en-US" dirty="0"/>
              <a:t>Examples </a:t>
            </a:r>
            <a:r>
              <a:rPr lang="en-US" b="0" dirty="0"/>
              <a:t>(supported in most DBMS)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Logical Plan 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Physical Plan</a:t>
            </a:r>
            <a:br>
              <a:rPr lang="en-US" b="1" dirty="0"/>
            </a:br>
            <a:r>
              <a:rPr lang="en-US" b="1" dirty="0"/>
              <a:t>Operators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blipFill>
                <a:blip r:embed="rId2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blipFill>
                <a:blip r:embed="rId3"/>
                <a:stretch>
                  <a:fillRect t="-454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Grouping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𝑎𝑔𝑔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blipFill>
                <a:blip r:embed="rId4"/>
                <a:stretch>
                  <a:fillRect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Join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AT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𝑅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blipFill>
                <a:blip r:embed="rId5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5400000">
            <a:off x="3484756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78502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6259228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77141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8024" y="4649819"/>
            <a:ext cx="142996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TableScan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IndexScan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560" y="4656303"/>
            <a:ext cx="14299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6901" y="4656305"/>
            <a:ext cx="14299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SortGB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HashGB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9677" y="4653060"/>
            <a:ext cx="15729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NestedLoopJN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SortMergeJN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HashJN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9355" y="4649819"/>
            <a:ext cx="2921323" cy="9265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297" y="5661497"/>
            <a:ext cx="14591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4023" y="5667981"/>
            <a:ext cx="14591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Lecture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3</a:t>
            </a:r>
          </a:p>
        </p:txBody>
      </p:sp>
    </p:spTree>
    <p:extLst>
      <p:ext uri="{BB962C8B-B14F-4D97-AF65-F5344CB8AC3E}">
        <p14:creationId xmlns:p14="http://schemas.microsoft.com/office/powerpoint/2010/main" val="31278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3" grpId="0"/>
      <p:bldP spid="16" grpId="0"/>
      <p:bldP spid="17" grpId="0"/>
      <p:bldP spid="18" grpId="0"/>
      <p:bldP spid="4" grpId="0" animBg="1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general join operator</a:t>
            </a:r>
            <a:r>
              <a:rPr lang="en-US" dirty="0"/>
              <a:t> (no order, no indexes, arbitrary predicates 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Poor asymptotic behavior</a:t>
            </a:r>
            <a:r>
              <a:rPr lang="en-US" dirty="0"/>
              <a:t> (very slow)</a:t>
            </a:r>
          </a:p>
          <a:p>
            <a:pPr lvl="1"/>
            <a:endParaRPr lang="en-US" dirty="0"/>
          </a:p>
          <a:p>
            <a:r>
              <a:rPr lang="en-US" dirty="0"/>
              <a:t>Algorithm </a:t>
            </a:r>
            <a:r>
              <a:rPr lang="en-US" b="0" dirty="0"/>
              <a:t>(pseudo code)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Complexity: Time: </a:t>
            </a:r>
            <a:r>
              <a:rPr lang="en-US" b="1" dirty="0">
                <a:solidFill>
                  <a:schemeClr val="accent1"/>
                </a:solidFill>
              </a:rPr>
              <a:t>O(N *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Pick smaller table as inner if it fits entirely in memory (buffer pool)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936" y="3035027"/>
            <a:ext cx="34338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s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87" y="4332636"/>
            <a:ext cx="258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How to implement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next()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91764"/>
              </p:ext>
            </p:extLst>
          </p:nvPr>
        </p:nvGraphicFramePr>
        <p:xfrm>
          <a:off x="5292678" y="3231441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62489"/>
              </p:ext>
            </p:extLst>
          </p:nvPr>
        </p:nvGraphicFramePr>
        <p:xfrm>
          <a:off x="7610760" y="322636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feld 8"/>
          <p:cNvSpPr txBox="1"/>
          <p:nvPr/>
        </p:nvSpPr>
        <p:spPr>
          <a:xfrm>
            <a:off x="6303075" y="255636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1" name="Gerade Verbindung 9"/>
          <p:cNvCxnSpPr/>
          <p:nvPr/>
        </p:nvCxnSpPr>
        <p:spPr>
          <a:xfrm flipV="1">
            <a:off x="5875545" y="305336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7589931" y="308223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 rot="5400000" flipH="1" flipV="1">
            <a:off x="6609517" y="263829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31"/>
          <p:cNvGrpSpPr/>
          <p:nvPr/>
        </p:nvGrpSpPr>
        <p:grpSpPr>
          <a:xfrm>
            <a:off x="6424640" y="3785412"/>
            <a:ext cx="1205697" cy="1478847"/>
            <a:chOff x="0" y="3269630"/>
            <a:chExt cx="1205697" cy="1478847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/>
          </p:nvCxnSpPr>
          <p:spPr>
            <a:xfrm>
              <a:off x="9525" y="3289040"/>
              <a:ext cx="1190729" cy="14594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50"/>
          <p:cNvGrpSpPr/>
          <p:nvPr/>
        </p:nvGrpSpPr>
        <p:grpSpPr>
          <a:xfrm>
            <a:off x="6428758" y="3793921"/>
            <a:ext cx="1205697" cy="1450335"/>
            <a:chOff x="0" y="2915674"/>
            <a:chExt cx="1205697" cy="1450335"/>
          </a:xfrm>
        </p:grpSpPr>
        <p:cxnSp>
          <p:nvCxnSpPr>
            <p:cNvPr id="21" name="Gerade Verbindung 51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2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3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4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5"/>
            <p:cNvCxnSpPr/>
            <p:nvPr/>
          </p:nvCxnSpPr>
          <p:spPr>
            <a:xfrm flipV="1">
              <a:off x="9525" y="2915674"/>
              <a:ext cx="1181499" cy="37336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56"/>
          <p:cNvGrpSpPr/>
          <p:nvPr/>
        </p:nvGrpSpPr>
        <p:grpSpPr>
          <a:xfrm>
            <a:off x="6426698" y="3800099"/>
            <a:ext cx="1205697" cy="1452213"/>
            <a:chOff x="0" y="2547031"/>
            <a:chExt cx="1205697" cy="1452213"/>
          </a:xfrm>
        </p:grpSpPr>
        <p:cxnSp>
          <p:nvCxnSpPr>
            <p:cNvPr id="27" name="Gerade Verbindung 57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8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59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0"/>
            <p:cNvCxnSpPr/>
            <p:nvPr/>
          </p:nvCxnSpPr>
          <p:spPr>
            <a:xfrm flipV="1">
              <a:off x="0" y="2923911"/>
              <a:ext cx="1193084" cy="3477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1"/>
            <p:cNvCxnSpPr/>
            <p:nvPr/>
          </p:nvCxnSpPr>
          <p:spPr>
            <a:xfrm flipV="1">
              <a:off x="9525" y="2547031"/>
              <a:ext cx="1189738" cy="742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/ Index Nested Loop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  <a:p>
            <a:pPr lvl="1"/>
            <a:r>
              <a:rPr lang="en-US" b="0" dirty="0"/>
              <a:t>Avoid I/O by blocked data access</a:t>
            </a:r>
          </a:p>
          <a:p>
            <a:pPr lvl="1"/>
            <a:r>
              <a:rPr lang="en-US" dirty="0"/>
              <a:t>Read blocks of 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R and S pages</a:t>
            </a:r>
          </a:p>
          <a:p>
            <a:pPr lvl="1"/>
            <a:r>
              <a:rPr lang="en-US" dirty="0"/>
              <a:t>Complexity unchanged but </a:t>
            </a:r>
            <a:br>
              <a:rPr lang="en-US" dirty="0"/>
            </a:br>
            <a:r>
              <a:rPr lang="en-US" dirty="0"/>
              <a:t>potentially much fewer scans</a:t>
            </a:r>
          </a:p>
          <a:p>
            <a:pPr lvl="1"/>
            <a:endParaRPr lang="en-US" dirty="0"/>
          </a:p>
          <a:p>
            <a:r>
              <a:rPr lang="en-US" dirty="0"/>
              <a:t>Index Nested Loop Join</a:t>
            </a:r>
          </a:p>
          <a:p>
            <a:pPr lvl="1"/>
            <a:r>
              <a:rPr lang="en-US" b="0" dirty="0"/>
              <a:t>Use index to locate qualifying tuples </a:t>
            </a:r>
            <a:br>
              <a:rPr lang="en-US" b="0" dirty="0"/>
            </a:br>
            <a:r>
              <a:rPr lang="en-US" b="0" dirty="0"/>
              <a:t>(==, &gt;=, &gt;, &lt;=, &lt;)</a:t>
            </a:r>
          </a:p>
          <a:p>
            <a:pPr lvl="1"/>
            <a:r>
              <a:rPr lang="en-US" dirty="0"/>
              <a:t>Complexity (for equivalence predicates): </a:t>
            </a:r>
            <a:br>
              <a:rPr lang="en-US" dirty="0"/>
            </a:br>
            <a:r>
              <a:rPr lang="en-US" dirty="0"/>
              <a:t>Time: </a:t>
            </a:r>
            <a:r>
              <a:rPr lang="en-US" b="1" dirty="0">
                <a:solidFill>
                  <a:schemeClr val="accent1"/>
                </a:solidFill>
              </a:rPr>
              <a:t>O(N * log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927" y="1311256"/>
            <a:ext cx="343387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R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R</a:t>
            </a:r>
          </a:p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for each r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R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for each s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927" y="3321642"/>
            <a:ext cx="378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s in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S.IX(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 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emit concat(r,s)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178590" y="4253759"/>
            <a:ext cx="793820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8221963" y="4001898"/>
            <a:ext cx="353537" cy="2518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64694" y="4692034"/>
            <a:ext cx="429110" cy="35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780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Sort Phase:</a:t>
            </a:r>
            <a:r>
              <a:rPr lang="en-US" dirty="0"/>
              <a:t> sort the input tables R and S (w/ external sort algorithm)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Phase:</a:t>
            </a:r>
            <a:r>
              <a:rPr lang="en-US" dirty="0"/>
              <a:t> step-wise merge with lineage scan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(Merge, PK-FK)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 (unsorted vs sorted):  </a:t>
            </a:r>
            <a:r>
              <a:rPr lang="en-US" b="1" dirty="0">
                <a:solidFill>
                  <a:schemeClr val="accent1"/>
                </a:solidFill>
              </a:rPr>
              <a:t>O(N log N + M log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</a:p>
          <a:p>
            <a:pPr lvl="1"/>
            <a:r>
              <a:rPr lang="en-US" dirty="0"/>
              <a:t>Space (unsorted vs sorted): </a:t>
            </a:r>
            <a:r>
              <a:rPr lang="en-US" b="1" dirty="0">
                <a:solidFill>
                  <a:schemeClr val="accent1"/>
                </a:solidFill>
              </a:rPr>
              <a:t>O(N +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6" y="2717351"/>
            <a:ext cx="387161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&amp;&amp;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t =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//FK side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} }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7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54122"/>
              </p:ext>
            </p:extLst>
          </p:nvPr>
        </p:nvGraphicFramePr>
        <p:xfrm>
          <a:off x="5294243" y="3238349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02386"/>
              </p:ext>
            </p:extLst>
          </p:nvPr>
        </p:nvGraphicFramePr>
        <p:xfrm>
          <a:off x="7612325" y="3233268"/>
          <a:ext cx="114380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5"/>
          <p:cNvSpPr txBox="1"/>
          <p:nvPr/>
        </p:nvSpPr>
        <p:spPr>
          <a:xfrm>
            <a:off x="6304640" y="2563269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0" name="Gerade Verbindung 6"/>
          <p:cNvCxnSpPr/>
          <p:nvPr/>
        </p:nvCxnSpPr>
        <p:spPr>
          <a:xfrm flipV="1">
            <a:off x="5877110" y="3060269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/>
        </p:nvCxnSpPr>
        <p:spPr>
          <a:xfrm flipH="1" flipV="1">
            <a:off x="7591496" y="3089145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/>
        </p:nvCxnSpPr>
        <p:spPr>
          <a:xfrm rot="5400000" flipH="1" flipV="1">
            <a:off x="6611082" y="2645207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8"/>
          <p:cNvCxnSpPr/>
          <p:nvPr/>
        </p:nvCxnSpPr>
        <p:spPr>
          <a:xfrm>
            <a:off x="6396708" y="3780638"/>
            <a:ext cx="1205697" cy="1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9"/>
          <p:cNvCxnSpPr/>
          <p:nvPr/>
        </p:nvCxnSpPr>
        <p:spPr>
          <a:xfrm>
            <a:off x="6396708" y="3778948"/>
            <a:ext cx="1229360" cy="3749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11447"/>
              </p:ext>
            </p:extLst>
          </p:nvPr>
        </p:nvGraphicFramePr>
        <p:xfrm>
          <a:off x="7607413" y="3228356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0595"/>
              </p:ext>
            </p:extLst>
          </p:nvPr>
        </p:nvGraphicFramePr>
        <p:xfrm>
          <a:off x="5299163" y="324326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Gerade Verbindung 35"/>
          <p:cNvCxnSpPr/>
          <p:nvPr/>
        </p:nvCxnSpPr>
        <p:spPr>
          <a:xfrm>
            <a:off x="6421292" y="4149342"/>
            <a:ext cx="1205697" cy="181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/>
        </p:nvCxnSpPr>
        <p:spPr>
          <a:xfrm>
            <a:off x="6431124" y="4157484"/>
            <a:ext cx="1190729" cy="3615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/>
        </p:nvCxnSpPr>
        <p:spPr>
          <a:xfrm>
            <a:off x="6436044" y="4162404"/>
            <a:ext cx="1190024" cy="728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/>
          <p:cNvCxnSpPr/>
          <p:nvPr/>
        </p:nvCxnSpPr>
        <p:spPr>
          <a:xfrm>
            <a:off x="6431132" y="4157492"/>
            <a:ext cx="1185104" cy="108780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42"/>
          <p:cNvCxnSpPr/>
          <p:nvPr/>
        </p:nvCxnSpPr>
        <p:spPr>
          <a:xfrm>
            <a:off x="6436365" y="4537378"/>
            <a:ext cx="1174959" cy="703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02741" y="2437558"/>
            <a:ext cx="17242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sorted output</a:t>
            </a:r>
          </a:p>
        </p:txBody>
      </p:sp>
      <p:sp>
        <p:nvSpPr>
          <p:cNvPr id="25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Build Phase:</a:t>
            </a:r>
            <a:r>
              <a:rPr lang="en-US" dirty="0"/>
              <a:t> read table S and build a hash table H</a:t>
            </a:r>
            <a:r>
              <a:rPr lang="en-US" baseline="-25000" dirty="0"/>
              <a:t>S</a:t>
            </a:r>
            <a:r>
              <a:rPr lang="en-US" dirty="0"/>
              <a:t> over join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Probe Phase:</a:t>
            </a:r>
            <a:r>
              <a:rPr lang="en-US" dirty="0"/>
              <a:t> read table R and probe H</a:t>
            </a:r>
            <a:r>
              <a:rPr lang="en-US" baseline="-25000" dirty="0"/>
              <a:t>S</a:t>
            </a:r>
            <a:r>
              <a:rPr lang="en-US" dirty="0"/>
              <a:t> with the join key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</a:t>
            </a:r>
            <a:r>
              <a:rPr lang="en-US" b="0" dirty="0" err="1"/>
              <a:t>Build+Probe</a:t>
            </a:r>
            <a:r>
              <a:rPr lang="en-US" b="0" dirty="0"/>
              <a:t>, PK-FK)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Time: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  <a:r>
              <a:rPr lang="en-US" dirty="0"/>
              <a:t>, Space: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</a:p>
          <a:p>
            <a:pPr lvl="1"/>
            <a:r>
              <a:rPr lang="en-US" b="0" dirty="0"/>
              <a:t>Classic hashing: p in-memory partitions of </a:t>
            </a:r>
            <a:r>
              <a:rPr lang="en-US" b="0" dirty="0" err="1"/>
              <a:t>Hr</a:t>
            </a:r>
            <a:r>
              <a:rPr lang="en-US" b="0" dirty="0"/>
              <a:t> w/ p scans of R and 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7" y="2736810"/>
            <a:ext cx="4087202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// build phase (first call)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5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r);</a:t>
            </a:r>
          </a:p>
          <a:p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probe phase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(s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  if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containsKey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s);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6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79620"/>
              </p:ext>
            </p:extLst>
          </p:nvPr>
        </p:nvGraphicFramePr>
        <p:xfrm>
          <a:off x="5297686" y="3249851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8407"/>
              </p:ext>
            </p:extLst>
          </p:nvPr>
        </p:nvGraphicFramePr>
        <p:xfrm>
          <a:off x="7615768" y="324477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5"/>
          <p:cNvSpPr txBox="1"/>
          <p:nvPr/>
        </p:nvSpPr>
        <p:spPr>
          <a:xfrm>
            <a:off x="6308083" y="257477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9" name="Gerade Verbindung 6"/>
          <p:cNvCxnSpPr/>
          <p:nvPr/>
        </p:nvCxnSpPr>
        <p:spPr>
          <a:xfrm flipV="1">
            <a:off x="5880553" y="307177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 flipH="1" flipV="1">
            <a:off x="7594939" y="310064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 rot="5400000" flipH="1" flipV="1">
            <a:off x="6624253" y="265670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9"/>
          <p:cNvCxnSpPr>
            <a:stCxn id="15" idx="3"/>
          </p:cNvCxnSpPr>
          <p:nvPr/>
        </p:nvCxnSpPr>
        <p:spPr>
          <a:xfrm flipV="1">
            <a:off x="6430007" y="3793953"/>
            <a:ext cx="1175841" cy="353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>
            <a:stCxn id="15" idx="3"/>
          </p:cNvCxnSpPr>
          <p:nvPr/>
        </p:nvCxnSpPr>
        <p:spPr>
          <a:xfrm>
            <a:off x="6430007" y="4147851"/>
            <a:ext cx="1179840" cy="372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04826"/>
              </p:ext>
            </p:extLst>
          </p:nvPr>
        </p:nvGraphicFramePr>
        <p:xfrm>
          <a:off x="5297901" y="3250066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feld 21"/>
          <p:cNvSpPr txBox="1"/>
          <p:nvPr/>
        </p:nvSpPr>
        <p:spPr>
          <a:xfrm>
            <a:off x="5643427" y="3978574"/>
            <a:ext cx="78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555555"/>
                </a:solidFill>
                <a:latin typeface="+mj-lt"/>
              </a:rPr>
              <a:t>h(x)</a:t>
            </a:r>
            <a:endParaRPr lang="en-US" sz="16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6" name="Gerade Verbindung 23"/>
          <p:cNvCxnSpPr>
            <a:stCxn id="15" idx="3"/>
          </p:cNvCxnSpPr>
          <p:nvPr/>
        </p:nvCxnSpPr>
        <p:spPr>
          <a:xfrm>
            <a:off x="6430007" y="4147851"/>
            <a:ext cx="1180761" cy="368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8"/>
          <p:cNvCxnSpPr>
            <a:stCxn id="15" idx="3"/>
          </p:cNvCxnSpPr>
          <p:nvPr/>
        </p:nvCxnSpPr>
        <p:spPr>
          <a:xfrm>
            <a:off x="6430007" y="4147851"/>
            <a:ext cx="1189680" cy="754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1"/>
          <p:cNvCxnSpPr>
            <a:stCxn id="15" idx="3"/>
          </p:cNvCxnSpPr>
          <p:nvPr/>
        </p:nvCxnSpPr>
        <p:spPr>
          <a:xfrm>
            <a:off x="6430007" y="4147851"/>
            <a:ext cx="1204432" cy="1113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</a:t>
            </a:r>
            <a:r>
              <a:rPr lang="en-US" dirty="0" err="1"/>
              <a:t>GroupBy</a:t>
            </a:r>
            <a:r>
              <a:rPr lang="en-US" dirty="0"/>
              <a:t> and Hash-</a:t>
            </a:r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04 Relational Algebra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1"/>
            <a:endParaRPr lang="en-US" sz="1200" dirty="0"/>
          </a:p>
          <a:p>
            <a:r>
              <a:rPr lang="en-US" dirty="0"/>
              <a:t>Sort Group-By</a:t>
            </a:r>
          </a:p>
          <a:p>
            <a:pPr lvl="1"/>
            <a:r>
              <a:rPr lang="en-US" dirty="0"/>
              <a:t>Similar to sort-merge join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1"/>
            <a:endParaRPr lang="en-US" sz="1200" dirty="0"/>
          </a:p>
          <a:p>
            <a:r>
              <a:rPr lang="en-US" dirty="0"/>
              <a:t>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2593" y="1983459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6119" y="2624708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76663" y="3044758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6981" y="2315184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010" y="2885873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9243" y="3166969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7331" y="3173455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7128" y="3170214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8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15455"/>
              </p:ext>
            </p:extLst>
          </p:nvPr>
        </p:nvGraphicFramePr>
        <p:xfrm>
          <a:off x="7780136" y="4005140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384865" y="4082962"/>
            <a:ext cx="1495985" cy="1411792"/>
            <a:chOff x="6073580" y="4287247"/>
            <a:chExt cx="1495985" cy="1411792"/>
          </a:xfrm>
        </p:grpSpPr>
        <p:sp>
          <p:nvSpPr>
            <p:cNvPr id="22" name="Textfeld 5"/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3" name="Gerade Verbindung 6"/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8"/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"/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2423" y="3907277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9202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Optimization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 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Transaction Processing and Concurrency </a:t>
            </a:r>
            <a:r>
              <a:rPr lang="en-US" dirty="0">
                <a:solidFill>
                  <a:schemeClr val="tx1"/>
                </a:solidFill>
              </a:rPr>
              <a:t>[Dec 06]</a:t>
            </a:r>
          </a:p>
          <a:p>
            <a:pPr lvl="1"/>
            <a:endParaRPr lang="en-US" sz="3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NoSQL (key-value, document, graph)</a:t>
            </a:r>
            <a:r>
              <a:rPr lang="en-US" dirty="0"/>
              <a:t> [Dec 13]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Holidays</a:t>
            </a:r>
            <a:r>
              <a:rPr lang="en-US" dirty="0">
                <a:solidFill>
                  <a:schemeClr val="tx1"/>
                </a:solidFill>
              </a:rPr>
              <a:t> (Exercise 3 due Dec 21, and Exercise 4 published Dec 28)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 Storage and Data Analysis</a:t>
            </a:r>
            <a:r>
              <a:rPr lang="en-US" dirty="0">
                <a:solidFill>
                  <a:schemeClr val="tx1"/>
                </a:solidFill>
              </a:rPr>
              <a:t> [Jan 10]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Data Stream Processing Systems</a:t>
            </a:r>
            <a:r>
              <a:rPr lang="en-US" b="1" dirty="0">
                <a:solidFill>
                  <a:schemeClr val="tx1"/>
                </a:solidFill>
              </a:rPr>
              <a:t> 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Q&amp;A </a:t>
            </a:r>
            <a:r>
              <a:rPr lang="en-US" dirty="0">
                <a:solidFill>
                  <a:schemeClr val="tx1"/>
                </a:solidFill>
              </a:rPr>
              <a:t>[Jan 17]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4984" y="3490971"/>
            <a:ext cx="62828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 and Optimization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 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Optimization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33302"/>
              </p:ext>
            </p:extLst>
          </p:nvPr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806656" y="2092576"/>
            <a:ext cx="1855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30" grpId="0"/>
      <p:bldP spid="31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semantically equivalent form that may be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the optimizer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1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25+ years of experience </a:t>
            </a:r>
            <a:br>
              <a:rPr lang="en-US" dirty="0"/>
            </a:br>
            <a:r>
              <a:rPr lang="en-US" dirty="0"/>
              <a:t>on query rewriting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2423" y="332685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4780429" y="407865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9180" y="4442295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198" y="4017607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289" y="5443449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6257" y="5394157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02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P</a:t>
            </a:r>
            <a:r>
              <a:rPr lang="de-DE" baseline="-25000" dirty="0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P</a:t>
            </a:r>
            <a:r>
              <a:rPr lang="de-DE" baseline="-25000" dirty="0"/>
              <a:t>rs</a:t>
            </a:r>
            <a:r>
              <a:rPr lang="de-DE" dirty="0"/>
              <a:t>)</a:t>
            </a:r>
          </a:p>
          <a:p>
            <a:pPr lvl="1"/>
            <a:endParaRPr lang="de-DE" sz="700" dirty="0"/>
          </a:p>
          <a:p>
            <a:r>
              <a:rPr lang="de-DE" dirty="0"/>
              <a:t>Transformation Rules for Boolean Expressions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graphicFrame>
        <p:nvGraphicFramePr>
          <p:cNvPr id="6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59113"/>
              </p:ext>
            </p:extLst>
          </p:nvPr>
        </p:nvGraphicFramePr>
        <p:xfrm>
          <a:off x="1013057" y="2883016"/>
          <a:ext cx="7641094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TRUE ⇔ TRUE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Elimination of Common Subexpressions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endParaRPr lang="de-DE" sz="700" dirty="0"/>
          </a:p>
          <a:p>
            <a:r>
              <a:rPr lang="de-DE" dirty="0"/>
              <a:t>Propagation of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</a:p>
          <a:p>
            <a:pPr lvl="1"/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/>
              <a:t>Detection of Contradictions</a:t>
            </a:r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</a:p>
          <a:p>
            <a:pPr lvl="1"/>
            <a:endParaRPr lang="de-DE" sz="700" dirty="0"/>
          </a:p>
          <a:p>
            <a:r>
              <a:rPr lang="de-DE" dirty="0"/>
              <a:t>Use of Constraints  </a:t>
            </a:r>
          </a:p>
          <a:p>
            <a:pPr lvl="1"/>
            <a:r>
              <a:rPr lang="de-DE" dirty="0"/>
              <a:t>A is primary key/unique: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no duplicate elimination necessary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Rule MAR_STATUS = ‘married’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 ≥ 3: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(MAR_STATUS = ‘married’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 = 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</a:p>
          <a:p>
            <a:pPr lvl="1"/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⌐p</a:t>
            </a:r>
            <a:r>
              <a:rPr lang="de-DE" dirty="0">
                <a:latin typeface="Consolas" panose="020B0609020204030204" pitchFamily="49" charset="0"/>
              </a:rPr>
              <a:t>R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Rewriting and Optimization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4661" y="2193030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23452</TotalTime>
  <Words>4796</Words>
  <Application>Microsoft Office PowerPoint</Application>
  <PresentationFormat>On-screen Show (4:3)</PresentationFormat>
  <Paragraphs>933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Consolas</vt:lpstr>
      <vt:lpstr>Wingdings</vt:lpstr>
      <vt:lpstr>TU Graz Standard</vt:lpstr>
      <vt:lpstr>Data Management 08 Query Processing</vt:lpstr>
      <vt:lpstr>Announcements/Org</vt:lpstr>
      <vt:lpstr>Query Optimization and Query Processing</vt:lpstr>
      <vt:lpstr>Agenda</vt:lpstr>
      <vt:lpstr>Query Rewriting and Optimization</vt:lpstr>
      <vt:lpstr>Overview Query Optimization</vt:lpstr>
      <vt:lpstr>Query Rewrites</vt:lpstr>
      <vt:lpstr>Standardization and Simplification</vt:lpstr>
      <vt:lpstr>Standardization and Simplification, cont.</vt:lpstr>
      <vt:lpstr>Query Unnesting</vt:lpstr>
      <vt:lpstr>Query Unnesting, cont.</vt:lpstr>
      <vt:lpstr>Selections and Projections</vt:lpstr>
      <vt:lpstr>Example Query Restructuring </vt:lpstr>
      <vt:lpstr>Plan Optimization Overview</vt:lpstr>
      <vt:lpstr>Query and Plan Types</vt:lpstr>
      <vt:lpstr>Join Ordering Problem</vt:lpstr>
      <vt:lpstr>Join Order Search Strategies</vt:lpstr>
      <vt:lpstr>Greedy Join Ordering</vt:lpstr>
      <vt:lpstr>Dynamic Programming Join Ordering</vt:lpstr>
      <vt:lpstr>BREAK (and Test Yourself)</vt:lpstr>
      <vt:lpstr>BREAK (and Test Yourself), cont.</vt:lpstr>
      <vt:lpstr>Plan Execution Strategies</vt:lpstr>
      <vt:lpstr>Overview Query Processing</vt:lpstr>
      <vt:lpstr>Overview Execution Strategies</vt:lpstr>
      <vt:lpstr>Iterator Model</vt:lpstr>
      <vt:lpstr>Iterator Model – Predicate Evaluation</vt:lpstr>
      <vt:lpstr>Materialized Intermediates (column-at-a-time)</vt:lpstr>
      <vt:lpstr>Vectorized Execution (vector-at-a-time)</vt:lpstr>
      <vt:lpstr>Query Compilation</vt:lpstr>
      <vt:lpstr>Physical Plan Operators</vt:lpstr>
      <vt:lpstr>Overview Plan Operators</vt:lpstr>
      <vt:lpstr>Nested Loop Join</vt:lpstr>
      <vt:lpstr>Block Nested Loop / Index Nested Loop Joins</vt:lpstr>
      <vt:lpstr>Sort-Merge Join</vt:lpstr>
      <vt:lpstr>Hash Join</vt:lpstr>
      <vt:lpstr>Sort-GroupBy and Hash-GroupBy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- 08 Query Processing</dc:title>
  <dc:subject/>
  <dc:creator>mboehm</dc:creator>
  <cp:keywords/>
  <dc:description/>
  <cp:lastModifiedBy>Böhm, Matthias</cp:lastModifiedBy>
  <cp:revision>1327</cp:revision>
  <cp:lastPrinted>2019-06-24T13:13:17Z</cp:lastPrinted>
  <dcterms:created xsi:type="dcterms:W3CDTF">2018-07-12T06:39:10Z</dcterms:created>
  <dcterms:modified xsi:type="dcterms:W3CDTF">2021-11-29T17:07:59Z</dcterms:modified>
  <cp:category/>
</cp:coreProperties>
</file>