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8" r:id="rId2"/>
    <p:sldId id="439" r:id="rId3"/>
    <p:sldId id="289" r:id="rId4"/>
    <p:sldId id="440" r:id="rId5"/>
    <p:sldId id="442" r:id="rId6"/>
    <p:sldId id="441" r:id="rId7"/>
    <p:sldId id="443" r:id="rId8"/>
    <p:sldId id="397" r:id="rId9"/>
    <p:sldId id="396" r:id="rId10"/>
    <p:sldId id="401" r:id="rId11"/>
    <p:sldId id="414" r:id="rId12"/>
    <p:sldId id="402" r:id="rId13"/>
    <p:sldId id="403" r:id="rId14"/>
    <p:sldId id="425" r:id="rId15"/>
    <p:sldId id="438" r:id="rId16"/>
    <p:sldId id="427" r:id="rId17"/>
    <p:sldId id="430" r:id="rId18"/>
    <p:sldId id="428" r:id="rId19"/>
    <p:sldId id="429" r:id="rId20"/>
    <p:sldId id="432" r:id="rId21"/>
    <p:sldId id="433" r:id="rId22"/>
    <p:sldId id="434" r:id="rId23"/>
    <p:sldId id="398" r:id="rId24"/>
    <p:sldId id="407" r:id="rId25"/>
    <p:sldId id="416" r:id="rId26"/>
    <p:sldId id="415" r:id="rId27"/>
    <p:sldId id="435" r:id="rId28"/>
    <p:sldId id="405" r:id="rId29"/>
    <p:sldId id="409" r:id="rId30"/>
    <p:sldId id="410" r:id="rId31"/>
    <p:sldId id="436" r:id="rId32"/>
    <p:sldId id="400" r:id="rId33"/>
    <p:sldId id="417" r:id="rId34"/>
    <p:sldId id="420" r:id="rId35"/>
    <p:sldId id="422" r:id="rId36"/>
    <p:sldId id="423" r:id="rId37"/>
    <p:sldId id="431" r:id="rId38"/>
    <p:sldId id="424" r:id="rId39"/>
    <p:sldId id="418" r:id="rId40"/>
    <p:sldId id="419" r:id="rId41"/>
    <p:sldId id="395" r:id="rId4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FC9D8"/>
    <a:srgbClr val="FE7AA0"/>
    <a:srgbClr val="B5BEFD"/>
    <a:srgbClr val="133051"/>
    <a:srgbClr val="183D68"/>
    <a:srgbClr val="959595"/>
    <a:srgbClr val="ABABAB"/>
    <a:srgbClr val="989898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8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7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ORC .. Optimized row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66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1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Deutsche </a:t>
            </a:r>
            <a:r>
              <a:rPr lang="en-US" baseline="0" dirty="0" err="1"/>
              <a:t>Bahn</a:t>
            </a:r>
            <a:r>
              <a:rPr lang="en-US" baseline="0" dirty="0"/>
              <a:t>: 1.6M status messages/day through </a:t>
            </a:r>
            <a:r>
              <a:rPr lang="en-US" baseline="0" dirty="0" err="1"/>
              <a:t>kafka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 Keystone since 2015, 100s of event types, 8.6M events/s and 21GB/s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2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Replication,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EAI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etflix-techblog/evolution-of-the-netflix-data-pipeline-da246ca36905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apache.org/jira/secure/Dashboard.jspa?selectPageId=12335852#Filter-Results/12365413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iner.org/aminernetwo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Integration and Analysis</a:t>
            </a:r>
            <a:br>
              <a:rPr lang="de-DE" b="1" dirty="0"/>
            </a:br>
            <a:r>
              <a:rPr lang="de-DE" b="1" dirty="0"/>
              <a:t>03 </a:t>
            </a:r>
            <a:r>
              <a:rPr lang="de-DE" dirty="0"/>
              <a:t>Replication, MoM</a:t>
            </a:r>
            <a:r>
              <a:rPr lang="de-DE" b="1" dirty="0"/>
              <a:t>, and EAI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21,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1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1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eventual consistency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2" y="758805"/>
            <a:ext cx="3736766" cy="63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1862" y="138433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30230" y="3336921"/>
            <a:ext cx="1921783" cy="895435"/>
            <a:chOff x="6830230" y="3336921"/>
            <a:chExt cx="1921783" cy="895435"/>
          </a:xfrm>
        </p:grpSpPr>
        <p:sp>
          <p:nvSpPr>
            <p:cNvPr id="7" name="Textfeld 4"/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/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/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2" name="Textfeld 4"/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43" name="Gerade Verbindung mit Pfeil 6"/>
            <p:cNvCxnSpPr>
              <a:stCxn id="7" idx="3"/>
              <a:endCxn id="42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6657049" y="5237694"/>
            <a:ext cx="2226584" cy="345482"/>
            <a:chOff x="6657049" y="5237694"/>
            <a:chExt cx="2226584" cy="345482"/>
          </a:xfrm>
        </p:grpSpPr>
        <p:cxnSp>
          <p:nvCxnSpPr>
            <p:cNvPr id="17" name="Gerade Verbindung mit Pfeil 6"/>
            <p:cNvCxnSpPr>
              <a:stCxn id="48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25" name="Rectangle 24"/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Gerade Verbindung mit Pfeil 6"/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32" name="Gerade Verbindung mit Pfeil 6"/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47" name="Textfeld 4"/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48" name="Textfeld 4"/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51" name="Gerade Verbindung mit Pfeil 6"/>
            <p:cNvCxnSpPr>
              <a:endCxn id="47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7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endParaRPr lang="en-US" sz="1000" dirty="0"/>
          </a:p>
          <a:p>
            <a:r>
              <a:rPr lang="en-US" dirty="0"/>
              <a:t>Large-Scale Data Format</a:t>
            </a:r>
          </a:p>
          <a:p>
            <a:pPr lvl="1"/>
            <a:r>
              <a:rPr lang="en-US" dirty="0"/>
              <a:t>ORC, Parquet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1"/>
            <a:endParaRPr lang="en-US" sz="1000" dirty="0"/>
          </a:p>
          <a:p>
            <a:r>
              <a:rPr lang="en-US" sz="1800" dirty="0"/>
              <a:t>Domain-specific Formats: often binary, structured text, XML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2" y="2846812"/>
            <a:ext cx="2796684" cy="1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</a:p>
          <a:p>
            <a:pPr lvl="1"/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 and admin data exchange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Digital Imaging and Communications in Medicine (DICOM)</a:t>
            </a:r>
          </a:p>
          <a:p>
            <a:pPr lvl="1"/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</a:t>
            </a:r>
            <a:br>
              <a:rPr lang="en-US" dirty="0"/>
            </a:br>
            <a:r>
              <a:rPr lang="en-US" dirty="0"/>
              <a:t>calibrations (CDF), auto-lead XML (ADF), open platform communications (OPC)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Sometimes Large-scale analytics over histories of messages</a:t>
            </a:r>
            <a:br>
              <a:rPr lang="en-US" dirty="0"/>
            </a:br>
            <a:r>
              <a:rPr lang="en-US" b="0" dirty="0"/>
              <a:t>(e.g., health care analytics, fraud detection, money laundering)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375492" y="1698174"/>
            <a:ext cx="1645173" cy="112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5733" y="2793439"/>
            <a:ext cx="154246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929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1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</a:t>
            </a:r>
            <a:r>
              <a:rPr lang="en-US" dirty="0" err="1"/>
              <a:t>async</a:t>
            </a:r>
            <a:r>
              <a:rPr lang="en-US" dirty="0"/>
              <a:t> messaging, message transformations, enrichment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982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Replication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</a:t>
            </a:r>
            <a:br>
              <a:rPr lang="en-US" dirty="0"/>
            </a:br>
            <a:r>
              <a:rPr lang="en-US" dirty="0"/>
              <a:t>database that appears like a local database </a:t>
            </a:r>
            <a:br>
              <a:rPr lang="en-US" dirty="0"/>
            </a:br>
            <a:r>
              <a:rPr lang="en-US" dirty="0"/>
              <a:t>but consists 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861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(atomicity/durability)</a:t>
            </a:r>
          </a:p>
          <a:p>
            <a:pPr lvl="1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</a:t>
            </a:r>
            <a:br>
              <a:rPr lang="en-US" dirty="0"/>
            </a:br>
            <a:r>
              <a:rPr lang="en-US" dirty="0"/>
              <a:t>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</a:t>
            </a:r>
            <a:br>
              <a:rPr lang="en-US" dirty="0"/>
            </a:br>
            <a:r>
              <a:rPr lang="en-US" dirty="0"/>
              <a:t>release locks, and other cleanups</a:t>
            </a:r>
          </a:p>
          <a:p>
            <a:pPr lvl="1"/>
            <a:r>
              <a:rPr lang="en-US" dirty="0"/>
              <a:t>What happens if nodes unavailable,</a:t>
            </a:r>
            <a:br>
              <a:rPr lang="en-US" dirty="0"/>
            </a:br>
            <a:r>
              <a:rPr lang="en-US" dirty="0"/>
              <a:t>or report errors on prepare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57207" y="4819896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9081" y="5867978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8356" y="4823247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0107" y="4580403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2953" y="5626237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5568" y="4561979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7532" y="6028173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52782" y="5036738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7766" y="5058507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4170" y="3942340"/>
            <a:ext cx="3478005" cy="2094215"/>
            <a:chOff x="5614170" y="3942340"/>
            <a:chExt cx="3478005" cy="2094215"/>
          </a:xfrm>
        </p:grpSpPr>
        <p:sp>
          <p:nvSpPr>
            <p:cNvPr id="20" name="Rectangle 19"/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Gerade Verbindung mit Pfeil 6"/>
            <p:cNvCxnSpPr>
              <a:endCxn id="20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5" name="Gerade Verbindung mit Pfeil 6"/>
            <p:cNvCxnSpPr>
              <a:stCxn id="20" idx="2"/>
              <a:endCxn id="21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6" name="Gerade Verbindung mit Pfeil 6"/>
            <p:cNvCxnSpPr>
              <a:stCxn id="20" idx="2"/>
              <a:endCxn id="22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7" name="Gerade Verbindung mit Pfeil 6"/>
            <p:cNvCxnSpPr>
              <a:stCxn id="20" idx="2"/>
              <a:endCxn id="23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1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10" y="1425111"/>
            <a:ext cx="1885986" cy="1255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4102" y="5298377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c) COMMIT? </a:t>
            </a:r>
            <a:r>
              <a:rPr lang="en-US" dirty="0" err="1"/>
              <a:t>Ack</a:t>
            </a:r>
            <a:endParaRPr lang="en-US" dirty="0"/>
          </a:p>
          <a:p>
            <a:pPr lvl="1"/>
            <a:r>
              <a:rPr lang="en-US" dirty="0"/>
              <a:t>Cohorts can collectively decide on commit if at least one in PREPARE-COMMIT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09785"/>
              </p:ext>
            </p:extLst>
          </p:nvPr>
        </p:nvGraphicFramePr>
        <p:xfrm>
          <a:off x="5869954" y="432386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</a:t>
            </a:r>
            <a:br>
              <a:rPr lang="en-US" dirty="0"/>
            </a:br>
            <a:r>
              <a:rPr lang="en-US" dirty="0"/>
              <a:t>vs update overhead / storage</a:t>
            </a:r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6" name="Rechteck 29"/>
          <p:cNvSpPr/>
          <p:nvPr/>
        </p:nvSpPr>
        <p:spPr>
          <a:xfrm>
            <a:off x="6344038" y="1399315"/>
            <a:ext cx="1073449" cy="429379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VDBMS</a:t>
            </a:r>
          </a:p>
        </p:txBody>
      </p:sp>
      <p:sp>
        <p:nvSpPr>
          <p:cNvPr id="7" name="Flussdiagramm: Magnetplattenspeicher 35"/>
          <p:cNvSpPr/>
          <p:nvPr/>
        </p:nvSpPr>
        <p:spPr>
          <a:xfrm>
            <a:off x="5156705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1</a:t>
            </a:r>
          </a:p>
        </p:txBody>
      </p:sp>
      <p:sp>
        <p:nvSpPr>
          <p:cNvPr id="8" name="Flussdiagramm: Magnetplattenspeicher 36"/>
          <p:cNvSpPr/>
          <p:nvPr/>
        </p:nvSpPr>
        <p:spPr>
          <a:xfrm>
            <a:off x="7751570" y="2164364"/>
            <a:ext cx="885595" cy="649436"/>
          </a:xfrm>
          <a:prstGeom prst="flowChartMagneticDisk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2</a:t>
            </a:r>
          </a:p>
        </p:txBody>
      </p:sp>
      <p:sp>
        <p:nvSpPr>
          <p:cNvPr id="12" name="Textfeld 40"/>
          <p:cNvSpPr txBox="1"/>
          <p:nvPr/>
        </p:nvSpPr>
        <p:spPr>
          <a:xfrm>
            <a:off x="6666448" y="774645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3" name="Textfeld 34"/>
          <p:cNvSpPr txBox="1"/>
          <p:nvPr/>
        </p:nvSpPr>
        <p:spPr>
          <a:xfrm>
            <a:off x="7535953" y="974362"/>
            <a:ext cx="162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 Transparency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50"/>
          <p:cNvSpPr txBox="1"/>
          <p:nvPr/>
        </p:nvSpPr>
        <p:spPr>
          <a:xfrm>
            <a:off x="5809192" y="209617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Replication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rade Verbindung 52"/>
          <p:cNvCxnSpPr>
            <a:stCxn id="6" idx="3"/>
          </p:cNvCxnSpPr>
          <p:nvPr/>
        </p:nvCxnSpPr>
        <p:spPr>
          <a:xfrm>
            <a:off x="7417487" y="1614005"/>
            <a:ext cx="1605927" cy="1587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6"/>
          <p:cNvCxnSpPr>
            <a:stCxn id="12" idx="2"/>
            <a:endCxn id="6" idx="0"/>
          </p:cNvCxnSpPr>
          <p:nvPr/>
        </p:nvCxnSpPr>
        <p:spPr bwMode="auto">
          <a:xfrm>
            <a:off x="6873396" y="1143977"/>
            <a:ext cx="7367" cy="25533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6" idx="2"/>
            <a:endCxn id="7" idx="1"/>
          </p:cNvCxnSpPr>
          <p:nvPr/>
        </p:nvCxnSpPr>
        <p:spPr bwMode="auto">
          <a:xfrm flipH="1">
            <a:off x="5599503" y="1828694"/>
            <a:ext cx="1281260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/>
          <p:cNvCxnSpPr>
            <a:stCxn id="6" idx="2"/>
            <a:endCxn id="8" idx="1"/>
          </p:cNvCxnSpPr>
          <p:nvPr/>
        </p:nvCxnSpPr>
        <p:spPr bwMode="auto">
          <a:xfrm>
            <a:off x="6880763" y="1828694"/>
            <a:ext cx="1313605" cy="33567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6"/>
          <p:cNvCxnSpPr>
            <a:stCxn id="7" idx="4"/>
            <a:endCxn id="8" idx="2"/>
          </p:cNvCxnSpPr>
          <p:nvPr/>
        </p:nvCxnSpPr>
        <p:spPr bwMode="auto">
          <a:xfrm>
            <a:off x="6042300" y="2489082"/>
            <a:ext cx="170927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27458" y="3155183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6601" y="4031062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35" name="Gerade Verbindung mit Pfeil 6"/>
          <p:cNvCxnSpPr>
            <a:stCxn id="33" idx="2"/>
            <a:endCxn id="34" idx="3"/>
          </p:cNvCxnSpPr>
          <p:nvPr/>
        </p:nvCxnSpPr>
        <p:spPr bwMode="auto">
          <a:xfrm flipH="1">
            <a:off x="2354598" y="3801514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188399" y="4096375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39" name="Gerade Verbindung mit Pfeil 6"/>
          <p:cNvCxnSpPr>
            <a:stCxn id="33" idx="2"/>
            <a:endCxn id="38" idx="0"/>
          </p:cNvCxnSpPr>
          <p:nvPr/>
        </p:nvCxnSpPr>
        <p:spPr bwMode="auto">
          <a:xfrm>
            <a:off x="4431326" y="3801514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02922" y="4721048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7993" y="4712676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44" name="Gerade Verbindung mit Pfeil 6"/>
          <p:cNvCxnSpPr>
            <a:stCxn id="38" idx="2"/>
            <a:endCxn id="43" idx="0"/>
          </p:cNvCxnSpPr>
          <p:nvPr/>
        </p:nvCxnSpPr>
        <p:spPr bwMode="auto">
          <a:xfrm>
            <a:off x="5861607" y="4465707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Gerade Verbindung mit Pfeil 6"/>
          <p:cNvCxnSpPr>
            <a:stCxn id="38" idx="2"/>
            <a:endCxn id="42" idx="0"/>
          </p:cNvCxnSpPr>
          <p:nvPr/>
        </p:nvCxnSpPr>
        <p:spPr bwMode="auto">
          <a:xfrm flipH="1">
            <a:off x="4455606" y="4465707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256100" y="4695931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1931" y="4697606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1082" y="5340696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69113" y="5352751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65572" y="535442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60361" y="5364475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57" name="Gerade Verbindung mit Pfeil 6"/>
          <p:cNvCxnSpPr>
            <a:stCxn id="34" idx="2"/>
            <a:endCxn id="51" idx="0"/>
          </p:cNvCxnSpPr>
          <p:nvPr/>
        </p:nvCxnSpPr>
        <p:spPr bwMode="auto">
          <a:xfrm flipH="1">
            <a:off x="1580099" y="4400394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>
            <a:stCxn id="34" idx="2"/>
            <a:endCxn id="52" idx="0"/>
          </p:cNvCxnSpPr>
          <p:nvPr/>
        </p:nvCxnSpPr>
        <p:spPr bwMode="auto">
          <a:xfrm>
            <a:off x="2030600" y="4400394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Gerade Verbindung mit Pfeil 6"/>
          <p:cNvCxnSpPr>
            <a:stCxn id="42" idx="2"/>
            <a:endCxn id="53" idx="0"/>
          </p:cNvCxnSpPr>
          <p:nvPr/>
        </p:nvCxnSpPr>
        <p:spPr bwMode="auto">
          <a:xfrm>
            <a:off x="4455606" y="5090380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/>
          <p:cNvCxnSpPr>
            <a:stCxn id="43" idx="2"/>
            <a:endCxn id="54" idx="0"/>
          </p:cNvCxnSpPr>
          <p:nvPr/>
        </p:nvCxnSpPr>
        <p:spPr bwMode="auto">
          <a:xfrm flipH="1">
            <a:off x="6210016" y="5082008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/>
          <p:cNvCxnSpPr>
            <a:stCxn id="43" idx="2"/>
            <a:endCxn id="55" idx="0"/>
          </p:cNvCxnSpPr>
          <p:nvPr/>
        </p:nvCxnSpPr>
        <p:spPr bwMode="auto">
          <a:xfrm flipH="1">
            <a:off x="7206475" y="5082008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2" name="Gerade Verbindung mit Pfeil 6"/>
          <p:cNvCxnSpPr>
            <a:stCxn id="43" idx="2"/>
            <a:endCxn id="56" idx="0"/>
          </p:cNvCxnSpPr>
          <p:nvPr/>
        </p:nvCxnSpPr>
        <p:spPr bwMode="auto">
          <a:xfrm>
            <a:off x="7240677" y="5082008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08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2" grpId="0"/>
      <p:bldP spid="43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Lecture Conflicts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Double lecture today</a:t>
            </a:r>
            <a:r>
              <a:rPr lang="en-US" dirty="0">
                <a:solidFill>
                  <a:schemeClr val="tx1"/>
                </a:solidFill>
              </a:rPr>
              <a:t> (lectures 03 and 04, 10min break)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lecture Oct 29</a:t>
            </a:r>
            <a:r>
              <a:rPr lang="en-US" dirty="0">
                <a:solidFill>
                  <a:schemeClr val="tx1"/>
                </a:solidFill>
              </a:rPr>
              <a:t> (thanks)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4427" y="3330897"/>
            <a:ext cx="185835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Read-One/Write-All</a:t>
            </a:r>
          </a:p>
          <a:p>
            <a:pPr lvl="1"/>
            <a:r>
              <a:rPr lang="de-DE" dirty="0"/>
              <a:t>Read: good performance/availability</a:t>
            </a:r>
          </a:p>
          <a:p>
            <a:pPr lvl="1"/>
            <a:r>
              <a:rPr lang="de-DE" dirty="0"/>
              <a:t>Write: high overhead and </a:t>
            </a:r>
            <a:br>
              <a:rPr lang="de-DE" dirty="0"/>
            </a:br>
            <a:r>
              <a:rPr lang="de-DE" dirty="0"/>
              <a:t>only successful if all available</a:t>
            </a:r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Read-One/Write-All-Available </a:t>
            </a:r>
          </a:p>
          <a:p>
            <a:pPr lvl="1"/>
            <a:r>
              <a:rPr lang="en-US" dirty="0"/>
              <a:t>Relaxed availability requirement</a:t>
            </a:r>
            <a:br>
              <a:rPr lang="en-US" dirty="0"/>
            </a:br>
            <a:r>
              <a:rPr lang="en-US" dirty="0"/>
              <a:t>for write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52907" y="1054743"/>
            <a:ext cx="3195636" cy="1902978"/>
            <a:chOff x="5752907" y="1054743"/>
            <a:chExt cx="3195636" cy="1902978"/>
          </a:xfrm>
        </p:grpSpPr>
        <p:sp>
          <p:nvSpPr>
            <p:cNvPr id="5" name="Rechteck 29"/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/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/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/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/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Gerade Verbindung mit Pfeil 6"/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/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5764632" y="3066084"/>
            <a:ext cx="3195636" cy="1902978"/>
            <a:chOff x="5764632" y="3066084"/>
            <a:chExt cx="3195636" cy="1902978"/>
          </a:xfrm>
        </p:grpSpPr>
        <p:sp>
          <p:nvSpPr>
            <p:cNvPr id="29" name="Rechteck 29"/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mit Pfeil 6"/>
            <p:cNvCxnSpPr>
              <a:endCxn id="29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1" name="Rechteck 29"/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29"/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29"/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/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/>
            <p:cNvCxnSpPr>
              <a:stCxn id="29" idx="2"/>
              <a:endCxn id="31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6" name="Gerade Verbindung mit Pfeil 6"/>
            <p:cNvCxnSpPr>
              <a:stCxn id="29" idx="2"/>
              <a:endCxn id="32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7" name="Gerade Verbindung mit Pfeil 6"/>
            <p:cNvCxnSpPr>
              <a:stCxn id="29" idx="2"/>
              <a:endCxn id="33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8" name="Gerade Verbindung mit Pfeil 6"/>
            <p:cNvCxnSpPr>
              <a:stCxn id="29" idx="2"/>
              <a:endCxn id="34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67" y="5489480"/>
            <a:ext cx="554947" cy="716178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5888352" y="5460952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777" y="4702223"/>
            <a:ext cx="4317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</p:spTree>
    <p:extLst>
      <p:ext uri="{BB962C8B-B14F-4D97-AF65-F5344CB8AC3E}">
        <p14:creationId xmlns:p14="http://schemas.microsoft.com/office/powerpoint/2010/main" val="22214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Rechteck 29"/>
          <p:cNvSpPr/>
          <p:nvPr/>
        </p:nvSpPr>
        <p:spPr>
          <a:xfrm>
            <a:off x="3982584" y="298913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6" name="Rechteck 29"/>
          <p:cNvSpPr/>
          <p:nvPr/>
        </p:nvSpPr>
        <p:spPr>
          <a:xfrm>
            <a:off x="5671883" y="268989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9" name="Gerade Verbindung mit Pfeil 6"/>
          <p:cNvCxnSpPr>
            <a:stCxn id="10" idx="3"/>
            <a:endCxn id="5" idx="1"/>
          </p:cNvCxnSpPr>
          <p:nvPr/>
        </p:nvCxnSpPr>
        <p:spPr bwMode="auto">
          <a:xfrm flipV="1">
            <a:off x="2971782" y="3166560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99323" y="2984462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29"/>
          <p:cNvSpPr/>
          <p:nvPr/>
        </p:nvSpPr>
        <p:spPr>
          <a:xfrm>
            <a:off x="6890178" y="3025883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Rechteck 29"/>
          <p:cNvSpPr/>
          <p:nvPr/>
        </p:nvSpPr>
        <p:spPr>
          <a:xfrm>
            <a:off x="6148274" y="3373574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" name="Gerade Verbindung mit Pfeil 6"/>
          <p:cNvCxnSpPr>
            <a:stCxn id="5" idx="3"/>
            <a:endCxn id="6" idx="1"/>
          </p:cNvCxnSpPr>
          <p:nvPr/>
        </p:nvCxnSpPr>
        <p:spPr bwMode="auto">
          <a:xfrm flipV="1">
            <a:off x="4533433" y="2867324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/>
          <p:cNvCxnSpPr>
            <a:stCxn id="5" idx="3"/>
            <a:endCxn id="13" idx="1"/>
          </p:cNvCxnSpPr>
          <p:nvPr/>
        </p:nvCxnSpPr>
        <p:spPr bwMode="auto">
          <a:xfrm>
            <a:off x="4533433" y="3166560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/>
          <p:cNvCxnSpPr>
            <a:stCxn id="5" idx="3"/>
            <a:endCxn id="14" idx="1"/>
          </p:cNvCxnSpPr>
          <p:nvPr/>
        </p:nvCxnSpPr>
        <p:spPr bwMode="auto">
          <a:xfrm>
            <a:off x="4533433" y="3166560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97966" y="3172214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7568" y="3374853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6633" y="2612571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1705" y="2564004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29568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  <a:noFill/>
        </p:spPr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</a:t>
            </a:r>
            <a:br>
              <a:rPr lang="en-US" dirty="0"/>
            </a:br>
            <a:r>
              <a:rPr lang="en-US" dirty="0"/>
              <a:t>(with regard to </a:t>
            </a:r>
            <a:r>
              <a:rPr lang="en-US" dirty="0" err="1"/>
              <a:t>serializability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1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</a:p>
          <a:p>
            <a:pPr lvl="1"/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</a:t>
            </a:r>
            <a:br>
              <a:rPr lang="en-US" dirty="0"/>
            </a:br>
            <a:r>
              <a:rPr lang="en-US" dirty="0"/>
              <a:t>in multiple levels of the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395" y="1748412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6" y="5251623"/>
            <a:ext cx="1019803" cy="550693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2512" y="5189283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512538" y="5302466"/>
            <a:ext cx="2661988" cy="932639"/>
            <a:chOff x="4512538" y="5302466"/>
            <a:chExt cx="2661988" cy="932639"/>
          </a:xfrm>
        </p:grpSpPr>
        <p:sp>
          <p:nvSpPr>
            <p:cNvPr id="6" name="Rechteck 29"/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Rechteck 29"/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eck 29"/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/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/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/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/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eck 29"/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Gerade Verbindung mit Pfeil 6"/>
            <p:cNvCxnSpPr>
              <a:stCxn id="6" idx="2"/>
              <a:endCxn id="9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/>
            <p:cNvCxnSpPr>
              <a:stCxn id="6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/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/>
            <p:cNvCxnSpPr>
              <a:stCxn id="7" idx="2"/>
              <a:endCxn id="15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/>
            <p:cNvCxnSpPr>
              <a:stCxn id="7" idx="2"/>
              <a:endCxn id="16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/>
            <p:cNvCxnSpPr>
              <a:stCxn id="7" idx="2"/>
              <a:endCxn id="17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9" name="Gerade Verbindung mit Pfeil 6"/>
            <p:cNvCxnSpPr>
              <a:stCxn id="8" idx="2"/>
              <a:endCxn id="18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2" name="Gerade Verbindung mit Pfeil 6"/>
            <p:cNvCxnSpPr>
              <a:stCxn id="8" idx="2"/>
              <a:endCxn id="19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5" name="Gerade Verbindung mit Pfeil 6"/>
            <p:cNvCxnSpPr>
              <a:stCxn id="8" idx="2"/>
              <a:endCxn id="20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7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524392" y="2716482"/>
            <a:ext cx="1221474" cy="1033008"/>
            <a:chOff x="5581337" y="3056661"/>
            <a:chExt cx="293277" cy="236705"/>
          </a:xfrm>
        </p:grpSpPr>
        <p:sp>
          <p:nvSpPr>
            <p:cNvPr id="9" name="Rectangle 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3207" y="5079823"/>
            <a:ext cx="388442" cy="32588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an 17"/>
          <p:cNvSpPr/>
          <p:nvPr/>
        </p:nvSpPr>
        <p:spPr>
          <a:xfrm>
            <a:off x="6518969" y="335931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9890" r="23574" b="37143"/>
          <a:stretch/>
        </p:blipFill>
        <p:spPr>
          <a:xfrm>
            <a:off x="7911816" y="1479135"/>
            <a:ext cx="431056" cy="293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65" y="2980053"/>
            <a:ext cx="304800" cy="200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81969"/>
            <a:ext cx="304800" cy="200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589836"/>
            <a:ext cx="304800" cy="2000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37230" y="3502564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38906" y="3222887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48953" y="2911388"/>
            <a:ext cx="1946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6" name="Gerade Verbindung mit Pfeil 6"/>
          <p:cNvCxnSpPr/>
          <p:nvPr/>
        </p:nvCxnSpPr>
        <p:spPr bwMode="auto">
          <a:xfrm flipH="1">
            <a:off x="8115619" y="1921851"/>
            <a:ext cx="2838" cy="49415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4772967" y="4710491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1</a:t>
            </a:r>
          </a:p>
        </p:txBody>
      </p:sp>
      <p:cxnSp>
        <p:nvCxnSpPr>
          <p:cNvPr id="29" name="Gerade Verbindung mit Pfeil 6"/>
          <p:cNvCxnSpPr>
            <a:stCxn id="28" idx="3"/>
            <a:endCxn id="17" idx="2"/>
          </p:cNvCxnSpPr>
          <p:nvPr/>
        </p:nvCxnSpPr>
        <p:spPr bwMode="auto">
          <a:xfrm>
            <a:off x="5803113" y="4895157"/>
            <a:ext cx="280094" cy="3476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872175" y="4711287"/>
            <a:ext cx="1030146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30388" y="5081500"/>
            <a:ext cx="388442" cy="325885"/>
            <a:chOff x="5581337" y="3056661"/>
            <a:chExt cx="293277" cy="236705"/>
          </a:xfrm>
        </p:grpSpPr>
        <p:sp>
          <p:nvSpPr>
            <p:cNvPr id="36" name="Rectangle 3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Gerade Verbindung mit Pfeil 6"/>
          <p:cNvCxnSpPr>
            <a:stCxn id="36" idx="0"/>
            <a:endCxn id="34" idx="1"/>
          </p:cNvCxnSpPr>
          <p:nvPr/>
        </p:nvCxnSpPr>
        <p:spPr bwMode="auto">
          <a:xfrm flipV="1">
            <a:off x="7618831" y="4895953"/>
            <a:ext cx="253344" cy="3484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4" idx="0"/>
            <a:endCxn id="39" idx="2"/>
          </p:cNvCxnSpPr>
          <p:nvPr/>
        </p:nvCxnSpPr>
        <p:spPr bwMode="auto">
          <a:xfrm>
            <a:off x="6471650" y="5242767"/>
            <a:ext cx="758738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01774" y="5425804"/>
            <a:ext cx="8554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Message channel</a:t>
            </a:r>
          </a:p>
        </p:txBody>
      </p:sp>
    </p:spTree>
    <p:extLst>
      <p:ext uri="{BB962C8B-B14F-4D97-AF65-F5344CB8AC3E}">
        <p14:creationId xmlns:p14="http://schemas.microsoft.com/office/powerpoint/2010/main" val="38141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5" grpId="0"/>
      <p:bldP spid="28" grpId="0" animBg="1"/>
      <p:bldP spid="34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>
                <a:solidFill>
                  <a:srgbClr val="7889FB"/>
                </a:solidFill>
              </a:rPr>
              <a:t>MQSeries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Message-oriented middleware for </a:t>
            </a:r>
            <a:r>
              <a:rPr lang="en-US" dirty="0" err="1"/>
              <a:t>async</a:t>
            </a:r>
            <a:r>
              <a:rPr lang="en-US" dirty="0"/>
              <a:t>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1"/>
            <a:endParaRPr lang="en-US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ActiveMQ</a:t>
            </a:r>
            <a:r>
              <a:rPr lang="en-US" b="1" dirty="0">
                <a:solidFill>
                  <a:srgbClr val="7889FB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RabbitMQ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914471" y="1449913"/>
            <a:ext cx="1035854" cy="89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3" y="4971635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</a:t>
            </a:r>
            <a:br>
              <a:rPr lang="en-US" dirty="0"/>
            </a:br>
            <a:r>
              <a:rPr lang="en-US" dirty="0"/>
              <a:t>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1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1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15" y="726075"/>
            <a:ext cx="613862" cy="81132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7852" y="756219"/>
            <a:ext cx="24015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9019" y="1502606"/>
            <a:ext cx="4256549" cy="606084"/>
            <a:chOff x="4709019" y="1502606"/>
            <a:chExt cx="4256549" cy="606084"/>
          </a:xfrm>
        </p:grpSpPr>
        <p:sp>
          <p:nvSpPr>
            <p:cNvPr id="8" name="Rechteck 29"/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/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/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/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/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Rechteck 29"/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eck 29"/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eck 29"/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4415" y="2331613"/>
            <a:ext cx="2512927" cy="1235762"/>
            <a:chOff x="6474415" y="2331613"/>
            <a:chExt cx="2512927" cy="1235762"/>
          </a:xfrm>
        </p:grpSpPr>
        <p:sp>
          <p:nvSpPr>
            <p:cNvPr id="20" name="Rechteck 29"/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4" name="Rechteck 29"/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eck 29"/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8" name="Rechteck 29"/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80" y="5166007"/>
            <a:ext cx="2426651" cy="10974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8" y="4931769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Pub/Sub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</a:t>
            </a:r>
            <a:br>
              <a:rPr lang="en-US" dirty="0"/>
            </a:br>
            <a:r>
              <a:rPr lang="en-US" dirty="0"/>
              <a:t>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dirty="0"/>
              <a:t>ECA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09672" y="218107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1299" y="2795693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2" name="Oval 1"/>
          <p:cNvSpPr/>
          <p:nvPr/>
        </p:nvSpPr>
        <p:spPr>
          <a:xfrm>
            <a:off x="4300696" y="2381459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0" name="Oval 9"/>
          <p:cNvSpPr/>
          <p:nvPr/>
        </p:nvSpPr>
        <p:spPr>
          <a:xfrm>
            <a:off x="4362664" y="244342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1" name="Oval 10"/>
          <p:cNvSpPr/>
          <p:nvPr/>
        </p:nvSpPr>
        <p:spPr>
          <a:xfrm>
            <a:off x="4434677" y="250539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1853" y="1579844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480" y="2194466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578" y="283755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75205" y="3452181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6" name="Gerade Verbindung mit Pfeil 6"/>
          <p:cNvCxnSpPr>
            <a:stCxn id="8" idx="3"/>
            <a:endCxn id="2" idx="2"/>
          </p:cNvCxnSpPr>
          <p:nvPr/>
        </p:nvCxnSpPr>
        <p:spPr bwMode="auto">
          <a:xfrm>
            <a:off x="3642719" y="2365737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/>
          <p:cNvCxnSpPr>
            <a:stCxn id="9" idx="3"/>
            <a:endCxn id="11" idx="2"/>
          </p:cNvCxnSpPr>
          <p:nvPr/>
        </p:nvCxnSpPr>
        <p:spPr bwMode="auto">
          <a:xfrm flipV="1">
            <a:off x="3634346" y="2759948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Gerade Verbindung mit Pfeil 6"/>
          <p:cNvCxnSpPr>
            <a:stCxn id="9" idx="3"/>
            <a:endCxn id="2" idx="2"/>
          </p:cNvCxnSpPr>
          <p:nvPr/>
        </p:nvCxnSpPr>
        <p:spPr bwMode="auto">
          <a:xfrm flipV="1">
            <a:off x="3634346" y="2636016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6"/>
          <p:cNvCxnSpPr>
            <a:stCxn id="9" idx="3"/>
            <a:endCxn id="10" idx="2"/>
          </p:cNvCxnSpPr>
          <p:nvPr/>
        </p:nvCxnSpPr>
        <p:spPr bwMode="auto">
          <a:xfrm flipV="1">
            <a:off x="3634346" y="2697982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6"/>
          <p:cNvCxnSpPr>
            <a:stCxn id="2" idx="7"/>
            <a:endCxn id="12" idx="1"/>
          </p:cNvCxnSpPr>
          <p:nvPr/>
        </p:nvCxnSpPr>
        <p:spPr bwMode="auto">
          <a:xfrm flipV="1">
            <a:off x="5347065" y="1764510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/>
          <p:cNvCxnSpPr>
            <a:stCxn id="10" idx="7"/>
          </p:cNvCxnSpPr>
          <p:nvPr/>
        </p:nvCxnSpPr>
        <p:spPr bwMode="auto">
          <a:xfrm flipV="1">
            <a:off x="5409033" y="1916911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/>
          <p:cNvCxnSpPr>
            <a:stCxn id="11" idx="6"/>
            <a:endCxn id="13" idx="1"/>
          </p:cNvCxnSpPr>
          <p:nvPr/>
        </p:nvCxnSpPr>
        <p:spPr bwMode="auto">
          <a:xfrm flipV="1">
            <a:off x="5660575" y="2379132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6"/>
          <p:cNvCxnSpPr>
            <a:stCxn id="11" idx="6"/>
            <a:endCxn id="14" idx="1"/>
          </p:cNvCxnSpPr>
          <p:nvPr/>
        </p:nvCxnSpPr>
        <p:spPr bwMode="auto">
          <a:xfrm>
            <a:off x="5660575" y="2759948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Gerade Verbindung mit Pfeil 6"/>
          <p:cNvCxnSpPr>
            <a:stCxn id="11" idx="6"/>
            <a:endCxn id="15" idx="1"/>
          </p:cNvCxnSpPr>
          <p:nvPr/>
        </p:nvCxnSpPr>
        <p:spPr bwMode="auto">
          <a:xfrm>
            <a:off x="5660575" y="2759948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767393" y="1996405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7865" y="1566003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734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pPr lvl="1"/>
            <a:endParaRPr lang="en-US" sz="1000" dirty="0"/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parallel search tree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06" y="2690918"/>
            <a:ext cx="639719" cy="8229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77317" y="2632670"/>
            <a:ext cx="25422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31111" y="3817888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1783811" y="3703094"/>
            <a:ext cx="6604543" cy="2478151"/>
            <a:chOff x="1783811" y="1140766"/>
            <a:chExt cx="6604543" cy="2478151"/>
          </a:xfrm>
        </p:grpSpPr>
        <p:sp>
          <p:nvSpPr>
            <p:cNvPr id="149" name="Rechteck 29"/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hteck 29"/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hteck 29"/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/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/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hteck 29"/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hteck 29"/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hteck 29"/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/>
            <p:cNvCxnSpPr>
              <a:stCxn id="149" idx="2"/>
              <a:endCxn id="150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8" name="Gerade Verbindung mit Pfeil 6"/>
            <p:cNvCxnSpPr>
              <a:stCxn id="149" idx="2"/>
              <a:endCxn id="151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9" name="Gerade Verbindung mit Pfeil 6"/>
            <p:cNvCxnSpPr>
              <a:stCxn id="150" idx="2"/>
              <a:endCxn id="153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/>
            <p:cNvCxnSpPr>
              <a:stCxn id="150" idx="2"/>
              <a:endCxn id="152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/>
            <p:cNvCxnSpPr>
              <a:stCxn id="153" idx="2"/>
              <a:endCxn id="154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2" name="Gerade Verbindung mit Pfeil 6"/>
            <p:cNvCxnSpPr>
              <a:stCxn id="154" idx="2"/>
              <a:endCxn id="155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3" name="Gerade Verbindung mit Pfeil 6"/>
            <p:cNvCxnSpPr>
              <a:stCxn id="155" idx="2"/>
              <a:endCxn id="156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4" name="Rechteck 29"/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Rechteck 29"/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Rechteck 29"/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/>
            <p:cNvCxnSpPr>
              <a:stCxn id="164" idx="2"/>
              <a:endCxn id="165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/>
            <p:cNvCxnSpPr>
              <a:stCxn id="165" idx="2"/>
              <a:endCxn id="166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9" name="Rechteck 29"/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0" name="Rechteck 29"/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Rechteck 29"/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2" name="Gerade Verbindung mit Pfeil 6"/>
            <p:cNvCxnSpPr>
              <a:stCxn id="169" idx="2"/>
              <a:endCxn id="170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3" name="Gerade Verbindung mit Pfeil 6"/>
            <p:cNvCxnSpPr>
              <a:stCxn id="170" idx="2"/>
              <a:endCxn id="171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74" name="Rechteck 29"/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hteck 29"/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Gerade Verbindung mit Pfeil 6"/>
            <p:cNvCxnSpPr>
              <a:stCxn id="174" idx="2"/>
              <a:endCxn id="175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7" name="Gerade Verbindung mit Pfeil 6"/>
            <p:cNvCxnSpPr>
              <a:stCxn id="169" idx="2"/>
              <a:endCxn id="174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8" name="Gerade Verbindung mit Pfeil 6"/>
            <p:cNvCxnSpPr>
              <a:stCxn id="152" idx="2"/>
              <a:endCxn id="164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9" name="Gerade Verbindung mit Pfeil 6"/>
            <p:cNvCxnSpPr>
              <a:stCxn id="152" idx="2"/>
              <a:endCxn id="169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0" name="Rechteck 29"/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echteck 29"/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hteck 29"/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3" name="Gerade Verbindung mit Pfeil 6"/>
            <p:cNvCxnSpPr>
              <a:stCxn id="180" idx="2"/>
              <a:endCxn id="181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4" name="Gerade Verbindung mit Pfeil 6"/>
            <p:cNvCxnSpPr>
              <a:stCxn id="181" idx="2"/>
              <a:endCxn id="182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85" name="Rechteck 29"/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echteck 29"/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echteck 29"/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Gerade Verbindung mit Pfeil 6"/>
            <p:cNvCxnSpPr>
              <a:stCxn id="185" idx="2"/>
              <a:endCxn id="186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9" name="Gerade Verbindung mit Pfeil 6"/>
            <p:cNvCxnSpPr>
              <a:stCxn id="186" idx="2"/>
              <a:endCxn id="187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0" name="Rechteck 29"/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hteck 29"/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hteck 29"/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Gerade Verbindung mit Pfeil 6"/>
            <p:cNvCxnSpPr>
              <a:stCxn id="190" idx="2"/>
              <a:endCxn id="191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4" name="Gerade Verbindung mit Pfeil 6"/>
            <p:cNvCxnSpPr>
              <a:stCxn id="191" idx="2"/>
              <a:endCxn id="192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95" name="Rechteck 29"/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hteck 29"/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Rechteck 29"/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8" name="Gerade Verbindung mit Pfeil 6"/>
            <p:cNvCxnSpPr>
              <a:stCxn id="195" idx="2"/>
              <a:endCxn id="196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9" name="Gerade Verbindung mit Pfeil 6"/>
            <p:cNvCxnSpPr>
              <a:stCxn id="196" idx="2"/>
              <a:endCxn id="197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0" name="Rechteck 29"/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Rechteck 29"/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Rechteck 29"/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3" name="Gerade Verbindung mit Pfeil 6"/>
            <p:cNvCxnSpPr>
              <a:stCxn id="200" idx="2"/>
              <a:endCxn id="201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4" name="Gerade Verbindung mit Pfeil 6"/>
            <p:cNvCxnSpPr>
              <a:stCxn id="201" idx="2"/>
              <a:endCxn id="202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05" name="Rechteck 29"/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Rechteck 29"/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hteck 29"/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8" name="Gerade Verbindung mit Pfeil 6"/>
            <p:cNvCxnSpPr>
              <a:stCxn id="205" idx="2"/>
              <a:endCxn id="206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9" name="Gerade Verbindung mit Pfeil 6"/>
            <p:cNvCxnSpPr>
              <a:stCxn id="206" idx="2"/>
              <a:endCxn id="207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0" name="Rechteck 29"/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hteck 29"/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2" name="Rechteck 29"/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Gerade Verbindung mit Pfeil 6"/>
            <p:cNvCxnSpPr>
              <a:stCxn id="210" idx="2"/>
              <a:endCxn id="211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4" name="Gerade Verbindung mit Pfeil 6"/>
            <p:cNvCxnSpPr>
              <a:stCxn id="211" idx="2"/>
              <a:endCxn id="212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5" name="Rechteck 29"/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6" name="Gerade Verbindung mit Pfeil 6"/>
            <p:cNvCxnSpPr>
              <a:stCxn id="211" idx="2"/>
              <a:endCxn id="215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17" name="Rechteck 29"/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8" name="Gerade Verbindung mit Pfeil 6"/>
            <p:cNvCxnSpPr>
              <a:stCxn id="217" idx="2"/>
              <a:endCxn id="205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9" name="Gerade Verbindung mit Pfeil 6"/>
            <p:cNvCxnSpPr>
              <a:stCxn id="217" idx="2"/>
              <a:endCxn id="210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0" name="Gerade Verbindung mit Pfeil 6"/>
            <p:cNvCxnSpPr>
              <a:stCxn id="151" idx="2"/>
              <a:endCxn id="217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1" name="Rechteck 29"/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2" name="Gerade Verbindung mit Pfeil 6"/>
            <p:cNvCxnSpPr>
              <a:stCxn id="151" idx="2"/>
              <a:endCxn id="221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3" name="Gerade Verbindung mit Pfeil 6"/>
            <p:cNvCxnSpPr>
              <a:stCxn id="200" idx="0"/>
              <a:endCxn id="221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4" name="Gerade Verbindung mit Pfeil 6"/>
            <p:cNvCxnSpPr>
              <a:stCxn id="195" idx="0"/>
              <a:endCxn id="221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25" name="Rechteck 29"/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6" name="Gerade Verbindung mit Pfeil 6"/>
            <p:cNvCxnSpPr>
              <a:stCxn id="151" idx="2"/>
              <a:endCxn id="225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7" name="Gerade Verbindung mit Pfeil 6"/>
            <p:cNvCxnSpPr>
              <a:stCxn id="190" idx="0"/>
              <a:endCxn id="225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8" name="Gerade Verbindung mit Pfeil 6"/>
            <p:cNvCxnSpPr>
              <a:stCxn id="185" idx="0"/>
              <a:endCxn id="225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9" name="Gerade Verbindung mit Pfeil 6"/>
            <p:cNvCxnSpPr>
              <a:stCxn id="180" idx="0"/>
              <a:endCxn id="225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30" name="Group 229"/>
          <p:cNvGrpSpPr/>
          <p:nvPr/>
        </p:nvGrpSpPr>
        <p:grpSpPr>
          <a:xfrm>
            <a:off x="1782138" y="3701413"/>
            <a:ext cx="6604543" cy="2478151"/>
            <a:chOff x="1782138" y="3751662"/>
            <a:chExt cx="6604543" cy="2478151"/>
          </a:xfrm>
        </p:grpSpPr>
        <p:sp>
          <p:nvSpPr>
            <p:cNvPr id="231" name="Rechteck 29"/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eck 29"/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Rechteck 29"/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Rechteck 29"/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Rechteck 29"/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hteck 29"/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Rechteck 29"/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Rechteck 29"/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9" name="Gerade Verbindung mit Pfeil 6"/>
            <p:cNvCxnSpPr>
              <a:stCxn id="231" idx="2"/>
              <a:endCxn id="232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0" name="Gerade Verbindung mit Pfeil 6"/>
            <p:cNvCxnSpPr>
              <a:stCxn id="231" idx="2"/>
              <a:endCxn id="233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1" name="Gerade Verbindung mit Pfeil 6"/>
            <p:cNvCxnSpPr>
              <a:stCxn id="232" idx="2"/>
              <a:endCxn id="235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2" name="Gerade Verbindung mit Pfeil 6"/>
            <p:cNvCxnSpPr>
              <a:stCxn id="232" idx="2"/>
              <a:endCxn id="234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3" name="Gerade Verbindung mit Pfeil 6"/>
            <p:cNvCxnSpPr>
              <a:stCxn id="235" idx="2"/>
              <a:endCxn id="236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4" name="Gerade Verbindung mit Pfeil 6"/>
            <p:cNvCxnSpPr>
              <a:stCxn id="236" idx="2"/>
              <a:endCxn id="237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5" name="Gerade Verbindung mit Pfeil 6"/>
            <p:cNvCxnSpPr>
              <a:stCxn id="237" idx="2"/>
              <a:endCxn id="238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46" name="Rechteck 29"/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hteck 29"/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" name="Rechteck 29"/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9" name="Gerade Verbindung mit Pfeil 6"/>
            <p:cNvCxnSpPr>
              <a:stCxn id="246" idx="2"/>
              <a:endCxn id="247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0" name="Gerade Verbindung mit Pfeil 6"/>
            <p:cNvCxnSpPr>
              <a:stCxn id="247" idx="2"/>
              <a:endCxn id="248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1" name="Rechteck 29"/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Rechteck 29"/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Rechteck 29"/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4" name="Gerade Verbindung mit Pfeil 6"/>
            <p:cNvCxnSpPr>
              <a:stCxn id="251" idx="2"/>
              <a:endCxn id="252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5" name="Gerade Verbindung mit Pfeil 6"/>
            <p:cNvCxnSpPr>
              <a:stCxn id="252" idx="2"/>
              <a:endCxn id="253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56" name="Rechteck 29"/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" name="Rechteck 29"/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8" name="Gerade Verbindung mit Pfeil 6"/>
            <p:cNvCxnSpPr>
              <a:stCxn id="256" idx="2"/>
              <a:endCxn id="257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9" name="Gerade Verbindung mit Pfeil 6"/>
            <p:cNvCxnSpPr>
              <a:stCxn id="251" idx="2"/>
              <a:endCxn id="256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0" name="Gerade Verbindung mit Pfeil 6"/>
            <p:cNvCxnSpPr>
              <a:stCxn id="234" idx="2"/>
              <a:endCxn id="246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1" name="Gerade Verbindung mit Pfeil 6"/>
            <p:cNvCxnSpPr>
              <a:stCxn id="234" idx="2"/>
              <a:endCxn id="251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2" name="Rechteck 29"/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Rechteck 29"/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4" name="Rechteck 29"/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5" name="Gerade Verbindung mit Pfeil 6"/>
            <p:cNvCxnSpPr>
              <a:stCxn id="262" idx="2"/>
              <a:endCxn id="263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6" name="Gerade Verbindung mit Pfeil 6"/>
            <p:cNvCxnSpPr>
              <a:stCxn id="263" idx="2"/>
              <a:endCxn id="264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67" name="Rechteck 29"/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Rechteck 29"/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Rechteck 29"/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0" name="Gerade Verbindung mit Pfeil 6"/>
            <p:cNvCxnSpPr>
              <a:stCxn id="267" idx="2"/>
              <a:endCxn id="268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1" name="Gerade Verbindung mit Pfeil 6"/>
            <p:cNvCxnSpPr>
              <a:stCxn id="268" idx="2"/>
              <a:endCxn id="269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2" name="Rechteck 29"/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3" name="Rechteck 29"/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4" name="Rechteck 29"/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5" name="Gerade Verbindung mit Pfeil 6"/>
            <p:cNvCxnSpPr>
              <a:stCxn id="272" idx="2"/>
              <a:endCxn id="273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6" name="Gerade Verbindung mit Pfeil 6"/>
            <p:cNvCxnSpPr>
              <a:stCxn id="273" idx="2"/>
              <a:endCxn id="274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77" name="Rechteck 29"/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8" name="Rechteck 29"/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Rechteck 29"/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0" name="Gerade Verbindung mit Pfeil 6"/>
            <p:cNvCxnSpPr>
              <a:stCxn id="277" idx="2"/>
              <a:endCxn id="278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1" name="Gerade Verbindung mit Pfeil 6"/>
            <p:cNvCxnSpPr>
              <a:stCxn id="278" idx="2"/>
              <a:endCxn id="279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2" name="Rechteck 29"/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Rechteck 29"/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Rechteck 29"/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Gerade Verbindung mit Pfeil 6"/>
            <p:cNvCxnSpPr>
              <a:stCxn id="282" idx="2"/>
              <a:endCxn id="283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6" name="Gerade Verbindung mit Pfeil 6"/>
            <p:cNvCxnSpPr>
              <a:stCxn id="283" idx="2"/>
              <a:endCxn id="284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7" name="Rechteck 29"/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hteck 29"/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Rechteck 29"/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0" name="Gerade Verbindung mit Pfeil 6"/>
            <p:cNvCxnSpPr>
              <a:stCxn id="287" idx="2"/>
              <a:endCxn id="288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1" name="Gerade Verbindung mit Pfeil 6"/>
            <p:cNvCxnSpPr>
              <a:stCxn id="288" idx="2"/>
              <a:endCxn id="289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2" name="Rechteck 29"/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Rechteck 29"/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Rechteck 29"/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5" name="Gerade Verbindung mit Pfeil 6"/>
            <p:cNvCxnSpPr>
              <a:stCxn id="292" idx="2"/>
              <a:endCxn id="293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96" name="Gerade Verbindung mit Pfeil 6"/>
            <p:cNvCxnSpPr>
              <a:stCxn id="293" idx="2"/>
              <a:endCxn id="294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7" name="Rechteck 29"/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8" name="Gerade Verbindung mit Pfeil 6"/>
            <p:cNvCxnSpPr>
              <a:stCxn id="293" idx="2"/>
              <a:endCxn id="297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99" name="Rechteck 29"/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0" name="Gerade Verbindung mit Pfeil 6"/>
            <p:cNvCxnSpPr>
              <a:stCxn id="299" idx="2"/>
              <a:endCxn id="287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1" name="Gerade Verbindung mit Pfeil 6"/>
            <p:cNvCxnSpPr>
              <a:stCxn id="299" idx="2"/>
              <a:endCxn id="292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2" name="Gerade Verbindung mit Pfeil 6"/>
            <p:cNvCxnSpPr>
              <a:stCxn id="233" idx="2"/>
              <a:endCxn id="299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3" name="Rechteck 29"/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4" name="Gerade Verbindung mit Pfeil 6"/>
            <p:cNvCxnSpPr>
              <a:stCxn id="233" idx="2"/>
              <a:endCxn id="303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5" name="Gerade Verbindung mit Pfeil 6"/>
            <p:cNvCxnSpPr>
              <a:stCxn id="282" idx="0"/>
              <a:endCxn id="303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6" name="Gerade Verbindung mit Pfeil 6"/>
            <p:cNvCxnSpPr>
              <a:stCxn id="277" idx="0"/>
              <a:endCxn id="303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07" name="Rechteck 29"/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8" name="Gerade Verbindung mit Pfeil 6"/>
            <p:cNvCxnSpPr>
              <a:stCxn id="233" idx="2"/>
              <a:endCxn id="307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9" name="Gerade Verbindung mit Pfeil 6"/>
            <p:cNvCxnSpPr>
              <a:stCxn id="272" idx="0"/>
              <a:endCxn id="307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0" name="Gerade Verbindung mit Pfeil 6"/>
            <p:cNvCxnSpPr>
              <a:stCxn id="267" idx="0"/>
              <a:endCxn id="307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1" name="Gerade Verbindung mit Pfeil 6"/>
            <p:cNvCxnSpPr>
              <a:stCxn id="262" idx="0"/>
              <a:endCxn id="307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514541" y="3629623"/>
            <a:ext cx="7423509" cy="2437392"/>
            <a:chOff x="1514541" y="3629623"/>
            <a:chExt cx="7423509" cy="2437392"/>
          </a:xfrm>
        </p:grpSpPr>
        <p:sp>
          <p:nvSpPr>
            <p:cNvPr id="142" name="TextBox 141"/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6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</a:t>
            </a:r>
            <a:r>
              <a:rPr lang="en-US" dirty="0">
                <a:solidFill>
                  <a:srgbClr val="7889FB"/>
                </a:solidFill>
              </a:rPr>
              <a:t>Programming Projects &amp; Exercises</a:t>
            </a:r>
          </a:p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65" y="656589"/>
            <a:ext cx="2200589" cy="65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54" y="1391103"/>
            <a:ext cx="2946007" cy="247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7" y="3974489"/>
            <a:ext cx="3341868" cy="2144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9673" y="698306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0388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</a:t>
            </a:r>
            <a:br>
              <a:rPr lang="en-US" dirty="0"/>
            </a:br>
            <a:r>
              <a:rPr lang="en-US" dirty="0"/>
              <a:t>custom filters and</a:t>
            </a:r>
            <a:br>
              <a:rPr lang="en-US" dirty="0"/>
            </a:br>
            <a:r>
              <a:rPr lang="en-US" dirty="0"/>
              <a:t>transformations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4320" y="685865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3" y="1487007"/>
            <a:ext cx="4863403" cy="2651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3" y="4110906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9" name="Gerade Verbindung mit Pfeil 6"/>
          <p:cNvCxnSpPr/>
          <p:nvPr/>
        </p:nvCxnSpPr>
        <p:spPr bwMode="auto">
          <a:xfrm flipH="1">
            <a:off x="4963886" y="3084845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Gerade Verbindung mit Pfeil 6"/>
          <p:cNvCxnSpPr/>
          <p:nvPr/>
        </p:nvCxnSpPr>
        <p:spPr bwMode="auto">
          <a:xfrm>
            <a:off x="6229979" y="3084845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660435" y="5545285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Integration Platforms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</a:t>
            </a:r>
            <a:br>
              <a:rPr lang="en-US" dirty="0"/>
            </a:br>
            <a:r>
              <a:rPr lang="en-US" dirty="0"/>
              <a:t>and systems via common 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</a:t>
            </a:r>
            <a:r>
              <a:rPr lang="en-US" dirty="0" err="1"/>
              <a:t>Biztalk</a:t>
            </a:r>
            <a:r>
              <a:rPr lang="en-US" dirty="0"/>
              <a:t>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</p:txBody>
      </p:sp>
      <p:sp>
        <p:nvSpPr>
          <p:cNvPr id="13" name="Textfeld 4"/>
          <p:cNvSpPr txBox="1"/>
          <p:nvPr/>
        </p:nvSpPr>
        <p:spPr>
          <a:xfrm>
            <a:off x="6661005" y="243439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655790" y="19604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8652248" y="2434391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4"/>
          <p:cNvSpPr txBox="1"/>
          <p:nvPr/>
        </p:nvSpPr>
        <p:spPr>
          <a:xfrm>
            <a:off x="7949394" y="291947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4"/>
          <p:cNvSpPr txBox="1"/>
          <p:nvPr/>
        </p:nvSpPr>
        <p:spPr>
          <a:xfrm>
            <a:off x="7319172" y="292005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4"/>
          <p:cNvSpPr txBox="1"/>
          <p:nvPr/>
        </p:nvSpPr>
        <p:spPr>
          <a:xfrm>
            <a:off x="7118205" y="2353118"/>
            <a:ext cx="1332457" cy="36933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Middleware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4"/>
          <p:cNvSpPr txBox="1"/>
          <p:nvPr/>
        </p:nvSpPr>
        <p:spPr>
          <a:xfrm>
            <a:off x="5245866" y="1200116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4"/>
          <p:cNvSpPr txBox="1"/>
          <p:nvPr/>
        </p:nvSpPr>
        <p:spPr>
          <a:xfrm>
            <a:off x="6240651" y="72616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4"/>
          <p:cNvSpPr txBox="1"/>
          <p:nvPr/>
        </p:nvSpPr>
        <p:spPr>
          <a:xfrm>
            <a:off x="7237109" y="120011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4"/>
          <p:cNvSpPr txBox="1"/>
          <p:nvPr/>
        </p:nvSpPr>
        <p:spPr>
          <a:xfrm>
            <a:off x="6534255" y="1685200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4"/>
          <p:cNvSpPr txBox="1"/>
          <p:nvPr/>
        </p:nvSpPr>
        <p:spPr>
          <a:xfrm>
            <a:off x="5904033" y="168578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6"/>
          <p:cNvCxnSpPr>
            <a:stCxn id="20" idx="1"/>
            <a:endCxn id="19" idx="0"/>
          </p:cNvCxnSpPr>
          <p:nvPr/>
        </p:nvCxnSpPr>
        <p:spPr bwMode="auto">
          <a:xfrm flipH="1">
            <a:off x="5373673" y="826426"/>
            <a:ext cx="866978" cy="37369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8" name="Gerade Verbindung mit Pfeil 6"/>
          <p:cNvCxnSpPr>
            <a:stCxn id="20" idx="3"/>
            <a:endCxn id="21" idx="0"/>
          </p:cNvCxnSpPr>
          <p:nvPr/>
        </p:nvCxnSpPr>
        <p:spPr bwMode="auto">
          <a:xfrm>
            <a:off x="6496265" y="826426"/>
            <a:ext cx="868651" cy="37369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1" name="Gerade Verbindung mit Pfeil 6"/>
          <p:cNvCxnSpPr>
            <a:stCxn id="21" idx="2"/>
            <a:endCxn id="22" idx="3"/>
          </p:cNvCxnSpPr>
          <p:nvPr/>
        </p:nvCxnSpPr>
        <p:spPr bwMode="auto">
          <a:xfrm flipH="1">
            <a:off x="6789869" y="1400630"/>
            <a:ext cx="575047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/>
          <p:cNvCxnSpPr>
            <a:stCxn id="19" idx="2"/>
            <a:endCxn id="23" idx="1"/>
          </p:cNvCxnSpPr>
          <p:nvPr/>
        </p:nvCxnSpPr>
        <p:spPr bwMode="auto">
          <a:xfrm>
            <a:off x="5373673" y="1400629"/>
            <a:ext cx="530360" cy="38541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9" name="Gerade Verbindung mit Pfeil 6"/>
          <p:cNvCxnSpPr>
            <a:stCxn id="23" idx="3"/>
            <a:endCxn id="22" idx="1"/>
          </p:cNvCxnSpPr>
          <p:nvPr/>
        </p:nvCxnSpPr>
        <p:spPr bwMode="auto">
          <a:xfrm flipV="1">
            <a:off x="6159647" y="1785457"/>
            <a:ext cx="374608" cy="5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2" name="Gerade Verbindung mit Pfeil 6"/>
          <p:cNvCxnSpPr>
            <a:stCxn id="20" idx="2"/>
            <a:endCxn id="22" idx="0"/>
          </p:cNvCxnSpPr>
          <p:nvPr/>
        </p:nvCxnSpPr>
        <p:spPr bwMode="auto">
          <a:xfrm>
            <a:off x="6368458" y="926682"/>
            <a:ext cx="293604" cy="75851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5" name="Gerade Verbindung mit Pfeil 6"/>
          <p:cNvCxnSpPr>
            <a:stCxn id="20" idx="2"/>
            <a:endCxn id="23" idx="0"/>
          </p:cNvCxnSpPr>
          <p:nvPr/>
        </p:nvCxnSpPr>
        <p:spPr bwMode="auto">
          <a:xfrm flipH="1">
            <a:off x="6031840" y="926682"/>
            <a:ext cx="336618" cy="75910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8" name="Gerade Verbindung mit Pfeil 6"/>
          <p:cNvCxnSpPr>
            <a:stCxn id="19" idx="3"/>
            <a:endCxn id="21" idx="1"/>
          </p:cNvCxnSpPr>
          <p:nvPr/>
        </p:nvCxnSpPr>
        <p:spPr bwMode="auto">
          <a:xfrm>
            <a:off x="5501480" y="1300373"/>
            <a:ext cx="1735629" cy="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1" name="Gerade Verbindung mit Pfeil 6"/>
          <p:cNvCxnSpPr>
            <a:stCxn id="19" idx="3"/>
            <a:endCxn id="22" idx="0"/>
          </p:cNvCxnSpPr>
          <p:nvPr/>
        </p:nvCxnSpPr>
        <p:spPr bwMode="auto">
          <a:xfrm>
            <a:off x="5501480" y="1300373"/>
            <a:ext cx="1160582" cy="38482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4" name="Gerade Verbindung mit Pfeil 6"/>
          <p:cNvCxnSpPr>
            <a:stCxn id="21" idx="1"/>
            <a:endCxn id="23" idx="0"/>
          </p:cNvCxnSpPr>
          <p:nvPr/>
        </p:nvCxnSpPr>
        <p:spPr bwMode="auto">
          <a:xfrm flipH="1">
            <a:off x="6031840" y="1300374"/>
            <a:ext cx="1205269" cy="3854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stCxn id="18" idx="0"/>
            <a:endCxn id="14" idx="2"/>
          </p:cNvCxnSpPr>
          <p:nvPr/>
        </p:nvCxnSpPr>
        <p:spPr bwMode="auto">
          <a:xfrm flipH="1" flipV="1">
            <a:off x="7783597" y="2160956"/>
            <a:ext cx="837" cy="19216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0" name="Gerade Verbindung mit Pfeil 6"/>
          <p:cNvCxnSpPr>
            <a:stCxn id="16" idx="0"/>
          </p:cNvCxnSpPr>
          <p:nvPr/>
        </p:nvCxnSpPr>
        <p:spPr bwMode="auto">
          <a:xfrm flipV="1">
            <a:off x="8077201" y="2722450"/>
            <a:ext cx="0" cy="1970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3" name="Gerade Verbindung mit Pfeil 6"/>
          <p:cNvCxnSpPr>
            <a:stCxn id="17" idx="0"/>
          </p:cNvCxnSpPr>
          <p:nvPr/>
        </p:nvCxnSpPr>
        <p:spPr bwMode="auto">
          <a:xfrm flipV="1">
            <a:off x="7446979" y="2722450"/>
            <a:ext cx="0" cy="19760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67" name="Gerade Verbindung mit Pfeil 6"/>
          <p:cNvCxnSpPr>
            <a:stCxn id="18" idx="1"/>
            <a:endCxn id="13" idx="3"/>
          </p:cNvCxnSpPr>
          <p:nvPr/>
        </p:nvCxnSpPr>
        <p:spPr bwMode="auto">
          <a:xfrm flipH="1" flipV="1">
            <a:off x="6916619" y="2534647"/>
            <a:ext cx="201586" cy="31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70" name="Gerade Verbindung mit Pfeil 6"/>
          <p:cNvCxnSpPr>
            <a:stCxn id="18" idx="3"/>
            <a:endCxn id="15" idx="1"/>
          </p:cNvCxnSpPr>
          <p:nvPr/>
        </p:nvCxnSpPr>
        <p:spPr bwMode="auto">
          <a:xfrm flipV="1">
            <a:off x="8450662" y="2534648"/>
            <a:ext cx="201586" cy="31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09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7205" y="2160394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8125" y="2371408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9850" y="3398016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5495" y="3096561"/>
            <a:ext cx="569542" cy="386027"/>
            <a:chOff x="5586421" y="3056661"/>
            <a:chExt cx="288193" cy="23670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5340" y="4123164"/>
            <a:ext cx="569542" cy="386027"/>
            <a:chOff x="5586421" y="3056661"/>
            <a:chExt cx="288193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11575" y="4464813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8416" y="4062874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3468" y="2383134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3061" y="3398016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74787" y="5097863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30096" y="2373082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351" y="3058044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4365" y="3140105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6331" y="3212118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4"/>
          <p:cNvSpPr txBox="1"/>
          <p:nvPr/>
        </p:nvSpPr>
        <p:spPr>
          <a:xfrm>
            <a:off x="4316387" y="3741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feld 4"/>
          <p:cNvSpPr txBox="1"/>
          <p:nvPr/>
        </p:nvSpPr>
        <p:spPr>
          <a:xfrm>
            <a:off x="4730042" y="360281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4"/>
          <p:cNvSpPr txBox="1"/>
          <p:nvPr/>
        </p:nvSpPr>
        <p:spPr>
          <a:xfrm>
            <a:off x="5093456" y="360448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4"/>
          <p:cNvSpPr txBox="1"/>
          <p:nvPr/>
        </p:nvSpPr>
        <p:spPr>
          <a:xfrm>
            <a:off x="5497063" y="3726743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feld 4"/>
          <p:cNvSpPr txBox="1"/>
          <p:nvPr/>
        </p:nvSpPr>
        <p:spPr>
          <a:xfrm>
            <a:off x="4905888" y="3919337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erade Verbindung mit Pfeil 6"/>
          <p:cNvCxnSpPr>
            <a:stCxn id="37" idx="1"/>
          </p:cNvCxnSpPr>
          <p:nvPr/>
        </p:nvCxnSpPr>
        <p:spPr bwMode="auto">
          <a:xfrm flipH="1">
            <a:off x="4572001" y="3703071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4" name="Gerade Verbindung mit Pfeil 6"/>
          <p:cNvCxnSpPr>
            <a:stCxn id="37" idx="3"/>
            <a:endCxn id="38" idx="1"/>
          </p:cNvCxnSpPr>
          <p:nvPr/>
        </p:nvCxnSpPr>
        <p:spPr bwMode="auto">
          <a:xfrm>
            <a:off x="4985656" y="3703071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" name="Gerade Verbindung mit Pfeil 6"/>
          <p:cNvCxnSpPr>
            <a:stCxn id="39" idx="1"/>
            <a:endCxn id="38" idx="3"/>
          </p:cNvCxnSpPr>
          <p:nvPr/>
        </p:nvCxnSpPr>
        <p:spPr bwMode="auto">
          <a:xfrm flipH="1" flipV="1">
            <a:off x="5349070" y="3704746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0" name="Gerade Verbindung mit Pfeil 6"/>
          <p:cNvCxnSpPr>
            <a:stCxn id="40" idx="3"/>
            <a:endCxn id="39" idx="1"/>
          </p:cNvCxnSpPr>
          <p:nvPr/>
        </p:nvCxnSpPr>
        <p:spPr bwMode="auto">
          <a:xfrm flipV="1">
            <a:off x="5161502" y="3827000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3" name="Gerade Verbindung mit Pfeil 6"/>
          <p:cNvCxnSpPr>
            <a:stCxn id="40" idx="1"/>
            <a:endCxn id="36" idx="3"/>
          </p:cNvCxnSpPr>
          <p:nvPr/>
        </p:nvCxnSpPr>
        <p:spPr bwMode="auto">
          <a:xfrm flipH="1" flipV="1">
            <a:off x="4572001" y="3842071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57" name="Gerade Verbindung mit Pfeil 6"/>
          <p:cNvCxnSpPr>
            <a:endCxn id="36" idx="1"/>
          </p:cNvCxnSpPr>
          <p:nvPr/>
        </p:nvCxnSpPr>
        <p:spPr bwMode="auto">
          <a:xfrm>
            <a:off x="4150935" y="3842071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0" name="Gerade Verbindung mit Pfeil 6"/>
          <p:cNvCxnSpPr/>
          <p:nvPr/>
        </p:nvCxnSpPr>
        <p:spPr bwMode="auto">
          <a:xfrm>
            <a:off x="5752677" y="3842071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3823653" y="4789578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190921" y="248194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6" name="Hexagon 65"/>
          <p:cNvSpPr/>
          <p:nvPr/>
        </p:nvSpPr>
        <p:spPr>
          <a:xfrm>
            <a:off x="192596" y="338796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7" name="Hexagon 66"/>
          <p:cNvSpPr/>
          <p:nvPr/>
        </p:nvSpPr>
        <p:spPr>
          <a:xfrm>
            <a:off x="184222" y="4454763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69" name="Hexagon 68"/>
          <p:cNvSpPr/>
          <p:nvPr/>
        </p:nvSpPr>
        <p:spPr>
          <a:xfrm>
            <a:off x="7899790" y="248361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0" name="Hexagon 69"/>
          <p:cNvSpPr/>
          <p:nvPr/>
        </p:nvSpPr>
        <p:spPr>
          <a:xfrm>
            <a:off x="7901465" y="338964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71" name="Hexagon 70"/>
          <p:cNvSpPr/>
          <p:nvPr/>
        </p:nvSpPr>
        <p:spPr>
          <a:xfrm>
            <a:off x="7903139" y="5089482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72" name="Gerade Verbindung mit Pfeil 6"/>
          <p:cNvCxnSpPr>
            <a:stCxn id="65" idx="0"/>
            <a:endCxn id="7" idx="1"/>
          </p:cNvCxnSpPr>
          <p:nvPr/>
        </p:nvCxnSpPr>
        <p:spPr bwMode="auto">
          <a:xfrm flipV="1">
            <a:off x="1281871" y="2813536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6" name="Gerade Verbindung mit Pfeil 6"/>
          <p:cNvCxnSpPr>
            <a:stCxn id="66" idx="0"/>
            <a:endCxn id="8" idx="1"/>
          </p:cNvCxnSpPr>
          <p:nvPr/>
        </p:nvCxnSpPr>
        <p:spPr bwMode="auto">
          <a:xfrm>
            <a:off x="1283546" y="3722072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Gerade Verbindung mit Pfeil 6"/>
          <p:cNvCxnSpPr>
            <a:stCxn id="67" idx="0"/>
            <a:endCxn id="25" idx="1"/>
          </p:cNvCxnSpPr>
          <p:nvPr/>
        </p:nvCxnSpPr>
        <p:spPr bwMode="auto">
          <a:xfrm>
            <a:off x="1275172" y="4788870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497205" y="1322581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83" name="Gerade Verbindung mit Pfeil 6"/>
          <p:cNvCxnSpPr>
            <a:stCxn id="82" idx="3"/>
            <a:endCxn id="32" idx="0"/>
          </p:cNvCxnSpPr>
          <p:nvPr/>
        </p:nvCxnSpPr>
        <p:spPr bwMode="auto">
          <a:xfrm>
            <a:off x="3728027" y="1668904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02267" y="157041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87" name="Gerade Verbindung mit Pfeil 6"/>
          <p:cNvCxnSpPr>
            <a:stCxn id="27" idx="3"/>
            <a:endCxn id="69" idx="3"/>
          </p:cNvCxnSpPr>
          <p:nvPr/>
        </p:nvCxnSpPr>
        <p:spPr bwMode="auto">
          <a:xfrm flipV="1">
            <a:off x="7497758" y="2817723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0" name="Gerade Verbindung mit Pfeil 6"/>
          <p:cNvCxnSpPr>
            <a:stCxn id="29" idx="3"/>
            <a:endCxn id="70" idx="3"/>
          </p:cNvCxnSpPr>
          <p:nvPr/>
        </p:nvCxnSpPr>
        <p:spPr bwMode="auto">
          <a:xfrm flipV="1">
            <a:off x="7507351" y="3723748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3" name="Gerade Verbindung mit Pfeil 6"/>
          <p:cNvCxnSpPr>
            <a:stCxn id="30" idx="3"/>
            <a:endCxn id="71" idx="3"/>
          </p:cNvCxnSpPr>
          <p:nvPr/>
        </p:nvCxnSpPr>
        <p:spPr bwMode="auto">
          <a:xfrm flipV="1">
            <a:off x="7519077" y="5423589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6" name="Gerade Verbindung mit Pfeil 6"/>
          <p:cNvCxnSpPr>
            <a:stCxn id="7" idx="3"/>
            <a:endCxn id="14" idx="2"/>
          </p:cNvCxnSpPr>
          <p:nvPr/>
        </p:nvCxnSpPr>
        <p:spPr bwMode="auto">
          <a:xfrm>
            <a:off x="2756260" y="2813536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9" name="Gerade Verbindung mit Pfeil 6"/>
          <p:cNvCxnSpPr>
            <a:stCxn id="8" idx="3"/>
            <a:endCxn id="24" idx="2"/>
          </p:cNvCxnSpPr>
          <p:nvPr/>
        </p:nvCxnSpPr>
        <p:spPr bwMode="auto">
          <a:xfrm>
            <a:off x="2767985" y="3723750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2" name="Gerade Verbindung mit Pfeil 6"/>
          <p:cNvCxnSpPr>
            <a:stCxn id="25" idx="3"/>
            <a:endCxn id="24" idx="2"/>
          </p:cNvCxnSpPr>
          <p:nvPr/>
        </p:nvCxnSpPr>
        <p:spPr bwMode="auto">
          <a:xfrm flipV="1">
            <a:off x="2779710" y="4316178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Gerade Verbindung mit Pfeil 6"/>
          <p:cNvCxnSpPr>
            <a:stCxn id="21" idx="0"/>
          </p:cNvCxnSpPr>
          <p:nvPr/>
        </p:nvCxnSpPr>
        <p:spPr bwMode="auto">
          <a:xfrm flipV="1">
            <a:off x="3584877" y="3942328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8" name="Gerade Verbindung mit Pfeil 6"/>
          <p:cNvCxnSpPr>
            <a:stCxn id="11" idx="0"/>
          </p:cNvCxnSpPr>
          <p:nvPr/>
        </p:nvCxnSpPr>
        <p:spPr bwMode="auto">
          <a:xfrm>
            <a:off x="3585037" y="3289575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1" name="Gerade Verbindung mit Pfeil 6"/>
          <p:cNvCxnSpPr>
            <a:stCxn id="7" idx="3"/>
          </p:cNvCxnSpPr>
          <p:nvPr/>
        </p:nvCxnSpPr>
        <p:spPr bwMode="auto">
          <a:xfrm>
            <a:off x="2756260" y="2813536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6376465" y="4235382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116" name="Hexagon 115"/>
          <p:cNvSpPr/>
          <p:nvPr/>
        </p:nvSpPr>
        <p:spPr>
          <a:xfrm>
            <a:off x="7904817" y="422700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117" name="Gerade Verbindung mit Pfeil 6"/>
          <p:cNvCxnSpPr>
            <a:stCxn id="115" idx="3"/>
            <a:endCxn id="116" idx="3"/>
          </p:cNvCxnSpPr>
          <p:nvPr/>
        </p:nvCxnSpPr>
        <p:spPr bwMode="auto">
          <a:xfrm flipV="1">
            <a:off x="7520755" y="4561108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8" name="Flowchart: Magnetic Disk 117"/>
          <p:cNvSpPr/>
          <p:nvPr/>
        </p:nvSpPr>
        <p:spPr>
          <a:xfrm>
            <a:off x="2980674" y="5406014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119" name="Gerade Verbindung mit Pfeil 6"/>
          <p:cNvCxnSpPr>
            <a:stCxn id="22" idx="3"/>
          </p:cNvCxnSpPr>
          <p:nvPr/>
        </p:nvCxnSpPr>
        <p:spPr bwMode="auto">
          <a:xfrm flipH="1">
            <a:off x="3366942" y="4509191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2" name="Gerade Verbindung mit Pfeil 6"/>
          <p:cNvCxnSpPr>
            <a:endCxn id="27" idx="1"/>
          </p:cNvCxnSpPr>
          <p:nvPr/>
        </p:nvCxnSpPr>
        <p:spPr bwMode="auto">
          <a:xfrm>
            <a:off x="6060918" y="2825262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6" name="Gerade Verbindung mit Pfeil 6"/>
          <p:cNvCxnSpPr>
            <a:stCxn id="32" idx="3"/>
            <a:endCxn id="29" idx="1"/>
          </p:cNvCxnSpPr>
          <p:nvPr/>
        </p:nvCxnSpPr>
        <p:spPr bwMode="auto">
          <a:xfrm>
            <a:off x="6060918" y="3441137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9" name="Gerade Verbindung mit Pfeil 6"/>
          <p:cNvCxnSpPr>
            <a:endCxn id="115" idx="1"/>
          </p:cNvCxnSpPr>
          <p:nvPr/>
        </p:nvCxnSpPr>
        <p:spPr bwMode="auto">
          <a:xfrm>
            <a:off x="6029641" y="3880334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4" name="Gerade Verbindung mit Pfeil 6"/>
          <p:cNvCxnSpPr>
            <a:endCxn id="30" idx="1"/>
          </p:cNvCxnSpPr>
          <p:nvPr/>
        </p:nvCxnSpPr>
        <p:spPr bwMode="auto">
          <a:xfrm>
            <a:off x="6091062" y="4464813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1" name="Gerade Verbindung mit Pfeil 6"/>
          <p:cNvCxnSpPr/>
          <p:nvPr/>
        </p:nvCxnSpPr>
        <p:spPr bwMode="auto">
          <a:xfrm flipV="1">
            <a:off x="4498809" y="4227001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2837850" y="240610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839525" y="3563333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1"/>
            <a:endParaRPr lang="en-US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1"/>
            <a:endParaRPr lang="en-US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</a:t>
            </a:r>
            <a:r>
              <a:rPr lang="en-US" dirty="0"/>
              <a:t> jobs)</a:t>
            </a:r>
          </a:p>
          <a:p>
            <a:pPr lvl="1"/>
            <a:r>
              <a:rPr lang="en-US" dirty="0"/>
              <a:t>Periodic data replication and loading (e.g., ETL use cases)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31" y="1424530"/>
            <a:ext cx="5524332" cy="280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96" y="4696815"/>
            <a:ext cx="4009779" cy="1515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" y="2552281"/>
            <a:ext cx="3595108" cy="3160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2919" y="753627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24" y="4320790"/>
            <a:ext cx="39188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[SQL AG: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20" y="1503459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17395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5" y="2271692"/>
            <a:ext cx="4150664" cy="351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433" y="2323932"/>
            <a:ext cx="4163756" cy="34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03" y="5834045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68" y="1712011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7483" y="1713687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70" y="3374713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49109" y="5506500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1351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40404" y="1329333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43499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236909" y="4092710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526184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9223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</a:t>
            </a:r>
            <a:br>
              <a:rPr lang="en-US" dirty="0"/>
            </a:br>
            <a:r>
              <a:rPr lang="en-US" dirty="0"/>
              <a:t>document according to XML stylesheet </a:t>
            </a:r>
            <a:br>
              <a:rPr lang="en-US" dirty="0"/>
            </a:br>
            <a:r>
              <a:rPr lang="en-US" dirty="0"/>
              <a:t>to output XML documents</a:t>
            </a:r>
          </a:p>
          <a:p>
            <a:pPr lvl="1"/>
            <a:r>
              <a:rPr lang="en-US" dirty="0"/>
              <a:t>Subtree specifications via XPath, </a:t>
            </a:r>
            <a:br>
              <a:rPr lang="en-US" dirty="0"/>
            </a:br>
            <a:r>
              <a:rPr lang="en-US" dirty="0"/>
              <a:t>loops, branches built-in functions </a:t>
            </a:r>
            <a:br>
              <a:rPr lang="en-US" dirty="0"/>
            </a:br>
            <a:r>
              <a:rPr lang="en-US" dirty="0"/>
              <a:t>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153" y="4274175"/>
            <a:ext cx="1165610" cy="592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XSLT Processor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667270" y="416364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749333" y="4235657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5841443" y="4317718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8301614" y="4155269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8383677" y="4227283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8475787" y="4309344"/>
            <a:ext cx="432079" cy="508840"/>
          </a:xfrm>
          <a:prstGeom prst="foldedCorner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cxnSp>
        <p:nvCxnSpPr>
          <p:cNvPr id="12" name="Straight Arrow Connector 11"/>
          <p:cNvCxnSpPr>
            <a:stCxn id="5" idx="1"/>
            <a:endCxn id="8" idx="3"/>
          </p:cNvCxnSpPr>
          <p:nvPr/>
        </p:nvCxnSpPr>
        <p:spPr>
          <a:xfrm flipH="1">
            <a:off x="6273522" y="4570602"/>
            <a:ext cx="408631" cy="153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>
            <a:off x="7847763" y="4570602"/>
            <a:ext cx="453851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6990310" y="3416716"/>
            <a:ext cx="545955" cy="508840"/>
          </a:xfrm>
          <a:prstGeom prst="foldedCorner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37160" rIns="0" rtlCol="0" anchor="ctr"/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tf.xsl</a:t>
            </a:r>
          </a:p>
        </p:txBody>
      </p:sp>
      <p:cxnSp>
        <p:nvCxnSpPr>
          <p:cNvPr id="19" name="Straight Arrow Connector 18"/>
          <p:cNvCxnSpPr>
            <a:stCxn id="5" idx="0"/>
            <a:endCxn id="18" idx="2"/>
          </p:cNvCxnSpPr>
          <p:nvPr/>
        </p:nvCxnSpPr>
        <p:spPr>
          <a:xfrm flipH="1" flipV="1">
            <a:off x="7263288" y="3925556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Programming Projects &amp;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7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89" y="1248947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='Supplier']/row"&gt;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89" y="4466096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6973" y="4729026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3111" y="49230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 queueing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Publish/subscribe systems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  <a:p>
            <a:pPr lvl="1"/>
            <a:r>
              <a:rPr lang="en-US" dirty="0"/>
              <a:t>System architecture and systems</a:t>
            </a:r>
          </a:p>
          <a:p>
            <a:pPr lvl="1"/>
            <a:r>
              <a:rPr lang="en-US" dirty="0"/>
              <a:t>Schema mappings via transformations</a:t>
            </a:r>
          </a:p>
          <a:p>
            <a:pPr lvl="1"/>
            <a:endParaRPr lang="en-US" sz="1000" dirty="0"/>
          </a:p>
          <a:p>
            <a:r>
              <a:rPr lang="en-US" dirty="0"/>
              <a:t>Next Lectures </a:t>
            </a:r>
            <a:r>
              <a:rPr lang="en-US" b="0" dirty="0">
                <a:solidFill>
                  <a:schemeClr val="tx1"/>
                </a:solidFill>
              </a:rPr>
              <a:t>(Data Integration Techniques)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[Oct 22, part B]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Entity Linking and Deduplication</a:t>
            </a:r>
            <a:r>
              <a:rPr lang="en-US" dirty="0"/>
              <a:t> [Nov 05]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[Nov 12]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Data Provenance and </a:t>
            </a:r>
            <a:r>
              <a:rPr lang="en-US" b="1" dirty="0" err="1">
                <a:solidFill>
                  <a:srgbClr val="7889FB"/>
                </a:solidFill>
              </a:rPr>
              <a:t>Blockchain</a:t>
            </a:r>
            <a:r>
              <a:rPr lang="en-US" dirty="0"/>
              <a:t> [Nov 19]</a:t>
            </a:r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4187" y="2411606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Macroscopic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5863" y="5236867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View</a:t>
            </a:r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Projects or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</a:p>
          <a:p>
            <a:pPr lvl="1"/>
            <a:r>
              <a:rPr lang="en-US" dirty="0"/>
              <a:t>In exceptions also larger teams (e.g., Data Cleaning Benchmark)</a:t>
            </a:r>
            <a:endParaRPr lang="en-US" b="0" dirty="0"/>
          </a:p>
          <a:p>
            <a:pPr lvl="1"/>
            <a:endParaRPr lang="en-US" dirty="0"/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Non-trivial programming project in DIA context (</a:t>
            </a:r>
            <a:r>
              <a:rPr lang="en-US" b="1" dirty="0">
                <a:solidFill>
                  <a:schemeClr val="accent1"/>
                </a:solidFill>
              </a:rPr>
              <a:t>2 ECTS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</a:rPr>
              <a:t> 50 hours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Preferred:</a:t>
            </a:r>
            <a:r>
              <a:rPr lang="en-US" dirty="0"/>
              <a:t> Open source contribution to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br>
              <a:rPr lang="en-US" dirty="0"/>
            </a:b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(from HW to high-level scripting)</a:t>
            </a:r>
          </a:p>
          <a:p>
            <a:pPr lvl="1"/>
            <a:r>
              <a:rPr lang="en-US" dirty="0"/>
              <a:t>Topics: </a:t>
            </a:r>
            <a:r>
              <a:rPr lang="en-US" dirty="0">
                <a:hlinkClick r:id="rId3"/>
              </a:rPr>
              <a:t>Apache </a:t>
            </a:r>
            <a:r>
              <a:rPr lang="en-US" dirty="0" err="1">
                <a:hlinkClick r:id="rId3"/>
              </a:rPr>
              <a:t>SystemDS</a:t>
            </a:r>
            <a:r>
              <a:rPr lang="en-US" dirty="0">
                <a:hlinkClick r:id="rId3"/>
              </a:rPr>
              <a:t> - ASF JIRA (tag </a:t>
            </a:r>
            <a:r>
              <a:rPr lang="en-US" dirty="0" err="1">
                <a:hlinkClick r:id="rId3"/>
              </a:rPr>
              <a:t>StudentProject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Timeline </a:t>
            </a:r>
            <a:r>
              <a:rPr lang="en-US" b="0" dirty="0"/>
              <a:t>(updated compared to </a:t>
            </a:r>
            <a:r>
              <a:rPr lang="en-US" dirty="0">
                <a:solidFill>
                  <a:srgbClr val="7889FB"/>
                </a:solidFill>
              </a:rPr>
              <a:t>Lecture 01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Oct 29:</a:t>
            </a:r>
            <a:r>
              <a:rPr lang="en-US" dirty="0"/>
              <a:t> Additional updates in list of projects proposals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Nov 05:</a:t>
            </a:r>
            <a:r>
              <a:rPr lang="en-US" dirty="0"/>
              <a:t> Binding project/exercise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21:</a:t>
            </a:r>
            <a:r>
              <a:rPr lang="en-US" dirty="0"/>
              <a:t> Final project/exercise deadline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19121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Exercise </a:t>
            </a:r>
            <a:r>
              <a:rPr lang="en-US" sz="2400" dirty="0"/>
              <a:t>(preferably in teams of 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dirty="0" err="1"/>
              <a:t>AMiner</a:t>
            </a:r>
            <a:r>
              <a:rPr lang="en-US" dirty="0"/>
              <a:t> Publications </a:t>
            </a:r>
          </a:p>
          <a:p>
            <a:pPr lvl="1"/>
            <a:r>
              <a:rPr lang="en-US" dirty="0"/>
              <a:t>Download: </a:t>
            </a:r>
            <a:r>
              <a:rPr lang="en-US" dirty="0">
                <a:hlinkClick r:id="rId2"/>
              </a:rPr>
              <a:t>https://www.aminer.org/aminernetwork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Papers (</a:t>
            </a:r>
            <a:r>
              <a:rPr lang="en-US" b="1" dirty="0"/>
              <a:t>PID, </a:t>
            </a:r>
            <a:r>
              <a:rPr lang="en-US" b="1" dirty="0">
                <a:solidFill>
                  <a:srgbClr val="7889FB"/>
                </a:solidFill>
              </a:rPr>
              <a:t>authors</a:t>
            </a:r>
            <a:r>
              <a:rPr lang="en-US" b="1" dirty="0"/>
              <a:t>, affiliations, year, venue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references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abstract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Authors(</a:t>
            </a:r>
            <a:r>
              <a:rPr lang="en-US" b="1" dirty="0">
                <a:solidFill>
                  <a:schemeClr val="tx1"/>
                </a:solidFill>
              </a:rPr>
              <a:t>AID, name, affiliation, paper/ref counts, h/p-indexes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keywords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Co-authors(</a:t>
            </a:r>
            <a:r>
              <a:rPr lang="en-US" b="1" dirty="0">
                <a:solidFill>
                  <a:srgbClr val="7889FB"/>
                </a:solidFill>
              </a:rPr>
              <a:t>AID, AID2, count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Characteristics: </a:t>
            </a:r>
            <a:r>
              <a:rPr lang="en-US" b="1" dirty="0"/>
              <a:t>Structured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Graph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Text</a:t>
            </a:r>
            <a:r>
              <a:rPr lang="en-US" dirty="0"/>
              <a:t>; 2.5 GB uncompressed</a:t>
            </a:r>
          </a:p>
          <a:p>
            <a:pPr lvl="1"/>
            <a:endParaRPr lang="en-US" sz="1200" dirty="0"/>
          </a:p>
          <a:p>
            <a:r>
              <a:rPr lang="en-US" dirty="0"/>
              <a:t>T1: Integration and Data Cleaning </a:t>
            </a:r>
            <a:r>
              <a:rPr lang="en-US" b="0" dirty="0"/>
              <a:t>[65/100 points]</a:t>
            </a:r>
          </a:p>
          <a:p>
            <a:pPr lvl="1"/>
            <a:r>
              <a:rPr lang="en-US" b="1" dirty="0"/>
              <a:t>Problem:</a:t>
            </a:r>
            <a:r>
              <a:rPr lang="en-US" dirty="0"/>
              <a:t> prepare data via </a:t>
            </a:r>
            <a:r>
              <a:rPr lang="en-US" b="1" dirty="0">
                <a:solidFill>
                  <a:schemeClr val="accent1"/>
                </a:solidFill>
              </a:rPr>
              <a:t>Spark or </a:t>
            </a:r>
            <a:r>
              <a:rPr lang="en-US" b="1" dirty="0" err="1">
                <a:solidFill>
                  <a:schemeClr val="accent1"/>
                </a:solidFill>
              </a:rPr>
              <a:t>Dask</a:t>
            </a:r>
            <a:r>
              <a:rPr lang="en-US" b="1" dirty="0">
                <a:solidFill>
                  <a:schemeClr val="accent1"/>
                </a:solidFill>
              </a:rPr>
              <a:t> (data-parallel)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a) Create data warehouse schema (in open data formats: csv/parquet),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7889FB"/>
                </a:solidFill>
              </a:rPr>
              <a:t>extract and load</a:t>
            </a:r>
            <a:r>
              <a:rPr lang="en-US" dirty="0"/>
              <a:t> data into schema via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b) Perform </a:t>
            </a:r>
            <a:r>
              <a:rPr lang="en-US" b="1" dirty="0">
                <a:solidFill>
                  <a:srgbClr val="7889FB"/>
                </a:solidFill>
              </a:rPr>
              <a:t>data cleaning</a:t>
            </a:r>
            <a:r>
              <a:rPr lang="en-US" dirty="0"/>
              <a:t> for consolidation and name disambiguation</a:t>
            </a:r>
          </a:p>
          <a:p>
            <a:pPr lvl="1"/>
            <a:r>
              <a:rPr lang="en-US" dirty="0"/>
              <a:t>c) </a:t>
            </a:r>
            <a:r>
              <a:rPr lang="en-US" b="1" dirty="0">
                <a:solidFill>
                  <a:srgbClr val="7889FB"/>
                </a:solidFill>
              </a:rPr>
              <a:t>Run queries:</a:t>
            </a:r>
          </a:p>
          <a:p>
            <a:pPr lvl="2"/>
            <a:r>
              <a:rPr lang="en-US" b="1" dirty="0"/>
              <a:t>Q1.1:</a:t>
            </a:r>
            <a:r>
              <a:rPr lang="en-US" dirty="0"/>
              <a:t> Validate the precomputed paper/ref counts, and h/p indexes</a:t>
            </a:r>
          </a:p>
          <a:p>
            <a:pPr lvl="2"/>
            <a:r>
              <a:rPr lang="en-US" b="1" dirty="0"/>
              <a:t>Q1.2:</a:t>
            </a:r>
            <a:r>
              <a:rPr lang="en-US" dirty="0"/>
              <a:t> Compute paper count per unique affiliation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Programming Projects &amp; Exercises</a:t>
            </a:r>
          </a:p>
        </p:txBody>
      </p:sp>
    </p:spTree>
    <p:extLst>
      <p:ext uri="{BB962C8B-B14F-4D97-AF65-F5344CB8AC3E}">
        <p14:creationId xmlns:p14="http://schemas.microsoft.com/office/powerpoint/2010/main" val="36739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T2: Model Training and Evaluation </a:t>
                </a:r>
                <a:r>
                  <a:rPr lang="en-US" b="0" dirty="0"/>
                  <a:t>[35/100 points]</a:t>
                </a:r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find top-k most likely authors to cite a new paper</a:t>
                </a:r>
              </a:p>
              <a:p>
                <a:pPr lvl="1"/>
                <a:r>
                  <a:rPr lang="en-US" dirty="0"/>
                  <a:t>a) </a:t>
                </a:r>
                <a:r>
                  <a:rPr lang="en-US" b="1" dirty="0">
                    <a:solidFill>
                      <a:srgbClr val="7889FB"/>
                    </a:solidFill>
                  </a:rPr>
                  <a:t>Feature engineering</a:t>
                </a:r>
                <a:r>
                  <a:rPr lang="en-US" dirty="0"/>
                  <a:t> for model training (structured, graph, text)</a:t>
                </a:r>
              </a:p>
              <a:p>
                <a:pPr lvl="1"/>
                <a:r>
                  <a:rPr lang="en-US" dirty="0"/>
                  <a:t>b) </a:t>
                </a:r>
                <a:r>
                  <a:rPr lang="en-US" b="1" dirty="0">
                    <a:solidFill>
                      <a:srgbClr val="7889FB"/>
                    </a:solidFill>
                  </a:rPr>
                  <a:t>Train</a:t>
                </a:r>
                <a:r>
                  <a:rPr lang="en-US" dirty="0"/>
                  <a:t> a model on the years 1980 until 2012</a:t>
                </a:r>
              </a:p>
              <a:p>
                <a:pPr lvl="1"/>
                <a:r>
                  <a:rPr lang="en-US" dirty="0"/>
                  <a:t>c) </a:t>
                </a:r>
                <a:r>
                  <a:rPr lang="en-US" b="1" dirty="0">
                    <a:solidFill>
                      <a:srgbClr val="7889FB"/>
                    </a:solidFill>
                  </a:rPr>
                  <a:t>Evaluate</a:t>
                </a:r>
                <a:r>
                  <a:rPr lang="en-US" dirty="0"/>
                  <a:t> the trained classifier on the years 2013 until 2014</a:t>
                </a:r>
                <a:br>
                  <a:rPr lang="en-US" dirty="0"/>
                </a:b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∈[1,10]</m:t>
                    </m:r>
                  </m:oMath>
                </a14:m>
                <a:r>
                  <a:rPr lang="en-US" dirty="0"/>
                  <a:t> via accuracy, ROC curve, or precision/recall curve)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Programming Projects &amp; Exercises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Replication, </a:t>
            </a:r>
            <a:r>
              <a:rPr lang="en-US" dirty="0" err="1"/>
              <a:t>MoM</a:t>
            </a:r>
            <a:r>
              <a:rPr lang="en-US" dirty="0"/>
              <a:t>, and EAI</a:t>
            </a:r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1583832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1589449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1583833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1953216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2432364" y="4100856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1458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388" y="3910122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4628469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04775" y="3721308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4616061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260147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118429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312925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5629275" y="408890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31878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1589449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251858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022109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031633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5501" y="2440085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8020" y="5697429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73" y="4087665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13776</TotalTime>
  <Words>3831</Words>
  <Application>Microsoft Office PowerPoint</Application>
  <PresentationFormat>On-screen Show (4:3)</PresentationFormat>
  <Paragraphs>742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Consolas</vt:lpstr>
      <vt:lpstr>Wingdings</vt:lpstr>
      <vt:lpstr>TU Graz Standard</vt:lpstr>
      <vt:lpstr>Data Integration and Analysis 03 Replication, MoM, and EAI</vt:lpstr>
      <vt:lpstr>Announcements/Org</vt:lpstr>
      <vt:lpstr>Agenda</vt:lpstr>
      <vt:lpstr>Overview  Programming Projects &amp; Exercises</vt:lpstr>
      <vt:lpstr>Overview Projects or Exercises</vt:lpstr>
      <vt:lpstr>Alternative Exercise (preferably in teams of 3)</vt:lpstr>
      <vt:lpstr>Alternative Exercise</vt:lpstr>
      <vt:lpstr>Motivation and Terminology</vt:lpstr>
      <vt:lpstr>Recap: Information System Pyramid</vt:lpstr>
      <vt:lpstr>Messaging </vt:lpstr>
      <vt:lpstr>Types of Data Formats</vt:lpstr>
      <vt:lpstr>Example Domain-specific Message Formats</vt:lpstr>
      <vt:lpstr>Types of Message-Oriented Middleware</vt:lpstr>
      <vt:lpstr>Distributed TX &amp;  Replication Techniques</vt:lpstr>
      <vt:lpstr>Distributed Database Systems</vt:lpstr>
      <vt:lpstr>Two-Phase Commit (2PC)</vt:lpstr>
      <vt:lpstr>Two-Phase Commit (2PC), cont.</vt:lpstr>
      <vt:lpstr>Extended Distributed Commit Protocols</vt:lpstr>
      <vt:lpstr>Replication Overview</vt:lpstr>
      <vt:lpstr>Replication Techniques </vt:lpstr>
      <vt:lpstr>Replication Techniques, cont.</vt:lpstr>
      <vt:lpstr>Replication Techniques, cont.</vt:lpstr>
      <vt:lpstr>Asynchronous Messaging</vt:lpstr>
      <vt:lpstr>Message Queueing </vt:lpstr>
      <vt:lpstr>Recap: Message Delivery Guarantees</vt:lpstr>
      <vt:lpstr>Example Systems</vt:lpstr>
      <vt:lpstr>Parallel Message Processing</vt:lpstr>
      <vt:lpstr>Publish/Subscribe Architecture </vt:lpstr>
      <vt:lpstr>Publish/Subscribe Architecture, cont. </vt:lpstr>
      <vt:lpstr>Apache Kafka</vt:lpstr>
      <vt:lpstr>Apache Kafka, cont.</vt:lpstr>
      <vt:lpstr>Message-oriented  Integration Platforms</vt:lpstr>
      <vt:lpstr>Overview</vt:lpstr>
      <vt:lpstr>Common System Architecture</vt:lpstr>
      <vt:lpstr>Common System Architecture, cont.</vt:lpstr>
      <vt:lpstr>Commercial Systems</vt:lpstr>
      <vt:lpstr>Message Delivery Guarantees, cont.</vt:lpstr>
      <vt:lpstr>Recap: XML (Extensible Markup Language)</vt:lpstr>
      <vt:lpstr>XSLT in Integration Platforms</vt:lpstr>
      <vt:lpstr>XSLT Example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Replication, MoM, and EAI</dc:title>
  <dc:subject/>
  <dc:creator>mboehm</dc:creator>
  <cp:keywords/>
  <dc:description/>
  <cp:lastModifiedBy>Böhm, Matthias</cp:lastModifiedBy>
  <cp:revision>683</cp:revision>
  <cp:lastPrinted>2019-03-11T22:00:16Z</cp:lastPrinted>
  <dcterms:created xsi:type="dcterms:W3CDTF">2018-07-12T06:39:10Z</dcterms:created>
  <dcterms:modified xsi:type="dcterms:W3CDTF">2021-10-21T22:35:31Z</dcterms:modified>
  <cp:category/>
</cp:coreProperties>
</file>