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8" r:id="rId2"/>
    <p:sldId id="357" r:id="rId3"/>
    <p:sldId id="438" r:id="rId4"/>
    <p:sldId id="425" r:id="rId5"/>
    <p:sldId id="289" r:id="rId6"/>
    <p:sldId id="417" r:id="rId7"/>
    <p:sldId id="447" r:id="rId8"/>
    <p:sldId id="436" r:id="rId9"/>
    <p:sldId id="437" r:id="rId10"/>
    <p:sldId id="441" r:id="rId11"/>
    <p:sldId id="439" r:id="rId12"/>
    <p:sldId id="440" r:id="rId13"/>
    <p:sldId id="448" r:id="rId14"/>
    <p:sldId id="423" r:id="rId15"/>
    <p:sldId id="449" r:id="rId16"/>
    <p:sldId id="418" r:id="rId17"/>
    <p:sldId id="419" r:id="rId18"/>
    <p:sldId id="424" r:id="rId19"/>
    <p:sldId id="444" r:id="rId20"/>
    <p:sldId id="446" r:id="rId21"/>
    <p:sldId id="422" r:id="rId22"/>
    <p:sldId id="420" r:id="rId23"/>
    <p:sldId id="397" r:id="rId24"/>
    <p:sldId id="426" r:id="rId25"/>
    <p:sldId id="427" r:id="rId26"/>
    <p:sldId id="432" r:id="rId27"/>
    <p:sldId id="428" r:id="rId28"/>
    <p:sldId id="429" r:id="rId29"/>
    <p:sldId id="430" r:id="rId30"/>
    <p:sldId id="431" r:id="rId31"/>
    <p:sldId id="416" r:id="rId32"/>
    <p:sldId id="433" r:id="rId33"/>
    <p:sldId id="434" r:id="rId34"/>
    <p:sldId id="435" r:id="rId35"/>
    <p:sldId id="414" r:id="rId36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3" d="100"/>
          <a:sy n="73" d="100"/>
        </p:scale>
        <p:origin x="179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3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Postgres</a:t>
            </a:r>
            <a:r>
              <a:rPr lang="en-US" dirty="0"/>
              <a:t> special area: e.g., index pages w/ left and right siblings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48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FBR (frequency based replacement)</a:t>
            </a:r>
          </a:p>
          <a:p>
            <a:r>
              <a:rPr lang="en-US" dirty="0"/>
              <a:t>LRFU (Least recently used, least frequently used)</a:t>
            </a:r>
          </a:p>
          <a:p>
            <a:r>
              <a:rPr lang="en-US" dirty="0"/>
              <a:t>CAR (Adaptive replacement)</a:t>
            </a:r>
          </a:p>
          <a:p>
            <a:r>
              <a:rPr lang="en-US" dirty="0"/>
              <a:t>CART</a:t>
            </a:r>
            <a:r>
              <a:rPr lang="en-US" baseline="0" dirty="0"/>
              <a:t> (Adaptive replacement with temporal filtering)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19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93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Data Layouts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Bufferpools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Data Layouts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Bufferpools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bm.com/support/knowledgecenter/SSEPGG_11.5.0/com.ibm.db2.luw.admin.perf.doc/doc/c0005424.html" TargetMode="External"/><Relationship Id="rId5" Type="http://schemas.openxmlformats.org/officeDocument/2006/relationships/hyperlink" Target="https://www.postgresql.org/docs/13/storage-page-layout.html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gresql.org/docs/13/runtime-config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ostgres/postgres/blob/master/src/include/storage/buf_internals.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de-DE" b="1" dirty="0"/>
              <a:t>03 Data Layouts and Bufferpools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6D9C2-3B7C-D249-7BF0-B4D4472E50C3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4B49357-40F9-7D82-6CB6-5CB5846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5E0E0-F9A0-7091-F84D-AF1584B6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Record Addressing Schemes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4221" y="4008487"/>
            <a:ext cx="1779562" cy="6884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Offset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Segment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8348" y="1666944"/>
            <a:ext cx="1957520" cy="6200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Addressing Schemes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3063" y="2532185"/>
            <a:ext cx="12418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Direct Addressing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2204" y="2533860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Indirect Addressing</a:t>
            </a:r>
          </a:p>
        </p:txBody>
      </p:sp>
      <p:cxnSp>
        <p:nvCxnSpPr>
          <p:cNvPr id="13" name="Straight Arrow Connector 12"/>
          <p:cNvCxnSpPr>
            <a:stCxn id="10" idx="2"/>
            <a:endCxn id="11" idx="0"/>
          </p:cNvCxnSpPr>
          <p:nvPr/>
        </p:nvCxnSpPr>
        <p:spPr>
          <a:xfrm flipH="1">
            <a:off x="2484002" y="2287028"/>
            <a:ext cx="2023106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2" idx="0"/>
          </p:cNvCxnSpPr>
          <p:nvPr/>
        </p:nvCxnSpPr>
        <p:spPr>
          <a:xfrm>
            <a:off x="4507108" y="2287028"/>
            <a:ext cx="2036433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35192" y="4008487"/>
            <a:ext cx="1231647" cy="6884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Tuple Identifier</a:t>
            </a:r>
          </a:p>
        </p:txBody>
      </p:sp>
      <p:cxnSp>
        <p:nvCxnSpPr>
          <p:cNvPr id="26" name="Straight Arrow Connector 25"/>
          <p:cNvCxnSpPr>
            <a:stCxn id="12" idx="2"/>
            <a:endCxn id="24" idx="0"/>
          </p:cNvCxnSpPr>
          <p:nvPr/>
        </p:nvCxnSpPr>
        <p:spPr>
          <a:xfrm flipH="1">
            <a:off x="5851016" y="3180191"/>
            <a:ext cx="692525" cy="82829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36" idx="0"/>
          </p:cNvCxnSpPr>
          <p:nvPr/>
        </p:nvCxnSpPr>
        <p:spPr>
          <a:xfrm>
            <a:off x="6543541" y="3180191"/>
            <a:ext cx="736013" cy="82997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04767" y="5560040"/>
            <a:ext cx="479089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Advanced Query Processing in Database Systems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Record Management, TU Dresden,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317" y="5534620"/>
            <a:ext cx="9790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30" name="Straight Arrow Connector 29"/>
          <p:cNvCxnSpPr>
            <a:stCxn id="11" idx="2"/>
            <a:endCxn id="6" idx="0"/>
          </p:cNvCxnSpPr>
          <p:nvPr/>
        </p:nvCxnSpPr>
        <p:spPr>
          <a:xfrm>
            <a:off x="2484002" y="3178516"/>
            <a:ext cx="0" cy="8299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63730" y="4010164"/>
            <a:ext cx="1231647" cy="6884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Mapping Table</a:t>
            </a:r>
          </a:p>
        </p:txBody>
      </p:sp>
    </p:spTree>
    <p:extLst>
      <p:ext uri="{BB962C8B-B14F-4D97-AF65-F5344CB8AC3E}">
        <p14:creationId xmlns:p14="http://schemas.microsoft.com/office/powerpoint/2010/main" val="30720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2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(Tuple Identifier)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b="0" dirty="0"/>
              <a:t>Internal TID should be stable, even if records reorganized</a:t>
            </a:r>
          </a:p>
          <a:p>
            <a:pPr lvl="1"/>
            <a:endParaRPr lang="en-US" sz="1200" dirty="0"/>
          </a:p>
          <a:p>
            <a:r>
              <a:rPr lang="en-US" dirty="0"/>
              <a:t>TID Concept (p, s)</a:t>
            </a:r>
          </a:p>
          <a:p>
            <a:pPr lvl="1"/>
            <a:r>
              <a:rPr lang="en-US" dirty="0"/>
              <a:t>TID := (page number, slot index)</a:t>
            </a:r>
          </a:p>
          <a:p>
            <a:pPr lvl="1"/>
            <a:r>
              <a:rPr lang="en-US" dirty="0"/>
              <a:t>Page slot directory holds tuple</a:t>
            </a:r>
            <a:br>
              <a:rPr lang="en-US" dirty="0"/>
            </a:br>
            <a:r>
              <a:rPr lang="en-US" dirty="0"/>
              <a:t>offsets (byte position) within page</a:t>
            </a:r>
          </a:p>
          <a:p>
            <a:pPr lvl="1"/>
            <a:r>
              <a:rPr lang="en-US" dirty="0"/>
              <a:t>Variable number of slots</a:t>
            </a:r>
          </a:p>
          <a:p>
            <a:pPr lvl="1"/>
            <a:r>
              <a:rPr lang="en-US" dirty="0"/>
              <a:t>Single page access for internal row</a:t>
            </a:r>
          </a:p>
          <a:p>
            <a:pPr lvl="1"/>
            <a:endParaRPr lang="en-US" sz="1200" dirty="0"/>
          </a:p>
          <a:p>
            <a:r>
              <a:rPr lang="en-US" dirty="0"/>
              <a:t>Reorganization</a:t>
            </a:r>
          </a:p>
          <a:p>
            <a:pPr lvl="1"/>
            <a:r>
              <a:rPr lang="en-US" dirty="0"/>
              <a:t>Compact free space between records </a:t>
            </a:r>
            <a:br>
              <a:rPr lang="en-US" dirty="0"/>
            </a:br>
            <a:r>
              <a:rPr lang="en-US" dirty="0"/>
              <a:t>via page-local record movements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Updates of page-local directory sufficient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Inserts: use free slot or add new slot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11725" y="1987033"/>
            <a:ext cx="2643348" cy="1978246"/>
            <a:chOff x="6111725" y="1987033"/>
            <a:chExt cx="2643348" cy="1978246"/>
          </a:xfrm>
        </p:grpSpPr>
        <p:sp>
          <p:nvSpPr>
            <p:cNvPr id="6" name="Rectangle 5"/>
            <p:cNvSpPr/>
            <p:nvPr/>
          </p:nvSpPr>
          <p:spPr>
            <a:xfrm>
              <a:off x="6113917" y="1987033"/>
              <a:ext cx="2641156" cy="19782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3917" y="198865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06509" y="199033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1725" y="2515382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24974" y="2516607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20575" y="2508396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8376" y="282855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61625" y="281973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13917" y="311459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53724" y="3653322"/>
              <a:ext cx="701880" cy="30112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71881" y="36533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4263" y="198703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04026" y="198865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2"/>
              <a:endCxn id="16" idx="1"/>
            </p:cNvCxnSpPr>
            <p:nvPr/>
          </p:nvCxnSpPr>
          <p:spPr>
            <a:xfrm flipH="1">
              <a:off x="6253724" y="2291007"/>
              <a:ext cx="548015" cy="151287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2"/>
              <a:endCxn id="13" idx="1"/>
            </p:cNvCxnSpPr>
            <p:nvPr/>
          </p:nvCxnSpPr>
          <p:spPr>
            <a:xfrm>
              <a:off x="6404222" y="2292683"/>
              <a:ext cx="744154" cy="68704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2"/>
              <a:endCxn id="10" idx="1"/>
            </p:cNvCxnSpPr>
            <p:nvPr/>
          </p:nvCxnSpPr>
          <p:spPr>
            <a:xfrm flipH="1">
              <a:off x="6111725" y="2289384"/>
              <a:ext cx="490251" cy="37717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7867650" y="365921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5593" y="4179250"/>
            <a:ext cx="2641156" cy="1978246"/>
            <a:chOff x="6115593" y="4179250"/>
            <a:chExt cx="2641156" cy="1978246"/>
          </a:xfrm>
        </p:grpSpPr>
        <p:sp>
          <p:nvSpPr>
            <p:cNvPr id="75" name="Rectangle 74"/>
            <p:cNvSpPr/>
            <p:nvPr/>
          </p:nvSpPr>
          <p:spPr>
            <a:xfrm>
              <a:off x="6115593" y="4179250"/>
              <a:ext cx="2641156" cy="19782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15593" y="418087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08185" y="4182549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88949" y="5217824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208579" y="5217824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103704" y="5218887"/>
              <a:ext cx="63529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375020" y="5534013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95293" y="5534626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91061" y="5537095"/>
              <a:ext cx="74961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55400" y="5845539"/>
              <a:ext cx="701880" cy="30112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1301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973557" y="5845539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Md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05939" y="4179250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Straight Arrow Connector 87"/>
            <p:cNvCxnSpPr>
              <a:stCxn id="77" idx="2"/>
              <a:endCxn id="94" idx="3"/>
            </p:cNvCxnSpPr>
            <p:nvPr/>
          </p:nvCxnSpPr>
          <p:spPr>
            <a:xfrm flipH="1">
              <a:off x="6352964" y="4484900"/>
              <a:ext cx="52934" cy="11939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7" idx="2"/>
              <a:endCxn id="101" idx="1"/>
            </p:cNvCxnSpPr>
            <p:nvPr/>
          </p:nvCxnSpPr>
          <p:spPr>
            <a:xfrm flipH="1">
              <a:off x="6621254" y="4483224"/>
              <a:ext cx="180485" cy="56538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2"/>
              <a:endCxn id="99" idx="3"/>
            </p:cNvCxnSpPr>
            <p:nvPr/>
          </p:nvCxnSpPr>
          <p:spPr>
            <a:xfrm flipH="1">
              <a:off x="6471200" y="4481601"/>
              <a:ext cx="132452" cy="88512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7869326" y="5851428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36775" y="5838221"/>
              <a:ext cx="100232" cy="30360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36775" y="5534013"/>
              <a:ext cx="216189" cy="2897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704026" y="418087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27284" y="5216160"/>
              <a:ext cx="343916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621254" y="4897432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340884" y="489743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236010" y="4898495"/>
              <a:ext cx="502990" cy="300063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Doe</a:t>
              </a:r>
            </a:p>
          </p:txBody>
        </p:sp>
        <p:cxnSp>
          <p:nvCxnSpPr>
            <p:cNvPr id="110" name="Straight Arrow Connector 109"/>
            <p:cNvCxnSpPr>
              <a:stCxn id="76" idx="2"/>
              <a:endCxn id="92" idx="3"/>
            </p:cNvCxnSpPr>
            <p:nvPr/>
          </p:nvCxnSpPr>
          <p:spPr>
            <a:xfrm>
              <a:off x="6213306" y="4483224"/>
              <a:ext cx="23701" cy="150679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140897" y="1953542"/>
            <a:ext cx="5888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(7, 3)</a:t>
            </a:r>
          </a:p>
        </p:txBody>
      </p:sp>
      <p:cxnSp>
        <p:nvCxnSpPr>
          <p:cNvPr id="49" name="Straight Arrow Connector 48"/>
          <p:cNvCxnSpPr>
            <a:stCxn id="18" idx="3"/>
            <a:endCxn id="8" idx="1"/>
          </p:cNvCxnSpPr>
          <p:nvPr/>
        </p:nvCxnSpPr>
        <p:spPr>
          <a:xfrm>
            <a:off x="5729756" y="2138208"/>
            <a:ext cx="384161" cy="162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(Tuple Identifier) Concept,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PostgreSQL</a:t>
            </a:r>
          </a:p>
          <a:p>
            <a:pPr lvl="1"/>
            <a:r>
              <a:rPr lang="en-US" dirty="0"/>
              <a:t>Recap: Papers(</a:t>
            </a:r>
            <a:r>
              <a:rPr lang="en-US" u="sng" dirty="0" err="1"/>
              <a:t>PKey</a:t>
            </a:r>
            <a:r>
              <a:rPr lang="en-US" dirty="0"/>
              <a:t>, Title, Pages, </a:t>
            </a:r>
            <a:r>
              <a:rPr lang="en-US" dirty="0" err="1"/>
              <a:t>CKey</a:t>
            </a:r>
            <a:r>
              <a:rPr lang="en-US" dirty="0"/>
              <a:t>, </a:t>
            </a:r>
            <a:r>
              <a:rPr lang="en-US" dirty="0" err="1"/>
              <a:t>JKey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Hidden CTID system column (not shown on *, but usable)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Hidden</a:t>
            </a:r>
            <a:br>
              <a:rPr lang="en-US" dirty="0"/>
            </a:br>
            <a:r>
              <a:rPr lang="en-US" dirty="0"/>
              <a:t>System Columns</a:t>
            </a:r>
          </a:p>
          <a:p>
            <a:pPr lvl="1"/>
            <a:r>
              <a:rPr lang="en-US" dirty="0" err="1"/>
              <a:t>oid</a:t>
            </a:r>
            <a:r>
              <a:rPr lang="en-US" dirty="0"/>
              <a:t>, </a:t>
            </a:r>
            <a:r>
              <a:rPr lang="en-US" dirty="0" err="1"/>
              <a:t>tableoid</a:t>
            </a:r>
            <a:endParaRPr lang="en-US" dirty="0"/>
          </a:p>
          <a:p>
            <a:pPr lvl="1"/>
            <a:r>
              <a:rPr lang="en-US" dirty="0" err="1"/>
              <a:t>xmin</a:t>
            </a:r>
            <a:r>
              <a:rPr lang="en-US" dirty="0"/>
              <a:t>, </a:t>
            </a:r>
            <a:r>
              <a:rPr lang="en-US" dirty="0" err="1"/>
              <a:t>cmin</a:t>
            </a:r>
            <a:r>
              <a:rPr lang="en-US" dirty="0"/>
              <a:t> (insert), </a:t>
            </a:r>
            <a:r>
              <a:rPr lang="en-US" dirty="0" err="1"/>
              <a:t>xmax</a:t>
            </a:r>
            <a:r>
              <a:rPr lang="en-US" dirty="0"/>
              <a:t>, </a:t>
            </a:r>
            <a:r>
              <a:rPr lang="en-US" dirty="0" err="1"/>
              <a:t>cmax</a:t>
            </a:r>
            <a:r>
              <a:rPr lang="en-US" dirty="0"/>
              <a:t> (delete)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581"/>
          <a:stretch/>
        </p:blipFill>
        <p:spPr>
          <a:xfrm>
            <a:off x="3547479" y="2626302"/>
            <a:ext cx="5310187" cy="288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001" y="2595169"/>
            <a:ext cx="231885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Title, Pages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Papers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9875" y="2586110"/>
            <a:ext cx="753626" cy="3000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(Tuple Identifier) Concept,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Overflow Handling</a:t>
            </a:r>
          </a:p>
          <a:p>
            <a:pPr lvl="1"/>
            <a:r>
              <a:rPr lang="en-US" dirty="0"/>
              <a:t>On updates, tuple might need additional</a:t>
            </a:r>
            <a:br>
              <a:rPr lang="en-US" dirty="0"/>
            </a:br>
            <a:r>
              <a:rPr lang="en-US" dirty="0"/>
              <a:t>space (more than available on page)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Rename “Smith” to “Smith-</a:t>
            </a:r>
            <a:r>
              <a:rPr lang="en-US" dirty="0" err="1"/>
              <a:t>EvenLonger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Reference new page, to preserve original TID</a:t>
            </a:r>
            <a:br>
              <a:rPr lang="en-US" dirty="0"/>
            </a:br>
            <a:r>
              <a:rPr lang="en-US" dirty="0"/>
              <a:t>(chains longer than 1 can be internally avoided)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6287364" y="1463858"/>
            <a:ext cx="2641156" cy="1978246"/>
            <a:chOff x="6287364" y="1433714"/>
            <a:chExt cx="2641156" cy="1978246"/>
          </a:xfrm>
        </p:grpSpPr>
        <p:sp>
          <p:nvSpPr>
            <p:cNvPr id="5" name="Rectangle 4"/>
            <p:cNvSpPr/>
            <p:nvPr/>
          </p:nvSpPr>
          <p:spPr>
            <a:xfrm>
              <a:off x="6287364" y="1433714"/>
              <a:ext cx="2641156" cy="19782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7364" y="1435337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9956" y="143701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0720" y="2472288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80350" y="2472288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75475" y="2473351"/>
              <a:ext cx="63529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46791" y="278847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67064" y="2789090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62832" y="2791559"/>
              <a:ext cx="74961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27171" y="3100003"/>
              <a:ext cx="701880" cy="30112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1301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5328" y="310000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Md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77710" y="1433714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7" idx="2"/>
              <a:endCxn id="22" idx="3"/>
            </p:cNvCxnSpPr>
            <p:nvPr/>
          </p:nvCxnSpPr>
          <p:spPr>
            <a:xfrm flipH="1">
              <a:off x="6524735" y="1739364"/>
              <a:ext cx="52934" cy="11939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3" idx="2"/>
              <a:endCxn id="25" idx="1"/>
            </p:cNvCxnSpPr>
            <p:nvPr/>
          </p:nvCxnSpPr>
          <p:spPr>
            <a:xfrm flipH="1">
              <a:off x="6793025" y="1737688"/>
              <a:ext cx="180485" cy="56538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24" idx="3"/>
            </p:cNvCxnSpPr>
            <p:nvPr/>
          </p:nvCxnSpPr>
          <p:spPr>
            <a:xfrm flipH="1">
              <a:off x="6642971" y="1736065"/>
              <a:ext cx="132452" cy="88512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041097" y="3105892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08546" y="3092685"/>
              <a:ext cx="100232" cy="30360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08546" y="2788477"/>
              <a:ext cx="216189" cy="2897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75797" y="1435337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99055" y="2470624"/>
              <a:ext cx="343916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93025" y="215189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12655" y="2151896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07781" y="2152959"/>
              <a:ext cx="502990" cy="300063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Doe</a:t>
              </a:r>
            </a:p>
          </p:txBody>
        </p:sp>
        <p:cxnSp>
          <p:nvCxnSpPr>
            <p:cNvPr id="28" name="Straight Arrow Connector 27"/>
            <p:cNvCxnSpPr>
              <a:stCxn id="6" idx="2"/>
              <a:endCxn id="21" idx="3"/>
            </p:cNvCxnSpPr>
            <p:nvPr/>
          </p:nvCxnSpPr>
          <p:spPr>
            <a:xfrm>
              <a:off x="6385077" y="1737688"/>
              <a:ext cx="23701" cy="150679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022703" y="1437013"/>
              <a:ext cx="6691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06494" y="3657601"/>
            <a:ext cx="6089420" cy="1930975"/>
            <a:chOff x="1606494" y="3657601"/>
            <a:chExt cx="6089420" cy="1930975"/>
          </a:xfrm>
        </p:grpSpPr>
        <p:sp>
          <p:nvSpPr>
            <p:cNvPr id="30" name="Rectangle 29"/>
            <p:cNvSpPr/>
            <p:nvPr/>
          </p:nvSpPr>
          <p:spPr>
            <a:xfrm>
              <a:off x="1606494" y="4047963"/>
              <a:ext cx="2641156" cy="119729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06494" y="404958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99086" y="405126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96840" y="4047963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>
              <a:stCxn id="32" idx="2"/>
            </p:cNvCxnSpPr>
            <p:nvPr/>
          </p:nvCxnSpPr>
          <p:spPr>
            <a:xfrm>
              <a:off x="1896799" y="4353613"/>
              <a:ext cx="665531" cy="6675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194927" y="4049586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41833" y="4051262"/>
              <a:ext cx="6691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7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81028" y="4801504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(5,4)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07736" y="3657601"/>
              <a:ext cx="607839" cy="3770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(7,2)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4758" y="4391281"/>
              <a:ext cx="2641156" cy="119729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54758" y="4392904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47350" y="4394580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45104" y="4391281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Straight Arrow Connector 61"/>
            <p:cNvCxnSpPr>
              <a:stCxn id="63" idx="2"/>
              <a:endCxn id="69" idx="1"/>
            </p:cNvCxnSpPr>
            <p:nvPr/>
          </p:nvCxnSpPr>
          <p:spPr>
            <a:xfrm>
              <a:off x="5740904" y="4695255"/>
              <a:ext cx="349017" cy="2555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5643191" y="4392904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90097" y="4394580"/>
              <a:ext cx="6691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47885" y="4000919"/>
              <a:ext cx="607839" cy="3770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(5,4)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89921" y="479964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10194" y="4800260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60866" y="5103855"/>
              <a:ext cx="1912643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Smith-</a:t>
              </a:r>
              <a:r>
                <a:rPr lang="en-US" sz="16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EvenLonger</a:t>
              </a: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73" name="Straight Arrow Connector 72"/>
            <p:cNvCxnSpPr>
              <a:stCxn id="56" idx="3"/>
              <a:endCxn id="66" idx="1"/>
            </p:cNvCxnSpPr>
            <p:nvPr/>
          </p:nvCxnSpPr>
          <p:spPr>
            <a:xfrm flipV="1">
              <a:off x="3282908" y="4189427"/>
              <a:ext cx="2164977" cy="7632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6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0"/>
          <a:stretch/>
        </p:blipFill>
        <p:spPr>
          <a:xfrm>
            <a:off x="3695541" y="3419472"/>
            <a:ext cx="5036475" cy="26999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 Layouts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PostgreSQL 13.5</a:t>
            </a:r>
          </a:p>
          <a:p>
            <a:pPr lvl="1"/>
            <a:r>
              <a:rPr lang="en-US" dirty="0"/>
              <a:t>Uses TID concept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IBM DB2 11.5</a:t>
            </a:r>
          </a:p>
          <a:p>
            <a:pPr lvl="1"/>
            <a:r>
              <a:rPr lang="en-US" dirty="0"/>
              <a:t>Uses TID (aka RID) concept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83" y="1625496"/>
            <a:ext cx="5148556" cy="1308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915" y="2017773"/>
            <a:ext cx="20197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https://www.postgresql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.org/docs/13/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storage-page-layout.html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915" y="4120187"/>
            <a:ext cx="258242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/SSEPGG_11.5.0/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com.ibm.db2.luw.admin.perf.doc/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doc/c0005424.html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95541" y="1394385"/>
            <a:ext cx="333848" cy="3420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3235" y="1186775"/>
            <a:ext cx="44568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(LSN, checksum, flags, region offsets, sizes)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091" y="2926810"/>
            <a:ext cx="22324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(access-method data)</a:t>
            </a:r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V="1">
            <a:off x="8693500" y="2793902"/>
            <a:ext cx="0" cy="31757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Record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Fixed-Size Fields</a:t>
            </a:r>
          </a:p>
          <a:p>
            <a:pPr lvl="1"/>
            <a:r>
              <a:rPr lang="en-US" dirty="0"/>
              <a:t>Concatenated fields, directly accessible</a:t>
            </a:r>
          </a:p>
          <a:p>
            <a:pPr lvl="1"/>
            <a:endParaRPr lang="en-US" sz="1200" dirty="0"/>
          </a:p>
          <a:p>
            <a:r>
              <a:rPr lang="en-US" dirty="0"/>
              <a:t>#2 Offsets</a:t>
            </a:r>
          </a:p>
          <a:p>
            <a:pPr lvl="1"/>
            <a:r>
              <a:rPr lang="en-US" dirty="0"/>
              <a:t>Prefix with relative offsets of all fields</a:t>
            </a:r>
          </a:p>
          <a:p>
            <a:pPr lvl="1"/>
            <a:endParaRPr lang="en-US" sz="1200" dirty="0"/>
          </a:p>
          <a:p>
            <a:r>
              <a:rPr lang="en-US" dirty="0"/>
              <a:t>#3 Embedded Length Fields</a:t>
            </a:r>
          </a:p>
          <a:p>
            <a:pPr lvl="1"/>
            <a:r>
              <a:rPr lang="en-US" dirty="0"/>
              <a:t>Length fields only for variable-size fields</a:t>
            </a:r>
          </a:p>
          <a:p>
            <a:pPr lvl="1"/>
            <a:r>
              <a:rPr lang="en-US" dirty="0"/>
              <a:t>Cannot access a specific field w/o record scan</a:t>
            </a:r>
          </a:p>
          <a:p>
            <a:pPr lvl="1"/>
            <a:endParaRPr lang="en-US" sz="1200" dirty="0"/>
          </a:p>
          <a:p>
            <a:r>
              <a:rPr lang="en-US" dirty="0"/>
              <a:t>#4 Partitioned </a:t>
            </a:r>
          </a:p>
          <a:p>
            <a:pPr lvl="1"/>
            <a:r>
              <a:rPr lang="en-US" dirty="0"/>
              <a:t>Partition 1: Fixed-sized fields</a:t>
            </a:r>
          </a:p>
          <a:p>
            <a:pPr lvl="1"/>
            <a:r>
              <a:rPr lang="en-US" dirty="0"/>
              <a:t>Partition 2: Offsets and variable-sized fields</a:t>
            </a:r>
          </a:p>
          <a:p>
            <a:pPr lvl="1"/>
            <a:endParaRPr lang="en-US" sz="1200" dirty="0"/>
          </a:p>
          <a:p>
            <a:r>
              <a:rPr lang="en-US" dirty="0"/>
              <a:t>Other: </a:t>
            </a:r>
            <a:r>
              <a:rPr lang="en-US" b="0" dirty="0"/>
              <a:t>Sometimes bitmap field (#cols/8 bytes) for NULL indicator, </a:t>
            </a:r>
            <a:r>
              <a:rPr lang="en-US" b="0" dirty="0" err="1"/>
              <a:t>etc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08909" y="1394385"/>
            <a:ext cx="801453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F1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0362" y="1393724"/>
            <a:ext cx="492369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F2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2732" y="1394385"/>
            <a:ext cx="1316334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F3</a:t>
            </a:r>
          </a:p>
        </p:txBody>
      </p:sp>
      <p:sp>
        <p:nvSpPr>
          <p:cNvPr id="8" name="Rectangle 7"/>
          <p:cNvSpPr/>
          <p:nvPr/>
        </p:nvSpPr>
        <p:spPr>
          <a:xfrm>
            <a:off x="8119066" y="1394385"/>
            <a:ext cx="801453" cy="39093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352185" y="2374546"/>
            <a:ext cx="3560702" cy="393612"/>
            <a:chOff x="5352185" y="2374546"/>
            <a:chExt cx="3560702" cy="393612"/>
          </a:xfrm>
        </p:grpSpPr>
        <p:sp>
          <p:nvSpPr>
            <p:cNvPr id="9" name="Rectangle 8"/>
            <p:cNvSpPr/>
            <p:nvPr/>
          </p:nvSpPr>
          <p:spPr>
            <a:xfrm>
              <a:off x="5790261" y="2376199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2662" y="2375207"/>
              <a:ext cx="801453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44115" y="2374546"/>
              <a:ext cx="492369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6485" y="2375207"/>
              <a:ext cx="823965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60451" y="2375207"/>
              <a:ext cx="852436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1210" y="2376817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94068" y="2377011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2185" y="2377884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42886" y="3307423"/>
            <a:ext cx="3271675" cy="394887"/>
            <a:chOff x="5642886" y="3307423"/>
            <a:chExt cx="3271675" cy="394887"/>
          </a:xfrm>
        </p:grpSpPr>
        <p:sp>
          <p:nvSpPr>
            <p:cNvPr id="17" name="Rectangle 16"/>
            <p:cNvSpPr/>
            <p:nvPr/>
          </p:nvSpPr>
          <p:spPr>
            <a:xfrm>
              <a:off x="5642886" y="3311375"/>
              <a:ext cx="801453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5063" y="3310714"/>
              <a:ext cx="492369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7433" y="3311375"/>
              <a:ext cx="823965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62125" y="3311375"/>
              <a:ext cx="852436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09213" y="3307423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42151" y="3307423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34514" y="4528897"/>
            <a:ext cx="3253576" cy="398075"/>
            <a:chOff x="5634514" y="4528897"/>
            <a:chExt cx="3253576" cy="398075"/>
          </a:xfrm>
        </p:grpSpPr>
        <p:sp>
          <p:nvSpPr>
            <p:cNvPr id="23" name="Rectangle 22"/>
            <p:cNvSpPr/>
            <p:nvPr/>
          </p:nvSpPr>
          <p:spPr>
            <a:xfrm>
              <a:off x="5634514" y="4528897"/>
              <a:ext cx="801453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5925" y="4528897"/>
              <a:ext cx="823965" cy="39093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F3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53324" y="4529941"/>
              <a:ext cx="492369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35654" y="4530602"/>
              <a:ext cx="852436" cy="3909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V4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10464" y="4536698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69783" y="4536698"/>
              <a:ext cx="141883" cy="3902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8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4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 Pool </a:t>
            </a:r>
          </a:p>
          <a:p>
            <a:pPr lvl="1"/>
            <a:r>
              <a:rPr lang="en-US" dirty="0"/>
              <a:t>Holds fraction of DB pages in memory</a:t>
            </a:r>
          </a:p>
          <a:p>
            <a:pPr lvl="1"/>
            <a:r>
              <a:rPr lang="en-US" dirty="0"/>
              <a:t>Find pages via addressing scheme</a:t>
            </a:r>
          </a:p>
          <a:p>
            <a:pPr lvl="1"/>
            <a:r>
              <a:rPr lang="en-US" dirty="0"/>
              <a:t>Allocate memory (local, global)</a:t>
            </a:r>
          </a:p>
          <a:p>
            <a:pPr lvl="1"/>
            <a:r>
              <a:rPr lang="en-US" dirty="0"/>
              <a:t>Page replacement (exact, approximate)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Configuration (PostgreSQL)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block_size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disk block, i.e., page (default </a:t>
            </a:r>
            <a:r>
              <a:rPr lang="en-US" b="1" dirty="0">
                <a:solidFill>
                  <a:schemeClr val="accent1"/>
                </a:solidFill>
              </a:rPr>
              <a:t>8KB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shared_buffers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cross-session buffer pool (default </a:t>
            </a:r>
            <a:r>
              <a:rPr lang="en-US" b="1" dirty="0">
                <a:solidFill>
                  <a:schemeClr val="accent1"/>
                </a:solidFill>
              </a:rPr>
              <a:t>128MB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Recommended tuning: 25% of available memory</a:t>
            </a:r>
            <a:endParaRPr lang="en-US" dirty="0"/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temp_buffers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session-local memory for </a:t>
            </a:r>
            <a:r>
              <a:rPr lang="en-US" dirty="0" err="1"/>
              <a:t>tmp</a:t>
            </a:r>
            <a:r>
              <a:rPr lang="en-US" dirty="0"/>
              <a:t> tables (default </a:t>
            </a:r>
            <a:r>
              <a:rPr lang="en-US" b="1" dirty="0">
                <a:solidFill>
                  <a:schemeClr val="accent1"/>
                </a:solidFill>
              </a:rPr>
              <a:t>8MB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work_mem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 size of operation-local memory for sort/hash tables (default </a:t>
            </a:r>
            <a:r>
              <a:rPr lang="en-US" b="1" dirty="0">
                <a:solidFill>
                  <a:schemeClr val="accent1"/>
                </a:solidFill>
              </a:rPr>
              <a:t>4MB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5019" y="57714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https://www.postgresql.org/docs/13/runtime-config.html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34748" y="2964139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747018" y="1371085"/>
            <a:ext cx="3007882" cy="1288416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934747" y="1714155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732818" y="1714154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087147" y="302842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6297911" y="2077319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6839421" y="2074077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7860826" y="2268631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857583" y="2401575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lowchart: Sequential Access Storage 23"/>
          <p:cNvSpPr/>
          <p:nvPr/>
        </p:nvSpPr>
        <p:spPr>
          <a:xfrm>
            <a:off x="7997016" y="2984622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>
            <a:stCxn id="11" idx="2"/>
            <a:endCxn id="8" idx="1"/>
          </p:cNvCxnSpPr>
          <p:nvPr/>
        </p:nvCxnSpPr>
        <p:spPr>
          <a:xfrm flipH="1">
            <a:off x="6752256" y="2554151"/>
            <a:ext cx="7117" cy="4099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24" idx="0"/>
          </p:cNvCxnSpPr>
          <p:nvPr/>
        </p:nvCxnSpPr>
        <p:spPr>
          <a:xfrm>
            <a:off x="8157156" y="2554151"/>
            <a:ext cx="77749" cy="4304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0389" y="3472456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75208" y="3478940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6576772" y="3031667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31" name="Flowchart: Process 30"/>
          <p:cNvSpPr/>
          <p:nvPr/>
        </p:nvSpPr>
        <p:spPr>
          <a:xfrm>
            <a:off x="7050187" y="302842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28641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Buffer Pool vs 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Why not Memory-Mapped Files (</a:t>
            </a:r>
            <a:r>
              <a:rPr lang="en-US" dirty="0" err="1">
                <a:solidFill>
                  <a:schemeClr val="accent1"/>
                </a:solidFill>
              </a:rPr>
              <a:t>mmap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ACID Atomicity and Durability (flush TX log before dirty pages)</a:t>
            </a:r>
          </a:p>
          <a:p>
            <a:pPr lvl="1"/>
            <a:r>
              <a:rPr lang="en-US" dirty="0"/>
              <a:t>ACID Isolation (locking of pages) </a:t>
            </a:r>
          </a:p>
          <a:p>
            <a:pPr lvl="1"/>
            <a:r>
              <a:rPr lang="en-US" dirty="0"/>
              <a:t>Context knowledge of query processing / access paths; portability </a:t>
            </a:r>
          </a:p>
          <a:p>
            <a:pPr lvl="1"/>
            <a:endParaRPr lang="en-US" dirty="0"/>
          </a:p>
          <a:p>
            <a:r>
              <a:rPr lang="en-US" dirty="0"/>
              <a:t>#2 Why no Swapping</a:t>
            </a:r>
          </a:p>
          <a:p>
            <a:pPr lvl="1"/>
            <a:r>
              <a:rPr lang="en-US" dirty="0"/>
              <a:t>No durability of changes after restart</a:t>
            </a:r>
          </a:p>
          <a:p>
            <a:pPr lvl="1"/>
            <a:r>
              <a:rPr lang="en-US" dirty="0"/>
              <a:t>With DB buffer pool danger of </a:t>
            </a:r>
            <a:r>
              <a:rPr lang="en-US" b="1" dirty="0">
                <a:solidFill>
                  <a:schemeClr val="accent1"/>
                </a:solidFill>
              </a:rPr>
              <a:t>double page faults</a:t>
            </a:r>
            <a:br>
              <a:rPr lang="en-US" dirty="0"/>
            </a:br>
            <a:r>
              <a:rPr lang="en-US" dirty="0"/>
              <a:t>(requested page not in DB buffer - load, victim page swapped – load, replace)</a:t>
            </a:r>
          </a:p>
          <a:p>
            <a:pPr lvl="1"/>
            <a:endParaRPr lang="en-US" dirty="0"/>
          </a:p>
          <a:p>
            <a:r>
              <a:rPr lang="en-US" dirty="0"/>
              <a:t>#3 Why no OS File Cache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Bypass</a:t>
            </a:r>
            <a:r>
              <a:rPr lang="en-US" dirty="0"/>
              <a:t> via direct I/O (O_DIRECT) to avoid redundant caching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Leverage</a:t>
            </a:r>
            <a:r>
              <a:rPr lang="en-US" dirty="0"/>
              <a:t> via small buffer pool and otherwise OS file cache (see </a:t>
            </a:r>
            <a:r>
              <a:rPr lang="en-US" dirty="0" err="1"/>
              <a:t>Postgres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</p:spTree>
    <p:extLst>
      <p:ext uri="{BB962C8B-B14F-4D97-AF65-F5344CB8AC3E}">
        <p14:creationId xmlns:p14="http://schemas.microsoft.com/office/powerpoint/2010/main" val="2594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Pin/Fix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fix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pageID</a:t>
            </a:r>
            <a:r>
              <a:rPr lang="en-US" dirty="0">
                <a:latin typeface="Consolas" panose="020B0609020204030204" pitchFamily="49" charset="0"/>
              </a:rPr>
              <a:t>, exclusive)</a:t>
            </a:r>
          </a:p>
          <a:p>
            <a:pPr lvl="1"/>
            <a:r>
              <a:rPr lang="en-US" dirty="0"/>
              <a:t>Pins page for read/write access, guards against replacement</a:t>
            </a:r>
          </a:p>
          <a:p>
            <a:pPr lvl="1"/>
            <a:r>
              <a:rPr lang="en-US" dirty="0"/>
              <a:t>If page not in buffer, read and replace victim page in buffer pool  </a:t>
            </a:r>
          </a:p>
          <a:p>
            <a:pPr lvl="1"/>
            <a:endParaRPr lang="en-US" dirty="0"/>
          </a:p>
          <a:p>
            <a:r>
              <a:rPr lang="en-US" dirty="0"/>
              <a:t>Unpin/Unfix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unfix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pageID</a:t>
            </a:r>
            <a:r>
              <a:rPr lang="en-US" dirty="0">
                <a:latin typeface="Consolas" panose="020B0609020204030204" pitchFamily="49" charset="0"/>
              </a:rPr>
              <a:t>, dirty)</a:t>
            </a:r>
          </a:p>
          <a:p>
            <a:pPr lvl="1"/>
            <a:r>
              <a:rPr lang="en-US" dirty="0"/>
              <a:t>Unpins page to release guard against replacement</a:t>
            </a:r>
          </a:p>
          <a:p>
            <a:pPr lvl="1"/>
            <a:r>
              <a:rPr lang="en-US" dirty="0"/>
              <a:t>Dirty flag indicates if page has been modified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async</a:t>
            </a:r>
            <a:r>
              <a:rPr lang="en-US" dirty="0">
                <a:sym typeface="Wingdings" panose="05000000000000000000" pitchFamily="2" charset="2"/>
              </a:rPr>
              <a:t> write to disk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Others Aspects</a:t>
            </a:r>
          </a:p>
          <a:p>
            <a:pPr lvl="1"/>
            <a:r>
              <a:rPr lang="en-US" dirty="0"/>
              <a:t>Additional operations: Get </a:t>
            </a:r>
            <a:r>
              <a:rPr lang="en-US" b="0" dirty="0"/>
              <a:t>via</a:t>
            </a:r>
            <a:r>
              <a:rPr lang="en-US" dirty="0"/>
              <a:t> </a:t>
            </a:r>
            <a:r>
              <a:rPr lang="en-US" b="0" dirty="0">
                <a:latin typeface="Consolas" panose="020B0609020204030204" pitchFamily="49" charset="0"/>
              </a:rPr>
              <a:t>fix(</a:t>
            </a:r>
            <a:r>
              <a:rPr lang="en-US" b="0" dirty="0" err="1">
                <a:latin typeface="Consolas" panose="020B0609020204030204" pitchFamily="49" charset="0"/>
              </a:rPr>
              <a:t>pageNo,false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  <a:r>
              <a:rPr lang="en-US" dirty="0"/>
              <a:t>, Mark dirty, Flush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Lookup via hash map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pageID</a:t>
            </a:r>
            <a:r>
              <a:rPr lang="en-US" dirty="0"/>
              <a:t>, buffer frame), load/replace via put/remove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8808" y="695794"/>
            <a:ext cx="30346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CPU-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Architekturen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- Storage, TU Munich,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68" y="850779"/>
            <a:ext cx="816586" cy="4572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731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Frame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and Local Memory Allocation</a:t>
            </a:r>
          </a:p>
          <a:p>
            <a:pPr lvl="1"/>
            <a:r>
              <a:rPr lang="en-US" dirty="0"/>
              <a:t>Global: shared buffer pool used by all transactions, sessions, and users</a:t>
            </a:r>
          </a:p>
          <a:p>
            <a:pPr lvl="1"/>
            <a:r>
              <a:rPr lang="en-US" dirty="0"/>
              <a:t>Local: transaction/session-local buffers for temporary tables and operations</a:t>
            </a:r>
          </a:p>
          <a:p>
            <a:pPr lvl="1"/>
            <a:endParaRPr lang="en-US" dirty="0"/>
          </a:p>
          <a:p>
            <a:r>
              <a:rPr lang="en-US" dirty="0"/>
              <a:t>PostgreSQL Buffer Frame </a:t>
            </a:r>
            <a:r>
              <a:rPr lang="en-US" b="0" dirty="0"/>
              <a:t>(Buffer Descriptor)</a:t>
            </a:r>
          </a:p>
          <a:p>
            <a:pPr lvl="1"/>
            <a:r>
              <a:rPr lang="en-US" dirty="0"/>
              <a:t>Access to data page via </a:t>
            </a:r>
            <a:r>
              <a:rPr lang="en-US" dirty="0" err="1"/>
              <a:t>buf_id</a:t>
            </a:r>
            <a:r>
              <a:rPr lang="en-US" dirty="0"/>
              <a:t> (hash table lookup) 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4788" y="3547067"/>
            <a:ext cx="7935441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Extracted as of Oct 18, 2020</a:t>
            </a:r>
          </a:p>
          <a:p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typedef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struct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BufferDesc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BufferTag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tag;	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ID of page contained in buffer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	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buf_id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buffer's index number (from 0)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pg_atomic_uint32 	state; 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tag state, flags, ref/usage counts */</a:t>
            </a:r>
          </a:p>
          <a:p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wait_backend_pid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backend PID of pin-count waiter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freeNext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	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link in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freelist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chain */</a:t>
            </a:r>
          </a:p>
          <a:p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LWLock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	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content_lock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	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 to lock access to buffer contents */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BufferDesc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5867" y="2713439"/>
            <a:ext cx="248194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https://github.com/postgres/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postgres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/blob/master/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src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include/storage/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buf_internals.h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17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Pre-Fetching, Cleaning, and Scan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Pre-Fetching </a:t>
            </a:r>
            <a:r>
              <a:rPr lang="en-US" b="0" dirty="0"/>
              <a:t>(</a:t>
            </a:r>
            <a:r>
              <a:rPr lang="en-US" b="0" dirty="0" err="1"/>
              <a:t>Async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Overlay computation w/ speculative sequential </a:t>
            </a:r>
            <a:br>
              <a:rPr lang="en-US" dirty="0"/>
            </a:br>
            <a:r>
              <a:rPr lang="en-US" dirty="0"/>
              <a:t>read of multiple pages</a:t>
            </a:r>
          </a:p>
          <a:p>
            <a:pPr lvl="1"/>
            <a:r>
              <a:rPr lang="en-US" dirty="0"/>
              <a:t>Based on physical data structures, and query plan</a:t>
            </a:r>
          </a:p>
          <a:p>
            <a:pPr lvl="1"/>
            <a:endParaRPr lang="en-US" dirty="0"/>
          </a:p>
          <a:p>
            <a:r>
              <a:rPr lang="en-US" dirty="0"/>
              <a:t>Cleaning </a:t>
            </a:r>
            <a:r>
              <a:rPr lang="en-US" b="0" dirty="0"/>
              <a:t>(</a:t>
            </a:r>
            <a:r>
              <a:rPr lang="en-US" b="0" dirty="0" err="1"/>
              <a:t>Async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Asynchronous sequential write of changed (dirty) 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>
                <a:sym typeface="Wingdings" panose="05000000000000000000" pitchFamily="2" charset="2"/>
              </a:rPr>
              <a:t> moved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out of critical path </a:t>
            </a:r>
            <a:r>
              <a:rPr lang="en-US" dirty="0">
                <a:sym typeface="Wingdings" panose="05000000000000000000" pitchFamily="2" charset="2"/>
              </a:rPr>
              <a:t>of TX processing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Sharing</a:t>
            </a:r>
          </a:p>
          <a:p>
            <a:pPr lvl="1"/>
            <a:r>
              <a:rPr lang="en-US" dirty="0"/>
              <a:t>Multiple queries can piggyback on </a:t>
            </a:r>
            <a:br>
              <a:rPr lang="en-US" dirty="0"/>
            </a:br>
            <a:r>
              <a:rPr lang="en-US" dirty="0"/>
              <a:t>existing table scan, w/ compensations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Red Brick:</a:t>
            </a:r>
            <a:r>
              <a:rPr lang="en-US" dirty="0"/>
              <a:t> coordinated table scan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Crescando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continuous scan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794" t="33326" r="1777" b="2360"/>
          <a:stretch/>
        </p:blipFill>
        <p:spPr>
          <a:xfrm>
            <a:off x="6931316" y="1391644"/>
            <a:ext cx="1921281" cy="2828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135" y="5436769"/>
            <a:ext cx="4971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135" y="4519813"/>
            <a:ext cx="50385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16545" y="4469573"/>
            <a:ext cx="28235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[Phillip M. Fernandez: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Brick Warehouse: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Read-Mostly RDBMS for Open SMP Platforms.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4709" y="5265949"/>
            <a:ext cx="320542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[Philipp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Unterbrunner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Georgios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Giannikis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Gustavo Alonso,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Fauser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Kossmann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Predictable Performance for Unpredictable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33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Automatic Buffer Pool Tuning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DB </a:t>
            </a:r>
          </a:p>
          <a:p>
            <a:pPr lvl="1"/>
            <a:r>
              <a:rPr lang="en-US" dirty="0"/>
              <a:t>Self-tuning memory manager</a:t>
            </a:r>
          </a:p>
          <a:p>
            <a:pPr lvl="1"/>
            <a:r>
              <a:rPr lang="en-US" dirty="0"/>
              <a:t>Caches, ops, buffer pool</a:t>
            </a:r>
          </a:p>
          <a:p>
            <a:pPr lvl="1"/>
            <a:endParaRPr lang="en-US" sz="1200" dirty="0"/>
          </a:p>
          <a:p>
            <a:r>
              <a:rPr lang="en-US" dirty="0"/>
              <a:t>Oracle</a:t>
            </a:r>
          </a:p>
          <a:p>
            <a:pPr lvl="1"/>
            <a:r>
              <a:rPr lang="en-US" dirty="0"/>
              <a:t>Automatic tuning of SGA/PGA</a:t>
            </a:r>
            <a:br>
              <a:rPr lang="en-US" dirty="0"/>
            </a:br>
            <a:r>
              <a:rPr lang="en-US" dirty="0"/>
              <a:t>(System/Process Global Memory)</a:t>
            </a:r>
          </a:p>
          <a:p>
            <a:pPr lvl="1"/>
            <a:endParaRPr lang="en-US" sz="1200" dirty="0"/>
          </a:p>
          <a:p>
            <a:r>
              <a:rPr lang="en-US" dirty="0"/>
              <a:t>Microsoft </a:t>
            </a:r>
          </a:p>
          <a:p>
            <a:pPr lvl="1"/>
            <a:r>
              <a:rPr lang="en-US" dirty="0"/>
              <a:t>Multi-tenant page </a:t>
            </a:r>
            <a:br>
              <a:rPr lang="en-US" dirty="0"/>
            </a:br>
            <a:r>
              <a:rPr lang="en-US" dirty="0"/>
              <a:t>replacement (MR-LRU)</a:t>
            </a:r>
          </a:p>
          <a:p>
            <a:pPr lvl="1"/>
            <a:endParaRPr lang="en-US" sz="1200" dirty="0"/>
          </a:p>
          <a:p>
            <a:r>
              <a:rPr lang="en-US" dirty="0" err="1"/>
              <a:t>OtterTune</a:t>
            </a:r>
            <a:endParaRPr lang="en-US" dirty="0"/>
          </a:p>
          <a:p>
            <a:pPr lvl="1"/>
            <a:r>
              <a:rPr lang="en-US" dirty="0"/>
              <a:t>ML-based tuning of</a:t>
            </a:r>
            <a:br>
              <a:rPr lang="en-US" dirty="0"/>
            </a:br>
            <a:r>
              <a:rPr lang="en-US" dirty="0"/>
              <a:t>DB configurations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51548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97795" y="5098314"/>
            <a:ext cx="4572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[Dana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Geoffrey J. Gordon,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Zhang: Automatic Database Management System Tuning Through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2" y="396804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80115" y="3837420"/>
            <a:ext cx="40896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Ishai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Menache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Mohit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Singh, Feng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Syamala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Sharing Buffer Pool Memory in Multi-Tenant Relational Database-as-a-Service.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8(7),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4" y="155156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40889" y="1491271"/>
            <a:ext cx="392890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[Adam J. Storm, Christian Garcia-Arellano, Sam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Lightstone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Yixin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Maheswaran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Surendra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Self-tuning Memory in DB2.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4" y="281870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01444" y="2863781"/>
            <a:ext cx="353820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Zaït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SQL Memory Management in Oracle9i.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14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Replacement Strategies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22296" y="4075822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FIFO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6211" y="4075822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0222" y="4072014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LFU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4185" y="4065774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LRU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8348" y="1566461"/>
            <a:ext cx="1957520" cy="6200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Replacement Strategy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7482" y="2431702"/>
            <a:ext cx="93304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Exact Methods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2977" y="2433377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Approximate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cxnSp>
        <p:nvCxnSpPr>
          <p:cNvPr id="13" name="Straight Arrow Connector 12"/>
          <p:cNvCxnSpPr>
            <a:stCxn id="3" idx="2"/>
            <a:endCxn id="11" idx="0"/>
          </p:cNvCxnSpPr>
          <p:nvPr/>
        </p:nvCxnSpPr>
        <p:spPr>
          <a:xfrm flipH="1">
            <a:off x="2484003" y="2186545"/>
            <a:ext cx="2023105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12" idx="0"/>
          </p:cNvCxnSpPr>
          <p:nvPr/>
        </p:nvCxnSpPr>
        <p:spPr>
          <a:xfrm>
            <a:off x="4507108" y="2186545"/>
            <a:ext cx="2197206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8134" y="3201960"/>
            <a:ext cx="933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0301" y="3203635"/>
            <a:ext cx="933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Usage</a:t>
            </a:r>
          </a:p>
        </p:txBody>
      </p:sp>
      <p:cxnSp>
        <p:nvCxnSpPr>
          <p:cNvPr id="21" name="Straight Arrow Connector 20"/>
          <p:cNvCxnSpPr>
            <a:stCxn id="11" idx="2"/>
            <a:endCxn id="19" idx="0"/>
          </p:cNvCxnSpPr>
          <p:nvPr/>
        </p:nvCxnSpPr>
        <p:spPr>
          <a:xfrm flipH="1">
            <a:off x="1384655" y="3078033"/>
            <a:ext cx="1099348" cy="1239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20" idx="0"/>
          </p:cNvCxnSpPr>
          <p:nvPr/>
        </p:nvCxnSpPr>
        <p:spPr>
          <a:xfrm>
            <a:off x="2484003" y="3078033"/>
            <a:ext cx="1082819" cy="12560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" idx="0"/>
          </p:cNvCxnSpPr>
          <p:nvPr/>
        </p:nvCxnSpPr>
        <p:spPr>
          <a:xfrm flipH="1">
            <a:off x="1378894" y="3571292"/>
            <a:ext cx="5761" cy="50453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8" idx="0"/>
          </p:cNvCxnSpPr>
          <p:nvPr/>
        </p:nvCxnSpPr>
        <p:spPr>
          <a:xfrm>
            <a:off x="1384655" y="3571292"/>
            <a:ext cx="1078154" cy="50453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  <a:endCxn id="8" idx="0"/>
          </p:cNvCxnSpPr>
          <p:nvPr/>
        </p:nvCxnSpPr>
        <p:spPr>
          <a:xfrm flipH="1">
            <a:off x="2462809" y="3572967"/>
            <a:ext cx="1104013" cy="5028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  <a:endCxn id="9" idx="0"/>
          </p:cNvCxnSpPr>
          <p:nvPr/>
        </p:nvCxnSpPr>
        <p:spPr>
          <a:xfrm flipH="1">
            <a:off x="3566820" y="3572967"/>
            <a:ext cx="2" cy="49904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2"/>
            <a:endCxn id="10" idx="0"/>
          </p:cNvCxnSpPr>
          <p:nvPr/>
        </p:nvCxnSpPr>
        <p:spPr>
          <a:xfrm>
            <a:off x="3566822" y="3572967"/>
            <a:ext cx="1093961" cy="49280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714416" y="4083738"/>
            <a:ext cx="913196" cy="45217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08379" y="4077498"/>
            <a:ext cx="913196" cy="5949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CAR/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CART</a:t>
            </a:r>
          </a:p>
        </p:txBody>
      </p:sp>
      <p:cxnSp>
        <p:nvCxnSpPr>
          <p:cNvPr id="44" name="Straight Arrow Connector 43"/>
          <p:cNvCxnSpPr>
            <a:stCxn id="12" idx="2"/>
            <a:endCxn id="42" idx="0"/>
          </p:cNvCxnSpPr>
          <p:nvPr/>
        </p:nvCxnSpPr>
        <p:spPr>
          <a:xfrm flipH="1">
            <a:off x="6171014" y="3079708"/>
            <a:ext cx="533300" cy="100403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2"/>
            <a:endCxn id="43" idx="0"/>
          </p:cNvCxnSpPr>
          <p:nvPr/>
        </p:nvCxnSpPr>
        <p:spPr>
          <a:xfrm>
            <a:off x="6704314" y="3079708"/>
            <a:ext cx="560663" cy="99779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10222" y="4561952"/>
            <a:ext cx="9131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refs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87068" y="4553578"/>
            <a:ext cx="9131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latest refs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946" y="5555608"/>
            <a:ext cx="9790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3004767" y="5560040"/>
            <a:ext cx="479089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Advanced Query Processing in Database Systems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Storage Management and System Buffer, TU Dresden,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81019" y="4563627"/>
            <a:ext cx="10045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others: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FBR, LRFU</a:t>
            </a:r>
          </a:p>
        </p:txBody>
      </p:sp>
    </p:spTree>
    <p:extLst>
      <p:ext uri="{BB962C8B-B14F-4D97-AF65-F5344CB8AC3E}">
        <p14:creationId xmlns:p14="http://schemas.microsoft.com/office/powerpoint/2010/main" val="14336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/>
      <p:bldP spid="12" grpId="0"/>
      <p:bldP spid="19" grpId="0"/>
      <p:bldP spid="20" grpId="0"/>
      <p:bldP spid="42" grpId="0" animBg="1"/>
      <p:bldP spid="43" grpId="0" animBg="1"/>
      <p:bldP spid="50" grpId="0"/>
      <p:bldP spid="51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(First-in, first-out)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oldest page (time in buffer) from pool</a:t>
            </a:r>
          </a:p>
          <a:p>
            <a:pPr lvl="1"/>
            <a:r>
              <a:rPr lang="en-US" dirty="0"/>
              <a:t>Implementation as </a:t>
            </a:r>
            <a:r>
              <a:rPr lang="en-US" b="1" dirty="0">
                <a:solidFill>
                  <a:srgbClr val="7889FB"/>
                </a:solidFill>
              </a:rPr>
              <a:t>basic ring buffer</a:t>
            </a:r>
            <a:r>
              <a:rPr lang="en-US" dirty="0"/>
              <a:t> of size c (capacity)</a:t>
            </a:r>
          </a:p>
          <a:p>
            <a:pPr lvl="1"/>
            <a:r>
              <a:rPr lang="en-US" dirty="0"/>
              <a:t>Ignores frequent and recent page 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39254" y="1637875"/>
            <a:ext cx="388442" cy="325885"/>
            <a:chOff x="5581337" y="3056661"/>
            <a:chExt cx="293277" cy="236705"/>
          </a:xfrm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endCxn id="10" idx="2"/>
          </p:cNvCxnSpPr>
          <p:nvPr/>
        </p:nvCxnSpPr>
        <p:spPr>
          <a:xfrm>
            <a:off x="6692204" y="1800819"/>
            <a:ext cx="647050" cy="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>
            <a:off x="7727697" y="1800819"/>
            <a:ext cx="593092" cy="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27153" y="1098627"/>
            <a:ext cx="9872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evict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old pages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1000" y="1100302"/>
            <a:ext cx="10377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pages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593677" y="2903073"/>
            <a:ext cx="2195047" cy="2630390"/>
            <a:chOff x="593677" y="2903073"/>
            <a:chExt cx="2195047" cy="2630390"/>
          </a:xfrm>
        </p:grpSpPr>
        <p:sp>
          <p:nvSpPr>
            <p:cNvPr id="5" name="Oval 4"/>
            <p:cNvSpPr/>
            <p:nvPr/>
          </p:nvSpPr>
          <p:spPr>
            <a:xfrm>
              <a:off x="805466" y="3615211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190" y="3437494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60260" y="3924454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9023" y="3924615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60260" y="4597397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7190" y="5142263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3677" y="4597558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7909" y="2903073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Empty </a:t>
              </a:r>
            </a:p>
          </p:txBody>
        </p:sp>
        <p:cxnSp>
          <p:nvCxnSpPr>
            <p:cNvPr id="82" name="Straight Arrow Connector 81"/>
            <p:cNvCxnSpPr>
              <a:endCxn id="21" idx="2"/>
            </p:cNvCxnSpPr>
            <p:nvPr/>
          </p:nvCxnSpPr>
          <p:spPr>
            <a:xfrm flipV="1">
              <a:off x="1711422" y="3828694"/>
              <a:ext cx="0" cy="65287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3569669" y="2894700"/>
            <a:ext cx="2195047" cy="2630390"/>
            <a:chOff x="3569669" y="2894700"/>
            <a:chExt cx="2195047" cy="2630390"/>
          </a:xfrm>
        </p:grpSpPr>
        <p:sp>
          <p:nvSpPr>
            <p:cNvPr id="89" name="Oval 88"/>
            <p:cNvSpPr/>
            <p:nvPr/>
          </p:nvSpPr>
          <p:spPr>
            <a:xfrm>
              <a:off x="3781458" y="3606838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423182" y="342912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236252" y="391608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75015" y="3916242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236252" y="4589024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23182" y="5133890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69669" y="4589185"/>
              <a:ext cx="528464" cy="39120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33901" y="2894700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 </a:t>
              </a:r>
            </a:p>
          </p:txBody>
        </p:sp>
        <p:cxnSp>
          <p:nvCxnSpPr>
            <p:cNvPr id="98" name="Straight Arrow Connector 97"/>
            <p:cNvCxnSpPr>
              <a:endCxn id="93" idx="1"/>
            </p:cNvCxnSpPr>
            <p:nvPr/>
          </p:nvCxnSpPr>
          <p:spPr>
            <a:xfrm>
              <a:off x="4694258" y="4481565"/>
              <a:ext cx="541994" cy="3030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90" idx="2"/>
            </p:cNvCxnSpPr>
            <p:nvPr/>
          </p:nvCxnSpPr>
          <p:spPr>
            <a:xfrm flipV="1">
              <a:off x="4687414" y="3820321"/>
              <a:ext cx="0" cy="65287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6191696" y="2896376"/>
            <a:ext cx="2408331" cy="3321309"/>
            <a:chOff x="6191696" y="2896376"/>
            <a:chExt cx="2408331" cy="3321309"/>
          </a:xfrm>
        </p:grpSpPr>
        <p:sp>
          <p:nvSpPr>
            <p:cNvPr id="119" name="Oval 118"/>
            <p:cNvSpPr/>
            <p:nvPr/>
          </p:nvSpPr>
          <p:spPr>
            <a:xfrm>
              <a:off x="6616769" y="3608514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258493" y="343079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071563" y="391775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10326" y="391791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071563" y="459070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258493" y="513556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404980" y="459086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69212" y="2896376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Evict &amp; Add </a:t>
              </a:r>
            </a:p>
          </p:txBody>
        </p:sp>
        <p:cxnSp>
          <p:nvCxnSpPr>
            <p:cNvPr id="118" name="Straight Arrow Connector 117"/>
            <p:cNvCxnSpPr>
              <a:endCxn id="124" idx="0"/>
            </p:cNvCxnSpPr>
            <p:nvPr/>
          </p:nvCxnSpPr>
          <p:spPr>
            <a:xfrm flipH="1">
              <a:off x="7522725" y="4483241"/>
              <a:ext cx="6844" cy="6523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522728" y="4474867"/>
              <a:ext cx="11468" cy="65902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7944339" y="5650457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191696" y="5571354"/>
              <a:ext cx="16298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evict 4, add 10,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move clockwise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3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(Second Chance)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Each page has a </a:t>
            </a:r>
            <a:r>
              <a:rPr lang="en-US" b="1" dirty="0">
                <a:solidFill>
                  <a:srgbClr val="7889FB"/>
                </a:solidFill>
              </a:rPr>
              <a:t>reference bit R</a:t>
            </a:r>
            <a:r>
              <a:rPr lang="en-US" dirty="0"/>
              <a:t>, indicating if it was referenced in the last cycle </a:t>
            </a:r>
          </a:p>
          <a:p>
            <a:pPr lvl="1"/>
            <a:r>
              <a:rPr lang="en-US" dirty="0"/>
              <a:t>Evict oldest page (time in buffer) </a:t>
            </a:r>
            <a:r>
              <a:rPr lang="en-US" b="1" dirty="0">
                <a:solidFill>
                  <a:srgbClr val="7889FB"/>
                </a:solidFill>
              </a:rPr>
              <a:t>with R=0</a:t>
            </a:r>
            <a:r>
              <a:rPr lang="en-US" dirty="0"/>
              <a:t> from pool</a:t>
            </a:r>
          </a:p>
          <a:p>
            <a:pPr lvl="1"/>
            <a:r>
              <a:rPr lang="en-US" dirty="0"/>
              <a:t>FIFO extension with coarse-grained accounting of page references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Variant: </a:t>
            </a:r>
            <a:r>
              <a:rPr lang="en-US" dirty="0"/>
              <a:t>GCLOCK (Generalized CLOCK) w/ ref counter (PostgreSQL </a:t>
            </a:r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lock sweep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40116" y="3258115"/>
            <a:ext cx="2772296" cy="2630390"/>
            <a:chOff x="1240116" y="3258115"/>
            <a:chExt cx="2772296" cy="2630390"/>
          </a:xfrm>
        </p:grpSpPr>
        <p:sp>
          <p:nvSpPr>
            <p:cNvPr id="6" name="Oval 5"/>
            <p:cNvSpPr/>
            <p:nvPr/>
          </p:nvSpPr>
          <p:spPr>
            <a:xfrm>
              <a:off x="1451905" y="3970253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3629" y="379253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06699" y="427949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45462" y="427965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6699" y="4952439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93629" y="549730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0116" y="495260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4348" y="3258115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Before Eviction</a:t>
              </a:r>
            </a:p>
          </p:txBody>
        </p:sp>
        <p:cxnSp>
          <p:nvCxnSpPr>
            <p:cNvPr id="15" name="Straight Arrow Connector 14"/>
            <p:cNvCxnSpPr>
              <a:endCxn id="8" idx="1"/>
            </p:cNvCxnSpPr>
            <p:nvPr/>
          </p:nvCxnSpPr>
          <p:spPr>
            <a:xfrm flipV="1">
              <a:off x="2357864" y="4475096"/>
              <a:ext cx="548835" cy="36151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83948" y="3766408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36055" y="4344469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36055" y="500460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655825" y="4344469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32927" y="500460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6488" y="5569951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96488" y="3833403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60655" y="3269838"/>
            <a:ext cx="3489329" cy="2925707"/>
            <a:chOff x="5160655" y="3269838"/>
            <a:chExt cx="3489329" cy="2925707"/>
          </a:xfrm>
        </p:grpSpPr>
        <p:sp>
          <p:nvSpPr>
            <p:cNvPr id="26" name="Oval 25"/>
            <p:cNvSpPr/>
            <p:nvPr/>
          </p:nvSpPr>
          <p:spPr>
            <a:xfrm>
              <a:off x="5372444" y="3981976"/>
              <a:ext cx="1825600" cy="172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4168" y="3804259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27238" y="4291219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66001" y="429138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27238" y="49641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4168" y="5509028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60655" y="4964323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24887" y="3269838"/>
              <a:ext cx="1666583" cy="3780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After Eviction</a:t>
              </a:r>
            </a:p>
          </p:txBody>
        </p:sp>
        <p:cxnSp>
          <p:nvCxnSpPr>
            <p:cNvPr id="34" name="Straight Arrow Connector 33"/>
            <p:cNvCxnSpPr>
              <a:endCxn id="39" idx="3"/>
            </p:cNvCxnSpPr>
            <p:nvPr/>
          </p:nvCxnSpPr>
          <p:spPr>
            <a:xfrm flipH="1">
              <a:off x="5824772" y="4848329"/>
              <a:ext cx="453632" cy="30185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7256594" y="435619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56594" y="501632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576364" y="4356192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53466" y="501632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417027" y="558167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17027" y="384512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94907" y="4431760"/>
              <a:ext cx="105507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reference bits reset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42470" y="5549214"/>
              <a:ext cx="14469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 added to first valid slot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9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(Least Recently Used)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least recently used page (last page reference)</a:t>
            </a:r>
          </a:p>
          <a:p>
            <a:pPr lvl="1"/>
            <a:r>
              <a:rPr lang="en-US" dirty="0"/>
              <a:t>Implementation as </a:t>
            </a:r>
            <a:r>
              <a:rPr lang="en-US" b="1" dirty="0">
                <a:solidFill>
                  <a:srgbClr val="7889FB"/>
                </a:solidFill>
              </a:rPr>
              <a:t>basic list/queue </a:t>
            </a:r>
            <a:r>
              <a:rPr lang="en-US" dirty="0"/>
              <a:t>(head: new pages, tail: LRU page)</a:t>
            </a:r>
          </a:p>
          <a:p>
            <a:pPr lvl="1"/>
            <a:r>
              <a:rPr lang="en-US" dirty="0"/>
              <a:t>Equivalent to FIFO for sequential scans (might evict hot data pages)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2706" y="4048622"/>
            <a:ext cx="5878164" cy="399069"/>
            <a:chOff x="562706" y="4048622"/>
            <a:chExt cx="5878164" cy="399069"/>
          </a:xfrm>
        </p:grpSpPr>
        <p:sp>
          <p:nvSpPr>
            <p:cNvPr id="22" name="Rectangle 21"/>
            <p:cNvSpPr/>
            <p:nvPr/>
          </p:nvSpPr>
          <p:spPr>
            <a:xfrm>
              <a:off x="5256760" y="405649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80813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27153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0952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12406" y="404950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2706" y="4049508"/>
              <a:ext cx="165797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8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80136" y="4048622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4380" y="4623051"/>
            <a:ext cx="5878164" cy="399069"/>
            <a:chOff x="564380" y="4623051"/>
            <a:chExt cx="5878164" cy="399069"/>
          </a:xfrm>
        </p:grpSpPr>
        <p:sp>
          <p:nvSpPr>
            <p:cNvPr id="29" name="Rectangle 28"/>
            <p:cNvSpPr/>
            <p:nvPr/>
          </p:nvSpPr>
          <p:spPr>
            <a:xfrm>
              <a:off x="5258434" y="4630920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82487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28827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52626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14080" y="4623937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380" y="4623937"/>
              <a:ext cx="176683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17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81810" y="4623051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6054" y="5208414"/>
            <a:ext cx="5878164" cy="646331"/>
            <a:chOff x="566054" y="5208414"/>
            <a:chExt cx="5878164" cy="646331"/>
          </a:xfrm>
        </p:grpSpPr>
        <p:sp>
          <p:nvSpPr>
            <p:cNvPr id="36" name="Rectangle 35"/>
            <p:cNvSpPr/>
            <p:nvPr/>
          </p:nvSpPr>
          <p:spPr>
            <a:xfrm>
              <a:off x="5260108" y="522544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84161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30501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54300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15754" y="521846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6054" y="5208414"/>
              <a:ext cx="176683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33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evict page 7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83484" y="5217576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72683" y="3005555"/>
            <a:ext cx="6478464" cy="876866"/>
            <a:chOff x="2072683" y="3005555"/>
            <a:chExt cx="6478464" cy="876866"/>
          </a:xfrm>
        </p:grpSpPr>
        <p:cxnSp>
          <p:nvCxnSpPr>
            <p:cNvPr id="6" name="Straight Connector 5"/>
            <p:cNvCxnSpPr>
              <a:stCxn id="7" idx="1"/>
            </p:cNvCxnSpPr>
            <p:nvPr/>
          </p:nvCxnSpPr>
          <p:spPr>
            <a:xfrm flipV="1">
              <a:off x="2709486" y="3223499"/>
              <a:ext cx="3590834" cy="73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2709486" y="3096977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12973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42580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45144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77315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75005" y="3096976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85944" y="349122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09997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6337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80136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9549" y="3026077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tail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41590" y="348423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72683" y="3038833"/>
              <a:ext cx="5009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04668" y="3005555"/>
              <a:ext cx="134647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capacity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LRU-K (Least Recently Used 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page with max backward K-distance (k</a:t>
            </a:r>
            <a:r>
              <a:rPr lang="en-US" baseline="30000" dirty="0"/>
              <a:t>th</a:t>
            </a:r>
            <a:r>
              <a:rPr lang="en-US" dirty="0"/>
              <a:t>-last reference, ∞ if &lt;k refs)</a:t>
            </a:r>
          </a:p>
          <a:p>
            <a:pPr lvl="1"/>
            <a:r>
              <a:rPr lang="en-US" dirty="0"/>
              <a:t>LRU-1 equivalent to LRU, in practice: often LRU-2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Variants:</a:t>
            </a:r>
            <a:r>
              <a:rPr lang="en-US" dirty="0"/>
              <a:t> timestamp as of page reference, or of page UNFIX operation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5215" y="3136183"/>
            <a:ext cx="7765932" cy="1668486"/>
            <a:chOff x="785215" y="3136183"/>
            <a:chExt cx="7765932" cy="1668486"/>
          </a:xfrm>
        </p:grpSpPr>
        <p:cxnSp>
          <p:nvCxnSpPr>
            <p:cNvPr id="5" name="Straight Connector 4"/>
            <p:cNvCxnSpPr>
              <a:stCxn id="6" idx="1"/>
            </p:cNvCxnSpPr>
            <p:nvPr/>
          </p:nvCxnSpPr>
          <p:spPr>
            <a:xfrm flipV="1">
              <a:off x="2709486" y="3354127"/>
              <a:ext cx="3590834" cy="73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2709486" y="322760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12973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42580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45144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7731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7500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9549" y="3156705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tail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2683" y="3169461"/>
              <a:ext cx="5009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56760" y="367465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8081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2715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50952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2406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80136" y="366678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4668" y="3136183"/>
              <a:ext cx="134647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capacity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3243" y="4158338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(23,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5215" y="4111455"/>
              <a:ext cx="131488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 last references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8108" y="4149965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(24,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53119" y="4151639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(14,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07934" y="4153313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(15,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92896" y="4154988"/>
              <a:ext cx="6773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(10,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37663" y="4156664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6889" y="4977286"/>
            <a:ext cx="5729770" cy="646331"/>
            <a:chOff x="786889" y="4977286"/>
            <a:chExt cx="5729770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786889" y="4977286"/>
              <a:ext cx="131488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K=2 Distance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at T=25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918" y="4994024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59783" y="4985651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54794" y="4987325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09609" y="4988999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4571" y="4990674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39338" y="4992350"/>
              <a:ext cx="6773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2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LFU (Least Frequently Used)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Evict page with min </a:t>
            </a:r>
            <a:r>
              <a:rPr lang="en-US" b="1" dirty="0">
                <a:solidFill>
                  <a:srgbClr val="7889FB"/>
                </a:solidFill>
              </a:rPr>
              <a:t>reference count</a:t>
            </a:r>
            <a:r>
              <a:rPr lang="en-US" dirty="0"/>
              <a:t> since brought in buffer pool</a:t>
            </a:r>
          </a:p>
          <a:p>
            <a:pPr lvl="1"/>
            <a:r>
              <a:rPr lang="en-US" dirty="0"/>
              <a:t>Draws resolved with secondary strategy (e.g., FIFO) </a:t>
            </a:r>
          </a:p>
          <a:p>
            <a:pPr lvl="1"/>
            <a:r>
              <a:rPr lang="en-US" dirty="0"/>
              <a:t>Implement as list with swaps of neighbors on access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72683" y="3136183"/>
            <a:ext cx="6478464" cy="929672"/>
            <a:chOff x="2072683" y="3136183"/>
            <a:chExt cx="6478464" cy="929672"/>
          </a:xfrm>
        </p:grpSpPr>
        <p:cxnSp>
          <p:nvCxnSpPr>
            <p:cNvPr id="5" name="Straight Connector 4"/>
            <p:cNvCxnSpPr>
              <a:stCxn id="6" idx="1"/>
            </p:cNvCxnSpPr>
            <p:nvPr/>
          </p:nvCxnSpPr>
          <p:spPr>
            <a:xfrm flipV="1">
              <a:off x="2709486" y="3354127"/>
              <a:ext cx="3590834" cy="73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2709486" y="3227605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12973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42580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45144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7731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75005" y="3227604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9549" y="3156705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tail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2683" y="3169461"/>
              <a:ext cx="50094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6760" y="367465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8081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27153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50952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12406" y="366767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80136" y="3666786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04668" y="3136183"/>
              <a:ext cx="134647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capacity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6054" y="4304450"/>
            <a:ext cx="5866443" cy="937348"/>
            <a:chOff x="566054" y="4304450"/>
            <a:chExt cx="5866443" cy="937348"/>
          </a:xfrm>
        </p:grpSpPr>
        <p:sp>
          <p:nvSpPr>
            <p:cNvPr id="26" name="TextBox 25"/>
            <p:cNvSpPr txBox="1"/>
            <p:nvPr/>
          </p:nvSpPr>
          <p:spPr>
            <a:xfrm>
              <a:off x="566054" y="4595467"/>
              <a:ext cx="176683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page 33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evict page 7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48387" y="4671114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440" y="466413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18780" y="466413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42579" y="466413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04033" y="4664131"/>
              <a:ext cx="528464" cy="39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71763" y="466324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034208" y="430445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831869" y="4592096"/>
            <a:ext cx="211845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 to remove pages that have been frequently accessed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past </a:t>
            </a:r>
          </a:p>
        </p:txBody>
      </p:sp>
    </p:spTree>
    <p:extLst>
      <p:ext uri="{BB962C8B-B14F-4D97-AF65-F5344CB8AC3E}">
        <p14:creationId xmlns:p14="http://schemas.microsoft.com/office/powerpoint/2010/main" val="33933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– An Old and Fundamental CS Concept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43" y="1483314"/>
            <a:ext cx="7269291" cy="335999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53751" y="4843305"/>
            <a:ext cx="7309483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3798" y="3727938"/>
            <a:ext cx="0" cy="1115367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3798" y="3727937"/>
            <a:ext cx="5055165" cy="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8963" y="3347775"/>
            <a:ext cx="2244271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63234" y="3347775"/>
            <a:ext cx="1" cy="149553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8963" y="3347775"/>
            <a:ext cx="0" cy="380162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67270" y="5074761"/>
            <a:ext cx="5395965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[Arthur W. Burks, Herman H.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Goldstine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von Neumann: Preliminary Discussion of the Logical Design of an Electronic Computing Instrument, Part I, Vol. I, Report prepared for U.S. Army Ord. Dept.,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June 1946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Nimrod Megiddo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Dharmendra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(ARC paper)]</a:t>
            </a:r>
          </a:p>
        </p:txBody>
      </p:sp>
    </p:spTree>
    <p:extLst>
      <p:ext uri="{BB962C8B-B14F-4D97-AF65-F5344CB8AC3E}">
        <p14:creationId xmlns:p14="http://schemas.microsoft.com/office/powerpoint/2010/main" val="728972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(Adaptive Replacement Cache)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Maintain two LRU lists of pages: L1 and L2</a:t>
            </a:r>
          </a:p>
          <a:p>
            <a:pPr lvl="1"/>
            <a:r>
              <a:rPr lang="en-US" dirty="0"/>
              <a:t>Keep </a:t>
            </a:r>
            <a:r>
              <a:rPr lang="en-US" b="1" dirty="0">
                <a:solidFill>
                  <a:srgbClr val="7889FB"/>
                </a:solidFill>
              </a:rPr>
              <a:t>cache directory</a:t>
            </a:r>
            <a:r>
              <a:rPr lang="en-US" dirty="0"/>
              <a:t> of length c (cache size) for both lists </a:t>
            </a:r>
          </a:p>
          <a:p>
            <a:pPr lvl="1"/>
            <a:r>
              <a:rPr lang="en-US" dirty="0"/>
              <a:t>Keep c pages in cache, p in L1 and (c-p) L2</a:t>
            </a:r>
          </a:p>
          <a:p>
            <a:pPr lvl="1"/>
            <a:r>
              <a:rPr lang="en-US" dirty="0"/>
              <a:t>Replacement: evict LRU L1 if |L1|&gt;p, evict LRU L2 if |L1|&lt;p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Adaptively tune p</a:t>
            </a:r>
            <a:r>
              <a:rPr lang="en-US" dirty="0"/>
              <a:t> based on hits and size of L1/L2 lists w/o pages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Note: </a:t>
            </a:r>
            <a:r>
              <a:rPr lang="en-US" b="0" dirty="0"/>
              <a:t>Linux page cache w/ ‘active’ and ‘inactive’ LRU page lists + migration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Strategies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29873" y="3544314"/>
            <a:ext cx="3165022" cy="2242751"/>
            <a:chOff x="4129873" y="3544314"/>
            <a:chExt cx="3165022" cy="2242751"/>
          </a:xfrm>
        </p:grpSpPr>
        <p:sp>
          <p:nvSpPr>
            <p:cNvPr id="30" name="Rectangle 29"/>
            <p:cNvSpPr/>
            <p:nvPr/>
          </p:nvSpPr>
          <p:spPr>
            <a:xfrm>
              <a:off x="6766431" y="5360215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0484" y="535323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36824" y="535323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60623" y="5353232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66431" y="4115371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0484" y="4108388"/>
              <a:ext cx="528464" cy="39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965288" y="3544314"/>
              <a:ext cx="0" cy="9622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660677" y="4789967"/>
              <a:ext cx="0" cy="9622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97223" y="4149967"/>
              <a:ext cx="27967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29873" y="5417733"/>
              <a:ext cx="422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c-p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5341" y="3544314"/>
            <a:ext cx="7876158" cy="1876124"/>
            <a:chOff x="825341" y="3544314"/>
            <a:chExt cx="7876158" cy="1876124"/>
          </a:xfrm>
        </p:grpSpPr>
        <p:sp>
          <p:nvSpPr>
            <p:cNvPr id="5" name="Rectangle 4"/>
            <p:cNvSpPr/>
            <p:nvPr/>
          </p:nvSpPr>
          <p:spPr>
            <a:xfrm>
              <a:off x="825341" y="4145130"/>
              <a:ext cx="802492" cy="538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ARC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4704" y="3544314"/>
              <a:ext cx="941494" cy="65589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LRU L1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(1 ref)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704" y="4764545"/>
              <a:ext cx="941494" cy="65589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LRU L2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(≥2 refs)</a:t>
              </a:r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V="1">
              <a:off x="3366198" y="3872260"/>
              <a:ext cx="3778180" cy="1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 flipV="1">
              <a:off x="1627833" y="3872261"/>
              <a:ext cx="796871" cy="54217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3"/>
              <a:endCxn id="7" idx="1"/>
            </p:cNvCxnSpPr>
            <p:nvPr/>
          </p:nvCxnSpPr>
          <p:spPr>
            <a:xfrm>
              <a:off x="1627833" y="4414438"/>
              <a:ext cx="796871" cy="67805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3"/>
            </p:cNvCxnSpPr>
            <p:nvPr/>
          </p:nvCxnSpPr>
          <p:spPr>
            <a:xfrm>
              <a:off x="3366198" y="5092492"/>
              <a:ext cx="3778180" cy="1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3561916" y="3738399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65403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5010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97574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29745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227435" y="3738398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53544" y="4965971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57031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886638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89202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21373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19063" y="4965970"/>
              <a:ext cx="271306" cy="267724"/>
            </a:xfrm>
            <a:prstGeom prst="round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52861" y="3656885"/>
              <a:ext cx="14469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Recency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54536" y="4854312"/>
              <a:ext cx="14469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Frequency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122058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5168880" y="1180388"/>
            <a:ext cx="31511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Nimrod Megiddo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Dharmendra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ARC: A Self-Tuning, Low Overhead Replacement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FAST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16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DBMS Eviction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0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In-Memory DBMS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Misconception: So an in-memory database system is just a regular database system with </a:t>
            </a:r>
            <a:r>
              <a:rPr lang="en-US" dirty="0">
                <a:solidFill>
                  <a:schemeClr val="accent1"/>
                </a:solidFill>
              </a:rPr>
              <a:t>unlimited buffer pool capacity</a:t>
            </a:r>
            <a:r>
              <a:rPr lang="en-US" dirty="0"/>
              <a:t>?</a:t>
            </a:r>
          </a:p>
          <a:p>
            <a:pPr lvl="1"/>
            <a:endParaRPr lang="en-US" sz="1200" dirty="0"/>
          </a:p>
          <a:p>
            <a:r>
              <a:rPr lang="en-US" dirty="0"/>
              <a:t>Disk-based DBMS Overhead</a:t>
            </a:r>
          </a:p>
          <a:p>
            <a:pPr lvl="1"/>
            <a:r>
              <a:rPr lang="en-US" dirty="0"/>
              <a:t>OLTP workloads bottlenecked on</a:t>
            </a:r>
            <a:br>
              <a:rPr lang="en-US" dirty="0"/>
            </a:br>
            <a:r>
              <a:rPr lang="en-US" dirty="0"/>
              <a:t>buffer pool, latching, locking, logging</a:t>
            </a:r>
          </a:p>
          <a:p>
            <a:pPr lvl="1"/>
            <a:r>
              <a:rPr lang="en-US" dirty="0"/>
              <a:t>Evaluated on Shore-MT research prototype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In-Memory DBMS</a:t>
            </a:r>
          </a:p>
          <a:p>
            <a:pPr lvl="1"/>
            <a:r>
              <a:rPr lang="en-US" dirty="0"/>
              <a:t>Eliminates one of the main bottlenecks (disk I/O, and buffer pool)</a:t>
            </a:r>
          </a:p>
          <a:p>
            <a:pPr lvl="1"/>
            <a:r>
              <a:rPr lang="en-US" dirty="0"/>
              <a:t>Requires improvements for modern hardware, locking/latching,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However, storage cost-perf trade-off (DRAM vs SSD/HDD)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How to enable graceful evictions, without reintroducing overhead</a:t>
            </a:r>
            <a:r>
              <a:rPr lang="en-US" dirty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In-Memory DBMS Eviction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851" y="2259749"/>
            <a:ext cx="2963571" cy="2191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8435" y="3560742"/>
            <a:ext cx="5828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0349" y="3964347"/>
            <a:ext cx="5828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6.8%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29" y="3654358"/>
            <a:ext cx="49724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23105" y="3504080"/>
            <a:ext cx="31412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OLTP through the looking glass, and what we found there.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005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Caching (Andy </a:t>
            </a:r>
            <a:r>
              <a:rPr lang="en-US" dirty="0" err="1"/>
              <a:t>Pavlo</a:t>
            </a:r>
            <a:r>
              <a:rPr lang="en-US" dirty="0"/>
              <a:t>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Fine-grained Eviction</a:t>
            </a:r>
          </a:p>
          <a:p>
            <a:pPr lvl="1"/>
            <a:r>
              <a:rPr lang="en-US" dirty="0"/>
              <a:t>Online identification of cold tuples</a:t>
            </a:r>
          </a:p>
          <a:p>
            <a:pPr lvl="1"/>
            <a:r>
              <a:rPr lang="en-US" dirty="0"/>
              <a:t>Threshold of ~80% triggers anti-caching</a:t>
            </a:r>
          </a:p>
          <a:p>
            <a:pPr lvl="1"/>
            <a:r>
              <a:rPr lang="en-US" dirty="0"/>
              <a:t>Abort TX on “page fault”, retrieve, </a:t>
            </a:r>
            <a:br>
              <a:rPr lang="en-US" dirty="0"/>
            </a:br>
            <a:r>
              <a:rPr lang="en-US" dirty="0"/>
              <a:t>and restart TX (no blocking of other TXs)</a:t>
            </a:r>
          </a:p>
          <a:p>
            <a:pPr lvl="1"/>
            <a:r>
              <a:rPr lang="en-US" dirty="0"/>
              <a:t>Pre-pass to identify all page faults of TX</a:t>
            </a:r>
          </a:p>
          <a:p>
            <a:pPr lvl="1"/>
            <a:endParaRPr lang="en-US" sz="1000" dirty="0"/>
          </a:p>
          <a:p>
            <a:r>
              <a:rPr lang="en-US" dirty="0"/>
              <a:t>Anti-Cache</a:t>
            </a:r>
          </a:p>
          <a:p>
            <a:pPr lvl="1"/>
            <a:r>
              <a:rPr lang="en-US" dirty="0"/>
              <a:t>Construct fixed-size blocks via LRU chain</a:t>
            </a:r>
          </a:p>
          <a:p>
            <a:pPr lvl="1"/>
            <a:r>
              <a:rPr lang="en-US" dirty="0"/>
              <a:t>Evicted Table: in-mem map of evicted tuples</a:t>
            </a:r>
            <a:br>
              <a:rPr lang="en-US" dirty="0"/>
            </a:br>
            <a:r>
              <a:rPr lang="en-US" dirty="0"/>
              <a:t>(granularity of individual data accesses)</a:t>
            </a:r>
          </a:p>
          <a:p>
            <a:pPr lvl="1"/>
            <a:r>
              <a:rPr lang="en-US" dirty="0"/>
              <a:t>Block Table: on-disk map of evicted blocks</a:t>
            </a:r>
          </a:p>
          <a:p>
            <a:pPr lvl="1"/>
            <a:endParaRPr lang="en-US" sz="1000" dirty="0"/>
          </a:p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Buffer Pool</a:t>
            </a:r>
          </a:p>
          <a:p>
            <a:pPr lvl="1"/>
            <a:r>
              <a:rPr lang="en-US" dirty="0"/>
              <a:t>Similarly, eviction of live variables under memory pressure</a:t>
            </a:r>
          </a:p>
          <a:p>
            <a:pPr lvl="1"/>
            <a:r>
              <a:rPr lang="en-US" dirty="0"/>
              <a:t>DIA projects: </a:t>
            </a:r>
            <a:r>
              <a:rPr lang="en-US" b="1" dirty="0"/>
              <a:t>#44 </a:t>
            </a:r>
            <a:r>
              <a:rPr lang="en-US" b="1" dirty="0">
                <a:solidFill>
                  <a:srgbClr val="7889FB"/>
                </a:solidFill>
              </a:rPr>
              <a:t>Lineage‐Exploitation in Buffer Pool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In-Memory DBMS Eviction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35" y="1517912"/>
            <a:ext cx="4971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26110" y="1394385"/>
            <a:ext cx="291401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[Justin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DeBrabant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Stephen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Stanley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Zdonik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Anti-Caching: A New Approach to Database Management System Architecture.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6(14)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28" y="3387726"/>
            <a:ext cx="3041497" cy="18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LeanStore</a:t>
            </a:r>
            <a:r>
              <a:rPr lang="en-US" dirty="0"/>
              <a:t> (Viktor Leis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 Eviction</a:t>
            </a:r>
          </a:p>
          <a:p>
            <a:pPr lvl="1"/>
            <a:r>
              <a:rPr lang="en-US" dirty="0"/>
              <a:t>Motivation: avoid buffer pool overhead</a:t>
            </a:r>
          </a:p>
          <a:p>
            <a:pPr lvl="1"/>
            <a:r>
              <a:rPr lang="en-US" dirty="0"/>
              <a:t>Pointer </a:t>
            </a:r>
            <a:r>
              <a:rPr lang="en-US" dirty="0" err="1"/>
              <a:t>swizzling</a:t>
            </a:r>
            <a:r>
              <a:rPr lang="en-US" dirty="0"/>
              <a:t> (direct page references)</a:t>
            </a:r>
          </a:p>
          <a:p>
            <a:pPr lvl="1"/>
            <a:r>
              <a:rPr lang="en-US" dirty="0"/>
              <a:t>Avoid LRU overhead per page access by</a:t>
            </a:r>
            <a:br>
              <a:rPr lang="en-US" dirty="0"/>
            </a:br>
            <a:r>
              <a:rPr lang="en-US" dirty="0"/>
              <a:t>tracking infrequently accessed pages </a:t>
            </a:r>
          </a:p>
          <a:p>
            <a:pPr lvl="1"/>
            <a:r>
              <a:rPr lang="en-US" dirty="0"/>
              <a:t>Speculative </a:t>
            </a:r>
            <a:r>
              <a:rPr lang="en-US" dirty="0" err="1"/>
              <a:t>unswizzling</a:t>
            </a:r>
            <a:r>
              <a:rPr lang="en-US" dirty="0"/>
              <a:t> w/o eviction </a:t>
            </a:r>
            <a:br>
              <a:rPr lang="en-US" dirty="0"/>
            </a:br>
            <a:r>
              <a:rPr lang="en-US" dirty="0"/>
              <a:t>(randomly page from pool)</a:t>
            </a:r>
          </a:p>
          <a:p>
            <a:pPr lvl="1"/>
            <a:r>
              <a:rPr lang="en-US" dirty="0"/>
              <a:t>CLOCK eviction </a:t>
            </a:r>
            <a:r>
              <a:rPr lang="en-US" dirty="0" err="1"/>
              <a:t>unswizzled</a:t>
            </a:r>
            <a:r>
              <a:rPr lang="en-US" dirty="0"/>
              <a:t> pages</a:t>
            </a:r>
          </a:p>
          <a:p>
            <a:pPr lvl="1"/>
            <a:endParaRPr lang="en-US" sz="700" dirty="0"/>
          </a:p>
          <a:p>
            <a:r>
              <a:rPr lang="en-US" dirty="0"/>
              <a:t>Experimental Results</a:t>
            </a:r>
          </a:p>
          <a:p>
            <a:pPr lvl="1"/>
            <a:r>
              <a:rPr lang="en-US" dirty="0"/>
              <a:t>TPC-C 10 WH (initially 10GB)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In-Memory DBMS Eviction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36" y="15476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87" y="4823207"/>
            <a:ext cx="3848849" cy="1183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4" y="4043861"/>
            <a:ext cx="3823058" cy="2115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028" y="4973936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Impact w/ multi-threading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010" y="2346655"/>
            <a:ext cx="1937305" cy="1391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4901" y="1376623"/>
            <a:ext cx="31551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Haubenschild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LeanStore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In-Memory Data Management beyond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7315" y="3072532"/>
            <a:ext cx="7583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pages</a:t>
            </a:r>
          </a:p>
        </p:txBody>
      </p:sp>
    </p:spTree>
    <p:extLst>
      <p:ext uri="{BB962C8B-B14F-4D97-AF65-F5344CB8AC3E}">
        <p14:creationId xmlns:p14="http://schemas.microsoft.com/office/powerpoint/2010/main" val="1881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Layouts and Record Management</a:t>
            </a:r>
          </a:p>
          <a:p>
            <a:r>
              <a:rPr lang="en-US" dirty="0"/>
              <a:t>Buffer Pool Management </a:t>
            </a:r>
          </a:p>
          <a:p>
            <a:r>
              <a:rPr lang="en-US" dirty="0"/>
              <a:t>Page Replacement Strategies</a:t>
            </a:r>
          </a:p>
          <a:p>
            <a:r>
              <a:rPr lang="en-US" dirty="0"/>
              <a:t>In-Memory DBMS Eviction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dirty="0"/>
              <a:t>04 </a:t>
            </a:r>
            <a:r>
              <a:rPr lang="en-US" b="1" dirty="0">
                <a:solidFill>
                  <a:srgbClr val="7889FB"/>
                </a:solidFill>
              </a:rPr>
              <a:t>Index Structures and Partitioning</a:t>
            </a:r>
            <a:endParaRPr lang="en-US" sz="1400" b="0" dirty="0"/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5750" y="3694194"/>
            <a:ext cx="6007569" cy="205263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441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Layouts and Record Management</a:t>
            </a:r>
          </a:p>
          <a:p>
            <a:r>
              <a:rPr lang="en-US" dirty="0"/>
              <a:t>Buffer Pool Management </a:t>
            </a:r>
          </a:p>
          <a:p>
            <a:r>
              <a:rPr lang="en-US" dirty="0"/>
              <a:t>Page Replacement Strategies</a:t>
            </a:r>
          </a:p>
          <a:p>
            <a:r>
              <a:rPr lang="en-US" dirty="0"/>
              <a:t>In-Memory DBMS Eviction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 Layout and </a:t>
            </a:r>
            <a:br>
              <a:rPr lang="en-US" dirty="0"/>
            </a:br>
            <a:r>
              <a:rPr lang="en-US" dirty="0"/>
              <a:t>Record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Segments, Pages, and Blocks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Segment</a:t>
            </a:r>
          </a:p>
          <a:p>
            <a:pPr lvl="1"/>
            <a:r>
              <a:rPr lang="en-US" dirty="0"/>
              <a:t>Storage unit of DB objects like</a:t>
            </a:r>
            <a:br>
              <a:rPr lang="en-US" dirty="0"/>
            </a:br>
            <a:r>
              <a:rPr lang="en-US" dirty="0"/>
              <a:t>relations (heap), and indexes</a:t>
            </a:r>
          </a:p>
          <a:p>
            <a:pPr lvl="1"/>
            <a:r>
              <a:rPr lang="en-US" dirty="0"/>
              <a:t>Allocate/iterate pages, drop all</a:t>
            </a:r>
          </a:p>
          <a:p>
            <a:pPr lvl="1"/>
            <a:r>
              <a:rPr lang="en-US" dirty="0"/>
              <a:t>Often separate file</a:t>
            </a:r>
          </a:p>
          <a:p>
            <a:pPr lvl="1"/>
            <a:endParaRPr lang="en-US" sz="1000" dirty="0"/>
          </a:p>
          <a:p>
            <a:r>
              <a:rPr lang="en-US" dirty="0"/>
              <a:t>Page</a:t>
            </a:r>
          </a:p>
          <a:p>
            <a:pPr lvl="1"/>
            <a:r>
              <a:rPr lang="en-US" dirty="0"/>
              <a:t>Smallest unit in DB buffer pool</a:t>
            </a:r>
          </a:p>
          <a:p>
            <a:pPr lvl="1"/>
            <a:r>
              <a:rPr lang="en-US" dirty="0"/>
              <a:t>Page: fixed-sized memory region</a:t>
            </a:r>
          </a:p>
          <a:p>
            <a:pPr lvl="1"/>
            <a:r>
              <a:rPr lang="en-US" dirty="0"/>
              <a:t>Frame: meta data on data page</a:t>
            </a:r>
          </a:p>
          <a:p>
            <a:pPr lvl="1"/>
            <a:endParaRPr lang="en-US" sz="1000" dirty="0"/>
          </a:p>
          <a:p>
            <a:r>
              <a:rPr lang="en-US" dirty="0"/>
              <a:t>Block </a:t>
            </a:r>
            <a:r>
              <a:rPr lang="en-US" b="0" dirty="0"/>
              <a:t>(and/or disk sector)</a:t>
            </a:r>
          </a:p>
          <a:p>
            <a:pPr lvl="1"/>
            <a:r>
              <a:rPr lang="en-US" dirty="0"/>
              <a:t>Smallest addressable unit on disk </a:t>
            </a:r>
            <a:br>
              <a:rPr lang="en-US" dirty="0"/>
            </a:br>
            <a:r>
              <a:rPr lang="en-US" dirty="0"/>
              <a:t>(e.g., POSIX block devices)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83534" y="1421786"/>
            <a:ext cx="3334420" cy="3834156"/>
            <a:chOff x="5583534" y="1421786"/>
            <a:chExt cx="3334420" cy="3834156"/>
          </a:xfrm>
        </p:grpSpPr>
        <p:sp>
          <p:nvSpPr>
            <p:cNvPr id="8" name="Rectangle 7"/>
            <p:cNvSpPr/>
            <p:nvPr/>
          </p:nvSpPr>
          <p:spPr>
            <a:xfrm>
              <a:off x="5586884" y="1421786"/>
              <a:ext cx="3331070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Segment /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Tablespace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86884" y="3211982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5074" y="3211982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3264" y="3211982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83534" y="4736378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14422" y="4736378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40766" y="4728006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71654" y="4728006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7951" y="4729682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18839" y="4729682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6</a:t>
              </a:r>
            </a:p>
          </p:txBody>
        </p:sp>
        <p:cxnSp>
          <p:nvCxnSpPr>
            <p:cNvPr id="19" name="Straight Arrow Connector 18"/>
            <p:cNvCxnSpPr>
              <a:stCxn id="8" idx="2"/>
              <a:endCxn id="9" idx="0"/>
            </p:cNvCxnSpPr>
            <p:nvPr/>
          </p:nvCxnSpPr>
          <p:spPr>
            <a:xfrm flipH="1">
              <a:off x="6074229" y="1941350"/>
              <a:ext cx="1178190" cy="12706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2"/>
              <a:endCxn id="11" idx="0"/>
            </p:cNvCxnSpPr>
            <p:nvPr/>
          </p:nvCxnSpPr>
          <p:spPr>
            <a:xfrm>
              <a:off x="7252419" y="1941350"/>
              <a:ext cx="0" cy="12706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" idx="2"/>
              <a:endCxn id="12" idx="0"/>
            </p:cNvCxnSpPr>
            <p:nvPr/>
          </p:nvCxnSpPr>
          <p:spPr>
            <a:xfrm>
              <a:off x="7252419" y="1941350"/>
              <a:ext cx="1178190" cy="12706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2"/>
              <a:endCxn id="13" idx="0"/>
            </p:cNvCxnSpPr>
            <p:nvPr/>
          </p:nvCxnSpPr>
          <p:spPr>
            <a:xfrm flipH="1">
              <a:off x="5828882" y="3731546"/>
              <a:ext cx="245347" cy="10048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9" idx="2"/>
              <a:endCxn id="14" idx="0"/>
            </p:cNvCxnSpPr>
            <p:nvPr/>
          </p:nvCxnSpPr>
          <p:spPr>
            <a:xfrm>
              <a:off x="6074229" y="3731546"/>
              <a:ext cx="282191" cy="10048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2"/>
              <a:endCxn id="15" idx="0"/>
            </p:cNvCxnSpPr>
            <p:nvPr/>
          </p:nvCxnSpPr>
          <p:spPr>
            <a:xfrm flipH="1">
              <a:off x="6986114" y="3731546"/>
              <a:ext cx="266305" cy="9964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1" idx="2"/>
              <a:endCxn id="16" idx="0"/>
            </p:cNvCxnSpPr>
            <p:nvPr/>
          </p:nvCxnSpPr>
          <p:spPr>
            <a:xfrm>
              <a:off x="7252419" y="3731546"/>
              <a:ext cx="261233" cy="9964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2" idx="2"/>
              <a:endCxn id="17" idx="0"/>
            </p:cNvCxnSpPr>
            <p:nvPr/>
          </p:nvCxnSpPr>
          <p:spPr>
            <a:xfrm flipH="1">
              <a:off x="8133299" y="3731546"/>
              <a:ext cx="297310" cy="9981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2" idx="2"/>
              <a:endCxn id="18" idx="0"/>
            </p:cNvCxnSpPr>
            <p:nvPr/>
          </p:nvCxnSpPr>
          <p:spPr>
            <a:xfrm>
              <a:off x="8430609" y="3731546"/>
              <a:ext cx="230228" cy="9981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99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Page Layout of Row Stores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Storage System</a:t>
            </a:r>
          </a:p>
          <a:p>
            <a:pPr lvl="1"/>
            <a:r>
              <a:rPr lang="en-US" dirty="0"/>
              <a:t>Buffer and storage management</a:t>
            </a:r>
            <a:br>
              <a:rPr lang="en-US" dirty="0"/>
            </a:br>
            <a:r>
              <a:rPr lang="en-US" dirty="0"/>
              <a:t>(incl. I/O) at granularity of </a:t>
            </a:r>
            <a:r>
              <a:rPr lang="en-US" b="1" dirty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layouts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Row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NSM</a:t>
            </a:r>
            <a:r>
              <a:rPr lang="en-US" dirty="0"/>
              <a:t> (nary storage model)</a:t>
            </a:r>
          </a:p>
          <a:p>
            <a:pPr lvl="1"/>
            <a:r>
              <a:rPr lang="en-US" dirty="0"/>
              <a:t>Store tuple attributes in</a:t>
            </a:r>
            <a:br>
              <a:rPr lang="en-US" dirty="0"/>
            </a:br>
            <a:r>
              <a:rPr lang="en-US" dirty="0"/>
              <a:t>contiguous form</a:t>
            </a:r>
          </a:p>
          <a:p>
            <a:pPr lvl="1"/>
            <a:r>
              <a:rPr lang="en-US" dirty="0"/>
              <a:t>Fast get/insert/delete</a:t>
            </a:r>
          </a:p>
          <a:p>
            <a:pPr lvl="1"/>
            <a:r>
              <a:rPr lang="en-US" dirty="0"/>
              <a:t>Slow column aggregates</a:t>
            </a:r>
          </a:p>
          <a:p>
            <a:pPr lvl="1"/>
            <a:endParaRPr lang="en-US" dirty="0"/>
          </a:p>
          <a:p>
            <a:r>
              <a:rPr lang="en-US" dirty="0"/>
              <a:t>Other: </a:t>
            </a:r>
            <a:r>
              <a:rPr lang="en-US" dirty="0">
                <a:solidFill>
                  <a:schemeClr val="accent1"/>
                </a:solidFill>
              </a:rPr>
              <a:t>DSM</a:t>
            </a:r>
            <a:r>
              <a:rPr lang="en-US" b="0" dirty="0"/>
              <a:t>, </a:t>
            </a:r>
            <a:r>
              <a:rPr lang="en-US" dirty="0">
                <a:solidFill>
                  <a:schemeClr val="accent1"/>
                </a:solidFill>
              </a:rPr>
              <a:t>PAX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0186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0104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034" y="1248084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2879" y="1245208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0186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9620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1930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9934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39368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01678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1324" y="2157748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3452" y="2386350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4145" y="2046911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6273" y="2275513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12560" y="2275513"/>
            <a:ext cx="304969" cy="218703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3201" y="2511041"/>
            <a:ext cx="820817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45472" y="2742933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3071" y="2742932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0670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88269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65218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12817" y="2742930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0416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08015" y="2742927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 flipH="1" flipV="1">
            <a:off x="5261324" y="2267899"/>
            <a:ext cx="1007858" cy="54731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9" idx="1"/>
          </p:cNvCxnSpPr>
          <p:nvPr/>
        </p:nvCxnSpPr>
        <p:spPr>
          <a:xfrm flipH="1" flipV="1">
            <a:off x="4963452" y="2496501"/>
            <a:ext cx="1458130" cy="31871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" idx="1"/>
          </p:cNvCxnSpPr>
          <p:nvPr/>
        </p:nvCxnSpPr>
        <p:spPr>
          <a:xfrm flipH="1" flipV="1">
            <a:off x="7374145" y="2157062"/>
            <a:ext cx="1006410" cy="66306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1"/>
          </p:cNvCxnSpPr>
          <p:nvPr/>
        </p:nvCxnSpPr>
        <p:spPr>
          <a:xfrm flipH="1" flipV="1">
            <a:off x="7076273" y="2385664"/>
            <a:ext cx="1456682" cy="4344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1"/>
          </p:cNvCxnSpPr>
          <p:nvPr/>
        </p:nvCxnSpPr>
        <p:spPr>
          <a:xfrm flipH="1" flipV="1">
            <a:off x="8612560" y="2384865"/>
            <a:ext cx="72795" cy="4352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08964" y="2905268"/>
            <a:ext cx="118311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tuple offsets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81930" y="1421843"/>
            <a:ext cx="298992" cy="197172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1"/>
          </p:cNvCxnSpPr>
          <p:nvPr/>
        </p:nvCxnSpPr>
        <p:spPr>
          <a:xfrm flipV="1">
            <a:off x="5980922" y="1429874"/>
            <a:ext cx="1221957" cy="869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59893" y="1548715"/>
            <a:ext cx="50262" cy="5010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59394" y="1553846"/>
            <a:ext cx="15140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49336" y="3619422"/>
            <a:ext cx="2643348" cy="2127346"/>
            <a:chOff x="4949336" y="3619422"/>
            <a:chExt cx="2643348" cy="2127346"/>
          </a:xfrm>
        </p:grpSpPr>
        <p:sp>
          <p:nvSpPr>
            <p:cNvPr id="42" name="Rectangle 41"/>
            <p:cNvSpPr/>
            <p:nvPr/>
          </p:nvSpPr>
          <p:spPr>
            <a:xfrm>
              <a:off x="4951528" y="3619422"/>
              <a:ext cx="2641156" cy="21273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39543" y="3621957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51528" y="361942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44120" y="3621098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9336" y="4286823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62585" y="4288048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58186" y="4289885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01736" y="459999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14985" y="46012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10586" y="460305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64442" y="491149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92647" y="4912721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67941" y="5237755"/>
              <a:ext cx="548603" cy="31633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95066" y="4916233"/>
              <a:ext cx="292896" cy="29761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Fixed-size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Alignment with Disk Blocks</a:t>
            </a:r>
          </a:p>
          <a:p>
            <a:pPr lvl="1"/>
            <a:r>
              <a:rPr lang="en-US" dirty="0"/>
              <a:t>Typically 512B to 4KB (AF) blocks as minimum storage unit</a:t>
            </a:r>
          </a:p>
          <a:p>
            <a:pPr lvl="1"/>
            <a:r>
              <a:rPr lang="en-US" dirty="0"/>
              <a:t>A single DB page should map to 1..N physical disk blocks/sectors</a:t>
            </a:r>
          </a:p>
          <a:p>
            <a:pPr lvl="1"/>
            <a:endParaRPr lang="en-US" sz="1200" dirty="0"/>
          </a:p>
          <a:p>
            <a:r>
              <a:rPr lang="en-US" dirty="0"/>
              <a:t>#2 Sequential Reads/Writes</a:t>
            </a:r>
          </a:p>
          <a:p>
            <a:pPr lvl="1"/>
            <a:r>
              <a:rPr lang="en-US" dirty="0"/>
              <a:t>Recap: HDD seek times vs sequential read/write</a:t>
            </a:r>
          </a:p>
          <a:p>
            <a:pPr lvl="1"/>
            <a:r>
              <a:rPr lang="en-US" dirty="0"/>
              <a:t>Similar</a:t>
            </a:r>
            <a:r>
              <a:rPr lang="en-US"/>
              <a:t>: SSD </a:t>
            </a:r>
            <a:r>
              <a:rPr lang="en-US" dirty="0"/>
              <a:t>sequential read/write w/ higher bandwidth</a:t>
            </a:r>
          </a:p>
          <a:p>
            <a:pPr lvl="1"/>
            <a:endParaRPr lang="en-US" sz="1200" dirty="0"/>
          </a:p>
          <a:p>
            <a:r>
              <a:rPr lang="en-US" dirty="0"/>
              <a:t>#3 Simplified Buffer Manager</a:t>
            </a:r>
          </a:p>
          <a:p>
            <a:pPr lvl="1"/>
            <a:r>
              <a:rPr lang="en-US" dirty="0"/>
              <a:t>Fixed-size pages removes need for reasoning about sizes for eviction</a:t>
            </a:r>
          </a:p>
          <a:p>
            <a:pPr lvl="1"/>
            <a:r>
              <a:rPr lang="en-US" dirty="0"/>
              <a:t>Fixed-size pages avoid main memory fragmentation</a:t>
            </a:r>
          </a:p>
          <a:p>
            <a:pPr lvl="1"/>
            <a:endParaRPr lang="en-US" sz="1200" dirty="0"/>
          </a:p>
          <a:p>
            <a:r>
              <a:rPr lang="en-US" dirty="0"/>
              <a:t>Recent Perspective: Variable-Size Pages</a:t>
            </a:r>
          </a:p>
          <a:p>
            <a:pPr lvl="1"/>
            <a:r>
              <a:rPr lang="en-US" dirty="0"/>
              <a:t>Large objects (strings, dictionaries) across </a:t>
            </a:r>
            <a:br>
              <a:rPr lang="en-US" dirty="0"/>
            </a:br>
            <a:r>
              <a:rPr lang="en-US" dirty="0"/>
              <a:t>pages complicates/slows down DBMS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Layout and Record Management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248" y="509969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36640" y="4994031"/>
            <a:ext cx="28235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Michael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Umbra: A Disk-Based System with In-Memory Performance.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53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3162</Words>
  <Application>Microsoft Office PowerPoint</Application>
  <PresentationFormat>On-screen Show (4:3)</PresentationFormat>
  <Paragraphs>651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Consolas</vt:lpstr>
      <vt:lpstr>Wingdings</vt:lpstr>
      <vt:lpstr>TU Graz Standard</vt:lpstr>
      <vt:lpstr>Architecture of DB Systems 03 Data Layouts and Bufferpools</vt:lpstr>
      <vt:lpstr>Announcements/Org</vt:lpstr>
      <vt:lpstr>Caching – An Old and Fundamental CS Concept</vt:lpstr>
      <vt:lpstr>DBMS Architecture, cont.</vt:lpstr>
      <vt:lpstr>Agenda</vt:lpstr>
      <vt:lpstr>Page Layout and  Record Management</vt:lpstr>
      <vt:lpstr>Segments, Pages, and Blocks</vt:lpstr>
      <vt:lpstr>Recap: Page Layout of Row Stores</vt:lpstr>
      <vt:lpstr>Motivation Fixed-size Pages</vt:lpstr>
      <vt:lpstr>Classification of Record Addressing Schemes</vt:lpstr>
      <vt:lpstr>TID (Tuple Identifier) Concept</vt:lpstr>
      <vt:lpstr>TID (Tuple Identifier) Concept, cont.</vt:lpstr>
      <vt:lpstr>TID (Tuple Identifier) Concept, cont.</vt:lpstr>
      <vt:lpstr>Example Page Layouts</vt:lpstr>
      <vt:lpstr>Common Record Layouts</vt:lpstr>
      <vt:lpstr>Buffer Pool Management</vt:lpstr>
      <vt:lpstr>Buffer Pool Overview</vt:lpstr>
      <vt:lpstr>DB Buffer Pool vs Operating System</vt:lpstr>
      <vt:lpstr>Buffer Pool Interface</vt:lpstr>
      <vt:lpstr>Buffer Frame Allocation </vt:lpstr>
      <vt:lpstr>Pre-Fetching, Cleaning, and Scan Sharing</vt:lpstr>
      <vt:lpstr>Excursus: Automatic Buffer Pool Tuning </vt:lpstr>
      <vt:lpstr>Page Replacement Strategies</vt:lpstr>
      <vt:lpstr>Classification of Replacement Strategies</vt:lpstr>
      <vt:lpstr>FIFO (First-in, first-out)</vt:lpstr>
      <vt:lpstr>CLOCK (Second Chance)</vt:lpstr>
      <vt:lpstr>LRU (Least Recently Used)</vt:lpstr>
      <vt:lpstr>LRU-K (Least Recently Used K)</vt:lpstr>
      <vt:lpstr>LFU (Least Frequently Used)</vt:lpstr>
      <vt:lpstr>ARC (Adaptive Replacement Cache)</vt:lpstr>
      <vt:lpstr>In-Memory DBMS Eviction</vt:lpstr>
      <vt:lpstr>Motivation In-Memory DBMS</vt:lpstr>
      <vt:lpstr>Anti Caching (Andy Pavlo et al.)</vt:lpstr>
      <vt:lpstr>LeanStore (Viktor Leis et al.)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- 03 Data Layouts and Bufferpools</dc:title>
  <dc:subject/>
  <dc:creator>mboehm</dc:creator>
  <cp:keywords/>
  <dc:description/>
  <cp:lastModifiedBy>Matthias Boehm</cp:lastModifiedBy>
  <cp:revision>617</cp:revision>
  <cp:lastPrinted>2019-03-11T22:00:16Z</cp:lastPrinted>
  <dcterms:created xsi:type="dcterms:W3CDTF">2018-07-12T06:39:10Z</dcterms:created>
  <dcterms:modified xsi:type="dcterms:W3CDTF">2023-12-02T14:11:02Z</dcterms:modified>
  <cp:category/>
</cp:coreProperties>
</file>