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8" r:id="rId2"/>
    <p:sldId id="357" r:id="rId3"/>
    <p:sldId id="503" r:id="rId4"/>
    <p:sldId id="289" r:id="rId5"/>
    <p:sldId id="504" r:id="rId6"/>
    <p:sldId id="507" r:id="rId7"/>
    <p:sldId id="508" r:id="rId8"/>
    <p:sldId id="509" r:id="rId9"/>
    <p:sldId id="510" r:id="rId10"/>
    <p:sldId id="511" r:id="rId11"/>
    <p:sldId id="526" r:id="rId12"/>
    <p:sldId id="512" r:id="rId13"/>
    <p:sldId id="513" r:id="rId14"/>
    <p:sldId id="505" r:id="rId15"/>
    <p:sldId id="522" r:id="rId16"/>
    <p:sldId id="523" r:id="rId17"/>
    <p:sldId id="537" r:id="rId18"/>
    <p:sldId id="525" r:id="rId19"/>
    <p:sldId id="524" r:id="rId20"/>
    <p:sldId id="520" r:id="rId21"/>
    <p:sldId id="521" r:id="rId22"/>
    <p:sldId id="538" r:id="rId23"/>
    <p:sldId id="539" r:id="rId24"/>
    <p:sldId id="534" r:id="rId25"/>
    <p:sldId id="535" r:id="rId26"/>
    <p:sldId id="506" r:id="rId27"/>
    <p:sldId id="514" r:id="rId28"/>
    <p:sldId id="515" r:id="rId29"/>
    <p:sldId id="516" r:id="rId30"/>
    <p:sldId id="517" r:id="rId31"/>
    <p:sldId id="518" r:id="rId32"/>
    <p:sldId id="529" r:id="rId33"/>
    <p:sldId id="531" r:id="rId34"/>
    <p:sldId id="540" r:id="rId35"/>
    <p:sldId id="519" r:id="rId36"/>
    <p:sldId id="533" r:id="rId37"/>
    <p:sldId id="536" r:id="rId38"/>
    <p:sldId id="414" r:id="rId39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146"/>
    <a:srgbClr val="7889FB"/>
    <a:srgbClr val="11CA08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419" autoAdjust="0"/>
    <p:restoredTop sz="85835" autoAdjust="0"/>
  </p:normalViewPr>
  <p:slideViewPr>
    <p:cSldViewPr snapToGrid="0" snapToObjects="1">
      <p:cViewPr varScale="1">
        <p:scale>
          <a:sx n="85" d="100"/>
          <a:sy n="85" d="100"/>
        </p:scale>
        <p:origin x="143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02.12.2023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02.12.2023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ystemds/tree/master/src/main/java/org/apache/sysds/runtime/compress/estim/sampl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530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HyperLogLog</a:t>
            </a:r>
            <a:r>
              <a:rPr lang="en-US" baseline="0" dirty="0"/>
              <a:t> extension of </a:t>
            </a:r>
            <a:r>
              <a:rPr lang="en-US" baseline="0" dirty="0" err="1"/>
              <a:t>LogLog</a:t>
            </a:r>
            <a:r>
              <a:rPr lang="en-US" baseline="0" dirty="0"/>
              <a:t> algorithm (2003) and </a:t>
            </a:r>
            <a:r>
              <a:rPr lang="en-US" baseline="0" dirty="0" err="1"/>
              <a:t>Flajolet</a:t>
            </a:r>
            <a:r>
              <a:rPr lang="en-US" baseline="0" dirty="0"/>
              <a:t>–Martin algorithm (1985)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654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coverage computation based on</a:t>
            </a:r>
            <a:r>
              <a:rPr lang="en-US" baseline="0" dirty="0"/>
              <a:t> number of singletons (tuples appearing once in the sample)</a:t>
            </a:r>
            <a:endParaRPr lang="en-US" dirty="0"/>
          </a:p>
          <a:p>
            <a:r>
              <a:rPr lang="en-US" dirty="0"/>
              <a:t>Estimator implementations: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https://github.com/apache/systemds/tree/master/src/main/java/org/apache/sysds/runtime/compress/estim/sample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875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 switch point: join order changed</a:t>
            </a:r>
          </a:p>
          <a:p>
            <a:r>
              <a:rPr lang="en-US" dirty="0"/>
              <a:t>Venetian blinds: alternation</a:t>
            </a:r>
            <a:r>
              <a:rPr lang="en-US" baseline="0" dirty="0"/>
              <a:t> between left and right deep trees</a:t>
            </a:r>
          </a:p>
          <a:p>
            <a:r>
              <a:rPr lang="en-US" baseline="0" dirty="0"/>
              <a:t>Footprint: hash vs sort-merge join at top join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385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829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 .. Greedy operator ordering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550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 plan generation algorithm also includes the selection of</a:t>
            </a:r>
            <a:r>
              <a:rPr lang="en-US" baseline="0" dirty="0"/>
              <a:t> physical operators (NLJ, SMJ, HJ)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325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Additional</a:t>
            </a:r>
            <a:r>
              <a:rPr lang="en-US" baseline="0" dirty="0"/>
              <a:t> redundancy example: </a:t>
            </a:r>
            <a:r>
              <a:rPr lang="de-DE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de-DE" dirty="0">
                <a:latin typeface="Consolas" panose="020B0609020204030204" pitchFamily="49" charset="0"/>
              </a:rPr>
              <a:t>R)−(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p2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el-GR" baseline="-25000" dirty="0">
                <a:latin typeface="Consolas" panose="020B0609020204030204" pitchFamily="49" charset="0"/>
              </a:rPr>
              <a:t>ᴧ</a:t>
            </a:r>
            <a:r>
              <a:rPr lang="de-DE" baseline="-25000" dirty="0">
                <a:latin typeface="Consolas" panose="020B0609020204030204" pitchFamily="49" charset="0"/>
              </a:rPr>
              <a:t>⌐p2</a:t>
            </a:r>
            <a:r>
              <a:rPr lang="de-DE" dirty="0">
                <a:latin typeface="Consolas" panose="020B0609020204030204" pitchFamily="49" charset="0"/>
              </a:rPr>
              <a:t>R</a:t>
            </a:r>
            <a:endParaRPr lang="en-US" b="1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34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06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JA: max </a:t>
            </a:r>
            <a:r>
              <a:rPr lang="en-US" baseline="0" dirty="0" err="1"/>
              <a:t>ProdNo</a:t>
            </a:r>
            <a:r>
              <a:rPr lang="en-US" baseline="0" dirty="0"/>
              <a:t> only #distinct </a:t>
            </a:r>
            <a:r>
              <a:rPr lang="en-US" baseline="0" dirty="0" err="1"/>
              <a:t>ProjNo</a:t>
            </a:r>
            <a:r>
              <a:rPr lang="en-US" baseline="0" dirty="0"/>
              <a:t> solutions </a:t>
            </a:r>
          </a:p>
          <a:p>
            <a:r>
              <a:rPr lang="en-US" baseline="0" dirty="0"/>
              <a:t>Note </a:t>
            </a:r>
            <a:r>
              <a:rPr lang="en-US" baseline="0" dirty="0" err="1"/>
              <a:t>Unnesting</a:t>
            </a:r>
            <a:r>
              <a:rPr lang="en-US" baseline="0" dirty="0"/>
              <a:t> Arbitrary Queries Neumann (via cross-product, #distinct)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50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dependent</a:t>
            </a:r>
            <a:r>
              <a:rPr lang="en-US" baseline="0" dirty="0"/>
              <a:t> join: execute right hand side once for every left tuple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739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nested-loop joins in bushy trees require materialization or multiplication of subtree-costs for inner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69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q^2 estimation error</a:t>
            </a:r>
            <a:r>
              <a:rPr lang="en-US" baseline="0" dirty="0"/>
              <a:t> (e.g., negative for selected, positive for optimal) -&gt; q^4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348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065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birthday problem argument -&gt; collisions avoided if M much larger than D, so D^2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89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08 Query Optimization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08 Query Optimization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3.informatik.uni-mannheim.de/~moer/querycompiler.pdf" TargetMode="External"/><Relationship Id="rId5" Type="http://schemas.openxmlformats.org/officeDocument/2006/relationships/image" Target="../media/image11.emf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42.png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0.emf"/><Relationship Id="rId4" Type="http://schemas.openxmlformats.org/officeDocument/2006/relationships/image" Target="../media/image29.png"/><Relationship Id="rId9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10" Type="http://schemas.openxmlformats.org/officeDocument/2006/relationships/image" Target="../media/image34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png"/><Relationship Id="rId7" Type="http://schemas.openxmlformats.org/officeDocument/2006/relationships/image" Target="../media/image48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png"/><Relationship Id="rId9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DB Systems</a:t>
            </a:r>
            <a:br>
              <a:rPr lang="de-DE" b="1" dirty="0"/>
            </a:br>
            <a:r>
              <a:rPr lang="en-US" sz="4300" dirty="0"/>
              <a:t>08 Query Optimization</a:t>
            </a:r>
            <a:endParaRPr lang="de-DE" sz="43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B1796D-4DC1-B8AE-9AEA-44AC3C58B4D1}"/>
              </a:ext>
            </a:extLst>
          </p:cNvPr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Dec 02, 2023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5357A72E-B89C-545C-BEA4-F06F861D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Prof. </a:t>
            </a:r>
            <a:r>
              <a:rPr lang="en-GB" b="1" dirty="0" err="1"/>
              <a:t>Dr.</a:t>
            </a:r>
            <a:r>
              <a:rPr lang="en-GB" b="1" dirty="0"/>
              <a:t> Matthias Boehm</a:t>
            </a:r>
          </a:p>
          <a:p>
            <a:endParaRPr lang="en-GB" sz="1000" dirty="0"/>
          </a:p>
          <a:p>
            <a:r>
              <a:rPr lang="en-US" dirty="0" err="1"/>
              <a:t>Technische</a:t>
            </a:r>
            <a:r>
              <a:rPr lang="en-US" dirty="0"/>
              <a:t> Universität Berlin</a:t>
            </a:r>
          </a:p>
          <a:p>
            <a:r>
              <a:rPr lang="en-US" dirty="0"/>
              <a:t>Faculty IV - Electrical Engineering and Computer Science</a:t>
            </a:r>
          </a:p>
          <a:p>
            <a:r>
              <a:rPr lang="en-US" dirty="0"/>
              <a:t>Berlin Institute for the Foundations of Learning and Data</a:t>
            </a:r>
          </a:p>
          <a:p>
            <a:r>
              <a:rPr lang="en-US" dirty="0"/>
              <a:t>Big Data Engineering (DAMS Lab)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A7BC5E-47CF-B738-5CF3-B766062BA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</a:t>
            </a:r>
            <a:r>
              <a:rPr lang="en-US" dirty="0" err="1"/>
              <a:t>Unnesting</a:t>
            </a:r>
            <a:r>
              <a:rPr lang="en-US" dirty="0"/>
              <a:t>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Case 3: </a:t>
            </a:r>
            <a:r>
              <a:rPr lang="de-DE" dirty="0">
                <a:solidFill>
                  <a:schemeClr val="accent1"/>
                </a:solidFill>
              </a:rPr>
              <a:t>Type-J Nesting</a:t>
            </a:r>
          </a:p>
          <a:p>
            <a:pPr lvl="1"/>
            <a:r>
              <a:rPr lang="de-DE" dirty="0"/>
              <a:t>Un-nesting of correlated sub-queries w/o aggregation</a:t>
            </a:r>
            <a:endParaRPr lang="de-DE" dirty="0">
              <a:latin typeface="Consolas" pitchFamily="49" charset="0"/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sz="700" dirty="0"/>
          </a:p>
          <a:p>
            <a:r>
              <a:rPr lang="de-DE" dirty="0"/>
              <a:t>Case 4: </a:t>
            </a:r>
            <a:r>
              <a:rPr lang="de-DE" dirty="0">
                <a:solidFill>
                  <a:schemeClr val="accent1"/>
                </a:solidFill>
              </a:rPr>
              <a:t>Type-JA Nesting</a:t>
            </a:r>
          </a:p>
          <a:p>
            <a:pPr lvl="1"/>
            <a:r>
              <a:rPr lang="de-DE" dirty="0"/>
              <a:t>Un-nesting of correlated sub-queries w/ aggregation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en-US" dirty="0"/>
              <a:t>Further un-nesting via case 3 and 2</a:t>
            </a:r>
            <a:endParaRPr lang="de-DE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323734" y="4195364"/>
            <a:ext cx="38114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OrderNo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Order O</a:t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ProdNo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de-DE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ProdNo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 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ProjNo,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(ProdNo)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Project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Budget &gt; 100.000</a:t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GROUP BY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ProjNo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P.ProjNo = O.OrderNo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6" name="Textfeld 7"/>
          <p:cNvSpPr txBox="1"/>
          <p:nvPr/>
        </p:nvSpPr>
        <p:spPr>
          <a:xfrm>
            <a:off x="920269" y="4189871"/>
            <a:ext cx="396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Order O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100,000)</a:t>
            </a:r>
          </a:p>
        </p:txBody>
      </p:sp>
      <p:sp>
        <p:nvSpPr>
          <p:cNvPr id="7" name="Textfeld 9"/>
          <p:cNvSpPr txBox="1"/>
          <p:nvPr/>
        </p:nvSpPr>
        <p:spPr>
          <a:xfrm>
            <a:off x="5570106" y="2043387"/>
            <a:ext cx="3372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endParaRPr lang="de-DE" sz="1600" b="0" dirty="0"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Order O,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O.ProdNo = P.ProdNo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</a:t>
            </a:r>
            <a:endParaRPr lang="de-DE" sz="1600" b="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8" name="Textfeld 10"/>
          <p:cNvSpPr txBox="1"/>
          <p:nvPr/>
        </p:nvSpPr>
        <p:spPr>
          <a:xfrm>
            <a:off x="929998" y="2043387"/>
            <a:ext cx="39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Order O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865861" y="230729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862619" y="468733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543" y="895598"/>
            <a:ext cx="4174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768500" y="846306"/>
            <a:ext cx="26032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[Won Kim: On Optimizing an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SQL-like Nested Query.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Trans. Database Syst. 1982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897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Unnesting</a:t>
            </a:r>
            <a:r>
              <a:rPr lang="en-US" dirty="0"/>
              <a:t> Arbitrary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General transformation for elimination of </a:t>
            </a:r>
            <a:r>
              <a:rPr lang="en-US" b="1" dirty="0">
                <a:solidFill>
                  <a:schemeClr val="accent1"/>
                </a:solidFill>
              </a:rPr>
              <a:t>dependent joins</a:t>
            </a:r>
          </a:p>
          <a:p>
            <a:pPr lvl="1"/>
            <a:r>
              <a:rPr lang="en-US" dirty="0"/>
              <a:t>Guaranteed lower or equal cost / reuse of subsequent rewrites</a:t>
            </a:r>
          </a:p>
          <a:p>
            <a:pPr lvl="1"/>
            <a:endParaRPr lang="en-US" dirty="0"/>
          </a:p>
          <a:p>
            <a:r>
              <a:rPr lang="en-US" dirty="0"/>
              <a:t>#1 Simple </a:t>
            </a:r>
            <a:r>
              <a:rPr lang="en-US" dirty="0" err="1"/>
              <a:t>Unnesting</a:t>
            </a:r>
            <a:endParaRPr lang="en-US" dirty="0"/>
          </a:p>
          <a:p>
            <a:pPr lvl="1"/>
            <a:r>
              <a:rPr lang="en-US" dirty="0"/>
              <a:t>Move dependent predicates up as far as possible</a:t>
            </a:r>
          </a:p>
          <a:p>
            <a:pPr lvl="1"/>
            <a:r>
              <a:rPr lang="en-US" dirty="0"/>
              <a:t>Transforms dependent into regular join if adjacent</a:t>
            </a:r>
          </a:p>
          <a:p>
            <a:endParaRPr lang="en-US" dirty="0"/>
          </a:p>
          <a:p>
            <a:r>
              <a:rPr lang="en-US" dirty="0"/>
              <a:t>#2 General </a:t>
            </a:r>
            <a:r>
              <a:rPr lang="en-US" dirty="0" err="1"/>
              <a:t>Unnesting</a:t>
            </a:r>
            <a:endParaRPr lang="en-US" dirty="0"/>
          </a:p>
          <a:p>
            <a:pPr lvl="1"/>
            <a:r>
              <a:rPr lang="en-US" dirty="0"/>
              <a:t>Translate dependent join into </a:t>
            </a:r>
            <a:br>
              <a:rPr lang="en-US" dirty="0"/>
            </a:br>
            <a:r>
              <a:rPr lang="en-US" dirty="0"/>
              <a:t>regular and </a:t>
            </a:r>
            <a:r>
              <a:rPr lang="en-US" b="1" dirty="0" err="1">
                <a:solidFill>
                  <a:srgbClr val="7889FB"/>
                </a:solidFill>
              </a:rPr>
              <a:t>deduplicated</a:t>
            </a:r>
            <a:r>
              <a:rPr lang="en-US" b="1" dirty="0">
                <a:solidFill>
                  <a:srgbClr val="7889FB"/>
                </a:solidFill>
              </a:rPr>
              <a:t> dependent join</a:t>
            </a:r>
          </a:p>
          <a:p>
            <a:pPr lvl="1"/>
            <a:r>
              <a:rPr lang="en-US" dirty="0"/>
              <a:t>Push down dependent join, </a:t>
            </a:r>
            <a:br>
              <a:rPr lang="en-US" dirty="0"/>
            </a:br>
            <a:r>
              <a:rPr lang="en-US" dirty="0"/>
              <a:t>turn dependent join over base relation into </a:t>
            </a:r>
            <a:r>
              <a:rPr lang="en-US" b="1" dirty="0">
                <a:solidFill>
                  <a:srgbClr val="7889FB"/>
                </a:solidFill>
              </a:rPr>
              <a:t>regular join</a:t>
            </a:r>
          </a:p>
          <a:p>
            <a:pPr lvl="1"/>
            <a:r>
              <a:rPr lang="en-US" dirty="0"/>
              <a:t>Specific optimizations (e.g., </a:t>
            </a:r>
            <a:r>
              <a:rPr lang="en-US" b="1" dirty="0">
                <a:solidFill>
                  <a:srgbClr val="7889FB"/>
                </a:solidFill>
              </a:rPr>
              <a:t>sideways information passing</a:t>
            </a:r>
            <a:r>
              <a:rPr lang="en-US" dirty="0"/>
              <a:t>), other rewrites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19099" y="875833"/>
            <a:ext cx="212020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Neumann, Alfons Kemper: Unnesting Arbitrary Queries.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2015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731" y="945221"/>
            <a:ext cx="4242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742" y="3951289"/>
            <a:ext cx="4657258" cy="505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802" y="4440493"/>
            <a:ext cx="2505040" cy="3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Selections and 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Transformation Rules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Restructuring Algorithm</a:t>
            </a:r>
          </a:p>
          <a:p>
            <a:pPr lvl="1"/>
            <a:r>
              <a:rPr lang="de-DE" b="1" dirty="0"/>
              <a:t>#1</a:t>
            </a:r>
            <a:r>
              <a:rPr lang="de-DE" dirty="0"/>
              <a:t> Split n-ary joins into binary joins </a:t>
            </a:r>
          </a:p>
          <a:p>
            <a:pPr lvl="1"/>
            <a:r>
              <a:rPr lang="de-DE" b="1" dirty="0"/>
              <a:t>#2</a:t>
            </a:r>
            <a:r>
              <a:rPr lang="de-DE" dirty="0"/>
              <a:t> Split multi-term selections </a:t>
            </a:r>
          </a:p>
          <a:p>
            <a:pPr lvl="1"/>
            <a:r>
              <a:rPr lang="de-DE" b="1" dirty="0"/>
              <a:t>#3</a:t>
            </a:r>
            <a:r>
              <a:rPr lang="de-DE" dirty="0"/>
              <a:t> Push-down selections as far as possible</a:t>
            </a:r>
          </a:p>
          <a:p>
            <a:pPr lvl="1"/>
            <a:r>
              <a:rPr lang="de-DE" b="1" dirty="0"/>
              <a:t>#4</a:t>
            </a:r>
            <a:r>
              <a:rPr lang="de-DE" dirty="0"/>
              <a:t> Group adjacent selections again</a:t>
            </a:r>
          </a:p>
          <a:p>
            <a:pPr lvl="1"/>
            <a:r>
              <a:rPr lang="de-DE" b="1" dirty="0"/>
              <a:t>#5</a:t>
            </a:r>
            <a:r>
              <a:rPr lang="de-DE" dirty="0"/>
              <a:t> Push-down projections as far as possible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2024" y="1692613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1) Grouping of Selections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0932" y="1702339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4) Pushdown of Projections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704990" y="2408514"/>
            <a:ext cx="1766399" cy="1344851"/>
            <a:chOff x="1016277" y="2525250"/>
            <a:chExt cx="1766399" cy="1344851"/>
          </a:xfrm>
        </p:grpSpPr>
        <p:sp>
          <p:nvSpPr>
            <p:cNvPr id="9" name="Textfeld 7"/>
            <p:cNvSpPr txBox="1"/>
            <p:nvPr/>
          </p:nvSpPr>
          <p:spPr>
            <a:xfrm>
              <a:off x="1148530" y="3544149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11" name="Gerade Verbindung 9"/>
            <p:cNvCxnSpPr>
              <a:stCxn id="12" idx="0"/>
              <a:endCxn id="19" idx="2"/>
            </p:cNvCxnSpPr>
            <p:nvPr/>
          </p:nvCxnSpPr>
          <p:spPr>
            <a:xfrm flipV="1">
              <a:off x="1325260" y="2851202"/>
              <a:ext cx="0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0"/>
            <p:cNvSpPr txBox="1"/>
            <p:nvPr/>
          </p:nvSpPr>
          <p:spPr>
            <a:xfrm>
              <a:off x="1016277" y="301535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p=q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Gerade Verbindung 11"/>
            <p:cNvCxnSpPr>
              <a:stCxn id="9" idx="0"/>
              <a:endCxn id="12" idx="2"/>
            </p:cNvCxnSpPr>
            <p:nvPr/>
          </p:nvCxnSpPr>
          <p:spPr>
            <a:xfrm flipV="1">
              <a:off x="1321991" y="3341305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0"/>
            <p:cNvSpPr txBox="1"/>
            <p:nvPr/>
          </p:nvSpPr>
          <p:spPr>
            <a:xfrm>
              <a:off x="1016277" y="252525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x&gt;y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1667334" y="301886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26" name="Textfeld 7"/>
            <p:cNvSpPr txBox="1"/>
            <p:nvPr/>
          </p:nvSpPr>
          <p:spPr>
            <a:xfrm>
              <a:off x="2108327" y="3190710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27" name="Textfeld 10"/>
            <p:cNvSpPr txBox="1"/>
            <p:nvPr/>
          </p:nvSpPr>
          <p:spPr>
            <a:xfrm>
              <a:off x="1787437" y="2661914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x&gt;y</a:t>
              </a:r>
              <a:r>
                <a:rPr lang="el-GR" sz="2000" baseline="-25000" dirty="0">
                  <a:latin typeface="Consolas" panose="020B0609020204030204" pitchFamily="49" charset="0"/>
                </a:rPr>
                <a:t>ᴧ</a:t>
              </a:r>
              <a:r>
                <a: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p=q</a:t>
              </a:r>
            </a:p>
          </p:txBody>
        </p:sp>
        <p:cxnSp>
          <p:nvCxnSpPr>
            <p:cNvPr id="28" name="Gerade Verbindung 11"/>
            <p:cNvCxnSpPr>
              <a:stCxn id="26" idx="0"/>
              <a:endCxn id="27" idx="2"/>
            </p:cNvCxnSpPr>
            <p:nvPr/>
          </p:nvCxnSpPr>
          <p:spPr>
            <a:xfrm flipV="1">
              <a:off x="2281788" y="2987866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2793198" y="2405271"/>
            <a:ext cx="1698303" cy="1344851"/>
            <a:chOff x="3065575" y="2522007"/>
            <a:chExt cx="1698303" cy="1344851"/>
          </a:xfrm>
        </p:grpSpPr>
        <p:sp>
          <p:nvSpPr>
            <p:cNvPr id="29" name="Textfeld 7"/>
            <p:cNvSpPr txBox="1"/>
            <p:nvPr/>
          </p:nvSpPr>
          <p:spPr>
            <a:xfrm>
              <a:off x="3197828" y="3540906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30" name="Gerade Verbindung 9"/>
            <p:cNvCxnSpPr>
              <a:stCxn id="31" idx="0"/>
              <a:endCxn id="33" idx="2"/>
            </p:cNvCxnSpPr>
            <p:nvPr/>
          </p:nvCxnSpPr>
          <p:spPr>
            <a:xfrm flipV="1">
              <a:off x="3374558" y="2847959"/>
              <a:ext cx="0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10"/>
            <p:cNvSpPr txBox="1"/>
            <p:nvPr/>
          </p:nvSpPr>
          <p:spPr>
            <a:xfrm>
              <a:off x="3065575" y="301211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A,B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Gerade Verbindung 11"/>
            <p:cNvCxnSpPr>
              <a:stCxn id="29" idx="0"/>
              <a:endCxn id="31" idx="2"/>
            </p:cNvCxnSpPr>
            <p:nvPr/>
          </p:nvCxnSpPr>
          <p:spPr>
            <a:xfrm flipV="1">
              <a:off x="3371289" y="3338062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10"/>
            <p:cNvSpPr txBox="1"/>
            <p:nvPr/>
          </p:nvSpPr>
          <p:spPr>
            <a:xfrm>
              <a:off x="3065575" y="252200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3716632" y="291834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35" name="Textfeld 7"/>
            <p:cNvSpPr txBox="1"/>
            <p:nvPr/>
          </p:nvSpPr>
          <p:spPr>
            <a:xfrm>
              <a:off x="4089529" y="3187467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36" name="Textfeld 10"/>
            <p:cNvSpPr txBox="1"/>
            <p:nvPr/>
          </p:nvSpPr>
          <p:spPr>
            <a:xfrm>
              <a:off x="3768639" y="2658671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Gerade Verbindung 11"/>
            <p:cNvCxnSpPr>
              <a:stCxn id="35" idx="0"/>
              <a:endCxn id="36" idx="2"/>
            </p:cNvCxnSpPr>
            <p:nvPr/>
          </p:nvCxnSpPr>
          <p:spPr>
            <a:xfrm flipV="1">
              <a:off x="4262990" y="2984623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5723114" y="4419069"/>
            <a:ext cx="2984017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Input: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Standardized, simplified, and un-nested query graph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Restructured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query graph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660921" y="2405272"/>
            <a:ext cx="2039805" cy="1344851"/>
            <a:chOff x="4748470" y="2522008"/>
            <a:chExt cx="2039805" cy="1344851"/>
          </a:xfrm>
        </p:grpSpPr>
        <p:sp>
          <p:nvSpPr>
            <p:cNvPr id="39" name="Textfeld 7"/>
            <p:cNvSpPr txBox="1"/>
            <p:nvPr/>
          </p:nvSpPr>
          <p:spPr>
            <a:xfrm>
              <a:off x="4783448" y="3540907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40" name="Gerade Verbindung 9"/>
            <p:cNvCxnSpPr>
              <a:stCxn id="41" idx="0"/>
              <a:endCxn id="43" idx="2"/>
            </p:cNvCxnSpPr>
            <p:nvPr/>
          </p:nvCxnSpPr>
          <p:spPr>
            <a:xfrm flipV="1">
              <a:off x="5205792" y="2847960"/>
              <a:ext cx="7304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10"/>
            <p:cNvSpPr txBox="1"/>
            <p:nvPr/>
          </p:nvSpPr>
          <p:spPr>
            <a:xfrm>
              <a:off x="4748470" y="3012111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Gerade Verbindung 11"/>
            <p:cNvCxnSpPr>
              <a:stCxn id="39" idx="0"/>
              <a:endCxn id="41" idx="2"/>
            </p:cNvCxnSpPr>
            <p:nvPr/>
          </p:nvCxnSpPr>
          <p:spPr>
            <a:xfrm flipV="1">
              <a:off x="4956909" y="3338063"/>
              <a:ext cx="248883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10"/>
            <p:cNvSpPr txBox="1"/>
            <p:nvPr/>
          </p:nvSpPr>
          <p:spPr>
            <a:xfrm>
              <a:off x="4760714" y="2522008"/>
              <a:ext cx="90476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p(R)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5564897" y="2733516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50" name="Textfeld 7"/>
            <p:cNvSpPr txBox="1"/>
            <p:nvPr/>
          </p:nvSpPr>
          <p:spPr>
            <a:xfrm>
              <a:off x="5276310" y="3537664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51" name="Gerade Verbindung 11"/>
            <p:cNvCxnSpPr>
              <a:stCxn id="50" idx="0"/>
              <a:endCxn id="41" idx="2"/>
            </p:cNvCxnSpPr>
            <p:nvPr/>
          </p:nvCxnSpPr>
          <p:spPr>
            <a:xfrm flipH="1" flipV="1">
              <a:off x="5205792" y="3338063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feld 10"/>
            <p:cNvSpPr txBox="1"/>
            <p:nvPr/>
          </p:nvSpPr>
          <p:spPr>
            <a:xfrm>
              <a:off x="5873632" y="2522481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7" name="Gerade Verbindung 11"/>
            <p:cNvCxnSpPr>
              <a:endCxn id="56" idx="2"/>
            </p:cNvCxnSpPr>
            <p:nvPr/>
          </p:nvCxnSpPr>
          <p:spPr>
            <a:xfrm flipV="1">
              <a:off x="6113863" y="2848433"/>
              <a:ext cx="217091" cy="18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7"/>
            <p:cNvSpPr txBox="1"/>
            <p:nvPr/>
          </p:nvSpPr>
          <p:spPr>
            <a:xfrm>
              <a:off x="6401472" y="3048034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61" name="Gerade Verbindung 11"/>
            <p:cNvCxnSpPr>
              <a:stCxn id="60" idx="0"/>
              <a:endCxn id="56" idx="2"/>
            </p:cNvCxnSpPr>
            <p:nvPr/>
          </p:nvCxnSpPr>
          <p:spPr>
            <a:xfrm flipH="1" flipV="1">
              <a:off x="6330954" y="2848433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10"/>
            <p:cNvSpPr txBox="1"/>
            <p:nvPr/>
          </p:nvSpPr>
          <p:spPr>
            <a:xfrm>
              <a:off x="5739994" y="3054048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p(R)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feld 7"/>
            <p:cNvSpPr txBox="1"/>
            <p:nvPr/>
          </p:nvSpPr>
          <p:spPr>
            <a:xfrm>
              <a:off x="5937794" y="3537662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65" name="Gerade Verbindung 11"/>
            <p:cNvCxnSpPr>
              <a:endCxn id="63" idx="0"/>
            </p:cNvCxnSpPr>
            <p:nvPr/>
          </p:nvCxnSpPr>
          <p:spPr>
            <a:xfrm flipH="1">
              <a:off x="6111255" y="3360544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963138" y="2398786"/>
            <a:ext cx="2125126" cy="1821508"/>
            <a:chOff x="6963138" y="2515522"/>
            <a:chExt cx="2125126" cy="1821508"/>
          </a:xfrm>
        </p:grpSpPr>
        <p:sp>
          <p:nvSpPr>
            <p:cNvPr id="72" name="Textfeld 7"/>
            <p:cNvSpPr txBox="1"/>
            <p:nvPr/>
          </p:nvSpPr>
          <p:spPr>
            <a:xfrm>
              <a:off x="6998116" y="3537665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73" name="Gerade Verbindung 9"/>
            <p:cNvCxnSpPr>
              <a:stCxn id="74" idx="0"/>
              <a:endCxn id="76" idx="2"/>
            </p:cNvCxnSpPr>
            <p:nvPr/>
          </p:nvCxnSpPr>
          <p:spPr>
            <a:xfrm flipV="1">
              <a:off x="7420460" y="2844718"/>
              <a:ext cx="7303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10"/>
            <p:cNvSpPr txBox="1"/>
            <p:nvPr/>
          </p:nvSpPr>
          <p:spPr>
            <a:xfrm>
              <a:off x="6963138" y="3008869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75" name="Gerade Verbindung 11"/>
            <p:cNvCxnSpPr>
              <a:stCxn id="72" idx="0"/>
              <a:endCxn id="74" idx="2"/>
            </p:cNvCxnSpPr>
            <p:nvPr/>
          </p:nvCxnSpPr>
          <p:spPr>
            <a:xfrm flipV="1">
              <a:off x="7171577" y="3334821"/>
              <a:ext cx="248883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10"/>
            <p:cNvSpPr txBox="1"/>
            <p:nvPr/>
          </p:nvSpPr>
          <p:spPr>
            <a:xfrm>
              <a:off x="7146870" y="2518766"/>
              <a:ext cx="56178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77" name="Right Arrow 76"/>
            <p:cNvSpPr/>
            <p:nvPr/>
          </p:nvSpPr>
          <p:spPr>
            <a:xfrm>
              <a:off x="7740656" y="2730274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78" name="Textfeld 7"/>
            <p:cNvSpPr txBox="1"/>
            <p:nvPr/>
          </p:nvSpPr>
          <p:spPr>
            <a:xfrm>
              <a:off x="7490978" y="3534422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79" name="Gerade Verbindung 11"/>
            <p:cNvCxnSpPr>
              <a:stCxn id="78" idx="0"/>
              <a:endCxn id="74" idx="2"/>
            </p:cNvCxnSpPr>
            <p:nvPr/>
          </p:nvCxnSpPr>
          <p:spPr>
            <a:xfrm flipH="1" flipV="1">
              <a:off x="7420460" y="3334821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10"/>
            <p:cNvSpPr txBox="1"/>
            <p:nvPr/>
          </p:nvSpPr>
          <p:spPr>
            <a:xfrm>
              <a:off x="8000748" y="2995897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1" name="Gerade Verbindung 11"/>
            <p:cNvCxnSpPr>
              <a:endCxn id="80" idx="2"/>
            </p:cNvCxnSpPr>
            <p:nvPr/>
          </p:nvCxnSpPr>
          <p:spPr>
            <a:xfrm flipV="1">
              <a:off x="8240979" y="3321849"/>
              <a:ext cx="217091" cy="18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11"/>
            <p:cNvCxnSpPr>
              <a:stCxn id="90" idx="0"/>
              <a:endCxn id="80" idx="2"/>
            </p:cNvCxnSpPr>
            <p:nvPr/>
          </p:nvCxnSpPr>
          <p:spPr>
            <a:xfrm flipH="1" flipV="1">
              <a:off x="8458070" y="3321849"/>
              <a:ext cx="256325" cy="2023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feld 10"/>
            <p:cNvSpPr txBox="1"/>
            <p:nvPr/>
          </p:nvSpPr>
          <p:spPr>
            <a:xfrm>
              <a:off x="7867110" y="3527464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A,C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5" name="Textfeld 7"/>
            <p:cNvSpPr txBox="1"/>
            <p:nvPr/>
          </p:nvSpPr>
          <p:spPr>
            <a:xfrm>
              <a:off x="8064910" y="4011078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86" name="Gerade Verbindung 11"/>
            <p:cNvCxnSpPr>
              <a:endCxn id="85" idx="0"/>
            </p:cNvCxnSpPr>
            <p:nvPr/>
          </p:nvCxnSpPr>
          <p:spPr>
            <a:xfrm flipH="1">
              <a:off x="8238371" y="3833960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10"/>
            <p:cNvSpPr txBox="1"/>
            <p:nvPr/>
          </p:nvSpPr>
          <p:spPr>
            <a:xfrm>
              <a:off x="8340526" y="3524221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91" name="Textfeld 7"/>
            <p:cNvSpPr txBox="1"/>
            <p:nvPr/>
          </p:nvSpPr>
          <p:spPr>
            <a:xfrm>
              <a:off x="8538326" y="4007835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2" name="Gerade Verbindung 11"/>
            <p:cNvCxnSpPr>
              <a:endCxn id="91" idx="0"/>
            </p:cNvCxnSpPr>
            <p:nvPr/>
          </p:nvCxnSpPr>
          <p:spPr>
            <a:xfrm flipH="1">
              <a:off x="8711787" y="3830717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"/>
            <p:cNvCxnSpPr>
              <a:stCxn id="80" idx="0"/>
              <a:endCxn id="95" idx="2"/>
            </p:cNvCxnSpPr>
            <p:nvPr/>
          </p:nvCxnSpPr>
          <p:spPr>
            <a:xfrm flipV="1">
              <a:off x="8458070" y="2841474"/>
              <a:ext cx="7310" cy="1544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feld 10"/>
            <p:cNvSpPr txBox="1"/>
            <p:nvPr/>
          </p:nvSpPr>
          <p:spPr>
            <a:xfrm>
              <a:off x="8184487" y="2515522"/>
              <a:ext cx="56178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691320" y="1699097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2) Grouping of Projections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828168" y="1695854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3) Pushdown of Selections</a:t>
            </a:r>
          </a:p>
        </p:txBody>
      </p:sp>
    </p:spTree>
    <p:extLst>
      <p:ext uri="{BB962C8B-B14F-4D97-AF65-F5344CB8AC3E}">
        <p14:creationId xmlns:p14="http://schemas.microsoft.com/office/powerpoint/2010/main" val="128059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/>
      <p:bldP spid="101" grpId="0"/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Query Restructuring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2088" y="1487730"/>
            <a:ext cx="309340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Name, count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Pos=‘FW’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793" y="2770106"/>
            <a:ext cx="31687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CREATE VIEW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AS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P.Pos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count(*)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Players P, Goals G 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WHERE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G.Pid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G.GOwn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=FALSE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P.Pos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ORDER BY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count(*)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DESC</a:t>
            </a:r>
            <a:endParaRPr lang="en-US" sz="1400" b="1" dirty="0"/>
          </a:p>
        </p:txBody>
      </p:sp>
      <p:sp>
        <p:nvSpPr>
          <p:cNvPr id="14" name="Right Arrow 13"/>
          <p:cNvSpPr/>
          <p:nvPr/>
        </p:nvSpPr>
        <p:spPr>
          <a:xfrm>
            <a:off x="3398875" y="304219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6100403" y="304790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6294898" y="1327930"/>
            <a:ext cx="2635708" cy="4878806"/>
            <a:chOff x="6294898" y="1592090"/>
            <a:chExt cx="2635708" cy="4878806"/>
          </a:xfrm>
        </p:grpSpPr>
        <p:cxnSp>
          <p:nvCxnSpPr>
            <p:cNvPr id="43" name="Gerade Verbindung 9"/>
            <p:cNvCxnSpPr>
              <a:stCxn id="44" idx="0"/>
              <a:endCxn id="46" idx="2"/>
            </p:cNvCxnSpPr>
            <p:nvPr/>
          </p:nvCxnSpPr>
          <p:spPr>
            <a:xfrm flipH="1" flipV="1">
              <a:off x="7722136" y="3632927"/>
              <a:ext cx="2424" cy="2419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10"/>
            <p:cNvSpPr txBox="1"/>
            <p:nvPr/>
          </p:nvSpPr>
          <p:spPr>
            <a:xfrm>
              <a:off x="7267238" y="3874900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Pid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5" name="Gerade Verbindung 11"/>
            <p:cNvCxnSpPr>
              <a:stCxn id="58" idx="0"/>
              <a:endCxn id="44" idx="2"/>
            </p:cNvCxnSpPr>
            <p:nvPr/>
          </p:nvCxnSpPr>
          <p:spPr>
            <a:xfrm flipV="1">
              <a:off x="7099564" y="4200852"/>
              <a:ext cx="624996" cy="2150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10"/>
            <p:cNvSpPr txBox="1"/>
            <p:nvPr/>
          </p:nvSpPr>
          <p:spPr>
            <a:xfrm>
              <a:off x="7224516" y="3306975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Name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Gerade Verbindung 11"/>
            <p:cNvCxnSpPr>
              <a:stCxn id="59" idx="0"/>
              <a:endCxn id="44" idx="2"/>
            </p:cNvCxnSpPr>
            <p:nvPr/>
          </p:nvCxnSpPr>
          <p:spPr>
            <a:xfrm flipH="1" flipV="1">
              <a:off x="7724560" y="4200852"/>
              <a:ext cx="607171" cy="211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"/>
            <p:cNvCxnSpPr>
              <a:stCxn id="46" idx="0"/>
              <a:endCxn id="50" idx="2"/>
            </p:cNvCxnSpPr>
            <p:nvPr/>
          </p:nvCxnSpPr>
          <p:spPr>
            <a:xfrm flipH="1" flipV="1">
              <a:off x="7718893" y="3065481"/>
              <a:ext cx="3243" cy="2414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feld 10"/>
            <p:cNvSpPr txBox="1"/>
            <p:nvPr/>
          </p:nvSpPr>
          <p:spPr>
            <a:xfrm>
              <a:off x="6837330" y="2739529"/>
              <a:ext cx="176312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Name,count(*)</a:t>
              </a:r>
            </a:p>
          </p:txBody>
        </p:sp>
        <p:cxnSp>
          <p:nvCxnSpPr>
            <p:cNvPr id="51" name="Gerade Verbindung 9"/>
            <p:cNvCxnSpPr>
              <a:stCxn id="50" idx="0"/>
              <a:endCxn id="52" idx="2"/>
            </p:cNvCxnSpPr>
            <p:nvPr/>
          </p:nvCxnSpPr>
          <p:spPr>
            <a:xfrm flipV="1">
              <a:off x="7718893" y="2540182"/>
              <a:ext cx="0" cy="199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10"/>
            <p:cNvSpPr txBox="1"/>
            <p:nvPr/>
          </p:nvSpPr>
          <p:spPr>
            <a:xfrm>
              <a:off x="6990328" y="2214230"/>
              <a:ext cx="145712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 err="1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count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&gt;=4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3" name="Gerade Verbindung 9"/>
            <p:cNvCxnSpPr>
              <a:stCxn id="52" idx="0"/>
              <a:endCxn id="54" idx="2"/>
            </p:cNvCxnSpPr>
            <p:nvPr/>
          </p:nvCxnSpPr>
          <p:spPr>
            <a:xfrm flipH="1" flipV="1">
              <a:off x="7715649" y="2031103"/>
              <a:ext cx="3244" cy="1831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10"/>
            <p:cNvSpPr txBox="1"/>
            <p:nvPr/>
          </p:nvSpPr>
          <p:spPr>
            <a:xfrm>
              <a:off x="6834086" y="1705151"/>
              <a:ext cx="176312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τ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count</a:t>
              </a:r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 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DESC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5" name="Gerade Verbindung 9"/>
            <p:cNvCxnSpPr>
              <a:endCxn id="54" idx="0"/>
            </p:cNvCxnSpPr>
            <p:nvPr/>
          </p:nvCxnSpPr>
          <p:spPr>
            <a:xfrm>
              <a:off x="7715649" y="1592090"/>
              <a:ext cx="0" cy="1130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10"/>
            <p:cNvSpPr txBox="1"/>
            <p:nvPr/>
          </p:nvSpPr>
          <p:spPr>
            <a:xfrm>
              <a:off x="6497444" y="4415928"/>
              <a:ext cx="1204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Pid,Name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feld 10"/>
            <p:cNvSpPr txBox="1"/>
            <p:nvPr/>
          </p:nvSpPr>
          <p:spPr>
            <a:xfrm>
              <a:off x="7834111" y="4412685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62" name="Textfeld 10"/>
            <p:cNvSpPr txBox="1"/>
            <p:nvPr/>
          </p:nvSpPr>
          <p:spPr>
            <a:xfrm>
              <a:off x="6598700" y="4996346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Pos=FW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feld 10"/>
            <p:cNvSpPr txBox="1"/>
            <p:nvPr/>
          </p:nvSpPr>
          <p:spPr>
            <a:xfrm>
              <a:off x="7830867" y="4993103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Gown=F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4" name="Gerade Verbindung 9"/>
            <p:cNvCxnSpPr>
              <a:stCxn id="62" idx="0"/>
              <a:endCxn id="58" idx="2"/>
            </p:cNvCxnSpPr>
            <p:nvPr/>
          </p:nvCxnSpPr>
          <p:spPr>
            <a:xfrm flipV="1">
              <a:off x="7096320" y="4741880"/>
              <a:ext cx="3244" cy="2544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9"/>
            <p:cNvCxnSpPr>
              <a:stCxn id="63" idx="0"/>
              <a:endCxn id="59" idx="2"/>
            </p:cNvCxnSpPr>
            <p:nvPr/>
          </p:nvCxnSpPr>
          <p:spPr>
            <a:xfrm flipV="1">
              <a:off x="8328487" y="4738637"/>
              <a:ext cx="3244" cy="2544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9"/>
            <p:cNvCxnSpPr>
              <a:stCxn id="62" idx="2"/>
              <a:endCxn id="82" idx="0"/>
            </p:cNvCxnSpPr>
            <p:nvPr/>
          </p:nvCxnSpPr>
          <p:spPr>
            <a:xfrm flipH="1">
              <a:off x="7096319" y="5322298"/>
              <a:ext cx="1" cy="2187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9"/>
            <p:cNvCxnSpPr>
              <a:stCxn id="63" idx="2"/>
              <a:endCxn id="83" idx="0"/>
            </p:cNvCxnSpPr>
            <p:nvPr/>
          </p:nvCxnSpPr>
          <p:spPr>
            <a:xfrm>
              <a:off x="8328487" y="5319055"/>
              <a:ext cx="0" cy="2187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"/>
            <p:cNvSpPr txBox="1"/>
            <p:nvPr/>
          </p:nvSpPr>
          <p:spPr>
            <a:xfrm>
              <a:off x="6514152" y="6144944"/>
              <a:ext cx="116432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Players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1" name="Textfeld 7"/>
            <p:cNvSpPr txBox="1"/>
            <p:nvPr/>
          </p:nvSpPr>
          <p:spPr>
            <a:xfrm>
              <a:off x="7877375" y="6141701"/>
              <a:ext cx="90871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Goals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2" name="Textfeld 10"/>
            <p:cNvSpPr txBox="1"/>
            <p:nvPr/>
          </p:nvSpPr>
          <p:spPr>
            <a:xfrm>
              <a:off x="6294898" y="5541093"/>
              <a:ext cx="160284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Pid,Name,Pos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3" name="Textfeld 10"/>
            <p:cNvSpPr txBox="1"/>
            <p:nvPr/>
          </p:nvSpPr>
          <p:spPr>
            <a:xfrm>
              <a:off x="7726367" y="5537850"/>
              <a:ext cx="1204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Pid,Gown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Gerade Verbindung 9"/>
            <p:cNvCxnSpPr>
              <a:stCxn id="80" idx="0"/>
              <a:endCxn id="82" idx="2"/>
            </p:cNvCxnSpPr>
            <p:nvPr/>
          </p:nvCxnSpPr>
          <p:spPr>
            <a:xfrm flipV="1">
              <a:off x="7096313" y="5867045"/>
              <a:ext cx="6" cy="2778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9"/>
            <p:cNvCxnSpPr>
              <a:stCxn id="81" idx="0"/>
              <a:endCxn id="83" idx="2"/>
            </p:cNvCxnSpPr>
            <p:nvPr/>
          </p:nvCxnSpPr>
          <p:spPr>
            <a:xfrm flipH="1" flipV="1">
              <a:off x="8328487" y="5863802"/>
              <a:ext cx="3246" cy="2778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82088" y="4580525"/>
            <a:ext cx="240274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Additional metadata: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P.Name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unique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389C2F-94E6-412D-A990-0294522051AE}"/>
              </a:ext>
            </a:extLst>
          </p:cNvPr>
          <p:cNvGrpSpPr/>
          <p:nvPr/>
        </p:nvGrpSpPr>
        <p:grpSpPr>
          <a:xfrm>
            <a:off x="3638000" y="1653050"/>
            <a:ext cx="2262210" cy="3568387"/>
            <a:chOff x="3638000" y="1338090"/>
            <a:chExt cx="2262210" cy="3568387"/>
          </a:xfrm>
        </p:grpSpPr>
        <p:grpSp>
          <p:nvGrpSpPr>
            <p:cNvPr id="78" name="Group 77"/>
            <p:cNvGrpSpPr/>
            <p:nvPr/>
          </p:nvGrpSpPr>
          <p:grpSpPr>
            <a:xfrm>
              <a:off x="3638000" y="1768919"/>
              <a:ext cx="2262210" cy="3137558"/>
              <a:chOff x="3638000" y="2538919"/>
              <a:chExt cx="2262210" cy="3137558"/>
            </a:xfrm>
          </p:grpSpPr>
          <p:sp>
            <p:nvSpPr>
              <p:cNvPr id="9" name="Textfeld 7"/>
              <p:cNvSpPr txBox="1"/>
              <p:nvPr/>
            </p:nvSpPr>
            <p:spPr>
              <a:xfrm>
                <a:off x="3638000" y="5350525"/>
                <a:ext cx="1164322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Players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" name="Gerade Verbindung 9"/>
              <p:cNvCxnSpPr>
                <a:stCxn id="11" idx="0"/>
                <a:endCxn id="13" idx="2"/>
              </p:cNvCxnSpPr>
              <p:nvPr/>
            </p:nvCxnSpPr>
            <p:spPr>
              <a:xfrm flipH="1" flipV="1">
                <a:off x="4836256" y="4579756"/>
                <a:ext cx="2424" cy="2419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feld 10"/>
              <p:cNvSpPr txBox="1"/>
              <p:nvPr/>
            </p:nvSpPr>
            <p:spPr>
              <a:xfrm>
                <a:off x="4381358" y="4821729"/>
                <a:ext cx="914643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⋈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Pid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2" name="Gerade Verbindung 11"/>
              <p:cNvCxnSpPr>
                <a:stCxn id="9" idx="0"/>
                <a:endCxn id="11" idx="2"/>
              </p:cNvCxnSpPr>
              <p:nvPr/>
            </p:nvCxnSpPr>
            <p:spPr>
              <a:xfrm flipV="1">
                <a:off x="4220161" y="5147681"/>
                <a:ext cx="618519" cy="2028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feld 10"/>
              <p:cNvSpPr txBox="1"/>
              <p:nvPr/>
            </p:nvSpPr>
            <p:spPr>
              <a:xfrm>
                <a:off x="4338636" y="4253804"/>
                <a:ext cx="995239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σ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Gown=F</a:t>
                </a:r>
                <a:endParaRPr lang="de-DE" sz="2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Textfeld 7"/>
              <p:cNvSpPr txBox="1"/>
              <p:nvPr/>
            </p:nvSpPr>
            <p:spPr>
              <a:xfrm>
                <a:off x="4991495" y="5347282"/>
                <a:ext cx="908715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Goals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6" name="Gerade Verbindung 11"/>
              <p:cNvCxnSpPr>
                <a:stCxn id="15" idx="0"/>
                <a:endCxn id="11" idx="2"/>
              </p:cNvCxnSpPr>
              <p:nvPr/>
            </p:nvCxnSpPr>
            <p:spPr>
              <a:xfrm flipH="1" flipV="1">
                <a:off x="4838680" y="5147681"/>
                <a:ext cx="607173" cy="19960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9"/>
              <p:cNvCxnSpPr>
                <a:stCxn id="13" idx="0"/>
                <a:endCxn id="31" idx="2"/>
              </p:cNvCxnSpPr>
              <p:nvPr/>
            </p:nvCxnSpPr>
            <p:spPr>
              <a:xfrm flipH="1" flipV="1">
                <a:off x="4833014" y="4012310"/>
                <a:ext cx="3242" cy="2414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feld 10"/>
              <p:cNvSpPr txBox="1"/>
              <p:nvPr/>
            </p:nvSpPr>
            <p:spPr>
              <a:xfrm>
                <a:off x="3766322" y="3686358"/>
                <a:ext cx="2133383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γ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Name,Pos,count(*)</a:t>
                </a:r>
              </a:p>
            </p:txBody>
          </p:sp>
          <p:cxnSp>
            <p:nvCxnSpPr>
              <p:cNvPr id="33" name="Gerade Verbindung 9"/>
              <p:cNvCxnSpPr>
                <a:stCxn id="31" idx="0"/>
                <a:endCxn id="34" idx="2"/>
              </p:cNvCxnSpPr>
              <p:nvPr/>
            </p:nvCxnSpPr>
            <p:spPr>
              <a:xfrm flipH="1" flipV="1">
                <a:off x="4833013" y="3487011"/>
                <a:ext cx="1" cy="1993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feld 10"/>
              <p:cNvSpPr txBox="1"/>
              <p:nvPr/>
            </p:nvSpPr>
            <p:spPr>
              <a:xfrm>
                <a:off x="4104448" y="3161059"/>
                <a:ext cx="1457129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τ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count</a:t>
                </a:r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 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DESC</a:t>
                </a:r>
                <a:endParaRPr lang="de-DE" sz="2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5" name="Gerade Verbindung 9"/>
              <p:cNvCxnSpPr>
                <a:stCxn id="34" idx="0"/>
                <a:endCxn id="36" idx="2"/>
              </p:cNvCxnSpPr>
              <p:nvPr/>
            </p:nvCxnSpPr>
            <p:spPr>
              <a:xfrm flipH="1" flipV="1">
                <a:off x="4829769" y="2977932"/>
                <a:ext cx="3244" cy="1831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feld 10"/>
              <p:cNvSpPr txBox="1"/>
              <p:nvPr/>
            </p:nvSpPr>
            <p:spPr>
              <a:xfrm>
                <a:off x="3948206" y="2651980"/>
                <a:ext cx="1763126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σ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count&gt;=4</a:t>
                </a:r>
                <a:r>
                  <a:rPr lang="el-GR" sz="2000" baseline="-25000" dirty="0">
                    <a:latin typeface="Consolas" panose="020B0609020204030204" pitchFamily="49" charset="0"/>
                  </a:rPr>
                  <a:t>ᴧ</a:t>
                </a:r>
                <a:r>
                  <a:rPr lang="en-US" sz="2000" baseline="-25000" dirty="0" err="1">
                    <a:latin typeface="Consolas" panose="020B0609020204030204" pitchFamily="49" charset="0"/>
                  </a:rPr>
                  <a:t>Pos</a:t>
                </a:r>
                <a:r>
                  <a:rPr lang="en-US" sz="2000" baseline="-25000" dirty="0">
                    <a:latin typeface="Consolas" panose="020B0609020204030204" pitchFamily="49" charset="0"/>
                  </a:rPr>
                  <a:t>=FW</a:t>
                </a:r>
                <a:endParaRPr lang="de-DE" sz="2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9" name="Gerade Verbindung 9"/>
              <p:cNvCxnSpPr>
                <a:endCxn id="36" idx="0"/>
              </p:cNvCxnSpPr>
              <p:nvPr/>
            </p:nvCxnSpPr>
            <p:spPr>
              <a:xfrm>
                <a:off x="4829769" y="2538919"/>
                <a:ext cx="0" cy="1130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feld 10">
              <a:extLst>
                <a:ext uri="{FF2B5EF4-FFF2-40B4-BE49-F238E27FC236}">
                  <a16:creationId xmlns:a16="http://schemas.microsoft.com/office/drawing/2014/main" id="{63154927-2905-47AD-9149-CA727DE836B9}"/>
                </a:ext>
              </a:extLst>
            </p:cNvPr>
            <p:cNvSpPr txBox="1"/>
            <p:nvPr/>
          </p:nvSpPr>
          <p:spPr>
            <a:xfrm>
              <a:off x="4107908" y="1353184"/>
              <a:ext cx="145712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 err="1">
                  <a:latin typeface="Consolas" panose="020B0609020204030204" pitchFamily="49" charset="0"/>
                  <a:cs typeface="Calibri" panose="020F0502020204030204" pitchFamily="34" charset="0"/>
                </a:rPr>
                <a:t>Name,count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0" name="Gerade Verbindung 9">
              <a:extLst>
                <a:ext uri="{FF2B5EF4-FFF2-40B4-BE49-F238E27FC236}">
                  <a16:creationId xmlns:a16="http://schemas.microsoft.com/office/drawing/2014/main" id="{1F3F9286-A3AB-47FB-B9DC-E872FE4B555F}"/>
                </a:ext>
              </a:extLst>
            </p:cNvPr>
            <p:cNvCxnSpPr/>
            <p:nvPr/>
          </p:nvCxnSpPr>
          <p:spPr>
            <a:xfrm>
              <a:off x="4820049" y="1338090"/>
              <a:ext cx="0" cy="1130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420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Cardinality and Cost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01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Cost Models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Cost Models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I/O costs</a:t>
            </a:r>
            <a:r>
              <a:rPr lang="en-US" dirty="0">
                <a:sym typeface="Wingdings" panose="05000000000000000000" pitchFamily="2" charset="2"/>
              </a:rPr>
              <a:t> (number of read pages, tuples)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Computation costs</a:t>
            </a:r>
            <a:r>
              <a:rPr lang="en-US" dirty="0">
                <a:sym typeface="Wingdings" panose="05000000000000000000" pitchFamily="2" charset="2"/>
              </a:rPr>
              <a:t> (CPU costs, tuples)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Others: Memory, Energy</a:t>
            </a:r>
          </a:p>
          <a:p>
            <a:pPr lvl="1"/>
            <a:r>
              <a:rPr lang="en-US" dirty="0"/>
              <a:t>Aggregate operator costs (specific vs general) w/ awareness of parallelism</a:t>
            </a:r>
          </a:p>
          <a:p>
            <a:pPr lvl="1"/>
            <a:endParaRPr lang="en-US" sz="1200" dirty="0"/>
          </a:p>
          <a:p>
            <a:r>
              <a:rPr lang="en-US" dirty="0"/>
              <a:t>Cost Model Inputs</a:t>
            </a:r>
          </a:p>
          <a:p>
            <a:pPr lvl="1"/>
            <a:r>
              <a:rPr lang="en-US" dirty="0"/>
              <a:t>Base relations: number of pages, number of tuples, </a:t>
            </a:r>
            <a:r>
              <a:rPr lang="en-US" dirty="0" err="1"/>
              <a:t>avg</a:t>
            </a:r>
            <a:r>
              <a:rPr lang="en-US" dirty="0"/>
              <a:t> tuple length</a:t>
            </a:r>
          </a:p>
          <a:p>
            <a:pPr lvl="1"/>
            <a:r>
              <a:rPr lang="en-US" dirty="0"/>
              <a:t>Intermediates: number of tuples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Cardinality estimation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sz="1200" dirty="0"/>
          </a:p>
          <a:p>
            <a:r>
              <a:rPr lang="en-US" dirty="0"/>
              <a:t>Common Assumptions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 Skew:</a:t>
            </a:r>
            <a:r>
              <a:rPr lang="en-US" dirty="0"/>
              <a:t> uniform value distributions of attributes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Independence:</a:t>
            </a:r>
            <a:r>
              <a:rPr lang="en-US" dirty="0">
                <a:sym typeface="Wingdings" panose="05000000000000000000" pitchFamily="2" charset="2"/>
              </a:rPr>
              <a:t> no correlation among attributes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underestimation  poor plans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p:sp>
        <p:nvSpPr>
          <p:cNvPr id="9" name="Textfeld 7"/>
          <p:cNvSpPr txBox="1"/>
          <p:nvPr/>
        </p:nvSpPr>
        <p:spPr>
          <a:xfrm>
            <a:off x="6173673" y="5947312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alibri" panose="020F0502020204030204" pitchFamily="34" charset="0"/>
                <a:cs typeface="Calibri" panose="020F0502020204030204" pitchFamily="34" charset="0"/>
              </a:rPr>
              <a:t>Cars</a:t>
            </a:r>
          </a:p>
        </p:txBody>
      </p:sp>
      <p:sp>
        <p:nvSpPr>
          <p:cNvPr id="10" name="Textfeld 8"/>
          <p:cNvSpPr txBox="1"/>
          <p:nvPr/>
        </p:nvSpPr>
        <p:spPr>
          <a:xfrm>
            <a:off x="6407765" y="4788043"/>
            <a:ext cx="151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de-DE" sz="20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Model= ‘Golf‘</a:t>
            </a:r>
            <a:endParaRPr lang="de-DE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Gerade Verbindung 9"/>
          <p:cNvCxnSpPr/>
          <p:nvPr/>
        </p:nvCxnSpPr>
        <p:spPr>
          <a:xfrm rot="5400000" flipH="1" flipV="1">
            <a:off x="6517593" y="5256617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0"/>
          <p:cNvSpPr txBox="1"/>
          <p:nvPr/>
        </p:nvSpPr>
        <p:spPr>
          <a:xfrm>
            <a:off x="6424876" y="5330968"/>
            <a:ext cx="1599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de-DE" sz="20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de-DE" sz="20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=‘VW‘</a:t>
            </a:r>
            <a:endParaRPr lang="de-DE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Gerade Verbindung 11"/>
          <p:cNvCxnSpPr/>
          <p:nvPr/>
        </p:nvCxnSpPr>
        <p:spPr>
          <a:xfrm rot="5400000" flipH="1" flipV="1">
            <a:off x="6517593" y="5847167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2"/>
          <p:cNvCxnSpPr/>
          <p:nvPr/>
        </p:nvCxnSpPr>
        <p:spPr>
          <a:xfrm rot="5400000" flipH="1" flipV="1">
            <a:off x="6520704" y="4737213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3"/>
          <p:cNvSpPr txBox="1"/>
          <p:nvPr/>
        </p:nvSpPr>
        <p:spPr>
          <a:xfrm>
            <a:off x="7509330" y="6020965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10,000</a:t>
            </a:r>
          </a:p>
        </p:txBody>
      </p:sp>
      <p:sp>
        <p:nvSpPr>
          <p:cNvPr id="16" name="Textfeld 14"/>
          <p:cNvSpPr txBox="1"/>
          <p:nvPr/>
        </p:nvSpPr>
        <p:spPr>
          <a:xfrm>
            <a:off x="7503103" y="5184279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1,000</a:t>
            </a:r>
          </a:p>
        </p:txBody>
      </p:sp>
      <p:sp>
        <p:nvSpPr>
          <p:cNvPr id="17" name="Textfeld 15"/>
          <p:cNvSpPr txBox="1"/>
          <p:nvPr/>
        </p:nvSpPr>
        <p:spPr>
          <a:xfrm>
            <a:off x="7506207" y="4599530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8" name="Textfeld 16"/>
          <p:cNvSpPr txBox="1"/>
          <p:nvPr/>
        </p:nvSpPr>
        <p:spPr>
          <a:xfrm>
            <a:off x="8296237" y="6024069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10,000</a:t>
            </a:r>
          </a:p>
        </p:txBody>
      </p:sp>
      <p:sp>
        <p:nvSpPr>
          <p:cNvPr id="19" name="Textfeld 17"/>
          <p:cNvSpPr txBox="1"/>
          <p:nvPr/>
        </p:nvSpPr>
        <p:spPr>
          <a:xfrm>
            <a:off x="8290010" y="5187383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5,000</a:t>
            </a:r>
          </a:p>
        </p:txBody>
      </p:sp>
      <p:sp>
        <p:nvSpPr>
          <p:cNvPr id="20" name="Textfeld 18"/>
          <p:cNvSpPr txBox="1"/>
          <p:nvPr/>
        </p:nvSpPr>
        <p:spPr>
          <a:xfrm>
            <a:off x="8293114" y="4602634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590</a:t>
            </a:r>
          </a:p>
        </p:txBody>
      </p:sp>
      <p:sp>
        <p:nvSpPr>
          <p:cNvPr id="21" name="Textfeld 19"/>
          <p:cNvSpPr txBox="1"/>
          <p:nvPr/>
        </p:nvSpPr>
        <p:spPr>
          <a:xfrm>
            <a:off x="7160351" y="4191462"/>
            <a:ext cx="1166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estimated</a:t>
            </a:r>
            <a:r>
              <a:rPr lang="de-DE" sz="16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feld 20"/>
          <p:cNvSpPr txBox="1"/>
          <p:nvPr/>
        </p:nvSpPr>
        <p:spPr>
          <a:xfrm>
            <a:off x="8059232" y="4194566"/>
            <a:ext cx="1035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(real)</a:t>
            </a:r>
            <a:endParaRPr lang="en-US" sz="1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40026" y="1768512"/>
                <a:ext cx="1718268" cy="3942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𝑂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𝐶𝑃𝑈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26" y="1768512"/>
                <a:ext cx="1718268" cy="394210"/>
              </a:xfrm>
              <a:prstGeom prst="rect">
                <a:avLst/>
              </a:prstGeom>
              <a:blipFill>
                <a:blip r:embed="rId3"/>
                <a:stretch>
                  <a:fillRect l="-2847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82135" y="2164115"/>
                <a:ext cx="2510413" cy="3942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𝑂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𝐶𝑃𝑈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135" y="2164115"/>
                <a:ext cx="2510413" cy="394210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5174901" y="674867"/>
            <a:ext cx="315816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 (Under Construction),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http://pi3.informatik.uni-mannheim.de/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~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moer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/querycompiler.pdf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8556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and Selectivity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Cardinality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Size of intermediates in number of tuples (sometimes distinct items)</a:t>
                </a:r>
              </a:p>
              <a:p>
                <a:pPr lvl="1"/>
                <a:r>
                  <a:rPr lang="en-US" b="1" dirty="0"/>
                  <a:t>Examples: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nor/>
                      </m:rPr>
                      <a:rPr lang="de-DE" dirty="0">
                        <a:latin typeface="Consolas" panose="020B0609020204030204" pitchFamily="49" charset="0"/>
                      </a:rPr>
                      <m:t>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Selectivity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Fraction of tuples that pass operator, bounded by [0,1]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“Highly-selective”</a:t>
                </a:r>
                <a:r>
                  <a:rPr lang="en-US" dirty="0"/>
                  <a:t> operator </a:t>
                </a:r>
                <a:r>
                  <a:rPr lang="en-US" dirty="0">
                    <a:sym typeface="Wingdings" panose="05000000000000000000" pitchFamily="2" charset="2"/>
                  </a:rPr>
                  <a:t> low selectivity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b="1" dirty="0"/>
                  <a:t>Example </a:t>
                </a:r>
                <a:br>
                  <a:rPr lang="en-US" b="1" dirty="0"/>
                </a:br>
                <a:r>
                  <a:rPr lang="en-US" b="1" dirty="0"/>
                  <a:t>Selection</a:t>
                </a:r>
              </a:p>
              <a:p>
                <a:pPr lvl="1"/>
                <a:endParaRPr lang="en-US" b="1" dirty="0"/>
              </a:p>
              <a:p>
                <a:pPr lvl="1"/>
                <a:r>
                  <a:rPr lang="en-US" b="1" dirty="0"/>
                  <a:t>Example</a:t>
                </a:r>
                <a:br>
                  <a:rPr lang="en-US" b="1" dirty="0"/>
                </a:br>
                <a:r>
                  <a:rPr lang="en-US" b="1" dirty="0"/>
                  <a:t>Join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58085" y="3763385"/>
                <a:ext cx="1366576" cy="67204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085" y="3763385"/>
                <a:ext cx="1366576" cy="672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4523" y="4643962"/>
                <a:ext cx="2967698" cy="71609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de-DE" dirty="0">
                                      <a:latin typeface="Consolas" panose="020B0609020204030204" pitchFamily="49" charset="0"/>
                                    </a:rPr>
                                    <m:t>⋈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de-DE" dirty="0">
                                      <a:latin typeface="Consolas" panose="020B0609020204030204" pitchFamily="49" charset="0"/>
                                    </a:rPr>
                                    <m:t>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|⋅|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523" y="4643962"/>
                <a:ext cx="2967698" cy="716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81412" y="3863683"/>
                <a:ext cx="1823694" cy="41049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|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412" y="3863683"/>
                <a:ext cx="1823694" cy="410497"/>
              </a:xfrm>
              <a:prstGeom prst="rect">
                <a:avLst/>
              </a:prstGeom>
              <a:blipFill>
                <a:blip r:embed="rId5"/>
                <a:stretch>
                  <a:fillRect r="-2007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52253" y="5420495"/>
                <a:ext cx="2905733" cy="41049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de-DE" dirty="0">
                                  <a:latin typeface="Consolas" panose="020B0609020204030204" pitchFamily="49" charset="0"/>
                                </a:rPr>
                                <m:t>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|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253" y="5420495"/>
                <a:ext cx="2905733" cy="410497"/>
              </a:xfrm>
              <a:prstGeom prst="rect">
                <a:avLst/>
              </a:prstGeom>
              <a:blipFill>
                <a:blip r:embed="rId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5511702" y="395331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523424" y="549238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232965" y="725109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5064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Operator-level Propagation  </a:t>
                </a:r>
              </a:p>
              <a:p>
                <a:pPr lvl="1"/>
                <a:r>
                  <a:rPr lang="en-US" dirty="0"/>
                  <a:t>Selection: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Join: 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de-DE" dirty="0">
                                <a:latin typeface="Consolas" panose="020B0609020204030204" pitchFamily="49" charset="0"/>
                              </a:rPr>
                              <m:t>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Sorting: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Group-by: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Cross product: 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Projection: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Union All: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endParaRPr lang="en-US" sz="700" dirty="0"/>
              </a:p>
              <a:p>
                <a:r>
                  <a:rPr lang="en-US" dirty="0"/>
                  <a:t>Error Propagation</a:t>
                </a:r>
              </a:p>
              <a:p>
                <a:pPr lvl="1"/>
                <a:r>
                  <a:rPr lang="en-US" dirty="0"/>
                  <a:t>Cardinality estimation errors propagate </a:t>
                </a:r>
                <a:br>
                  <a:rPr lang="en-US" dirty="0"/>
                </a:br>
                <a:r>
                  <a:rPr lang="en-US" b="1" dirty="0">
                    <a:solidFill>
                      <a:schemeClr val="accent1"/>
                    </a:solidFill>
                  </a:rPr>
                  <a:t>exponentially through joins</a:t>
                </a:r>
                <a:r>
                  <a:rPr lang="en-US" dirty="0"/>
                  <a:t> (max error)</a:t>
                </a:r>
              </a:p>
              <a:p>
                <a:pPr lvl="1"/>
                <a:endParaRPr lang="en-US" sz="700" dirty="0"/>
              </a:p>
              <a:p>
                <a:r>
                  <a:rPr lang="en-US" dirty="0"/>
                  <a:t>Q-Error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Multiplicative error</a:t>
                </a:r>
                <a:r>
                  <a:rPr lang="en-US" dirty="0"/>
                  <a:t>, produced plans </a:t>
                </a:r>
                <a:br>
                  <a:rPr lang="en-US" dirty="0"/>
                </a:br>
                <a:r>
                  <a:rPr lang="en-US" dirty="0"/>
                  <a:t>at most q</a:t>
                </a:r>
                <a:r>
                  <a:rPr lang="en-US" baseline="30000" dirty="0"/>
                  <a:t>4</a:t>
                </a:r>
                <a:r>
                  <a:rPr lang="en-US" dirty="0"/>
                  <a:t> worse than optimum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9" t="-617" b="-4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32965" y="725109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4070" y="4517289"/>
            <a:ext cx="49843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898382" y="4346467"/>
            <a:ext cx="244505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Yannis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E. Ioannidis, Stavros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Christodoulakis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the Propagation of Errors in the Size of Join Results.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279" y="5550488"/>
            <a:ext cx="4540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385916" y="5376489"/>
            <a:ext cx="298767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Neumann, Gabriele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Steidl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Preventing Bad Plans by Bounding the Impact of Cardinality Estimation Errors.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2(1)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9462" y="2434605"/>
            <a:ext cx="179191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Recursive propagation over query tree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205037" y="276761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Equality Predicates</a:t>
                </a:r>
              </a:p>
              <a:p>
                <a:pPr lvl="1"/>
                <a:r>
                  <a:rPr lang="en-US" dirty="0"/>
                  <a:t>Based on histograms and #distinct item estimators, otherwise default 1/10</a:t>
                </a:r>
              </a:p>
              <a:p>
                <a:pPr lvl="1"/>
                <a:r>
                  <a:rPr lang="en-US" dirty="0"/>
                  <a:t>Constant predicate: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Binary predicate: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:endParaRPr lang="en-US" sz="700" dirty="0"/>
              </a:p>
              <a:p>
                <a:r>
                  <a:rPr lang="en-US" dirty="0"/>
                  <a:t>Range Predicates</a:t>
                </a:r>
              </a:p>
              <a:p>
                <a:pPr lvl="1"/>
                <a:r>
                  <a:rPr lang="en-US" dirty="0"/>
                  <a:t>One-sided: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Two-sided: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sz="400" dirty="0"/>
              </a:p>
              <a:p>
                <a:r>
                  <a:rPr lang="en-US" dirty="0"/>
                  <a:t>Composite Predicates </a:t>
                </a:r>
                <a:r>
                  <a:rPr lang="en-US" b="0" dirty="0"/>
                  <a:t>(</a:t>
                </a:r>
                <a:r>
                  <a:rPr lang="en-US" b="0" dirty="0">
                    <a:sym typeface="Wingdings" panose="05000000000000000000" pitchFamily="2" charset="2"/>
                  </a:rPr>
                  <a:t></a:t>
                </a:r>
                <a:r>
                  <a:rPr lang="en-US" b="0" dirty="0"/>
                  <a:t> sparsity in ML systems)</a:t>
                </a:r>
              </a:p>
              <a:p>
                <a:pPr lvl="1"/>
                <a:r>
                  <a:rPr lang="en-US" dirty="0"/>
                  <a:t>Negation (NOT):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Conjunction (AND):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Disjunction (OR):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4850" y="2092822"/>
            <a:ext cx="205991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//assumes uniformity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6477" y="2506478"/>
            <a:ext cx="20599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//assumes matching domains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5317" y="5430542"/>
            <a:ext cx="25375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//assumes independence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5820" y="694964"/>
            <a:ext cx="29471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Patricia G.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Access Path Selection in a Relational Database Management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1979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341" y="755982"/>
            <a:ext cx="49609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5804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Overview</a:t>
                </a:r>
              </a:p>
              <a:p>
                <a:pPr lvl="1"/>
                <a:r>
                  <a:rPr lang="en-US" dirty="0"/>
                  <a:t>Min, Max, #distinct items d crucial for cardinality estimation</a:t>
                </a:r>
              </a:p>
              <a:p>
                <a:pPr lvl="1"/>
                <a:r>
                  <a:rPr lang="en-US" dirty="0"/>
                  <a:t>Exact frequency distribution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too detailed</a:t>
                </a:r>
              </a:p>
              <a:p>
                <a:pPr lvl="1"/>
                <a:endParaRPr lang="en-US" sz="1200" dirty="0"/>
              </a:p>
              <a:p>
                <a:r>
                  <a:rPr lang="en-US" dirty="0" err="1"/>
                  <a:t>Equi</a:t>
                </a:r>
                <a:r>
                  <a:rPr lang="en-US" dirty="0"/>
                  <a:t>-width Histogram</a:t>
                </a:r>
              </a:p>
              <a:p>
                <a:pPr lvl="1"/>
                <a:r>
                  <a:rPr lang="en-US" dirty="0"/>
                  <a:t>Divide min-max range into B buckets</a:t>
                </a:r>
              </a:p>
              <a:p>
                <a:pPr lvl="1"/>
                <a:r>
                  <a:rPr lang="en-US" dirty="0"/>
                  <a:t>Store sum frequency, #distinct</a:t>
                </a:r>
              </a:p>
              <a:p>
                <a:pPr lvl="1"/>
                <a:endParaRPr lang="en-US" sz="1200" dirty="0"/>
              </a:p>
              <a:p>
                <a:r>
                  <a:rPr lang="en-US" dirty="0" err="1"/>
                  <a:t>Equi</a:t>
                </a:r>
                <a:r>
                  <a:rPr lang="en-US" dirty="0"/>
                  <a:t>-height Histogram</a:t>
                </a:r>
              </a:p>
              <a:p>
                <a:pPr lvl="1"/>
                <a:r>
                  <a:rPr lang="en-US" dirty="0"/>
                  <a:t>Divide range into variable buckets</a:t>
                </a:r>
                <a:br>
                  <a:rPr lang="en-US" dirty="0"/>
                </a:br>
                <a:r>
                  <a:rPr lang="en-US" dirty="0"/>
                  <a:t>with constant frequency</a:t>
                </a:r>
              </a:p>
              <a:p>
                <a:pPr lvl="1"/>
                <a:r>
                  <a:rPr lang="en-US" dirty="0"/>
                  <a:t>E.g., via quantiles + duplicate handling</a:t>
                </a:r>
              </a:p>
              <a:p>
                <a:pPr lvl="1"/>
                <a:endParaRPr lang="en-US" sz="1200" dirty="0"/>
              </a:p>
              <a:p>
                <a:r>
                  <a:rPr lang="en-US" dirty="0"/>
                  <a:t>Other Histograms</a:t>
                </a:r>
              </a:p>
              <a:p>
                <a:pPr lvl="1"/>
                <a:r>
                  <a:rPr lang="en-US" dirty="0"/>
                  <a:t>Homogeneous/heterogeneous </a:t>
                </a:r>
                <a:br>
                  <a:rPr lang="en-US" dirty="0"/>
                </a:br>
                <a:r>
                  <a:rPr lang="en-US" dirty="0"/>
                  <a:t>histograms w/ bounded error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 b="-3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32965" y="725109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739312" y="2602518"/>
            <a:ext cx="2831932" cy="1363232"/>
            <a:chOff x="5739312" y="2632667"/>
            <a:chExt cx="2831932" cy="13632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02E52E4-A49C-4C32-B239-0E16C5EB3384}"/>
                </a:ext>
              </a:extLst>
            </p:cNvPr>
            <p:cNvCxnSpPr>
              <a:cxnSpLocks/>
            </p:cNvCxnSpPr>
            <p:nvPr/>
          </p:nvCxnSpPr>
          <p:spPr>
            <a:xfrm>
              <a:off x="5797899" y="3597310"/>
              <a:ext cx="27733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739312" y="3619866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6604" y="3114989"/>
              <a:ext cx="566362" cy="4823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71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(4)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29602" y="2632667"/>
              <a:ext cx="566362" cy="9646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143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(5)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52600" y="2863780"/>
              <a:ext cx="566362" cy="733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125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75598" y="3235568"/>
              <a:ext cx="566362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(2)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33837" y="3621541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48460" y="3623216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83179" y="3624892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57610" y="3626567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30939" y="4132732"/>
            <a:ext cx="2831932" cy="980206"/>
            <a:chOff x="5730939" y="4373892"/>
            <a:chExt cx="2831932" cy="98020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02E52E4-A49C-4C32-B239-0E16C5EB3384}"/>
                </a:ext>
              </a:extLst>
            </p:cNvPr>
            <p:cNvCxnSpPr>
              <a:cxnSpLocks/>
            </p:cNvCxnSpPr>
            <p:nvPr/>
          </p:nvCxnSpPr>
          <p:spPr>
            <a:xfrm>
              <a:off x="5789526" y="4955509"/>
              <a:ext cx="27733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730939" y="4978065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909717" y="4375886"/>
              <a:ext cx="692560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(5)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44530" y="4979740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73409" y="4981415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41437" y="4983091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49237" y="4984766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23008" y="4373944"/>
              <a:ext cx="822299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650573" y="4373892"/>
              <a:ext cx="372287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79863" y="4373944"/>
              <a:ext cx="382978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339" y="553652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5365819" y="5457743"/>
            <a:ext cx="297080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[Carl-Christian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Histograms reloaded: the merits of bucket diversity.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826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Lecture Format </a:t>
            </a:r>
          </a:p>
          <a:p>
            <a:pPr lvl="1"/>
            <a:r>
              <a:rPr lang="en-US" dirty="0"/>
              <a:t>Introduction virtual, remaining lectures blocked </a:t>
            </a:r>
            <a:r>
              <a:rPr lang="en-US" b="1" dirty="0">
                <a:solidFill>
                  <a:srgbClr val="F70146"/>
                </a:solidFill>
              </a:rPr>
              <a:t>Dec 04 - Dec 07</a:t>
            </a:r>
          </a:p>
          <a:p>
            <a:pPr lvl="1"/>
            <a:r>
              <a:rPr lang="en-US" dirty="0"/>
              <a:t>Optional attendance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live-streaming / video-recorded lectures</a:t>
            </a:r>
          </a:p>
          <a:p>
            <a:pPr lvl="2"/>
            <a:r>
              <a:rPr lang="en-US" b="1" dirty="0">
                <a:solidFill>
                  <a:srgbClr val="F70146"/>
                </a:solidFill>
              </a:rPr>
              <a:t>HS i10</a:t>
            </a:r>
            <a:r>
              <a:rPr lang="en-US" dirty="0">
                <a:solidFill>
                  <a:schemeClr val="tx1"/>
                </a:solidFill>
              </a:rPr>
              <a:t> + Zoom: </a:t>
            </a:r>
            <a:r>
              <a:rPr lang="en-US" dirty="0">
                <a:hlinkClick r:id="rId2"/>
              </a:rPr>
              <a:t>https://tu-berlin.zoom.us/j/9529634787?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pwd</a:t>
            </a:r>
            <a:r>
              <a:rPr lang="en-US" dirty="0">
                <a:hlinkClick r:id="rId2"/>
              </a:rPr>
              <a:t>=R1ZsN1M3SC9BOU1OcFdmem9zT202UT09</a:t>
            </a:r>
            <a:r>
              <a:rPr lang="en-US" dirty="0"/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B4AA7-7AD1-5028-0B9F-6EF8256E5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567" y="2668149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Distinct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 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Estimate # distinct items</a:t>
                </a:r>
                <a:r>
                  <a:rPr lang="en-US" dirty="0"/>
                  <a:t> in a dataset / data stream w/ limited memory</a:t>
                </a:r>
              </a:p>
              <a:p>
                <a:pPr lvl="1"/>
                <a:r>
                  <a:rPr lang="en-US" dirty="0"/>
                  <a:t>Support for set operations (union, intersect, difference)</a:t>
                </a:r>
              </a:p>
              <a:p>
                <a:pPr lvl="1"/>
                <a:endParaRPr lang="en-US" sz="1200" dirty="0"/>
              </a:p>
              <a:p>
                <a:r>
                  <a:rPr lang="en-US" dirty="0"/>
                  <a:t>K-Minimum Values (KMV)</a:t>
                </a:r>
              </a:p>
              <a:p>
                <a:pPr lvl="1"/>
                <a:r>
                  <a:rPr lang="en-US" dirty="0"/>
                  <a:t>Hash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avoid </a:t>
                </a:r>
                <a:br>
                  <a:rPr lang="en-US" dirty="0"/>
                </a:br>
                <a:r>
                  <a:rPr lang="en-US" dirty="0"/>
                  <a:t>collisions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space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Store k minimum hash values</a:t>
                </a:r>
                <a:br>
                  <a:rPr lang="en-US" dirty="0"/>
                </a:br>
                <a:r>
                  <a:rPr lang="en-US" dirty="0"/>
                  <a:t>(e.g., via priority queue) in</a:t>
                </a:r>
                <a:br>
                  <a:rPr lang="en-US" dirty="0"/>
                </a:br>
                <a:r>
                  <a:rPr lang="en-US" dirty="0"/>
                  <a:t>normalized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Basic estimator: 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  <a:sym typeface="Wingdings" panose="05000000000000000000" pitchFamily="2" charset="2"/>
                  </a:rPr>
                  <a:t>Unbiased estimator:</a:t>
                </a:r>
                <a:endParaRPr lang="en-US" b="1" dirty="0">
                  <a:solidFill>
                    <a:srgbClr val="7889FB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47096" y="3404683"/>
            <a:ext cx="4101844" cy="687100"/>
            <a:chOff x="4747096" y="3404683"/>
            <a:chExt cx="4101844" cy="6871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876806" y="3538340"/>
              <a:ext cx="3848908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76806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715991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747096" y="3715966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576565" y="3722451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02800" y="2548406"/>
            <a:ext cx="3728069" cy="759992"/>
            <a:chOff x="5202800" y="2548406"/>
            <a:chExt cx="3728069" cy="759992"/>
          </a:xfrm>
        </p:grpSpPr>
        <p:sp>
          <p:nvSpPr>
            <p:cNvPr id="20" name="Rounded Rectangle 19"/>
            <p:cNvSpPr/>
            <p:nvPr/>
          </p:nvSpPr>
          <p:spPr>
            <a:xfrm>
              <a:off x="5202800" y="26861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5400000">
              <a:off x="6632968" y="298485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447613" y="268286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698741" y="268934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954844" y="268061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199657" y="268709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450785" y="268385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698565" y="268286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19308" y="2548406"/>
              <a:ext cx="161156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Duplicates yield same 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hash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5839790" y="3630788"/>
            <a:ext cx="0" cy="15101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72511" y="3871449"/>
            <a:ext cx="11682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baseline="-250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k=4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=0.24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39052" y="3479255"/>
            <a:ext cx="3632635" cy="143648"/>
            <a:chOff x="5039052" y="3479255"/>
            <a:chExt cx="3632635" cy="143648"/>
          </a:xfrm>
        </p:grpSpPr>
        <p:sp>
          <p:nvSpPr>
            <p:cNvPr id="44" name="Oval 43"/>
            <p:cNvSpPr/>
            <p:nvPr/>
          </p:nvSpPr>
          <p:spPr>
            <a:xfrm>
              <a:off x="5039052" y="348250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230360" y="3479258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771864" y="348574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112335" y="34857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420375" y="34824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971612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8534527" y="348573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8151904" y="348249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944378" y="347925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7610397" y="34857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295868" y="34824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670053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518956" y="3479255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418428" y="4503905"/>
                <a:ext cx="2311940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𝐵𝐸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28" y="4503905"/>
                <a:ext cx="2311940" cy="409792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152536" y="4987044"/>
                <a:ext cx="2859822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𝑈𝐵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−1)/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536" y="4987044"/>
                <a:ext cx="2859822" cy="409792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7533547" y="4590531"/>
            <a:ext cx="14246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16.67 vs 12.5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931" y="5559817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9" name="TextBox 68"/>
          <p:cNvSpPr txBox="1"/>
          <p:nvPr/>
        </p:nvSpPr>
        <p:spPr>
          <a:xfrm>
            <a:off x="1507787" y="5510525"/>
            <a:ext cx="42541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[Kevin S. Beyer, Peter J. Haas,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Yannis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Sismanis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Rainer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Gemulla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synopses for distinct-value estimation under multiset operations.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565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5" grpId="0"/>
      <p:bldP spid="66" grpId="0"/>
      <p:bldP spid="67" grpId="0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Distinct Items,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KMV </a:t>
                </a:r>
                <a:r>
                  <a:rPr lang="en-US" dirty="0">
                    <a:solidFill>
                      <a:schemeClr val="accent1"/>
                    </a:solidFill>
                  </a:rPr>
                  <a:t>Set Operations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Union and intersection directly</a:t>
                </a:r>
                <a:br>
                  <a:rPr lang="en-US" dirty="0"/>
                </a:br>
                <a:r>
                  <a:rPr lang="en-US" dirty="0"/>
                  <a:t>on partition synopses</a:t>
                </a:r>
              </a:p>
              <a:p>
                <a:pPr lvl="1"/>
                <a:r>
                  <a:rPr lang="en-US" dirty="0"/>
                  <a:t>Difference via </a:t>
                </a:r>
                <a:r>
                  <a:rPr lang="en-US" b="1" dirty="0">
                    <a:solidFill>
                      <a:schemeClr val="accent1"/>
                    </a:solidFill>
                  </a:rPr>
                  <a:t>Augmented KMV </a:t>
                </a:r>
                <a:br>
                  <a:rPr lang="en-US" dirty="0"/>
                </a:br>
                <a:r>
                  <a:rPr lang="en-US" dirty="0"/>
                  <a:t>(AKMV) that include counters of </a:t>
                </a:r>
                <a:br>
                  <a:rPr lang="en-US" dirty="0"/>
                </a:br>
                <a:r>
                  <a:rPr lang="en-US" dirty="0"/>
                  <a:t>multiplicities of k-minimum values</a:t>
                </a:r>
              </a:p>
              <a:p>
                <a:pPr lvl="1"/>
                <a:endParaRPr lang="en-US" dirty="0"/>
              </a:p>
              <a:p>
                <a:r>
                  <a:rPr lang="en-US" dirty="0" err="1"/>
                  <a:t>HyperLogLog</a:t>
                </a:r>
                <a:endParaRPr lang="en-US" dirty="0"/>
              </a:p>
              <a:p>
                <a:pPr lvl="1"/>
                <a:r>
                  <a:rPr lang="en-US" dirty="0"/>
                  <a:t>Hash values and maintain maximum </a:t>
                </a:r>
                <a:br>
                  <a:rPr lang="en-US" dirty="0"/>
                </a:br>
                <a:r>
                  <a:rPr lang="en-US" b="1" dirty="0">
                    <a:solidFill>
                      <a:srgbClr val="7889FB"/>
                    </a:solidFill>
                  </a:rPr>
                  <a:t># of leading zeros </a:t>
                </a:r>
                <a:r>
                  <a:rPr lang="en-US" dirty="0"/>
                  <a:t>p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Stochastic averaging over M streams</a:t>
                </a:r>
                <a:br>
                  <a:rPr lang="en-US" dirty="0"/>
                </a:br>
                <a:r>
                  <a:rPr lang="en-US" dirty="0"/>
                  <a:t>(p maintained in M registers)</a:t>
                </a:r>
              </a:p>
              <a:p>
                <a:pPr lvl="1"/>
                <a:r>
                  <a:rPr lang="en-US" b="1" dirty="0" err="1">
                    <a:solidFill>
                      <a:schemeClr val="accent1"/>
                    </a:solidFill>
                  </a:rPr>
                  <a:t>HyperLogLog</a:t>
                </a:r>
                <a:r>
                  <a:rPr lang="en-US" b="1" dirty="0">
                    <a:solidFill>
                      <a:schemeClr val="accent1"/>
                    </a:solidFill>
                  </a:rPr>
                  <a:t>++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Updatable </a:t>
                </a:r>
                <a:r>
                  <a:rPr lang="en-US" dirty="0" err="1">
                    <a:solidFill>
                      <a:schemeClr val="tx1"/>
                    </a:solidFill>
                  </a:rPr>
                  <a:t>HyperLogLog</a:t>
                </a:r>
                <a:r>
                  <a:rPr lang="en-US" dirty="0">
                    <a:solidFill>
                      <a:schemeClr val="tx1"/>
                    </a:solidFill>
                  </a:rPr>
                  <a:t>, with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sampling for multi-column estimates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537" y="4626074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4993540" y="1962456"/>
            <a:ext cx="3848908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93540" y="1828799"/>
            <a:ext cx="0" cy="27632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32725" y="1828799"/>
            <a:ext cx="0" cy="27632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63830" y="2140082"/>
            <a:ext cx="2723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3299" y="2146567"/>
            <a:ext cx="2723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5155786" y="1906619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47094" y="1903374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88598" y="1909859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693876" y="1731523"/>
            <a:ext cx="0" cy="50358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229069" y="190985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37109" y="190661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88346" y="190337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51261" y="190985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638" y="190661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61112" y="190337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27131" y="190985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412602" y="190661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786787" y="190337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35690" y="1903371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55269" y="1903377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11827" y="190985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50342" y="1987680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29206" y="1994164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32299" y="2310325"/>
                <a:ext cx="341286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∪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299" y="2310325"/>
                <a:ext cx="3412866" cy="646331"/>
              </a:xfrm>
              <a:prstGeom prst="rect">
                <a:avLst/>
              </a:prstGeom>
              <a:blipFill>
                <a:blip r:embed="rId5"/>
                <a:stretch>
                  <a:fillRect l="-1429" r="-71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256784" y="4459013"/>
            <a:ext cx="313243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Heule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Nunkesser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Alexander Hall: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HyperLogLog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 practice: algorithmic engineering of a state of the art cardinality estimation algorithm.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4994" y="371376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587985" y="3553552"/>
            <a:ext cx="278761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Flajolet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Éric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Fusy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Gandouet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Meunier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Hyperloglog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analysis of a near-optimal cardinality estimation algorithm.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AOFA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6420" y="550811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5487502" y="5342782"/>
            <a:ext cx="290843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Freitag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Every Row Counts: Combining Sketches and Sampling for Accurate Group-By Result Estimates.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5442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Sample-based Cardinality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4155" y="1339381"/>
                <a:ext cx="8196170" cy="4941101"/>
              </a:xfrm>
            </p:spPr>
            <p:txBody>
              <a:bodyPr/>
              <a:lstStyle/>
              <a:p>
                <a:r>
                  <a:rPr lang="en-US" dirty="0"/>
                  <a:t>Overview and Problems</a:t>
                </a:r>
              </a:p>
              <a:p>
                <a:pPr lvl="1"/>
                <a:r>
                  <a:rPr lang="en-US" dirty="0"/>
                  <a:t>Sample subset 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of tuples and estimate #distinct items d</a:t>
                </a:r>
              </a:p>
              <a:p>
                <a:pPr lvl="1"/>
                <a:r>
                  <a:rPr lang="en-US" dirty="0"/>
                  <a:t>Naïve estimators: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underestimate</a:t>
                </a:r>
                <a:r>
                  <a:rPr lang="en-US" dirty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overestimate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 lvl="1"/>
                <a:endParaRPr lang="en-US" sz="1000" dirty="0"/>
              </a:p>
              <a:p>
                <a:r>
                  <a:rPr lang="en-US" dirty="0"/>
                  <a:t>#1 Sample-based Estimators</a:t>
                </a:r>
              </a:p>
              <a:p>
                <a:pPr lvl="1"/>
                <a:r>
                  <a:rPr lang="en-US" dirty="0"/>
                  <a:t>“Generalized jackknife” </a:t>
                </a:r>
                <a:br>
                  <a:rPr lang="en-US" dirty="0"/>
                </a:br>
                <a:r>
                  <a:rPr lang="en-US" dirty="0"/>
                  <a:t>estimator</a:t>
                </a: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Guaranteed error estimator (GEE)</a:t>
                </a:r>
              </a:p>
              <a:p>
                <a:pPr lvl="2"/>
                <a:r>
                  <a:rPr lang="en-US" dirty="0"/>
                  <a:t>Basic and adaptive estimators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4155" y="1339381"/>
                <a:ext cx="8196170" cy="4941101"/>
              </a:xfrm>
              <a:blipFill>
                <a:blip r:embed="rId3"/>
                <a:stretch>
                  <a:fillRect l="-670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5979" y="3164285"/>
                <a:ext cx="3748035" cy="104143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h𝑦𝑏𝑟𝑖𝑑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  0&lt;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𝑢𝑗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𝑢𝑗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𝑆h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               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979" y="3164285"/>
                <a:ext cx="3748035" cy="1041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828106" y="2475960"/>
            <a:ext cx="19697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squared coefficient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variation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7083" y="2467586"/>
            <a:ext cx="26914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simple estimator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597" y="2803086"/>
            <a:ext cx="2148835" cy="270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12969" y="4303475"/>
                <a:ext cx="1813060" cy="351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969" y="4303475"/>
                <a:ext cx="1813060" cy="351828"/>
              </a:xfrm>
              <a:prstGeom prst="rect">
                <a:avLst/>
              </a:prstGeom>
              <a:blipFill>
                <a:blip r:embed="rId6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918121" y="3964289"/>
            <a:ext cx="308484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[P. J. Haas and L. Stokes: Estimating the Number of Classes in a Finite Population,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Amer. Statist. Assoc., 93(444),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640069" y="5220836"/>
                <a:ext cx="2158860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069" y="5220836"/>
                <a:ext cx="2158860" cy="8198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7677" y="5549969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959431" y="5502956"/>
            <a:ext cx="36425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[Moses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Charikar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Surajit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Chaudhuri, Rajeev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Motwani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Vivek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Narasayya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Towards Estimation Error Guarantees for Distinct Values.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PODS 2000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7677" y="4013579"/>
            <a:ext cx="45029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9687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  <p:bldP spid="17" grpId="0"/>
      <p:bldP spid="18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114" y="1414481"/>
            <a:ext cx="4391130" cy="2214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Sample-based Cardinality Estimation,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Sample Views</a:t>
                </a:r>
              </a:p>
              <a:p>
                <a:pPr lvl="1"/>
                <a:r>
                  <a:rPr lang="en-US" dirty="0"/>
                  <a:t>Random sampling + </a:t>
                </a:r>
                <a:br>
                  <a:rPr lang="en-US" dirty="0"/>
                </a:br>
                <a:r>
                  <a:rPr lang="en-US" dirty="0"/>
                  <a:t>materialized views w/ </a:t>
                </a:r>
                <a:br>
                  <a:rPr lang="en-US" dirty="0"/>
                </a:br>
                <a:r>
                  <a:rPr lang="en-US" dirty="0"/>
                  <a:t>statistical guarantees</a:t>
                </a:r>
              </a:p>
              <a:p>
                <a:pPr lvl="1"/>
                <a:r>
                  <a:rPr lang="en-US" dirty="0"/>
                  <a:t>Query feedback (actual card)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Index-based Join Sampling</a:t>
                </a:r>
              </a:p>
              <a:p>
                <a:pPr lvl="1"/>
                <a:r>
                  <a:rPr lang="en-US" dirty="0"/>
                  <a:t>Joins on samples might result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Use existing indexes to explore </a:t>
                </a:r>
                <a:br>
                  <a:rPr lang="en-US" dirty="0"/>
                </a:br>
                <a:r>
                  <a:rPr lang="en-US" dirty="0"/>
                  <a:t>intermediate results bottom-up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900" y="3866559"/>
            <a:ext cx="3074267" cy="2460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03" y="5420222"/>
            <a:ext cx="52145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86348" y="5263208"/>
            <a:ext cx="328581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Bernhard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Radke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Gubichev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Cardinality Estimation Done Right: Index-Based Join Sampling.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468" y="298125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466252" y="2931014"/>
            <a:ext cx="378903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[Per-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Åke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Larson,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Jingren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Zhou, Peter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Zabback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Cardinality estimation using sample views with quality assurance.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5798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Robust Query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Picasso Project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Plan diagram:</a:t>
            </a:r>
            <a:r>
              <a:rPr lang="en-US" dirty="0"/>
              <a:t> plan choice over selectivity ranges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Cost diagram:</a:t>
            </a:r>
            <a:r>
              <a:rPr lang="en-US" dirty="0"/>
              <a:t> estimated plan execution costs over ranges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Towards Robust </a:t>
            </a:r>
            <a:br>
              <a:rPr lang="en-US" dirty="0"/>
            </a:br>
            <a:r>
              <a:rPr lang="en-US" dirty="0"/>
              <a:t>Optimization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2" y="899887"/>
            <a:ext cx="1905412" cy="1691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451" y="4898697"/>
            <a:ext cx="2200891" cy="1803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490" y="4916790"/>
            <a:ext cx="2128334" cy="178511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061917" y="564962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473" y="578025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185704" y="5629530"/>
            <a:ext cx="214205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[Naveen Reddy,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Analyzing Plan Diagrams of Database Query Optimizers.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024" y="3022399"/>
            <a:ext cx="1887556" cy="15245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0009" y="3034697"/>
            <a:ext cx="1914912" cy="15279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4269" y="3050046"/>
            <a:ext cx="1860200" cy="1497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3819" y="3065089"/>
            <a:ext cx="1873878" cy="15313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26377" y="2632473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Duplicate Islands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57819" y="2634151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Switch Points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99313" y="2635826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Venetian Blinds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90079" y="2637500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Footprint Pattern</a:t>
            </a:r>
          </a:p>
        </p:txBody>
      </p:sp>
    </p:spTree>
    <p:extLst>
      <p:ext uri="{BB962C8B-B14F-4D97-AF65-F5344CB8AC3E}">
        <p14:creationId xmlns:p14="http://schemas.microsoft.com/office/powerpoint/2010/main" val="38087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Robust Query Optimization,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Cardinality and Cost Estimation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63" y="1492530"/>
            <a:ext cx="45506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26868" y="1542771"/>
            <a:ext cx="431074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[Harish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Doraiswamy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Pooja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Darera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the Production of Anorexic Plan Diagrams.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3306" y="5399172"/>
            <a:ext cx="371513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 Adaptive Query Processing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(learned cardinalities, re-optimization)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83" y="535090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46965" y="5385918"/>
            <a:ext cx="376813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Robust Query Processing: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 Possible.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13(12)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86" y="2265606"/>
            <a:ext cx="4536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16821" y="2305798"/>
            <a:ext cx="543615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[Harish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Doraiswamy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Pooja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Darera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Identifying robust plans through plan diagram reduction.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1(1)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40" y="303158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416821" y="3075858"/>
            <a:ext cx="620987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Abhirama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Sourjya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Bhaumik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Atreyee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Harsh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Shrimal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the Stability of Plan Costs and the Costs of Plan Stability.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3(1) 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39" y="458065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436917" y="4622545"/>
            <a:ext cx="585818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Anshuman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Dutt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Plan bouquets: query processing without selectivity estimation.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SIGMOD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604" y="3801798"/>
            <a:ext cx="45752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416821" y="3845918"/>
            <a:ext cx="617973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Wey Guy, Harumi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Kuno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Glenn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Paulley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Robust Query Processing (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Dagstuhl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Seminar 12321).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Dagstuhl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Reports 2(8)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946933" y="551051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07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189" y="5455202"/>
            <a:ext cx="5982853" cy="634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Optimization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Generation Overview</a:t>
            </a:r>
          </a:p>
          <a:p>
            <a:pPr lvl="1"/>
            <a:r>
              <a:rPr lang="en-US" dirty="0"/>
              <a:t>Selection of </a:t>
            </a:r>
            <a:r>
              <a:rPr lang="en-US" b="1" dirty="0">
                <a:solidFill>
                  <a:srgbClr val="7889FB"/>
                </a:solidFill>
              </a:rPr>
              <a:t>physical access path and plan operators</a:t>
            </a:r>
          </a:p>
          <a:p>
            <a:pPr lvl="1"/>
            <a:r>
              <a:rPr lang="en-US" dirty="0"/>
              <a:t>Selection of </a:t>
            </a:r>
            <a:r>
              <a:rPr lang="en-US" b="1" dirty="0">
                <a:solidFill>
                  <a:srgbClr val="7889FB"/>
                </a:solidFill>
              </a:rPr>
              <a:t>execution order</a:t>
            </a:r>
            <a:r>
              <a:rPr lang="en-US" dirty="0"/>
              <a:t> of plan operators (</a:t>
            </a:r>
            <a:r>
              <a:rPr lang="en-US" b="1" dirty="0">
                <a:solidFill>
                  <a:srgbClr val="7889FB"/>
                </a:solidFill>
              </a:rPr>
              <a:t>joins</a:t>
            </a:r>
            <a:r>
              <a:rPr lang="en-US" dirty="0"/>
              <a:t>, group-by)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Input:</a:t>
            </a:r>
            <a:r>
              <a:rPr lang="en-US" dirty="0"/>
              <a:t> logical query plan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Output:</a:t>
            </a:r>
            <a:r>
              <a:rPr lang="en-US" dirty="0">
                <a:sym typeface="Wingdings" panose="05000000000000000000" pitchFamily="2" charset="2"/>
              </a:rPr>
              <a:t> optimal physical query plan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Costs of query optimization should not exceed yielded improvements 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Interesting Properties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Interesting orders (sorted vs unsorted),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partitioning (e.g., join column), pipelining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Avoid unnecessary sorting operations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Simple Cost Functions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Join-specific cost functions (</a:t>
            </a:r>
            <a:r>
              <a:rPr lang="en-US" dirty="0" err="1">
                <a:sym typeface="Wingdings" panose="05000000000000000000" pitchFamily="2" charset="2"/>
              </a:rPr>
              <a:t>Cnlj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Chj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Csmj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Cardinalities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 err="1">
                <a:sym typeface="Wingdings" panose="05000000000000000000" pitchFamily="2" charset="2"/>
              </a:rPr>
              <a:t>Cout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213" y="4835213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09973" y="4737911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2008" y="3415284"/>
            <a:ext cx="268806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Jun Rao, Guy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Dengfeng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Gao, Eileen Tien Lin: Estimating Compilation Time of a Query Optimizer.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246" y="357229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59458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and Plan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Types</a:t>
            </a:r>
          </a:p>
          <a:p>
            <a:pPr lvl="1"/>
            <a:r>
              <a:rPr lang="en-US" b="1" dirty="0"/>
              <a:t>Nodes:</a:t>
            </a:r>
            <a:r>
              <a:rPr lang="en-US" dirty="0"/>
              <a:t> Tables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Join conditions</a:t>
            </a:r>
          </a:p>
          <a:p>
            <a:pPr lvl="1"/>
            <a:r>
              <a:rPr lang="en-US" dirty="0"/>
              <a:t>Determine </a:t>
            </a:r>
            <a:r>
              <a:rPr lang="en-US" b="1" dirty="0">
                <a:solidFill>
                  <a:srgbClr val="7889FB"/>
                </a:solidFill>
              </a:rPr>
              <a:t>hardness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of query optimization</a:t>
            </a:r>
            <a:r>
              <a:rPr lang="en-US" dirty="0"/>
              <a:t> (w/o cross products)</a:t>
            </a:r>
          </a:p>
          <a:p>
            <a:pPr lvl="1"/>
            <a:endParaRPr lang="en-US" sz="1000" dirty="0"/>
          </a:p>
          <a:p>
            <a:r>
              <a:rPr lang="en-US" dirty="0"/>
              <a:t>Join Tree Types / Plan Types</a:t>
            </a:r>
          </a:p>
          <a:p>
            <a:pPr lvl="1"/>
            <a:r>
              <a:rPr lang="en-US" dirty="0"/>
              <a:t>Data flow graph of tables and joins (logical/physical query trees)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data dependencies (fixed execution order: bottom-up)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b="58334"/>
          <a:stretch/>
        </p:blipFill>
        <p:spPr bwMode="auto">
          <a:xfrm>
            <a:off x="4018187" y="1497895"/>
            <a:ext cx="1385263" cy="42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b="39613"/>
          <a:stretch/>
        </p:blipFill>
        <p:spPr bwMode="auto">
          <a:xfrm>
            <a:off x="5735553" y="1754752"/>
            <a:ext cx="1573385" cy="7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b="35656"/>
          <a:stretch/>
        </p:blipFill>
        <p:spPr bwMode="auto">
          <a:xfrm>
            <a:off x="7629037" y="2081414"/>
            <a:ext cx="1408065" cy="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79104" y="1932563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864" y="2354627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7240" y="2721714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371" y="4681128"/>
            <a:ext cx="1300320" cy="14243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r="1099"/>
          <a:stretch/>
        </p:blipFill>
        <p:spPr>
          <a:xfrm>
            <a:off x="6860653" y="4667869"/>
            <a:ext cx="1775948" cy="114642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98011" y="4659729"/>
            <a:ext cx="1470600" cy="1445739"/>
            <a:chOff x="337142" y="4657522"/>
            <a:chExt cx="1470600" cy="144573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142" y="4657522"/>
              <a:ext cx="1470600" cy="143206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266092" y="5747657"/>
              <a:ext cx="42203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38827" y="4674380"/>
            <a:ext cx="1957040" cy="1463588"/>
            <a:chOff x="4661913" y="4667341"/>
            <a:chExt cx="1957040" cy="14635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27733" y="4667341"/>
              <a:ext cx="1625400" cy="143592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661913" y="5775325"/>
              <a:ext cx="914922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61492" y="5180789"/>
              <a:ext cx="45746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69610" y="4290397"/>
            <a:ext cx="14476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Left-Deep Tree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0621" y="4292071"/>
            <a:ext cx="16112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Right-Deep Tree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21965" y="4293747"/>
            <a:ext cx="12334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Zig-Zag Tree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62488" y="4295421"/>
            <a:ext cx="12409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Bushy Tree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232965" y="725109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178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Ordering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 Ordering</a:t>
            </a:r>
          </a:p>
          <a:p>
            <a:pPr lvl="1"/>
            <a:r>
              <a:rPr lang="en-US" dirty="0"/>
              <a:t>Given a join query graph, find the optimal join ordering</a:t>
            </a:r>
          </a:p>
          <a:p>
            <a:pPr lvl="1"/>
            <a:r>
              <a:rPr lang="en-US" dirty="0"/>
              <a:t>In general, </a:t>
            </a:r>
            <a:r>
              <a:rPr lang="en-US" b="1" dirty="0">
                <a:solidFill>
                  <a:schemeClr val="accent1"/>
                </a:solidFill>
              </a:rPr>
              <a:t>NP-hard</a:t>
            </a:r>
            <a:r>
              <a:rPr lang="en-US" dirty="0"/>
              <a:t>; but polynomial algorithms exist for special cases</a:t>
            </a:r>
          </a:p>
          <a:p>
            <a:pPr lvl="1"/>
            <a:endParaRPr lang="en-US" sz="1200" dirty="0"/>
          </a:p>
          <a:p>
            <a:r>
              <a:rPr lang="en-US" dirty="0"/>
              <a:t>Search Space</a:t>
            </a:r>
          </a:p>
          <a:p>
            <a:pPr lvl="1"/>
            <a:r>
              <a:rPr lang="en-US" dirty="0"/>
              <a:t>Dependent on query and plan types</a:t>
            </a:r>
          </a:p>
          <a:p>
            <a:pPr lvl="1"/>
            <a:r>
              <a:rPr lang="en-US" b="1" dirty="0"/>
              <a:t>Note:</a:t>
            </a:r>
            <a:r>
              <a:rPr lang="en-US" dirty="0"/>
              <a:t> if we allow cross products similar to cliques (fully connected) 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graphicFrame>
        <p:nvGraphicFramePr>
          <p:cNvPr id="8" name="Tabelle 3"/>
          <p:cNvGraphicFramePr>
            <a:graphicFrameLocks noGrp="1"/>
          </p:cNvGraphicFramePr>
          <p:nvPr/>
        </p:nvGraphicFramePr>
        <p:xfrm>
          <a:off x="515567" y="3761735"/>
          <a:ext cx="531514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Chain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CP)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CP)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zig-zag/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2n-3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C(n-1)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2(n-1)!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(n-1)!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~131K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~2.4M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~726K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~186M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elle 6"/>
          <p:cNvGraphicFramePr>
            <a:graphicFrameLocks noGrp="1"/>
          </p:cNvGraphicFramePr>
          <p:nvPr/>
        </p:nvGraphicFramePr>
        <p:xfrm>
          <a:off x="5884663" y="3754646"/>
          <a:ext cx="298696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Clique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 (cross product)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n-2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r>
                        <a:rPr lang="de-DE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C(n-1)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1,680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~3.6M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~929M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~17.6G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408001" y="5933152"/>
            <a:ext cx="2190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1600" dirty="0"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C(n) … Catalan Numbers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232965" y="725109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1785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627980" y="1506355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Overview Query Processing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9507" y="238864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5" idx="0"/>
            <a:endCxn id="14" idx="2"/>
          </p:cNvCxnSpPr>
          <p:nvPr/>
        </p:nvCxnSpPr>
        <p:spPr>
          <a:xfrm flipV="1">
            <a:off x="6420493" y="3050131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9505" y="3233791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9507" y="4078938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9507" y="4930155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144662" y="1506355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291489" y="4078938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1489" y="4930155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48062" y="4930155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808511" y="2092576"/>
            <a:ext cx="0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2808509" y="2864500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6139" y="549573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35082" y="5495731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808509" y="3709647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2808511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3937515" y="5168083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4907899" y="5168083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8" idx="0"/>
            <a:endCxn id="15" idx="2"/>
          </p:cNvCxnSpPr>
          <p:nvPr/>
        </p:nvCxnSpPr>
        <p:spPr>
          <a:xfrm flipV="1">
            <a:off x="6420493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5820" y="282649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8930" y="3688016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039" y="454954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37513" y="3471719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56096" y="1446245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</p:spTree>
    <p:extLst>
      <p:ext uri="{BB962C8B-B14F-4D97-AF65-F5344CB8AC3E}">
        <p14:creationId xmlns:p14="http://schemas.microsoft.com/office/powerpoint/2010/main" val="313771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Order Search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Tradeoff: </a:t>
            </a:r>
            <a:r>
              <a:rPr lang="en-US" dirty="0">
                <a:solidFill>
                  <a:schemeClr val="accent1"/>
                </a:solidFill>
              </a:rPr>
              <a:t>Optimal (or good)</a:t>
            </a:r>
            <a:r>
              <a:rPr lang="en-US" b="0" dirty="0"/>
              <a:t> plan vs </a:t>
            </a:r>
            <a:r>
              <a:rPr lang="en-US" dirty="0">
                <a:solidFill>
                  <a:schemeClr val="accent1"/>
                </a:solidFill>
              </a:rPr>
              <a:t>compilation time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Naïve Full Enumeration</a:t>
            </a:r>
          </a:p>
          <a:p>
            <a:pPr lvl="1"/>
            <a:r>
              <a:rPr lang="en-US" dirty="0"/>
              <a:t>Infeasible for reasonably large queries (long tail up to 1000s of joins)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Exact Dynamic Programming 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 err="1">
                <a:solidFill>
                  <a:schemeClr val="tx1"/>
                </a:solidFill>
              </a:rPr>
              <a:t>Memoization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Guarantees optimal plan, often too expensive (beyond 20 relations)</a:t>
            </a:r>
          </a:p>
          <a:p>
            <a:pPr lvl="1"/>
            <a:r>
              <a:rPr lang="en-US" dirty="0"/>
              <a:t>Bottom-up vs top-down approaches</a:t>
            </a:r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Greedy / Heuristic Algorithms</a:t>
            </a:r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Approximate Algorithms</a:t>
            </a:r>
          </a:p>
          <a:p>
            <a:pPr lvl="1"/>
            <a:r>
              <a:rPr lang="en-US" dirty="0"/>
              <a:t>E.g., Genetic algorithms, simulated </a:t>
            </a:r>
            <a:br>
              <a:rPr lang="en-US" dirty="0"/>
            </a:br>
            <a:r>
              <a:rPr lang="en-US" dirty="0"/>
              <a:t>annealing, MIL programming</a:t>
            </a:r>
          </a:p>
          <a:p>
            <a:pPr lvl="1"/>
            <a:endParaRPr lang="en-US" sz="700" dirty="0"/>
          </a:p>
          <a:p>
            <a:r>
              <a:rPr lang="en-US" dirty="0"/>
              <a:t>Example </a:t>
            </a:r>
            <a:r>
              <a:rPr lang="en-US" dirty="0">
                <a:solidFill>
                  <a:schemeClr val="accent1"/>
                </a:solidFill>
              </a:rPr>
              <a:t>PostgreSQL</a:t>
            </a:r>
          </a:p>
          <a:p>
            <a:pPr lvl="1"/>
            <a:r>
              <a:rPr lang="en-US" dirty="0"/>
              <a:t>Exact optimization (</a:t>
            </a:r>
            <a:r>
              <a:rPr lang="en-US" dirty="0" err="1"/>
              <a:t>DPSize</a:t>
            </a:r>
            <a:r>
              <a:rPr lang="en-US" dirty="0"/>
              <a:t>) if &lt; 12 </a:t>
            </a:r>
            <a:br>
              <a:rPr lang="en-US" dirty="0"/>
            </a:br>
            <a:r>
              <a:rPr lang="en-US" dirty="0"/>
              <a:t>relations (</a:t>
            </a:r>
            <a:r>
              <a:rPr lang="en-US" dirty="0" err="1"/>
              <a:t>geqo_threshold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Genetic algorithm for larger queries</a:t>
            </a:r>
          </a:p>
          <a:p>
            <a:pPr lvl="1"/>
            <a:r>
              <a:rPr lang="en-US" dirty="0"/>
              <a:t>Join methods: NLJ, SMJ, HJ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5" name="Ellipse 8"/>
          <p:cNvSpPr/>
          <p:nvPr/>
        </p:nvSpPr>
        <p:spPr>
          <a:xfrm>
            <a:off x="7102331" y="754238"/>
            <a:ext cx="1839433" cy="1405302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(unknown)</a:t>
            </a:r>
          </a:p>
          <a:p>
            <a:pPr algn="ctr">
              <a:lnSpc>
                <a:spcPts val="1400"/>
              </a:lnSpc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llipse 9"/>
          <p:cNvSpPr/>
          <p:nvPr/>
        </p:nvSpPr>
        <p:spPr>
          <a:xfrm>
            <a:off x="7251190" y="1177047"/>
            <a:ext cx="1552366" cy="99777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</a:t>
            </a:r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llipse 10"/>
          <p:cNvSpPr/>
          <p:nvPr/>
        </p:nvSpPr>
        <p:spPr>
          <a:xfrm>
            <a:off x="7474471" y="1585607"/>
            <a:ext cx="1105786" cy="611539"/>
          </a:xfrm>
          <a:prstGeom prst="ellips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Explored</a:t>
            </a:r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35" y="3317129"/>
            <a:ext cx="3499350" cy="198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1"/>
          <p:cNvSpPr txBox="1"/>
          <p:nvPr/>
        </p:nvSpPr>
        <p:spPr>
          <a:xfrm>
            <a:off x="6543177" y="3480711"/>
            <a:ext cx="179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DP Enum</a:t>
            </a:r>
          </a:p>
        </p:txBody>
      </p:sp>
      <p:sp>
        <p:nvSpPr>
          <p:cNvPr id="10" name="Textfeld 7"/>
          <p:cNvSpPr txBox="1"/>
          <p:nvPr/>
        </p:nvSpPr>
        <p:spPr>
          <a:xfrm>
            <a:off x="7334657" y="4328831"/>
            <a:ext cx="124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Heuristics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720" y="552279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136204" y="5477655"/>
            <a:ext cx="31506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[Nicolas Bruno, César A. Galindo-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Legaria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Milind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Joshi: Polynomial heuristics for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4608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Join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b="0" dirty="0"/>
              <a:t>Part</a:t>
            </a:r>
            <a:r>
              <a:rPr lang="de-DE" b="0" dirty="0"/>
              <a:t> ⋈ </a:t>
            </a:r>
            <a:r>
              <a:rPr lang="en-US" b="0" dirty="0" err="1"/>
              <a:t>Lineorder</a:t>
            </a:r>
            <a:r>
              <a:rPr lang="de-DE" b="0" dirty="0"/>
              <a:t> ⋈ </a:t>
            </a:r>
            <a:r>
              <a:rPr lang="en-US" b="0" dirty="0"/>
              <a:t>Supplier</a:t>
            </a:r>
            <a:r>
              <a:rPr lang="de-DE" b="0" dirty="0"/>
              <a:t> ⋈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n-US" b="0" dirty="0"/>
              <a:t>Customer) </a:t>
            </a:r>
            <a:r>
              <a:rPr lang="de-DE" b="0" dirty="0"/>
              <a:t>⋈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n-US" b="0" dirty="0"/>
              <a:t>Date), </a:t>
            </a:r>
            <a:r>
              <a:rPr lang="en-US" b="1" dirty="0">
                <a:solidFill>
                  <a:schemeClr val="accent1"/>
                </a:solidFill>
              </a:rPr>
              <a:t>left-deep plans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6442" y="632297"/>
            <a:ext cx="11965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Star Schema Benchmark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59" y="741210"/>
            <a:ext cx="1104495" cy="78512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48510" y="2172072"/>
          <a:ext cx="40791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30M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20M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l-GR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90K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40K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7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 </a:t>
                      </a:r>
                      <a:r>
                        <a:rPr lang="de-DE" sz="1600" b="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Customer</a:t>
                      </a:r>
                      <a:endParaRPr lang="en-US" sz="1600" strike="sng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02692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61116658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4729" y="4979317"/>
          <a:ext cx="4079132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9672">
                  <a:extLst>
                    <a:ext uri="{9D8B030D-6E8A-4147-A177-3AD203B41FA5}">
                      <a16:colId xmlns:a16="http://schemas.microsoft.com/office/drawing/2014/main" val="332175580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021055307"/>
                    </a:ext>
                  </a:extLst>
                </a:gridCol>
                <a:gridCol w="647699">
                  <a:extLst>
                    <a:ext uri="{9D8B030D-6E8A-4147-A177-3AD203B41FA5}">
                      <a16:colId xmlns:a16="http://schemas.microsoft.com/office/drawing/2014/main" val="52781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150K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443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100K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00454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75K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9180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857357" y="2178557"/>
          <a:ext cx="4079132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600" b="0" baseline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Customer))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105M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854112" y="3916568"/>
          <a:ext cx="407913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Customer))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135M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8852" y="4902740"/>
            <a:ext cx="2986388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Simple 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algorithm for left-deep trees;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algorithms for bushy trees existing (e.g., GOO)</a:t>
            </a:r>
          </a:p>
        </p:txBody>
      </p:sp>
    </p:spTree>
    <p:extLst>
      <p:ext uri="{BB962C8B-B14F-4D97-AF65-F5344CB8AC3E}">
        <p14:creationId xmlns:p14="http://schemas.microsoft.com/office/powerpoint/2010/main" val="36501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Join Ordering,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Algorithms</a:t>
            </a:r>
          </a:p>
          <a:p>
            <a:pPr lvl="1"/>
            <a:r>
              <a:rPr lang="en-US" dirty="0"/>
              <a:t>GreedyJO-1: sort by relation weights (e.g., card)</a:t>
            </a:r>
          </a:p>
          <a:p>
            <a:pPr lvl="1"/>
            <a:r>
              <a:rPr lang="en-US" dirty="0"/>
              <a:t>GreedyJO-2: greedy selection of next best relation</a:t>
            </a:r>
          </a:p>
          <a:p>
            <a:pPr lvl="1"/>
            <a:r>
              <a:rPr lang="en-US" dirty="0"/>
              <a:t>GreedyJO-3: Greedy-JO-2 w/ start from each relation</a:t>
            </a:r>
          </a:p>
          <a:p>
            <a:pPr lvl="1"/>
            <a:endParaRPr lang="en-US" dirty="0"/>
          </a:p>
          <a:p>
            <a:r>
              <a:rPr lang="en-US" dirty="0"/>
              <a:t>GOO </a:t>
            </a:r>
            <a:br>
              <a:rPr lang="en-US" dirty="0"/>
            </a:br>
            <a:r>
              <a:rPr lang="en-US" dirty="0"/>
              <a:t>Algorithm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551525" y="2019720"/>
            <a:ext cx="150726" cy="633046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42929" y="1989576"/>
            <a:ext cx="201696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Previous example as a hybrid w/ 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32965" y="725109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147" y="3062512"/>
            <a:ext cx="6086961" cy="30859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49969" y="2978749"/>
            <a:ext cx="317528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Greedy Operator Ordering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253" y="512984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273158" y="5064370"/>
            <a:ext cx="210010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[Leonidas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Fegaras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New Heuristic for Optimizing Large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DEXA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130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Join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 Enumeration via Dynamic Programming</a:t>
            </a:r>
          </a:p>
          <a:p>
            <a:pPr lvl="1"/>
            <a:r>
              <a:rPr lang="en-US" b="1" dirty="0"/>
              <a:t>#1: </a:t>
            </a:r>
            <a:r>
              <a:rPr lang="en-US" b="1" dirty="0">
                <a:solidFill>
                  <a:srgbClr val="7889FB"/>
                </a:solidFill>
              </a:rPr>
              <a:t>Optimal substructure </a:t>
            </a:r>
            <a:r>
              <a:rPr lang="en-US" dirty="0"/>
              <a:t>(Bellman’s Principle of Optimality)</a:t>
            </a:r>
          </a:p>
          <a:p>
            <a:pPr lvl="1"/>
            <a:r>
              <a:rPr lang="en-US" b="1" dirty="0"/>
              <a:t>#2: </a:t>
            </a:r>
            <a:r>
              <a:rPr lang="en-US" b="1" dirty="0">
                <a:solidFill>
                  <a:srgbClr val="7889FB"/>
                </a:solidFill>
              </a:rPr>
              <a:t>Overlapping </a:t>
            </a:r>
            <a:r>
              <a:rPr lang="en-US" b="1" dirty="0" err="1">
                <a:solidFill>
                  <a:srgbClr val="7889FB"/>
                </a:solidFill>
              </a:rPr>
              <a:t>subproblems</a:t>
            </a:r>
            <a:r>
              <a:rPr lang="en-US" dirty="0"/>
              <a:t> allow for memorization</a:t>
            </a:r>
          </a:p>
          <a:p>
            <a:pPr lvl="1"/>
            <a:endParaRPr lang="en-US" sz="1200" dirty="0"/>
          </a:p>
          <a:p>
            <a:r>
              <a:rPr lang="en-US" dirty="0"/>
              <a:t>Bottom-Up </a:t>
            </a:r>
            <a:r>
              <a:rPr lang="en-US" b="0" dirty="0"/>
              <a:t>(Dynamic Programming)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Split in independent sub-problems (optimal plan per set of quantifiers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and interesting properties), solve sub-problems, combine solutions</a:t>
            </a:r>
            <a:endParaRPr lang="en-US" dirty="0"/>
          </a:p>
          <a:p>
            <a:pPr lvl="1"/>
            <a:r>
              <a:rPr lang="en-US" b="1" dirty="0"/>
              <a:t>Algorithms:</a:t>
            </a:r>
            <a:r>
              <a:rPr lang="en-US" dirty="0"/>
              <a:t> </a:t>
            </a:r>
            <a:r>
              <a:rPr lang="en-US" dirty="0" err="1"/>
              <a:t>DPsize</a:t>
            </a:r>
            <a:r>
              <a:rPr lang="en-US" dirty="0"/>
              <a:t>, </a:t>
            </a:r>
            <a:r>
              <a:rPr lang="en-US" dirty="0" err="1"/>
              <a:t>DPsub</a:t>
            </a:r>
            <a:r>
              <a:rPr lang="en-US" dirty="0"/>
              <a:t>, </a:t>
            </a:r>
            <a:r>
              <a:rPr lang="en-US" dirty="0" err="1"/>
              <a:t>DPcpp</a:t>
            </a:r>
            <a:endParaRPr lang="en-US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r>
              <a:rPr lang="en-US" dirty="0"/>
              <a:t>Top-Down </a:t>
            </a:r>
            <a:r>
              <a:rPr lang="en-US" b="0" dirty="0"/>
              <a:t>(</a:t>
            </a:r>
            <a:r>
              <a:rPr lang="en-US" b="0" dirty="0" err="1"/>
              <a:t>Memoization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Recursive generation of join trees </a:t>
            </a:r>
            <a:br>
              <a:rPr lang="en-US" dirty="0"/>
            </a:br>
            <a:r>
              <a:rPr lang="en-US" dirty="0"/>
              <a:t>w/ memorization and pruning</a:t>
            </a:r>
          </a:p>
          <a:p>
            <a:pPr lvl="1"/>
            <a:r>
              <a:rPr lang="en-US" b="1" dirty="0"/>
              <a:t>Algorithms:</a:t>
            </a:r>
            <a:r>
              <a:rPr lang="en-US" dirty="0"/>
              <a:t> Cascades, </a:t>
            </a:r>
            <a:r>
              <a:rPr lang="en-US" dirty="0" err="1"/>
              <a:t>MinCutLazy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MinCutAGat</a:t>
            </a:r>
            <a:r>
              <a:rPr lang="en-US" dirty="0"/>
              <a:t>, </a:t>
            </a:r>
            <a:r>
              <a:rPr lang="en-US" dirty="0" err="1"/>
              <a:t>MinCutBranch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616" y="490344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31873" y="4834960"/>
            <a:ext cx="26600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Cascades Framework for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18(3) 1995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320" y="5643450"/>
            <a:ext cx="45563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998027" y="5573624"/>
            <a:ext cx="329391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[Pit Fender: Algorithms for Efficient Top-Down Join Enumeration.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PhD Thesis, University of Mannheim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3890" y="3541432"/>
            <a:ext cx="3122080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Analysis of Two Existing and One New Dynamic Programming Algorithm for the Generation of Optimal Bushy Join Trees without Cross Products.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15" y="3787708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26175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Join Ordering,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DPSize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Pioneered by Pat </a:t>
            </a:r>
            <a:r>
              <a:rPr lang="en-US" dirty="0" err="1"/>
              <a:t>Selinger</a:t>
            </a:r>
            <a:r>
              <a:rPr lang="en-US" dirty="0"/>
              <a:t> et al.</a:t>
            </a:r>
          </a:p>
          <a:p>
            <a:pPr lvl="1"/>
            <a:r>
              <a:rPr lang="en-US" dirty="0"/>
              <a:t>Implemented in IBM DB2, </a:t>
            </a:r>
            <a:r>
              <a:rPr lang="en-US" dirty="0" err="1"/>
              <a:t>Postgres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5820" y="1418443"/>
            <a:ext cx="29471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Patricia G.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Access Path Selection in a Relational Database Management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1979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341" y="1479461"/>
            <a:ext cx="49609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11" y="2369897"/>
            <a:ext cx="5829842" cy="3953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728" y="370651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831920" y="3549498"/>
            <a:ext cx="24781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Wook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-Shin Han,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Wooseong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Kwak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Jinsoo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Lee, Guy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Volker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Parallelizing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1(1)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0783" y="4632290"/>
            <a:ext cx="4459791" cy="3416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42459" y="5015798"/>
            <a:ext cx="4459791" cy="3416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02738" y="4622242"/>
            <a:ext cx="1034980" cy="3835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disjoint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414" y="4995703"/>
            <a:ext cx="1034980" cy="3835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674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Join Ordering,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Wingdings" panose="05000000000000000000" pitchFamily="2" charset="2"/>
              </a:rPr>
              <a:t>DPSize</a:t>
            </a:r>
            <a:r>
              <a:rPr lang="en-US" dirty="0">
                <a:sym typeface="Wingdings" panose="05000000000000000000" pitchFamily="2" charset="2"/>
              </a:rPr>
              <a:t> Example</a:t>
            </a:r>
          </a:p>
          <a:p>
            <a:pPr lvl="1"/>
            <a:r>
              <a:rPr lang="en-US" dirty="0"/>
              <a:t>Simplified: no interesting properties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517821"/>
              </p:ext>
            </p:extLst>
          </p:nvPr>
        </p:nvGraphicFramePr>
        <p:xfrm>
          <a:off x="152400" y="2960330"/>
          <a:ext cx="114137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03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729574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strike="sng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IX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631637"/>
              </p:ext>
            </p:extLst>
          </p:nvPr>
        </p:nvGraphicFramePr>
        <p:xfrm>
          <a:off x="1413755" y="2772260"/>
          <a:ext cx="170882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58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1147864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⋈D, </a:t>
                      </a:r>
                      <a:r>
                        <a:rPr lang="en-US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⋈S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6141209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641674"/>
              </p:ext>
            </p:extLst>
          </p:nvPr>
        </p:nvGraphicFramePr>
        <p:xfrm>
          <a:off x="3219860" y="2535552"/>
          <a:ext cx="277237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78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203010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P⋈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{D,L,S}</a:t>
                      </a:r>
                      <a:endParaRPr lang="en-US" sz="1800" strike="sng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73256933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701217"/>
              </p:ext>
            </p:extLst>
          </p:nvPr>
        </p:nvGraphicFramePr>
        <p:xfrm>
          <a:off x="6089521" y="2373425"/>
          <a:ext cx="286080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66">
                  <a:extLst>
                    <a:ext uri="{9D8B030D-6E8A-4147-A177-3AD203B41FA5}">
                      <a16:colId xmlns:a16="http://schemas.microsoft.com/office/drawing/2014/main" val="612725735"/>
                    </a:ext>
                  </a:extLst>
                </a:gridCol>
                <a:gridCol w="1956138">
                  <a:extLst>
                    <a:ext uri="{9D8B030D-6E8A-4147-A177-3AD203B41FA5}">
                      <a16:colId xmlns:a16="http://schemas.microsoft.com/office/drawing/2014/main" val="664195607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366962558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⋈P,</a:t>
                      </a:r>
                      <a:r>
                        <a:rPr lang="en-US" sz="18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40196395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585227491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L,P,S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06317154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63348578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89889" y="2422508"/>
            <a:ext cx="87549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2819" y="2195527"/>
            <a:ext cx="22707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Q1+Q2, Q2+Q1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2947" y="2036642"/>
            <a:ext cx="253031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Q1+Q3, Q2+Q2, Q3+Q1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21514"/>
              </p:ext>
            </p:extLst>
          </p:nvPr>
        </p:nvGraphicFramePr>
        <p:xfrm>
          <a:off x="6076608" y="5144515"/>
          <a:ext cx="286080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132">
                  <a:extLst>
                    <a:ext uri="{9D8B030D-6E8A-4147-A177-3AD203B41FA5}">
                      <a16:colId xmlns:a16="http://schemas.microsoft.com/office/drawing/2014/main" val="2756380232"/>
                    </a:ext>
                  </a:extLst>
                </a:gridCol>
                <a:gridCol w="1748672">
                  <a:extLst>
                    <a:ext uri="{9D8B030D-6E8A-4147-A177-3AD203B41FA5}">
                      <a16:colId xmlns:a16="http://schemas.microsoft.com/office/drawing/2014/main" val="141609866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066877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05037193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89433" y="4543140"/>
            <a:ext cx="25303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Q1+Q4, Q2+Q3,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Q3+Q2, Q4+Q1</a:t>
            </a:r>
          </a:p>
        </p:txBody>
      </p:sp>
    </p:spTree>
    <p:extLst>
      <p:ext uri="{BB962C8B-B14F-4D97-AF65-F5344CB8AC3E}">
        <p14:creationId xmlns:p14="http://schemas.microsoft.com/office/powerpoint/2010/main" val="27052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Graceful Degradation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Bottom-Up</a:t>
            </a:r>
          </a:p>
          <a:p>
            <a:pPr lvl="1"/>
            <a:r>
              <a:rPr lang="en-US" dirty="0"/>
              <a:t>Until end of optimization no valid full QEP created (</a:t>
            </a:r>
            <a:r>
              <a:rPr lang="en-US" b="1" dirty="0">
                <a:solidFill>
                  <a:schemeClr val="accent1"/>
                </a:solidFill>
              </a:rPr>
              <a:t>no anytime algorithm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Fallback: </a:t>
            </a:r>
            <a:r>
              <a:rPr lang="en-US" dirty="0"/>
              <a:t>resort to heuristic if ran out of memory / time budget</a:t>
            </a:r>
          </a:p>
          <a:p>
            <a:pPr lvl="1"/>
            <a:endParaRPr lang="en-US" sz="1200" dirty="0"/>
          </a:p>
          <a:p>
            <a:r>
              <a:rPr lang="en-US" dirty="0"/>
              <a:t>#1 Query Simplification</a:t>
            </a:r>
          </a:p>
          <a:p>
            <a:pPr lvl="1"/>
            <a:r>
              <a:rPr lang="en-US" dirty="0"/>
              <a:t>Simplify query with heuristics until </a:t>
            </a:r>
            <a:br>
              <a:rPr lang="en-US" dirty="0"/>
            </a:br>
            <a:r>
              <a:rPr lang="en-US" dirty="0"/>
              <a:t>solvable via dynamic programming 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Choose plans to avoid</a:t>
            </a:r>
            <a:r>
              <a:rPr lang="en-US" dirty="0"/>
              <a:t>, not join</a:t>
            </a:r>
          </a:p>
          <a:p>
            <a:pPr lvl="1"/>
            <a:endParaRPr lang="en-US" sz="1200" dirty="0"/>
          </a:p>
          <a:p>
            <a:r>
              <a:rPr lang="en-US" dirty="0"/>
              <a:t>#2 Search Space Linearization</a:t>
            </a:r>
          </a:p>
          <a:p>
            <a:pPr lvl="1"/>
            <a:r>
              <a:rPr lang="en-US" b="1" dirty="0"/>
              <a:t>Small queries:</a:t>
            </a:r>
            <a:r>
              <a:rPr lang="en-US" dirty="0"/>
              <a:t> count connected </a:t>
            </a:r>
            <a:br>
              <a:rPr lang="en-US" dirty="0"/>
            </a:br>
            <a:r>
              <a:rPr lang="en-US" dirty="0"/>
              <a:t>subgraphs, optimized exactly</a:t>
            </a:r>
          </a:p>
          <a:p>
            <a:pPr lvl="1"/>
            <a:r>
              <a:rPr lang="en-US" b="1" dirty="0"/>
              <a:t>Medium queries</a:t>
            </a:r>
            <a:r>
              <a:rPr lang="en-US" dirty="0"/>
              <a:t> (&lt;100): restrict </a:t>
            </a:r>
            <a:br>
              <a:rPr lang="en-US" dirty="0"/>
            </a:br>
            <a:r>
              <a:rPr lang="en-US" dirty="0"/>
              <a:t>algorithm to consider connected sub-chains of linear relation ordering</a:t>
            </a:r>
          </a:p>
          <a:p>
            <a:pPr lvl="1"/>
            <a:r>
              <a:rPr lang="en-US" b="1" dirty="0"/>
              <a:t>Large queries: </a:t>
            </a:r>
            <a:r>
              <a:rPr lang="en-US" dirty="0"/>
              <a:t>greedy algorithm, then </a:t>
            </a:r>
            <a:r>
              <a:rPr lang="en-US" b="1" dirty="0"/>
              <a:t>Medium</a:t>
            </a:r>
            <a:r>
              <a:rPr lang="en-US" dirty="0"/>
              <a:t> on sub-trees of size 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6306" y="2675369"/>
            <a:ext cx="291367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Query simplification: graceful degradation for join-order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320" y="272466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50194" y="5023588"/>
            <a:ext cx="697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O(n</a:t>
            </a:r>
            <a:r>
              <a:rPr lang="en-US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0195" y="4533483"/>
            <a:ext cx="697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20" y="4273732"/>
            <a:ext cx="49662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647174" y="4214392"/>
            <a:ext cx="26628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Neumann, Bernhard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Radke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Adaptive Optimization of Very Large Join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357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Order Benchmark (JOB)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Data: </a:t>
            </a:r>
            <a:r>
              <a:rPr lang="en-US" b="0" dirty="0"/>
              <a:t>Internet Movie Data Bases (IMDB)</a:t>
            </a:r>
          </a:p>
          <a:p>
            <a:r>
              <a:rPr lang="en-US" dirty="0"/>
              <a:t>Workload: </a:t>
            </a:r>
            <a:r>
              <a:rPr lang="en-US" b="0" dirty="0"/>
              <a:t>33 query templates, 2-6 variants / 3-16 joins per query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42" y="548758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05024" y="5529149"/>
            <a:ext cx="716881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Andrey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Gubichev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Atanas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Mirchev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Good Are Query Optimizers, Really?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9(3)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80" y="2226023"/>
            <a:ext cx="7945318" cy="31576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5773" y="4675909"/>
            <a:ext cx="18495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underestimate</a:t>
            </a:r>
          </a:p>
        </p:txBody>
      </p:sp>
    </p:spTree>
    <p:extLst>
      <p:ext uri="{BB962C8B-B14F-4D97-AF65-F5344CB8AC3E}">
        <p14:creationId xmlns:p14="http://schemas.microsoft.com/office/powerpoint/2010/main" val="41288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  <a:p>
            <a:r>
              <a:rPr lang="en-US" dirty="0"/>
              <a:t>Cardinality and Cost Estimation</a:t>
            </a:r>
          </a:p>
          <a:p>
            <a:r>
              <a:rPr lang="en-US" dirty="0"/>
              <a:t>Join Enumeration / Ordering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B)</a:t>
            </a:r>
          </a:p>
          <a:p>
            <a:pPr lvl="1"/>
            <a:r>
              <a:rPr lang="en-US" b="1" dirty="0"/>
              <a:t>09 </a:t>
            </a:r>
            <a:r>
              <a:rPr lang="en-US" b="1" dirty="0">
                <a:solidFill>
                  <a:srgbClr val="7889FB"/>
                </a:solidFill>
              </a:rPr>
              <a:t>Adaptive Query Processing</a:t>
            </a:r>
            <a:r>
              <a:rPr lang="en-US" dirty="0"/>
              <a:t> </a:t>
            </a:r>
            <a:r>
              <a:rPr lang="en-US" sz="1600" dirty="0"/>
              <a:t>[Dec 07, 10.15am]</a:t>
            </a:r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C)</a:t>
            </a:r>
          </a:p>
          <a:p>
            <a:pPr lvl="1"/>
            <a:r>
              <a:rPr lang="en-US" b="1" dirty="0"/>
              <a:t>10 </a:t>
            </a:r>
            <a:r>
              <a:rPr lang="en-US" b="1" dirty="0">
                <a:solidFill>
                  <a:srgbClr val="7889FB"/>
                </a:solidFill>
              </a:rPr>
              <a:t>Cloud Database Systems</a:t>
            </a:r>
            <a:r>
              <a:rPr lang="en-US" dirty="0"/>
              <a:t> </a:t>
            </a:r>
            <a:r>
              <a:rPr lang="en-US" sz="1600" dirty="0"/>
              <a:t>[Dec 07, 1pm]</a:t>
            </a:r>
          </a:p>
          <a:p>
            <a:pPr lvl="1"/>
            <a:r>
              <a:rPr lang="en-US" b="1" strike="sngStrike" dirty="0"/>
              <a:t>11 </a:t>
            </a:r>
            <a:r>
              <a:rPr lang="en-US" b="1" strike="sngStrike" dirty="0">
                <a:solidFill>
                  <a:srgbClr val="F70146"/>
                </a:solidFill>
              </a:rPr>
              <a:t>Modern Concurrency Control</a:t>
            </a:r>
            <a:endParaRPr lang="en-US" sz="1600" strike="sngStrike" dirty="0">
              <a:solidFill>
                <a:srgbClr val="F70146"/>
              </a:solidFill>
            </a:endParaRPr>
          </a:p>
          <a:p>
            <a:pPr lvl="1"/>
            <a:r>
              <a:rPr lang="en-US" b="1" dirty="0"/>
              <a:t>12 </a:t>
            </a:r>
            <a:r>
              <a:rPr lang="en-US" b="1" dirty="0">
                <a:solidFill>
                  <a:srgbClr val="7889FB"/>
                </a:solidFill>
              </a:rPr>
              <a:t>Modern Storage and HW Accelerators</a:t>
            </a:r>
            <a:r>
              <a:rPr lang="en-US" dirty="0"/>
              <a:t> </a:t>
            </a:r>
            <a:r>
              <a:rPr lang="en-US" sz="1600" dirty="0"/>
              <a:t>[Dec 07, 3pm]</a:t>
            </a:r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  <a:p>
            <a:r>
              <a:rPr lang="en-US" dirty="0"/>
              <a:t>Cardinality and Cost Estimation</a:t>
            </a:r>
          </a:p>
          <a:p>
            <a:r>
              <a:rPr lang="en-US" dirty="0"/>
              <a:t>Join Enumeration / Ordering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5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Rewrites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Rewriting</a:t>
            </a:r>
          </a:p>
          <a:p>
            <a:pPr lvl="1"/>
            <a:r>
              <a:rPr lang="en-US" dirty="0"/>
              <a:t>Rewrite query into semantically equivalent form that may be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processed more efficiently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</a:rPr>
              <a:t>give the optimizer more freedom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Same query can be expressed differently</a:t>
            </a:r>
            <a:r>
              <a:rPr lang="en-US" dirty="0"/>
              <a:t>, avoid hand-tuning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Complex queries may have redundancy</a:t>
            </a:r>
          </a:p>
          <a:p>
            <a:pPr lvl="1"/>
            <a:endParaRPr lang="en-US" dirty="0"/>
          </a:p>
          <a:p>
            <a:r>
              <a:rPr lang="en-US" dirty="0"/>
              <a:t>A Simple Example</a:t>
            </a:r>
          </a:p>
          <a:p>
            <a:pPr lvl="1"/>
            <a:r>
              <a:rPr lang="en-US" dirty="0"/>
              <a:t>Catalog meta data:</a:t>
            </a:r>
            <a:br>
              <a:rPr lang="en-US" dirty="0"/>
            </a:br>
            <a:r>
              <a:rPr lang="en-US" dirty="0" err="1"/>
              <a:t>custkey</a:t>
            </a:r>
            <a:r>
              <a:rPr lang="en-US" dirty="0"/>
              <a:t> is unique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20+ years of experience </a:t>
            </a:r>
            <a:br>
              <a:rPr lang="en-US" dirty="0"/>
            </a:br>
            <a:r>
              <a:rPr lang="en-US" dirty="0"/>
              <a:t>on query rewriting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42423" y="3326857"/>
            <a:ext cx="39202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DISTINCT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custkey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name  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TPCH.Customer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4780429" y="407865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39180" y="4442295"/>
            <a:ext cx="39202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custkey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name  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TPCH.Customer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198" y="4017607"/>
            <a:ext cx="10797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rewrite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289" y="5443449"/>
            <a:ext cx="4979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956257" y="5394157"/>
            <a:ext cx="34951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Hamid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Pirahesh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T. Y. Cliff Leung,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Waqar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Hasan: A Rule Engine for Query Transformation in Starburst and IBM DB2 C/S DBMS.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1997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444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and 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Forms of Boolean Expressions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Conjunctive</a:t>
            </a:r>
            <a:r>
              <a:rPr lang="de-DE" dirty="0"/>
              <a:t> normal form (P</a:t>
            </a:r>
            <a:r>
              <a:rPr lang="de-DE" baseline="-25000" dirty="0"/>
              <a:t>11</a:t>
            </a:r>
            <a:r>
              <a:rPr lang="de-DE" dirty="0"/>
              <a:t> OR ... OR P</a:t>
            </a:r>
            <a:r>
              <a:rPr lang="de-DE" baseline="-25000" dirty="0"/>
              <a:t>1n</a:t>
            </a:r>
            <a:r>
              <a:rPr lang="de-DE" dirty="0"/>
              <a:t>) </a:t>
            </a:r>
            <a:r>
              <a:rPr lang="de-DE" b="1" dirty="0">
                <a:solidFill>
                  <a:schemeClr val="accent1"/>
                </a:solidFill>
              </a:rPr>
              <a:t>AND ... AND</a:t>
            </a:r>
            <a:r>
              <a:rPr lang="de-DE" dirty="0"/>
              <a:t> (P</a:t>
            </a:r>
            <a:r>
              <a:rPr lang="de-DE" baseline="-25000" dirty="0"/>
              <a:t>m1</a:t>
            </a:r>
            <a:r>
              <a:rPr lang="de-DE" dirty="0"/>
              <a:t> OR ... OR P</a:t>
            </a:r>
            <a:r>
              <a:rPr lang="de-DE" baseline="-25000" dirty="0"/>
              <a:t>mp</a:t>
            </a:r>
            <a:r>
              <a:rPr lang="de-DE" dirty="0"/>
              <a:t>)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Disjunctive</a:t>
            </a:r>
            <a:r>
              <a:rPr lang="de-DE" dirty="0"/>
              <a:t> normal form (P</a:t>
            </a:r>
            <a:r>
              <a:rPr lang="de-DE" baseline="-25000" dirty="0"/>
              <a:t>11</a:t>
            </a:r>
            <a:r>
              <a:rPr lang="de-DE" dirty="0"/>
              <a:t> AND ... AND P</a:t>
            </a:r>
            <a:r>
              <a:rPr lang="de-DE" baseline="-25000" dirty="0"/>
              <a:t>1q</a:t>
            </a:r>
            <a:r>
              <a:rPr lang="de-DE" dirty="0"/>
              <a:t>) </a:t>
            </a:r>
            <a:r>
              <a:rPr lang="de-DE" b="1" dirty="0">
                <a:solidFill>
                  <a:srgbClr val="7889FB"/>
                </a:solidFill>
              </a:rPr>
              <a:t>OR ... OR</a:t>
            </a:r>
            <a:r>
              <a:rPr lang="de-DE" dirty="0"/>
              <a:t> (P</a:t>
            </a:r>
            <a:r>
              <a:rPr lang="de-DE" baseline="-25000" dirty="0"/>
              <a:t>r1</a:t>
            </a:r>
            <a:r>
              <a:rPr lang="de-DE" dirty="0"/>
              <a:t> AND ... AND P</a:t>
            </a:r>
            <a:r>
              <a:rPr lang="de-DE" baseline="-25000" dirty="0"/>
              <a:t>rs</a:t>
            </a:r>
            <a:r>
              <a:rPr lang="de-DE" dirty="0"/>
              <a:t>)</a:t>
            </a:r>
          </a:p>
          <a:p>
            <a:pPr lvl="1"/>
            <a:endParaRPr lang="de-DE" sz="700" dirty="0"/>
          </a:p>
          <a:p>
            <a:r>
              <a:rPr lang="de-DE" dirty="0"/>
              <a:t>Transformation Rules for Boolean Expressions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</p:txBody>
      </p:sp>
      <p:graphicFrame>
        <p:nvGraphicFramePr>
          <p:cNvPr id="6" name="Tabelle 3"/>
          <p:cNvGraphicFramePr>
            <a:graphicFrameLocks noGrp="1"/>
          </p:cNvGraphicFramePr>
          <p:nvPr/>
        </p:nvGraphicFramePr>
        <p:xfrm>
          <a:off x="1013057" y="2883016"/>
          <a:ext cx="7641094" cy="3706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156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Rule Name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Commutativity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B ⇔ B OR A                             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AND B ⇔ B AND 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Associativity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(A OR B) OR C ⇔ A OR (B OR C)</a:t>
                      </a:r>
                    </a:p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(A AND B) AND C ⇔ A AND (B AND C)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Distributivity</a:t>
                      </a:r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(B AND C) ⇔ (A OR B) AND (A OR C)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(B OR C) ⇔ (A AND B) OR (A AND C)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Morgan’s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 (A AND B) ⇔ NOT (A) OR NOT (B)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 (A OR B) ⇔ NOT (A) AND NOT (B)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Double-negation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NOT(NOT(A)) ⇔ 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0159">
                <a:tc>
                  <a:txBody>
                    <a:bodyPr/>
                    <a:lstStyle/>
                    <a:p>
                      <a:r>
                        <a:rPr lang="en-US" sz="1600" b="1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Idempotence</a:t>
                      </a:r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A ⇔ A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     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AND A ⇔ A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NOT(A) ⇔ TRUE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NOT (A) ⇔ FALSE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(A OR B) ⇔ A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OR (A AND B) ⇔ A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FALSE ⇔ A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OR TRUE ⇔ TRUE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FALSE ⇔ FALSE</a:t>
                      </a:r>
                      <a:endParaRPr lang="de-DE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and Simplification,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Elimination of Common Subexpressions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(A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(A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de-DE" dirty="0">
                <a:latin typeface="Consolas" panose="020B0609020204030204" pitchFamily="49" charset="0"/>
              </a:rPr>
              <a:t>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de-DE" dirty="0">
              <a:latin typeface="Consolas" panose="020B0609020204030204" pitchFamily="49" charset="0"/>
            </a:endParaRPr>
          </a:p>
          <a:p>
            <a:pPr lvl="1"/>
            <a:endParaRPr lang="de-DE" sz="700" dirty="0"/>
          </a:p>
          <a:p>
            <a:r>
              <a:rPr lang="de-DE" dirty="0"/>
              <a:t>Propagation of Constants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A ≥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B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B =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7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A ≥ </a:t>
            </a:r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</a:rPr>
              <a:t>7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B = </a:t>
            </a:r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</a:rPr>
              <a:t>7</a:t>
            </a:r>
          </a:p>
          <a:p>
            <a:pPr lvl="1"/>
            <a:endParaRPr lang="de-DE" sz="700" dirty="0">
              <a:latin typeface="Consolas" panose="020B0609020204030204" pitchFamily="49" charset="0"/>
            </a:endParaRPr>
          </a:p>
          <a:p>
            <a:r>
              <a:rPr lang="de-DE" dirty="0"/>
              <a:t>Detection of Contradictions</a:t>
            </a:r>
          </a:p>
          <a:p>
            <a:pPr lvl="1"/>
            <a:r>
              <a:rPr lang="de-DE" dirty="0"/>
              <a:t>A ≥ B </a:t>
            </a:r>
            <a:r>
              <a:rPr lang="de-DE" b="1" dirty="0"/>
              <a:t>AND</a:t>
            </a:r>
            <a:r>
              <a:rPr lang="de-DE" dirty="0"/>
              <a:t> B &gt; C </a:t>
            </a:r>
            <a:r>
              <a:rPr lang="de-DE" b="1" dirty="0"/>
              <a:t>AND</a:t>
            </a:r>
            <a:r>
              <a:rPr lang="de-DE" dirty="0"/>
              <a:t> C ≥ A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b="1" dirty="0">
                <a:solidFill>
                  <a:schemeClr val="accent1"/>
                </a:solidFill>
              </a:rPr>
              <a:t>A &gt; A</a:t>
            </a:r>
            <a:r>
              <a:rPr lang="de-DE" dirty="0"/>
              <a:t> → </a:t>
            </a:r>
            <a:r>
              <a:rPr lang="de-DE" b="1" dirty="0"/>
              <a:t>FALSE</a:t>
            </a:r>
          </a:p>
          <a:p>
            <a:pPr lvl="1"/>
            <a:endParaRPr lang="de-DE" sz="700" dirty="0"/>
          </a:p>
          <a:p>
            <a:r>
              <a:rPr lang="de-DE" dirty="0"/>
              <a:t>Use of Constraints  </a:t>
            </a:r>
          </a:p>
          <a:p>
            <a:pPr lvl="1"/>
            <a:r>
              <a:rPr lang="de-DE" dirty="0"/>
              <a:t>A is primary key/unique: π</a:t>
            </a:r>
            <a:r>
              <a:rPr lang="de-DE" sz="1200" baseline="-25000" dirty="0"/>
              <a:t>A</a:t>
            </a:r>
            <a:r>
              <a:rPr lang="de-DE" sz="1200" dirty="0"/>
              <a:t> </a:t>
            </a:r>
            <a:r>
              <a:rPr lang="de-DE" dirty="0"/>
              <a:t>→ no duplicate elimination necessary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Rule MAR_STATUS = ‘married’ </a:t>
            </a:r>
            <a:r>
              <a:rPr lang="en-AT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TAX_CLASS ≥ 3:</a:t>
            </a:r>
            <a:br>
              <a:rPr lang="de-DE" dirty="0">
                <a:latin typeface="Consolas" panose="020B0609020204030204" pitchFamily="49" charset="0"/>
              </a:rPr>
            </a:br>
            <a:r>
              <a:rPr lang="de-DE" dirty="0">
                <a:latin typeface="Consolas" panose="020B0609020204030204" pitchFamily="49" charset="0"/>
              </a:rPr>
              <a:t>(MAR_STATUS = ‘married’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TAX_CLASS = 1)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FALSE</a:t>
            </a:r>
          </a:p>
          <a:p>
            <a:pPr lvl="1"/>
            <a:endParaRPr lang="en-US" sz="700" dirty="0"/>
          </a:p>
          <a:p>
            <a:r>
              <a:rPr lang="en-US" dirty="0"/>
              <a:t>Elimination of Redundancy </a:t>
            </a:r>
            <a:r>
              <a:rPr lang="en-US" b="0" dirty="0"/>
              <a:t>(set semantics)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R⋈R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R∪R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R−R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de-DE" dirty="0">
                <a:latin typeface="Consolas" panose="020B0609020204030204" pitchFamily="49" charset="0"/>
              </a:rPr>
              <a:t>Ø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R⋈(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R) </a:t>
            </a:r>
            <a:r>
              <a:rPr lang="en-AT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,  R∪(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R−(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⌐p</a:t>
            </a:r>
            <a:r>
              <a:rPr lang="de-DE" dirty="0">
                <a:latin typeface="Consolas" panose="020B0609020204030204" pitchFamily="49" charset="0"/>
              </a:rPr>
              <a:t>R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p1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R)⋈(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p2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R) </a:t>
            </a:r>
            <a:r>
              <a:rPr lang="en-AT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p1</a:t>
            </a:r>
            <a:r>
              <a:rPr lang="el-GR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ᴧ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p2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,  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de-DE" dirty="0">
                <a:latin typeface="Consolas" panose="020B0609020204030204" pitchFamily="49" charset="0"/>
              </a:rPr>
              <a:t>R)∪(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p2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p1vp2</a:t>
            </a:r>
            <a:r>
              <a:rPr lang="de-DE" dirty="0">
                <a:latin typeface="Consolas" panose="020B0609020204030204" pitchFamily="49" charset="0"/>
              </a:rPr>
              <a:t>R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64661" y="2193030"/>
            <a:ext cx="2672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onsolas" panose="020B0609020204030204" pitchFamily="49" charset="0"/>
              </a:rPr>
              <a:t>R⋈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a=b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b&gt;0</a:t>
            </a:r>
            <a:r>
              <a:rPr lang="de-DE" dirty="0">
                <a:latin typeface="Consolas" panose="020B0609020204030204" pitchFamily="49" charset="0"/>
              </a:rPr>
              <a:t>(S)) </a:t>
            </a:r>
            <a: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b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b="1" dirty="0">
                <a:solidFill>
                  <a:srgbClr val="7889FB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a&gt;0</a:t>
            </a:r>
            <a:r>
              <a:rPr lang="de-DE" dirty="0">
                <a:latin typeface="Consolas" panose="020B0609020204030204" pitchFamily="49" charset="0"/>
              </a:rPr>
              <a:t>(R))⋈</a:t>
            </a:r>
            <a:r>
              <a:rPr lang="de-DE" baseline="-25000" dirty="0">
                <a:latin typeface="Consolas" panose="020B0609020204030204" pitchFamily="49" charset="0"/>
              </a:rPr>
              <a:t>a=b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b&gt;0</a:t>
            </a:r>
            <a:r>
              <a:rPr lang="de-DE" dirty="0">
                <a:latin typeface="Consolas" panose="020B0609020204030204" pitchFamily="49" charset="0"/>
              </a:rPr>
              <a:t>(S))</a:t>
            </a:r>
            <a: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endParaRPr lang="de-D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Case 1: </a:t>
            </a:r>
            <a:r>
              <a:rPr lang="de-DE" dirty="0">
                <a:solidFill>
                  <a:schemeClr val="accent1"/>
                </a:solidFill>
              </a:rPr>
              <a:t>Type-A Nesting</a:t>
            </a:r>
          </a:p>
          <a:p>
            <a:pPr lvl="1"/>
            <a:r>
              <a:rPr lang="de-DE" dirty="0"/>
              <a:t>Inner block is not correlated and computes an aggregate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Solution:</a:t>
            </a:r>
            <a:r>
              <a:rPr lang="de-DE" dirty="0"/>
              <a:t> Compute the aggregate once and insert into outer query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sz="700" dirty="0"/>
          </a:p>
          <a:p>
            <a:r>
              <a:rPr lang="de-DE" dirty="0"/>
              <a:t>Case 2: </a:t>
            </a:r>
            <a:r>
              <a:rPr lang="de-DE" dirty="0">
                <a:solidFill>
                  <a:schemeClr val="accent1"/>
                </a:solidFill>
              </a:rPr>
              <a:t>Type-N Nesting</a:t>
            </a:r>
          </a:p>
          <a:p>
            <a:pPr lvl="1"/>
            <a:r>
              <a:rPr lang="de-DE" dirty="0"/>
              <a:t>Inner block is not correlated and returns a set of tuples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Solution:</a:t>
            </a:r>
            <a:r>
              <a:rPr lang="de-DE" dirty="0"/>
              <a:t> Transform into a symmetric form (via join)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5" name="Textfeld 9"/>
          <p:cNvSpPr txBox="1"/>
          <p:nvPr/>
        </p:nvSpPr>
        <p:spPr>
          <a:xfrm>
            <a:off x="883844" y="2403842"/>
            <a:ext cx="4188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Price&lt;100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6" name="Textfeld 10"/>
          <p:cNvSpPr txBox="1"/>
          <p:nvPr/>
        </p:nvSpPr>
        <p:spPr>
          <a:xfrm>
            <a:off x="5377316" y="2398597"/>
            <a:ext cx="365969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$X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 MAX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Price&lt;100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dirty="0"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$X</a:t>
            </a:r>
          </a:p>
        </p:txBody>
      </p:sp>
      <p:sp>
        <p:nvSpPr>
          <p:cNvPr id="8" name="Textfeld 4"/>
          <p:cNvSpPr txBox="1"/>
          <p:nvPr/>
        </p:nvSpPr>
        <p:spPr>
          <a:xfrm>
            <a:off x="5370167" y="4885996"/>
            <a:ext cx="3403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SELECT OrderNo</a:t>
            </a:r>
            <a:br>
              <a:rPr lang="de-DE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FROM Order O, Product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WHERE </a:t>
            </a:r>
            <a:r>
              <a:rPr lang="de-DE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O.ProdNo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de-DE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P.ProdNo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AND P.Price &lt; 100</a:t>
            </a:r>
          </a:p>
        </p:txBody>
      </p:sp>
      <p:sp>
        <p:nvSpPr>
          <p:cNvPr id="9" name="Textfeld 7"/>
          <p:cNvSpPr txBox="1"/>
          <p:nvPr/>
        </p:nvSpPr>
        <p:spPr>
          <a:xfrm>
            <a:off x="891288" y="4900204"/>
            <a:ext cx="4180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IN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ProdNo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Price&lt;100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612941" y="259912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629154" y="512507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543" y="895598"/>
            <a:ext cx="4174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768500" y="846306"/>
            <a:ext cx="26032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[Won Kim: On Optimizing an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SQL-like Nested Query.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Trans. Database Syst. 1982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514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0</TotalTime>
  <Words>5067</Words>
  <Application>Microsoft Office PowerPoint</Application>
  <PresentationFormat>On-screen Show (4:3)</PresentationFormat>
  <Paragraphs>795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Consolas</vt:lpstr>
      <vt:lpstr>Wingdings</vt:lpstr>
      <vt:lpstr>TU Graz Standard</vt:lpstr>
      <vt:lpstr>Architecture of DB Systems 08 Query Optimization</vt:lpstr>
      <vt:lpstr>Announcements/Org</vt:lpstr>
      <vt:lpstr>Recap: Overview Query Processing</vt:lpstr>
      <vt:lpstr>Agenda</vt:lpstr>
      <vt:lpstr>Query Rewriting and Unnesting</vt:lpstr>
      <vt:lpstr>Query Rewrites</vt:lpstr>
      <vt:lpstr>Standardization and Simplification</vt:lpstr>
      <vt:lpstr>Standardization and Simplification, cont.</vt:lpstr>
      <vt:lpstr>Query Unnesting</vt:lpstr>
      <vt:lpstr>Query Unnesting, cont.</vt:lpstr>
      <vt:lpstr>Unnesting Arbitrary Queries</vt:lpstr>
      <vt:lpstr>Selections and Projections</vt:lpstr>
      <vt:lpstr>Example Query Restructuring </vt:lpstr>
      <vt:lpstr>Cardinality and Cost Estimation</vt:lpstr>
      <vt:lpstr>Overview Cost Models</vt:lpstr>
      <vt:lpstr>Cardinality and Selectivity</vt:lpstr>
      <vt:lpstr>Cardinality Propagation</vt:lpstr>
      <vt:lpstr>Cardinality Propagation</vt:lpstr>
      <vt:lpstr>Cardinality Estimation</vt:lpstr>
      <vt:lpstr>Number of Distinct Items</vt:lpstr>
      <vt:lpstr>Number of Distinct Items, cont.</vt:lpstr>
      <vt:lpstr>Sample-based Cardinality Estimation</vt:lpstr>
      <vt:lpstr>Sample-based Cardinality Estimation, cont.</vt:lpstr>
      <vt:lpstr>Excursus: Robust Query Optimization</vt:lpstr>
      <vt:lpstr>Excursus: Robust Query Optimization, cont.</vt:lpstr>
      <vt:lpstr>Join Enumeration / Ordering</vt:lpstr>
      <vt:lpstr>Plan Optimization Overview</vt:lpstr>
      <vt:lpstr>Query and Plan Types</vt:lpstr>
      <vt:lpstr>Join Ordering Problem</vt:lpstr>
      <vt:lpstr>Join Order Search Strategies</vt:lpstr>
      <vt:lpstr>Greedy Join Ordering</vt:lpstr>
      <vt:lpstr>Greedy Join Ordering, cont.</vt:lpstr>
      <vt:lpstr>Dynamic Programming Join Ordering</vt:lpstr>
      <vt:lpstr>Dynamic Programming Join Ordering, cont.</vt:lpstr>
      <vt:lpstr>Dynamic Programming Join Ordering, cont.</vt:lpstr>
      <vt:lpstr>Graceful Degradation</vt:lpstr>
      <vt:lpstr>Join Order Benchmark (JOB)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- 08 Query Optimization</dc:title>
  <dc:subject/>
  <dc:creator>mboehm</dc:creator>
  <cp:keywords/>
  <dc:description/>
  <cp:lastModifiedBy>Matthias Boehm</cp:lastModifiedBy>
  <cp:revision>1047</cp:revision>
  <cp:lastPrinted>2020-11-04T16:51:39Z</cp:lastPrinted>
  <dcterms:created xsi:type="dcterms:W3CDTF">2018-07-12T06:39:10Z</dcterms:created>
  <dcterms:modified xsi:type="dcterms:W3CDTF">2023-12-02T15:48:38Z</dcterms:modified>
  <cp:category/>
</cp:coreProperties>
</file>