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357" r:id="rId3"/>
    <p:sldId id="503" r:id="rId4"/>
    <p:sldId id="28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04" r:id="rId18"/>
    <p:sldId id="556" r:id="rId19"/>
    <p:sldId id="559" r:id="rId20"/>
    <p:sldId id="555" r:id="rId21"/>
    <p:sldId id="554" r:id="rId22"/>
    <p:sldId id="557" r:id="rId23"/>
    <p:sldId id="558" r:id="rId24"/>
    <p:sldId id="560" r:id="rId25"/>
    <p:sldId id="552" r:id="rId26"/>
    <p:sldId id="566" r:id="rId27"/>
    <p:sldId id="561" r:id="rId28"/>
    <p:sldId id="567" r:id="rId29"/>
    <p:sldId id="563" r:id="rId30"/>
    <p:sldId id="553" r:id="rId31"/>
    <p:sldId id="564" r:id="rId32"/>
    <p:sldId id="572" r:id="rId33"/>
    <p:sldId id="565" r:id="rId34"/>
    <p:sldId id="569" r:id="rId35"/>
    <p:sldId id="571" r:id="rId36"/>
    <p:sldId id="570" r:id="rId37"/>
    <p:sldId id="573" r:id="rId38"/>
    <p:sldId id="41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  <a:srgbClr val="7889FB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419" autoAdjust="0"/>
    <p:restoredTop sz="85956" autoAdjust="0"/>
  </p:normalViewPr>
  <p:slideViewPr>
    <p:cSldViewPr snapToGrid="0" snapToObjects="1">
      <p:cViewPr varScale="1">
        <p:scale>
          <a:sx n="85" d="100"/>
          <a:sy n="85" d="100"/>
        </p:scale>
        <p:origin x="14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462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1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23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cardinality underestimation due to redundant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3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 TABLE Locale (</a:t>
            </a:r>
          </a:p>
          <a:p>
            <a:r>
              <a:rPr lang="en-US" dirty="0"/>
              <a:t>  LID INTEGER PRIMARY KEY,</a:t>
            </a:r>
          </a:p>
          <a:p>
            <a:r>
              <a:rPr lang="en-US" dirty="0"/>
              <a:t>  Location VARCHAR(256)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CREATE TABLE Participant (</a:t>
            </a:r>
          </a:p>
          <a:p>
            <a:r>
              <a:rPr lang="en-US" dirty="0"/>
              <a:t>  PID INTEGER PRIMARY KEY,</a:t>
            </a:r>
          </a:p>
          <a:p>
            <a:r>
              <a:rPr lang="en-US" dirty="0"/>
              <a:t>  </a:t>
            </a:r>
            <a:r>
              <a:rPr lang="en-US" dirty="0" err="1"/>
              <a:t>Firstname</a:t>
            </a:r>
            <a:r>
              <a:rPr lang="en-US" dirty="0"/>
              <a:t> VARCHAR(128),</a:t>
            </a:r>
          </a:p>
          <a:p>
            <a:r>
              <a:rPr lang="en-US" dirty="0"/>
              <a:t>  </a:t>
            </a:r>
            <a:r>
              <a:rPr lang="en-US" dirty="0" err="1"/>
              <a:t>Lastname</a:t>
            </a:r>
            <a:r>
              <a:rPr lang="en-US" dirty="0"/>
              <a:t> VARCHAR(128),</a:t>
            </a:r>
          </a:p>
          <a:p>
            <a:r>
              <a:rPr lang="en-US" dirty="0"/>
              <a:t>  Affiliation VARCHAR(256),</a:t>
            </a:r>
          </a:p>
          <a:p>
            <a:r>
              <a:rPr lang="en-US" dirty="0"/>
              <a:t>  LID INTEGER REFERENCES Locale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INTO Locale VALUES(1, 'Lausanne, SUI'),(2, 'Amsterdam, NLD'),(3, 'Seattle, USA'),(4, 'Stanford, USA'),(5, 'New York, USA'),(6, 'Berkley, USA'),(7, 'Cambridge, USA'),(8, 'Berlin, GER'),(9, 'Tel Aviv, ISR'),(10, 'San Jose, USA'),(11, 'Munich, GER');</a:t>
            </a:r>
          </a:p>
          <a:p>
            <a:endParaRPr lang="en-US" dirty="0"/>
          </a:p>
          <a:p>
            <a:r>
              <a:rPr lang="en-US" dirty="0"/>
              <a:t>INSERT</a:t>
            </a:r>
            <a:r>
              <a:rPr lang="en-US" baseline="0" dirty="0"/>
              <a:t> INTO Participant</a:t>
            </a:r>
            <a:r>
              <a:rPr lang="en-US" dirty="0"/>
              <a:t>(102, 'Anastasia', '</a:t>
            </a:r>
            <a:r>
              <a:rPr lang="en-US" dirty="0" err="1"/>
              <a:t>Ailamaki</a:t>
            </a:r>
            <a:r>
              <a:rPr lang="en-US" dirty="0"/>
              <a:t>', 'EPFL', 1),(104, 'Peter', '</a:t>
            </a:r>
            <a:r>
              <a:rPr lang="en-US" dirty="0" err="1"/>
              <a:t>Bailis</a:t>
            </a:r>
            <a:r>
              <a:rPr lang="en-US" dirty="0"/>
              <a:t>', 'Stanford', NULL),(105, 'Magdalena', '</a:t>
            </a:r>
            <a:r>
              <a:rPr lang="en-US" dirty="0" err="1"/>
              <a:t>Balazinska</a:t>
            </a:r>
            <a:r>
              <a:rPr lang="en-US" dirty="0"/>
              <a:t>', 'U Washington', 3),(107, 'Peter', '</a:t>
            </a:r>
            <a:r>
              <a:rPr lang="en-US" dirty="0" err="1"/>
              <a:t>Boncz</a:t>
            </a:r>
            <a:r>
              <a:rPr lang="en-US" dirty="0"/>
              <a:t>', 'CWI', 2),(108, '</a:t>
            </a:r>
            <a:r>
              <a:rPr lang="en-US" dirty="0" err="1"/>
              <a:t>Surajit</a:t>
            </a:r>
            <a:r>
              <a:rPr lang="en-US" dirty="0"/>
              <a:t>', 'Chaudhuri', 'MS Research', 3),(111, 'Luna', 'Dong', 'Amazon', 3),(113, 'Juliana', 'Freire', 'NYU', 5),(115, 'Joe', '</a:t>
            </a:r>
            <a:r>
              <a:rPr lang="en-US" dirty="0" err="1"/>
              <a:t>Hellerstein</a:t>
            </a:r>
            <a:r>
              <a:rPr lang="en-US" dirty="0"/>
              <a:t>', 'UC Berkley', 6),(116, '</a:t>
            </a:r>
            <a:r>
              <a:rPr lang="en-US" dirty="0" err="1"/>
              <a:t>Stratos</a:t>
            </a:r>
            <a:r>
              <a:rPr lang="en-US" dirty="0"/>
              <a:t>', '</a:t>
            </a:r>
            <a:r>
              <a:rPr lang="en-US" dirty="0" err="1"/>
              <a:t>Idreos</a:t>
            </a:r>
            <a:r>
              <a:rPr lang="en-US" dirty="0"/>
              <a:t>', 'Harvard', 7),(117, 'Donald', '</a:t>
            </a:r>
            <a:r>
              <a:rPr lang="en-US" dirty="0" err="1"/>
              <a:t>Kossman</a:t>
            </a:r>
            <a:r>
              <a:rPr lang="en-US" dirty="0"/>
              <a:t>', 'MS Research', NULL),</a:t>
            </a:r>
            <a:r>
              <a:rPr lang="en-US" baseline="0" dirty="0"/>
              <a:t> </a:t>
            </a:r>
            <a:r>
              <a:rPr lang="en-US" dirty="0"/>
              <a:t>(118, 'Tim', '</a:t>
            </a:r>
            <a:r>
              <a:rPr lang="en-US" dirty="0" err="1"/>
              <a:t>Kraska</a:t>
            </a:r>
            <a:r>
              <a:rPr lang="en-US" dirty="0"/>
              <a:t>', 'MIT', 7),</a:t>
            </a:r>
            <a:r>
              <a:rPr lang="en-US" baseline="0" dirty="0"/>
              <a:t> </a:t>
            </a:r>
            <a:r>
              <a:rPr lang="en-US" dirty="0"/>
              <a:t>(120, 'Volker', '</a:t>
            </a:r>
            <a:r>
              <a:rPr lang="en-US" dirty="0" err="1"/>
              <a:t>Markl</a:t>
            </a:r>
            <a:r>
              <a:rPr lang="en-US" dirty="0"/>
              <a:t>', 'TU Berlin', 8),</a:t>
            </a:r>
            <a:r>
              <a:rPr lang="en-US" baseline="0" dirty="0"/>
              <a:t> </a:t>
            </a:r>
            <a:r>
              <a:rPr lang="en-US" dirty="0"/>
              <a:t>(122, '</a:t>
            </a:r>
            <a:r>
              <a:rPr lang="en-US" dirty="0" err="1"/>
              <a:t>Tova</a:t>
            </a:r>
            <a:r>
              <a:rPr lang="en-US" dirty="0"/>
              <a:t>', 'Milo', 'Tel Aviv University', 9),</a:t>
            </a:r>
            <a:r>
              <a:rPr lang="en-US" baseline="0" dirty="0"/>
              <a:t> </a:t>
            </a:r>
            <a:r>
              <a:rPr lang="en-US" dirty="0"/>
              <a:t>(123, 'C.', 'Mohan', 'IBM Research', 10),</a:t>
            </a:r>
            <a:r>
              <a:rPr lang="en-US" baseline="0" dirty="0"/>
              <a:t> </a:t>
            </a:r>
            <a:r>
              <a:rPr lang="en-US" dirty="0"/>
              <a:t>(124, 'Thomas', 'Neumann', 'TU Munich', 11),</a:t>
            </a:r>
            <a:r>
              <a:rPr lang="en-US" baseline="0" dirty="0"/>
              <a:t> </a:t>
            </a:r>
            <a:r>
              <a:rPr lang="en-US" dirty="0"/>
              <a:t>(126, '</a:t>
            </a:r>
            <a:r>
              <a:rPr lang="en-US" dirty="0" err="1"/>
              <a:t>Fatma</a:t>
            </a:r>
            <a:r>
              <a:rPr lang="en-US" dirty="0"/>
              <a:t>', '</a:t>
            </a:r>
            <a:r>
              <a:rPr lang="en-US" dirty="0" err="1"/>
              <a:t>Ozcan</a:t>
            </a:r>
            <a:r>
              <a:rPr lang="en-US" dirty="0"/>
              <a:t>', 'IBM Research', 10),</a:t>
            </a:r>
            <a:r>
              <a:rPr lang="en-US" baseline="0" dirty="0"/>
              <a:t> </a:t>
            </a:r>
            <a:r>
              <a:rPr lang="en-US" dirty="0"/>
              <a:t>(130, 'Christopher', </a:t>
            </a:r>
            <a:r>
              <a:rPr lang="en-US" dirty="0" err="1"/>
              <a:t>'Re</a:t>
            </a:r>
            <a:r>
              <a:rPr lang="en-US" dirty="0"/>
              <a:t>', 'Stanford', 4);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65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SparkSQL</a:t>
            </a:r>
            <a:r>
              <a:rPr lang="en-US" dirty="0"/>
              <a:t> </a:t>
            </a:r>
            <a:r>
              <a:rPr lang="en-US" dirty="0" err="1"/>
              <a:t>reopt</a:t>
            </a:r>
            <a:r>
              <a:rPr lang="en-US" dirty="0"/>
              <a:t> after shuffling, </a:t>
            </a:r>
            <a:r>
              <a:rPr lang="en-US" dirty="0" err="1"/>
              <a:t>SystemDS</a:t>
            </a:r>
            <a:r>
              <a:rPr lang="en-US" dirty="0"/>
              <a:t> recompilation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5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first checkpoint</a:t>
            </a:r>
            <a:r>
              <a:rPr lang="en-US" baseline="0" dirty="0"/>
              <a:t> after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67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de-DE" dirty="0"/>
              <a:t>Bounding Boxes and Plans: four cases</a:t>
            </a:r>
          </a:p>
          <a:p>
            <a:pPr lvl="1"/>
            <a:r>
              <a:rPr lang="en-US" dirty="0"/>
              <a:t>Single optimal plan</a:t>
            </a:r>
          </a:p>
          <a:p>
            <a:pPr lvl="1"/>
            <a:r>
              <a:rPr lang="en-US" sz="1800" dirty="0"/>
              <a:t>Single robust plan </a:t>
            </a:r>
          </a:p>
          <a:p>
            <a:pPr lvl="1"/>
            <a:r>
              <a:rPr lang="en-US" sz="1800" dirty="0"/>
              <a:t>Switchable plan</a:t>
            </a:r>
            <a:r>
              <a:rPr lang="en-US" dirty="0"/>
              <a:t> </a:t>
            </a:r>
            <a:r>
              <a:rPr lang="en-US" sz="1800" dirty="0"/>
              <a:t> (set S of plans p, w/ buffered decision point)</a:t>
            </a:r>
          </a:p>
          <a:p>
            <a:pPr lvl="1"/>
            <a:r>
              <a:rPr lang="en-US" sz="1800" dirty="0"/>
              <a:t>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2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 difference between the sum of obtained rewards to the sum of rewards for optimal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85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Adaptive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Adaptive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~amol/talks/VLDB07-AQP-Tutori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hyperlink" Target="https://sigmod.org/publications/interview/pat-seling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09 Adaptive Query Processing</a:t>
            </a:r>
            <a:endParaRPr lang="de-DE" sz="43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CCA25-2167-2421-39B5-29EB6F64CFDA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7441EE1-2212-4A81-A717-63107CC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1EFB5-70EC-6C4E-60BB-094A8E5E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8702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1"/>
            <a:endParaRPr lang="en-US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51525" y="2019720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929" y="1989576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47" y="3062512"/>
            <a:ext cx="6086961" cy="3085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9969" y="2978749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512984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73158" y="5064370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404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memorization</a:t>
            </a:r>
          </a:p>
          <a:p>
            <a:pPr lvl="1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per set of quantifiers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interesting properties), 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16" y="49034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1873" y="4834960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20" y="5643450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98027" y="5573624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3890" y="3541432"/>
            <a:ext cx="312208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5" y="378770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4947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</a:t>
            </a:r>
            <a:r>
              <a:rPr lang="en-US" dirty="0" err="1"/>
              <a:t>Selinger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Implemented in IBM DB2, </a:t>
            </a:r>
            <a:r>
              <a:rPr lang="en-US" dirty="0" err="1"/>
              <a:t>Postgres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820" y="1418443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1479461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11" y="2369897"/>
            <a:ext cx="5829842" cy="39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28" y="37065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31920" y="3549498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783" y="463229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2459" y="501579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02738" y="462224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414" y="499570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24430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960330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13755" y="2772260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9860" y="2535552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89521" y="2373425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2422508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2195527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036642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76608" y="5144515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4543140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1531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Bottom-Up</a:t>
            </a:r>
          </a:p>
          <a:p>
            <a:pPr lvl="1"/>
            <a:r>
              <a:rPr lang="en-US" dirty="0"/>
              <a:t>Until end of optimization no valid full QEP created (</a:t>
            </a:r>
            <a:r>
              <a:rPr lang="en-US" b="1" dirty="0">
                <a:solidFill>
                  <a:schemeClr val="accent1"/>
                </a:solidFill>
              </a:rPr>
              <a:t>no anytime algorithm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Fallback: </a:t>
            </a:r>
            <a:r>
              <a:rPr lang="en-US" dirty="0"/>
              <a:t>resort to heuristic if ran out of memory / time budget</a:t>
            </a:r>
          </a:p>
          <a:p>
            <a:pPr lvl="1"/>
            <a:endParaRPr lang="en-US" sz="1200" dirty="0"/>
          </a:p>
          <a:p>
            <a:r>
              <a:rPr lang="en-US" dirty="0"/>
              <a:t>#1 Query Simplification</a:t>
            </a:r>
          </a:p>
          <a:p>
            <a:pPr lvl="1"/>
            <a:r>
              <a:rPr lang="en-US" dirty="0"/>
              <a:t>Simplify query with heuristics until </a:t>
            </a:r>
            <a:br>
              <a:rPr lang="en-US" dirty="0"/>
            </a:br>
            <a:r>
              <a:rPr lang="en-US" dirty="0"/>
              <a:t>solvable via dynamic programming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Choose plans to avoid</a:t>
            </a:r>
            <a:r>
              <a:rPr lang="en-US" dirty="0"/>
              <a:t> (restrictions), not to join</a:t>
            </a:r>
          </a:p>
          <a:p>
            <a:pPr lvl="1"/>
            <a:endParaRPr lang="en-US" sz="1200" dirty="0"/>
          </a:p>
          <a:p>
            <a:r>
              <a:rPr lang="en-US" dirty="0"/>
              <a:t>#2 Search Space Linearization</a:t>
            </a:r>
          </a:p>
          <a:p>
            <a:pPr lvl="1"/>
            <a:r>
              <a:rPr lang="en-US" b="1" dirty="0"/>
              <a:t>Small queries:</a:t>
            </a:r>
            <a:r>
              <a:rPr lang="en-US" dirty="0"/>
              <a:t> count connected </a:t>
            </a:r>
            <a:br>
              <a:rPr lang="en-US" dirty="0"/>
            </a:br>
            <a:r>
              <a:rPr lang="en-US" dirty="0"/>
              <a:t>subgraphs, optimized exactly</a:t>
            </a:r>
          </a:p>
          <a:p>
            <a:pPr lvl="1"/>
            <a:r>
              <a:rPr lang="en-US" b="1" dirty="0"/>
              <a:t>Medium queries</a:t>
            </a:r>
            <a:r>
              <a:rPr lang="en-US" dirty="0"/>
              <a:t> (&lt;100): restrict </a:t>
            </a:r>
            <a:br>
              <a:rPr lang="en-US" dirty="0"/>
            </a:br>
            <a:r>
              <a:rPr lang="en-US" dirty="0"/>
              <a:t>algorithm to consider connected sub-chains of linear relation ordering</a:t>
            </a:r>
          </a:p>
          <a:p>
            <a:pPr lvl="1"/>
            <a:r>
              <a:rPr lang="en-US" b="1" dirty="0"/>
              <a:t>Large queries: </a:t>
            </a:r>
            <a:r>
              <a:rPr lang="en-US" dirty="0"/>
              <a:t>greedy algorithm, then </a:t>
            </a:r>
            <a:r>
              <a:rPr lang="en-US" b="1" dirty="0"/>
              <a:t>Medium</a:t>
            </a:r>
            <a:r>
              <a:rPr lang="en-US" dirty="0"/>
              <a:t> on sub-trees of size 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306" y="2675369"/>
            <a:ext cx="29136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Query simplification: graceful degradation for join-order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272466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0194" y="5023588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0195" y="4533483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4273732"/>
            <a:ext cx="4966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47174" y="4214392"/>
            <a:ext cx="26628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Optimization of Very Large Join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62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42" y="548758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05024" y="5529149"/>
            <a:ext cx="716881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0" y="2226023"/>
            <a:ext cx="7945318" cy="315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773" y="4675909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24246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Success of SQL/Relational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Declarative:</a:t>
            </a:r>
            <a:r>
              <a:rPr lang="en-US" dirty="0"/>
              <a:t> what not how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Flexibility:</a:t>
            </a:r>
            <a:r>
              <a:rPr lang="en-US" dirty="0"/>
              <a:t> closure property </a:t>
            </a:r>
            <a:r>
              <a:rPr lang="en-US" dirty="0">
                <a:sym typeface="Wingdings" panose="05000000000000000000" pitchFamily="2" charset="2"/>
              </a:rPr>
              <a:t> composition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Automatic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data independence</a:t>
            </a:r>
          </a:p>
          <a:p>
            <a:pPr lvl="1"/>
            <a:endParaRPr lang="en-US" sz="1200" dirty="0"/>
          </a:p>
          <a:p>
            <a:r>
              <a:rPr lang="en-US" dirty="0"/>
              <a:t>Problems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Unknown statistics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(e.g., unreliable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cost model assumptions uniformity, independence)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Changing data / environment characteristics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data integration, streams)</a:t>
            </a:r>
          </a:p>
          <a:p>
            <a:pPr lvl="1"/>
            <a:endParaRPr lang="en-US" sz="1200" dirty="0"/>
          </a:p>
          <a:p>
            <a:r>
              <a:rPr lang="en-US" dirty="0" err="1"/>
              <a:t>Adaptivity</a:t>
            </a:r>
            <a:endParaRPr lang="en-US" dirty="0"/>
          </a:p>
          <a:p>
            <a:pPr lvl="1"/>
            <a:r>
              <a:rPr lang="en-US" dirty="0"/>
              <a:t>Query optimization/processing adapts implementation to runtime conditions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for fine-grained </a:t>
            </a:r>
            <a:r>
              <a:rPr lang="en-US" dirty="0" err="1"/>
              <a:t>adaptivity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7076" y="699509"/>
            <a:ext cx="2692957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and What Next?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2007,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http://www.cs.umd.edu/~amol/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talks/VLDB07-AQP-Tutorial.pdf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764" y="8508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31912" y="4240403"/>
                <a:ext cx="1899136" cy="63658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𝑎𝑝𝑝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≪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𝑒𝑛𝑣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12" y="4240403"/>
                <a:ext cx="1899136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978" y="3252678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76351" y="3252677"/>
            <a:ext cx="2652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12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AQP Control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MAPE </a:t>
            </a:r>
            <a:r>
              <a:rPr lang="de-DE" b="0" dirty="0"/>
              <a:t>(Measure/Monitor, </a:t>
            </a:r>
            <a:br>
              <a:rPr lang="de-DE" b="0" dirty="0"/>
            </a:br>
            <a:r>
              <a:rPr lang="de-DE" b="0" dirty="0"/>
              <a:t>Analyze, Plan, Execute/Actuate)</a:t>
            </a:r>
            <a:br>
              <a:rPr lang="de-DE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604" y="3134607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gen 15"/>
          <p:cNvSpPr/>
          <p:nvPr/>
        </p:nvSpPr>
        <p:spPr>
          <a:xfrm>
            <a:off x="1815600" y="2591707"/>
            <a:ext cx="5688632" cy="720080"/>
          </a:xfrm>
          <a:prstGeom prst="arc">
            <a:avLst>
              <a:gd name="adj1" fmla="val 17432119"/>
              <a:gd name="adj2" fmla="val 14500775"/>
            </a:avLst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bgerundetes Rechteck 16"/>
          <p:cNvSpPr/>
          <p:nvPr/>
        </p:nvSpPr>
        <p:spPr>
          <a:xfrm>
            <a:off x="735480" y="2663715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17"/>
          <p:cNvSpPr/>
          <p:nvPr/>
        </p:nvSpPr>
        <p:spPr>
          <a:xfrm>
            <a:off x="7144192" y="2663715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Actuate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18"/>
          <p:cNvSpPr/>
          <p:nvPr/>
        </p:nvSpPr>
        <p:spPr>
          <a:xfrm>
            <a:off x="4983952" y="2951747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0" name="Abgerundetes Rechteck 19"/>
          <p:cNvSpPr/>
          <p:nvPr/>
        </p:nvSpPr>
        <p:spPr>
          <a:xfrm>
            <a:off x="2895720" y="2951747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984" y="3599819"/>
            <a:ext cx="9525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522" y="3599820"/>
            <a:ext cx="12763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40" y="3325876"/>
            <a:ext cx="994023" cy="99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75662" y="4409828"/>
            <a:ext cx="285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 what?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 when?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Measurement overhead?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8263" y="4690504"/>
            <a:ext cx="234615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/ plan what?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/ plan when?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how far ahead?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 overhead?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35162" y="4403578"/>
            <a:ext cx="242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Actuation: How to switch plans / routing?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Actuation overhead?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4042" y="771757"/>
            <a:ext cx="33762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An architectural blueprint for autonomic computing, Technical Report,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468" y="742716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536846" y="1422988"/>
            <a:ext cx="3783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and What Next?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764" y="149396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1120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AQP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of </a:t>
            </a:r>
            <a:r>
              <a:rPr lang="en-US" dirty="0" err="1"/>
              <a:t>Adaptivity</a:t>
            </a:r>
            <a:endParaRPr lang="en-US" dirty="0"/>
          </a:p>
          <a:p>
            <a:pPr lvl="1"/>
            <a:r>
              <a:rPr lang="en-US" dirty="0"/>
              <a:t>Temporal classification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#1 Inter-Query Optimization</a:t>
            </a:r>
          </a:p>
          <a:p>
            <a:pPr lvl="1"/>
            <a:r>
              <a:rPr lang="en-US" dirty="0"/>
              <a:t>As established in System R</a:t>
            </a:r>
          </a:p>
          <a:p>
            <a:pPr lvl="1"/>
            <a:r>
              <a:rPr lang="en-US" dirty="0"/>
              <a:t>Update statistics (ANALZE, RUNSTATS)</a:t>
            </a:r>
            <a:br>
              <a:rPr lang="en-US" dirty="0"/>
            </a:br>
            <a:r>
              <a:rPr lang="en-US" dirty="0"/>
              <a:t>(cardinalities, histograms, index low/high keys) </a:t>
            </a:r>
          </a:p>
          <a:p>
            <a:pPr lvl="1"/>
            <a:r>
              <a:rPr lang="en-US" dirty="0"/>
              <a:t>Rewrites, join ordering, pruning,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32" y="4613827"/>
            <a:ext cx="303758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[Patricia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Morton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Astrahan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D. Chamberlin, Raymond A. Lorie, Thomas G. Price: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4765279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63" y="2097410"/>
            <a:ext cx="7795842" cy="192173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5400000">
            <a:off x="1444377" y="393030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41" y="137099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612195" y="1300653"/>
            <a:ext cx="37108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37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ANALYZE and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b="1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b="1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1" dirty="0">
                <a:latin typeface="Consolas" panose="020B0609020204030204" pitchFamily="49" charset="0"/>
              </a:rPr>
              <a:t>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2: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b="0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/>
              <a:t>Step 3: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8" y="1959431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rows=70 width=1592)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rows=140 width=520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rows=70 width=1072)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rows=70 width=1072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515" y="4573680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rows=17 width=47)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rows=17 width=30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rows=11 width=17)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rows=11 width=17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878" y="5215092"/>
            <a:ext cx="12560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682" y="2661110"/>
            <a:ext cx="7938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side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847764" y="2773346"/>
            <a:ext cx="231114" cy="45673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Inter-Query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55711" y="4028063"/>
            <a:ext cx="2144390" cy="1898483"/>
            <a:chOff x="183924" y="4560624"/>
            <a:chExt cx="2144390" cy="1898483"/>
          </a:xfrm>
        </p:grpSpPr>
        <p:sp>
          <p:nvSpPr>
            <p:cNvPr id="5" name="Textfeld 3"/>
            <p:cNvSpPr txBox="1"/>
            <p:nvPr/>
          </p:nvSpPr>
          <p:spPr>
            <a:xfrm>
              <a:off x="904122" y="5007032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" name="Textfeld 4"/>
            <p:cNvSpPr txBox="1"/>
            <p:nvPr/>
          </p:nvSpPr>
          <p:spPr>
            <a:xfrm>
              <a:off x="538634" y="5466928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7" name="Textfeld 5"/>
            <p:cNvSpPr txBox="1"/>
            <p:nvPr/>
          </p:nvSpPr>
          <p:spPr>
            <a:xfrm>
              <a:off x="1291190" y="456062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8" name="Textfeld 6"/>
            <p:cNvSpPr txBox="1"/>
            <p:nvPr/>
          </p:nvSpPr>
          <p:spPr>
            <a:xfrm>
              <a:off x="183924" y="6058997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9" name="Textfeld 7"/>
            <p:cNvSpPr txBox="1"/>
            <p:nvPr/>
          </p:nvSpPr>
          <p:spPr>
            <a:xfrm>
              <a:off x="797575" y="6057649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0" name="Textfeld 8"/>
            <p:cNvSpPr txBox="1"/>
            <p:nvPr/>
          </p:nvSpPr>
          <p:spPr>
            <a:xfrm>
              <a:off x="1184643" y="5554597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9"/>
            <p:cNvSpPr txBox="1"/>
            <p:nvPr/>
          </p:nvSpPr>
          <p:spPr>
            <a:xfrm>
              <a:off x="1500233" y="5109532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2" name="Gerade Verbindung 10"/>
            <p:cNvCxnSpPr/>
            <p:nvPr/>
          </p:nvCxnSpPr>
          <p:spPr>
            <a:xfrm rot="5400000" flipH="1" flipV="1">
              <a:off x="515705" y="6034721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"/>
            <p:cNvCxnSpPr/>
            <p:nvPr/>
          </p:nvCxnSpPr>
          <p:spPr>
            <a:xfrm rot="16200000" flipV="1">
              <a:off x="902774" y="6017188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2"/>
            <p:cNvCxnSpPr/>
            <p:nvPr/>
          </p:nvCxnSpPr>
          <p:spPr>
            <a:xfrm rot="16200000" flipV="1">
              <a:off x="1297934" y="5522228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3"/>
            <p:cNvCxnSpPr/>
            <p:nvPr/>
          </p:nvCxnSpPr>
          <p:spPr>
            <a:xfrm rot="16200000" flipV="1">
              <a:off x="1662077" y="5069072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 flipH="1" flipV="1">
              <a:off x="878498" y="5531666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5"/>
            <p:cNvCxnSpPr/>
            <p:nvPr/>
          </p:nvCxnSpPr>
          <p:spPr>
            <a:xfrm rot="5400000" flipH="1" flipV="1">
              <a:off x="1242639" y="5070420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"/>
            <p:cNvCxnSpPr>
              <a:endCxn id="7" idx="0"/>
            </p:cNvCxnSpPr>
            <p:nvPr/>
          </p:nvCxnSpPr>
          <p:spPr>
            <a:xfrm rot="5400000" flipH="1" flipV="1">
              <a:off x="1434823" y="4661096"/>
              <a:ext cx="203646" cy="2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7"/>
          <p:cNvSpPr txBox="1"/>
          <p:nvPr/>
        </p:nvSpPr>
        <p:spPr>
          <a:xfrm>
            <a:off x="519894" y="2355184"/>
            <a:ext cx="2414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177059" y="2343044"/>
            <a:ext cx="298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Update Statistics</a:t>
            </a:r>
          </a:p>
          <a:p>
            <a:pPr algn="ctr"/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U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0957" y="4037588"/>
            <a:ext cx="2144390" cy="1898483"/>
            <a:chOff x="6298975" y="4570149"/>
            <a:chExt cx="2144390" cy="1898483"/>
          </a:xfrm>
        </p:grpSpPr>
        <p:sp>
          <p:nvSpPr>
            <p:cNvPr id="22" name="Textfeld 36"/>
            <p:cNvSpPr txBox="1"/>
            <p:nvPr/>
          </p:nvSpPr>
          <p:spPr>
            <a:xfrm>
              <a:off x="7019173" y="501655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3" name="Textfeld 37"/>
            <p:cNvSpPr txBox="1"/>
            <p:nvPr/>
          </p:nvSpPr>
          <p:spPr>
            <a:xfrm>
              <a:off x="6653685" y="5476453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4" name="Textfeld 38"/>
            <p:cNvSpPr txBox="1"/>
            <p:nvPr/>
          </p:nvSpPr>
          <p:spPr>
            <a:xfrm>
              <a:off x="7406241" y="457014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39"/>
            <p:cNvSpPr txBox="1"/>
            <p:nvPr/>
          </p:nvSpPr>
          <p:spPr>
            <a:xfrm>
              <a:off x="6298975" y="6068522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6" name="Textfeld 40"/>
            <p:cNvSpPr txBox="1"/>
            <p:nvPr/>
          </p:nvSpPr>
          <p:spPr>
            <a:xfrm>
              <a:off x="6912626" y="6067174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7" name="Textfeld 41"/>
            <p:cNvSpPr txBox="1"/>
            <p:nvPr/>
          </p:nvSpPr>
          <p:spPr>
            <a:xfrm>
              <a:off x="7299694" y="5564122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8" name="Textfeld 42"/>
            <p:cNvSpPr txBox="1"/>
            <p:nvPr/>
          </p:nvSpPr>
          <p:spPr>
            <a:xfrm>
              <a:off x="7615284" y="5119057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9" name="Gerade Verbindung 43"/>
            <p:cNvCxnSpPr/>
            <p:nvPr/>
          </p:nvCxnSpPr>
          <p:spPr>
            <a:xfrm rot="5400000" flipH="1" flipV="1">
              <a:off x="6630756" y="6044246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4"/>
            <p:cNvCxnSpPr/>
            <p:nvPr/>
          </p:nvCxnSpPr>
          <p:spPr>
            <a:xfrm rot="16200000" flipV="1">
              <a:off x="7017825" y="6026713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5"/>
            <p:cNvCxnSpPr/>
            <p:nvPr/>
          </p:nvCxnSpPr>
          <p:spPr>
            <a:xfrm rot="16200000" flipV="1">
              <a:off x="7412985" y="5531753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6"/>
            <p:cNvCxnSpPr/>
            <p:nvPr/>
          </p:nvCxnSpPr>
          <p:spPr>
            <a:xfrm rot="16200000" flipV="1">
              <a:off x="7777128" y="5078597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7"/>
            <p:cNvCxnSpPr/>
            <p:nvPr/>
          </p:nvCxnSpPr>
          <p:spPr>
            <a:xfrm rot="5400000" flipH="1" flipV="1">
              <a:off x="6993549" y="5541191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8"/>
            <p:cNvCxnSpPr/>
            <p:nvPr/>
          </p:nvCxnSpPr>
          <p:spPr>
            <a:xfrm rot="5400000" flipH="1" flipV="1">
              <a:off x="7357690" y="5079945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9"/>
            <p:cNvCxnSpPr>
              <a:endCxn id="24" idx="0"/>
            </p:cNvCxnSpPr>
            <p:nvPr/>
          </p:nvCxnSpPr>
          <p:spPr>
            <a:xfrm rot="5400000" flipH="1" flipV="1">
              <a:off x="7549874" y="4670621"/>
              <a:ext cx="203646" cy="2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278838" y="1161838"/>
            <a:ext cx="3609975" cy="924719"/>
            <a:chOff x="5057775" y="800100"/>
            <a:chExt cx="3609975" cy="924719"/>
          </a:xfrm>
        </p:grpSpPr>
        <p:cxnSp>
          <p:nvCxnSpPr>
            <p:cNvPr id="38" name="Gerade Verbindung mit Pfeil 53"/>
            <p:cNvCxnSpPr/>
            <p:nvPr/>
          </p:nvCxnSpPr>
          <p:spPr>
            <a:xfrm>
              <a:off x="5057775" y="1504950"/>
              <a:ext cx="3609975" cy="1905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54"/>
            <p:cNvCxnSpPr/>
            <p:nvPr/>
          </p:nvCxnSpPr>
          <p:spPr>
            <a:xfrm rot="5400000">
              <a:off x="534352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57"/>
            <p:cNvCxnSpPr/>
            <p:nvPr/>
          </p:nvCxnSpPr>
          <p:spPr>
            <a:xfrm rot="5400000">
              <a:off x="6172200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58"/>
            <p:cNvCxnSpPr/>
            <p:nvPr/>
          </p:nvCxnSpPr>
          <p:spPr>
            <a:xfrm rot="5400000">
              <a:off x="65817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60"/>
            <p:cNvCxnSpPr/>
            <p:nvPr/>
          </p:nvCxnSpPr>
          <p:spPr>
            <a:xfrm rot="5400000">
              <a:off x="74199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61"/>
            <p:cNvCxnSpPr/>
            <p:nvPr/>
          </p:nvCxnSpPr>
          <p:spPr>
            <a:xfrm rot="5400000">
              <a:off x="67722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62"/>
            <p:cNvCxnSpPr/>
            <p:nvPr/>
          </p:nvCxnSpPr>
          <p:spPr>
            <a:xfrm rot="5400000">
              <a:off x="8248650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63"/>
            <p:cNvSpPr txBox="1"/>
            <p:nvPr/>
          </p:nvSpPr>
          <p:spPr>
            <a:xfrm>
              <a:off x="5240846" y="1019175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feld 65"/>
            <p:cNvSpPr txBox="1"/>
            <p:nvPr/>
          </p:nvSpPr>
          <p:spPr>
            <a:xfrm>
              <a:off x="6069521" y="1019175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Textfeld 66"/>
            <p:cNvSpPr txBox="1"/>
            <p:nvPr/>
          </p:nvSpPr>
          <p:spPr>
            <a:xfrm>
              <a:off x="6469571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Textfeld 67"/>
            <p:cNvSpPr txBox="1"/>
            <p:nvPr/>
          </p:nvSpPr>
          <p:spPr>
            <a:xfrm>
              <a:off x="6660071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9" name="Textfeld 68"/>
            <p:cNvSpPr txBox="1"/>
            <p:nvPr/>
          </p:nvSpPr>
          <p:spPr>
            <a:xfrm>
              <a:off x="7317296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0" name="Textfeld 69"/>
            <p:cNvSpPr txBox="1"/>
            <p:nvPr/>
          </p:nvSpPr>
          <p:spPr>
            <a:xfrm>
              <a:off x="8136446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51" name="Gerade Verbindung mit Pfeil 70"/>
            <p:cNvCxnSpPr/>
            <p:nvPr/>
          </p:nvCxnSpPr>
          <p:spPr>
            <a:xfrm rot="5400000">
              <a:off x="533400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71"/>
            <p:cNvCxnSpPr/>
            <p:nvPr/>
          </p:nvCxnSpPr>
          <p:spPr>
            <a:xfrm rot="5400000">
              <a:off x="6162675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72"/>
            <p:cNvCxnSpPr/>
            <p:nvPr/>
          </p:nvCxnSpPr>
          <p:spPr>
            <a:xfrm rot="5400000">
              <a:off x="65722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73"/>
            <p:cNvCxnSpPr/>
            <p:nvPr/>
          </p:nvCxnSpPr>
          <p:spPr>
            <a:xfrm rot="5400000">
              <a:off x="74104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74"/>
            <p:cNvCxnSpPr/>
            <p:nvPr/>
          </p:nvCxnSpPr>
          <p:spPr>
            <a:xfrm rot="5400000">
              <a:off x="67627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75"/>
            <p:cNvCxnSpPr/>
            <p:nvPr/>
          </p:nvCxnSpPr>
          <p:spPr>
            <a:xfrm rot="5400000">
              <a:off x="8239125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81"/>
            <p:cNvCxnSpPr/>
            <p:nvPr/>
          </p:nvCxnSpPr>
          <p:spPr>
            <a:xfrm rot="5400000">
              <a:off x="5576094" y="1271587"/>
              <a:ext cx="467519" cy="79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83"/>
            <p:cNvCxnSpPr/>
            <p:nvPr/>
          </p:nvCxnSpPr>
          <p:spPr>
            <a:xfrm rot="5400000">
              <a:off x="6957219" y="1290638"/>
              <a:ext cx="467519" cy="79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84"/>
            <p:cNvSpPr txBox="1"/>
            <p:nvPr/>
          </p:nvSpPr>
          <p:spPr>
            <a:xfrm>
              <a:off x="5173359" y="800100"/>
              <a:ext cx="1302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runstats</a:t>
              </a:r>
              <a:endParaRPr lang="de-DE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85"/>
            <p:cNvSpPr txBox="1"/>
            <p:nvPr/>
          </p:nvSpPr>
          <p:spPr>
            <a:xfrm>
              <a:off x="6544959" y="819150"/>
              <a:ext cx="1302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runstats</a:t>
              </a:r>
              <a:endParaRPr lang="de-DE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3050420" y="236314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17"/>
          <p:cNvSpPr txBox="1"/>
          <p:nvPr/>
        </p:nvSpPr>
        <p:spPr>
          <a:xfrm>
            <a:off x="6610879" y="2356859"/>
            <a:ext cx="2414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5996270" y="237486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18"/>
          <p:cNvSpPr txBox="1"/>
          <p:nvPr/>
        </p:nvSpPr>
        <p:spPr>
          <a:xfrm>
            <a:off x="3449822" y="4530882"/>
            <a:ext cx="251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cache invalidation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optimization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after statistics update</a:t>
            </a:r>
          </a:p>
        </p:txBody>
      </p:sp>
    </p:spTree>
    <p:extLst>
      <p:ext uri="{BB962C8B-B14F-4D97-AF65-F5344CB8AC3E}">
        <p14:creationId xmlns:p14="http://schemas.microsoft.com/office/powerpoint/2010/main" val="26104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66" grpId="0" animBg="1"/>
      <p:bldP spid="67" grpId="0"/>
      <p:bldP spid="68" grpId="0" animBg="1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Late Binding (Staged Execution)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Use </a:t>
            </a:r>
            <a:r>
              <a:rPr lang="de-DE" b="1" dirty="0">
                <a:solidFill>
                  <a:srgbClr val="7889FB"/>
                </a:solidFill>
              </a:rPr>
              <a:t>natural blocking/materialization points</a:t>
            </a:r>
            <a:r>
              <a:rPr lang="de-DE" dirty="0"/>
              <a:t> (sort, group-by)</a:t>
            </a:r>
            <a:br>
              <a:rPr lang="de-DE" dirty="0"/>
            </a:br>
            <a:r>
              <a:rPr lang="de-DE" dirty="0"/>
              <a:t>within a plan for reoptimization and plan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205064" y="2989323"/>
            <a:ext cx="3300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</a:p>
          <a:p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113642" y="2736240"/>
            <a:ext cx="2058665" cy="2692600"/>
            <a:chOff x="2048520" y="3489864"/>
            <a:chExt cx="2058665" cy="2692600"/>
          </a:xfrm>
        </p:grpSpPr>
        <p:sp>
          <p:nvSpPr>
            <p:cNvPr id="24" name="Textfeld 30"/>
            <p:cNvSpPr txBox="1"/>
            <p:nvPr/>
          </p:nvSpPr>
          <p:spPr>
            <a:xfrm>
              <a:off x="2682993" y="428271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31"/>
            <p:cNvSpPr txBox="1"/>
            <p:nvPr/>
          </p:nvSpPr>
          <p:spPr>
            <a:xfrm>
              <a:off x="2403230" y="5180760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6" name="Textfeld 32"/>
            <p:cNvSpPr txBox="1"/>
            <p:nvPr/>
          </p:nvSpPr>
          <p:spPr>
            <a:xfrm>
              <a:off x="3070061" y="3836306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7" name="Textfeld 33"/>
            <p:cNvSpPr txBox="1"/>
            <p:nvPr/>
          </p:nvSpPr>
          <p:spPr>
            <a:xfrm>
              <a:off x="2048520" y="5782354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8" name="Textfeld 34"/>
            <p:cNvSpPr txBox="1"/>
            <p:nvPr/>
          </p:nvSpPr>
          <p:spPr>
            <a:xfrm>
              <a:off x="2662171" y="5781006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9" name="Textfeld 35"/>
            <p:cNvSpPr txBox="1"/>
            <p:nvPr/>
          </p:nvSpPr>
          <p:spPr>
            <a:xfrm>
              <a:off x="2963514" y="4830279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0" name="Textfeld 36"/>
            <p:cNvSpPr txBox="1"/>
            <p:nvPr/>
          </p:nvSpPr>
          <p:spPr>
            <a:xfrm>
              <a:off x="3279104" y="4385214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31" name="Gerade Verbindung 37"/>
            <p:cNvCxnSpPr/>
            <p:nvPr/>
          </p:nvCxnSpPr>
          <p:spPr>
            <a:xfrm rot="5400000" flipH="1" flipV="1">
              <a:off x="2380301" y="574855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8"/>
            <p:cNvCxnSpPr/>
            <p:nvPr/>
          </p:nvCxnSpPr>
          <p:spPr>
            <a:xfrm rot="16200000" flipV="1">
              <a:off x="2767370" y="5731020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9"/>
            <p:cNvCxnSpPr/>
            <p:nvPr/>
          </p:nvCxnSpPr>
          <p:spPr>
            <a:xfrm rot="16200000" flipV="1">
              <a:off x="3076805" y="4797910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0"/>
            <p:cNvCxnSpPr/>
            <p:nvPr/>
          </p:nvCxnSpPr>
          <p:spPr>
            <a:xfrm rot="16200000" flipV="1">
              <a:off x="3440948" y="4344754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1"/>
            <p:cNvCxnSpPr/>
            <p:nvPr/>
          </p:nvCxnSpPr>
          <p:spPr>
            <a:xfrm rot="5400000" flipH="1" flipV="1">
              <a:off x="2657369" y="4807348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42"/>
            <p:cNvCxnSpPr/>
            <p:nvPr/>
          </p:nvCxnSpPr>
          <p:spPr>
            <a:xfrm rot="5400000" flipH="1" flipV="1">
              <a:off x="3021510" y="4346102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3"/>
            <p:cNvCxnSpPr>
              <a:endCxn id="26" idx="0"/>
            </p:cNvCxnSpPr>
            <p:nvPr/>
          </p:nvCxnSpPr>
          <p:spPr>
            <a:xfrm rot="5400000" flipH="1" flipV="1">
              <a:off x="3213694" y="3936778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44"/>
            <p:cNvSpPr txBox="1"/>
            <p:nvPr/>
          </p:nvSpPr>
          <p:spPr>
            <a:xfrm>
              <a:off x="2496407" y="4804314"/>
              <a:ext cx="3413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45"/>
            <p:cNvSpPr txBox="1"/>
            <p:nvPr/>
          </p:nvSpPr>
          <p:spPr>
            <a:xfrm>
              <a:off x="3021930" y="3489864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Gerade Verbindung 46"/>
            <p:cNvCxnSpPr/>
            <p:nvPr/>
          </p:nvCxnSpPr>
          <p:spPr>
            <a:xfrm rot="5400000" flipH="1" flipV="1">
              <a:off x="2567982" y="5282089"/>
              <a:ext cx="176783" cy="2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924598" y="1922316"/>
            <a:ext cx="1805983" cy="1740525"/>
            <a:chOff x="6160925" y="1168693"/>
            <a:chExt cx="1805983" cy="1740525"/>
          </a:xfrm>
        </p:grpSpPr>
        <p:sp>
          <p:nvSpPr>
            <p:cNvPr id="45" name="Textfeld 54"/>
            <p:cNvSpPr txBox="1"/>
            <p:nvPr/>
          </p:nvSpPr>
          <p:spPr>
            <a:xfrm>
              <a:off x="6542716" y="1961543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47" name="Textfeld 56"/>
            <p:cNvSpPr txBox="1"/>
            <p:nvPr/>
          </p:nvSpPr>
          <p:spPr>
            <a:xfrm>
              <a:off x="6929784" y="151513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50" name="Textfeld 59"/>
            <p:cNvSpPr txBox="1"/>
            <p:nvPr/>
          </p:nvSpPr>
          <p:spPr>
            <a:xfrm>
              <a:off x="6823237" y="2509108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51" name="Textfeld 60"/>
            <p:cNvSpPr txBox="1"/>
            <p:nvPr/>
          </p:nvSpPr>
          <p:spPr>
            <a:xfrm>
              <a:off x="7138827" y="2064043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cxnSp>
          <p:nvCxnSpPr>
            <p:cNvPr id="54" name="Gerade Verbindung 63"/>
            <p:cNvCxnSpPr/>
            <p:nvPr/>
          </p:nvCxnSpPr>
          <p:spPr>
            <a:xfrm rot="16200000" flipV="1">
              <a:off x="6936528" y="2476739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64"/>
            <p:cNvCxnSpPr/>
            <p:nvPr/>
          </p:nvCxnSpPr>
          <p:spPr>
            <a:xfrm rot="16200000" flipV="1">
              <a:off x="7300671" y="2023583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65"/>
            <p:cNvCxnSpPr/>
            <p:nvPr/>
          </p:nvCxnSpPr>
          <p:spPr>
            <a:xfrm rot="5400000" flipH="1" flipV="1">
              <a:off x="6517092" y="2486177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66"/>
            <p:cNvCxnSpPr/>
            <p:nvPr/>
          </p:nvCxnSpPr>
          <p:spPr>
            <a:xfrm rot="5400000" flipH="1" flipV="1">
              <a:off x="6881233" y="2024931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67"/>
            <p:cNvCxnSpPr>
              <a:endCxn id="47" idx="0"/>
            </p:cNvCxnSpPr>
            <p:nvPr/>
          </p:nvCxnSpPr>
          <p:spPr>
            <a:xfrm rot="5400000" flipH="1" flipV="1">
              <a:off x="7073417" y="1615607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68"/>
            <p:cNvSpPr txBox="1"/>
            <p:nvPr/>
          </p:nvSpPr>
          <p:spPr>
            <a:xfrm>
              <a:off x="6160925" y="2493191"/>
              <a:ext cx="731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tmp</a:t>
              </a:r>
              <a:endParaRPr lang="de-DE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feld 69"/>
            <p:cNvSpPr txBox="1"/>
            <p:nvPr/>
          </p:nvSpPr>
          <p:spPr>
            <a:xfrm>
              <a:off x="6881653" y="1168693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Textfeld 90"/>
          <p:cNvSpPr txBox="1"/>
          <p:nvPr/>
        </p:nvSpPr>
        <p:spPr>
          <a:xfrm>
            <a:off x="4622235" y="3943207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de-DE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ptimization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of remaining subplan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5765236" y="3136350"/>
            <a:ext cx="935131" cy="8068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765236" y="4589538"/>
            <a:ext cx="953565" cy="6956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914068" y="4249872"/>
            <a:ext cx="1779141" cy="1838385"/>
            <a:chOff x="6763344" y="3747457"/>
            <a:chExt cx="1779141" cy="1838385"/>
          </a:xfrm>
        </p:grpSpPr>
        <p:sp>
          <p:nvSpPr>
            <p:cNvPr id="63" name="Textfeld 73"/>
            <p:cNvSpPr txBox="1"/>
            <p:nvPr/>
          </p:nvSpPr>
          <p:spPr>
            <a:xfrm>
              <a:off x="7247772" y="454030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5" name="Textfeld 75"/>
            <p:cNvSpPr txBox="1"/>
            <p:nvPr/>
          </p:nvSpPr>
          <p:spPr>
            <a:xfrm>
              <a:off x="7634840" y="409389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8" name="Textfeld 78"/>
            <p:cNvSpPr txBox="1"/>
            <p:nvPr/>
          </p:nvSpPr>
          <p:spPr>
            <a:xfrm>
              <a:off x="7442568" y="5173597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69" name="Textfeld 79"/>
            <p:cNvSpPr txBox="1"/>
            <p:nvPr/>
          </p:nvSpPr>
          <p:spPr>
            <a:xfrm>
              <a:off x="6763344" y="5185732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72" name="Gerade Verbindung 82"/>
            <p:cNvCxnSpPr/>
            <p:nvPr/>
          </p:nvCxnSpPr>
          <p:spPr>
            <a:xfrm rot="16200000" flipV="1">
              <a:off x="7641584" y="5055503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83"/>
            <p:cNvCxnSpPr/>
            <p:nvPr/>
          </p:nvCxnSpPr>
          <p:spPr>
            <a:xfrm rot="16200000" flipV="1">
              <a:off x="8005727" y="4602347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84"/>
            <p:cNvCxnSpPr/>
            <p:nvPr/>
          </p:nvCxnSpPr>
          <p:spPr>
            <a:xfrm rot="5400000" flipH="1" flipV="1">
              <a:off x="7222148" y="5064941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85"/>
            <p:cNvCxnSpPr/>
            <p:nvPr/>
          </p:nvCxnSpPr>
          <p:spPr>
            <a:xfrm rot="5400000" flipH="1" flipV="1">
              <a:off x="7586289" y="4603695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86"/>
            <p:cNvCxnSpPr>
              <a:endCxn id="65" idx="0"/>
            </p:cNvCxnSpPr>
            <p:nvPr/>
          </p:nvCxnSpPr>
          <p:spPr>
            <a:xfrm rot="5400000" flipH="1" flipV="1">
              <a:off x="7778473" y="4194371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88"/>
            <p:cNvSpPr txBox="1"/>
            <p:nvPr/>
          </p:nvSpPr>
          <p:spPr>
            <a:xfrm>
              <a:off x="7586709" y="3747457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68"/>
            <p:cNvSpPr txBox="1"/>
            <p:nvPr/>
          </p:nvSpPr>
          <p:spPr>
            <a:xfrm>
              <a:off x="7810687" y="4645714"/>
              <a:ext cx="731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tmp</a:t>
              </a:r>
              <a:endParaRPr lang="de-DE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Right Arrow 98"/>
          <p:cNvSpPr/>
          <p:nvPr/>
        </p:nvSpPr>
        <p:spPr>
          <a:xfrm>
            <a:off x="2689509" y="395584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29"/>
          <p:cNvSpPr/>
          <p:nvPr/>
        </p:nvSpPr>
        <p:spPr>
          <a:xfrm>
            <a:off x="3434542" y="4075133"/>
            <a:ext cx="571501" cy="428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0" grpId="0"/>
      <p:bldP spid="99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Late Binding (Parameters)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de-DE" dirty="0"/>
              <a:t>Problem</a:t>
            </a:r>
          </a:p>
          <a:p>
            <a:pPr lvl="1"/>
            <a:r>
              <a:rPr lang="de-DE" dirty="0"/>
              <a:t>Unknown predicates at query compile-time</a:t>
            </a:r>
            <a:br>
              <a:rPr lang="de-DE" dirty="0"/>
            </a:br>
            <a:r>
              <a:rPr lang="de-DE" dirty="0"/>
              <a:t>(e.g., prepared statements)</a:t>
            </a:r>
          </a:p>
          <a:p>
            <a:pPr lvl="1"/>
            <a:r>
              <a:rPr lang="de-DE" dirty="0"/>
              <a:t>Similar to unknown or misestimated statistics</a:t>
            </a:r>
          </a:p>
          <a:p>
            <a:pPr lvl="1"/>
            <a:r>
              <a:rPr lang="de-DE" dirty="0"/>
              <a:t>Re-optimization for each query (Optimize-Always) causes unnecessary overhead</a:t>
            </a:r>
          </a:p>
          <a:p>
            <a:pPr lvl="1"/>
            <a:endParaRPr lang="de-DE" sz="1200" dirty="0"/>
          </a:p>
          <a:p>
            <a:r>
              <a:rPr lang="de-DE" dirty="0"/>
              <a:t>Basic Idea: </a:t>
            </a:r>
            <a:r>
              <a:rPr lang="de-DE" dirty="0">
                <a:solidFill>
                  <a:srgbClr val="7889FB"/>
                </a:solidFill>
              </a:rPr>
              <a:t>Parametic Query Optimization</a:t>
            </a:r>
          </a:p>
          <a:p>
            <a:pPr lvl="1"/>
            <a:r>
              <a:rPr lang="de-DE" dirty="0" err="1"/>
              <a:t>Proactively</a:t>
            </a:r>
            <a:r>
              <a:rPr lang="de-DE" dirty="0"/>
              <a:t> optimize a query into a set of candidate plans</a:t>
            </a:r>
          </a:p>
          <a:p>
            <a:pPr lvl="1"/>
            <a:r>
              <a:rPr lang="de-DE" dirty="0"/>
              <a:t>Each candidate is optimal for some region of the parameter space</a:t>
            </a:r>
          </a:p>
          <a:p>
            <a:pPr lvl="1"/>
            <a:r>
              <a:rPr lang="de-DE" dirty="0"/>
              <a:t>Pick appropriate plan during query execution when parameters known</a:t>
            </a:r>
          </a:p>
          <a:p>
            <a:pPr lvl="1"/>
            <a:endParaRPr lang="de-DE" sz="1200" dirty="0"/>
          </a:p>
          <a:p>
            <a:r>
              <a:rPr lang="de-DE" dirty="0"/>
              <a:t>Approaches</a:t>
            </a:r>
          </a:p>
          <a:p>
            <a:pPr lvl="1"/>
            <a:r>
              <a:rPr lang="de-DE" dirty="0"/>
              <a:t>Progressive PQO (pay-as-you-go)</a:t>
            </a:r>
          </a:p>
          <a:p>
            <a:pPr lvl="1"/>
            <a:r>
              <a:rPr lang="de-DE" dirty="0"/>
              <a:t>PQO for linear cost functions</a:t>
            </a:r>
          </a:p>
          <a:p>
            <a:pPr lvl="1"/>
            <a:r>
              <a:rPr lang="de-DE" dirty="0"/>
              <a:t>AniPQO for non-linear cost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grpSp>
        <p:nvGrpSpPr>
          <p:cNvPr id="11" name="Gruppieren 9"/>
          <p:cNvGrpSpPr/>
          <p:nvPr/>
        </p:nvGrpSpPr>
        <p:grpSpPr>
          <a:xfrm>
            <a:off x="7491989" y="1009600"/>
            <a:ext cx="1404938" cy="1528761"/>
            <a:chOff x="7572375" y="919164"/>
            <a:chExt cx="1404938" cy="1528761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2375" y="919164"/>
              <a:ext cx="1404938" cy="144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hteck 8"/>
            <p:cNvSpPr/>
            <p:nvPr/>
          </p:nvSpPr>
          <p:spPr>
            <a:xfrm>
              <a:off x="8067676" y="2124075"/>
              <a:ext cx="419100" cy="32385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grpSp>
        <p:nvGrpSpPr>
          <p:cNvPr id="14" name="Gruppieren 11"/>
          <p:cNvGrpSpPr/>
          <p:nvPr/>
        </p:nvGrpSpPr>
        <p:grpSpPr>
          <a:xfrm>
            <a:off x="6127080" y="990550"/>
            <a:ext cx="1412534" cy="1576386"/>
            <a:chOff x="6207466" y="900114"/>
            <a:chExt cx="1412534" cy="157638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16"/>
            <a:stretch>
              <a:fillRect/>
            </a:stretch>
          </p:blipFill>
          <p:spPr bwMode="auto">
            <a:xfrm>
              <a:off x="6207466" y="900114"/>
              <a:ext cx="1412534" cy="135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0"/>
            <p:cNvSpPr/>
            <p:nvPr/>
          </p:nvSpPr>
          <p:spPr>
            <a:xfrm>
              <a:off x="6715126" y="2152650"/>
              <a:ext cx="419100" cy="32385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33" y="4875197"/>
            <a:ext cx="46982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913645" y="4823208"/>
            <a:ext cx="341235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Nicolas Bruno, David J. DeWitt: Progressive Parametric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21(4)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387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Learned Cardinalities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Assumptions: </a:t>
            </a:r>
            <a:r>
              <a:rPr lang="en-US" b="1" dirty="0">
                <a:solidFill>
                  <a:schemeClr val="accent1"/>
                </a:solidFill>
              </a:rPr>
              <a:t>uniformity</a:t>
            </a:r>
            <a:r>
              <a:rPr lang="en-US" dirty="0"/>
              <a:t> of value distributions, and </a:t>
            </a:r>
            <a:r>
              <a:rPr lang="en-US" b="1" dirty="0">
                <a:solidFill>
                  <a:schemeClr val="accent1"/>
                </a:solidFill>
              </a:rPr>
              <a:t>independence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Multi-dimensional histograms: too expensive, unclear bucket boundaries</a:t>
            </a:r>
          </a:p>
          <a:p>
            <a:pPr lvl="1"/>
            <a:endParaRPr lang="en-US" sz="1200" dirty="0"/>
          </a:p>
          <a:p>
            <a:r>
              <a:rPr lang="en-US" dirty="0"/>
              <a:t>Sources of Estimation Errors</a:t>
            </a:r>
          </a:p>
          <a:p>
            <a:pPr lvl="1"/>
            <a:r>
              <a:rPr lang="en-US" dirty="0"/>
              <a:t>Correlated attributes (predicates, joins)</a:t>
            </a:r>
          </a:p>
          <a:p>
            <a:pPr lvl="1"/>
            <a:r>
              <a:rPr lang="en-US" dirty="0"/>
              <a:t>Redundant predicates</a:t>
            </a:r>
          </a:p>
          <a:p>
            <a:pPr lvl="1"/>
            <a:endParaRPr lang="en-US" sz="1200" dirty="0"/>
          </a:p>
          <a:p>
            <a:r>
              <a:rPr lang="en-US" dirty="0"/>
              <a:t>Plan Sensitivity</a:t>
            </a:r>
          </a:p>
          <a:p>
            <a:pPr lvl="1"/>
            <a:r>
              <a:rPr lang="en-US" dirty="0"/>
              <a:t>Recap: Plan Diagrams</a:t>
            </a:r>
          </a:p>
          <a:p>
            <a:pPr lvl="1"/>
            <a:r>
              <a:rPr lang="en-US" b="1" dirty="0"/>
              <a:t>Example</a:t>
            </a:r>
          </a:p>
          <a:p>
            <a:pPr marL="288000" lvl="1" indent="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None/>
              <a:defRPr/>
            </a:pPr>
            <a:endParaRPr lang="de-DE" sz="1600" b="1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24" name="Picture 1" descr="C:\Data\Repositories\WFPE2\test2\results\analysis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787" y="3933145"/>
            <a:ext cx="4257675" cy="2743200"/>
          </a:xfrm>
          <a:prstGeom prst="rect">
            <a:avLst/>
          </a:prstGeom>
          <a:noFill/>
        </p:spPr>
      </p:pic>
      <p:sp>
        <p:nvSpPr>
          <p:cNvPr id="25" name="Ellipse 45"/>
          <p:cNvSpPr/>
          <p:nvPr/>
        </p:nvSpPr>
        <p:spPr>
          <a:xfrm>
            <a:off x="6189785" y="5797900"/>
            <a:ext cx="170822" cy="1808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6" name="Gerade Verbindung mit Pfeil 46"/>
          <p:cNvCxnSpPr/>
          <p:nvPr/>
        </p:nvCxnSpPr>
        <p:spPr>
          <a:xfrm rot="5400000" flipH="1" flipV="1">
            <a:off x="5847510" y="4939503"/>
            <a:ext cx="1342822" cy="406853"/>
          </a:xfrm>
          <a:prstGeom prst="straightConnector1">
            <a:avLst/>
          </a:prstGeom>
          <a:ln w="1905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714414" y="3723280"/>
            <a:ext cx="1402644" cy="1448897"/>
            <a:chOff x="7079344" y="2989200"/>
            <a:chExt cx="1402644" cy="1448897"/>
          </a:xfrm>
        </p:grpSpPr>
        <p:sp>
          <p:nvSpPr>
            <p:cNvPr id="28" name="Textfeld 27"/>
            <p:cNvSpPr txBox="1"/>
            <p:nvPr/>
          </p:nvSpPr>
          <p:spPr>
            <a:xfrm>
              <a:off x="7651283" y="299272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9" name="Textfeld 29"/>
            <p:cNvSpPr txBox="1"/>
            <p:nvPr/>
          </p:nvSpPr>
          <p:spPr>
            <a:xfrm>
              <a:off x="7365660" y="4068765"/>
              <a:ext cx="419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0" name="Textfeld 30"/>
            <p:cNvSpPr txBox="1"/>
            <p:nvPr/>
          </p:nvSpPr>
          <p:spPr>
            <a:xfrm>
              <a:off x="8033388" y="3541635"/>
              <a:ext cx="4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1" name="Gerade Verbindung 31"/>
            <p:cNvCxnSpPr/>
            <p:nvPr/>
          </p:nvCxnSpPr>
          <p:spPr>
            <a:xfrm rot="16200000" flipV="1">
              <a:off x="8022170" y="350117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/>
          </p:nvCxnSpPr>
          <p:spPr>
            <a:xfrm rot="5400000" flipH="1" flipV="1">
              <a:off x="7602732" y="350252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>
              <a:endCxn id="28" idx="0"/>
            </p:cNvCxnSpPr>
            <p:nvPr/>
          </p:nvCxnSpPr>
          <p:spPr>
            <a:xfrm rot="5400000" flipH="1" flipV="1">
              <a:off x="7794916" y="309319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4"/>
            <p:cNvSpPr txBox="1"/>
            <p:nvPr/>
          </p:nvSpPr>
          <p:spPr>
            <a:xfrm>
              <a:off x="7238426" y="3551331"/>
              <a:ext cx="69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0" dirty="0"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de-DE" b="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A=x</a:t>
              </a:r>
              <a:endParaRPr lang="de-DE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37"/>
            <p:cNvCxnSpPr/>
            <p:nvPr/>
          </p:nvCxnSpPr>
          <p:spPr>
            <a:xfrm flipH="1" flipV="1">
              <a:off x="7572731" y="3958583"/>
              <a:ext cx="2816" cy="1206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41"/>
            <p:cNvSpPr txBox="1"/>
            <p:nvPr/>
          </p:nvSpPr>
          <p:spPr>
            <a:xfrm>
              <a:off x="7079344" y="3250872"/>
              <a:ext cx="69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7" name="Textfeld 42"/>
            <p:cNvSpPr txBox="1"/>
            <p:nvPr/>
          </p:nvSpPr>
          <p:spPr>
            <a:xfrm>
              <a:off x="7182063" y="2989200"/>
              <a:ext cx="53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59" y="3330118"/>
              <a:ext cx="274582" cy="21922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952895" y="4999282"/>
            <a:ext cx="379795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r>
              <a:rPr lang="de-DE" sz="1600" b="1" dirty="0">
                <a:latin typeface="Consolas" panose="020B0609020204030204" pitchFamily="49" charset="0"/>
              </a:rPr>
              <a:t>QEP1 (NLJ)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C(NLJ) =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R)|+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|S|</a:t>
            </a:r>
          </a:p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endParaRPr lang="de-DE" sz="700" dirty="0">
              <a:latin typeface="Consolas" panose="020B0609020204030204" pitchFamily="49" charset="0"/>
            </a:endParaRPr>
          </a:p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r>
              <a:rPr lang="de-DE" sz="1600" b="1" dirty="0">
                <a:latin typeface="Consolas" panose="020B0609020204030204" pitchFamily="49" charset="0"/>
              </a:rPr>
              <a:t>QEP2 (SMJ)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C(SMJ) =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log</a:t>
            </a:r>
            <a:r>
              <a:rPr lang="de-DE" sz="1600" baseline="-25000" dirty="0">
                <a:latin typeface="Consolas" panose="020B0609020204030204" pitchFamily="49" charset="0"/>
              </a:rPr>
              <a:t>2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+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|S</a:t>
            </a:r>
            <a:r>
              <a:rPr lang="de-DE" sz="1600" dirty="0">
                <a:latin typeface="Consolas" panose="020B0609020204030204" pitchFamily="49" charset="0"/>
              </a:rPr>
              <a:t>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log</a:t>
            </a:r>
            <a:r>
              <a:rPr lang="de-DE" sz="1600" baseline="-25000" dirty="0">
                <a:latin typeface="Consolas" panose="020B0609020204030204" pitchFamily="49" charset="0"/>
              </a:rPr>
              <a:t>2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|S</a:t>
            </a:r>
            <a:r>
              <a:rPr lang="de-DE" sz="1600" dirty="0">
                <a:latin typeface="Consolas" panose="020B0609020204030204" pitchFamily="49" charset="0"/>
              </a:rPr>
              <a:t>|+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R)|+|S|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endParaRPr lang="de-DE" sz="1600" dirty="0">
              <a:latin typeface="Consolas" panose="020B0609020204030204" pitchFamily="49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61" y="2730157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6059156" y="2629673"/>
            <a:ext cx="19694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 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7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Actual Cardinalities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LEO: DB2 Learning Optimizer</a:t>
            </a:r>
          </a:p>
          <a:p>
            <a:pPr lvl="1"/>
            <a:r>
              <a:rPr lang="de-DE" dirty="0"/>
              <a:t>Monitor and compare estimated </a:t>
            </a:r>
            <a:br>
              <a:rPr lang="de-DE" dirty="0"/>
            </a:br>
            <a:r>
              <a:rPr lang="de-DE" dirty="0"/>
              <a:t>and true cardinalites</a:t>
            </a:r>
          </a:p>
          <a:p>
            <a:pPr lvl="1"/>
            <a:r>
              <a:rPr lang="de-DE" dirty="0"/>
              <a:t>Consistently adjust statistics </a:t>
            </a:r>
            <a:br>
              <a:rPr lang="de-DE" dirty="0"/>
            </a:br>
            <a:r>
              <a:rPr lang="de-DE" dirty="0"/>
              <a:t>(e.g., for correlations)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ASE: Adaptive Selectivity Estimation </a:t>
            </a:r>
          </a:p>
          <a:p>
            <a:pPr lvl="1"/>
            <a:r>
              <a:rPr lang="de-DE" dirty="0"/>
              <a:t>Approximate real attribute value distribution</a:t>
            </a:r>
            <a:br>
              <a:rPr lang="de-DE" dirty="0"/>
            </a:br>
            <a:r>
              <a:rPr lang="de-DE" dirty="0"/>
              <a:t>by curve-fitting function on query feedback</a:t>
            </a:r>
          </a:p>
          <a:p>
            <a:r>
              <a:rPr lang="de-DE" dirty="0"/>
              <a:t>SIT: Statistics on Query Expressions</a:t>
            </a:r>
          </a:p>
          <a:p>
            <a:pPr lvl="1"/>
            <a:r>
              <a:rPr lang="de-DE" dirty="0"/>
              <a:t>Exploit statistics for intermediates in </a:t>
            </a:r>
            <a:br>
              <a:rPr lang="de-DE" dirty="0"/>
            </a:br>
            <a:r>
              <a:rPr lang="de-DE" dirty="0"/>
              <a:t>order to avoid the propagation of errors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7" y="1291160"/>
            <a:ext cx="4017747" cy="2724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75" y="3046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37881" y="2986377"/>
            <a:ext cx="28939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Stillger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Mokhtar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LEO - DB2's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8043" y="4260503"/>
            <a:ext cx="24618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[Chung-Min Chen, Nick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Roussopoulos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Selectivity Estimation Using Query Feedback.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00" y="4409157"/>
            <a:ext cx="500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500" y="542235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5434" y="5360901"/>
            <a:ext cx="30145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Exploiting statistics on query expressions for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72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04584" y="3245081"/>
            <a:ext cx="2161130" cy="1493590"/>
            <a:chOff x="5704584" y="3245081"/>
            <a:chExt cx="2161130" cy="1493590"/>
          </a:xfrm>
        </p:grpSpPr>
        <p:sp>
          <p:nvSpPr>
            <p:cNvPr id="7" name="Rectangle 6"/>
            <p:cNvSpPr/>
            <p:nvPr/>
          </p:nvSpPr>
          <p:spPr>
            <a:xfrm>
              <a:off x="6545296" y="3245081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50839" y="3769660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45295" y="4315146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4584" y="3769660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10" idx="0"/>
              <a:endCxn id="7" idx="1"/>
            </p:cNvCxnSpPr>
            <p:nvPr/>
          </p:nvCxnSpPr>
          <p:spPr>
            <a:xfrm flipV="1">
              <a:off x="5962022" y="3456844"/>
              <a:ext cx="583274" cy="312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8" idx="0"/>
              <a:endCxn id="7" idx="3"/>
            </p:cNvCxnSpPr>
            <p:nvPr/>
          </p:nvCxnSpPr>
          <p:spPr>
            <a:xfrm flipH="1" flipV="1">
              <a:off x="7060171" y="3456844"/>
              <a:ext cx="548106" cy="312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7060170" y="4193186"/>
              <a:ext cx="548107" cy="3337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10" idx="2"/>
              <a:endCxn id="9" idx="1"/>
            </p:cNvCxnSpPr>
            <p:nvPr/>
          </p:nvCxnSpPr>
          <p:spPr>
            <a:xfrm>
              <a:off x="5962022" y="4193185"/>
              <a:ext cx="583273" cy="3337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flipH="1">
              <a:off x="6802733" y="3668606"/>
              <a:ext cx="1" cy="646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238653" y="3272516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1360" y="4289167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6023" y="4280796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7650" y="3267591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82046" y="3790103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Monitored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 w/ Actuals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“Fleeing from Knowledge to Ignorance”</a:t>
            </a:r>
          </a:p>
          <a:p>
            <a:pPr lvl="1"/>
            <a:r>
              <a:rPr lang="en-US" dirty="0"/>
              <a:t>Statistics of correlated attributes usually </a:t>
            </a:r>
            <a:br>
              <a:rPr lang="en-US" dirty="0"/>
            </a:br>
            <a:r>
              <a:rPr lang="en-US" dirty="0"/>
              <a:t>adjusted to larger cardinalities</a:t>
            </a:r>
          </a:p>
          <a:p>
            <a:pPr lvl="1"/>
            <a:r>
              <a:rPr lang="en-US" dirty="0"/>
              <a:t>Plan selection favors small, non-adjusted estimates (independence)</a:t>
            </a:r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Plan 1: (((R </a:t>
            </a:r>
            <a:r>
              <a:rPr lang="de-DE" dirty="0">
                <a:ea typeface="Sun-ExtA" pitchFamily="2" charset="-128"/>
              </a:rPr>
              <a:t>⋈ S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U) ⋈ T)</a:t>
            </a:r>
            <a:endParaRPr lang="en-US" dirty="0"/>
          </a:p>
          <a:p>
            <a:pPr lvl="1"/>
            <a:r>
              <a:rPr lang="en-US" dirty="0"/>
              <a:t>Plan 2: ((R </a:t>
            </a:r>
            <a:r>
              <a:rPr lang="de-DE" dirty="0">
                <a:ea typeface="Sun-ExtA" pitchFamily="2" charset="-128"/>
              </a:rPr>
              <a:t>⋈ U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(T ⋈ S))</a:t>
            </a:r>
          </a:p>
          <a:p>
            <a:pPr lvl="1"/>
            <a:r>
              <a:rPr lang="en-US" dirty="0"/>
              <a:t>Plan 3: (((R </a:t>
            </a:r>
            <a:r>
              <a:rPr lang="de-DE" dirty="0">
                <a:ea typeface="Sun-ExtA" pitchFamily="2" charset="-128"/>
              </a:rPr>
              <a:t>⋈ T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U) ⋈ S)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Relation to Search Space </a:t>
            </a:r>
          </a:p>
          <a:p>
            <a:pPr lvl="1"/>
            <a:r>
              <a:rPr lang="en-US" dirty="0"/>
              <a:t>Intermediates (not concrete plan) relevant for cardinalities</a:t>
            </a:r>
          </a:p>
          <a:p>
            <a:pPr lvl="1"/>
            <a:r>
              <a:rPr lang="en-US" dirty="0"/>
              <a:t>Example: ((R </a:t>
            </a:r>
            <a:r>
              <a:rPr lang="de-DE" dirty="0">
                <a:ea typeface="Sun-ExtA" pitchFamily="2" charset="-128"/>
              </a:rPr>
              <a:t>⋈ S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T) and (</a:t>
            </a:r>
            <a:r>
              <a:rPr lang="en-US" dirty="0"/>
              <a:t>R </a:t>
            </a:r>
            <a:r>
              <a:rPr lang="de-DE" dirty="0">
                <a:ea typeface="Sun-ExtA" pitchFamily="2" charset="-128"/>
              </a:rPr>
              <a:t>⋈ (S</a:t>
            </a:r>
            <a:r>
              <a:rPr lang="en-US" dirty="0"/>
              <a:t> </a:t>
            </a:r>
            <a:r>
              <a:rPr lang="de-DE" dirty="0">
                <a:ea typeface="Sun-ExtA" pitchFamily="2" charset="-128"/>
              </a:rPr>
              <a:t>⋈ T))</a:t>
            </a:r>
            <a:r>
              <a:rPr lang="en-US" dirty="0"/>
              <a:t> produce the same results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Still exponential</a:t>
            </a:r>
            <a:r>
              <a:rPr lang="en-US" dirty="0"/>
              <a:t> (power set)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78" y="1454021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6351" y="1454020"/>
            <a:ext cx="2652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78473" y="3272516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8880" y="3274191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1920" y="4270650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7403891" y="3340166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7375422" y="4366770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5930133" y="3353563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Cardinality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Approach</a:t>
            </a:r>
          </a:p>
          <a:p>
            <a:pPr lvl="1"/>
            <a:r>
              <a:rPr lang="en-US" dirty="0" err="1"/>
              <a:t>Featurization</a:t>
            </a:r>
            <a:r>
              <a:rPr lang="en-US" dirty="0"/>
              <a:t> of attributes, tables, and joins</a:t>
            </a:r>
          </a:p>
          <a:p>
            <a:pPr lvl="1"/>
            <a:r>
              <a:rPr lang="en-US" dirty="0"/>
              <a:t>Concatenation/aggregation of sub-models</a:t>
            </a:r>
          </a:p>
          <a:p>
            <a:pPr lvl="1"/>
            <a:r>
              <a:rPr lang="en-US" dirty="0"/>
              <a:t>Augmentation by samples for training and/or corrections 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0" y="519680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8511" y="5147513"/>
            <a:ext cx="5345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Zongheng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Yang, Eric Liang,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Kamsetty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Chenggang Wu, 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Chen, Pieter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Abbeel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Sanjay Krishnan,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Unsupervised Cardinality Estimation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13(3)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80" y="438033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68511" y="4330091"/>
            <a:ext cx="5184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Chi Wang,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Azade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Nazi,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Srikanth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Kandula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Selectivity Estimation for Range Predicates using Lightweight Models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12(9)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71" y="356048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68511" y="3500198"/>
            <a:ext cx="50744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Cardinalities: Estimating Correlated Joins with Deep 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244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Inter-Operator Re-optimization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Insert artificial materialization points for </a:t>
            </a:r>
            <a:br>
              <a:rPr lang="de-DE" dirty="0"/>
            </a:br>
            <a:r>
              <a:rPr lang="de-DE" dirty="0"/>
              <a:t>reoptimization at arbitrary points between plan operators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feld 17"/>
          <p:cNvSpPr txBox="1"/>
          <p:nvPr/>
        </p:nvSpPr>
        <p:spPr>
          <a:xfrm>
            <a:off x="756767" y="2438818"/>
            <a:ext cx="2401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R,S,T,U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endParaRPr lang="de-DE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234" y="4044284"/>
            <a:ext cx="2144390" cy="1993733"/>
            <a:chOff x="1431699" y="4456267"/>
            <a:chExt cx="2144390" cy="1993733"/>
          </a:xfrm>
        </p:grpSpPr>
        <p:sp>
          <p:nvSpPr>
            <p:cNvPr id="9" name="Textfeld 21"/>
            <p:cNvSpPr txBox="1"/>
            <p:nvPr/>
          </p:nvSpPr>
          <p:spPr>
            <a:xfrm>
              <a:off x="2151897" y="490267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0" name="Textfeld 22"/>
            <p:cNvSpPr txBox="1"/>
            <p:nvPr/>
          </p:nvSpPr>
          <p:spPr>
            <a:xfrm>
              <a:off x="1786409" y="536257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1" name="Textfeld 23"/>
            <p:cNvSpPr txBox="1"/>
            <p:nvPr/>
          </p:nvSpPr>
          <p:spPr>
            <a:xfrm>
              <a:off x="2538965" y="445626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2" name="Textfeld 24"/>
            <p:cNvSpPr txBox="1"/>
            <p:nvPr/>
          </p:nvSpPr>
          <p:spPr>
            <a:xfrm>
              <a:off x="1431699" y="6049890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3" name="Textfeld 25"/>
            <p:cNvSpPr txBox="1"/>
            <p:nvPr/>
          </p:nvSpPr>
          <p:spPr>
            <a:xfrm>
              <a:off x="2045350" y="604854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4" name="Textfeld 26"/>
            <p:cNvSpPr txBox="1"/>
            <p:nvPr/>
          </p:nvSpPr>
          <p:spPr>
            <a:xfrm>
              <a:off x="2432418" y="5450240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5" name="Textfeld 27"/>
            <p:cNvSpPr txBox="1"/>
            <p:nvPr/>
          </p:nvSpPr>
          <p:spPr>
            <a:xfrm>
              <a:off x="2748008" y="5005175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6" name="Gerade Verbindung 28"/>
            <p:cNvCxnSpPr/>
            <p:nvPr/>
          </p:nvCxnSpPr>
          <p:spPr>
            <a:xfrm rot="5400000" flipH="1" flipV="1">
              <a:off x="1763480" y="593036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9"/>
            <p:cNvCxnSpPr/>
            <p:nvPr/>
          </p:nvCxnSpPr>
          <p:spPr>
            <a:xfrm rot="16200000" flipV="1">
              <a:off x="2150549" y="591283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0"/>
            <p:cNvCxnSpPr/>
            <p:nvPr/>
          </p:nvCxnSpPr>
          <p:spPr>
            <a:xfrm rot="16200000" flipV="1">
              <a:off x="2545709" y="541787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1"/>
            <p:cNvCxnSpPr/>
            <p:nvPr/>
          </p:nvCxnSpPr>
          <p:spPr>
            <a:xfrm rot="16200000" flipV="1">
              <a:off x="2909852" y="496471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/>
            <p:cNvCxnSpPr/>
            <p:nvPr/>
          </p:nvCxnSpPr>
          <p:spPr>
            <a:xfrm rot="5400000" flipH="1" flipV="1">
              <a:off x="2126273" y="5427309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/>
            <p:cNvCxnSpPr/>
            <p:nvPr/>
          </p:nvCxnSpPr>
          <p:spPr>
            <a:xfrm rot="5400000" flipH="1" flipV="1">
              <a:off x="2490414" y="496606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4"/>
            <p:cNvCxnSpPr>
              <a:endCxn id="11" idx="0"/>
            </p:cNvCxnSpPr>
            <p:nvPr/>
          </p:nvCxnSpPr>
          <p:spPr>
            <a:xfrm rot="5400000" flipH="1" flipV="1">
              <a:off x="2682598" y="455673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37567" y="3008885"/>
            <a:ext cx="2877222" cy="3165308"/>
            <a:chOff x="5537567" y="2817967"/>
            <a:chExt cx="2877222" cy="3165308"/>
          </a:xfrm>
        </p:grpSpPr>
        <p:sp>
          <p:nvSpPr>
            <p:cNvPr id="23" name="Textfeld 39"/>
            <p:cNvSpPr txBox="1"/>
            <p:nvPr/>
          </p:nvSpPr>
          <p:spPr>
            <a:xfrm>
              <a:off x="6990597" y="326437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4" name="Textfeld 40"/>
            <p:cNvSpPr txBox="1"/>
            <p:nvPr/>
          </p:nvSpPr>
          <p:spPr>
            <a:xfrm>
              <a:off x="6625109" y="431482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41"/>
            <p:cNvSpPr txBox="1"/>
            <p:nvPr/>
          </p:nvSpPr>
          <p:spPr>
            <a:xfrm>
              <a:off x="7377665" y="281796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6" name="Textfeld 42"/>
            <p:cNvSpPr txBox="1"/>
            <p:nvPr/>
          </p:nvSpPr>
          <p:spPr>
            <a:xfrm>
              <a:off x="6270399" y="5583165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43"/>
            <p:cNvSpPr txBox="1"/>
            <p:nvPr/>
          </p:nvSpPr>
          <p:spPr>
            <a:xfrm>
              <a:off x="6884050" y="500079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8" name="Textfeld 44"/>
            <p:cNvSpPr txBox="1"/>
            <p:nvPr/>
          </p:nvSpPr>
          <p:spPr>
            <a:xfrm>
              <a:off x="7271118" y="3811940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9" name="Textfeld 45"/>
            <p:cNvSpPr txBox="1"/>
            <p:nvPr/>
          </p:nvSpPr>
          <p:spPr>
            <a:xfrm>
              <a:off x="7586708" y="3366875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30" name="Gerade Verbindung 46"/>
            <p:cNvCxnSpPr/>
            <p:nvPr/>
          </p:nvCxnSpPr>
          <p:spPr>
            <a:xfrm rot="5400000" flipH="1" flipV="1">
              <a:off x="6602180" y="488261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7"/>
            <p:cNvCxnSpPr/>
            <p:nvPr/>
          </p:nvCxnSpPr>
          <p:spPr>
            <a:xfrm rot="16200000" flipV="1">
              <a:off x="6989249" y="486508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8"/>
            <p:cNvCxnSpPr/>
            <p:nvPr/>
          </p:nvCxnSpPr>
          <p:spPr>
            <a:xfrm rot="16200000" flipV="1">
              <a:off x="7384409" y="377957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9"/>
            <p:cNvCxnSpPr/>
            <p:nvPr/>
          </p:nvCxnSpPr>
          <p:spPr>
            <a:xfrm rot="16200000" flipV="1">
              <a:off x="7748552" y="332641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0"/>
            <p:cNvCxnSpPr/>
            <p:nvPr/>
          </p:nvCxnSpPr>
          <p:spPr>
            <a:xfrm rot="5400000" flipH="1" flipV="1">
              <a:off x="6964973" y="3789009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51"/>
            <p:cNvCxnSpPr/>
            <p:nvPr/>
          </p:nvCxnSpPr>
          <p:spPr>
            <a:xfrm rot="5400000" flipH="1" flipV="1">
              <a:off x="7329114" y="332776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52"/>
            <p:cNvCxnSpPr>
              <a:endCxn id="25" idx="0"/>
            </p:cNvCxnSpPr>
            <p:nvPr/>
          </p:nvCxnSpPr>
          <p:spPr>
            <a:xfrm rot="5400000" flipH="1" flipV="1">
              <a:off x="7521298" y="291843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3"/>
            <p:cNvSpPr txBox="1"/>
            <p:nvPr/>
          </p:nvSpPr>
          <p:spPr>
            <a:xfrm>
              <a:off x="5537567" y="5040665"/>
              <a:ext cx="1301383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CHECKPOINT</a:t>
              </a:r>
            </a:p>
          </p:txBody>
        </p:sp>
        <p:sp>
          <p:nvSpPr>
            <p:cNvPr id="38" name="Textfeld 54"/>
            <p:cNvSpPr txBox="1"/>
            <p:nvPr/>
          </p:nvSpPr>
          <p:spPr>
            <a:xfrm>
              <a:off x="5813792" y="3954815"/>
              <a:ext cx="1301383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CHECKPOINT</a:t>
              </a:r>
            </a:p>
          </p:txBody>
        </p:sp>
        <p:cxnSp>
          <p:nvCxnSpPr>
            <p:cNvPr id="39" name="Gerade Verbindung 55"/>
            <p:cNvCxnSpPr/>
            <p:nvPr/>
          </p:nvCxnSpPr>
          <p:spPr>
            <a:xfrm rot="5400000" flipH="1" flipV="1">
              <a:off x="6768824" y="438528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56"/>
            <p:cNvCxnSpPr/>
            <p:nvPr/>
          </p:nvCxnSpPr>
          <p:spPr>
            <a:xfrm rot="5400000" flipH="1" flipV="1">
              <a:off x="6502125" y="5461614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58"/>
          <p:cNvSpPr txBox="1"/>
          <p:nvPr/>
        </p:nvSpPr>
        <p:spPr>
          <a:xfrm>
            <a:off x="4914900" y="3772736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60"/>
          <p:cNvSpPr txBox="1"/>
          <p:nvPr/>
        </p:nvSpPr>
        <p:spPr>
          <a:xfrm>
            <a:off x="4543425" y="4858586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Gerade Verbindung mit Pfeil 62"/>
          <p:cNvCxnSpPr/>
          <p:nvPr/>
        </p:nvCxnSpPr>
        <p:spPr>
          <a:xfrm rot="5400000" flipH="1" flipV="1">
            <a:off x="5564982" y="3441743"/>
            <a:ext cx="638175" cy="47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64"/>
          <p:cNvCxnSpPr/>
          <p:nvPr/>
        </p:nvCxnSpPr>
        <p:spPr>
          <a:xfrm rot="5400000" flipH="1" flipV="1">
            <a:off x="4017169" y="3979907"/>
            <a:ext cx="1724026" cy="142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67"/>
          <p:cNvSpPr txBox="1"/>
          <p:nvPr/>
        </p:nvSpPr>
        <p:spPr>
          <a:xfrm>
            <a:off x="3850192" y="2450958"/>
            <a:ext cx="30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Optimal remaining sub-plans and resource allocation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684294" y="42472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9029" y="5303359"/>
            <a:ext cx="232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cardinalities,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selectivities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#distinct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single 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95" y="1214013"/>
            <a:ext cx="49913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5446207" y="1095479"/>
            <a:ext cx="28637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Navin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Kabra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DeWitt: Efficient Mid-Query Re-Optimization of Sub-Optimal Query Execution Plans.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097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6" grpId="0"/>
      <p:bldP spid="47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13333" y="1050743"/>
            <a:ext cx="2497764" cy="16886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Inter-Operator Re-optimization,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Expensive </a:t>
            </a:r>
            <a:r>
              <a:rPr lang="en-US" b="1" dirty="0" err="1">
                <a:solidFill>
                  <a:schemeClr val="accent1"/>
                </a:solidFill>
              </a:rPr>
              <a:t>checkpointing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wasted intermediates</a:t>
            </a:r>
          </a:p>
          <a:p>
            <a:pPr lvl="1"/>
            <a:r>
              <a:rPr lang="en-US" dirty="0"/>
              <a:t>Trigger re-optimization only if </a:t>
            </a:r>
            <a:r>
              <a:rPr lang="en-US" b="1" dirty="0">
                <a:solidFill>
                  <a:srgbClr val="7889FB"/>
                </a:solidFill>
              </a:rPr>
              <a:t>violated validity ranges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28770" y="4118399"/>
            <a:ext cx="2055256" cy="1877444"/>
            <a:chOff x="2538333" y="4470086"/>
            <a:chExt cx="2055256" cy="1877444"/>
          </a:xfrm>
        </p:grpSpPr>
        <p:sp>
          <p:nvSpPr>
            <p:cNvPr id="11" name="Textfeld 9"/>
            <p:cNvSpPr txBox="1"/>
            <p:nvPr/>
          </p:nvSpPr>
          <p:spPr>
            <a:xfrm>
              <a:off x="3765508" y="4968748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538333" y="4470086"/>
              <a:ext cx="1602103" cy="1877444"/>
              <a:chOff x="2538333" y="4671050"/>
              <a:chExt cx="1602103" cy="1877444"/>
            </a:xfrm>
          </p:grpSpPr>
          <p:sp>
            <p:nvSpPr>
              <p:cNvPr id="7" name="Textfeld 3"/>
              <p:cNvSpPr txBox="1"/>
              <p:nvPr/>
            </p:nvSpPr>
            <p:spPr>
              <a:xfrm>
                <a:off x="3169397" y="5097358"/>
                <a:ext cx="4936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000" dirty="0"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⋈</a:t>
                </a:r>
              </a:p>
            </p:txBody>
          </p:sp>
          <p:sp>
            <p:nvSpPr>
              <p:cNvPr id="8" name="Textfeld 5"/>
              <p:cNvSpPr txBox="1"/>
              <p:nvPr/>
            </p:nvSpPr>
            <p:spPr>
              <a:xfrm>
                <a:off x="3556465" y="4671050"/>
                <a:ext cx="4936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000" dirty="0"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⋈</a:t>
                </a:r>
              </a:p>
            </p:txBody>
          </p:sp>
          <p:sp>
            <p:nvSpPr>
              <p:cNvPr id="9" name="Textfeld 6"/>
              <p:cNvSpPr txBox="1"/>
              <p:nvPr/>
            </p:nvSpPr>
            <p:spPr>
              <a:xfrm>
                <a:off x="2734949" y="6148384"/>
                <a:ext cx="639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0" name="Textfeld 8"/>
              <p:cNvSpPr txBox="1"/>
              <p:nvPr/>
            </p:nvSpPr>
            <p:spPr>
              <a:xfrm>
                <a:off x="3449918" y="5584635"/>
                <a:ext cx="6905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cxnSp>
            <p:nvCxnSpPr>
              <p:cNvPr id="12" name="Gerade Verbindung 12"/>
              <p:cNvCxnSpPr/>
              <p:nvPr/>
            </p:nvCxnSpPr>
            <p:spPr>
              <a:xfrm rot="16200000" flipV="1">
                <a:off x="3563209" y="5552266"/>
                <a:ext cx="130820" cy="984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3"/>
              <p:cNvCxnSpPr/>
              <p:nvPr/>
            </p:nvCxnSpPr>
            <p:spPr>
              <a:xfrm rot="16200000" flipV="1">
                <a:off x="3927352" y="5139302"/>
                <a:ext cx="130820" cy="984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4"/>
              <p:cNvCxnSpPr/>
              <p:nvPr/>
            </p:nvCxnSpPr>
            <p:spPr>
              <a:xfrm rot="5400000" flipH="1" flipV="1">
                <a:off x="3143773" y="5561704"/>
                <a:ext cx="145656" cy="809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5"/>
              <p:cNvCxnSpPr/>
              <p:nvPr/>
            </p:nvCxnSpPr>
            <p:spPr>
              <a:xfrm rot="5400000" flipH="1" flipV="1">
                <a:off x="3507914" y="5140650"/>
                <a:ext cx="145656" cy="809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8"/>
              <p:cNvSpPr txBox="1"/>
              <p:nvPr/>
            </p:nvSpPr>
            <p:spPr>
              <a:xfrm>
                <a:off x="2538333" y="5727510"/>
                <a:ext cx="755642" cy="338554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CHECK</a:t>
                </a:r>
              </a:p>
            </p:txBody>
          </p:sp>
          <p:cxnSp>
            <p:nvCxnSpPr>
              <p:cNvPr id="18" name="Gerade Verbindung 19"/>
              <p:cNvCxnSpPr/>
              <p:nvPr/>
            </p:nvCxnSpPr>
            <p:spPr>
              <a:xfrm flipV="1">
                <a:off x="3054588" y="6066064"/>
                <a:ext cx="0" cy="1325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Gerade Verbindung 23"/>
          <p:cNvCxnSpPr/>
          <p:nvPr/>
        </p:nvCxnSpPr>
        <p:spPr>
          <a:xfrm flipH="1">
            <a:off x="4679744" y="2844589"/>
            <a:ext cx="4761" cy="39195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24"/>
          <p:cNvSpPr txBox="1"/>
          <p:nvPr/>
        </p:nvSpPr>
        <p:spPr>
          <a:xfrm>
            <a:off x="1052354" y="2661008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Reoptimization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5"/>
          <p:cNvSpPr txBox="1"/>
          <p:nvPr/>
        </p:nvSpPr>
        <p:spPr>
          <a:xfrm>
            <a:off x="274549" y="3091855"/>
            <a:ext cx="412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1) Compute Validity </a:t>
            </a:r>
            <a:b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Range (BLACK BOX)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426" y="3133145"/>
            <a:ext cx="2157743" cy="99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feld 29"/>
          <p:cNvSpPr txBox="1"/>
          <p:nvPr/>
        </p:nvSpPr>
        <p:spPr>
          <a:xfrm>
            <a:off x="266037" y="4228978"/>
            <a:ext cx="30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2) Place Checkpoint </a:t>
            </a:r>
            <a:b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operators</a:t>
            </a:r>
          </a:p>
        </p:txBody>
      </p:sp>
      <p:sp>
        <p:nvSpPr>
          <p:cNvPr id="24" name="Textfeld 30"/>
          <p:cNvSpPr txBox="1"/>
          <p:nvPr/>
        </p:nvSpPr>
        <p:spPr>
          <a:xfrm>
            <a:off x="267730" y="4998340"/>
            <a:ext cx="27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3) Re-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ptimization </a:t>
            </a:r>
          </a:p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on CHECK error</a:t>
            </a:r>
          </a:p>
        </p:txBody>
      </p:sp>
      <p:sp>
        <p:nvSpPr>
          <p:cNvPr id="26" name="Textfeld 36"/>
          <p:cNvSpPr txBox="1"/>
          <p:nvPr/>
        </p:nvSpPr>
        <p:spPr>
          <a:xfrm>
            <a:off x="5435198" y="2892119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Proactive</a:t>
            </a: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Reoptimization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37"/>
          <p:cNvSpPr txBox="1"/>
          <p:nvPr/>
        </p:nvSpPr>
        <p:spPr>
          <a:xfrm>
            <a:off x="4760824" y="3322966"/>
            <a:ext cx="389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1) Bounding box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around estimates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202" y="3375540"/>
            <a:ext cx="2486025" cy="10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feld 39"/>
          <p:cNvSpPr txBox="1"/>
          <p:nvPr/>
        </p:nvSpPr>
        <p:spPr>
          <a:xfrm>
            <a:off x="4777782" y="4605808"/>
            <a:ext cx="43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2) Use bounding boxes to compute a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   switchable plan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   for (lo, est, hi)</a:t>
            </a: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031" y="4983319"/>
            <a:ext cx="2501590" cy="8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9" y="600170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917012" y="5965814"/>
            <a:ext cx="36569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V. Raman, D. E.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Simmen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 through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Progressive Optimization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1025" y="60041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4844795" y="6056249"/>
            <a:ext cx="35156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DeWitt: Proactive Re-optimization.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1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Intra-Operator </a:t>
            </a:r>
            <a:r>
              <a:rPr lang="en-US" dirty="0" err="1"/>
              <a:t>Adaptivity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</a:t>
            </a:r>
            <a:r>
              <a:rPr lang="en-US" b="0" dirty="0"/>
              <a:t>(Corrective Query Processing)</a:t>
            </a:r>
          </a:p>
          <a:p>
            <a:pPr lvl="1"/>
            <a:r>
              <a:rPr lang="de-DE" dirty="0"/>
              <a:t>Use different plans for different partitions of the data</a:t>
            </a:r>
          </a:p>
          <a:p>
            <a:pPr lvl="1"/>
            <a:r>
              <a:rPr lang="de-DE" dirty="0"/>
              <a:t>Combine the results of subplans in stich-up-phases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feld 58"/>
          <p:cNvSpPr txBox="1"/>
          <p:nvPr/>
        </p:nvSpPr>
        <p:spPr>
          <a:xfrm>
            <a:off x="4790019" y="2436171"/>
            <a:ext cx="36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Complementary  Join Pair 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(Generalized of Pipelined Hash Join)</a:t>
            </a:r>
          </a:p>
        </p:txBody>
      </p:sp>
      <p:sp>
        <p:nvSpPr>
          <p:cNvPr id="6" name="Textfeld 58"/>
          <p:cNvSpPr txBox="1"/>
          <p:nvPr/>
        </p:nvSpPr>
        <p:spPr>
          <a:xfrm>
            <a:off x="673553" y="2416598"/>
            <a:ext cx="345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aggregation/join query as combined results of two plans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116" y="3145505"/>
            <a:ext cx="2855320" cy="30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288" y="3182913"/>
            <a:ext cx="4938711" cy="293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6" y="8296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47657" y="678948"/>
            <a:ext cx="25924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Halevy, Daniel S. Weld: Adapting to Source Properties in Processing Data Integration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2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Intra-Operator </a:t>
            </a:r>
            <a:r>
              <a:rPr lang="en-US" dirty="0" err="1"/>
              <a:t>Adaptivity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Algebraic Key Property</a:t>
            </a:r>
          </a:p>
          <a:p>
            <a:pPr lvl="1"/>
            <a:r>
              <a:rPr lang="de-DE" dirty="0"/>
              <a:t>Distribute relational UNION through PSJ operations</a:t>
            </a:r>
          </a:p>
          <a:p>
            <a:pPr lvl="1"/>
            <a:r>
              <a:rPr lang="en-US" dirty="0"/>
              <a:t>Joins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If 	R = </a:t>
            </a:r>
            <a:r>
              <a:rPr lang="en-US" dirty="0">
                <a:ea typeface="Lucida Sans Unicode" pitchFamily="34" charset="0"/>
              </a:rPr>
              <a:t>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R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,    (horizontal partitioning) </a:t>
            </a:r>
          </a:p>
          <a:p>
            <a:pPr lvl="1">
              <a:buFontTx/>
              <a:buNone/>
            </a:pPr>
            <a:r>
              <a:rPr lang="en-US" dirty="0">
                <a:ea typeface="Lucida Sans Unicode" pitchFamily="34" charset="0"/>
                <a:sym typeface="Symbol" pitchFamily="18" charset="2"/>
              </a:rPr>
              <a:t>		S = </a:t>
            </a:r>
            <a:r>
              <a:rPr lang="en-US" dirty="0">
                <a:ea typeface="Lucida Sans Unicode" pitchFamily="34" charset="0"/>
              </a:rPr>
              <a:t>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S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endParaRPr lang="en-US" baseline="30000" dirty="0">
              <a:ea typeface="Lucida Sans Unicode" pitchFamily="34" charset="0"/>
              <a:sym typeface="Symbol" pitchFamily="18" charset="2"/>
            </a:endParaRPr>
          </a:p>
          <a:p>
            <a:pPr lvl="1"/>
            <a:r>
              <a:rPr lang="en-US" dirty="0">
                <a:ea typeface="Lucida Sans Unicode" pitchFamily="34" charset="0"/>
                <a:sym typeface="Symbol" pitchFamily="18" charset="2"/>
              </a:rPr>
              <a:t>then:</a:t>
            </a:r>
            <a:r>
              <a:rPr lang="en-US" dirty="0"/>
              <a:t>      R </a:t>
            </a:r>
            <a:r>
              <a:rPr lang="de-DE" dirty="0">
                <a:ea typeface="Sun-ExtA" pitchFamily="2" charset="-128"/>
              </a:rPr>
              <a:t>⋈</a:t>
            </a:r>
            <a:r>
              <a:rPr lang="en-US" dirty="0">
                <a:ea typeface="Lucida Sans Unicode" pitchFamily="34" charset="0"/>
              </a:rPr>
              <a:t> S	</a:t>
            </a:r>
            <a:r>
              <a:rPr lang="de-DE" dirty="0">
                <a:ea typeface="Sun-ExtA" pitchFamily="2" charset="-128"/>
              </a:rPr>
              <a:t>≡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R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</a:t>
            </a:r>
            <a:r>
              <a:rPr lang="en-US" dirty="0">
                <a:ea typeface="Lucida Sans Unicode" pitchFamily="34" charset="0"/>
              </a:rPr>
              <a:t> (S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S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>
                <a:ea typeface="Lucida Sans Unicode" pitchFamily="34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>
                <a:ea typeface="Lucida Sans Unicode" pitchFamily="34" charset="0"/>
              </a:rPr>
              <a:t>		   		</a:t>
            </a:r>
            <a:r>
              <a:rPr lang="de-DE" dirty="0">
                <a:ea typeface="Sun-ExtA" pitchFamily="2" charset="-128"/>
              </a:rPr>
              <a:t>≡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 (R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96" y="2060595"/>
            <a:ext cx="604547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73723" y="4617743"/>
            <a:ext cx="762000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1</a:t>
            </a: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973723" y="5074943"/>
            <a:ext cx="762000" cy="64633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2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26323" y="5347993"/>
            <a:ext cx="762000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2</a:t>
            </a: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26323" y="4617743"/>
            <a:ext cx="762000" cy="64633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1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5735723" y="4884443"/>
            <a:ext cx="990600" cy="5334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5735723" y="4808243"/>
            <a:ext cx="990600" cy="6096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735723" y="5570243"/>
            <a:ext cx="9906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735723" y="4732043"/>
            <a:ext cx="9906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439948" y="4617743"/>
            <a:ext cx="762000" cy="107721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800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116348" y="4617743"/>
            <a:ext cx="762000" cy="107721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800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69590" y="4837533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555555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⋈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60290" y="486610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0" dirty="0">
                <a:solidFill>
                  <a:srgbClr val="555555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≡</a:t>
            </a:r>
            <a:endParaRPr lang="de-DE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Intra-Query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en-US" dirty="0"/>
              <a:t>Micro-episodes (</a:t>
            </a:r>
            <a:r>
              <a:rPr lang="en-US" b="1" dirty="0">
                <a:solidFill>
                  <a:srgbClr val="7889FB"/>
                </a:solidFill>
              </a:rPr>
              <a:t>time slices</a:t>
            </a:r>
            <a:r>
              <a:rPr lang="en-US" dirty="0"/>
              <a:t>), run plans with different join orders, </a:t>
            </a:r>
            <a:br>
              <a:rPr lang="en-US" dirty="0"/>
            </a:br>
            <a:r>
              <a:rPr lang="en-US" dirty="0"/>
              <a:t>evaluate reward, </a:t>
            </a:r>
            <a:r>
              <a:rPr lang="en-US" b="1" dirty="0">
                <a:solidFill>
                  <a:srgbClr val="7889FB"/>
                </a:solidFill>
              </a:rPr>
              <a:t>stitch-up partial results</a:t>
            </a:r>
            <a:r>
              <a:rPr lang="en-US" dirty="0"/>
              <a:t> (no cost model, good for UDFs)</a:t>
            </a:r>
          </a:p>
          <a:p>
            <a:pPr lvl="1"/>
            <a:r>
              <a:rPr lang="en-US" dirty="0"/>
              <a:t>Exploitation vs exploration via </a:t>
            </a:r>
            <a:r>
              <a:rPr lang="en-US" b="1" dirty="0">
                <a:solidFill>
                  <a:schemeClr val="accent1"/>
                </a:solidFill>
              </a:rPr>
              <a:t>reinforcement learning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UCT for Join Ordering</a:t>
            </a:r>
          </a:p>
          <a:p>
            <a:pPr lvl="1"/>
            <a:r>
              <a:rPr lang="en-US" dirty="0"/>
              <a:t>Build tree of join orders gradually </a:t>
            </a:r>
            <a:br>
              <a:rPr lang="en-US" dirty="0"/>
            </a:br>
            <a:r>
              <a:rPr lang="en-US" dirty="0"/>
              <a:t>from root to bottom</a:t>
            </a:r>
          </a:p>
          <a:p>
            <a:pPr lvl="1"/>
            <a:r>
              <a:rPr lang="en-US" dirty="0"/>
              <a:t>Store statistics in nodes of tree</a:t>
            </a:r>
          </a:p>
          <a:p>
            <a:pPr lvl="1"/>
            <a:r>
              <a:rPr lang="en-US" dirty="0"/>
              <a:t>Pick next best order via UCT algorithm</a:t>
            </a:r>
            <a:br>
              <a:rPr lang="en-US" dirty="0"/>
            </a:br>
            <a:r>
              <a:rPr lang="en-US" dirty="0"/>
              <a:t>(w/ guarantees on cumulative regret)</a:t>
            </a:r>
          </a:p>
          <a:p>
            <a:pPr lvl="1"/>
            <a:endParaRPr lang="en-US" sz="1200" dirty="0"/>
          </a:p>
          <a:p>
            <a:r>
              <a:rPr lang="en-US" dirty="0"/>
              <a:t>Multi-way Joins</a:t>
            </a:r>
          </a:p>
          <a:p>
            <a:pPr lvl="1"/>
            <a:r>
              <a:rPr lang="en-US" dirty="0"/>
              <a:t>Evaluate entire join order in given time slices</a:t>
            </a:r>
          </a:p>
          <a:p>
            <a:pPr lvl="1"/>
            <a:r>
              <a:rPr lang="en-US" dirty="0"/>
              <a:t>Reuse previous state (e.g., hash tables)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42" y="2981130"/>
            <a:ext cx="3014505" cy="158928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1275" y="693335"/>
            <a:ext cx="3918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[Immanuel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Trummer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Junxiong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Wang, Deepak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Moseley, Saehan Jo, Joseph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Antonakakis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SkinnerDB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Regret-Bounded Query Evaluation via Reinforcement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458" y="850932"/>
            <a:ext cx="4969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784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Tuple Routing (Eddies)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No plan (no fixed execution order)</a:t>
            </a:r>
          </a:p>
          <a:p>
            <a:pPr lvl="1"/>
            <a:r>
              <a:rPr lang="de-DE" dirty="0"/>
              <a:t>Tuples routed to relevant operators using routing policies</a:t>
            </a:r>
          </a:p>
          <a:p>
            <a:pPr lvl="1"/>
            <a:endParaRPr lang="en-US" dirty="0"/>
          </a:p>
          <a:p>
            <a:r>
              <a:rPr lang="en-US" dirty="0"/>
              <a:t>Query Execution via Tuple Routing</a:t>
            </a:r>
          </a:p>
          <a:p>
            <a:pPr lvl="1"/>
            <a:r>
              <a:rPr lang="en-US" dirty="0"/>
              <a:t>Eddy operator routes tuples</a:t>
            </a:r>
            <a:br>
              <a:rPr lang="en-US" dirty="0"/>
            </a:br>
            <a:r>
              <a:rPr lang="en-US" dirty="0"/>
              <a:t>to applicable operators</a:t>
            </a:r>
          </a:p>
          <a:p>
            <a:pPr lvl="1"/>
            <a:r>
              <a:rPr lang="en-US" dirty="0"/>
              <a:t>Read/done bit vectors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Encapsulates all aspects of </a:t>
            </a:r>
            <a:r>
              <a:rPr lang="en-US" dirty="0" err="1"/>
              <a:t>adaptivity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a “standard” dataflow operator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07033" y="2488184"/>
            <a:ext cx="2164486" cy="1782721"/>
            <a:chOff x="859153" y="4360599"/>
            <a:chExt cx="2164486" cy="1782721"/>
          </a:xfrm>
        </p:grpSpPr>
        <p:sp>
          <p:nvSpPr>
            <p:cNvPr id="7" name="Textfeld 6"/>
            <p:cNvSpPr txBox="1"/>
            <p:nvPr/>
          </p:nvSpPr>
          <p:spPr>
            <a:xfrm>
              <a:off x="1599447" y="4746718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213863" y="515637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986515" y="436059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59153" y="5743210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72804" y="574186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871037" y="5306479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95558" y="4849218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4" name="Gerade Verbindung 13"/>
            <p:cNvCxnSpPr/>
            <p:nvPr/>
          </p:nvCxnSpPr>
          <p:spPr>
            <a:xfrm rot="5400000" flipH="1" flipV="1">
              <a:off x="1190934" y="562368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16200000" flipV="1">
              <a:off x="1578003" y="560615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1973163" y="5211674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 flipV="1">
              <a:off x="2357402" y="4808758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 flipH="1" flipV="1">
              <a:off x="1553727" y="5221112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 flipH="1" flipV="1">
              <a:off x="1937964" y="4810106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endCxn id="9" idx="0"/>
            </p:cNvCxnSpPr>
            <p:nvPr/>
          </p:nvCxnSpPr>
          <p:spPr>
            <a:xfrm rot="5400000" flipH="1" flipV="1">
              <a:off x="2130148" y="4461071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54"/>
          <p:cNvSpPr txBox="1"/>
          <p:nvPr/>
        </p:nvSpPr>
        <p:spPr>
          <a:xfrm>
            <a:off x="5375868" y="1116517"/>
            <a:ext cx="297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[Ron Avnur, Joseph M. Hellerstein: Eddies: Continuously Adaptive Query Processing,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603799" y="2929264"/>
            <a:ext cx="4356825" cy="3252998"/>
            <a:chOff x="4483221" y="2899116"/>
            <a:chExt cx="4356825" cy="3252998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5649613" y="4100687"/>
              <a:ext cx="11430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Eddy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786013" y="4678537"/>
              <a:ext cx="844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4483221" y="4501468"/>
              <a:ext cx="3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6784675" y="4816649"/>
              <a:ext cx="1233488" cy="246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974373" y="4879978"/>
              <a:ext cx="7186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result</a:t>
              </a: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rot="3544222">
              <a:off x="6941838" y="3537124"/>
              <a:ext cx="101600" cy="96361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6 h 1152"/>
                <a:gd name="T4" fmla="*/ 0 w 144"/>
                <a:gd name="T5" fmla="*/ 13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rot="3544222" flipH="1">
              <a:off x="6811663" y="3383137"/>
              <a:ext cx="93663" cy="95726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6 h 1152"/>
                <a:gd name="T4" fmla="*/ 0 w 144"/>
                <a:gd name="T5" fmla="*/ 13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rot="4963213">
              <a:off x="7210125" y="4122912"/>
              <a:ext cx="95250" cy="93186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5 h 1152"/>
                <a:gd name="T4" fmla="*/ 0 w 144"/>
                <a:gd name="T5" fmla="*/ 10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rot="4963213" flipH="1">
              <a:off x="7179963" y="3940349"/>
              <a:ext cx="88900" cy="927100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5 h 1152"/>
                <a:gd name="T4" fmla="*/ 0 w 144"/>
                <a:gd name="T5" fmla="*/ 10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rot="7081886">
              <a:off x="6949775" y="4908724"/>
              <a:ext cx="82550" cy="898525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4 h 1152"/>
                <a:gd name="T4" fmla="*/ 0 w 144"/>
                <a:gd name="T5" fmla="*/ 8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rot="7081886" flipH="1">
              <a:off x="7022800" y="4757912"/>
              <a:ext cx="93663" cy="885825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3 h 1152"/>
                <a:gd name="T4" fmla="*/ 0 w 144"/>
                <a:gd name="T5" fmla="*/ 7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" name="Gruppieren 63"/>
            <p:cNvGrpSpPr/>
            <p:nvPr/>
          </p:nvGrpSpPr>
          <p:grpSpPr>
            <a:xfrm>
              <a:off x="7168816" y="2899116"/>
              <a:ext cx="1143000" cy="914400"/>
              <a:chOff x="3520480" y="1755663"/>
              <a:chExt cx="1143000" cy="914400"/>
            </a:xfrm>
          </p:grpSpPr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901480" y="2365263"/>
                <a:ext cx="381000" cy="228600"/>
              </a:xfrm>
              <a:prstGeom prst="triangle">
                <a:avLst>
                  <a:gd name="adj" fmla="val 50000"/>
                </a:avLst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825280" y="1866788"/>
                <a:ext cx="457200" cy="304800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35204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4008161" y="2152482"/>
                <a:ext cx="78317" cy="2103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uppieren 68"/>
            <p:cNvGrpSpPr/>
            <p:nvPr/>
          </p:nvGrpSpPr>
          <p:grpSpPr>
            <a:xfrm>
              <a:off x="7697046" y="3942989"/>
              <a:ext cx="1143000" cy="914400"/>
              <a:chOff x="5400080" y="1755663"/>
              <a:chExt cx="1143000" cy="914400"/>
            </a:xfrm>
          </p:grpSpPr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5704880" y="2338276"/>
                <a:ext cx="609600" cy="249238"/>
              </a:xfrm>
              <a:prstGeom prst="rect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5704880" y="1838213"/>
                <a:ext cx="457200" cy="333375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cxnSp>
            <p:nvCxnSpPr>
              <p:cNvPr id="44" name="AutoShape 8"/>
              <p:cNvCxnSpPr>
                <a:cxnSpLocks noChangeShapeType="1"/>
                <a:stCxn id="43" idx="4"/>
                <a:endCxn id="42" idx="0"/>
              </p:cNvCxnSpPr>
              <p:nvPr/>
            </p:nvCxnSpPr>
            <p:spPr bwMode="auto">
              <a:xfrm rot="16200000" flipH="1">
                <a:off x="5888236" y="2216832"/>
                <a:ext cx="166688" cy="76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54000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uppieren 73"/>
            <p:cNvGrpSpPr/>
            <p:nvPr/>
          </p:nvGrpSpPr>
          <p:grpSpPr>
            <a:xfrm>
              <a:off x="7359428" y="5237714"/>
              <a:ext cx="1143000" cy="914400"/>
              <a:chOff x="7279680" y="1755663"/>
              <a:chExt cx="1143000" cy="914400"/>
            </a:xfrm>
          </p:grpSpPr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7584480" y="2338276"/>
                <a:ext cx="609600" cy="249238"/>
              </a:xfrm>
              <a:prstGeom prst="rect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48" name="Oval 12"/>
              <p:cNvSpPr>
                <a:spLocks noChangeArrowheads="1"/>
              </p:cNvSpPr>
              <p:nvPr/>
            </p:nvSpPr>
            <p:spPr bwMode="auto">
              <a:xfrm>
                <a:off x="7584480" y="1838213"/>
                <a:ext cx="457200" cy="333375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cxnSp>
            <p:nvCxnSpPr>
              <p:cNvPr id="49" name="AutoShape 13"/>
              <p:cNvCxnSpPr>
                <a:cxnSpLocks noChangeShapeType="1"/>
                <a:stCxn id="48" idx="4"/>
                <a:endCxn id="47" idx="0"/>
              </p:cNvCxnSpPr>
              <p:nvPr/>
            </p:nvCxnSpPr>
            <p:spPr bwMode="auto">
              <a:xfrm rot="16200000" flipH="1">
                <a:off x="7767836" y="2216832"/>
                <a:ext cx="166688" cy="76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" name="Oval 14"/>
              <p:cNvSpPr>
                <a:spLocks noChangeArrowheads="1"/>
              </p:cNvSpPr>
              <p:nvPr/>
            </p:nvSpPr>
            <p:spPr bwMode="auto">
              <a:xfrm>
                <a:off x="72796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53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86979"/>
              </p:ext>
            </p:extLst>
          </p:nvPr>
        </p:nvGraphicFramePr>
        <p:xfrm>
          <a:off x="955783" y="4079630"/>
          <a:ext cx="328802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88"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endParaRPr lang="de-D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de-D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88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de-DE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Textfeld 43"/>
          <p:cNvSpPr txBox="1"/>
          <p:nvPr/>
        </p:nvSpPr>
        <p:spPr>
          <a:xfrm>
            <a:off x="1372432" y="5676369"/>
            <a:ext cx="363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Deshpande: An initial study of overheads of eddies.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Rec. 33(1)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77" y="559990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245" y="118904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7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Tuple Routing (Eddies) – Routing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</a:t>
            </a:r>
          </a:p>
          <a:p>
            <a:pPr lvl="1"/>
            <a:r>
              <a:rPr lang="en-US" dirty="0"/>
              <a:t>Monitor </a:t>
            </a:r>
            <a:r>
              <a:rPr lang="en-US" b="1" dirty="0">
                <a:solidFill>
                  <a:srgbClr val="7889FB"/>
                </a:solidFill>
              </a:rPr>
              <a:t>costs &amp; </a:t>
            </a:r>
            <a:r>
              <a:rPr lang="en-US" b="1" dirty="0" err="1">
                <a:solidFill>
                  <a:srgbClr val="7889FB"/>
                </a:solidFill>
              </a:rPr>
              <a:t>selectivities</a:t>
            </a:r>
            <a:r>
              <a:rPr lang="en-US" dirty="0"/>
              <a:t> continuously</a:t>
            </a:r>
          </a:p>
          <a:p>
            <a:pPr lvl="1"/>
            <a:r>
              <a:rPr lang="en-US" dirty="0"/>
              <a:t>Re-optimize periodically using rank ordering</a:t>
            </a:r>
            <a:br>
              <a:rPr lang="en-US" dirty="0"/>
            </a:br>
            <a:r>
              <a:rPr lang="en-US" dirty="0"/>
              <a:t>(or A-Greedy for correlated predicates)</a:t>
            </a:r>
          </a:p>
          <a:p>
            <a:pPr lvl="1"/>
            <a:endParaRPr lang="en-US" dirty="0"/>
          </a:p>
          <a:p>
            <a:r>
              <a:rPr lang="en-US" dirty="0"/>
              <a:t>Lottery Scheduling </a:t>
            </a:r>
          </a:p>
          <a:p>
            <a:pPr lvl="1"/>
            <a:r>
              <a:rPr lang="en-US" dirty="0"/>
              <a:t>Operators run in threads with input queue</a:t>
            </a:r>
          </a:p>
          <a:p>
            <a:pPr lvl="1"/>
            <a:r>
              <a:rPr lang="en-US" dirty="0"/>
              <a:t>Tickets assigned according to input/output</a:t>
            </a:r>
          </a:p>
          <a:p>
            <a:pPr lvl="1"/>
            <a:r>
              <a:rPr lang="en-US" dirty="0"/>
              <a:t>Route tuple to next eligible operator with </a:t>
            </a:r>
            <a:br>
              <a:rPr lang="en-US" dirty="0"/>
            </a:br>
            <a:r>
              <a:rPr lang="en-US" dirty="0"/>
              <a:t>room in queue, </a:t>
            </a:r>
            <a:r>
              <a:rPr lang="en-US" b="1" dirty="0">
                <a:solidFill>
                  <a:srgbClr val="7889FB"/>
                </a:solidFill>
              </a:rPr>
              <a:t>based on #tickets and backpressure</a:t>
            </a:r>
          </a:p>
          <a:p>
            <a:endParaRPr lang="en-US" dirty="0"/>
          </a:p>
          <a:p>
            <a:r>
              <a:rPr lang="en-US" dirty="0"/>
              <a:t>Content-based Routing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routes for different data</a:t>
            </a:r>
          </a:p>
          <a:p>
            <a:pPr lvl="1"/>
            <a:r>
              <a:rPr lang="en-US" dirty="0"/>
              <a:t>Based on attribute values (i.e., correlation)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feld 3"/>
          <p:cNvSpPr txBox="1"/>
          <p:nvPr/>
        </p:nvSpPr>
        <p:spPr>
          <a:xfrm>
            <a:off x="5717512" y="3029890"/>
            <a:ext cx="2727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[Ron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Avnur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Eddies: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Continuously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Adaptive Query Processing,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5617028" y="1417025"/>
            <a:ext cx="2827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[Remzi H. Arpaci-Dusseau: Run-time adaptation in River. ACM Trans.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Syst.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TOCS 2003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4863404" y="4959698"/>
            <a:ext cx="3591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DeWitt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Jennifer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Widom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Content-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Routing: Different Plans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Different Data.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116" y="1474198"/>
            <a:ext cx="4969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29" y="308366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42" y="500899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3012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Recap: </a:t>
            </a:r>
            <a:r>
              <a:rPr lang="en-US" dirty="0"/>
              <a:t>Join Enumeration / Ordering</a:t>
            </a:r>
          </a:p>
          <a:p>
            <a:r>
              <a:rPr lang="en-US" dirty="0"/>
              <a:t>AQP Fundamentals</a:t>
            </a:r>
          </a:p>
          <a:p>
            <a:r>
              <a:rPr lang="en-US" dirty="0"/>
              <a:t>Learned Cardinalities</a:t>
            </a:r>
          </a:p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</a:t>
            </a:r>
            <a:r>
              <a:rPr lang="en-US" sz="1600" dirty="0"/>
              <a:t>[Dec 07, 1pm]</a:t>
            </a:r>
          </a:p>
          <a:p>
            <a:pPr lvl="1"/>
            <a:r>
              <a:rPr lang="en-US" b="1" strike="sngStrike" dirty="0"/>
              <a:t>11 </a:t>
            </a:r>
            <a:r>
              <a:rPr lang="en-US" b="1" strike="sngStrike" dirty="0">
                <a:solidFill>
                  <a:srgbClr val="F70146"/>
                </a:solidFill>
              </a:rPr>
              <a:t>Modern Concurrency Control</a:t>
            </a:r>
            <a:endParaRPr lang="en-US" sz="1600" strike="sngStrike" dirty="0">
              <a:solidFill>
                <a:srgbClr val="F70146"/>
              </a:solidFill>
            </a:endParaRP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[Dec 07, 3pm]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5433" y="1449912"/>
            <a:ext cx="364256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“Query optimizers have been 25 years in development, with enhancements of the cost-based query model and the optimization that goes with it, and a richer and richer variety of execution techniques that the optimizer chooses from. We just have to keep working on this.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never-ending quest for an increasingly better model and repertoire of optimization and execution techniques.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So the more the model can predict what’s really happening in the data and how the data is really organized, the closer and closer we will come [to the ideal system]”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513" y="74752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3984" y="683123"/>
            <a:ext cx="33259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Speaks Out.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Rec. 32(4) 2003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https://sigmod.org/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publications/interview/pat-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11" y="32576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6866" y="3096909"/>
            <a:ext cx="32355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Query optimizers: time to rethink the contract?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anytime algorithms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environments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Recap: </a:t>
            </a:r>
            <a:r>
              <a:rPr lang="en-US" dirty="0"/>
              <a:t>Join Enumeration / Ordering</a:t>
            </a:r>
          </a:p>
          <a:p>
            <a:r>
              <a:rPr lang="en-US" dirty="0"/>
              <a:t>AQP Fundamentals</a:t>
            </a:r>
          </a:p>
          <a:p>
            <a:r>
              <a:rPr lang="en-US" dirty="0"/>
              <a:t>Learned Cardinalities</a:t>
            </a:r>
          </a:p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859" y="2072726"/>
            <a:ext cx="4223469" cy="24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485542" y="4848088"/>
            <a:ext cx="380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Query Processing in the Looking Glass.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06" y="480975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473" y="55720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52388" y="5508942"/>
            <a:ext cx="35470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1(1)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9" y="5455202"/>
            <a:ext cx="5982853" cy="63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13" y="483521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09973" y="4737911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008" y="3415284"/>
            <a:ext cx="26880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46" y="35722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935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88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750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</a:t>
            </a:r>
            <a:br>
              <a:rPr lang="en-US" dirty="0"/>
            </a:br>
            <a:r>
              <a:rPr lang="en-US" dirty="0"/>
              <a:t>annealing, mixed-integer linear </a:t>
            </a:r>
            <a:r>
              <a:rPr lang="en-US" dirty="0" err="1"/>
              <a:t>prog</a:t>
            </a:r>
            <a:r>
              <a:rPr lang="en-US" dirty="0"/>
              <a:t>.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7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4717</Words>
  <Application>Microsoft Office PowerPoint</Application>
  <PresentationFormat>On-screen Show (4:3)</PresentationFormat>
  <Paragraphs>762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09 Adaptive Query Processing</vt:lpstr>
      <vt:lpstr>Announcements/Org</vt:lpstr>
      <vt:lpstr>Recap: Overview Query Processing</vt:lpstr>
      <vt:lpstr>Agenda</vt:lpstr>
      <vt:lpstr>Join Enumeration / Ordering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Greedy Join Ordering, cont.</vt:lpstr>
      <vt:lpstr>Dynamic Programming Join Ordering</vt:lpstr>
      <vt:lpstr>Dynamic Programming Join Ordering, cont.</vt:lpstr>
      <vt:lpstr>Dynamic Programming Join Ordering, cont.</vt:lpstr>
      <vt:lpstr>Graceful Degradation</vt:lpstr>
      <vt:lpstr>Join Order Benchmark (JOB)</vt:lpstr>
      <vt:lpstr>AQP Fundamentals</vt:lpstr>
      <vt:lpstr>Motivation</vt:lpstr>
      <vt:lpstr>AQP Control Loop</vt:lpstr>
      <vt:lpstr>Classification of AQP Techniques</vt:lpstr>
      <vt:lpstr>Recap: ANALYZE and EXPLAIN</vt:lpstr>
      <vt:lpstr>#1 Inter-Query Optimization</vt:lpstr>
      <vt:lpstr>#2 Late Binding (Staged Execution)</vt:lpstr>
      <vt:lpstr>#2 Late Binding (Parameters)</vt:lpstr>
      <vt:lpstr>Learned Cardinalities</vt:lpstr>
      <vt:lpstr>Cardinality Estimation Problems</vt:lpstr>
      <vt:lpstr>Monitoring Actual Cardinalities</vt:lpstr>
      <vt:lpstr>Sparse Monitored Information</vt:lpstr>
      <vt:lpstr>ML For Cardinality Estimation</vt:lpstr>
      <vt:lpstr>Intra-Query Adaptivity</vt:lpstr>
      <vt:lpstr>#3 Inter-Operator Re-optimization </vt:lpstr>
      <vt:lpstr>#3 Inter-Operator Re-optimization, cont.</vt:lpstr>
      <vt:lpstr>#4 Intra-Operator Adaptivity</vt:lpstr>
      <vt:lpstr>#4 Intra-Operator Adaptivity, cont.</vt:lpstr>
      <vt:lpstr>Intra-Query Learning</vt:lpstr>
      <vt:lpstr>#5 Tuple Routing (Eddies)  </vt:lpstr>
      <vt:lpstr>#5 Tuple Routing (Eddies) – Routing Policies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- 09 Adaptive Query Processing</dc:title>
  <dc:subject/>
  <dc:creator>mboehm</dc:creator>
  <cp:keywords/>
  <dc:description/>
  <cp:lastModifiedBy>Matthias Boehm</cp:lastModifiedBy>
  <cp:revision>1121</cp:revision>
  <cp:lastPrinted>2020-12-16T12:09:54Z</cp:lastPrinted>
  <dcterms:created xsi:type="dcterms:W3CDTF">2018-07-12T06:39:10Z</dcterms:created>
  <dcterms:modified xsi:type="dcterms:W3CDTF">2023-12-02T16:05:28Z</dcterms:modified>
  <cp:category/>
</cp:coreProperties>
</file>