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88" r:id="rId2"/>
    <p:sldId id="357" r:id="rId3"/>
    <p:sldId id="289" r:id="rId4"/>
    <p:sldId id="540" r:id="rId5"/>
    <p:sldId id="544" r:id="rId6"/>
    <p:sldId id="545" r:id="rId7"/>
    <p:sldId id="546" r:id="rId8"/>
    <p:sldId id="548" r:id="rId9"/>
    <p:sldId id="541" r:id="rId10"/>
    <p:sldId id="551" r:id="rId11"/>
    <p:sldId id="560" r:id="rId12"/>
    <p:sldId id="552" r:id="rId13"/>
    <p:sldId id="564" r:id="rId14"/>
    <p:sldId id="550" r:id="rId15"/>
    <p:sldId id="559" r:id="rId16"/>
    <p:sldId id="542" r:id="rId17"/>
    <p:sldId id="553" r:id="rId18"/>
    <p:sldId id="554" r:id="rId19"/>
    <p:sldId id="555" r:id="rId20"/>
    <p:sldId id="556" r:id="rId21"/>
    <p:sldId id="567" r:id="rId22"/>
    <p:sldId id="568" r:id="rId23"/>
    <p:sldId id="557" r:id="rId24"/>
    <p:sldId id="561" r:id="rId25"/>
    <p:sldId id="543" r:id="rId26"/>
    <p:sldId id="547" r:id="rId27"/>
    <p:sldId id="549" r:id="rId28"/>
    <p:sldId id="563" r:id="rId29"/>
    <p:sldId id="562" r:id="rId30"/>
    <p:sldId id="565" r:id="rId31"/>
    <p:sldId id="566" r:id="rId32"/>
    <p:sldId id="414" r:id="rId33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F70146"/>
    <a:srgbClr val="11CA08"/>
    <a:srgbClr val="133051"/>
    <a:srgbClr val="183D68"/>
    <a:srgbClr val="959595"/>
    <a:srgbClr val="ABABAB"/>
    <a:srgbClr val="989898"/>
    <a:srgbClr val="838383"/>
    <a:srgbClr val="878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9" autoAdjust="0"/>
    <p:restoredTop sz="85956" autoAdjust="0"/>
  </p:normalViewPr>
  <p:slideViewPr>
    <p:cSldViewPr snapToGrid="0" snapToObjects="1">
      <p:cViewPr varScale="1">
        <p:scale>
          <a:sx n="73" d="100"/>
          <a:sy n="73" d="100"/>
        </p:scale>
        <p:origin x="1229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77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06.12.2023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06.12.2023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3760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accent1"/>
                </a:solidFill>
              </a:rPr>
              <a:t>NAT</a:t>
            </a:r>
            <a:r>
              <a:rPr lang="en-US" dirty="0"/>
              <a:t> (network address translation)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9037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MapLattice</a:t>
            </a:r>
            <a:r>
              <a:rPr lang="en-US" dirty="0"/>
              <a:t>: a</a:t>
            </a:r>
            <a:r>
              <a:rPr lang="en-US" baseline="0" dirty="0"/>
              <a:t> 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7" charset="-128"/>
                <a:cs typeface="ＭＳ Ｐゴシック" pitchFamily="-107" charset="-128"/>
              </a:rPr>
              <a:t>onvergent and commutative replicated data-types (CRDT),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ＭＳ Ｐゴシック" pitchFamily="-107" charset="-128"/>
                <a:cs typeface="ＭＳ Ｐゴシック" pitchFamily="-107" charset="-128"/>
              </a:rPr>
              <a:t> bounded join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ＭＳ Ｐゴシック" pitchFamily="-107" charset="-128"/>
                <a:cs typeface="ＭＳ Ｐゴシック" pitchFamily="-107" charset="-128"/>
              </a:rPr>
              <a:t>semilattice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ＭＳ Ｐゴシック" pitchFamily="-107" charset="-128"/>
                <a:cs typeface="ＭＳ Ｐゴシック" pitchFamily="-107" charset="-128"/>
              </a:rPr>
              <a:t> -&gt; least upper bound operator is commutative, associative, idempotent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700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894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2023: Microsoft Cloud 110B (https://office365itpros.com/2023/07/27/microsoft-cloud-revenue-110b/)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884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Note: Parquet, OCR, Arrow </a:t>
            </a:r>
            <a:r>
              <a:rPr lang="en-US" b="0" dirty="0">
                <a:sym typeface="Wingdings" panose="05000000000000000000" pitchFamily="2" charset="2"/>
              </a:rPr>
              <a:t> Column-oriented formats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5331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Sep 2020 -&gt; IPO (initial public</a:t>
            </a:r>
            <a:r>
              <a:rPr lang="en-US" baseline="0" dirty="0"/>
              <a:t> offering</a:t>
            </a:r>
            <a:r>
              <a:rPr lang="en-US" dirty="0"/>
              <a:t>), 33B </a:t>
            </a:r>
            <a:r>
              <a:rPr lang="en-US" dirty="0" err="1"/>
              <a:t>eval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9913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single primary (read/write), up to four secondary</a:t>
            </a:r>
            <a:r>
              <a:rPr lang="en-US" baseline="0" dirty="0"/>
              <a:t> (read only); shared page servers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6392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r>
              <a:rPr lang="en-US" dirty="0"/>
              <a:t>* vector clocks (node,</a:t>
            </a:r>
            <a:r>
              <a:rPr lang="en-US" baseline="0" dirty="0"/>
              <a:t> counter</a:t>
            </a:r>
            <a:r>
              <a:rPr lang="en-US" dirty="0"/>
              <a:t>) for</a:t>
            </a:r>
            <a:r>
              <a:rPr lang="en-US" baseline="0" dirty="0"/>
              <a:t> capturing causality between versions</a:t>
            </a:r>
          </a:p>
          <a:p>
            <a:r>
              <a:rPr lang="en-US" dirty="0"/>
              <a:t>* Replica synchronization via anti-entropy and </a:t>
            </a:r>
            <a:r>
              <a:rPr lang="en-US" dirty="0" err="1"/>
              <a:t>Merkle</a:t>
            </a:r>
            <a:r>
              <a:rPr lang="en-US" baseline="0" dirty="0"/>
              <a:t>-trees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2574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Others: Google Cloud Functions, IBM </a:t>
            </a:r>
            <a:r>
              <a:rPr lang="en-US" dirty="0" err="1"/>
              <a:t>OpenWhisk</a:t>
            </a:r>
            <a:endParaRPr lang="en-US" dirty="0"/>
          </a:p>
          <a:p>
            <a:r>
              <a:rPr lang="en-US" dirty="0"/>
              <a:t>Disadvantages: communication over storage, unaware of distributed computation</a:t>
            </a:r>
          </a:p>
          <a:p>
            <a:r>
              <a:rPr lang="en-US" dirty="0"/>
              <a:t>Limitations: restricted network connectivity (no inbound /within connectivity NAT), limited running time, stateless, limited cache between invocations, lack of control of scheduling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269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S3:</a:t>
            </a:r>
            <a:r>
              <a:rPr lang="en-US" baseline="0" dirty="0"/>
              <a:t> saturates at make IOPs independent of requests, pay per request </a:t>
            </a:r>
            <a:r>
              <a:rPr lang="en-US" baseline="0" dirty="0">
                <a:sym typeface="Wingdings" panose="05000000000000000000" pitchFamily="2" charset="2"/>
              </a:rPr>
              <a:t> many small shuffle files is a problem.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0150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two-level</a:t>
            </a:r>
            <a:r>
              <a:rPr lang="en-US" baseline="0" dirty="0"/>
              <a:t> invocation: </a:t>
            </a:r>
            <a:r>
              <a:rPr lang="en-US" baseline="0" dirty="0" err="1"/>
              <a:t>sqrt</a:t>
            </a:r>
            <a:r>
              <a:rPr lang="en-US" baseline="0" dirty="0"/>
              <a:t>(P) driver-1</a:t>
            </a:r>
            <a:r>
              <a:rPr lang="en-US" baseline="30000" dirty="0"/>
              <a:t>st</a:t>
            </a:r>
            <a:r>
              <a:rPr lang="en-US" baseline="0" dirty="0"/>
              <a:t>, </a:t>
            </a:r>
            <a:r>
              <a:rPr lang="en-US" baseline="0" dirty="0" err="1"/>
              <a:t>sqrt</a:t>
            </a:r>
            <a:r>
              <a:rPr lang="en-US" baseline="0" dirty="0"/>
              <a:t>(P) each 1</a:t>
            </a:r>
            <a:r>
              <a:rPr lang="en-US" baseline="30000" dirty="0"/>
              <a:t>st</a:t>
            </a:r>
            <a:r>
              <a:rPr lang="en-US" baseline="0" dirty="0"/>
              <a:t> – 2</a:t>
            </a:r>
            <a:r>
              <a:rPr lang="en-US" baseline="30000" dirty="0"/>
              <a:t>nd</a:t>
            </a:r>
            <a:r>
              <a:rPr lang="en-US" baseline="0" dirty="0"/>
              <a:t> level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3556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2667000"/>
            <a:ext cx="6106116" cy="3696540"/>
            <a:chOff x="0" y="2667000"/>
            <a:chExt cx="6106116" cy="3696540"/>
          </a:xfrm>
        </p:grpSpPr>
        <p:pic>
          <p:nvPicPr>
            <p:cNvPr id="10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0" y="2667000"/>
              <a:ext cx="2226733" cy="3696540"/>
            </a:xfrm>
            <a:prstGeom prst="rect">
              <a:avLst/>
            </a:prstGeom>
          </p:spPr>
        </p:pic>
        <p:pic>
          <p:nvPicPr>
            <p:cNvPr id="12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2226733" y="2667000"/>
              <a:ext cx="2226733" cy="3696540"/>
            </a:xfrm>
            <a:prstGeom prst="rect">
              <a:avLst/>
            </a:prstGeom>
          </p:spPr>
        </p:pic>
        <p:pic>
          <p:nvPicPr>
            <p:cNvPr id="14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647" r="75648"/>
            <a:stretch/>
          </p:blipFill>
          <p:spPr>
            <a:xfrm>
              <a:off x="3879383" y="3036498"/>
              <a:ext cx="2226733" cy="3327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706.543 Architecture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of Database Systems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10 Cloud DBMSs</a:t>
            </a:r>
            <a:endParaRPr lang="en-US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</a:t>
            </a:r>
            <a:r>
              <a:rPr lang="en-US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Technische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Universität Berlin, WS 2023/24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706.543 Architecture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of Database Systems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10 Cloud DBMSs</a:t>
            </a:r>
            <a:endParaRPr lang="en-US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</a:t>
            </a:r>
            <a:r>
              <a:rPr lang="en-US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Technische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Universität Berlin, WS 2023/24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libra.com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jpg"/><Relationship Id="rId7" Type="http://schemas.openxmlformats.org/officeDocument/2006/relationships/image" Target="../media/image26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tu-berlin.zoom.us/j/9529634787?pwd=R1ZsN1M3SC9BOU1OcFdmem9zT202UT09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github.com/ByConity/ByConit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yconity.github.io/blog/2023-05-24-byconity-announcement-opensources-its-cloudnative-data-warehous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about-aws/whats-new/2023/11/amazon-aurora-limitless-database/" TargetMode="External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Z9AFnKI7sfI" TargetMode="External"/><Relationship Id="rId4" Type="http://schemas.openxmlformats.org/officeDocument/2006/relationships/image" Target="../media/image5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emf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sortbenchmark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emf"/><Relationship Id="rId4" Type="http://schemas.openxmlformats.org/officeDocument/2006/relationships/image" Target="../media/image6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emf"/><Relationship Id="rId4" Type="http://schemas.openxmlformats.org/officeDocument/2006/relationships/image" Target="../media/image6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eb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121349" cy="2489199"/>
          </a:xfrm>
        </p:spPr>
        <p:txBody>
          <a:bodyPr/>
          <a:lstStyle/>
          <a:p>
            <a:r>
              <a:rPr lang="de-DE" b="1" dirty="0"/>
              <a:t>Architecture of DB Systems</a:t>
            </a:r>
            <a:br>
              <a:rPr lang="de-DE" b="1" dirty="0"/>
            </a:br>
            <a:r>
              <a:rPr lang="en-US" sz="4300" dirty="0"/>
              <a:t>10 Cloud DBMS</a:t>
            </a:r>
            <a:r>
              <a:rPr lang="en-US" sz="2400" dirty="0"/>
              <a:t>s</a:t>
            </a:r>
            <a:endParaRPr lang="de-DE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511ACF-1445-1D47-C6EE-79E8AD514E83}"/>
              </a:ext>
            </a:extLst>
          </p:cNvPr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Dec 06, 2023</a:t>
            </a:r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7AE7C26E-6F15-A14C-9BBA-BF2B26DAC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/>
              <a:t>Prof. </a:t>
            </a:r>
            <a:r>
              <a:rPr lang="en-GB" b="1" dirty="0" err="1"/>
              <a:t>Dr.</a:t>
            </a:r>
            <a:r>
              <a:rPr lang="en-GB" b="1" dirty="0"/>
              <a:t> Matthias Boehm</a:t>
            </a:r>
          </a:p>
          <a:p>
            <a:endParaRPr lang="en-GB" sz="1000" dirty="0"/>
          </a:p>
          <a:p>
            <a:r>
              <a:rPr lang="en-US" dirty="0" err="1"/>
              <a:t>Technische</a:t>
            </a:r>
            <a:r>
              <a:rPr lang="en-US" dirty="0"/>
              <a:t> Universität Berlin</a:t>
            </a:r>
          </a:p>
          <a:p>
            <a:r>
              <a:rPr lang="en-US" dirty="0"/>
              <a:t>Faculty IV - Electrical Engineering and Computer Science</a:t>
            </a:r>
          </a:p>
          <a:p>
            <a:r>
              <a:rPr lang="en-US" dirty="0"/>
              <a:t>Berlin Institute for the Foundations of Learning and Data</a:t>
            </a:r>
          </a:p>
          <a:p>
            <a:r>
              <a:rPr lang="en-US" dirty="0"/>
              <a:t>Big Data Engineering (DAMS Lab)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4455C8-C905-0509-1148-09F540482F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5" y="5785289"/>
            <a:ext cx="853163" cy="3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Data-parallel Computation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Concept “Data Lake”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Store massive amounts of structured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and un/semi-structured data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dirty="0"/>
              <a:t>(append only, no update in place)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No need for architected schema</a:t>
            </a:r>
            <a:r>
              <a:rPr lang="en-US" dirty="0"/>
              <a:t> or </a:t>
            </a:r>
            <a:br>
              <a:rPr lang="en-US" dirty="0"/>
            </a:br>
            <a:r>
              <a:rPr lang="en-US" dirty="0"/>
              <a:t>upfront costs (unknown analysis)</a:t>
            </a:r>
          </a:p>
          <a:p>
            <a:pPr lvl="1"/>
            <a:r>
              <a:rPr lang="en-US" dirty="0"/>
              <a:t>Typically: file storage in open, raw formats (inputs and intermediates)</a:t>
            </a:r>
          </a:p>
          <a:p>
            <a:pPr lvl="1"/>
            <a:endParaRPr lang="en-US" sz="12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Distributed Storage and Analysis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Central abstraction: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distributed collection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/>
              <a:t>Different physical representations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Easy distribution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of pairs</a:t>
            </a:r>
            <a:br>
              <a:rPr lang="en-US" dirty="0"/>
            </a:br>
            <a:r>
              <a:rPr lang="en-US" dirty="0"/>
              <a:t>via horizontal partitioning</a:t>
            </a:r>
            <a:br>
              <a:rPr lang="en-US" dirty="0"/>
            </a:br>
            <a:r>
              <a:rPr lang="en-US" dirty="0"/>
              <a:t>(aka shards, partitions)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Frameworks: Hadoop MR, Spark, </a:t>
            </a:r>
            <a:r>
              <a:rPr lang="en-US" dirty="0" err="1">
                <a:sym typeface="Wingdings" panose="05000000000000000000" pitchFamily="2" charset="2"/>
              </a:rPr>
              <a:t>Flink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Deployment: on-</a:t>
            </a:r>
            <a:r>
              <a:rPr lang="en-US" dirty="0" err="1">
                <a:sym typeface="Wingdings" panose="05000000000000000000" pitchFamily="2" charset="2"/>
              </a:rPr>
              <a:t>prem</a:t>
            </a:r>
            <a:r>
              <a:rPr lang="en-US" dirty="0">
                <a:sym typeface="Wingdings" panose="05000000000000000000" pitchFamily="2" charset="2"/>
              </a:rPr>
              <a:t> and/or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cloud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PaaS: SQL on Hadoop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470" y="1394385"/>
            <a:ext cx="3272952" cy="13969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01966" y="2794937"/>
            <a:ext cx="2519464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www.collibra.com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54693"/>
              </p:ext>
            </p:extLst>
          </p:nvPr>
        </p:nvGraphicFramePr>
        <p:xfrm>
          <a:off x="6072608" y="3815963"/>
          <a:ext cx="2318194" cy="233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1490">
                  <a:extLst>
                    <a:ext uri="{9D8B030D-6E8A-4147-A177-3AD203B41FA5}">
                      <a16:colId xmlns:a16="http://schemas.microsoft.com/office/drawing/2014/main" val="604872030"/>
                    </a:ext>
                  </a:extLst>
                </a:gridCol>
                <a:gridCol w="1506704">
                  <a:extLst>
                    <a:ext uri="{9D8B030D-6E8A-4147-A177-3AD203B41FA5}">
                      <a16:colId xmlns:a16="http://schemas.microsoft.com/office/drawing/2014/main" val="2054570774"/>
                    </a:ext>
                  </a:extLst>
                </a:gridCol>
              </a:tblGrid>
              <a:tr h="243102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429744587"/>
                  </a:ext>
                </a:extLst>
              </a:tr>
              <a:tr h="243102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Delta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710997068"/>
                  </a:ext>
                </a:extLst>
              </a:tr>
              <a:tr h="243102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Bravo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4049178890"/>
                  </a:ext>
                </a:extLst>
              </a:tr>
              <a:tr h="243102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Alfa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809110133"/>
                  </a:ext>
                </a:extLst>
              </a:tr>
              <a:tr h="243102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Charlie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649860487"/>
                  </a:ext>
                </a:extLst>
              </a:tr>
              <a:tr h="243102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Echo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309869225"/>
                  </a:ext>
                </a:extLst>
              </a:tr>
              <a:tr h="243102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Foxtrot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711918202"/>
                  </a:ext>
                </a:extLst>
              </a:tr>
              <a:tr h="243102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Golf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729878432"/>
                  </a:ext>
                </a:extLst>
              </a:tr>
              <a:tr h="243102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Alfa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690369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646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</a:t>
            </a:r>
            <a:r>
              <a:rPr lang="en-US" dirty="0" err="1"/>
              <a:t>MapReduce</a:t>
            </a:r>
            <a:r>
              <a:rPr lang="en-US" dirty="0"/>
              <a:t> </a:t>
            </a:r>
            <a:r>
              <a:rPr lang="en-AT" dirty="0"/>
              <a:t>–</a:t>
            </a:r>
            <a:r>
              <a:rPr lang="en-US" dirty="0"/>
              <a:t> Execution Model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PaaS: SQL on Hadoop </a:t>
            </a:r>
          </a:p>
        </p:txBody>
      </p:sp>
      <p:sp>
        <p:nvSpPr>
          <p:cNvPr id="6" name="Rectangle: Folded Corner 3">
            <a:extLst>
              <a:ext uri="{FF2B5EF4-FFF2-40B4-BE49-F238E27FC236}">
                <a16:creationId xmlns:a16="http://schemas.microsoft.com/office/drawing/2014/main" id="{517EB0AF-6466-4786-815B-2E93F2E610C1}"/>
              </a:ext>
            </a:extLst>
          </p:cNvPr>
          <p:cNvSpPr/>
          <p:nvPr/>
        </p:nvSpPr>
        <p:spPr>
          <a:xfrm>
            <a:off x="238125" y="2661526"/>
            <a:ext cx="723900" cy="952500"/>
          </a:xfrm>
          <a:prstGeom prst="foldedCorner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CSV File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8F3BB5-18CB-4EA3-9C02-66F5A3F0834A}"/>
              </a:ext>
            </a:extLst>
          </p:cNvPr>
          <p:cNvSpPr txBox="1"/>
          <p:nvPr/>
        </p:nvSpPr>
        <p:spPr>
          <a:xfrm>
            <a:off x="276067" y="1506381"/>
            <a:ext cx="177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Input CSV files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(stored in HDFS)</a:t>
            </a:r>
          </a:p>
        </p:txBody>
      </p:sp>
      <p:sp>
        <p:nvSpPr>
          <p:cNvPr id="8" name="Rectangle: Folded Corner 5">
            <a:extLst>
              <a:ext uri="{FF2B5EF4-FFF2-40B4-BE49-F238E27FC236}">
                <a16:creationId xmlns:a16="http://schemas.microsoft.com/office/drawing/2014/main" id="{CAEAE2E7-C205-48A8-A333-D6CE80117805}"/>
              </a:ext>
            </a:extLst>
          </p:cNvPr>
          <p:cNvSpPr/>
          <p:nvPr/>
        </p:nvSpPr>
        <p:spPr>
          <a:xfrm>
            <a:off x="238125" y="3785476"/>
            <a:ext cx="723900" cy="952500"/>
          </a:xfrm>
          <a:prstGeom prst="foldedCorner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CSV File 2</a:t>
            </a:r>
          </a:p>
        </p:txBody>
      </p:sp>
      <p:sp>
        <p:nvSpPr>
          <p:cNvPr id="9" name="Rectangle: Folded Corner 6">
            <a:extLst>
              <a:ext uri="{FF2B5EF4-FFF2-40B4-BE49-F238E27FC236}">
                <a16:creationId xmlns:a16="http://schemas.microsoft.com/office/drawing/2014/main" id="{E4BC92EA-3EEA-4042-8643-227CDC2E4ECC}"/>
              </a:ext>
            </a:extLst>
          </p:cNvPr>
          <p:cNvSpPr/>
          <p:nvPr/>
        </p:nvSpPr>
        <p:spPr>
          <a:xfrm>
            <a:off x="238125" y="4928476"/>
            <a:ext cx="723900" cy="952500"/>
          </a:xfrm>
          <a:prstGeom prst="foldedCorner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CSV File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C7E672-C08B-406D-8032-A9C639A2A39C}"/>
              </a:ext>
            </a:extLst>
          </p:cNvPr>
          <p:cNvSpPr txBox="1"/>
          <p:nvPr/>
        </p:nvSpPr>
        <p:spPr>
          <a:xfrm>
            <a:off x="7800973" y="2287431"/>
            <a:ext cx="1338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Output Files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(HDFS)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6310D45-4386-481D-83A1-D4D9953AFCF9}"/>
              </a:ext>
            </a:extLst>
          </p:cNvPr>
          <p:cNvGrpSpPr/>
          <p:nvPr/>
        </p:nvGrpSpPr>
        <p:grpSpPr>
          <a:xfrm>
            <a:off x="7791449" y="3309226"/>
            <a:ext cx="1076326" cy="1990725"/>
            <a:chOff x="7791449" y="3309226"/>
            <a:chExt cx="1076326" cy="1990725"/>
          </a:xfrm>
        </p:grpSpPr>
        <p:sp>
          <p:nvSpPr>
            <p:cNvPr id="12" name="Rectangle: Folded Corner 29">
              <a:extLst>
                <a:ext uri="{FF2B5EF4-FFF2-40B4-BE49-F238E27FC236}">
                  <a16:creationId xmlns:a16="http://schemas.microsoft.com/office/drawing/2014/main" id="{25AE7F67-8E6D-4BEC-99DC-359E57854AFB}"/>
                </a:ext>
              </a:extLst>
            </p:cNvPr>
            <p:cNvSpPr/>
            <p:nvPr/>
          </p:nvSpPr>
          <p:spPr>
            <a:xfrm>
              <a:off x="8134350" y="3309226"/>
              <a:ext cx="723900" cy="571500"/>
            </a:xfrm>
            <a:prstGeom prst="foldedCorner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Out 1</a:t>
              </a:r>
            </a:p>
          </p:txBody>
        </p:sp>
        <p:sp>
          <p:nvSpPr>
            <p:cNvPr id="13" name="Rectangle: Folded Corner 30">
              <a:extLst>
                <a:ext uri="{FF2B5EF4-FFF2-40B4-BE49-F238E27FC236}">
                  <a16:creationId xmlns:a16="http://schemas.microsoft.com/office/drawing/2014/main" id="{151366E0-D60C-45FA-9C19-3504CEB4FD6A}"/>
                </a:ext>
              </a:extLst>
            </p:cNvPr>
            <p:cNvSpPr/>
            <p:nvPr/>
          </p:nvSpPr>
          <p:spPr>
            <a:xfrm>
              <a:off x="8143875" y="4014076"/>
              <a:ext cx="723900" cy="571500"/>
            </a:xfrm>
            <a:prstGeom prst="foldedCorner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Out 2</a:t>
              </a:r>
            </a:p>
          </p:txBody>
        </p:sp>
        <p:sp>
          <p:nvSpPr>
            <p:cNvPr id="14" name="Rectangle: Folded Corner 31">
              <a:extLst>
                <a:ext uri="{FF2B5EF4-FFF2-40B4-BE49-F238E27FC236}">
                  <a16:creationId xmlns:a16="http://schemas.microsoft.com/office/drawing/2014/main" id="{143909F5-8BE0-4ABB-BA57-7DF7525F4DF6}"/>
                </a:ext>
              </a:extLst>
            </p:cNvPr>
            <p:cNvSpPr/>
            <p:nvPr/>
          </p:nvSpPr>
          <p:spPr>
            <a:xfrm>
              <a:off x="8143875" y="4728451"/>
              <a:ext cx="723900" cy="571500"/>
            </a:xfrm>
            <a:prstGeom prst="foldedCorner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Out 3</a:t>
              </a:r>
            </a:p>
          </p:txBody>
        </p:sp>
        <p:cxnSp>
          <p:nvCxnSpPr>
            <p:cNvPr id="15" name="AutoShape 54">
              <a:extLst>
                <a:ext uri="{FF2B5EF4-FFF2-40B4-BE49-F238E27FC236}">
                  <a16:creationId xmlns:a16="http://schemas.microsoft.com/office/drawing/2014/main" id="{DE3B7178-C7A3-421B-B55F-CC09630B17C6}"/>
                </a:ext>
              </a:extLst>
            </p:cNvPr>
            <p:cNvCxnSpPr>
              <a:cxnSpLocks noChangeShapeType="1"/>
              <a:stCxn id="72" idx="3"/>
              <a:endCxn id="12" idx="1"/>
            </p:cNvCxnSpPr>
            <p:nvPr/>
          </p:nvCxnSpPr>
          <p:spPr bwMode="auto">
            <a:xfrm>
              <a:off x="7791449" y="3592000"/>
              <a:ext cx="342901" cy="297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6" name="AutoShape 54">
              <a:extLst>
                <a:ext uri="{FF2B5EF4-FFF2-40B4-BE49-F238E27FC236}">
                  <a16:creationId xmlns:a16="http://schemas.microsoft.com/office/drawing/2014/main" id="{B33A0957-1837-4C72-80AD-3919EF69BEE7}"/>
                </a:ext>
              </a:extLst>
            </p:cNvPr>
            <p:cNvCxnSpPr>
              <a:cxnSpLocks noChangeShapeType="1"/>
              <a:stCxn id="73" idx="3"/>
              <a:endCxn id="13" idx="1"/>
            </p:cNvCxnSpPr>
            <p:nvPr/>
          </p:nvCxnSpPr>
          <p:spPr bwMode="auto">
            <a:xfrm>
              <a:off x="7791449" y="4296850"/>
              <a:ext cx="352426" cy="297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7" name="AutoShape 54">
              <a:extLst>
                <a:ext uri="{FF2B5EF4-FFF2-40B4-BE49-F238E27FC236}">
                  <a16:creationId xmlns:a16="http://schemas.microsoft.com/office/drawing/2014/main" id="{727BBBAE-4C49-4F37-8E3B-408EC896AEFB}"/>
                </a:ext>
              </a:extLst>
            </p:cNvPr>
            <p:cNvCxnSpPr>
              <a:cxnSpLocks noChangeShapeType="1"/>
              <a:stCxn id="74" idx="3"/>
              <a:endCxn id="14" idx="1"/>
            </p:cNvCxnSpPr>
            <p:nvPr/>
          </p:nvCxnSpPr>
          <p:spPr bwMode="auto">
            <a:xfrm>
              <a:off x="7800974" y="5011225"/>
              <a:ext cx="342901" cy="297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7C0FF19-1EB7-4EB3-930F-86BAFA953D7F}"/>
              </a:ext>
            </a:extLst>
          </p:cNvPr>
          <p:cNvGrpSpPr/>
          <p:nvPr/>
        </p:nvGrpSpPr>
        <p:grpSpPr>
          <a:xfrm>
            <a:off x="1088497" y="2599900"/>
            <a:ext cx="1035578" cy="3365325"/>
            <a:chOff x="1088497" y="2599900"/>
            <a:chExt cx="1035578" cy="3365325"/>
          </a:xfrm>
        </p:grpSpPr>
        <p:sp>
          <p:nvSpPr>
            <p:cNvPr id="19" name="AutoShape 3">
              <a:extLst>
                <a:ext uri="{FF2B5EF4-FFF2-40B4-BE49-F238E27FC236}">
                  <a16:creationId xmlns:a16="http://schemas.microsoft.com/office/drawing/2014/main" id="{2F537309-AA33-4C10-96E6-8F0E12E6C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2599900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11</a:t>
              </a:r>
            </a:p>
          </p:txBody>
        </p:sp>
        <p:sp>
          <p:nvSpPr>
            <p:cNvPr id="20" name="AutoShape 3">
              <a:extLst>
                <a:ext uri="{FF2B5EF4-FFF2-40B4-BE49-F238E27FC236}">
                  <a16:creationId xmlns:a16="http://schemas.microsoft.com/office/drawing/2014/main" id="{8BCA751D-7F5E-4C48-8D3A-D1D5424000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3171400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12</a:t>
              </a:r>
            </a:p>
          </p:txBody>
        </p:sp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89F5EF61-2FEE-4CD9-B805-349B69A9A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3742900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21</a:t>
              </a:r>
            </a:p>
          </p:txBody>
        </p:sp>
        <p:sp>
          <p:nvSpPr>
            <p:cNvPr id="22" name="AutoShape 3">
              <a:extLst>
                <a:ext uri="{FF2B5EF4-FFF2-40B4-BE49-F238E27FC236}">
                  <a16:creationId xmlns:a16="http://schemas.microsoft.com/office/drawing/2014/main" id="{DAB0089A-C604-4E6F-9063-71680F4D4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4314400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22</a:t>
              </a:r>
            </a:p>
          </p:txBody>
        </p:sp>
        <p:sp>
          <p:nvSpPr>
            <p:cNvPr id="23" name="AutoShape 3">
              <a:extLst>
                <a:ext uri="{FF2B5EF4-FFF2-40B4-BE49-F238E27FC236}">
                  <a16:creationId xmlns:a16="http://schemas.microsoft.com/office/drawing/2014/main" id="{BA79AA2E-1E5F-4705-B8A5-5CD616908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4876375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31</a:t>
              </a:r>
            </a:p>
          </p:txBody>
        </p:sp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E9D8BB2D-2F17-4C94-AD23-4C4D2C735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5447875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32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62EBC85-2EA0-40BF-BB03-C36F513030A6}"/>
              </a:ext>
            </a:extLst>
          </p:cNvPr>
          <p:cNvGrpSpPr/>
          <p:nvPr/>
        </p:nvGrpSpPr>
        <p:grpSpPr>
          <a:xfrm>
            <a:off x="2124075" y="2188848"/>
            <a:ext cx="3933825" cy="4573128"/>
            <a:chOff x="2124075" y="2188848"/>
            <a:chExt cx="3933825" cy="4573128"/>
          </a:xfrm>
        </p:grpSpPr>
        <p:sp>
          <p:nvSpPr>
            <p:cNvPr id="26" name="AutoShape 3">
              <a:extLst>
                <a:ext uri="{FF2B5EF4-FFF2-40B4-BE49-F238E27FC236}">
                  <a16:creationId xmlns:a16="http://schemas.microsoft.com/office/drawing/2014/main" id="{8D6C6B2D-9D1D-485A-9374-89FFCBF12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2496" y="2188848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27" name="AutoShape 3">
              <a:extLst>
                <a:ext uri="{FF2B5EF4-FFF2-40B4-BE49-F238E27FC236}">
                  <a16:creationId xmlns:a16="http://schemas.microsoft.com/office/drawing/2014/main" id="{843CD213-26B7-4168-B17A-C421B51A82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460" y="2333210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28" name="AutoShape 3">
              <a:extLst>
                <a:ext uri="{FF2B5EF4-FFF2-40B4-BE49-F238E27FC236}">
                  <a16:creationId xmlns:a16="http://schemas.microsoft.com/office/drawing/2014/main" id="{B42D9859-D733-439D-8783-D7BD37EB3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2496" y="290322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29" name="AutoShape 3">
              <a:extLst>
                <a:ext uri="{FF2B5EF4-FFF2-40B4-BE49-F238E27FC236}">
                  <a16:creationId xmlns:a16="http://schemas.microsoft.com/office/drawing/2014/main" id="{748F6E63-1237-410B-A157-12AFAFD20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460" y="3047585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30" name="AutoShape 3">
              <a:extLst>
                <a:ext uri="{FF2B5EF4-FFF2-40B4-BE49-F238E27FC236}">
                  <a16:creationId xmlns:a16="http://schemas.microsoft.com/office/drawing/2014/main" id="{49FFA481-DA29-4938-8A28-58EABFDDC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2021" y="360807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31" name="AutoShape 3">
              <a:extLst>
                <a:ext uri="{FF2B5EF4-FFF2-40B4-BE49-F238E27FC236}">
                  <a16:creationId xmlns:a16="http://schemas.microsoft.com/office/drawing/2014/main" id="{F852A0A5-A60B-459C-A018-77B33AA4F4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985" y="3752435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32" name="AutoShape 3">
              <a:extLst>
                <a:ext uri="{FF2B5EF4-FFF2-40B4-BE49-F238E27FC236}">
                  <a16:creationId xmlns:a16="http://schemas.microsoft.com/office/drawing/2014/main" id="{6A3738BB-B919-401D-A008-68A78FA4DC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2021" y="4322448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E83D142D-A88A-4AAB-A124-FF6A7780A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985" y="4466810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34" name="AutoShape 3">
              <a:extLst>
                <a:ext uri="{FF2B5EF4-FFF2-40B4-BE49-F238E27FC236}">
                  <a16:creationId xmlns:a16="http://schemas.microsoft.com/office/drawing/2014/main" id="{62820746-DC71-4218-86A6-E1A5519C5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2021" y="503682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35" name="AutoShape 3">
              <a:extLst>
                <a:ext uri="{FF2B5EF4-FFF2-40B4-BE49-F238E27FC236}">
                  <a16:creationId xmlns:a16="http://schemas.microsoft.com/office/drawing/2014/main" id="{78F3135A-586C-439C-82D1-CA2A37BC9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985" y="5181185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36" name="AutoShape 3">
              <a:extLst>
                <a:ext uri="{FF2B5EF4-FFF2-40B4-BE49-F238E27FC236}">
                  <a16:creationId xmlns:a16="http://schemas.microsoft.com/office/drawing/2014/main" id="{C2C33AD5-D4D6-47A2-9BD9-F428E0EF4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1546" y="574167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37" name="AutoShape 3">
              <a:extLst>
                <a:ext uri="{FF2B5EF4-FFF2-40B4-BE49-F238E27FC236}">
                  <a16:creationId xmlns:a16="http://schemas.microsoft.com/office/drawing/2014/main" id="{9EF44CE5-E8B3-4EF1-8E90-C2E71DC43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510" y="5886035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65E39FD-B045-404E-8DB5-B901D9D27088}"/>
                </a:ext>
              </a:extLst>
            </p:cNvPr>
            <p:cNvSpPr txBox="1"/>
            <p:nvPr/>
          </p:nvSpPr>
          <p:spPr>
            <a:xfrm>
              <a:off x="3143250" y="6392644"/>
              <a:ext cx="2914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Sort, [</a:t>
              </a:r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Combine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], [Compress]</a:t>
              </a:r>
            </a:p>
          </p:txBody>
        </p:sp>
        <p:cxnSp>
          <p:nvCxnSpPr>
            <p:cNvPr id="39" name="AutoShape 54">
              <a:extLst>
                <a:ext uri="{FF2B5EF4-FFF2-40B4-BE49-F238E27FC236}">
                  <a16:creationId xmlns:a16="http://schemas.microsoft.com/office/drawing/2014/main" id="{4B765AB3-F36A-4BFF-A7C6-BA5882C78601}"/>
                </a:ext>
              </a:extLst>
            </p:cNvPr>
            <p:cNvCxnSpPr>
              <a:cxnSpLocks noChangeShapeType="1"/>
              <a:stCxn id="19" idx="3"/>
              <a:endCxn id="26" idx="1"/>
            </p:cNvCxnSpPr>
            <p:nvPr/>
          </p:nvCxnSpPr>
          <p:spPr bwMode="auto">
            <a:xfrm flipV="1">
              <a:off x="2124075" y="2496625"/>
              <a:ext cx="488421" cy="3619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40" name="AutoShape 54">
              <a:extLst>
                <a:ext uri="{FF2B5EF4-FFF2-40B4-BE49-F238E27FC236}">
                  <a16:creationId xmlns:a16="http://schemas.microsoft.com/office/drawing/2014/main" id="{00C74F20-F8DE-4A91-A776-5EEAF2D4DC70}"/>
                </a:ext>
              </a:extLst>
            </p:cNvPr>
            <p:cNvCxnSpPr>
              <a:cxnSpLocks noChangeShapeType="1"/>
              <a:stCxn id="20" idx="3"/>
              <a:endCxn id="28" idx="1"/>
            </p:cNvCxnSpPr>
            <p:nvPr/>
          </p:nvCxnSpPr>
          <p:spPr bwMode="auto">
            <a:xfrm flipV="1">
              <a:off x="2124075" y="3211000"/>
              <a:ext cx="488421" cy="2190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41" name="AutoShape 54">
              <a:extLst>
                <a:ext uri="{FF2B5EF4-FFF2-40B4-BE49-F238E27FC236}">
                  <a16:creationId xmlns:a16="http://schemas.microsoft.com/office/drawing/2014/main" id="{07C066B8-E957-4E9E-80CA-F68F19ABFDDE}"/>
                </a:ext>
              </a:extLst>
            </p:cNvPr>
            <p:cNvCxnSpPr>
              <a:cxnSpLocks noChangeShapeType="1"/>
              <a:stCxn id="21" idx="3"/>
              <a:endCxn id="30" idx="1"/>
            </p:cNvCxnSpPr>
            <p:nvPr/>
          </p:nvCxnSpPr>
          <p:spPr bwMode="auto">
            <a:xfrm flipV="1">
              <a:off x="2124075" y="3915850"/>
              <a:ext cx="497946" cy="857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42" name="AutoShape 54">
              <a:extLst>
                <a:ext uri="{FF2B5EF4-FFF2-40B4-BE49-F238E27FC236}">
                  <a16:creationId xmlns:a16="http://schemas.microsoft.com/office/drawing/2014/main" id="{0110B46F-0B59-4140-8BED-62F8EF14F4CF}"/>
                </a:ext>
              </a:extLst>
            </p:cNvPr>
            <p:cNvCxnSpPr>
              <a:cxnSpLocks noChangeShapeType="1"/>
              <a:stCxn id="22" idx="3"/>
              <a:endCxn id="32" idx="1"/>
            </p:cNvCxnSpPr>
            <p:nvPr/>
          </p:nvCxnSpPr>
          <p:spPr bwMode="auto">
            <a:xfrm>
              <a:off x="2124075" y="4573075"/>
              <a:ext cx="497946" cy="571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43" name="AutoShape 54">
              <a:extLst>
                <a:ext uri="{FF2B5EF4-FFF2-40B4-BE49-F238E27FC236}">
                  <a16:creationId xmlns:a16="http://schemas.microsoft.com/office/drawing/2014/main" id="{D1D27904-4D85-4C67-8B8E-D05619BA606C}"/>
                </a:ext>
              </a:extLst>
            </p:cNvPr>
            <p:cNvCxnSpPr>
              <a:cxnSpLocks noChangeShapeType="1"/>
              <a:stCxn id="23" idx="3"/>
              <a:endCxn id="34" idx="1"/>
            </p:cNvCxnSpPr>
            <p:nvPr/>
          </p:nvCxnSpPr>
          <p:spPr bwMode="auto">
            <a:xfrm>
              <a:off x="2124075" y="5135050"/>
              <a:ext cx="497946" cy="2095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44" name="AutoShape 54">
              <a:extLst>
                <a:ext uri="{FF2B5EF4-FFF2-40B4-BE49-F238E27FC236}">
                  <a16:creationId xmlns:a16="http://schemas.microsoft.com/office/drawing/2014/main" id="{33631124-EF71-416B-B0DA-0F722BC86FD0}"/>
                </a:ext>
              </a:extLst>
            </p:cNvPr>
            <p:cNvCxnSpPr>
              <a:cxnSpLocks noChangeShapeType="1"/>
              <a:stCxn id="24" idx="3"/>
              <a:endCxn id="36" idx="1"/>
            </p:cNvCxnSpPr>
            <p:nvPr/>
          </p:nvCxnSpPr>
          <p:spPr bwMode="auto">
            <a:xfrm>
              <a:off x="2124075" y="5706550"/>
              <a:ext cx="507471" cy="3429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B4424AFD-22E7-4E57-A8A3-8195B3DF87B2}"/>
                </a:ext>
              </a:extLst>
            </p:cNvPr>
            <p:cNvGrpSpPr/>
            <p:nvPr/>
          </p:nvGrpSpPr>
          <p:grpSpPr>
            <a:xfrm>
              <a:off x="4210050" y="2263054"/>
              <a:ext cx="466725" cy="432521"/>
              <a:chOff x="4210050" y="2263054"/>
              <a:chExt cx="466725" cy="432521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C92A87DC-73B7-4910-98CA-78C7115C13A7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49B30AD6-1D36-4FCA-BC71-280DD0D73BE2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6D30C1F-28E1-4460-A255-A48C123962C1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0B19878-4B33-46FC-AE4F-6FF26F07A89C}"/>
                </a:ext>
              </a:extLst>
            </p:cNvPr>
            <p:cNvGrpSpPr/>
            <p:nvPr/>
          </p:nvGrpSpPr>
          <p:grpSpPr>
            <a:xfrm>
              <a:off x="4210050" y="2977429"/>
              <a:ext cx="466725" cy="432521"/>
              <a:chOff x="4210050" y="2263054"/>
              <a:chExt cx="466725" cy="432521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109565F-3B0A-4C98-8D9A-F637956442BE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FC0CB82-233F-417D-A25B-25E4479BA43D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0FA1C89-9F0F-476E-8B53-98DB92ECBCE2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41678CE1-B07A-49C8-9ECC-907744AEEAFE}"/>
                </a:ext>
              </a:extLst>
            </p:cNvPr>
            <p:cNvGrpSpPr/>
            <p:nvPr/>
          </p:nvGrpSpPr>
          <p:grpSpPr>
            <a:xfrm>
              <a:off x="4210050" y="3663229"/>
              <a:ext cx="466725" cy="432521"/>
              <a:chOff x="4210050" y="2263054"/>
              <a:chExt cx="466725" cy="432521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AB82AF8-817D-4A3B-8B1A-C32F6AB09B79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A66A8FE3-740F-422A-8788-663E1A0A3D25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F95221B-B8DE-4944-8530-996175D3C0C9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5886277-4486-4439-9C75-00C3622840BE}"/>
                </a:ext>
              </a:extLst>
            </p:cNvPr>
            <p:cNvGrpSpPr/>
            <p:nvPr/>
          </p:nvGrpSpPr>
          <p:grpSpPr>
            <a:xfrm>
              <a:off x="4210050" y="4396654"/>
              <a:ext cx="466725" cy="432521"/>
              <a:chOff x="4210050" y="2263054"/>
              <a:chExt cx="466725" cy="432521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77DC1098-70F0-4C43-A87F-599FB31AB0F1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263F921-CD2E-4BFA-BEDF-74B5AF3CECF0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600FD26-80F7-460A-A885-B25EB92BED26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1E6996E8-8069-4A4D-9032-1012EF078664}"/>
                </a:ext>
              </a:extLst>
            </p:cNvPr>
            <p:cNvGrpSpPr/>
            <p:nvPr/>
          </p:nvGrpSpPr>
          <p:grpSpPr>
            <a:xfrm>
              <a:off x="4210050" y="5111029"/>
              <a:ext cx="466725" cy="432521"/>
              <a:chOff x="4210050" y="2263054"/>
              <a:chExt cx="466725" cy="432521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C46D8783-4ACC-4014-AA65-2BFE21CD1D18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44E4B3F-E526-4F7C-A5C9-94C8B6AA7F58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4AA2EB5-5AAE-4DEE-A15C-396EDED51A27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4B69E72C-8947-40D7-A9C9-F63DCB315C1D}"/>
                </a:ext>
              </a:extLst>
            </p:cNvPr>
            <p:cNvGrpSpPr/>
            <p:nvPr/>
          </p:nvGrpSpPr>
          <p:grpSpPr>
            <a:xfrm>
              <a:off x="4210050" y="5834929"/>
              <a:ext cx="466725" cy="432521"/>
              <a:chOff x="4210050" y="2263054"/>
              <a:chExt cx="466725" cy="432521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D2A7703-6CA4-4579-8945-F9FAD03D52AD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2DA7665-6BE8-4E41-85B7-25D780411CDD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56474FE-F1DD-4DAC-8522-428003716770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E3E6ECEA-AF6A-4940-820D-F6AC3FE6DC62}"/>
              </a:ext>
            </a:extLst>
          </p:cNvPr>
          <p:cNvSpPr txBox="1"/>
          <p:nvPr/>
        </p:nvSpPr>
        <p:spPr>
          <a:xfrm>
            <a:off x="2728913" y="1506381"/>
            <a:ext cx="177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Map-Phase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41A4196-2B25-4E32-BCC9-5A903F2D84E5}"/>
              </a:ext>
            </a:extLst>
          </p:cNvPr>
          <p:cNvSpPr txBox="1"/>
          <p:nvPr/>
        </p:nvSpPr>
        <p:spPr>
          <a:xfrm>
            <a:off x="5900738" y="2287431"/>
            <a:ext cx="177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[Reduce-Phase]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4849B0F-C1A8-4517-8502-8CC1678B41DF}"/>
              </a:ext>
            </a:extLst>
          </p:cNvPr>
          <p:cNvGrpSpPr/>
          <p:nvPr/>
        </p:nvGrpSpPr>
        <p:grpSpPr>
          <a:xfrm>
            <a:off x="4676775" y="2336440"/>
            <a:ext cx="3124199" cy="4025111"/>
            <a:chOff x="4676775" y="2336440"/>
            <a:chExt cx="3124199" cy="4025111"/>
          </a:xfrm>
        </p:grpSpPr>
        <p:sp>
          <p:nvSpPr>
            <p:cNvPr id="72" name="AutoShape 3">
              <a:extLst>
                <a:ext uri="{FF2B5EF4-FFF2-40B4-BE49-F238E27FC236}">
                  <a16:creationId xmlns:a16="http://schemas.microsoft.com/office/drawing/2014/main" id="{AFD75B5D-1E15-46AC-95FF-F8B5CCC00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9146" y="328422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reduce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73" name="AutoShape 3">
              <a:extLst>
                <a:ext uri="{FF2B5EF4-FFF2-40B4-BE49-F238E27FC236}">
                  <a16:creationId xmlns:a16="http://schemas.microsoft.com/office/drawing/2014/main" id="{0F2E894F-2E96-4B35-9A35-23876D379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9146" y="398907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reduce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74" name="AutoShape 3">
              <a:extLst>
                <a:ext uri="{FF2B5EF4-FFF2-40B4-BE49-F238E27FC236}">
                  <a16:creationId xmlns:a16="http://schemas.microsoft.com/office/drawing/2014/main" id="{54AAAD19-287A-4375-9AC1-0CA8514E3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8671" y="4703448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reduce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35690C62-4659-40BB-A554-A65FDBDB7B2A}"/>
                </a:ext>
              </a:extLst>
            </p:cNvPr>
            <p:cNvGrpSpPr/>
            <p:nvPr/>
          </p:nvGrpSpPr>
          <p:grpSpPr>
            <a:xfrm>
              <a:off x="5743575" y="2891704"/>
              <a:ext cx="466725" cy="861146"/>
              <a:chOff x="5743575" y="2939329"/>
              <a:chExt cx="466725" cy="861146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1BE3A6F8-65ED-4909-B6E5-6300B37CE3B7}"/>
                  </a:ext>
                </a:extLst>
              </p:cNvPr>
              <p:cNvSpPr/>
              <p:nvPr/>
            </p:nvSpPr>
            <p:spPr>
              <a:xfrm>
                <a:off x="5743575" y="29393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39FEF261-45B5-41C0-B3E0-B37B1C08A0A5}"/>
                  </a:ext>
                </a:extLst>
              </p:cNvPr>
              <p:cNvSpPr/>
              <p:nvPr/>
            </p:nvSpPr>
            <p:spPr>
              <a:xfrm>
                <a:off x="5743575" y="30822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4EF97E36-BD32-4263-BB41-630B89BCF0A9}"/>
                  </a:ext>
                </a:extLst>
              </p:cNvPr>
              <p:cNvSpPr/>
              <p:nvPr/>
            </p:nvSpPr>
            <p:spPr>
              <a:xfrm>
                <a:off x="5743575" y="322507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B29C9521-A3C3-4074-878A-239C9A5E935C}"/>
                  </a:ext>
                </a:extLst>
              </p:cNvPr>
              <p:cNvSpPr/>
              <p:nvPr/>
            </p:nvSpPr>
            <p:spPr>
              <a:xfrm>
                <a:off x="5743575" y="33679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F1947B07-2C83-4D58-9537-24F08B38DC8C}"/>
                  </a:ext>
                </a:extLst>
              </p:cNvPr>
              <p:cNvSpPr/>
              <p:nvPr/>
            </p:nvSpPr>
            <p:spPr>
              <a:xfrm>
                <a:off x="5743575" y="35108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2DA401FF-B9F3-4FC6-AB48-7607BC54FB75}"/>
                  </a:ext>
                </a:extLst>
              </p:cNvPr>
              <p:cNvSpPr/>
              <p:nvPr/>
            </p:nvSpPr>
            <p:spPr>
              <a:xfrm>
                <a:off x="5743575" y="36537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312EBA87-AD40-477E-8AA5-4B0375F0239C}"/>
                </a:ext>
              </a:extLst>
            </p:cNvPr>
            <p:cNvGrpSpPr/>
            <p:nvPr/>
          </p:nvGrpSpPr>
          <p:grpSpPr>
            <a:xfrm>
              <a:off x="5743575" y="3844204"/>
              <a:ext cx="466725" cy="861146"/>
              <a:chOff x="5743575" y="2939329"/>
              <a:chExt cx="466725" cy="861146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D462BAAF-2A7E-4E4B-B9B5-A02CBD4E0085}"/>
                  </a:ext>
                </a:extLst>
              </p:cNvPr>
              <p:cNvSpPr/>
              <p:nvPr/>
            </p:nvSpPr>
            <p:spPr>
              <a:xfrm>
                <a:off x="5743575" y="29393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C24E5F4-AA52-4229-A589-31006E42E7E7}"/>
                  </a:ext>
                </a:extLst>
              </p:cNvPr>
              <p:cNvSpPr/>
              <p:nvPr/>
            </p:nvSpPr>
            <p:spPr>
              <a:xfrm>
                <a:off x="5743575" y="30822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546FFA84-5800-4F91-ABED-5FA2113EB945}"/>
                  </a:ext>
                </a:extLst>
              </p:cNvPr>
              <p:cNvSpPr/>
              <p:nvPr/>
            </p:nvSpPr>
            <p:spPr>
              <a:xfrm>
                <a:off x="5743575" y="322507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F5366030-DD76-408C-8606-CB69EBEACFC1}"/>
                  </a:ext>
                </a:extLst>
              </p:cNvPr>
              <p:cNvSpPr/>
              <p:nvPr/>
            </p:nvSpPr>
            <p:spPr>
              <a:xfrm>
                <a:off x="5743575" y="33679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7324018D-A019-4DC9-82A1-D5B8B2FAB4C4}"/>
                  </a:ext>
                </a:extLst>
              </p:cNvPr>
              <p:cNvSpPr/>
              <p:nvPr/>
            </p:nvSpPr>
            <p:spPr>
              <a:xfrm>
                <a:off x="5743575" y="35108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C227FB5F-2186-44E2-86DC-D0270156A88D}"/>
                  </a:ext>
                </a:extLst>
              </p:cNvPr>
              <p:cNvSpPr/>
              <p:nvPr/>
            </p:nvSpPr>
            <p:spPr>
              <a:xfrm>
                <a:off x="5743575" y="36537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ED676E4C-43A5-4159-AA74-920B774AE81E}"/>
                </a:ext>
              </a:extLst>
            </p:cNvPr>
            <p:cNvGrpSpPr/>
            <p:nvPr/>
          </p:nvGrpSpPr>
          <p:grpSpPr>
            <a:xfrm>
              <a:off x="5743575" y="4844329"/>
              <a:ext cx="466725" cy="861146"/>
              <a:chOff x="5743575" y="2939329"/>
              <a:chExt cx="466725" cy="861146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23B4C74B-F3B7-4D6E-AD8B-A584D51FC3B6}"/>
                  </a:ext>
                </a:extLst>
              </p:cNvPr>
              <p:cNvSpPr/>
              <p:nvPr/>
            </p:nvSpPr>
            <p:spPr>
              <a:xfrm>
                <a:off x="5743575" y="29393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021EDDFF-5BE0-420B-AA8F-835BD30AC5EB}"/>
                  </a:ext>
                </a:extLst>
              </p:cNvPr>
              <p:cNvSpPr/>
              <p:nvPr/>
            </p:nvSpPr>
            <p:spPr>
              <a:xfrm>
                <a:off x="5743575" y="30822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3DE7DB62-FE3A-4039-A43B-FE45DDC27FD3}"/>
                  </a:ext>
                </a:extLst>
              </p:cNvPr>
              <p:cNvSpPr/>
              <p:nvPr/>
            </p:nvSpPr>
            <p:spPr>
              <a:xfrm>
                <a:off x="5743575" y="322507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F89725E4-8ACF-486C-A306-02997023F6F1}"/>
                  </a:ext>
                </a:extLst>
              </p:cNvPr>
              <p:cNvSpPr/>
              <p:nvPr/>
            </p:nvSpPr>
            <p:spPr>
              <a:xfrm>
                <a:off x="5743575" y="33679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FC1C933E-B8EB-45C7-9826-5AF2A9403A2C}"/>
                  </a:ext>
                </a:extLst>
              </p:cNvPr>
              <p:cNvSpPr/>
              <p:nvPr/>
            </p:nvSpPr>
            <p:spPr>
              <a:xfrm>
                <a:off x="5743575" y="35108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DF1C84AA-69A3-4D29-8C7A-164AA8407B77}"/>
                  </a:ext>
                </a:extLst>
              </p:cNvPr>
              <p:cNvSpPr/>
              <p:nvPr/>
            </p:nvSpPr>
            <p:spPr>
              <a:xfrm>
                <a:off x="5743575" y="36537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78" name="AutoShape 54">
              <a:extLst>
                <a:ext uri="{FF2B5EF4-FFF2-40B4-BE49-F238E27FC236}">
                  <a16:creationId xmlns:a16="http://schemas.microsoft.com/office/drawing/2014/main" id="{BCEE8233-A284-4CD6-81BB-5192B0836A50}"/>
                </a:ext>
              </a:extLst>
            </p:cNvPr>
            <p:cNvCxnSpPr>
              <a:cxnSpLocks noChangeShapeType="1"/>
              <a:stCxn id="66" idx="3"/>
              <a:endCxn id="109" idx="1"/>
            </p:cNvCxnSpPr>
            <p:nvPr/>
          </p:nvCxnSpPr>
          <p:spPr bwMode="auto">
            <a:xfrm>
              <a:off x="4676775" y="2336440"/>
              <a:ext cx="1066800" cy="6286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79" name="AutoShape 54">
              <a:extLst>
                <a:ext uri="{FF2B5EF4-FFF2-40B4-BE49-F238E27FC236}">
                  <a16:creationId xmlns:a16="http://schemas.microsoft.com/office/drawing/2014/main" id="{30AE7A2D-F7B0-4A5B-8F89-B63882E5BFBE}"/>
                </a:ext>
              </a:extLst>
            </p:cNvPr>
            <p:cNvCxnSpPr>
              <a:cxnSpLocks noChangeShapeType="1"/>
              <a:stCxn id="67" idx="3"/>
              <a:endCxn id="103" idx="1"/>
            </p:cNvCxnSpPr>
            <p:nvPr/>
          </p:nvCxnSpPr>
          <p:spPr bwMode="auto">
            <a:xfrm>
              <a:off x="4676775" y="2479315"/>
              <a:ext cx="1066800" cy="14382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80" name="AutoShape 54">
              <a:extLst>
                <a:ext uri="{FF2B5EF4-FFF2-40B4-BE49-F238E27FC236}">
                  <a16:creationId xmlns:a16="http://schemas.microsoft.com/office/drawing/2014/main" id="{27473C54-5668-443A-A2F4-E200357AA800}"/>
                </a:ext>
              </a:extLst>
            </p:cNvPr>
            <p:cNvCxnSpPr>
              <a:cxnSpLocks noChangeShapeType="1"/>
              <a:stCxn id="68" idx="3"/>
              <a:endCxn id="97" idx="1"/>
            </p:cNvCxnSpPr>
            <p:nvPr/>
          </p:nvCxnSpPr>
          <p:spPr bwMode="auto">
            <a:xfrm>
              <a:off x="4676775" y="2622190"/>
              <a:ext cx="1066800" cy="22955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81" name="AutoShape 54">
              <a:extLst>
                <a:ext uri="{FF2B5EF4-FFF2-40B4-BE49-F238E27FC236}">
                  <a16:creationId xmlns:a16="http://schemas.microsoft.com/office/drawing/2014/main" id="{E0242409-0608-4AB0-8765-9F0D12F68161}"/>
                </a:ext>
              </a:extLst>
            </p:cNvPr>
            <p:cNvCxnSpPr>
              <a:cxnSpLocks noChangeShapeType="1"/>
              <a:stCxn id="63" idx="3"/>
              <a:endCxn id="110" idx="1"/>
            </p:cNvCxnSpPr>
            <p:nvPr/>
          </p:nvCxnSpPr>
          <p:spPr bwMode="auto">
            <a:xfrm>
              <a:off x="4676775" y="3050815"/>
              <a:ext cx="1066800" cy="571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82" name="AutoShape 54">
              <a:extLst>
                <a:ext uri="{FF2B5EF4-FFF2-40B4-BE49-F238E27FC236}">
                  <a16:creationId xmlns:a16="http://schemas.microsoft.com/office/drawing/2014/main" id="{3F69FBDF-F3BC-4D07-B414-6FC10B1A36E2}"/>
                </a:ext>
              </a:extLst>
            </p:cNvPr>
            <p:cNvCxnSpPr>
              <a:cxnSpLocks noChangeShapeType="1"/>
              <a:stCxn id="64" idx="3"/>
              <a:endCxn id="104" idx="1"/>
            </p:cNvCxnSpPr>
            <p:nvPr/>
          </p:nvCxnSpPr>
          <p:spPr bwMode="auto">
            <a:xfrm>
              <a:off x="4676775" y="3193690"/>
              <a:ext cx="1066800" cy="8667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83" name="AutoShape 54">
              <a:extLst>
                <a:ext uri="{FF2B5EF4-FFF2-40B4-BE49-F238E27FC236}">
                  <a16:creationId xmlns:a16="http://schemas.microsoft.com/office/drawing/2014/main" id="{270E1CF4-A369-4EF7-9FD0-5B9A00B33A31}"/>
                </a:ext>
              </a:extLst>
            </p:cNvPr>
            <p:cNvCxnSpPr>
              <a:cxnSpLocks noChangeShapeType="1"/>
              <a:stCxn id="65" idx="3"/>
              <a:endCxn id="98" idx="1"/>
            </p:cNvCxnSpPr>
            <p:nvPr/>
          </p:nvCxnSpPr>
          <p:spPr bwMode="auto">
            <a:xfrm>
              <a:off x="4676775" y="3336565"/>
              <a:ext cx="1066800" cy="17240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DD75265-0A40-4149-B25F-F466E9294F59}"/>
                </a:ext>
              </a:extLst>
            </p:cNvPr>
            <p:cNvSpPr txBox="1"/>
            <p:nvPr/>
          </p:nvSpPr>
          <p:spPr>
            <a:xfrm>
              <a:off x="5544767" y="5715220"/>
              <a:ext cx="19989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Shuffle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, Merge, [Combine]</a:t>
              </a:r>
            </a:p>
          </p:txBody>
        </p:sp>
        <p:cxnSp>
          <p:nvCxnSpPr>
            <p:cNvPr id="85" name="AutoShape 54">
              <a:extLst>
                <a:ext uri="{FF2B5EF4-FFF2-40B4-BE49-F238E27FC236}">
                  <a16:creationId xmlns:a16="http://schemas.microsoft.com/office/drawing/2014/main" id="{7B5D6EE8-EC43-4D56-8C01-16790744EBEE}"/>
                </a:ext>
              </a:extLst>
            </p:cNvPr>
            <p:cNvCxnSpPr>
              <a:cxnSpLocks noChangeShapeType="1"/>
              <a:stCxn id="60" idx="3"/>
              <a:endCxn id="111" idx="1"/>
            </p:cNvCxnSpPr>
            <p:nvPr/>
          </p:nvCxnSpPr>
          <p:spPr bwMode="auto">
            <a:xfrm flipV="1">
              <a:off x="4676775" y="3250840"/>
              <a:ext cx="1066800" cy="4857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86" name="AutoShape 54">
              <a:extLst>
                <a:ext uri="{FF2B5EF4-FFF2-40B4-BE49-F238E27FC236}">
                  <a16:creationId xmlns:a16="http://schemas.microsoft.com/office/drawing/2014/main" id="{4194C91F-286A-4F06-AC0E-F053293CB2D5}"/>
                </a:ext>
              </a:extLst>
            </p:cNvPr>
            <p:cNvCxnSpPr>
              <a:cxnSpLocks noChangeShapeType="1"/>
              <a:stCxn id="61" idx="3"/>
              <a:endCxn id="105" idx="1"/>
            </p:cNvCxnSpPr>
            <p:nvPr/>
          </p:nvCxnSpPr>
          <p:spPr bwMode="auto">
            <a:xfrm>
              <a:off x="4676775" y="3879490"/>
              <a:ext cx="1066800" cy="3238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87" name="AutoShape 54">
              <a:extLst>
                <a:ext uri="{FF2B5EF4-FFF2-40B4-BE49-F238E27FC236}">
                  <a16:creationId xmlns:a16="http://schemas.microsoft.com/office/drawing/2014/main" id="{F9894DF5-F96E-4E51-8EAB-1BB177DE7064}"/>
                </a:ext>
              </a:extLst>
            </p:cNvPr>
            <p:cNvCxnSpPr>
              <a:cxnSpLocks noChangeShapeType="1"/>
              <a:stCxn id="62" idx="3"/>
              <a:endCxn id="99" idx="1"/>
            </p:cNvCxnSpPr>
            <p:nvPr/>
          </p:nvCxnSpPr>
          <p:spPr bwMode="auto">
            <a:xfrm>
              <a:off x="4676775" y="4022365"/>
              <a:ext cx="1066800" cy="11811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88" name="AutoShape 54">
              <a:extLst>
                <a:ext uri="{FF2B5EF4-FFF2-40B4-BE49-F238E27FC236}">
                  <a16:creationId xmlns:a16="http://schemas.microsoft.com/office/drawing/2014/main" id="{80D19E5A-4600-45EF-9528-4EC674C00AD4}"/>
                </a:ext>
              </a:extLst>
            </p:cNvPr>
            <p:cNvCxnSpPr>
              <a:cxnSpLocks noChangeShapeType="1"/>
              <a:stCxn id="57" idx="3"/>
              <a:endCxn id="112" idx="1"/>
            </p:cNvCxnSpPr>
            <p:nvPr/>
          </p:nvCxnSpPr>
          <p:spPr bwMode="auto">
            <a:xfrm flipV="1">
              <a:off x="4676775" y="3393715"/>
              <a:ext cx="1066800" cy="10763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89" name="AutoShape 54">
              <a:extLst>
                <a:ext uri="{FF2B5EF4-FFF2-40B4-BE49-F238E27FC236}">
                  <a16:creationId xmlns:a16="http://schemas.microsoft.com/office/drawing/2014/main" id="{E859F790-0589-47B5-8405-70461A28BC8B}"/>
                </a:ext>
              </a:extLst>
            </p:cNvPr>
            <p:cNvCxnSpPr>
              <a:cxnSpLocks noChangeShapeType="1"/>
              <a:stCxn id="58" idx="3"/>
              <a:endCxn id="106" idx="1"/>
            </p:cNvCxnSpPr>
            <p:nvPr/>
          </p:nvCxnSpPr>
          <p:spPr bwMode="auto">
            <a:xfrm flipV="1">
              <a:off x="4676775" y="4346215"/>
              <a:ext cx="1066800" cy="2667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0" name="AutoShape 54">
              <a:extLst>
                <a:ext uri="{FF2B5EF4-FFF2-40B4-BE49-F238E27FC236}">
                  <a16:creationId xmlns:a16="http://schemas.microsoft.com/office/drawing/2014/main" id="{8DB247E8-553E-42F2-AD21-E91BD7C0E090}"/>
                </a:ext>
              </a:extLst>
            </p:cNvPr>
            <p:cNvCxnSpPr>
              <a:cxnSpLocks noChangeShapeType="1"/>
              <a:stCxn id="59" idx="3"/>
              <a:endCxn id="100" idx="1"/>
            </p:cNvCxnSpPr>
            <p:nvPr/>
          </p:nvCxnSpPr>
          <p:spPr bwMode="auto">
            <a:xfrm>
              <a:off x="4676775" y="4755790"/>
              <a:ext cx="1066800" cy="5905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1" name="AutoShape 54">
              <a:extLst>
                <a:ext uri="{FF2B5EF4-FFF2-40B4-BE49-F238E27FC236}">
                  <a16:creationId xmlns:a16="http://schemas.microsoft.com/office/drawing/2014/main" id="{A6416BD2-2B78-47BB-BE69-E63DEB8C8C62}"/>
                </a:ext>
              </a:extLst>
            </p:cNvPr>
            <p:cNvCxnSpPr>
              <a:cxnSpLocks noChangeShapeType="1"/>
              <a:stCxn id="54" idx="3"/>
              <a:endCxn id="113" idx="1"/>
            </p:cNvCxnSpPr>
            <p:nvPr/>
          </p:nvCxnSpPr>
          <p:spPr bwMode="auto">
            <a:xfrm flipV="1">
              <a:off x="4676775" y="3536590"/>
              <a:ext cx="1066800" cy="16478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2" name="AutoShape 54">
              <a:extLst>
                <a:ext uri="{FF2B5EF4-FFF2-40B4-BE49-F238E27FC236}">
                  <a16:creationId xmlns:a16="http://schemas.microsoft.com/office/drawing/2014/main" id="{F0F3AF8F-1658-411E-A26E-5DA8C8B21CBD}"/>
                </a:ext>
              </a:extLst>
            </p:cNvPr>
            <p:cNvCxnSpPr>
              <a:cxnSpLocks noChangeShapeType="1"/>
              <a:stCxn id="56" idx="3"/>
              <a:endCxn id="101" idx="1"/>
            </p:cNvCxnSpPr>
            <p:nvPr/>
          </p:nvCxnSpPr>
          <p:spPr bwMode="auto">
            <a:xfrm>
              <a:off x="4676775" y="5470165"/>
              <a:ext cx="1066800" cy="190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3" name="AutoShape 54">
              <a:extLst>
                <a:ext uri="{FF2B5EF4-FFF2-40B4-BE49-F238E27FC236}">
                  <a16:creationId xmlns:a16="http://schemas.microsoft.com/office/drawing/2014/main" id="{A49C9970-40B2-441E-A46C-D3124E96B5A3}"/>
                </a:ext>
              </a:extLst>
            </p:cNvPr>
            <p:cNvCxnSpPr>
              <a:cxnSpLocks noChangeShapeType="1"/>
              <a:stCxn id="51" idx="3"/>
              <a:endCxn id="114" idx="1"/>
            </p:cNvCxnSpPr>
            <p:nvPr/>
          </p:nvCxnSpPr>
          <p:spPr bwMode="auto">
            <a:xfrm flipV="1">
              <a:off x="4676775" y="3679465"/>
              <a:ext cx="1066800" cy="22288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4" name="AutoShape 54">
              <a:extLst>
                <a:ext uri="{FF2B5EF4-FFF2-40B4-BE49-F238E27FC236}">
                  <a16:creationId xmlns:a16="http://schemas.microsoft.com/office/drawing/2014/main" id="{2550A597-FDB8-47F7-99C2-35DE0E7AF4BE}"/>
                </a:ext>
              </a:extLst>
            </p:cNvPr>
            <p:cNvCxnSpPr>
              <a:cxnSpLocks noChangeShapeType="1"/>
              <a:stCxn id="52" idx="3"/>
              <a:endCxn id="108" idx="1"/>
            </p:cNvCxnSpPr>
            <p:nvPr/>
          </p:nvCxnSpPr>
          <p:spPr bwMode="auto">
            <a:xfrm flipV="1">
              <a:off x="4676775" y="4631965"/>
              <a:ext cx="1066800" cy="14192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5" name="AutoShape 54">
              <a:extLst>
                <a:ext uri="{FF2B5EF4-FFF2-40B4-BE49-F238E27FC236}">
                  <a16:creationId xmlns:a16="http://schemas.microsoft.com/office/drawing/2014/main" id="{1ED07E87-DE0D-4D6C-9351-9259FEAD936C}"/>
                </a:ext>
              </a:extLst>
            </p:cNvPr>
            <p:cNvCxnSpPr>
              <a:cxnSpLocks noChangeShapeType="1"/>
              <a:stCxn id="55" idx="3"/>
              <a:endCxn id="107" idx="1"/>
            </p:cNvCxnSpPr>
            <p:nvPr/>
          </p:nvCxnSpPr>
          <p:spPr bwMode="auto">
            <a:xfrm flipV="1">
              <a:off x="4676775" y="4489090"/>
              <a:ext cx="1066800" cy="8382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6" name="AutoShape 54">
              <a:extLst>
                <a:ext uri="{FF2B5EF4-FFF2-40B4-BE49-F238E27FC236}">
                  <a16:creationId xmlns:a16="http://schemas.microsoft.com/office/drawing/2014/main" id="{005447D9-F845-4A39-B4F3-4EC682B77E6B}"/>
                </a:ext>
              </a:extLst>
            </p:cNvPr>
            <p:cNvCxnSpPr>
              <a:cxnSpLocks noChangeShapeType="1"/>
              <a:stCxn id="53" idx="3"/>
              <a:endCxn id="102" idx="1"/>
            </p:cNvCxnSpPr>
            <p:nvPr/>
          </p:nvCxnSpPr>
          <p:spPr bwMode="auto">
            <a:xfrm flipV="1">
              <a:off x="4676775" y="5632090"/>
              <a:ext cx="1066800" cy="5619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11774B8B-F193-4CDB-B59C-1E4ECC362E10}"/>
              </a:ext>
            </a:extLst>
          </p:cNvPr>
          <p:cNvSpPr txBox="1"/>
          <p:nvPr/>
        </p:nvSpPr>
        <p:spPr>
          <a:xfrm>
            <a:off x="4791074" y="1200150"/>
            <a:ext cx="4352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#1 Data Locality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(delay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sched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., write affinity)</a:t>
            </a:r>
          </a:p>
          <a:p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#2 Reduced shuffle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(combine)</a:t>
            </a:r>
          </a:p>
          <a:p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#3 Fault tolerance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(replication, attempts)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91B65CA3-456D-4848-90A7-0AA21D4175CB}"/>
              </a:ext>
            </a:extLst>
          </p:cNvPr>
          <p:cNvSpPr txBox="1"/>
          <p:nvPr/>
        </p:nvSpPr>
        <p:spPr>
          <a:xfrm>
            <a:off x="7391401" y="6392644"/>
            <a:ext cx="1747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w/ #reducers = 3</a:t>
            </a:r>
          </a:p>
        </p:txBody>
      </p:sp>
    </p:spTree>
    <p:extLst>
      <p:ext uri="{BB962C8B-B14F-4D97-AF65-F5344CB8AC3E}">
        <p14:creationId xmlns:p14="http://schemas.microsoft.com/office/powerpoint/2010/main" val="282335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History on “SQL on Hadoop”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Criticism </a:t>
            </a:r>
            <a:r>
              <a:rPr lang="en-US" dirty="0" err="1"/>
              <a:t>MapReduce</a:t>
            </a:r>
            <a:r>
              <a:rPr lang="en-US" dirty="0"/>
              <a:t> for Data Analytics</a:t>
            </a:r>
          </a:p>
          <a:p>
            <a:pPr lvl="1"/>
            <a:r>
              <a:rPr lang="en-US" dirty="0"/>
              <a:t>Little control of data flow, simplicity leads to inefficiencies</a:t>
            </a:r>
          </a:p>
          <a:p>
            <a:pPr lvl="1"/>
            <a:r>
              <a:rPr lang="en-US" dirty="0"/>
              <a:t>Fault tolerance not always necessary</a:t>
            </a:r>
          </a:p>
          <a:p>
            <a:pPr lvl="1"/>
            <a:r>
              <a:rPr lang="en-US" dirty="0"/>
              <a:t>Lack of integration into existing eco system of data analysis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SQL on Hadoop</a:t>
            </a:r>
          </a:p>
          <a:p>
            <a:pPr lvl="1"/>
            <a:r>
              <a:rPr lang="en-US" dirty="0"/>
              <a:t>Query engines on distributed file systems and open storage formats </a:t>
            </a:r>
            <a:br>
              <a:rPr lang="en-US" dirty="0"/>
            </a:br>
            <a:r>
              <a:rPr lang="en-US" dirty="0"/>
              <a:t>(e.g., CSV, Sequence files, Avro, </a:t>
            </a:r>
            <a:r>
              <a:rPr lang="en-US" b="1" dirty="0"/>
              <a:t>Parquet</a:t>
            </a:r>
            <a:r>
              <a:rPr lang="en-US" dirty="0"/>
              <a:t>, </a:t>
            </a:r>
            <a:r>
              <a:rPr lang="en-US" b="1" dirty="0"/>
              <a:t>OCR</a:t>
            </a:r>
            <a:r>
              <a:rPr lang="en-US" dirty="0"/>
              <a:t>, </a:t>
            </a:r>
            <a:r>
              <a:rPr lang="en-US" b="1" dirty="0"/>
              <a:t>Arrow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Challenges w.r.t. metadata (schema/stats), and resource management</a:t>
            </a:r>
          </a:p>
          <a:p>
            <a:pPr lvl="1"/>
            <a:r>
              <a:rPr lang="en-US" dirty="0"/>
              <a:t>Non-relational data (e.g., JSON), and unclean, irregular, unreliable data 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Specialized “SQL on Hadoop”</a:t>
            </a:r>
            <a:r>
              <a:rPr lang="en-US" dirty="0">
                <a:sym typeface="Wingdings" panose="05000000000000000000" pitchFamily="2" charset="2"/>
              </a:rPr>
              <a:t> systems (with open / native storage formats)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PaaS: SQL on Hadoop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5778" y="1383703"/>
            <a:ext cx="982176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898308" y="660362"/>
            <a:ext cx="301964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[Daniel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Abadi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Shivnath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Babu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Fatma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Ozcan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Ippokratis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Pandis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Tutorial: SQL-on-Hadoop Systems.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8(12)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08131" y="2036582"/>
            <a:ext cx="150982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(see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DM Exercise 4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997" y="2763299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150348" y="2703011"/>
            <a:ext cx="255228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[Andrew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Pavlo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A comparison of approaches to large-scale data analysis.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38096" y="2703011"/>
            <a:ext cx="260252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[Spyros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Blanas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A comparison of join algorithms for log processing 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MapReduce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4043" y="2763299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28466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History on “SQL on Hadoop” – Systems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Hadoop Eco-system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HBase</a:t>
            </a:r>
            <a:r>
              <a:rPr lang="en-US" b="1" dirty="0">
                <a:solidFill>
                  <a:srgbClr val="7889FB"/>
                </a:solidFill>
              </a:rPr>
              <a:t>:</a:t>
            </a:r>
            <a:r>
              <a:rPr lang="en-US" dirty="0"/>
              <a:t> logical tables, CRUD, key-value storage on HDFS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Hive:</a:t>
            </a:r>
            <a:r>
              <a:rPr lang="en-US" dirty="0"/>
              <a:t> SQL queries executed as </a:t>
            </a:r>
            <a:r>
              <a:rPr lang="en-US" dirty="0" err="1"/>
              <a:t>MapReduce</a:t>
            </a:r>
            <a:r>
              <a:rPr lang="en-US" dirty="0"/>
              <a:t> jobs (OLAP)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Hive on </a:t>
            </a:r>
            <a:r>
              <a:rPr lang="en-US" b="1" dirty="0" err="1">
                <a:solidFill>
                  <a:srgbClr val="7889FB"/>
                </a:solidFill>
              </a:rPr>
              <a:t>Tez</a:t>
            </a:r>
            <a:r>
              <a:rPr lang="en-US" b="1" dirty="0">
                <a:solidFill>
                  <a:srgbClr val="7889FB"/>
                </a:solidFill>
              </a:rPr>
              <a:t>/Spark:</a:t>
            </a:r>
            <a:r>
              <a:rPr lang="en-US" dirty="0"/>
              <a:t> SQL queries executed as DAGs of operations</a:t>
            </a:r>
          </a:p>
          <a:p>
            <a:pPr lvl="1"/>
            <a:endParaRPr lang="en-US" dirty="0"/>
          </a:p>
          <a:p>
            <a:r>
              <a:rPr lang="en-US" dirty="0"/>
              <a:t>Proprietary Systems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MS SCOPE</a:t>
            </a:r>
          </a:p>
          <a:p>
            <a:pPr lvl="1"/>
            <a:endParaRPr lang="en-US" sz="1200" dirty="0"/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HadoopDB</a:t>
            </a:r>
            <a:r>
              <a:rPr lang="en-US" dirty="0"/>
              <a:t>/</a:t>
            </a:r>
            <a:r>
              <a:rPr lang="en-US" dirty="0" err="1"/>
              <a:t>Hadapt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Teradata (2014)</a:t>
            </a:r>
            <a:endParaRPr lang="en-US" dirty="0"/>
          </a:p>
          <a:p>
            <a:pPr lvl="1"/>
            <a:endParaRPr lang="en-US" sz="1200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Facebook Presto</a:t>
            </a:r>
          </a:p>
          <a:p>
            <a:pPr lvl="1"/>
            <a:endParaRPr lang="en-US" sz="1200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Cloudera Impala</a:t>
            </a:r>
          </a:p>
          <a:p>
            <a:pPr lvl="1"/>
            <a:endParaRPr lang="en-US" sz="1200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IBM </a:t>
            </a:r>
            <a:r>
              <a:rPr lang="en-US" b="1" dirty="0" err="1">
                <a:solidFill>
                  <a:srgbClr val="7889FB"/>
                </a:solidFill>
              </a:rPr>
              <a:t>BigSQL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PaaS: SQL on Hadoop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401" y="1660467"/>
            <a:ext cx="1346724" cy="3450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961" y="2177534"/>
            <a:ext cx="1191860" cy="6108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414" y="1683319"/>
            <a:ext cx="665298" cy="612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8414" y="3951111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009292" y="3897920"/>
            <a:ext cx="429064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Azza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Abouzeid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HadoopDB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An Architectural Hybrid of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MapReduce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and DBMS Technologies for Analytical Workloads.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2(1)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8414" y="3204585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170067" y="3274922"/>
            <a:ext cx="410977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[Ronnie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Chaiken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SCOPE: easy and efficient parallel processing of massive data sets.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1(2) 2008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9306" y="4895474"/>
            <a:ext cx="498648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4280598" y="4933745"/>
            <a:ext cx="4019339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[Marcel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Kornacker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Impala: A Modern,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Open-Source SQL Engine for Hadoop.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19306" y="5635356"/>
            <a:ext cx="504974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3607358" y="5575066"/>
            <a:ext cx="469257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[Scott C. Gray,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Fatma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Ozcan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Hebert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Pereyra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Bert van der Linden and Adriana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Zubiri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SQL-on-Hadoop without compromise,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IBM Whitepaper 2014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45531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History on “SQL on Hadoop” – </a:t>
            </a:r>
            <a:r>
              <a:rPr lang="en-US" dirty="0" err="1"/>
              <a:t>SparkSQL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</a:t>
            </a:r>
            <a:r>
              <a:rPr lang="en-US" dirty="0" err="1">
                <a:solidFill>
                  <a:srgbClr val="7889FB"/>
                </a:solidFill>
              </a:rPr>
              <a:t>SparkSQL</a:t>
            </a:r>
            <a:endParaRPr lang="en-US" dirty="0">
              <a:solidFill>
                <a:srgbClr val="7889FB"/>
              </a:solidFill>
            </a:endParaRPr>
          </a:p>
          <a:p>
            <a:pPr lvl="1"/>
            <a:r>
              <a:rPr lang="en-US" dirty="0"/>
              <a:t>New </a:t>
            </a:r>
            <a:r>
              <a:rPr lang="en-US" dirty="0" err="1"/>
              <a:t>dataframe</a:t>
            </a:r>
            <a:r>
              <a:rPr lang="en-US" dirty="0"/>
              <a:t> / dataset abstractions</a:t>
            </a:r>
            <a:br>
              <a:rPr lang="en-US" dirty="0"/>
            </a:br>
            <a:r>
              <a:rPr lang="en-US" dirty="0"/>
              <a:t>with various data source (+ pushdown)</a:t>
            </a:r>
          </a:p>
          <a:p>
            <a:pPr lvl="1"/>
            <a:r>
              <a:rPr lang="en-US" dirty="0"/>
              <a:t>SQL and programmatic APIs</a:t>
            </a:r>
          </a:p>
          <a:p>
            <a:pPr lvl="1"/>
            <a:r>
              <a:rPr lang="en-US" dirty="0"/>
              <a:t>Rewrite ruleset for query optimization</a:t>
            </a:r>
          </a:p>
          <a:p>
            <a:pPr lvl="1"/>
            <a:r>
              <a:rPr lang="en-US" dirty="0"/>
              <a:t>Off-heap data storage (</a:t>
            </a:r>
            <a:r>
              <a:rPr lang="en-US" sz="1600" dirty="0" err="1">
                <a:latin typeface="Consolas" panose="020B0609020204030204" pitchFamily="49" charset="0"/>
              </a:rPr>
              <a:t>sun.misc.Unsafe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Whole-stage code generation</a:t>
            </a:r>
          </a:p>
          <a:p>
            <a:pPr lvl="1"/>
            <a:endParaRPr lang="en-US" dirty="0"/>
          </a:p>
          <a:p>
            <a:r>
              <a:rPr lang="en-US" dirty="0"/>
              <a:t>Query Planning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PaaS: SQL on Hadoop 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245" y="2674373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25" y="4450259"/>
            <a:ext cx="8146663" cy="16024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48624" y="2605934"/>
            <a:ext cx="233121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[Michael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Armbrust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Spark SQL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Relational Data Processing in Spark.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0245" y="1652617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556741" y="1511940"/>
            <a:ext cx="272283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[Reynold S. Xin, Josh Rosen,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Matei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Zaharia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Michael J. Franklin, Scott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Shenker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Ion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Stoica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Shark: SQL and rich analytics at scale.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93678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67673"/>
          <a:stretch/>
        </p:blipFill>
        <p:spPr>
          <a:xfrm>
            <a:off x="5986129" y="1711249"/>
            <a:ext cx="2634606" cy="31600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Delta Lake </a:t>
            </a:r>
            <a:r>
              <a:rPr lang="en-US" sz="2400" dirty="0"/>
              <a:t>(and Lakehouse Architecture)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PaaS: SQL on Hadoop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42459"/>
          <a:stretch/>
        </p:blipFill>
        <p:spPr>
          <a:xfrm>
            <a:off x="477946" y="1707711"/>
            <a:ext cx="4689477" cy="31600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3873" y="1305830"/>
            <a:ext cx="11321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DWH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4558" y="1298739"/>
            <a:ext cx="93566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Lake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52282" y="1302281"/>
            <a:ext cx="11321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Lakehouse</a:t>
            </a:r>
          </a:p>
        </p:txBody>
      </p:sp>
      <p:sp>
        <p:nvSpPr>
          <p:cNvPr id="9" name="Down Arrow 8"/>
          <p:cNvSpPr/>
          <p:nvPr/>
        </p:nvSpPr>
        <p:spPr>
          <a:xfrm rot="16200000">
            <a:off x="5405606" y="2898690"/>
            <a:ext cx="419952" cy="358115"/>
          </a:xfrm>
          <a:prstGeom prst="down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333065" y="2680978"/>
            <a:ext cx="776177" cy="28353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SQL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245342" y="2680978"/>
            <a:ext cx="1300310" cy="28353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Frames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330938" y="3078311"/>
            <a:ext cx="2214714" cy="28353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Metadata APIs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25999" y="4317999"/>
            <a:ext cx="149013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 Formats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03317" y="3409954"/>
            <a:ext cx="52493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TXs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34953" y="4227580"/>
            <a:ext cx="108364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Versioning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92156" y="3770377"/>
            <a:ext cx="66878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DCtlg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233" y="5300267"/>
            <a:ext cx="497709" cy="640080"/>
          </a:xfrm>
          <a:prstGeom prst="rect">
            <a:avLst/>
          </a:prstGeom>
          <a:noFill/>
          <a:ln w="25400">
            <a:solidFill>
              <a:srgbClr val="7889FB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5699051" y="5143628"/>
            <a:ext cx="340839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[Michael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Armbrust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Ali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Ghodsi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Reynold Xin,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Matei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Zaharia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Lakehouse: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A New Generation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of Open Platforms that Unify Data Ware-housing and Advanced Analytics,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2021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403" y="5295614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2573083" y="5146159"/>
            <a:ext cx="2530157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[Michael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Armbrust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Delta Lake: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High-Performance ACID Table Storage over Cloud Object Stores.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13(12)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4862" y="6090218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5700725" y="6039606"/>
            <a:ext cx="332752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[Alexander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Behm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Photon: A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High-Performance Query Engine for the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Lakehouse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2022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70508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9" grpId="0"/>
      <p:bldP spid="21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SaaS: Cloud DBs and Cloud DWHs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17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Databases (</a:t>
            </a:r>
            <a:r>
              <a:rPr lang="en-US" dirty="0" err="1"/>
              <a:t>DBaaS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 </a:t>
            </a:r>
            <a:r>
              <a:rPr lang="en-US" dirty="0" err="1"/>
              <a:t>DBaaS</a:t>
            </a:r>
            <a:endParaRPr lang="en-US" dirty="0"/>
          </a:p>
          <a:p>
            <a:pPr lvl="1"/>
            <a:r>
              <a:rPr lang="en-US" dirty="0"/>
              <a:t>Simplified setup, maintenance, tuning  and auto scaling</a:t>
            </a:r>
          </a:p>
          <a:p>
            <a:pPr lvl="1"/>
            <a:r>
              <a:rPr lang="en-US" dirty="0"/>
              <a:t>Multi-tenant systems (scalability, learning opportunities)</a:t>
            </a:r>
          </a:p>
          <a:p>
            <a:pPr lvl="1"/>
            <a:r>
              <a:rPr lang="en-US" dirty="0"/>
              <a:t>Different types based on workload (OLTP vs OLAP, NoSQL)</a:t>
            </a:r>
          </a:p>
          <a:p>
            <a:pPr lvl="1"/>
            <a:endParaRPr lang="en-US" dirty="0"/>
          </a:p>
          <a:p>
            <a:r>
              <a:rPr lang="en-US" dirty="0"/>
              <a:t>Elastic Data Warehouses</a:t>
            </a:r>
          </a:p>
          <a:p>
            <a:pPr lvl="1"/>
            <a:r>
              <a:rPr lang="en-US" dirty="0"/>
              <a:t>Motivation: Intersection of data warehousing, </a:t>
            </a:r>
            <a:br>
              <a:rPr lang="en-US" dirty="0"/>
            </a:br>
            <a:r>
              <a:rPr lang="en-US" dirty="0"/>
              <a:t>cloud computing, distributed storage</a:t>
            </a:r>
          </a:p>
          <a:p>
            <a:pPr lvl="1"/>
            <a:r>
              <a:rPr lang="en-US" dirty="0"/>
              <a:t>Example Systems</a:t>
            </a:r>
          </a:p>
          <a:p>
            <a:pPr lvl="2"/>
            <a:r>
              <a:rPr lang="en-US" b="1" dirty="0"/>
              <a:t>#1</a:t>
            </a:r>
            <a:r>
              <a:rPr lang="en-US" dirty="0"/>
              <a:t> Snowflake</a:t>
            </a:r>
          </a:p>
          <a:p>
            <a:pPr lvl="2"/>
            <a:r>
              <a:rPr lang="en-US" b="1" dirty="0"/>
              <a:t>#2</a:t>
            </a:r>
            <a:r>
              <a:rPr lang="en-US" dirty="0"/>
              <a:t> Google </a:t>
            </a:r>
            <a:r>
              <a:rPr lang="en-US" dirty="0" err="1"/>
              <a:t>BigQuery</a:t>
            </a:r>
            <a:r>
              <a:rPr lang="en-US" dirty="0"/>
              <a:t> (</a:t>
            </a:r>
            <a:r>
              <a:rPr lang="en-US" dirty="0" err="1"/>
              <a:t>Dremel</a:t>
            </a:r>
            <a:r>
              <a:rPr lang="en-US" dirty="0"/>
              <a:t>)</a:t>
            </a:r>
          </a:p>
          <a:p>
            <a:pPr lvl="2"/>
            <a:r>
              <a:rPr lang="en-US" b="1" dirty="0"/>
              <a:t>#3</a:t>
            </a:r>
            <a:r>
              <a:rPr lang="en-US" dirty="0"/>
              <a:t> Amazon Redshift</a:t>
            </a:r>
          </a:p>
          <a:p>
            <a:pPr lvl="2"/>
            <a:r>
              <a:rPr lang="en-US" b="1" dirty="0"/>
              <a:t>#4</a:t>
            </a:r>
            <a:r>
              <a:rPr lang="en-US" dirty="0"/>
              <a:t> </a:t>
            </a:r>
            <a:r>
              <a:rPr lang="en-US" dirty="0" err="1"/>
              <a:t>ByteDance</a:t>
            </a:r>
            <a:r>
              <a:rPr lang="en-US" dirty="0"/>
              <a:t> </a:t>
            </a:r>
            <a:r>
              <a:rPr lang="en-US" dirty="0" err="1"/>
              <a:t>ByConity</a:t>
            </a:r>
            <a:endParaRPr lang="en-US" dirty="0"/>
          </a:p>
          <a:p>
            <a:pPr lvl="2"/>
            <a:r>
              <a:rPr lang="en-US" dirty="0"/>
              <a:t>Azure SQL Data Warehouse /</a:t>
            </a:r>
            <a:br>
              <a:rPr lang="en-US" dirty="0"/>
            </a:br>
            <a:r>
              <a:rPr lang="en-US" b="1" dirty="0"/>
              <a:t>#5</a:t>
            </a:r>
            <a:r>
              <a:rPr lang="en-US" dirty="0"/>
              <a:t> Azure SQL Database Hyperscale (Socrates)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SaaS: Cloud DBs and Cloud DWHs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500" y="1290200"/>
            <a:ext cx="1255252" cy="6276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559" y="1196870"/>
            <a:ext cx="1235738" cy="52642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191727" y="1810447"/>
            <a:ext cx="1133731" cy="771336"/>
            <a:chOff x="7191727" y="5406333"/>
            <a:chExt cx="1133731" cy="77133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2428" y="5701708"/>
              <a:ext cx="951922" cy="47596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191727" y="5406333"/>
              <a:ext cx="1133731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Microsoft</a:t>
              </a:r>
            </a:p>
          </p:txBody>
        </p:sp>
      </p:grpSp>
      <p:sp>
        <p:nvSpPr>
          <p:cNvPr id="10" name="Right Brace 9"/>
          <p:cNvSpPr/>
          <p:nvPr/>
        </p:nvSpPr>
        <p:spPr>
          <a:xfrm>
            <a:off x="5516143" y="4319910"/>
            <a:ext cx="320453" cy="1586904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28425" y="4490270"/>
            <a:ext cx="2568102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Commonalities: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SQL,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column stores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on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 store / DFS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elastic cloud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scaling </a:t>
            </a:r>
          </a:p>
        </p:txBody>
      </p:sp>
    </p:spTree>
    <p:extLst>
      <p:ext uri="{BB962C8B-B14F-4D97-AF65-F5344CB8AC3E}">
        <p14:creationId xmlns:p14="http://schemas.microsoft.com/office/powerpoint/2010/main" val="42531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Snowflake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 </a:t>
            </a:r>
            <a:r>
              <a:rPr lang="en-US" b="0" dirty="0"/>
              <a:t>(</a:t>
            </a:r>
            <a:r>
              <a:rPr lang="en-US" b="0" dirty="0" err="1"/>
              <a:t>impl</a:t>
            </a:r>
            <a:r>
              <a:rPr lang="en-US" b="0" dirty="0"/>
              <a:t> started late 2012)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Enterprise-ready DWH solution for the cloud</a:t>
            </a:r>
            <a:r>
              <a:rPr lang="en-US" dirty="0"/>
              <a:t> (elasticity, semi-structured)</a:t>
            </a:r>
          </a:p>
          <a:p>
            <a:pPr lvl="1"/>
            <a:r>
              <a:rPr lang="en-US" dirty="0"/>
              <a:t>Pure SaaS experience, high availability, cost efficient </a:t>
            </a:r>
          </a:p>
          <a:p>
            <a:pPr lvl="1"/>
            <a:endParaRPr lang="en-US" sz="700" dirty="0"/>
          </a:p>
          <a:p>
            <a:r>
              <a:rPr lang="en-US" dirty="0"/>
              <a:t>Cloud Services</a:t>
            </a:r>
          </a:p>
          <a:p>
            <a:pPr lvl="1"/>
            <a:r>
              <a:rPr lang="en-US" dirty="0"/>
              <a:t>Manage virtual DHWs, </a:t>
            </a:r>
            <a:br>
              <a:rPr lang="en-US" dirty="0"/>
            </a:br>
            <a:r>
              <a:rPr lang="en-US" dirty="0"/>
              <a:t>TXs, and queries</a:t>
            </a:r>
          </a:p>
          <a:p>
            <a:pPr lvl="1"/>
            <a:r>
              <a:rPr lang="en-US" dirty="0"/>
              <a:t>Meta data and catalogs</a:t>
            </a:r>
          </a:p>
          <a:p>
            <a:pPr lvl="1"/>
            <a:endParaRPr lang="en-US" sz="300" dirty="0"/>
          </a:p>
          <a:p>
            <a:r>
              <a:rPr lang="en-US" dirty="0"/>
              <a:t>Virtual Warehouses</a:t>
            </a:r>
          </a:p>
          <a:p>
            <a:pPr lvl="1"/>
            <a:r>
              <a:rPr lang="en-US" dirty="0"/>
              <a:t>Query execution in EC2</a:t>
            </a:r>
          </a:p>
          <a:p>
            <a:pPr lvl="1"/>
            <a:r>
              <a:rPr lang="en-US" dirty="0"/>
              <a:t>Caching/intermediates</a:t>
            </a:r>
          </a:p>
          <a:p>
            <a:pPr lvl="1"/>
            <a:endParaRPr lang="en-US" sz="300" dirty="0"/>
          </a:p>
          <a:p>
            <a:r>
              <a:rPr lang="en-US" dirty="0"/>
              <a:t>Data Storage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Storage in AWS S3</a:t>
            </a:r>
          </a:p>
          <a:p>
            <a:pPr lvl="1"/>
            <a:r>
              <a:rPr lang="en-US" dirty="0"/>
              <a:t>PAX / hybrid </a:t>
            </a:r>
            <a:r>
              <a:rPr lang="en-US" b="1" dirty="0">
                <a:solidFill>
                  <a:schemeClr val="accent1"/>
                </a:solidFill>
              </a:rPr>
              <a:t>columnar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Min-max pruning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SaaS: Cloud DBs and Cloud DWHs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395" y="781910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188060" y="722274"/>
            <a:ext cx="211089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Benoît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Dageville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The Snowflake Elastic Data Warehouse.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9372" y="2593162"/>
            <a:ext cx="5160451" cy="36981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204" y="2174173"/>
            <a:ext cx="1543121" cy="37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3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Google </a:t>
            </a:r>
            <a:r>
              <a:rPr lang="en-US" dirty="0" err="1"/>
              <a:t>BigQuery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 </a:t>
            </a:r>
            <a:r>
              <a:rPr lang="en-US" dirty="0" err="1"/>
              <a:t>Dremel</a:t>
            </a:r>
            <a:endParaRPr lang="en-US" dirty="0"/>
          </a:p>
          <a:p>
            <a:pPr lvl="1"/>
            <a:r>
              <a:rPr lang="en-US" dirty="0"/>
              <a:t>Scalable and fast </a:t>
            </a:r>
            <a:r>
              <a:rPr lang="en-US" b="1" dirty="0">
                <a:solidFill>
                  <a:srgbClr val="7889FB"/>
                </a:solidFill>
              </a:rPr>
              <a:t>in-situ analysis of read-only nested data </a:t>
            </a:r>
            <a:r>
              <a:rPr lang="en-US" dirty="0"/>
              <a:t>(DFS, </a:t>
            </a:r>
            <a:r>
              <a:rPr lang="en-US" dirty="0" err="1"/>
              <a:t>BigTable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Data model:</a:t>
            </a:r>
            <a:r>
              <a:rPr lang="en-US" dirty="0"/>
              <a:t> protocol buffers - strongly-typed nested records</a:t>
            </a:r>
          </a:p>
          <a:p>
            <a:pPr lvl="1"/>
            <a:r>
              <a:rPr lang="en-US" b="1" dirty="0"/>
              <a:t>Storage model: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columnar storage of nested data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(efficient splitting and assembly records)</a:t>
            </a:r>
          </a:p>
          <a:p>
            <a:pPr lvl="1"/>
            <a:r>
              <a:rPr lang="en-US" dirty="0"/>
              <a:t>Query execution via </a:t>
            </a:r>
            <a:r>
              <a:rPr lang="en-US" b="1" dirty="0">
                <a:solidFill>
                  <a:schemeClr val="accent1"/>
                </a:solidFill>
              </a:rPr>
              <a:t>multi-level serving tree</a:t>
            </a:r>
          </a:p>
          <a:p>
            <a:pPr lvl="1"/>
            <a:endParaRPr lang="en-US" sz="700" dirty="0"/>
          </a:p>
          <a:p>
            <a:r>
              <a:rPr lang="en-US" dirty="0" err="1"/>
              <a:t>BigQuery</a:t>
            </a:r>
            <a:r>
              <a:rPr lang="en-US" dirty="0"/>
              <a:t> System Architecture</a:t>
            </a:r>
          </a:p>
          <a:p>
            <a:pPr lvl="1"/>
            <a:r>
              <a:rPr lang="en-US" dirty="0"/>
              <a:t>Public </a:t>
            </a:r>
            <a:r>
              <a:rPr lang="en-US" dirty="0" err="1"/>
              <a:t>impl</a:t>
            </a:r>
            <a:r>
              <a:rPr lang="en-US" dirty="0"/>
              <a:t> of internal </a:t>
            </a:r>
            <a:r>
              <a:rPr lang="en-US" dirty="0" err="1"/>
              <a:t>Dremel</a:t>
            </a:r>
            <a:r>
              <a:rPr lang="en-US" dirty="0"/>
              <a:t> system (2012)</a:t>
            </a:r>
          </a:p>
          <a:p>
            <a:pPr lvl="1"/>
            <a:r>
              <a:rPr lang="en-US" dirty="0"/>
              <a:t>SQL over structured, nested data (OLAP, BI)</a:t>
            </a:r>
          </a:p>
          <a:p>
            <a:pPr lvl="1"/>
            <a:r>
              <a:rPr lang="en-US" b="1" dirty="0"/>
              <a:t>Extensions:</a:t>
            </a:r>
            <a:r>
              <a:rPr lang="en-US" dirty="0"/>
              <a:t> web </a:t>
            </a:r>
            <a:r>
              <a:rPr lang="en-US" dirty="0" err="1"/>
              <a:t>Uis</a:t>
            </a:r>
            <a:r>
              <a:rPr lang="en-US" dirty="0"/>
              <a:t>, REST APIs and ML </a:t>
            </a:r>
          </a:p>
          <a:p>
            <a:pPr lvl="1"/>
            <a:r>
              <a:rPr lang="en-US" b="1" dirty="0"/>
              <a:t>Data storage:</a:t>
            </a:r>
            <a:r>
              <a:rPr lang="en-US" dirty="0"/>
              <a:t> Colossus (</a:t>
            </a:r>
            <a:r>
              <a:rPr lang="en-US" b="1" dirty="0" err="1">
                <a:solidFill>
                  <a:schemeClr val="accent1"/>
                </a:solidFill>
              </a:rPr>
              <a:t>NextGen</a:t>
            </a:r>
            <a:r>
              <a:rPr lang="en-US" b="1" dirty="0">
                <a:solidFill>
                  <a:schemeClr val="accent1"/>
                </a:solidFill>
              </a:rPr>
              <a:t> GFS</a:t>
            </a:r>
            <a:r>
              <a:rPr lang="en-US" dirty="0"/>
              <a:t>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SaaS: Cloud DBs and Cloud DWHs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216" y="771971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740588" y="722274"/>
            <a:ext cx="255837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[Sergey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Melnik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Dremel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Interactive Analysis of Web-Scale Datasets.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3(1) 2010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3094" y="2132714"/>
            <a:ext cx="1347018" cy="15225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1221" y="2426994"/>
            <a:ext cx="1186800" cy="12044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137" y="3863039"/>
            <a:ext cx="3279592" cy="21665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5176" y="5402308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948560" y="5426477"/>
            <a:ext cx="3570051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[Kazunori Sato: An Inside Look at Google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BigQuery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Google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BigQuery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White Paper 2012.]</a:t>
            </a:r>
          </a:p>
        </p:txBody>
      </p:sp>
    </p:spTree>
    <p:extLst>
      <p:ext uri="{BB962C8B-B14F-4D97-AF65-F5344CB8AC3E}">
        <p14:creationId xmlns:p14="http://schemas.microsoft.com/office/powerpoint/2010/main" val="422530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Lecture Format </a:t>
            </a:r>
          </a:p>
          <a:p>
            <a:pPr lvl="1"/>
            <a:r>
              <a:rPr lang="en-US" dirty="0"/>
              <a:t>Introduction virtual, remaining lectures blocked </a:t>
            </a:r>
            <a:r>
              <a:rPr lang="en-US" b="1" dirty="0">
                <a:solidFill>
                  <a:srgbClr val="F70146"/>
                </a:solidFill>
              </a:rPr>
              <a:t>Dec 04 - Dec 07</a:t>
            </a:r>
          </a:p>
          <a:p>
            <a:pPr lvl="1"/>
            <a:r>
              <a:rPr lang="en-US" dirty="0"/>
              <a:t>Optional attendance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Hybrid</a:t>
            </a:r>
            <a:r>
              <a:rPr lang="en-US" dirty="0">
                <a:solidFill>
                  <a:schemeClr val="tx1"/>
                </a:solidFill>
              </a:rPr>
              <a:t>, in-person but live-streaming / video-recorded lectures</a:t>
            </a:r>
          </a:p>
          <a:p>
            <a:pPr lvl="2"/>
            <a:r>
              <a:rPr lang="en-US" b="1" dirty="0">
                <a:solidFill>
                  <a:srgbClr val="F70146"/>
                </a:solidFill>
              </a:rPr>
              <a:t>HS i10</a:t>
            </a:r>
            <a:r>
              <a:rPr lang="en-US" dirty="0">
                <a:solidFill>
                  <a:schemeClr val="tx1"/>
                </a:solidFill>
              </a:rPr>
              <a:t> + Zoom: </a:t>
            </a:r>
            <a:r>
              <a:rPr lang="en-US" dirty="0">
                <a:hlinkClick r:id="rId2"/>
              </a:rPr>
              <a:t>https://tu-berlin.zoom.us/j/9529634787?</a:t>
            </a:r>
            <a:br>
              <a:rPr lang="en-US" dirty="0">
                <a:hlinkClick r:id="rId2"/>
              </a:rPr>
            </a:br>
            <a:r>
              <a:rPr lang="en-US" dirty="0" err="1">
                <a:hlinkClick r:id="rId2"/>
              </a:rPr>
              <a:t>pwd</a:t>
            </a:r>
            <a:r>
              <a:rPr lang="en-US" dirty="0">
                <a:hlinkClick r:id="rId2"/>
              </a:rPr>
              <a:t>=R1ZsN1M3SC9BOU1OcFdmem9zT202UT09</a:t>
            </a:r>
            <a:r>
              <a:rPr lang="en-US" dirty="0"/>
              <a:t> 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3B4AA7-7AD1-5028-0B9F-6EF8256E5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567" y="2668149"/>
            <a:ext cx="1210387" cy="31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58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214" y="2587555"/>
            <a:ext cx="3564640" cy="3647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Amazon Redshift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 </a:t>
            </a:r>
            <a:r>
              <a:rPr lang="en-US" b="0" dirty="0"/>
              <a:t>(release 02/2013)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Simplicity and cost-effectiveness</a:t>
            </a:r>
            <a:br>
              <a:rPr lang="en-US" dirty="0"/>
            </a:br>
            <a:r>
              <a:rPr lang="en-US" dirty="0"/>
              <a:t>(fully-managed DWH at petabyte scale)</a:t>
            </a:r>
          </a:p>
          <a:p>
            <a:pPr lvl="1"/>
            <a:endParaRPr lang="en-US" sz="700" dirty="0"/>
          </a:p>
          <a:p>
            <a:r>
              <a:rPr lang="en-US" dirty="0"/>
              <a:t>System Architecture</a:t>
            </a:r>
          </a:p>
          <a:p>
            <a:pPr lvl="1"/>
            <a:r>
              <a:rPr lang="en-US" b="1" dirty="0"/>
              <a:t>Data plane:</a:t>
            </a:r>
            <a:r>
              <a:rPr lang="en-US" dirty="0"/>
              <a:t> data storage and SQL execution</a:t>
            </a:r>
          </a:p>
          <a:p>
            <a:pPr lvl="1"/>
            <a:r>
              <a:rPr lang="en-US" b="1" dirty="0"/>
              <a:t>Control plane:</a:t>
            </a:r>
            <a:r>
              <a:rPr lang="en-US" dirty="0"/>
              <a:t> workflows for monitoring, </a:t>
            </a:r>
            <a:br>
              <a:rPr lang="en-US" dirty="0"/>
            </a:br>
            <a:r>
              <a:rPr lang="en-US" dirty="0"/>
              <a:t>and managing databases, AWS services</a:t>
            </a:r>
          </a:p>
          <a:p>
            <a:pPr lvl="1"/>
            <a:endParaRPr lang="en-US" sz="700" dirty="0"/>
          </a:p>
          <a:p>
            <a:r>
              <a:rPr lang="en-US" dirty="0"/>
              <a:t>Data Plane</a:t>
            </a:r>
          </a:p>
          <a:p>
            <a:pPr lvl="1"/>
            <a:r>
              <a:rPr lang="en-US" dirty="0"/>
              <a:t>Initial engine licensed from </a:t>
            </a:r>
            <a:r>
              <a:rPr lang="en-US" dirty="0" err="1"/>
              <a:t>ParAccel</a:t>
            </a:r>
            <a:endParaRPr lang="en-US" dirty="0"/>
          </a:p>
          <a:p>
            <a:pPr lvl="1"/>
            <a:r>
              <a:rPr lang="en-US" dirty="0"/>
              <a:t>Leader node + sliced compute nodes </a:t>
            </a:r>
            <a:br>
              <a:rPr lang="en-US" dirty="0"/>
            </a:br>
            <a:r>
              <a:rPr lang="en-US" dirty="0"/>
              <a:t>in </a:t>
            </a:r>
            <a:r>
              <a:rPr lang="en-US" b="1" dirty="0">
                <a:solidFill>
                  <a:schemeClr val="accent1"/>
                </a:solidFill>
              </a:rPr>
              <a:t>EC2</a:t>
            </a:r>
            <a:r>
              <a:rPr lang="en-US" dirty="0"/>
              <a:t> (with </a:t>
            </a:r>
            <a:r>
              <a:rPr lang="en-US" b="1" dirty="0">
                <a:solidFill>
                  <a:schemeClr val="accent1"/>
                </a:solidFill>
              </a:rPr>
              <a:t>local storage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Replication across nodes + </a:t>
            </a:r>
            <a:r>
              <a:rPr lang="en-US" b="1" dirty="0">
                <a:solidFill>
                  <a:schemeClr val="accent1"/>
                </a:solidFill>
              </a:rPr>
              <a:t>S3 backup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Query compilation </a:t>
            </a:r>
            <a:r>
              <a:rPr lang="en-US" dirty="0"/>
              <a:t>in C++ code</a:t>
            </a:r>
          </a:p>
          <a:p>
            <a:pPr lvl="1"/>
            <a:r>
              <a:rPr lang="en-US" dirty="0"/>
              <a:t>Support for </a:t>
            </a:r>
            <a:r>
              <a:rPr lang="en-US" b="1" dirty="0">
                <a:solidFill>
                  <a:schemeClr val="accent1"/>
                </a:solidFill>
              </a:rPr>
              <a:t>flat and nested files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SaaS: Cloud DBs and Cloud DWHs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182" y="781505"/>
            <a:ext cx="497488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760466" y="722274"/>
            <a:ext cx="255837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[Anurag Gupta et al.: Amazon Redshift and the Case for Simpler Data Warehouses.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182" y="1670649"/>
            <a:ext cx="497488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964956" y="1487516"/>
            <a:ext cx="237030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Mengchu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Cai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Integrated Querying of SQL database data and S3 data in Amazon Redshift.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IEEE Data Eng. Bull.  41(2)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84108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FA469-63D1-2A4F-D894-D58B2FE21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err="1"/>
              <a:t>ByteDance</a:t>
            </a:r>
            <a:r>
              <a:rPr lang="en-US" dirty="0"/>
              <a:t> </a:t>
            </a:r>
            <a:r>
              <a:rPr lang="en-US" dirty="0" err="1"/>
              <a:t>ByConity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1F79D-4FEC-6377-9161-A892E7D68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 Architecture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Virtual Warehouses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dirty="0"/>
              <a:t>(disaggregated</a:t>
            </a:r>
            <a:br>
              <a:rPr lang="en-US" dirty="0"/>
            </a:br>
            <a:r>
              <a:rPr lang="en-US" dirty="0"/>
              <a:t>storage and compute)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On-demand elasticity</a:t>
            </a:r>
          </a:p>
          <a:p>
            <a:pPr lvl="1"/>
            <a:r>
              <a:rPr lang="en-US" b="1" dirty="0">
                <a:solidFill>
                  <a:srgbClr val="F70146"/>
                </a:solidFill>
              </a:rPr>
              <a:t>Column store</a:t>
            </a:r>
            <a:r>
              <a:rPr lang="en-US" dirty="0"/>
              <a:t> on</a:t>
            </a:r>
            <a:br>
              <a:rPr lang="en-US" dirty="0"/>
            </a:br>
            <a:r>
              <a:rPr lang="en-US" b="1" dirty="0">
                <a:solidFill>
                  <a:srgbClr val="F70146"/>
                </a:solidFill>
              </a:rPr>
              <a:t>object storage</a:t>
            </a:r>
            <a:r>
              <a:rPr lang="en-US" dirty="0"/>
              <a:t> (e.g., S3)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Open-source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dirty="0"/>
              <a:t>(</a:t>
            </a:r>
            <a:r>
              <a:rPr lang="en-US" dirty="0">
                <a:hlinkClick r:id="rId2"/>
              </a:rPr>
              <a:t>https://github.com/</a:t>
            </a:r>
            <a:br>
              <a:rPr lang="en-US" dirty="0">
                <a:hlinkClick r:id="rId2"/>
              </a:rPr>
            </a:br>
            <a:r>
              <a:rPr lang="en-US" dirty="0" err="1">
                <a:hlinkClick r:id="rId2"/>
              </a:rPr>
              <a:t>ByConity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ByConity</a:t>
            </a:r>
            <a:r>
              <a:rPr lang="en-US" dirty="0"/>
              <a:t>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4BDB9C-9AE9-497B-2A0B-2C5C458A73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SaaS: Cloud DBs and Cloud DWHs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FDCC65-2EB6-AB3D-CBB7-86C451F02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5483" y="1394385"/>
            <a:ext cx="4709938" cy="44523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02ECBF-5ADC-9388-CFFE-8F54319392DA}"/>
              </a:ext>
            </a:extLst>
          </p:cNvPr>
          <p:cNvSpPr txBox="1"/>
          <p:nvPr/>
        </p:nvSpPr>
        <p:spPr>
          <a:xfrm>
            <a:off x="720725" y="4836339"/>
            <a:ext cx="372591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https://byconity.github.io/blog/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2023-05-24-byconity-announcement-opensources-its-cloudnative-data-warehouse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1842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C9FAB-E13A-269F-43D9-8FBD347C0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Amazon Aurora (OLTP)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A0219-D8F3-CF91-5B66-3276B8FDF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Separate logging &amp; storage from DB engine</a:t>
            </a:r>
          </a:p>
          <a:p>
            <a:pPr lvl="1"/>
            <a:r>
              <a:rPr lang="en-US" dirty="0"/>
              <a:t>Redo processing via a multi-tenant scale-out storage service</a:t>
            </a:r>
          </a:p>
          <a:p>
            <a:pPr lvl="1"/>
            <a:endParaRPr lang="en-US" sz="1000" dirty="0"/>
          </a:p>
          <a:p>
            <a:r>
              <a:rPr lang="en-US" dirty="0"/>
              <a:t>System Architecture</a:t>
            </a:r>
          </a:p>
          <a:p>
            <a:pPr lvl="1"/>
            <a:r>
              <a:rPr lang="en-US" dirty="0"/>
              <a:t>Storage as an independent </a:t>
            </a:r>
            <a:br>
              <a:rPr lang="en-US" dirty="0"/>
            </a:br>
            <a:r>
              <a:rPr lang="en-US" dirty="0"/>
              <a:t>fault-tolerant and </a:t>
            </a:r>
            <a:br>
              <a:rPr lang="en-US" dirty="0"/>
            </a:br>
            <a:r>
              <a:rPr lang="en-US" dirty="0"/>
              <a:t>self-healing service</a:t>
            </a:r>
          </a:p>
          <a:p>
            <a:pPr lvl="1"/>
            <a:r>
              <a:rPr lang="en-US" b="1" dirty="0">
                <a:solidFill>
                  <a:srgbClr val="F70146"/>
                </a:solidFill>
              </a:rPr>
              <a:t>Only writes redo </a:t>
            </a:r>
            <a:br>
              <a:rPr lang="en-US" b="1" dirty="0">
                <a:solidFill>
                  <a:srgbClr val="F70146"/>
                </a:solidFill>
              </a:rPr>
            </a:br>
            <a:r>
              <a:rPr lang="en-US" b="1" dirty="0">
                <a:solidFill>
                  <a:srgbClr val="F70146"/>
                </a:solidFill>
              </a:rPr>
              <a:t>log records to storage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reduced network I/O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Backup and recovery as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continuous async operations</a:t>
            </a:r>
          </a:p>
          <a:p>
            <a:pPr lvl="1"/>
            <a:endParaRPr lang="en-US" sz="10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Aurora Limitless (Nov 27, 2023)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Serverless endpoint</a:t>
            </a:r>
            <a:r>
              <a:rPr lang="en-US" dirty="0"/>
              <a:t> and automatic elasticity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FF9EC0-0B49-0BDC-5498-780EEB7DEE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SaaS: Cloud DBs and Cloud DWHs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C21A38-3634-E136-2C6E-8355BF152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432" y="2367459"/>
            <a:ext cx="4385103" cy="30639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C0D50A-7F2E-B34F-F7EC-5E46B421F06E}"/>
              </a:ext>
            </a:extLst>
          </p:cNvPr>
          <p:cNvSpPr txBox="1"/>
          <p:nvPr/>
        </p:nvSpPr>
        <p:spPr>
          <a:xfrm>
            <a:off x="5843752" y="5455904"/>
            <a:ext cx="287983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https://aws.amazon.com/about-aws/whats-new/2023/11/amazon-aurora-limitless-database/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6DBA43-D1A8-5C5B-9371-9E0A5D17D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1340" y="1180535"/>
            <a:ext cx="496614" cy="640080"/>
          </a:xfrm>
          <a:prstGeom prst="rect">
            <a:avLst/>
          </a:prstGeom>
          <a:ln w="1905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058C19-1215-66BA-08FF-472EBDFE3C38}"/>
              </a:ext>
            </a:extLst>
          </p:cNvPr>
          <p:cNvSpPr txBox="1"/>
          <p:nvPr/>
        </p:nvSpPr>
        <p:spPr>
          <a:xfrm>
            <a:off x="5496910" y="1075432"/>
            <a:ext cx="2806262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[Alexandre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Verbitski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et al.: Amazon Aurora: Design Considerations for High Throughput Cloud-Native Relational Databases. 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IGMOD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20666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Microsoft </a:t>
            </a:r>
            <a:r>
              <a:rPr lang="en-US" dirty="0" err="1"/>
              <a:t>Hyperscale</a:t>
            </a:r>
            <a:r>
              <a:rPr lang="en-US" dirty="0"/>
              <a:t> (OLTP)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Challenges of monolithic DBMSs in the cloud</a:t>
            </a:r>
            <a:br>
              <a:rPr lang="en-US" dirty="0"/>
            </a:br>
            <a:r>
              <a:rPr lang="en-US" dirty="0"/>
              <a:t>(cost-elasticity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scale-out/in data movement, availability/SW updates)</a:t>
            </a:r>
          </a:p>
          <a:p>
            <a:pPr lvl="1"/>
            <a:r>
              <a:rPr lang="en-US" dirty="0"/>
              <a:t>Socrates: new OLTP cloud database system </a:t>
            </a:r>
            <a:r>
              <a:rPr lang="en-US" b="1" dirty="0">
                <a:solidFill>
                  <a:srgbClr val="7889FB"/>
                </a:solidFill>
              </a:rPr>
              <a:t>Azure DB </a:t>
            </a:r>
            <a:r>
              <a:rPr lang="en-US" b="1" dirty="0" err="1">
                <a:solidFill>
                  <a:srgbClr val="7889FB"/>
                </a:solidFill>
              </a:rPr>
              <a:t>Hyperscale</a:t>
            </a:r>
            <a:r>
              <a:rPr lang="en-US" dirty="0"/>
              <a:t> </a:t>
            </a:r>
          </a:p>
          <a:p>
            <a:pPr lvl="1"/>
            <a:endParaRPr lang="en-US" sz="1200" dirty="0"/>
          </a:p>
          <a:p>
            <a:r>
              <a:rPr lang="en-US" dirty="0"/>
              <a:t>Key Features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Separated Compute, Storage, Log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SQL Server </a:t>
            </a:r>
            <a:r>
              <a:rPr lang="en-US" dirty="0"/>
              <a:t>compute node w/ </a:t>
            </a:r>
            <a:br>
              <a:rPr lang="en-US" dirty="0"/>
            </a:br>
            <a:r>
              <a:rPr lang="en-US" dirty="0"/>
              <a:t>secondary and SSD-based caching</a:t>
            </a:r>
          </a:p>
          <a:p>
            <a:pPr lvl="1"/>
            <a:r>
              <a:rPr lang="en-US" dirty="0"/>
              <a:t>128GB Page Servers </a:t>
            </a:r>
            <a:r>
              <a:rPr lang="en-US" dirty="0">
                <a:sym typeface="Wingdings" panose="05000000000000000000" pitchFamily="2" charset="2"/>
              </a:rPr>
              <a:t> up to 100TB DB</a:t>
            </a:r>
          </a:p>
          <a:p>
            <a:pPr lvl="1"/>
            <a:r>
              <a:rPr lang="en-US" dirty="0"/>
              <a:t>Log server (landing zone, </a:t>
            </a:r>
            <a:br>
              <a:rPr lang="en-US" dirty="0"/>
            </a:br>
            <a:r>
              <a:rPr lang="en-US" dirty="0"/>
              <a:t>long-term log storage) </a:t>
            </a:r>
          </a:p>
          <a:p>
            <a:pPr lvl="1"/>
            <a:r>
              <a:rPr lang="en-US" dirty="0"/>
              <a:t>Azure storage layer</a:t>
            </a:r>
          </a:p>
          <a:p>
            <a:pPr lvl="1"/>
            <a:r>
              <a:rPr lang="en-US" dirty="0"/>
              <a:t>Period checkpointing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SaaS: Cloud DBs and Cloud DWHs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2836" y="1223202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911701" y="1180670"/>
            <a:ext cx="243480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[Panagiotis Antonopoulos et al.: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Socrates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The New SQL Server in the Cloud.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2921" y="2881422"/>
            <a:ext cx="3399339" cy="32595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9970" y="5816008"/>
            <a:ext cx="4795283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[Microsoft Mechanics: What is Azure Database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Hyperscale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?,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https://www.youtube.com/watch?v=Z9AFnKI7sfI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096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418" y="2228939"/>
            <a:ext cx="3713397" cy="42788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Dynamo (KV Store)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Simple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highly-available</a:t>
            </a:r>
            <a:r>
              <a:rPr lang="en-US" dirty="0"/>
              <a:t> data storage for small objects in ~1MB range</a:t>
            </a:r>
          </a:p>
          <a:p>
            <a:pPr lvl="1"/>
            <a:r>
              <a:rPr lang="en-US" dirty="0"/>
              <a:t>Aim for </a:t>
            </a:r>
            <a:r>
              <a:rPr lang="en-US" b="1" dirty="0">
                <a:solidFill>
                  <a:schemeClr val="accent1"/>
                </a:solidFill>
              </a:rPr>
              <a:t>good load balance</a:t>
            </a:r>
            <a:r>
              <a:rPr lang="en-US" dirty="0"/>
              <a:t> (99.9</a:t>
            </a:r>
            <a:r>
              <a:rPr lang="en-US" baseline="30000" dirty="0"/>
              <a:t>th</a:t>
            </a:r>
            <a:r>
              <a:rPr lang="en-US" dirty="0"/>
              <a:t> percentile SLAs)</a:t>
            </a:r>
          </a:p>
          <a:p>
            <a:pPr lvl="1"/>
            <a:endParaRPr lang="en-US" sz="300" dirty="0"/>
          </a:p>
          <a:p>
            <a:r>
              <a:rPr lang="en-US" dirty="0"/>
              <a:t>#1 System Interface</a:t>
            </a:r>
          </a:p>
          <a:p>
            <a:pPr lvl="1"/>
            <a:r>
              <a:rPr lang="en-US" dirty="0"/>
              <a:t>Simple get(k, </a:t>
            </a:r>
            <a:r>
              <a:rPr lang="en-US" dirty="0" err="1"/>
              <a:t>ctx</a:t>
            </a:r>
            <a:r>
              <a:rPr lang="en-US" dirty="0"/>
              <a:t>) and put(k, </a:t>
            </a:r>
            <a:r>
              <a:rPr lang="en-US" dirty="0" err="1"/>
              <a:t>ctx</a:t>
            </a:r>
            <a:r>
              <a:rPr lang="en-US" dirty="0"/>
              <a:t>) ops</a:t>
            </a:r>
          </a:p>
          <a:p>
            <a:pPr lvl="1"/>
            <a:endParaRPr lang="en-US" sz="300" dirty="0"/>
          </a:p>
          <a:p>
            <a:r>
              <a:rPr lang="en-US" dirty="0"/>
              <a:t>#2 Partitioning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Consistent hashing</a:t>
            </a:r>
            <a:r>
              <a:rPr lang="en-US" dirty="0"/>
              <a:t> of nodes and keys</a:t>
            </a:r>
            <a:br>
              <a:rPr lang="en-US" dirty="0"/>
            </a:br>
            <a:r>
              <a:rPr lang="en-US" dirty="0"/>
              <a:t>on circular ring for </a:t>
            </a:r>
            <a:r>
              <a:rPr lang="en-US" b="1" dirty="0">
                <a:solidFill>
                  <a:srgbClr val="7889FB"/>
                </a:solidFill>
              </a:rPr>
              <a:t>incremental scaling</a:t>
            </a:r>
          </a:p>
          <a:p>
            <a:pPr lvl="1"/>
            <a:r>
              <a:rPr lang="en-US" dirty="0"/>
              <a:t>Nodes hold </a:t>
            </a:r>
            <a:r>
              <a:rPr lang="en-US" b="1" dirty="0">
                <a:solidFill>
                  <a:schemeClr val="accent1"/>
                </a:solidFill>
              </a:rPr>
              <a:t>multiple virtual nodes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for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load balance </a:t>
            </a:r>
            <a:r>
              <a:rPr lang="en-US" dirty="0">
                <a:sym typeface="Wingdings" panose="05000000000000000000" pitchFamily="2" charset="2"/>
              </a:rPr>
              <a:t>(add/</a:t>
            </a:r>
            <a:r>
              <a:rPr lang="en-US" dirty="0" err="1">
                <a:sym typeface="Wingdings" panose="05000000000000000000" pitchFamily="2" charset="2"/>
              </a:rPr>
              <a:t>rm</a:t>
            </a:r>
            <a:r>
              <a:rPr lang="en-US" dirty="0">
                <a:sym typeface="Wingdings" panose="05000000000000000000" pitchFamily="2" charset="2"/>
              </a:rPr>
              <a:t>, heterogeneous)</a:t>
            </a:r>
          </a:p>
          <a:p>
            <a:pPr lvl="1"/>
            <a:endParaRPr lang="en-US" sz="3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#3 Replication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Each data item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replicated N times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(at </a:t>
            </a:r>
            <a:r>
              <a:rPr lang="en-US" dirty="0" err="1">
                <a:sym typeface="Wingdings" panose="05000000000000000000" pitchFamily="2" charset="2"/>
              </a:rPr>
              <a:t>coord</a:t>
            </a:r>
            <a:r>
              <a:rPr lang="en-US" dirty="0">
                <a:sym typeface="Wingdings" panose="05000000000000000000" pitchFamily="2" charset="2"/>
              </a:rPr>
              <a:t> node and N-1 successors)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Eventual consistency with </a:t>
            </a:r>
            <a:r>
              <a:rPr lang="en-US" dirty="0" err="1">
                <a:sym typeface="Wingdings" panose="05000000000000000000" pitchFamily="2" charset="2"/>
              </a:rPr>
              <a:t>async</a:t>
            </a:r>
            <a:r>
              <a:rPr lang="en-US" dirty="0">
                <a:sym typeface="Wingdings" panose="05000000000000000000" pitchFamily="2" charset="2"/>
              </a:rPr>
              <a:t> update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propagation based on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vector clocks</a:t>
            </a:r>
          </a:p>
          <a:p>
            <a:pPr lvl="1"/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Replica synchronization via </a:t>
            </a:r>
            <a:r>
              <a:rPr lang="en-US" b="1" dirty="0" err="1">
                <a:solidFill>
                  <a:schemeClr val="accent1"/>
                </a:solidFill>
                <a:sym typeface="Wingdings" panose="05000000000000000000" pitchFamily="2" charset="2"/>
              </a:rPr>
              <a:t>Merkle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 trees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SaaS: Cloud DBs and Cloud DWHs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31071" y="754439"/>
            <a:ext cx="256451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[Giuseppe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DeCandia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Dynamo: amazon's highly available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key-value store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SOSP 2007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0245" y="804162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7715636" y="2123386"/>
            <a:ext cx="1284929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Amazon 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e-Commerce Platform</a:t>
            </a:r>
          </a:p>
        </p:txBody>
      </p:sp>
    </p:spTree>
    <p:extLst>
      <p:ext uri="{BB962C8B-B14F-4D97-AF65-F5344CB8AC3E}">
        <p14:creationId xmlns:p14="http://schemas.microsoft.com/office/powerpoint/2010/main" val="155553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FaaS</a:t>
            </a:r>
            <a:r>
              <a:rPr lang="en-US" dirty="0"/>
              <a:t>: </a:t>
            </a:r>
            <a:r>
              <a:rPr lang="en-US" dirty="0" err="1"/>
              <a:t>Serverless</a:t>
            </a:r>
            <a:r>
              <a:rPr lang="en-US" dirty="0"/>
              <a:t> Database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064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Serverless</a:t>
            </a:r>
            <a:r>
              <a:rPr lang="en-US" dirty="0"/>
              <a:t>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 </a:t>
            </a:r>
            <a:r>
              <a:rPr lang="en-US" dirty="0" err="1"/>
              <a:t>Serverless</a:t>
            </a:r>
            <a:endParaRPr lang="en-US" dirty="0"/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FaaS</a:t>
            </a:r>
            <a:r>
              <a:rPr lang="en-US" b="1" dirty="0">
                <a:solidFill>
                  <a:schemeClr val="accent1"/>
                </a:solidFill>
              </a:rPr>
              <a:t>: </a:t>
            </a:r>
            <a:r>
              <a:rPr lang="en-US" dirty="0"/>
              <a:t>functions-as-a-service (event-driven, stateless input-output mapping)</a:t>
            </a:r>
          </a:p>
          <a:p>
            <a:pPr lvl="1"/>
            <a:r>
              <a:rPr lang="en-US" dirty="0"/>
              <a:t>Infrastructure for deployment and auto-scaling of APIs/functions</a:t>
            </a:r>
          </a:p>
          <a:p>
            <a:pPr lvl="1"/>
            <a:r>
              <a:rPr lang="en-US" dirty="0"/>
              <a:t>Examples: </a:t>
            </a:r>
            <a:r>
              <a:rPr lang="en-US" b="1" dirty="0">
                <a:solidFill>
                  <a:srgbClr val="7889FB"/>
                </a:solidFill>
              </a:rPr>
              <a:t>Amazon Lambda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Microsoft Azure Functions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Example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FaaS</a:t>
            </a:r>
            <a:r>
              <a:rPr lang="en-US" dirty="0"/>
              <a:t>: </a:t>
            </a:r>
            <a:r>
              <a:rPr lang="en-US" dirty="0" err="1"/>
              <a:t>Serverless</a:t>
            </a:r>
            <a:r>
              <a:rPr lang="en-US" dirty="0"/>
              <a:t> Database Systems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7" y="2225988"/>
            <a:ext cx="720725" cy="4836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475" y="2302361"/>
            <a:ext cx="797230" cy="630270"/>
          </a:xfrm>
          <a:prstGeom prst="rect">
            <a:avLst/>
          </a:prstGeom>
        </p:spPr>
      </p:pic>
      <p:sp>
        <p:nvSpPr>
          <p:cNvPr id="9" name="Lightning Bolt 8"/>
          <p:cNvSpPr/>
          <p:nvPr/>
        </p:nvSpPr>
        <p:spPr>
          <a:xfrm>
            <a:off x="1945428" y="3073940"/>
            <a:ext cx="885217" cy="787940"/>
          </a:xfrm>
          <a:prstGeom prst="lightningBol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3844" y="3006245"/>
            <a:ext cx="1391055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Event Source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(e.g., cloud services)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513276" y="3405963"/>
            <a:ext cx="869327" cy="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5" name="Straight Arrow Connector 14"/>
          <p:cNvCxnSpPr>
            <a:stCxn id="16" idx="3"/>
            <a:endCxn id="22" idx="1"/>
          </p:cNvCxnSpPr>
          <p:nvPr/>
        </p:nvCxnSpPr>
        <p:spPr>
          <a:xfrm>
            <a:off x="6278288" y="3466898"/>
            <a:ext cx="1185890" cy="2922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058" y="3151763"/>
            <a:ext cx="797230" cy="6302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980002" y="2857090"/>
            <a:ext cx="192011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Lambda Functions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Straight Arrow Connector 18"/>
          <p:cNvCxnSpPr>
            <a:endCxn id="47" idx="3"/>
          </p:cNvCxnSpPr>
          <p:nvPr/>
        </p:nvCxnSpPr>
        <p:spPr>
          <a:xfrm flipH="1">
            <a:off x="4513276" y="3518171"/>
            <a:ext cx="869327" cy="2861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7464178" y="3146654"/>
            <a:ext cx="139105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Other APIs and Services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72271" y="3725691"/>
            <a:ext cx="2132455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 scaling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Pay-per-request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(1M x 100ms = 0.2$)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52411" y="4780881"/>
            <a:ext cx="7478746" cy="204671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import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com.amazonaws.services.lambda.runtime.Context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import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com.amazonaws.services.lambda.runtime.RequestHandler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public class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MyHandler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implements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RequestHandler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&lt;Tuple,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MyResponse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&gt; {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  @Override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public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MyResponse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handleRequest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(Tuple input, </a:t>
            </a:r>
            <a:r>
              <a:rPr lang="en-US" sz="15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Context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context) {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     </a:t>
            </a:r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return </a:t>
            </a:r>
            <a:r>
              <a:rPr lang="en-US" sz="15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expensiveStatelessComputation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(input);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  }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3651" y="2949532"/>
            <a:ext cx="809625" cy="1143000"/>
          </a:xfrm>
          <a:prstGeom prst="rect">
            <a:avLst/>
          </a:prstGeom>
        </p:spPr>
      </p:pic>
      <p:cxnSp>
        <p:nvCxnSpPr>
          <p:cNvPr id="52" name="Straight Arrow Connector 51"/>
          <p:cNvCxnSpPr/>
          <p:nvPr/>
        </p:nvCxnSpPr>
        <p:spPr>
          <a:xfrm>
            <a:off x="2806736" y="3407639"/>
            <a:ext cx="869327" cy="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53" name="Straight Arrow Connector 52"/>
          <p:cNvCxnSpPr/>
          <p:nvPr/>
        </p:nvCxnSpPr>
        <p:spPr>
          <a:xfrm flipH="1">
            <a:off x="2806736" y="3519847"/>
            <a:ext cx="869327" cy="2861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pic>
        <p:nvPicPr>
          <p:cNvPr id="56" name="Picture 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7727" y="750067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7" name="TextBox 56"/>
          <p:cNvSpPr txBox="1"/>
          <p:nvPr/>
        </p:nvSpPr>
        <p:spPr>
          <a:xfrm>
            <a:off x="5252937" y="701427"/>
            <a:ext cx="297666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[Joseph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Hellerstein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Serverless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Computing: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Step Forward, Two Steps Back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74340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7" grpId="0"/>
      <p:bldP spid="22" grpId="0"/>
      <p:bldP spid="23" grpId="0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Embarrassingly-Parallel Use Cases</a:t>
            </a:r>
          </a:p>
          <a:p>
            <a:pPr lvl="1"/>
            <a:r>
              <a:rPr lang="en-US" dirty="0"/>
              <a:t>Stateless image/video processing (thumbnails, encoding, rendering)</a:t>
            </a:r>
          </a:p>
          <a:p>
            <a:pPr lvl="1"/>
            <a:r>
              <a:rPr lang="en-US" dirty="0"/>
              <a:t>ML inference/scoring (e.g., object classification and detection)</a:t>
            </a:r>
          </a:p>
          <a:p>
            <a:pPr lvl="1"/>
            <a:r>
              <a:rPr lang="en-US" dirty="0"/>
              <a:t>Distributed compilation, unit testing</a:t>
            </a:r>
          </a:p>
          <a:p>
            <a:pPr lvl="1"/>
            <a:endParaRPr lang="en-US" dirty="0"/>
          </a:p>
          <a:p>
            <a:r>
              <a:rPr lang="en-US" dirty="0"/>
              <a:t>Data Analytics – </a:t>
            </a:r>
            <a:r>
              <a:rPr lang="en-US" dirty="0" err="1"/>
              <a:t>CloudSort</a:t>
            </a:r>
            <a:r>
              <a:rPr lang="en-US" dirty="0"/>
              <a:t> </a:t>
            </a:r>
            <a:br>
              <a:rPr lang="en-US" dirty="0"/>
            </a:br>
            <a:r>
              <a:rPr lang="en-US" b="0" dirty="0"/>
              <a:t>(</a:t>
            </a:r>
            <a:r>
              <a:rPr lang="en-US" b="0" dirty="0">
                <a:hlinkClick r:id="rId3"/>
              </a:rPr>
              <a:t>http://sortbenchmark.org/</a:t>
            </a:r>
            <a:r>
              <a:rPr lang="en-US" b="0" dirty="0"/>
              <a:t>)</a:t>
            </a:r>
          </a:p>
          <a:p>
            <a:pPr lvl="1"/>
            <a:r>
              <a:rPr lang="en-US" dirty="0"/>
              <a:t>Minimum cost for sorting 100TB</a:t>
            </a:r>
          </a:p>
          <a:p>
            <a:pPr lvl="1"/>
            <a:r>
              <a:rPr lang="en-US" dirty="0"/>
              <a:t>500x slower on </a:t>
            </a:r>
            <a:r>
              <a:rPr lang="en-US" dirty="0" err="1"/>
              <a:t>serverless</a:t>
            </a:r>
            <a:r>
              <a:rPr lang="en-US" dirty="0"/>
              <a:t> compared to VMs </a:t>
            </a:r>
            <a:r>
              <a:rPr lang="en-US" dirty="0">
                <a:sym typeface="Wingdings" panose="05000000000000000000" pitchFamily="2" charset="2"/>
              </a:rPr>
              <a:t> reason: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slow data shuffling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Multi-round, hybrid shuffle (w/ same range </a:t>
            </a:r>
            <a:r>
              <a:rPr lang="en-US" dirty="0" err="1"/>
              <a:t>partitioner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Small, fast storage (e.g., </a:t>
            </a:r>
            <a:r>
              <a:rPr lang="en-US" dirty="0" err="1"/>
              <a:t>Redis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for intermediates per round</a:t>
            </a:r>
          </a:p>
          <a:p>
            <a:pPr lvl="2"/>
            <a:r>
              <a:rPr lang="en-US" dirty="0"/>
              <a:t>Large, slow storage (S3) output</a:t>
            </a:r>
          </a:p>
          <a:p>
            <a:pPr lvl="1"/>
            <a:r>
              <a:rPr lang="en-US" dirty="0"/>
              <a:t>Final merge of runs into S3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FaaS</a:t>
            </a:r>
            <a:r>
              <a:rPr lang="en-US" dirty="0"/>
              <a:t>: </a:t>
            </a:r>
            <a:r>
              <a:rPr lang="en-US" dirty="0" err="1"/>
              <a:t>Serverless</a:t>
            </a:r>
            <a:r>
              <a:rPr lang="en-US" dirty="0"/>
              <a:t> Database Systems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4321" y="4784341"/>
            <a:ext cx="3522377" cy="11772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2836" y="3140268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823212" y="3079979"/>
            <a:ext cx="348895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Qifan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Pu,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Shivaram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Venkataraman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Ion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Stoica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Shuffling, Fast and Slow: Scalable Analytics on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Serverless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Infrastructure.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NSDI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 (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Locus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060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FaaS</a:t>
            </a:r>
            <a:r>
              <a:rPr lang="en-US" dirty="0"/>
              <a:t> Query Processing – Starling (MIT)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Avoid pre-provisioning, and data loading</a:t>
            </a:r>
          </a:p>
          <a:p>
            <a:pPr lvl="1"/>
            <a:r>
              <a:rPr lang="en-US" dirty="0"/>
              <a:t>Pay per query w/ competitive performance </a:t>
            </a:r>
          </a:p>
          <a:p>
            <a:pPr lvl="1"/>
            <a:r>
              <a:rPr lang="en-US" dirty="0"/>
              <a:t>Tunable cost-performance per query</a:t>
            </a:r>
          </a:p>
          <a:p>
            <a:pPr lvl="1"/>
            <a:endParaRPr lang="en-US" dirty="0"/>
          </a:p>
          <a:p>
            <a:r>
              <a:rPr lang="en-US" dirty="0"/>
              <a:t>Starling Query Processing</a:t>
            </a:r>
          </a:p>
          <a:p>
            <a:pPr lvl="1"/>
            <a:r>
              <a:rPr lang="en-US" dirty="0"/>
              <a:t>Coordinator compiles queries, and</a:t>
            </a:r>
            <a:br>
              <a:rPr lang="en-US" dirty="0"/>
            </a:br>
            <a:r>
              <a:rPr lang="en-US" dirty="0"/>
              <a:t>schedules tasks</a:t>
            </a:r>
          </a:p>
          <a:p>
            <a:pPr lvl="1"/>
            <a:r>
              <a:rPr lang="en-US" dirty="0"/>
              <a:t>Open input formats (CSV, ORC, Parquet)</a:t>
            </a:r>
          </a:p>
          <a:p>
            <a:pPr lvl="1"/>
            <a:r>
              <a:rPr lang="en-US" dirty="0"/>
              <a:t>Intermediates stored in S3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Shuffling:</a:t>
            </a:r>
            <a:r>
              <a:rPr lang="en-US" dirty="0"/>
              <a:t> Mitigate many file problem by</a:t>
            </a:r>
            <a:br>
              <a:rPr lang="en-US" dirty="0"/>
            </a:br>
            <a:r>
              <a:rPr lang="en-US" dirty="0"/>
              <a:t>writing single file per task, read portions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 centric query compilation</a:t>
            </a:r>
          </a:p>
          <a:p>
            <a:pPr lvl="1"/>
            <a:r>
              <a:rPr lang="en-US" dirty="0"/>
              <a:t>Task pipelining and straggler mitigation  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FaaS</a:t>
            </a:r>
            <a:r>
              <a:rPr lang="en-US" dirty="0"/>
              <a:t>: </a:t>
            </a:r>
            <a:r>
              <a:rPr lang="en-US" dirty="0" err="1"/>
              <a:t>Serverless</a:t>
            </a:r>
            <a:r>
              <a:rPr lang="en-US" dirty="0"/>
              <a:t> Database Systems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290" y="1432645"/>
            <a:ext cx="49903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295478" y="1281112"/>
            <a:ext cx="301450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[Matthew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Perron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Raul Castro Fernandez, David J. DeWitt, Samuel Madden: Starling: A Scalable Query Engine on Cloud Functions.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4272" y="3054699"/>
            <a:ext cx="3532014" cy="267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5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423274" cy="761470"/>
          </a:xfrm>
        </p:spPr>
        <p:txBody>
          <a:bodyPr/>
          <a:lstStyle/>
          <a:p>
            <a:r>
              <a:rPr lang="en-US" dirty="0" err="1"/>
              <a:t>FaaS</a:t>
            </a:r>
            <a:r>
              <a:rPr lang="en-US" dirty="0"/>
              <a:t> Query Processing – </a:t>
            </a:r>
            <a:r>
              <a:rPr lang="en-US" dirty="0" err="1"/>
              <a:t>Lambada</a:t>
            </a:r>
            <a:r>
              <a:rPr lang="en-US" dirty="0"/>
              <a:t> (ETH)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Potential Analysis</a:t>
            </a:r>
          </a:p>
          <a:p>
            <a:pPr lvl="1"/>
            <a:r>
              <a:rPr lang="en-US" dirty="0"/>
              <a:t>Simulation of scan 1TB from S3</a:t>
            </a:r>
            <a:br>
              <a:rPr lang="en-US" dirty="0"/>
            </a:br>
            <a:r>
              <a:rPr lang="en-US" dirty="0"/>
              <a:t>(</a:t>
            </a:r>
            <a:r>
              <a:rPr lang="en-US" b="1" dirty="0">
                <a:solidFill>
                  <a:schemeClr val="accent1"/>
                </a:solidFill>
              </a:rPr>
              <a:t>2min VM startup</a:t>
            </a:r>
            <a:r>
              <a:rPr lang="en-US" dirty="0"/>
              <a:t>, 4s fun startup)</a:t>
            </a:r>
          </a:p>
          <a:p>
            <a:pPr lvl="1"/>
            <a:r>
              <a:rPr lang="en-US" dirty="0"/>
              <a:t>Short startup + demand scaling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Interactive analytics on cold data</a:t>
            </a:r>
            <a:br>
              <a:rPr lang="en-US" dirty="0"/>
            </a:br>
            <a:r>
              <a:rPr lang="en-US" dirty="0"/>
              <a:t>(e.g., Hydrology, HE Physics)</a:t>
            </a:r>
          </a:p>
          <a:p>
            <a:pPr lvl="1"/>
            <a:endParaRPr lang="en-US" dirty="0"/>
          </a:p>
          <a:p>
            <a:r>
              <a:rPr lang="en-US" dirty="0" err="1"/>
              <a:t>Lambada</a:t>
            </a:r>
            <a:r>
              <a:rPr lang="en-US" dirty="0"/>
              <a:t> Query Processing</a:t>
            </a:r>
          </a:p>
          <a:p>
            <a:pPr lvl="1"/>
            <a:r>
              <a:rPr lang="en-US" dirty="0"/>
              <a:t>Driver on client machine</a:t>
            </a:r>
            <a:br>
              <a:rPr lang="en-US" dirty="0"/>
            </a:br>
            <a:r>
              <a:rPr lang="en-US" dirty="0"/>
              <a:t>w/ </a:t>
            </a:r>
            <a:r>
              <a:rPr lang="en-US" b="1" dirty="0">
                <a:solidFill>
                  <a:srgbClr val="7889FB"/>
                </a:solidFill>
              </a:rPr>
              <a:t>batched, two-level invocation</a:t>
            </a:r>
          </a:p>
          <a:p>
            <a:pPr lvl="1"/>
            <a:r>
              <a:rPr lang="en-US" dirty="0"/>
              <a:t>Data-parallel execution solely</a:t>
            </a:r>
            <a:br>
              <a:rPr lang="en-US" dirty="0"/>
            </a:br>
            <a:r>
              <a:rPr lang="en-US" dirty="0"/>
              <a:t>with </a:t>
            </a:r>
            <a:r>
              <a:rPr lang="en-US" dirty="0" err="1"/>
              <a:t>serverless</a:t>
            </a:r>
            <a:r>
              <a:rPr lang="en-US" dirty="0"/>
              <a:t> workers (lambda funs)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Parquet scan operator</a:t>
            </a:r>
            <a:r>
              <a:rPr lang="en-US" dirty="0"/>
              <a:t> (</a:t>
            </a:r>
            <a:r>
              <a:rPr lang="en-US" dirty="0" err="1"/>
              <a:t>sel</a:t>
            </a:r>
            <a:r>
              <a:rPr lang="en-US" dirty="0"/>
              <a:t>/</a:t>
            </a:r>
            <a:r>
              <a:rPr lang="en-US" dirty="0" err="1"/>
              <a:t>proj</a:t>
            </a:r>
            <a:r>
              <a:rPr lang="en-US" dirty="0"/>
              <a:t> pushdown)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Exchange operators</a:t>
            </a:r>
            <a:r>
              <a:rPr lang="en-US" dirty="0"/>
              <a:t> for join/sort/group-by </a:t>
            </a:r>
            <a:br>
              <a:rPr lang="en-US" dirty="0"/>
            </a:br>
            <a:r>
              <a:rPr lang="en-US" dirty="0"/>
              <a:t>(communication through shared storage)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FaaS</a:t>
            </a:r>
            <a:r>
              <a:rPr lang="en-US" dirty="0"/>
              <a:t>: </a:t>
            </a:r>
            <a:r>
              <a:rPr lang="en-US" dirty="0" err="1"/>
              <a:t>Serverless</a:t>
            </a:r>
            <a:r>
              <a:rPr lang="en-US" dirty="0"/>
              <a:t> Database Systems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238" y="1311257"/>
            <a:ext cx="4225278" cy="20348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266" y="3590706"/>
            <a:ext cx="3311100" cy="18697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23208" y="3576627"/>
            <a:ext cx="142686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~220 calls/s</a:t>
            </a:r>
            <a:b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(batched)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4320" y="5538749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606977" y="5380031"/>
            <a:ext cx="2686572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[Ingo Müller et al: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Lambada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Interactive Data Analytics on Cold Data Using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Serverless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Cloud Infrastructure.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30240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Cloud Computing Background</a:t>
            </a:r>
          </a:p>
          <a:p>
            <a:r>
              <a:rPr lang="en-US" dirty="0"/>
              <a:t>PaaS: SQL on Hadoop </a:t>
            </a:r>
          </a:p>
          <a:p>
            <a:r>
              <a:rPr lang="en-US" dirty="0"/>
              <a:t>SaaS: Cloud DBs and Cloud DWHs</a:t>
            </a:r>
          </a:p>
          <a:p>
            <a:r>
              <a:rPr lang="en-US" dirty="0" err="1"/>
              <a:t>FaaS</a:t>
            </a:r>
            <a:r>
              <a:rPr lang="en-US" dirty="0"/>
              <a:t>: </a:t>
            </a:r>
            <a:r>
              <a:rPr lang="en-US" dirty="0" err="1"/>
              <a:t>Serverless</a:t>
            </a:r>
            <a:r>
              <a:rPr lang="en-US" dirty="0"/>
              <a:t> Database Systems</a:t>
            </a:r>
          </a:p>
        </p:txBody>
      </p:sp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423274" cy="761470"/>
          </a:xfrm>
        </p:spPr>
        <p:txBody>
          <a:bodyPr/>
          <a:lstStyle/>
          <a:p>
            <a:r>
              <a:rPr lang="en-US" dirty="0" err="1"/>
              <a:t>FaaS</a:t>
            </a:r>
            <a:r>
              <a:rPr lang="en-US" dirty="0"/>
              <a:t> Query Processing – </a:t>
            </a:r>
            <a:r>
              <a:rPr lang="en-US" dirty="0" err="1"/>
              <a:t>Lambada</a:t>
            </a:r>
            <a:r>
              <a:rPr lang="en-US" dirty="0"/>
              <a:t> (ETH),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Function-to-function TCP Networking</a:t>
            </a:r>
          </a:p>
          <a:p>
            <a:pPr lvl="1"/>
            <a:r>
              <a:rPr lang="en-US" dirty="0"/>
              <a:t>Problem: </a:t>
            </a:r>
            <a:r>
              <a:rPr lang="en-US" dirty="0" err="1"/>
              <a:t>FaaS</a:t>
            </a:r>
            <a:r>
              <a:rPr lang="en-US" dirty="0"/>
              <a:t> functions behind </a:t>
            </a:r>
            <a:r>
              <a:rPr lang="en-US" b="1" dirty="0">
                <a:solidFill>
                  <a:schemeClr val="accent1"/>
                </a:solidFill>
              </a:rPr>
              <a:t>NAT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NAT Hole Punching</a:t>
            </a:r>
            <a:r>
              <a:rPr lang="en-US" dirty="0"/>
              <a:t> (e.g., P2P research,  exchange network addresses)</a:t>
            </a:r>
          </a:p>
          <a:p>
            <a:pPr lvl="1"/>
            <a:r>
              <a:rPr lang="en-US" dirty="0"/>
              <a:t>Setup and communication processes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TPC-H </a:t>
            </a:r>
            <a:br>
              <a:rPr lang="en-US" dirty="0"/>
            </a:br>
            <a:r>
              <a:rPr lang="en-US" dirty="0"/>
              <a:t>Performance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FaaS</a:t>
            </a:r>
            <a:r>
              <a:rPr lang="en-US" dirty="0"/>
              <a:t>: </a:t>
            </a:r>
            <a:r>
              <a:rPr lang="en-US" dirty="0" err="1"/>
              <a:t>Serverless</a:t>
            </a:r>
            <a:r>
              <a:rPr lang="en-US" dirty="0"/>
              <a:t> Database Systems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027667" y="2449268"/>
            <a:ext cx="3505095" cy="2168878"/>
            <a:chOff x="5027667" y="2449268"/>
            <a:chExt cx="3505095" cy="2168878"/>
          </a:xfrm>
        </p:grpSpPr>
        <p:sp>
          <p:nvSpPr>
            <p:cNvPr id="25" name="Rectangle 24"/>
            <p:cNvSpPr/>
            <p:nvPr/>
          </p:nvSpPr>
          <p:spPr>
            <a:xfrm>
              <a:off x="5252086" y="2763337"/>
              <a:ext cx="877410" cy="6698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>
                  <a:latin typeface="Calibri" panose="020F0502020204030204" pitchFamily="34" charset="0"/>
                  <a:cs typeface="Calibri" panose="020F0502020204030204" pitchFamily="34" charset="0"/>
                </a:rPr>
                <a:t>λ</a:t>
              </a:r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441067" y="2763337"/>
              <a:ext cx="877410" cy="6698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>
                  <a:latin typeface="Calibri" panose="020F0502020204030204" pitchFamily="34" charset="0"/>
                  <a:cs typeface="Calibri" panose="020F0502020204030204" pitchFamily="34" charset="0"/>
                </a:rPr>
                <a:t>λ</a:t>
              </a:r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722346" y="2763294"/>
              <a:ext cx="140677" cy="6598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506580" y="2449268"/>
              <a:ext cx="5722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NAT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9" name="Straight Arrow Connector 28"/>
            <p:cNvCxnSpPr>
              <a:stCxn id="25" idx="3"/>
              <a:endCxn id="26" idx="1"/>
            </p:cNvCxnSpPr>
            <p:nvPr/>
          </p:nvCxnSpPr>
          <p:spPr>
            <a:xfrm>
              <a:off x="6129496" y="3098261"/>
              <a:ext cx="1311571" cy="0"/>
            </a:xfrm>
            <a:prstGeom prst="straightConnector1">
              <a:avLst/>
            </a:prstGeom>
            <a:noFill/>
            <a:ln w="44450" cap="sq" cmpd="sng" algn="ctr">
              <a:solidFill>
                <a:srgbClr val="7889FB"/>
              </a:solidFill>
              <a:prstDash val="solid"/>
              <a:round/>
              <a:headEnd type="triangle" w="med" len="lg"/>
              <a:tailEnd type="triangle" w="med" len="lg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6179737" y="3132553"/>
              <a:ext cx="53256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TCP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554143" y="3433184"/>
              <a:ext cx="296303" cy="59472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736941" y="3432731"/>
              <a:ext cx="296303" cy="59472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5608869" y="3580549"/>
              <a:ext cx="2384183" cy="0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triangle" w="med" len="lg"/>
              <a:tailEnd type="triangle" w="med" len="lg"/>
            </a:ln>
            <a:effectLst/>
          </p:spPr>
        </p:cxnSp>
        <p:sp>
          <p:nvSpPr>
            <p:cNvPr id="39" name="TextBox 38"/>
            <p:cNvSpPr txBox="1"/>
            <p:nvPr/>
          </p:nvSpPr>
          <p:spPr>
            <a:xfrm>
              <a:off x="5027667" y="3694816"/>
              <a:ext cx="3505095" cy="92333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Boxer lib intercepts connect(), exchanges IP info, and established normal TCP connection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113488" y="2833632"/>
            <a:ext cx="2956094" cy="1557495"/>
            <a:chOff x="1113488" y="2833632"/>
            <a:chExt cx="2956094" cy="1557495"/>
          </a:xfrm>
        </p:grpSpPr>
        <p:sp>
          <p:nvSpPr>
            <p:cNvPr id="5" name="Rounded Rectangle 4"/>
            <p:cNvSpPr/>
            <p:nvPr/>
          </p:nvSpPr>
          <p:spPr>
            <a:xfrm>
              <a:off x="2361362" y="2833632"/>
              <a:ext cx="1708220" cy="1557495"/>
            </a:xfrm>
            <a:prstGeom prst="round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698106" y="3027085"/>
              <a:ext cx="431830" cy="4069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>
                  <a:latin typeface="Calibri" panose="020F0502020204030204" pitchFamily="34" charset="0"/>
                  <a:cs typeface="Calibri" panose="020F0502020204030204" pitchFamily="34" charset="0"/>
                </a:rPr>
                <a:t>λ</a:t>
              </a:r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443357" y="3290015"/>
              <a:ext cx="431830" cy="4069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>
                  <a:latin typeface="Calibri" panose="020F0502020204030204" pitchFamily="34" charset="0"/>
                  <a:cs typeface="Calibri" panose="020F0502020204030204" pitchFamily="34" charset="0"/>
                </a:rPr>
                <a:t>λ</a:t>
              </a:r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92375" y="3864443"/>
              <a:ext cx="431830" cy="4069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>
                  <a:latin typeface="Calibri" panose="020F0502020204030204" pitchFamily="34" charset="0"/>
                  <a:cs typeface="Calibri" panose="020F0502020204030204" pitchFamily="34" charset="0"/>
                </a:rPr>
                <a:t>λ</a:t>
              </a:r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34172" y="3953206"/>
              <a:ext cx="555883" cy="4069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EC2</a:t>
              </a:r>
            </a:p>
          </p:txBody>
        </p:sp>
        <p:cxnSp>
          <p:nvCxnSpPr>
            <p:cNvPr id="12" name="Straight Arrow Connector 11"/>
            <p:cNvCxnSpPr>
              <a:stCxn id="11" idx="0"/>
              <a:endCxn id="8" idx="1"/>
            </p:cNvCxnSpPr>
            <p:nvPr/>
          </p:nvCxnSpPr>
          <p:spPr>
            <a:xfrm flipV="1">
              <a:off x="1812114" y="3230544"/>
              <a:ext cx="885992" cy="722662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triangle" w="med" len="lg"/>
              <a:tailEnd type="triangle" w="med" len="lg"/>
            </a:ln>
            <a:effectLst/>
          </p:spPr>
        </p:cxnSp>
        <p:cxnSp>
          <p:nvCxnSpPr>
            <p:cNvPr id="15" name="Straight Arrow Connector 14"/>
            <p:cNvCxnSpPr>
              <a:endCxn id="9" idx="1"/>
            </p:cNvCxnSpPr>
            <p:nvPr/>
          </p:nvCxnSpPr>
          <p:spPr>
            <a:xfrm flipV="1">
              <a:off x="2090055" y="3493474"/>
              <a:ext cx="1353302" cy="459732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triangle" w="med" len="lg"/>
              <a:tailEnd type="triangle" w="med" len="lg"/>
            </a:ln>
            <a:effectLst/>
          </p:spPr>
        </p:cxnSp>
        <p:cxnSp>
          <p:nvCxnSpPr>
            <p:cNvPr id="19" name="Straight Arrow Connector 18"/>
            <p:cNvCxnSpPr>
              <a:stCxn id="11" idx="3"/>
              <a:endCxn id="10" idx="1"/>
            </p:cNvCxnSpPr>
            <p:nvPr/>
          </p:nvCxnSpPr>
          <p:spPr>
            <a:xfrm flipV="1">
              <a:off x="2090055" y="4067902"/>
              <a:ext cx="802320" cy="88763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triangle" w="med" len="lg"/>
              <a:tailEnd type="triangle" w="med" len="lg"/>
            </a:ln>
            <a:effectLst/>
          </p:spPr>
        </p:cxnSp>
        <p:sp>
          <p:nvSpPr>
            <p:cNvPr id="22" name="Rectangle 21"/>
            <p:cNvSpPr/>
            <p:nvPr/>
          </p:nvSpPr>
          <p:spPr>
            <a:xfrm>
              <a:off x="2698106" y="3434002"/>
              <a:ext cx="296303" cy="59472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443359" y="3696933"/>
              <a:ext cx="296303" cy="59472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892376" y="4271364"/>
              <a:ext cx="296303" cy="59472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113488" y="3119193"/>
              <a:ext cx="1006711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Name service</a:t>
              </a:r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4320" y="1282827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43" name="TextBox 42"/>
          <p:cNvSpPr txBox="1"/>
          <p:nvPr/>
        </p:nvSpPr>
        <p:spPr>
          <a:xfrm>
            <a:off x="5729866" y="1218801"/>
            <a:ext cx="260387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[Michal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Wawrzoniak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Boxer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Data Analytics on Network-enabled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Serverless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Platforms,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2021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4"/>
          <a:srcRect r="25878"/>
          <a:stretch/>
        </p:blipFill>
        <p:spPr>
          <a:xfrm>
            <a:off x="2821841" y="4925879"/>
            <a:ext cx="5719709" cy="187982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0791" y="5028340"/>
            <a:ext cx="1976294" cy="52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9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FaaS</a:t>
            </a:r>
            <a:r>
              <a:rPr lang="en-US" dirty="0"/>
              <a:t> Query Processing – Cloudburst (UC B</a:t>
            </a:r>
            <a:r>
              <a:rPr lang="en-US" sz="2400" dirty="0"/>
              <a:t>erkeley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 err="1"/>
              <a:t>Autoscaling</a:t>
            </a:r>
            <a:r>
              <a:rPr lang="en-US" dirty="0"/>
              <a:t> </a:t>
            </a:r>
            <a:r>
              <a:rPr lang="en-US" dirty="0" err="1"/>
              <a:t>serverless</a:t>
            </a:r>
            <a:r>
              <a:rPr lang="en-US" dirty="0"/>
              <a:t> computing, </a:t>
            </a:r>
            <a:br>
              <a:rPr lang="en-US" dirty="0"/>
            </a:br>
            <a:r>
              <a:rPr lang="en-US" dirty="0"/>
              <a:t>with </a:t>
            </a:r>
            <a:r>
              <a:rPr lang="en-US" b="1" dirty="0">
                <a:solidFill>
                  <a:srgbClr val="7889FB"/>
                </a:solidFill>
              </a:rPr>
              <a:t>low-latency mutable state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 broader class of apps</a:t>
            </a:r>
          </a:p>
          <a:p>
            <a:pPr lvl="1"/>
            <a:r>
              <a:rPr lang="en-US" dirty="0"/>
              <a:t>S</a:t>
            </a:r>
            <a:r>
              <a:rPr lang="en-US" b="0" dirty="0"/>
              <a:t>tate sharing and mutable</a:t>
            </a:r>
            <a:r>
              <a:rPr lang="en-US" dirty="0"/>
              <a:t> </a:t>
            </a:r>
            <a:r>
              <a:rPr lang="en-US" b="0" dirty="0"/>
              <a:t>caches </a:t>
            </a:r>
            <a:r>
              <a:rPr lang="en-US" dirty="0"/>
              <a:t>co-located w/ functions</a:t>
            </a:r>
            <a:r>
              <a:rPr lang="en-US" b="0" dirty="0"/>
              <a:t> (data locality)</a:t>
            </a:r>
            <a:endParaRPr lang="en-US" dirty="0"/>
          </a:p>
          <a:p>
            <a:pPr lvl="1"/>
            <a:endParaRPr lang="en-US" sz="1200" b="0" dirty="0"/>
          </a:p>
          <a:p>
            <a:r>
              <a:rPr lang="en-US" dirty="0"/>
              <a:t>Architecture</a:t>
            </a:r>
          </a:p>
          <a:p>
            <a:pPr lvl="1"/>
            <a:r>
              <a:rPr lang="en-US" dirty="0"/>
              <a:t>VM orchestration via</a:t>
            </a:r>
            <a:br>
              <a:rPr lang="en-US" dirty="0"/>
            </a:br>
            <a:r>
              <a:rPr lang="en-US" dirty="0"/>
              <a:t>Kubernetes</a:t>
            </a:r>
          </a:p>
          <a:p>
            <a:pPr lvl="1"/>
            <a:r>
              <a:rPr lang="en-US" dirty="0"/>
              <a:t>Logical disaggregation</a:t>
            </a:r>
            <a:br>
              <a:rPr lang="en-US" dirty="0"/>
            </a:br>
            <a:r>
              <a:rPr lang="en-US" dirty="0"/>
              <a:t>with physical co-location</a:t>
            </a:r>
          </a:p>
          <a:p>
            <a:pPr lvl="1"/>
            <a:r>
              <a:rPr lang="en-US" dirty="0"/>
              <a:t>Functions interact w/</a:t>
            </a:r>
            <a:br>
              <a:rPr lang="en-US" dirty="0"/>
            </a:br>
            <a:r>
              <a:rPr lang="en-US" dirty="0"/>
              <a:t>the cache not KV-Store</a:t>
            </a:r>
          </a:p>
          <a:p>
            <a:pPr lvl="1"/>
            <a:r>
              <a:rPr lang="en-US" dirty="0"/>
              <a:t>Anna periodically </a:t>
            </a:r>
            <a:br>
              <a:rPr lang="en-US" dirty="0"/>
            </a:br>
            <a:r>
              <a:rPr lang="en-US" dirty="0"/>
              <a:t>propagates key updates</a:t>
            </a:r>
          </a:p>
          <a:p>
            <a:pPr lvl="1"/>
            <a:r>
              <a:rPr lang="en-US" dirty="0"/>
              <a:t>Coordination-free consistency</a:t>
            </a:r>
            <a:br>
              <a:rPr lang="en-US" dirty="0"/>
            </a:br>
            <a:r>
              <a:rPr lang="en-US" dirty="0"/>
              <a:t>(via lattice data types: </a:t>
            </a:r>
            <a:r>
              <a:rPr lang="en-US" dirty="0" err="1"/>
              <a:t>MapLattice</a:t>
            </a:r>
            <a:r>
              <a:rPr lang="en-US" dirty="0"/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FaaS</a:t>
            </a:r>
            <a:r>
              <a:rPr lang="en-US" dirty="0"/>
              <a:t>: </a:t>
            </a:r>
            <a:r>
              <a:rPr lang="en-US" dirty="0" err="1"/>
              <a:t>Serverless</a:t>
            </a:r>
            <a:r>
              <a:rPr lang="en-US" dirty="0"/>
              <a:t> Database Systems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245" y="1299867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717513" y="1239578"/>
            <a:ext cx="257237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Vikram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Sreekanti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Cloudburst: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Stateful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Functions-as-a-Service.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13(11)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077" y="2966390"/>
            <a:ext cx="5086392" cy="23361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69101" y="5275391"/>
            <a:ext cx="496112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Prototype not compatible w/ </a:t>
            </a:r>
            <a:b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Cloud Lambda Functions</a:t>
            </a:r>
          </a:p>
        </p:txBody>
      </p:sp>
    </p:spTree>
    <p:extLst>
      <p:ext uri="{BB962C8B-B14F-4D97-AF65-F5344CB8AC3E}">
        <p14:creationId xmlns:p14="http://schemas.microsoft.com/office/powerpoint/2010/main" val="278717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b="1" dirty="0">
                <a:solidFill>
                  <a:schemeClr val="accent1"/>
                </a:solidFill>
              </a:rPr>
              <a:t>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Cloud Computing Background</a:t>
            </a:r>
          </a:p>
          <a:p>
            <a:r>
              <a:rPr lang="en-US" dirty="0"/>
              <a:t>PaaS: SQL on Hadoop </a:t>
            </a:r>
          </a:p>
          <a:p>
            <a:r>
              <a:rPr lang="en-US" dirty="0"/>
              <a:t>SaaS: Cloud DBs and Cloud DWHs</a:t>
            </a:r>
          </a:p>
          <a:p>
            <a:r>
              <a:rPr lang="en-US" dirty="0" err="1"/>
              <a:t>FaaS</a:t>
            </a:r>
            <a:r>
              <a:rPr lang="en-US" dirty="0"/>
              <a:t>: </a:t>
            </a:r>
            <a:r>
              <a:rPr lang="en-US" dirty="0" err="1"/>
              <a:t>Serverless</a:t>
            </a:r>
            <a:r>
              <a:rPr lang="en-US" dirty="0"/>
              <a:t> Database Systems</a:t>
            </a:r>
          </a:p>
          <a:p>
            <a:pPr lvl="1"/>
            <a:endParaRPr lang="en-US" sz="1600" dirty="0"/>
          </a:p>
          <a:p>
            <a:r>
              <a:rPr lang="en-US" dirty="0"/>
              <a:t>Next Lectures </a:t>
            </a:r>
            <a:r>
              <a:rPr lang="en-US" b="0" dirty="0"/>
              <a:t>(Part C)</a:t>
            </a:r>
          </a:p>
          <a:p>
            <a:pPr lvl="1"/>
            <a:r>
              <a:rPr lang="en-US" b="1" strike="sngStrike" dirty="0"/>
              <a:t>11 </a:t>
            </a:r>
            <a:r>
              <a:rPr lang="en-US" b="1" strike="sngStrike" dirty="0">
                <a:solidFill>
                  <a:srgbClr val="F70146"/>
                </a:solidFill>
              </a:rPr>
              <a:t>Modern Concurrency Control</a:t>
            </a:r>
            <a:endParaRPr lang="en-US" sz="1600" strike="sngStrike" dirty="0">
              <a:solidFill>
                <a:srgbClr val="F70146"/>
              </a:solidFill>
            </a:endParaRPr>
          </a:p>
          <a:p>
            <a:pPr lvl="1"/>
            <a:r>
              <a:rPr lang="en-US" b="1" dirty="0"/>
              <a:t>12 </a:t>
            </a:r>
            <a:r>
              <a:rPr lang="en-US" b="1" dirty="0">
                <a:solidFill>
                  <a:srgbClr val="7889FB"/>
                </a:solidFill>
              </a:rPr>
              <a:t>Modern Storage and HW Accelerators</a:t>
            </a:r>
            <a:r>
              <a:rPr lang="en-US" dirty="0"/>
              <a:t> </a:t>
            </a:r>
            <a:r>
              <a:rPr lang="en-US" sz="1600" dirty="0"/>
              <a:t>[Dec 07, 3pm]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42729" y="1858945"/>
            <a:ext cx="3640015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en-US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FaaS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serverless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right underlying abstraction for query processing?</a:t>
            </a:r>
            <a:b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(general-purpose, startup time,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price model, elasticity)</a:t>
            </a:r>
          </a:p>
        </p:txBody>
      </p:sp>
    </p:spTree>
    <p:extLst>
      <p:ext uri="{BB962C8B-B14F-4D97-AF65-F5344CB8AC3E}">
        <p14:creationId xmlns:p14="http://schemas.microsoft.com/office/powerpoint/2010/main" val="3821793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Cloud Computing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85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Cloud Computing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 Cloud Computing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On-demand, remote storage and compute resources, or services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User:</a:t>
            </a:r>
            <a:r>
              <a:rPr lang="en-US" dirty="0"/>
              <a:t> computing as a utility (similar to energy, water, internet services)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Cloud provider:</a:t>
            </a:r>
            <a:r>
              <a:rPr lang="en-US" dirty="0"/>
              <a:t> computation in data centers / multi-tenancy</a:t>
            </a:r>
          </a:p>
          <a:p>
            <a:pPr lvl="1"/>
            <a:endParaRPr lang="en-US" sz="700" dirty="0"/>
          </a:p>
          <a:p>
            <a:r>
              <a:rPr lang="en-US" dirty="0"/>
              <a:t>Service Models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IaaS: Infrastructure as a service </a:t>
            </a:r>
            <a:r>
              <a:rPr lang="en-US" dirty="0"/>
              <a:t>(e.g., storage/compute nodes)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PaaS: Platform as a service</a:t>
            </a:r>
            <a:r>
              <a:rPr lang="en-US" dirty="0"/>
              <a:t> (e.g., distributed systems/frameworks)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SaaS: Software as a Service</a:t>
            </a:r>
            <a:r>
              <a:rPr lang="en-US" dirty="0"/>
              <a:t> (e.g., email, databases, office, </a:t>
            </a:r>
            <a:r>
              <a:rPr lang="en-US" dirty="0" err="1"/>
              <a:t>github</a:t>
            </a:r>
            <a:r>
              <a:rPr lang="en-US" dirty="0"/>
              <a:t>)</a:t>
            </a:r>
          </a:p>
          <a:p>
            <a:pPr lvl="1"/>
            <a:endParaRPr lang="en-US" sz="700" dirty="0"/>
          </a:p>
          <a:p>
            <a:pPr marL="0" indent="0">
              <a:buNone/>
            </a:pPr>
            <a:r>
              <a:rPr lang="en-AT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Transforming</a:t>
            </a:r>
            <a:r>
              <a:rPr lang="en-US" dirty="0"/>
              <a:t> IT Industry/Landscape</a:t>
            </a:r>
          </a:p>
          <a:p>
            <a:pPr lvl="1"/>
            <a:r>
              <a:rPr lang="en-US" dirty="0"/>
              <a:t>Since ~2010 increasing move from on-</a:t>
            </a:r>
            <a:r>
              <a:rPr lang="en-US" dirty="0" err="1"/>
              <a:t>prem</a:t>
            </a:r>
            <a:r>
              <a:rPr lang="en-US" dirty="0"/>
              <a:t> to cloud resources</a:t>
            </a:r>
          </a:p>
          <a:p>
            <a:pPr lvl="1"/>
            <a:r>
              <a:rPr lang="en-US" dirty="0"/>
              <a:t>System software licenses become increasingly irrelevant</a:t>
            </a:r>
          </a:p>
          <a:p>
            <a:pPr lvl="1"/>
            <a:r>
              <a:rPr lang="en-US" dirty="0"/>
              <a:t>Few cloud providers dominate IaaS/PaaS/SaaS markets (w/ 2018 revenue):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Microsoft Azure Cloud</a:t>
            </a:r>
            <a:r>
              <a:rPr lang="en-US" dirty="0"/>
              <a:t> ($ 32.2B), </a:t>
            </a:r>
            <a:r>
              <a:rPr lang="en-US" b="1" dirty="0">
                <a:solidFill>
                  <a:srgbClr val="7889FB"/>
                </a:solidFill>
              </a:rPr>
              <a:t>Amazon AWS</a:t>
            </a:r>
            <a:r>
              <a:rPr lang="en-US" dirty="0"/>
              <a:t> ($ 25.7B), </a:t>
            </a:r>
            <a:r>
              <a:rPr lang="en-US" b="1" dirty="0">
                <a:solidFill>
                  <a:srgbClr val="7889FB"/>
                </a:solidFill>
              </a:rPr>
              <a:t>Google Cloud</a:t>
            </a:r>
            <a:r>
              <a:rPr lang="en-US" dirty="0"/>
              <a:t> (N/A), </a:t>
            </a:r>
            <a:r>
              <a:rPr lang="en-US" b="1" dirty="0">
                <a:solidFill>
                  <a:srgbClr val="7889FB"/>
                </a:solidFill>
              </a:rPr>
              <a:t>IBM Cloud</a:t>
            </a:r>
            <a:r>
              <a:rPr lang="en-US" dirty="0"/>
              <a:t> ($ 19.2B), </a:t>
            </a:r>
            <a:r>
              <a:rPr lang="en-US" b="1" dirty="0">
                <a:solidFill>
                  <a:srgbClr val="7889FB"/>
                </a:solidFill>
              </a:rPr>
              <a:t>Oracle Cloud</a:t>
            </a:r>
            <a:r>
              <a:rPr lang="en-US" dirty="0"/>
              <a:t> ($ 5.3B), </a:t>
            </a:r>
            <a:r>
              <a:rPr lang="en-US" b="1" dirty="0">
                <a:solidFill>
                  <a:srgbClr val="7889FB"/>
                </a:solidFill>
              </a:rPr>
              <a:t>Alibaba Cloud</a:t>
            </a:r>
            <a:r>
              <a:rPr lang="en-US" dirty="0"/>
              <a:t> ($ 2.1B) 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Cloud Computing Background</a:t>
            </a:r>
          </a:p>
        </p:txBody>
      </p:sp>
    </p:spTree>
    <p:extLst>
      <p:ext uri="{BB962C8B-B14F-4D97-AF65-F5344CB8AC3E}">
        <p14:creationId xmlns:p14="http://schemas.microsoft.com/office/powerpoint/2010/main" val="315486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Cloud Computing,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Argument #1: </a:t>
            </a:r>
            <a:r>
              <a:rPr lang="en-US" dirty="0">
                <a:solidFill>
                  <a:schemeClr val="accent1"/>
                </a:solidFill>
              </a:rPr>
              <a:t>Pay as you go</a:t>
            </a:r>
          </a:p>
          <a:p>
            <a:pPr lvl="1"/>
            <a:r>
              <a:rPr lang="en-US" dirty="0"/>
              <a:t>No upfront cost for infrastructure</a:t>
            </a:r>
          </a:p>
          <a:p>
            <a:pPr lvl="1"/>
            <a:r>
              <a:rPr lang="en-US" dirty="0"/>
              <a:t>Variable utilization 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over-provisioning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Pay per use or acquired resources</a:t>
            </a:r>
          </a:p>
          <a:p>
            <a:pPr lvl="1"/>
            <a:endParaRPr lang="en-US" sz="1200" dirty="0"/>
          </a:p>
          <a:p>
            <a:r>
              <a:rPr lang="en-US" dirty="0"/>
              <a:t>Argument #2: </a:t>
            </a:r>
            <a:r>
              <a:rPr lang="en-US" dirty="0">
                <a:solidFill>
                  <a:schemeClr val="accent1"/>
                </a:solidFill>
              </a:rPr>
              <a:t>Economies of Scale</a:t>
            </a:r>
          </a:p>
          <a:p>
            <a:pPr lvl="1"/>
            <a:r>
              <a:rPr lang="en-US" dirty="0"/>
              <a:t>Purchasing and managing IT infrastructure at scale </a:t>
            </a: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lower cost</a:t>
            </a:r>
            <a:b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</a:b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(a</a:t>
            </a:r>
            <a:r>
              <a:rPr lang="en-US" dirty="0">
                <a:solidFill>
                  <a:schemeClr val="tx1"/>
                </a:solidFill>
              </a:rPr>
              <a:t>pplies to both HW resources and IT infrastructure/system experts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Focus on </a:t>
            </a:r>
            <a:r>
              <a:rPr lang="en-US" b="1" dirty="0">
                <a:solidFill>
                  <a:srgbClr val="7889FB"/>
                </a:solidFill>
              </a:rPr>
              <a:t>scale-out on commodity HW </a:t>
            </a:r>
            <a:r>
              <a:rPr lang="en-US" dirty="0"/>
              <a:t>over scale-up </a:t>
            </a: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lower cost</a:t>
            </a:r>
            <a:endParaRPr lang="en-US" dirty="0"/>
          </a:p>
          <a:p>
            <a:pPr lvl="1"/>
            <a:endParaRPr lang="en-US" sz="1200" dirty="0"/>
          </a:p>
          <a:p>
            <a:r>
              <a:rPr lang="en-US" dirty="0"/>
              <a:t>Argument #3: </a:t>
            </a:r>
            <a:r>
              <a:rPr lang="en-US" dirty="0">
                <a:solidFill>
                  <a:schemeClr val="accent1"/>
                </a:solidFill>
              </a:rPr>
              <a:t>Elasticity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Assuming perfect scalability, work done </a:t>
            </a:r>
            <a:br>
              <a:rPr lang="en-US" dirty="0"/>
            </a:br>
            <a:r>
              <a:rPr lang="en-US" dirty="0"/>
              <a:t>in </a:t>
            </a:r>
            <a:r>
              <a:rPr lang="en-US" b="1" dirty="0">
                <a:solidFill>
                  <a:srgbClr val="7889FB"/>
                </a:solidFill>
              </a:rPr>
              <a:t>constant time * resources </a:t>
            </a:r>
          </a:p>
          <a:p>
            <a:pPr lvl="1"/>
            <a:r>
              <a:rPr lang="en-US" dirty="0"/>
              <a:t>Given virtually unlimited resources</a:t>
            </a:r>
            <a:br>
              <a:rPr lang="en-US" dirty="0"/>
            </a:br>
            <a:r>
              <a:rPr lang="en-US" dirty="0"/>
              <a:t>allows to reduce time as necessary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Cloud Computing Background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6134907" y="1284050"/>
            <a:ext cx="2" cy="140320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6134907" y="2687257"/>
            <a:ext cx="2854039" cy="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: Shape 16"/>
          <p:cNvSpPr/>
          <p:nvPr/>
        </p:nvSpPr>
        <p:spPr>
          <a:xfrm>
            <a:off x="6144144" y="1556423"/>
            <a:ext cx="2650836" cy="1057407"/>
          </a:xfrm>
          <a:custGeom>
            <a:avLst/>
            <a:gdLst>
              <a:gd name="connsiteX0" fmla="*/ 0 w 2650836"/>
              <a:gd name="connsiteY0" fmla="*/ 1785963 h 2032632"/>
              <a:gd name="connsiteX1" fmla="*/ 193963 w 2650836"/>
              <a:gd name="connsiteY1" fmla="*/ 1665890 h 2032632"/>
              <a:gd name="connsiteX2" fmla="*/ 360218 w 2650836"/>
              <a:gd name="connsiteY2" fmla="*/ 1822908 h 2032632"/>
              <a:gd name="connsiteX3" fmla="*/ 554181 w 2650836"/>
              <a:gd name="connsiteY3" fmla="*/ 1785963 h 2032632"/>
              <a:gd name="connsiteX4" fmla="*/ 766618 w 2650836"/>
              <a:gd name="connsiteY4" fmla="*/ 1628945 h 2032632"/>
              <a:gd name="connsiteX5" fmla="*/ 877454 w 2650836"/>
              <a:gd name="connsiteY5" fmla="*/ 86472 h 2032632"/>
              <a:gd name="connsiteX6" fmla="*/ 988291 w 2650836"/>
              <a:gd name="connsiteY6" fmla="*/ 188072 h 2032632"/>
              <a:gd name="connsiteX7" fmla="*/ 1080654 w 2650836"/>
              <a:gd name="connsiteY7" fmla="*/ 123418 h 2032632"/>
              <a:gd name="connsiteX8" fmla="*/ 1145309 w 2650836"/>
              <a:gd name="connsiteY8" fmla="*/ 382036 h 2032632"/>
              <a:gd name="connsiteX9" fmla="*/ 1228436 w 2650836"/>
              <a:gd name="connsiteY9" fmla="*/ 86472 h 2032632"/>
              <a:gd name="connsiteX10" fmla="*/ 1357745 w 2650836"/>
              <a:gd name="connsiteY10" fmla="*/ 1139418 h 2032632"/>
              <a:gd name="connsiteX11" fmla="*/ 1505527 w 2650836"/>
              <a:gd name="connsiteY11" fmla="*/ 1869090 h 2032632"/>
              <a:gd name="connsiteX12" fmla="*/ 1764145 w 2650836"/>
              <a:gd name="connsiteY12" fmla="*/ 1813672 h 2032632"/>
              <a:gd name="connsiteX13" fmla="*/ 1939636 w 2650836"/>
              <a:gd name="connsiteY13" fmla="*/ 1878327 h 2032632"/>
              <a:gd name="connsiteX14" fmla="*/ 2032000 w 2650836"/>
              <a:gd name="connsiteY14" fmla="*/ 1795199 h 2032632"/>
              <a:gd name="connsiteX15" fmla="*/ 2105891 w 2650836"/>
              <a:gd name="connsiteY15" fmla="*/ 520581 h 2032632"/>
              <a:gd name="connsiteX16" fmla="*/ 2262909 w 2650836"/>
              <a:gd name="connsiteY16" fmla="*/ 686836 h 2032632"/>
              <a:gd name="connsiteX17" fmla="*/ 2373745 w 2650836"/>
              <a:gd name="connsiteY17" fmla="*/ 308145 h 2032632"/>
              <a:gd name="connsiteX18" fmla="*/ 2503054 w 2650836"/>
              <a:gd name="connsiteY18" fmla="*/ 1896799 h 2032632"/>
              <a:gd name="connsiteX19" fmla="*/ 2650836 w 2650836"/>
              <a:gd name="connsiteY19" fmla="*/ 1841381 h 2032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50836" h="2032632">
                <a:moveTo>
                  <a:pt x="0" y="1785963"/>
                </a:moveTo>
                <a:cubicBezTo>
                  <a:pt x="66963" y="1722847"/>
                  <a:pt x="133927" y="1659732"/>
                  <a:pt x="193963" y="1665890"/>
                </a:cubicBezTo>
                <a:cubicBezTo>
                  <a:pt x="253999" y="1672047"/>
                  <a:pt x="300182" y="1802896"/>
                  <a:pt x="360218" y="1822908"/>
                </a:cubicBezTo>
                <a:cubicBezTo>
                  <a:pt x="420254" y="1842920"/>
                  <a:pt x="486448" y="1818290"/>
                  <a:pt x="554181" y="1785963"/>
                </a:cubicBezTo>
                <a:cubicBezTo>
                  <a:pt x="621914" y="1753636"/>
                  <a:pt x="712739" y="1912194"/>
                  <a:pt x="766618" y="1628945"/>
                </a:cubicBezTo>
                <a:cubicBezTo>
                  <a:pt x="820497" y="1345696"/>
                  <a:pt x="840509" y="326617"/>
                  <a:pt x="877454" y="86472"/>
                </a:cubicBezTo>
                <a:cubicBezTo>
                  <a:pt x="914399" y="-153673"/>
                  <a:pt x="954424" y="181914"/>
                  <a:pt x="988291" y="188072"/>
                </a:cubicBezTo>
                <a:cubicBezTo>
                  <a:pt x="1022158" y="194230"/>
                  <a:pt x="1054484" y="91091"/>
                  <a:pt x="1080654" y="123418"/>
                </a:cubicBezTo>
                <a:cubicBezTo>
                  <a:pt x="1106824" y="155745"/>
                  <a:pt x="1120679" y="388194"/>
                  <a:pt x="1145309" y="382036"/>
                </a:cubicBezTo>
                <a:cubicBezTo>
                  <a:pt x="1169939" y="375878"/>
                  <a:pt x="1193030" y="-39758"/>
                  <a:pt x="1228436" y="86472"/>
                </a:cubicBezTo>
                <a:cubicBezTo>
                  <a:pt x="1263842" y="212702"/>
                  <a:pt x="1311563" y="842315"/>
                  <a:pt x="1357745" y="1139418"/>
                </a:cubicBezTo>
                <a:cubicBezTo>
                  <a:pt x="1403927" y="1436521"/>
                  <a:pt x="1437794" y="1756714"/>
                  <a:pt x="1505527" y="1869090"/>
                </a:cubicBezTo>
                <a:cubicBezTo>
                  <a:pt x="1573260" y="1981466"/>
                  <a:pt x="1691794" y="1812133"/>
                  <a:pt x="1764145" y="1813672"/>
                </a:cubicBezTo>
                <a:cubicBezTo>
                  <a:pt x="1836496" y="1815211"/>
                  <a:pt x="1894994" y="1881406"/>
                  <a:pt x="1939636" y="1878327"/>
                </a:cubicBezTo>
                <a:cubicBezTo>
                  <a:pt x="1984278" y="1875248"/>
                  <a:pt x="2004291" y="2021490"/>
                  <a:pt x="2032000" y="1795199"/>
                </a:cubicBezTo>
                <a:cubicBezTo>
                  <a:pt x="2059709" y="1568908"/>
                  <a:pt x="2067406" y="705308"/>
                  <a:pt x="2105891" y="520581"/>
                </a:cubicBezTo>
                <a:cubicBezTo>
                  <a:pt x="2144376" y="335854"/>
                  <a:pt x="2218267" y="722242"/>
                  <a:pt x="2262909" y="686836"/>
                </a:cubicBezTo>
                <a:cubicBezTo>
                  <a:pt x="2307551" y="651430"/>
                  <a:pt x="2333721" y="106485"/>
                  <a:pt x="2373745" y="308145"/>
                </a:cubicBezTo>
                <a:cubicBezTo>
                  <a:pt x="2413769" y="509805"/>
                  <a:pt x="2456872" y="1641260"/>
                  <a:pt x="2503054" y="1896799"/>
                </a:cubicBezTo>
                <a:cubicBezTo>
                  <a:pt x="2549236" y="2152338"/>
                  <a:pt x="2600036" y="1996859"/>
                  <a:pt x="2650836" y="1841381"/>
                </a:cubicBezTo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144143" y="1486856"/>
            <a:ext cx="2669309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880580" y="1556423"/>
            <a:ext cx="0" cy="801501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91848" y="1808092"/>
            <a:ext cx="85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Utili-zation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2253" y="2687257"/>
            <a:ext cx="1459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68294" y="1291125"/>
            <a:ext cx="710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100%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05232" y="4435811"/>
            <a:ext cx="2650836" cy="16773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days @ 1 node</a:t>
            </a:r>
          </a:p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≈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day @ 100 nodes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7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(but beware Amdahl’s law: max speedup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1/s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5905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027" y="2259841"/>
            <a:ext cx="2085570" cy="9738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07" y="1370273"/>
            <a:ext cx="1090579" cy="9088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Data 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Cloud Computing Background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849" y="1641528"/>
            <a:ext cx="652725" cy="8724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5554" y="2514599"/>
            <a:ext cx="288484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Commodity CPU: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Xeon E5-2440: 6/12 cores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Xeon Gold 6148: 20/40 cores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666" y="1367481"/>
            <a:ext cx="1747656" cy="10726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97549" y="2978283"/>
            <a:ext cx="190558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Server: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Multiple sockets, RAM, disks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581" y="737973"/>
            <a:ext cx="1334039" cy="245227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972537" y="3198775"/>
            <a:ext cx="190558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Rack: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16-64 servers +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top-of-rack switch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" t="22133" r="199" b="5891"/>
          <a:stretch/>
        </p:blipFill>
        <p:spPr>
          <a:xfrm>
            <a:off x="6016336" y="5156373"/>
            <a:ext cx="2617618" cy="150778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805200" y="4466535"/>
            <a:ext cx="299231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Cluster: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Multiple racks + cluster switch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85" b="10590"/>
          <a:stretch/>
        </p:blipFill>
        <p:spPr>
          <a:xfrm>
            <a:off x="1247529" y="4784469"/>
            <a:ext cx="3828593" cy="166568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687146" y="4113096"/>
            <a:ext cx="299231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Center: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&gt;100,000 servers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9754" y="5563435"/>
            <a:ext cx="963038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[Google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Data Center,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Eemshaven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Netherlands]</a:t>
            </a:r>
          </a:p>
        </p:txBody>
      </p:sp>
      <p:sp>
        <p:nvSpPr>
          <p:cNvPr id="23" name="Right Arrow 22"/>
          <p:cNvSpPr/>
          <p:nvPr/>
        </p:nvSpPr>
        <p:spPr>
          <a:xfrm rot="393657">
            <a:off x="3020188" y="1814176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393657">
            <a:off x="6809422" y="2084538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7734096">
            <a:off x="7577229" y="4133424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1352471">
            <a:off x="5343175" y="5510277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9" grpId="0"/>
      <p:bldP spid="21" grpId="0"/>
      <p:bldP spid="22" grpId="0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 as a Service (IaaS)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Resources for </a:t>
            </a:r>
            <a:r>
              <a:rPr lang="en-US" b="1" dirty="0">
                <a:solidFill>
                  <a:srgbClr val="7889FB"/>
                </a:solidFill>
              </a:rPr>
              <a:t>compute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storage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networking</a:t>
            </a:r>
            <a:r>
              <a:rPr lang="en-US" dirty="0"/>
              <a:t> as a service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 Virtualization as key enabler (simplicity and auto-scaling)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Target user: </a:t>
            </a:r>
            <a:r>
              <a:rPr lang="en-US" dirty="0">
                <a:sym typeface="Wingdings" panose="05000000000000000000" pitchFamily="2" charset="2"/>
              </a:rPr>
              <a:t>sys admin / developer</a:t>
            </a:r>
            <a:endParaRPr lang="en-US" dirty="0"/>
          </a:p>
          <a:p>
            <a:pPr lvl="1"/>
            <a:endParaRPr lang="en-US" sz="7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Storage</a:t>
            </a:r>
          </a:p>
          <a:p>
            <a:pPr lvl="1"/>
            <a:r>
              <a:rPr lang="en-US" dirty="0"/>
              <a:t>Amazon AWS Simple Storage Service (S3)</a:t>
            </a:r>
          </a:p>
          <a:p>
            <a:pPr lvl="1"/>
            <a:r>
              <a:rPr lang="en-US" dirty="0"/>
              <a:t>OpenStack Object Storage (Swift)</a:t>
            </a:r>
          </a:p>
          <a:p>
            <a:pPr lvl="1"/>
            <a:r>
              <a:rPr lang="en-US" dirty="0"/>
              <a:t>IBM Cloud Object Storage</a:t>
            </a:r>
          </a:p>
          <a:p>
            <a:pPr lvl="1"/>
            <a:r>
              <a:rPr lang="en-US" dirty="0"/>
              <a:t>Microsoft Azure Blob Storage</a:t>
            </a:r>
          </a:p>
          <a:p>
            <a:pPr lvl="1"/>
            <a:endParaRPr lang="en-US" sz="7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Compute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Amazon AWS Elastic Compute Cloud (EC2)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Microsoft Azure Virtual Machines (VM)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IBM Cloud Compute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Cloud Computing Background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676" y="2844906"/>
            <a:ext cx="1088631" cy="816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644" y="3752192"/>
            <a:ext cx="1085243" cy="723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652" y="3326723"/>
            <a:ext cx="1081539" cy="8111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8418" y="4859610"/>
            <a:ext cx="685800" cy="1066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08301" y="1420146"/>
            <a:ext cx="140965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Computing </a:t>
            </a:r>
            <a:b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a utility</a:t>
            </a:r>
          </a:p>
        </p:txBody>
      </p:sp>
    </p:spTree>
    <p:extLst>
      <p:ext uri="{BB962C8B-B14F-4D97-AF65-F5344CB8AC3E}">
        <p14:creationId xmlns:p14="http://schemas.microsoft.com/office/powerpoint/2010/main" val="156260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PaaS: SQL on Hadoop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65617"/>
      </p:ext>
    </p:extLst>
  </p:cSld>
  <p:clrMapOvr>
    <a:masterClrMapping/>
  </p:clrMapOvr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0</TotalTime>
  <Words>3354</Words>
  <Application>Microsoft Office PowerPoint</Application>
  <PresentationFormat>On-screen Show (4:3)</PresentationFormat>
  <Paragraphs>497</Paragraphs>
  <Slides>32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Consolas</vt:lpstr>
      <vt:lpstr>Wingdings</vt:lpstr>
      <vt:lpstr>TU Graz Standard</vt:lpstr>
      <vt:lpstr>Architecture of DB Systems 10 Cloud DBMSs</vt:lpstr>
      <vt:lpstr>Announcements/Org</vt:lpstr>
      <vt:lpstr>Agenda</vt:lpstr>
      <vt:lpstr>Cloud Computing Background</vt:lpstr>
      <vt:lpstr>Motivation Cloud Computing </vt:lpstr>
      <vt:lpstr>Motivation Cloud Computing, cont.</vt:lpstr>
      <vt:lpstr>Anatomy of a Data Center</vt:lpstr>
      <vt:lpstr>Infrastructure as a Service (IaaS)</vt:lpstr>
      <vt:lpstr>PaaS: SQL on Hadoop </vt:lpstr>
      <vt:lpstr>Data-parallel Computation </vt:lpstr>
      <vt:lpstr>Recap: MapReduce – Execution Model</vt:lpstr>
      <vt:lpstr>A History on “SQL on Hadoop”</vt:lpstr>
      <vt:lpstr>A History on “SQL on Hadoop” – Systems </vt:lpstr>
      <vt:lpstr>A History on “SQL on Hadoop” – SparkSQL</vt:lpstr>
      <vt:lpstr>Example Delta Lake (and Lakehouse Architecture)</vt:lpstr>
      <vt:lpstr>SaaS: Cloud DBs and Cloud DWHs</vt:lpstr>
      <vt:lpstr>Cloud Databases (DBaaS)</vt:lpstr>
      <vt:lpstr>Example Snowflake</vt:lpstr>
      <vt:lpstr>Example Google BigQuery</vt:lpstr>
      <vt:lpstr>Example Amazon Redshift</vt:lpstr>
      <vt:lpstr>Example ByteDance ByConity</vt:lpstr>
      <vt:lpstr>Example Amazon Aurora (OLTP)</vt:lpstr>
      <vt:lpstr>Example Microsoft Hyperscale (OLTP)</vt:lpstr>
      <vt:lpstr>Example Dynamo (KV Store)</vt:lpstr>
      <vt:lpstr>FaaS: Serverless Database Systems</vt:lpstr>
      <vt:lpstr>Serverless Computing</vt:lpstr>
      <vt:lpstr>Applications</vt:lpstr>
      <vt:lpstr>FaaS Query Processing – Starling (MIT) </vt:lpstr>
      <vt:lpstr>FaaS Query Processing – Lambada (ETH)</vt:lpstr>
      <vt:lpstr>FaaS Query Processing – Lambada (ETH), cont.</vt:lpstr>
      <vt:lpstr>FaaS Query Processing – Cloudburst (UC Berkeley)</vt:lpstr>
      <vt:lpstr>Summary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ADBS - 10 Cloud DBMSs</dc:title>
  <dc:subject/>
  <dc:creator>mboehm</dc:creator>
  <cp:keywords/>
  <dc:description/>
  <cp:lastModifiedBy>Matthias Boehm</cp:lastModifiedBy>
  <cp:revision>1202</cp:revision>
  <cp:lastPrinted>2020-12-16T12:09:54Z</cp:lastPrinted>
  <dcterms:created xsi:type="dcterms:W3CDTF">2018-07-12T06:39:10Z</dcterms:created>
  <dcterms:modified xsi:type="dcterms:W3CDTF">2023-12-06T19:39:06Z</dcterms:modified>
  <cp:category/>
</cp:coreProperties>
</file>