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9"/>
  </p:notesMasterIdLst>
  <p:sldIdLst>
    <p:sldId id="359" r:id="rId3"/>
    <p:sldId id="354" r:id="rId4"/>
    <p:sldId id="394" r:id="rId5"/>
    <p:sldId id="388" r:id="rId6"/>
    <p:sldId id="423" r:id="rId7"/>
    <p:sldId id="459" r:id="rId8"/>
    <p:sldId id="461" r:id="rId9"/>
    <p:sldId id="460" r:id="rId10"/>
    <p:sldId id="451" r:id="rId11"/>
    <p:sldId id="426" r:id="rId12"/>
    <p:sldId id="462" r:id="rId13"/>
    <p:sldId id="422" r:id="rId14"/>
    <p:sldId id="463" r:id="rId15"/>
    <p:sldId id="464" r:id="rId16"/>
    <p:sldId id="449" r:id="rId17"/>
    <p:sldId id="454" r:id="rId18"/>
    <p:sldId id="455" r:id="rId19"/>
    <p:sldId id="456" r:id="rId20"/>
    <p:sldId id="457" r:id="rId21"/>
    <p:sldId id="465" r:id="rId22"/>
    <p:sldId id="407" r:id="rId23"/>
    <p:sldId id="398" r:id="rId24"/>
    <p:sldId id="408" r:id="rId25"/>
    <p:sldId id="409" r:id="rId26"/>
    <p:sldId id="452" r:id="rId27"/>
    <p:sldId id="367" r:id="rId28"/>
    <p:sldId id="411" r:id="rId29"/>
    <p:sldId id="414" r:id="rId30"/>
    <p:sldId id="413" r:id="rId31"/>
    <p:sldId id="453" r:id="rId32"/>
    <p:sldId id="373" r:id="rId33"/>
    <p:sldId id="368" r:id="rId34"/>
    <p:sldId id="369" r:id="rId35"/>
    <p:sldId id="412" r:id="rId36"/>
    <p:sldId id="420" r:id="rId37"/>
    <p:sldId id="421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3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2023/24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01 Introduction and Overview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web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ias.boehm@tu-berlin.de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mboehm7.github.io/teaching/ws2324_dia/DIA_2023_Exercise.pdf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boehm7.github.io/teaching/ws2324_dia/DIA_2023_Exercise.pdf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g"/><Relationship Id="rId18" Type="http://schemas.openxmlformats.org/officeDocument/2006/relationships/image" Target="../media/image24.e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23.emf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12" Type="http://schemas.openxmlformats.org/officeDocument/2006/relationships/image" Target="../media/image61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590.png"/><Relationship Id="rId4" Type="http://schemas.openxmlformats.org/officeDocument/2006/relationships/image" Target="../media/image70.jpe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89.jpg"/><Relationship Id="rId3" Type="http://schemas.openxmlformats.org/officeDocument/2006/relationships/image" Target="../media/image79.jpg"/><Relationship Id="rId7" Type="http://schemas.openxmlformats.org/officeDocument/2006/relationships/image" Target="../media/image84.jpeg"/><Relationship Id="rId12" Type="http://schemas.openxmlformats.org/officeDocument/2006/relationships/image" Target="../media/image8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sis.tu-berlin.de/course/view.php?id=35037" TargetMode="External"/><Relationship Id="rId2" Type="http://schemas.openxmlformats.org/officeDocument/2006/relationships/hyperlink" Target="https://mboehm7.github.io/teaching/ws2324_dia/index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tu-berlin.zoom.us/j/9529634787?pwd=R1ZsN1M3SC9BOU1OcFdmem9zT202UT0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  <a:endParaRPr lang="en-US" sz="4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 19,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E32D0-BCD2-9AA7-108D-D7A4157690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Integration</a:t>
            </a:r>
            <a:r>
              <a:rPr lang="en-US" dirty="0"/>
              <a:t> (Latin integer = whole): consolidation of data objects / sources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Homogeneity</a:t>
            </a:r>
            <a:r>
              <a:rPr lang="en-US" dirty="0"/>
              <a:t> (Greek homo/</a:t>
            </a:r>
            <a:r>
              <a:rPr lang="en-US" dirty="0" err="1"/>
              <a:t>homoios</a:t>
            </a:r>
            <a:r>
              <a:rPr lang="en-US" dirty="0"/>
              <a:t> = same): similarity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Heterogeneity</a:t>
            </a:r>
            <a:r>
              <a:rPr lang="en-US" dirty="0"/>
              <a:t>: dissimilarity, different representation / meaning</a:t>
            </a:r>
            <a:endParaRPr lang="en-US" sz="700" dirty="0"/>
          </a:p>
          <a:p>
            <a:r>
              <a:rPr lang="en-US" dirty="0"/>
              <a:t>Heterogeneous IT Infrastructure</a:t>
            </a:r>
          </a:p>
          <a:p>
            <a:pPr lvl="1"/>
            <a:r>
              <a:rPr lang="en-US" dirty="0"/>
              <a:t>Common enterprise IT infrastructure contains &gt;100s of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heterogeneous and distributed systems and applications</a:t>
            </a:r>
          </a:p>
          <a:p>
            <a:pPr lvl="1"/>
            <a:r>
              <a:rPr lang="en-US" dirty="0"/>
              <a:t>E.g., health care data management: 20 - 120 systems</a:t>
            </a:r>
            <a:endParaRPr lang="en-US" sz="700" dirty="0"/>
          </a:p>
          <a:p>
            <a:r>
              <a:rPr lang="en-US" dirty="0"/>
              <a:t>Multi-Modal Data (example health care)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Structured patient data</a:t>
            </a:r>
            <a:r>
              <a:rPr lang="en-US" dirty="0"/>
              <a:t>, patient records incl. prescribed drugs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Knowledge base</a:t>
            </a:r>
            <a:r>
              <a:rPr lang="en-US" dirty="0"/>
              <a:t> drug APIs (active pharmaceutical ingredients) + interactions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Doctor notes</a:t>
            </a:r>
            <a:r>
              <a:rPr lang="en-US" dirty="0"/>
              <a:t> (text), diagnostic codes, outcomes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Radiology images</a:t>
            </a:r>
            <a:r>
              <a:rPr lang="en-US" dirty="0"/>
              <a:t> (e.g., MRI scans), </a:t>
            </a:r>
            <a:r>
              <a:rPr lang="en-US" b="1" dirty="0">
                <a:solidFill>
                  <a:srgbClr val="7889FB"/>
                </a:solidFill>
              </a:rPr>
              <a:t>patient videos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 series</a:t>
            </a:r>
            <a:r>
              <a:rPr lang="en-US" dirty="0"/>
              <a:t> (e.g., EEG, </a:t>
            </a:r>
            <a:r>
              <a:rPr lang="en-US" dirty="0" err="1"/>
              <a:t>ECoG</a:t>
            </a:r>
            <a:r>
              <a:rPr lang="en-US" dirty="0"/>
              <a:t>, heart rate, blood pressure) 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986E4-76CC-3B60-8256-F1A370100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Sources and Heterogeneity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49D9F-05C2-7186-1490-F9E7D76C1A18}"/>
              </a:ext>
            </a:extLst>
          </p:cNvPr>
          <p:cNvGrpSpPr/>
          <p:nvPr/>
        </p:nvGrpSpPr>
        <p:grpSpPr>
          <a:xfrm>
            <a:off x="8730056" y="2144562"/>
            <a:ext cx="1732530" cy="1804321"/>
            <a:chOff x="7355416" y="2660932"/>
            <a:chExt cx="1732530" cy="180432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D44D899-2D56-8B15-191B-319751168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7762" t="4412" b="20577"/>
            <a:stretch>
              <a:fillRect/>
            </a:stretch>
          </p:blipFill>
          <p:spPr bwMode="auto">
            <a:xfrm>
              <a:off x="7355416" y="3046200"/>
              <a:ext cx="1711014" cy="1419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90033-CA74-CBA4-00E6-8A5F220BBB85}"/>
                </a:ext>
              </a:extLst>
            </p:cNvPr>
            <p:cNvSpPr txBox="1"/>
            <p:nvPr/>
          </p:nvSpPr>
          <p:spPr>
            <a:xfrm>
              <a:off x="7403384" y="2660932"/>
              <a:ext cx="1684562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Albert Maier]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19" y="1344329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281158" y="4184711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23" y="2484908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965006" y="4174198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635234" y="2735894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956969" y="3719517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6128785" y="2245068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636824" y="3721747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592328" y="3170461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5144161" y="2737009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608450" y="2737009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452779" y="1424899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789404" y="2245068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6128785" y="2245068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789404" y="3720632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298331" y="3721747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762620" y="3721747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790980" y="4268791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894035" y="4358625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633242" y="2734779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89083-F740-4D6C-8A95-801F661FC029}"/>
              </a:ext>
            </a:extLst>
          </p:cNvPr>
          <p:cNvSpPr txBox="1"/>
          <p:nvPr/>
        </p:nvSpPr>
        <p:spPr>
          <a:xfrm>
            <a:off x="8150275" y="325589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6847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E1683-1054-46AF-CD87-302E880B25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Sourcing Effort</a:t>
            </a:r>
          </a:p>
          <a:p>
            <a:pPr lvl="1"/>
            <a:r>
              <a:rPr lang="en-US" dirty="0"/>
              <a:t>Data scientists spend </a:t>
            </a:r>
            <a:r>
              <a:rPr lang="en-US" b="1" dirty="0">
                <a:solidFill>
                  <a:schemeClr val="accent1"/>
                </a:solidFill>
              </a:rPr>
              <a:t>80-90% time</a:t>
            </a:r>
            <a:r>
              <a:rPr lang="en-US" dirty="0"/>
              <a:t> on finding, integrating, cleaning datasets</a:t>
            </a:r>
            <a:endParaRPr lang="en-US" sz="700" dirty="0"/>
          </a:p>
          <a:p>
            <a:r>
              <a:rPr lang="en-US" dirty="0"/>
              <a:t>Technical Debts in ML Systems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Glue code, pipeline jungles, dead code paths</a:t>
            </a:r>
          </a:p>
          <a:p>
            <a:pPr lvl="1"/>
            <a:r>
              <a:rPr lang="en-US" dirty="0"/>
              <a:t>Plain-old-data types (arrays), multiple languages, prototypes</a:t>
            </a:r>
          </a:p>
          <a:p>
            <a:pPr lvl="1"/>
            <a:r>
              <a:rPr lang="en-US" dirty="0"/>
              <a:t>Abstraction and configuration debts</a:t>
            </a:r>
          </a:p>
          <a:p>
            <a:pPr lvl="1"/>
            <a:r>
              <a:rPr lang="en-US" dirty="0"/>
              <a:t>Data testing, reproducibility, process management, and cultural debts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EF6F8-CA6B-8023-7DBD-85504FF19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80% Argument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AE9A9-F4AB-2755-F128-F7CE98E1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09" y="2388049"/>
            <a:ext cx="6402175" cy="2120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569BA2-C452-4472-05B0-5522BB059633}"/>
              </a:ext>
            </a:extLst>
          </p:cNvPr>
          <p:cNvSpPr txBox="1"/>
          <p:nvPr/>
        </p:nvSpPr>
        <p:spPr>
          <a:xfrm>
            <a:off x="8636299" y="2910275"/>
            <a:ext cx="253442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[D. Sculley et al.: Hidden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Debt in Machine Learning Systems.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E8EDB-A772-ABCF-BA01-B3474E850792}"/>
              </a:ext>
            </a:extLst>
          </p:cNvPr>
          <p:cNvSpPr/>
          <p:nvPr/>
        </p:nvSpPr>
        <p:spPr>
          <a:xfrm>
            <a:off x="4265913" y="3493504"/>
            <a:ext cx="341393" cy="252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/>
              <a:t>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66C03-1689-CF1B-CC4F-270DFAD6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712" y="295855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9F69C-C318-015B-F5F2-27FEF5C47A2F}"/>
              </a:ext>
            </a:extLst>
          </p:cNvPr>
          <p:cNvSpPr txBox="1"/>
          <p:nvPr/>
        </p:nvSpPr>
        <p:spPr>
          <a:xfrm>
            <a:off x="8636299" y="1551954"/>
            <a:ext cx="254952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Ihab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Ilyas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Integration: The Current Status and the Way Forward.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41(2) (2018)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0CB60-C7D0-5F52-6511-39E28ED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712" y="171805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476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33D6F9-F639-5D0B-253F-BEF7A7479FD4}"/>
              </a:ext>
            </a:extLst>
          </p:cNvPr>
          <p:cNvCxnSpPr>
            <a:cxnSpLocks/>
          </p:cNvCxnSpPr>
          <p:nvPr/>
        </p:nvCxnSpPr>
        <p:spPr>
          <a:xfrm>
            <a:off x="5767713" y="1617819"/>
            <a:ext cx="3784569" cy="3562139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DD0-D34F-CF03-90F6-3E096871E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Complementary System Architectures</a:t>
            </a:r>
          </a:p>
        </p:txBody>
      </p:sp>
      <p:sp>
        <p:nvSpPr>
          <p:cNvPr id="4" name="Gleichschenkliges Dreieck 59">
            <a:extLst>
              <a:ext uri="{FF2B5EF4-FFF2-40B4-BE49-F238E27FC236}">
                <a16:creationId xmlns:a16="http://schemas.microsoft.com/office/drawing/2014/main" id="{1717D100-8D27-E196-CF4B-86AF2036B6C0}"/>
              </a:ext>
            </a:extLst>
          </p:cNvPr>
          <p:cNvSpPr>
            <a:spLocks/>
          </p:cNvSpPr>
          <p:nvPr/>
        </p:nvSpPr>
        <p:spPr>
          <a:xfrm>
            <a:off x="1127649" y="1703333"/>
            <a:ext cx="7058026" cy="3476625"/>
          </a:xfrm>
          <a:prstGeom prst="triangle">
            <a:avLst/>
          </a:prstGeom>
          <a:solidFill>
            <a:srgbClr val="7889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Systems</a:t>
            </a:r>
          </a:p>
        </p:txBody>
      </p:sp>
      <p:sp>
        <p:nvSpPr>
          <p:cNvPr id="5" name="Gleichschenkliges Dreieck 62">
            <a:extLst>
              <a:ext uri="{FF2B5EF4-FFF2-40B4-BE49-F238E27FC236}">
                <a16:creationId xmlns:a16="http://schemas.microsoft.com/office/drawing/2014/main" id="{9A0A50E5-45E9-44E3-9319-6E975033D4FD}"/>
              </a:ext>
            </a:extLst>
          </p:cNvPr>
          <p:cNvSpPr>
            <a:spLocks/>
          </p:cNvSpPr>
          <p:nvPr/>
        </p:nvSpPr>
        <p:spPr>
          <a:xfrm>
            <a:off x="2156349" y="1708950"/>
            <a:ext cx="5010150" cy="2470884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Systems</a:t>
            </a:r>
          </a:p>
        </p:txBody>
      </p:sp>
      <p:sp>
        <p:nvSpPr>
          <p:cNvPr id="6" name="Gleichschenkliges Dreieck 64">
            <a:extLst>
              <a:ext uri="{FF2B5EF4-FFF2-40B4-BE49-F238E27FC236}">
                <a16:creationId xmlns:a16="http://schemas.microsoft.com/office/drawing/2014/main" id="{FA692CC9-17B9-FA5D-3A53-DD54FAEEEA5A}"/>
              </a:ext>
            </a:extLst>
          </p:cNvPr>
          <p:cNvSpPr/>
          <p:nvPr/>
        </p:nvSpPr>
        <p:spPr>
          <a:xfrm>
            <a:off x="3232675" y="1703334"/>
            <a:ext cx="2857500" cy="1409700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</a:t>
            </a:r>
            <a:b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</p:txBody>
      </p:sp>
      <p:sp>
        <p:nvSpPr>
          <p:cNvPr id="7" name="Rechteck 66">
            <a:extLst>
              <a:ext uri="{FF2B5EF4-FFF2-40B4-BE49-F238E27FC236}">
                <a16:creationId xmlns:a16="http://schemas.microsoft.com/office/drawing/2014/main" id="{D913D442-751A-FB98-6BFB-E17BA36EC27C}"/>
              </a:ext>
            </a:extLst>
          </p:cNvPr>
          <p:cNvSpPr/>
          <p:nvPr/>
        </p:nvSpPr>
        <p:spPr>
          <a:xfrm>
            <a:off x="4358800" y="2072717"/>
            <a:ext cx="583611" cy="39052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689C0D7-AC2A-941D-1563-CFBA056B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1689"/>
          <a:stretch>
            <a:fillRect/>
          </a:stretch>
        </p:blipFill>
        <p:spPr bwMode="auto">
          <a:xfrm>
            <a:off x="2464638" y="4220357"/>
            <a:ext cx="962025" cy="8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68">
            <a:extLst>
              <a:ext uri="{FF2B5EF4-FFF2-40B4-BE49-F238E27FC236}">
                <a16:creationId xmlns:a16="http://schemas.microsoft.com/office/drawing/2014/main" id="{A8862283-F3D9-7987-9C64-3C595E407BF5}"/>
              </a:ext>
            </a:extLst>
          </p:cNvPr>
          <p:cNvSpPr/>
          <p:nvPr/>
        </p:nvSpPr>
        <p:spPr>
          <a:xfrm>
            <a:off x="4724942" y="42653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64E0E-AD05-5E39-B060-5FD9C570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662" y="4029623"/>
            <a:ext cx="1362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70">
            <a:extLst>
              <a:ext uri="{FF2B5EF4-FFF2-40B4-BE49-F238E27FC236}">
                <a16:creationId xmlns:a16="http://schemas.microsoft.com/office/drawing/2014/main" id="{230DF631-E4F5-63BF-95CF-946FBACC0D72}"/>
              </a:ext>
            </a:extLst>
          </p:cNvPr>
          <p:cNvSpPr/>
          <p:nvPr/>
        </p:nvSpPr>
        <p:spPr>
          <a:xfrm>
            <a:off x="7571607" y="4747970"/>
            <a:ext cx="1377822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A01192A-C813-A647-A9BF-4B3C73D4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137049" y="3840809"/>
            <a:ext cx="1216479" cy="11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72">
            <a:extLst>
              <a:ext uri="{FF2B5EF4-FFF2-40B4-BE49-F238E27FC236}">
                <a16:creationId xmlns:a16="http://schemas.microsoft.com/office/drawing/2014/main" id="{8CEDD9CF-9FE2-A9C7-0B05-92F43D9CEBAA}"/>
              </a:ext>
            </a:extLst>
          </p:cNvPr>
          <p:cNvSpPr/>
          <p:nvPr/>
        </p:nvSpPr>
        <p:spPr>
          <a:xfrm>
            <a:off x="892183" y="4735562"/>
            <a:ext cx="827318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SCM</a:t>
            </a:r>
          </a:p>
        </p:txBody>
      </p:sp>
      <p:sp>
        <p:nvSpPr>
          <p:cNvPr id="14" name="Rechteck 73">
            <a:extLst>
              <a:ext uri="{FF2B5EF4-FFF2-40B4-BE49-F238E27FC236}">
                <a16:creationId xmlns:a16="http://schemas.microsoft.com/office/drawing/2014/main" id="{7F0359F3-7EEE-18F7-9381-D81681BD5C88}"/>
              </a:ext>
            </a:extLst>
          </p:cNvPr>
          <p:cNvSpPr/>
          <p:nvPr/>
        </p:nvSpPr>
        <p:spPr>
          <a:xfrm>
            <a:off x="6677567" y="43796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sp>
        <p:nvSpPr>
          <p:cNvPr id="15" name="Rechteck 74">
            <a:extLst>
              <a:ext uri="{FF2B5EF4-FFF2-40B4-BE49-F238E27FC236}">
                <a16:creationId xmlns:a16="http://schemas.microsoft.com/office/drawing/2014/main" id="{3A4177D2-D4F9-6434-26E9-9C7E8408FD72}"/>
              </a:ext>
            </a:extLst>
          </p:cNvPr>
          <p:cNvSpPr/>
          <p:nvPr/>
        </p:nvSpPr>
        <p:spPr>
          <a:xfrm>
            <a:off x="3042174" y="4237930"/>
            <a:ext cx="1008643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</p:txBody>
      </p:sp>
      <p:cxnSp>
        <p:nvCxnSpPr>
          <p:cNvPr id="16" name="Gerade Verbindung mit Pfeil 75">
            <a:extLst>
              <a:ext uri="{FF2B5EF4-FFF2-40B4-BE49-F238E27FC236}">
                <a16:creationId xmlns:a16="http://schemas.microsoft.com/office/drawing/2014/main" id="{B6B6A540-E2F8-E852-6F33-175293B33ACB}"/>
              </a:ext>
            </a:extLst>
          </p:cNvPr>
          <p:cNvCxnSpPr/>
          <p:nvPr/>
        </p:nvCxnSpPr>
        <p:spPr>
          <a:xfrm flipV="1">
            <a:off x="1134453" y="5432426"/>
            <a:ext cx="7060746" cy="2931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2DF7B3E6-1DD4-A11C-A36C-CD93F93D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43" t="8592" r="12077" b="4900"/>
          <a:stretch>
            <a:fillRect/>
          </a:stretch>
        </p:blipFill>
        <p:spPr bwMode="auto">
          <a:xfrm>
            <a:off x="5661549" y="4208408"/>
            <a:ext cx="8916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79">
            <a:extLst>
              <a:ext uri="{FF2B5EF4-FFF2-40B4-BE49-F238E27FC236}">
                <a16:creationId xmlns:a16="http://schemas.microsoft.com/office/drawing/2014/main" id="{4A1BF767-8340-D2C9-DC0B-754D161C897A}"/>
              </a:ext>
            </a:extLst>
          </p:cNvPr>
          <p:cNvSpPr txBox="1"/>
          <p:nvPr/>
        </p:nvSpPr>
        <p:spPr>
          <a:xfrm>
            <a:off x="2546874" y="543828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Integration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EAI) </a:t>
            </a:r>
          </a:p>
        </p:txBody>
      </p:sp>
      <p:cxnSp>
        <p:nvCxnSpPr>
          <p:cNvPr id="19" name="Gerade Verbindung mit Pfeil 80">
            <a:extLst>
              <a:ext uri="{FF2B5EF4-FFF2-40B4-BE49-F238E27FC236}">
                <a16:creationId xmlns:a16="http://schemas.microsoft.com/office/drawing/2014/main" id="{0E9DF33D-6B5E-7B02-2D96-31486D002769}"/>
              </a:ext>
            </a:extLst>
          </p:cNvPr>
          <p:cNvCxnSpPr/>
          <p:nvPr/>
        </p:nvCxnSpPr>
        <p:spPr>
          <a:xfrm flipV="1">
            <a:off x="1493583" y="1708950"/>
            <a:ext cx="0" cy="2791633"/>
          </a:xfrm>
          <a:prstGeom prst="straightConnector1">
            <a:avLst/>
          </a:prstGeom>
          <a:ln w="19050"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1">
            <a:extLst>
              <a:ext uri="{FF2B5EF4-FFF2-40B4-BE49-F238E27FC236}">
                <a16:creationId xmlns:a16="http://schemas.microsoft.com/office/drawing/2014/main" id="{5A9D5F20-7965-A0FE-6E19-3A16B5C5557E}"/>
              </a:ext>
            </a:extLst>
          </p:cNvPr>
          <p:cNvSpPr txBox="1"/>
          <p:nvPr/>
        </p:nvSpPr>
        <p:spPr>
          <a:xfrm>
            <a:off x="126736" y="2371359"/>
            <a:ext cx="132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b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ETL) </a:t>
            </a:r>
          </a:p>
        </p:txBody>
      </p:sp>
      <p:sp>
        <p:nvSpPr>
          <p:cNvPr id="21" name="Zylinder 65">
            <a:extLst>
              <a:ext uri="{FF2B5EF4-FFF2-40B4-BE49-F238E27FC236}">
                <a16:creationId xmlns:a16="http://schemas.microsoft.com/office/drawing/2014/main" id="{3A31F51B-1964-340D-4483-0A7B6D59767A}"/>
              </a:ext>
            </a:extLst>
          </p:cNvPr>
          <p:cNvSpPr/>
          <p:nvPr/>
        </p:nvSpPr>
        <p:spPr>
          <a:xfrm>
            <a:off x="4753244" y="3141610"/>
            <a:ext cx="974980" cy="647699"/>
          </a:xfrm>
          <a:prstGeom prst="can">
            <a:avLst>
              <a:gd name="adj" fmla="val 32246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</a:rPr>
              <a:t>DWH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329F55F-AF07-40AB-0473-C46CE165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824" y="3151134"/>
            <a:ext cx="827966" cy="6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48E50E-3E2A-41D5-07BF-7A4618736141}"/>
              </a:ext>
            </a:extLst>
          </p:cNvPr>
          <p:cNvSpPr txBox="1"/>
          <p:nvPr/>
        </p:nvSpPr>
        <p:spPr>
          <a:xfrm>
            <a:off x="1514823" y="1396758"/>
            <a:ext cx="26063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Information System Pyramid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CEC4B-67B6-4566-90B7-DD16188478E7}"/>
              </a:ext>
            </a:extLst>
          </p:cNvPr>
          <p:cNvSpPr txBox="1"/>
          <p:nvPr/>
        </p:nvSpPr>
        <p:spPr>
          <a:xfrm>
            <a:off x="8058071" y="2615623"/>
            <a:ext cx="14450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Data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EACFF2-2F57-3071-1F1E-3692CE4BC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8" y="1476289"/>
            <a:ext cx="2097502" cy="12313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944672-5DB5-3134-A422-AE690158B716}"/>
              </a:ext>
            </a:extLst>
          </p:cNvPr>
          <p:cNvSpPr txBox="1"/>
          <p:nvPr/>
        </p:nvSpPr>
        <p:spPr>
          <a:xfrm>
            <a:off x="9511050" y="2737718"/>
            <a:ext cx="20913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Audio, Image, Video, Text, Streams, Logs</a:t>
            </a:r>
          </a:p>
        </p:txBody>
      </p:sp>
      <p:sp>
        <p:nvSpPr>
          <p:cNvPr id="28" name="Rechteck 70">
            <a:extLst>
              <a:ext uri="{FF2B5EF4-FFF2-40B4-BE49-F238E27FC236}">
                <a16:creationId xmlns:a16="http://schemas.microsoft.com/office/drawing/2014/main" id="{7EFAD401-4238-1D75-CB16-3B1F7416A54F}"/>
              </a:ext>
            </a:extLst>
          </p:cNvPr>
          <p:cNvSpPr/>
          <p:nvPr/>
        </p:nvSpPr>
        <p:spPr>
          <a:xfrm>
            <a:off x="10312969" y="3474802"/>
            <a:ext cx="1306956" cy="564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Stores</a:t>
            </a:r>
          </a:p>
        </p:txBody>
      </p:sp>
      <p:sp>
        <p:nvSpPr>
          <p:cNvPr id="29" name="Rechteck 70">
            <a:extLst>
              <a:ext uri="{FF2B5EF4-FFF2-40B4-BE49-F238E27FC236}">
                <a16:creationId xmlns:a16="http://schemas.microsoft.com/office/drawing/2014/main" id="{8E997A61-7A04-7DA8-3C9D-41255DB7F3BE}"/>
              </a:ext>
            </a:extLst>
          </p:cNvPr>
          <p:cNvSpPr/>
          <p:nvPr/>
        </p:nvSpPr>
        <p:spPr>
          <a:xfrm>
            <a:off x="7886612" y="1465662"/>
            <a:ext cx="1459160" cy="85160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Computation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n 75">
            <a:extLst>
              <a:ext uri="{FF2B5EF4-FFF2-40B4-BE49-F238E27FC236}">
                <a16:creationId xmlns:a16="http://schemas.microsoft.com/office/drawing/2014/main" id="{D09B2052-AA4C-5535-01BD-BF361D211DDD}"/>
              </a:ext>
            </a:extLst>
          </p:cNvPr>
          <p:cNvSpPr/>
          <p:nvPr/>
        </p:nvSpPr>
        <p:spPr>
          <a:xfrm>
            <a:off x="9273767" y="3465093"/>
            <a:ext cx="944747" cy="400502"/>
          </a:xfrm>
          <a:prstGeom prst="can">
            <a:avLst>
              <a:gd name="adj" fmla="val 20759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Catalogs</a:t>
            </a:r>
          </a:p>
        </p:txBody>
      </p:sp>
      <p:pic>
        <p:nvPicPr>
          <p:cNvPr id="31" name="Picture 2" descr="http://spark.apache.org/images/spark-logo-trademark.png">
            <a:extLst>
              <a:ext uri="{FF2B5EF4-FFF2-40B4-BE49-F238E27FC236}">
                <a16:creationId xmlns:a16="http://schemas.microsoft.com/office/drawing/2014/main" id="{F71E1CAF-83E8-D74C-9410-887924D1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5" y="1465662"/>
            <a:ext cx="659544" cy="3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54C48E-9593-78B9-DA6E-0419247A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44" y="4112299"/>
            <a:ext cx="535006" cy="401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426CF-23A5-E3F7-0BEA-A12E0AE88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8947" y="4112299"/>
            <a:ext cx="846906" cy="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9E19B0-52C9-C929-F8AA-BBE2F69C36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Common Data and System Characteristics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Heterogeneous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sources</a:t>
            </a:r>
            <a:r>
              <a:rPr lang="en-US" dirty="0"/>
              <a:t> and formats, often distributed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collections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distributed</a:t>
            </a:r>
            <a:r>
              <a:rPr lang="en-US" dirty="0">
                <a:sym typeface="Wingdings" panose="05000000000000000000" pitchFamily="2" charset="2"/>
              </a:rPr>
              <a:t> data storage and analysis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Major data integration architectures</a:t>
            </a:r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Key techniques for data integration and cleaning</a:t>
            </a:r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rgbClr val="7889FB"/>
                </a:solidFill>
              </a:rPr>
              <a:t>Methods for large-scale data storage and analysis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08F04-E3A4-E23B-19C2-23F770C71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</p:spTree>
    <p:extLst>
      <p:ext uri="{BB962C8B-B14F-4D97-AF65-F5344CB8AC3E}">
        <p14:creationId xmlns:p14="http://schemas.microsoft.com/office/powerpoint/2010/main" val="22509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Outline and Projects/Exercise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0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E7042-347B-7B47-27BE-CE7B196B9F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Data Integration Architectures</a:t>
            </a:r>
          </a:p>
          <a:p>
            <a:r>
              <a:rPr lang="en-US" dirty="0"/>
              <a:t>01 Introduction and Overview </a:t>
            </a:r>
            <a:r>
              <a:rPr lang="en-US" sz="1600" b="0" dirty="0"/>
              <a:t>[Oct 19]</a:t>
            </a:r>
          </a:p>
          <a:p>
            <a:r>
              <a:rPr lang="en-US" dirty="0"/>
              <a:t>02 Data Warehousing, ETL, and SQL/OLAP </a:t>
            </a:r>
            <a:r>
              <a:rPr lang="en-US" sz="1600" b="0" dirty="0"/>
              <a:t>[Oct 26, </a:t>
            </a:r>
            <a:r>
              <a:rPr lang="en-US" sz="1600" dirty="0">
                <a:solidFill>
                  <a:srgbClr val="C40D1E"/>
                </a:solidFill>
              </a:rPr>
              <a:t>virtual</a:t>
            </a:r>
            <a:r>
              <a:rPr lang="en-US" sz="1600" b="0" dirty="0"/>
              <a:t>]</a:t>
            </a:r>
          </a:p>
          <a:p>
            <a:r>
              <a:rPr lang="en-US" dirty="0"/>
              <a:t>03 Message-oriented Middleware, EAI, and Replication </a:t>
            </a:r>
            <a:r>
              <a:rPr lang="en-US" sz="1600" b="0" dirty="0"/>
              <a:t>[Nov 02]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Key Integration Techniques</a:t>
            </a:r>
          </a:p>
          <a:p>
            <a:r>
              <a:rPr lang="en-US" dirty="0"/>
              <a:t>04 Schema Matching and Mapping </a:t>
            </a:r>
            <a:r>
              <a:rPr lang="en-US" sz="1600" b="0" dirty="0"/>
              <a:t>[Nov 09]</a:t>
            </a:r>
          </a:p>
          <a:p>
            <a:r>
              <a:rPr lang="en-US" dirty="0"/>
              <a:t>05 Entity Linking and Deduplication </a:t>
            </a:r>
            <a:r>
              <a:rPr lang="en-US" sz="1600" b="0" dirty="0"/>
              <a:t>[Nov 16]</a:t>
            </a:r>
          </a:p>
          <a:p>
            <a:r>
              <a:rPr lang="en-US" dirty="0"/>
              <a:t>06 Data Cleaning and Data Fusion </a:t>
            </a:r>
            <a:r>
              <a:rPr lang="en-US" sz="1600" b="0" dirty="0"/>
              <a:t>[Nov 23]</a:t>
            </a:r>
          </a:p>
          <a:p>
            <a:r>
              <a:rPr lang="en-US" dirty="0"/>
              <a:t>07 Data Provenance and Catalogs </a:t>
            </a:r>
            <a:r>
              <a:rPr lang="en-US" sz="1600" b="0" dirty="0"/>
              <a:t>[Nov 30]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5FD26-D84D-BF8A-B313-33C614485E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Data Integration and Preparation</a:t>
            </a:r>
          </a:p>
        </p:txBody>
      </p:sp>
    </p:spTree>
    <p:extLst>
      <p:ext uri="{BB962C8B-B14F-4D97-AF65-F5344CB8AC3E}">
        <p14:creationId xmlns:p14="http://schemas.microsoft.com/office/powerpoint/2010/main" val="6491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B2C34B-A14D-7A62-41B5-D8EDE8C278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Cloud Computing</a:t>
            </a:r>
          </a:p>
          <a:p>
            <a:r>
              <a:rPr lang="en-US" dirty="0"/>
              <a:t>08 Cloud Computing Foundations </a:t>
            </a:r>
            <a:r>
              <a:rPr lang="en-US" sz="1600" b="0" dirty="0"/>
              <a:t>[Dec 07]</a:t>
            </a:r>
          </a:p>
          <a:p>
            <a:r>
              <a:rPr lang="en-US" dirty="0"/>
              <a:t>09 Cloud Resource Management and Scheduling </a:t>
            </a:r>
            <a:r>
              <a:rPr lang="en-US" sz="1600" b="0" dirty="0"/>
              <a:t>[Dec 14]</a:t>
            </a:r>
          </a:p>
          <a:p>
            <a:r>
              <a:rPr lang="en-US" dirty="0"/>
              <a:t>10 Distributed Data Storage </a:t>
            </a:r>
            <a:r>
              <a:rPr lang="en-US" sz="1600" b="0" dirty="0"/>
              <a:t>[Jan 11]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Large-Scale Data Analysis</a:t>
            </a:r>
          </a:p>
          <a:p>
            <a:r>
              <a:rPr lang="en-US" dirty="0"/>
              <a:t>11 Distributed, Data-Parallel Computation </a:t>
            </a:r>
            <a:r>
              <a:rPr lang="en-US" sz="1600" b="0" dirty="0"/>
              <a:t>[Jan 18]</a:t>
            </a:r>
          </a:p>
          <a:p>
            <a:r>
              <a:rPr lang="en-US" dirty="0"/>
              <a:t>12 Distributed Stream Processing </a:t>
            </a:r>
            <a:r>
              <a:rPr lang="en-US" sz="1600" b="0" dirty="0"/>
              <a:t>[Jan 25]</a:t>
            </a:r>
          </a:p>
          <a:p>
            <a:r>
              <a:rPr lang="en-US" dirty="0"/>
              <a:t>13 Distributed Machine Learning Systems </a:t>
            </a:r>
            <a:r>
              <a:rPr lang="en-US" sz="1600" b="0" dirty="0"/>
              <a:t>[Feb 01]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1482A-1CB1-0734-D5EA-99EBE910F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Large-Scale Data Management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1503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0F8714-2013-59BA-C718-C5F11B58C8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1-3 person teams</a:t>
            </a:r>
            <a:r>
              <a:rPr lang="en-US" b="0" dirty="0"/>
              <a:t> (w/ clearly separated responsibilities)</a:t>
            </a:r>
          </a:p>
          <a:p>
            <a:pPr lvl="1"/>
            <a:r>
              <a:rPr lang="en-US" dirty="0"/>
              <a:t>In exceptions, also larger teams (e.g., </a:t>
            </a:r>
            <a:r>
              <a:rPr lang="en-US" b="1" dirty="0">
                <a:solidFill>
                  <a:srgbClr val="C40D1E"/>
                </a:solidFill>
              </a:rPr>
              <a:t>Data Cleaning / </a:t>
            </a:r>
            <a:r>
              <a:rPr lang="en-US" b="1" dirty="0" err="1">
                <a:solidFill>
                  <a:srgbClr val="C40D1E"/>
                </a:solidFill>
              </a:rPr>
              <a:t>TPCx</a:t>
            </a:r>
            <a:r>
              <a:rPr lang="en-US" b="1" dirty="0">
                <a:solidFill>
                  <a:srgbClr val="C40D1E"/>
                </a:solidFill>
              </a:rPr>
              <a:t>-AI</a:t>
            </a:r>
            <a:r>
              <a:rPr lang="en-US" dirty="0"/>
              <a:t> Benchmarks)</a:t>
            </a:r>
            <a:endParaRPr lang="en-US" b="0" dirty="0"/>
          </a:p>
          <a:p>
            <a:pPr lvl="3"/>
            <a:endParaRPr lang="en-US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programming project in DIA context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80-90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Preferred:</a:t>
            </a:r>
            <a:r>
              <a:rPr lang="en-US" dirty="0"/>
              <a:t> Open source contribution to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br>
              <a:rPr lang="en-US" dirty="0"/>
            </a:b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(from HW to high-level scripting)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Alternative Exercise:</a:t>
            </a:r>
            <a:r>
              <a:rPr lang="en-US" dirty="0"/>
              <a:t> Data engineering and ML pipeline for </a:t>
            </a:r>
            <a:br>
              <a:rPr lang="en-US" dirty="0"/>
            </a:br>
            <a:r>
              <a:rPr lang="en-US" b="1" dirty="0"/>
              <a:t>“Entity Resolution of Publication Data”</a:t>
            </a:r>
          </a:p>
          <a:p>
            <a:pPr lvl="3"/>
            <a:endParaRPr lang="en-US" dirty="0"/>
          </a:p>
          <a:p>
            <a:r>
              <a:rPr lang="en-US" dirty="0"/>
              <a:t>Timeline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Nov 03:</a:t>
            </a:r>
            <a:r>
              <a:rPr lang="en-US" dirty="0"/>
              <a:t> Binding project/exercise selection (via email to </a:t>
            </a:r>
            <a:r>
              <a:rPr lang="en-US" dirty="0">
                <a:hlinkClick r:id="rId3"/>
              </a:rPr>
              <a:t>matthias.boehm@tu-berlin.de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Feb 02:</a:t>
            </a:r>
            <a:r>
              <a:rPr lang="en-US" dirty="0"/>
              <a:t> Project/exercise submission deadline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8B3C0-BC4E-6A52-16DF-75684A89F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Projects or Exercises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83AB0A-D0A6-7D88-E907-33E734FCFA47}"/>
              </a:ext>
            </a:extLst>
          </p:cNvPr>
          <p:cNvGrpSpPr/>
          <p:nvPr/>
        </p:nvGrpSpPr>
        <p:grpSpPr>
          <a:xfrm>
            <a:off x="8738684" y="1831468"/>
            <a:ext cx="2779680" cy="2363178"/>
            <a:chOff x="8738684" y="1831468"/>
            <a:chExt cx="2779680" cy="23631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B0D6C3-694B-5021-BDED-D53F7CDA5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8684" y="3439757"/>
              <a:ext cx="1564295" cy="5830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79B8A6-C777-9C9E-94FD-A63E16859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91639" y="3267921"/>
              <a:ext cx="926725" cy="9267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5694BD-C529-5AC7-6BB1-50437337F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073" y="2484908"/>
              <a:ext cx="726111" cy="744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C9011B-2CE2-B11D-A333-C091EB0B9ACF}"/>
                </a:ext>
              </a:extLst>
            </p:cNvPr>
            <p:cNvCxnSpPr>
              <a:cxnSpLocks/>
              <a:stCxn id="6" idx="0"/>
              <a:endCxn id="9" idx="1"/>
            </p:cNvCxnSpPr>
            <p:nvPr/>
          </p:nvCxnSpPr>
          <p:spPr>
            <a:xfrm flipV="1">
              <a:off x="9520832" y="2857040"/>
              <a:ext cx="257241" cy="582717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F2E0ED0-B02C-94A6-01EF-D9AC9F0276C2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 flipV="1">
              <a:off x="10504184" y="2857040"/>
              <a:ext cx="350282" cy="52711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ED5069-34A4-BDA9-9A40-5738FF41C7A2}"/>
                </a:ext>
              </a:extLst>
            </p:cNvPr>
            <p:cNvSpPr txBox="1"/>
            <p:nvPr/>
          </p:nvSpPr>
          <p:spPr>
            <a:xfrm>
              <a:off x="8815833" y="1831468"/>
              <a:ext cx="2650589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40D1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Creating a deduplicated publication dataset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6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FBBB2C86-A1BF-1B00-D453-93D4A57AEDC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B126A-24B8-EBF8-7BBB-9F134381A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Task: Entity Resolution of Publication Data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1-3 person teams</a:t>
            </a:r>
            <a:r>
              <a:rPr lang="en-US" dirty="0"/>
              <a:t>; data: subsets of </a:t>
            </a:r>
            <a:r>
              <a:rPr lang="en-US" b="1" dirty="0">
                <a:solidFill>
                  <a:srgbClr val="C40D1E"/>
                </a:solidFill>
              </a:rPr>
              <a:t>DBLP</a:t>
            </a:r>
            <a:r>
              <a:rPr lang="en-US" dirty="0"/>
              <a:t> and </a:t>
            </a:r>
            <a:r>
              <a:rPr lang="en-US" b="1" dirty="0">
                <a:solidFill>
                  <a:srgbClr val="C40D1E"/>
                </a:solidFill>
              </a:rPr>
              <a:t>ACM</a:t>
            </a:r>
            <a:r>
              <a:rPr lang="en-US" dirty="0"/>
              <a:t> publication datasets </a:t>
            </a:r>
          </a:p>
          <a:p>
            <a:pPr lvl="1"/>
            <a:r>
              <a:rPr lang="en-US" dirty="0"/>
              <a:t>Perform data acquisition and </a:t>
            </a:r>
            <a:r>
              <a:rPr lang="en-US" b="1" dirty="0">
                <a:solidFill>
                  <a:srgbClr val="7889FB"/>
                </a:solidFill>
              </a:rPr>
              <a:t>data preparation</a:t>
            </a:r>
            <a:r>
              <a:rPr lang="en-US" dirty="0"/>
              <a:t>, develop an </a:t>
            </a:r>
            <a:r>
              <a:rPr lang="en-US" b="1" dirty="0">
                <a:solidFill>
                  <a:srgbClr val="7889FB"/>
                </a:solidFill>
              </a:rPr>
              <a:t>entity resolution pipeline</a:t>
            </a:r>
            <a:r>
              <a:rPr lang="en-US" dirty="0"/>
              <a:t> (local operations), reimplement a </a:t>
            </a:r>
            <a:r>
              <a:rPr lang="en-US" b="1" dirty="0">
                <a:solidFill>
                  <a:srgbClr val="7889FB"/>
                </a:solidFill>
              </a:rPr>
              <a:t>data-parallel entity resolution pipeline</a:t>
            </a:r>
            <a:r>
              <a:rPr lang="en-US" dirty="0"/>
              <a:t> on </a:t>
            </a:r>
            <a:r>
              <a:rPr lang="en-US" b="1" dirty="0">
                <a:solidFill>
                  <a:srgbClr val="C40D1E"/>
                </a:solidFill>
              </a:rPr>
              <a:t>Spark/</a:t>
            </a:r>
            <a:r>
              <a:rPr lang="en-US" b="1" dirty="0" err="1">
                <a:solidFill>
                  <a:srgbClr val="C40D1E"/>
                </a:solidFill>
              </a:rPr>
              <a:t>Flink</a:t>
            </a:r>
            <a:r>
              <a:rPr lang="en-US" b="1" dirty="0">
                <a:solidFill>
                  <a:srgbClr val="C40D1E"/>
                </a:solidFill>
              </a:rPr>
              <a:t>/</a:t>
            </a:r>
            <a:r>
              <a:rPr lang="en-US" b="1" dirty="0" err="1">
                <a:solidFill>
                  <a:srgbClr val="C40D1E"/>
                </a:solidFill>
              </a:rPr>
              <a:t>Dask</a:t>
            </a:r>
            <a:r>
              <a:rPr lang="en-US" dirty="0"/>
              <a:t> (distributed operations) </a:t>
            </a:r>
          </a:p>
          <a:p>
            <a:pPr lvl="1"/>
            <a:r>
              <a:rPr lang="en-US" dirty="0">
                <a:hlinkClick r:id="rId2"/>
              </a:rPr>
              <a:t>https://mboehm7.github.io/teaching/ws2324_dia/DIA_2023_Exercise.pdf</a:t>
            </a:r>
            <a:r>
              <a:rPr lang="en-US" dirty="0"/>
              <a:t> </a:t>
            </a:r>
          </a:p>
          <a:p>
            <a:pPr lvl="2"/>
            <a:endParaRPr lang="en-US" dirty="0"/>
          </a:p>
          <a:p>
            <a:r>
              <a:rPr lang="en-US" dirty="0"/>
              <a:t>Preview </a:t>
            </a:r>
            <a:br>
              <a:rPr lang="en-US" dirty="0"/>
            </a:br>
            <a:r>
              <a:rPr lang="de-DE" dirty="0">
                <a:solidFill>
                  <a:srgbClr val="7889FB"/>
                </a:solidFill>
              </a:rPr>
              <a:t>05 Entity </a:t>
            </a:r>
            <a:br>
              <a:rPr lang="de-DE" dirty="0">
                <a:solidFill>
                  <a:srgbClr val="7889FB"/>
                </a:solidFill>
              </a:rPr>
            </a:br>
            <a:r>
              <a:rPr lang="de-DE" dirty="0">
                <a:solidFill>
                  <a:srgbClr val="7889FB"/>
                </a:solidFill>
              </a:rPr>
              <a:t>Linking and </a:t>
            </a:r>
            <a:br>
              <a:rPr lang="de-DE" dirty="0">
                <a:solidFill>
                  <a:srgbClr val="7889FB"/>
                </a:solidFill>
              </a:rPr>
            </a:br>
            <a:r>
              <a:rPr lang="de-DE" dirty="0" err="1">
                <a:solidFill>
                  <a:srgbClr val="7889FB"/>
                </a:solidFill>
              </a:rPr>
              <a:t>Deduplication</a:t>
            </a:r>
            <a:endParaRPr lang="de-DE" dirty="0">
              <a:solidFill>
                <a:srgbClr val="7889FB"/>
              </a:solidFill>
            </a:endParaRPr>
          </a:p>
          <a:p>
            <a:pPr lvl="1"/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B1FB6-D5D0-7F18-514B-C9224919F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DIA Exercise (alternative to projects)</a:t>
            </a:r>
          </a:p>
        </p:txBody>
      </p:sp>
      <p:sp>
        <p:nvSpPr>
          <p:cNvPr id="4" name="Chevron 7">
            <a:extLst>
              <a:ext uri="{FF2B5EF4-FFF2-40B4-BE49-F238E27FC236}">
                <a16:creationId xmlns:a16="http://schemas.microsoft.com/office/drawing/2014/main" id="{307742A0-FFB2-77F0-7AC1-42F7F3018BAF}"/>
              </a:ext>
            </a:extLst>
          </p:cNvPr>
          <p:cNvSpPr/>
          <p:nvPr/>
        </p:nvSpPr>
        <p:spPr>
          <a:xfrm>
            <a:off x="3339994" y="3209695"/>
            <a:ext cx="173836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Data</a:t>
            </a:r>
          </a:p>
        </p:txBody>
      </p:sp>
      <p:sp>
        <p:nvSpPr>
          <p:cNvPr id="5" name="Chevron 8">
            <a:extLst>
              <a:ext uri="{FF2B5EF4-FFF2-40B4-BE49-F238E27FC236}">
                <a16:creationId xmlns:a16="http://schemas.microsoft.com/office/drawing/2014/main" id="{B3178839-129C-4C82-965C-1A3CB6E5C244}"/>
              </a:ext>
            </a:extLst>
          </p:cNvPr>
          <p:cNvSpPr/>
          <p:nvPr/>
        </p:nvSpPr>
        <p:spPr>
          <a:xfrm>
            <a:off x="5483092" y="3209695"/>
            <a:ext cx="173836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Blocking/Sorting</a:t>
            </a:r>
          </a:p>
        </p:txBody>
      </p:sp>
      <p:sp>
        <p:nvSpPr>
          <p:cNvPr id="6" name="Chevron 9">
            <a:extLst>
              <a:ext uri="{FF2B5EF4-FFF2-40B4-BE49-F238E27FC236}">
                <a16:creationId xmlns:a16="http://schemas.microsoft.com/office/drawing/2014/main" id="{9100D034-D86B-6320-DAF8-4B9AF9FD3F29}"/>
              </a:ext>
            </a:extLst>
          </p:cNvPr>
          <p:cNvSpPr/>
          <p:nvPr/>
        </p:nvSpPr>
        <p:spPr>
          <a:xfrm>
            <a:off x="7606526" y="3214039"/>
            <a:ext cx="173836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DBB02C-1199-9DEC-036B-286A1229BB6E}"/>
              </a:ext>
            </a:extLst>
          </p:cNvPr>
          <p:cNvGrpSpPr/>
          <p:nvPr/>
        </p:nvGrpSpPr>
        <p:grpSpPr>
          <a:xfrm>
            <a:off x="2733885" y="3393626"/>
            <a:ext cx="473947" cy="616875"/>
            <a:chOff x="180871" y="5004080"/>
            <a:chExt cx="473947" cy="616875"/>
          </a:xfrm>
        </p:grpSpPr>
        <p:sp>
          <p:nvSpPr>
            <p:cNvPr id="8" name="Folded Corner 11">
              <a:extLst>
                <a:ext uri="{FF2B5EF4-FFF2-40B4-BE49-F238E27FC236}">
                  <a16:creationId xmlns:a16="http://schemas.microsoft.com/office/drawing/2014/main" id="{7CBC5BAE-D8F7-4483-114C-67BD17495CF6}"/>
                </a:ext>
              </a:extLst>
            </p:cNvPr>
            <p:cNvSpPr/>
            <p:nvPr/>
          </p:nvSpPr>
          <p:spPr>
            <a:xfrm>
              <a:off x="180871" y="5004080"/>
              <a:ext cx="401934" cy="554909"/>
            </a:xfrm>
            <a:prstGeom prst="foldedCorner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lded Corner 12">
              <a:extLst>
                <a:ext uri="{FF2B5EF4-FFF2-40B4-BE49-F238E27FC236}">
                  <a16:creationId xmlns:a16="http://schemas.microsoft.com/office/drawing/2014/main" id="{3B21FD20-B757-09BF-DFB7-57EE2D363F28}"/>
                </a:ext>
              </a:extLst>
            </p:cNvPr>
            <p:cNvSpPr/>
            <p:nvPr/>
          </p:nvSpPr>
          <p:spPr>
            <a:xfrm>
              <a:off x="252884" y="5066046"/>
              <a:ext cx="401934" cy="554909"/>
            </a:xfrm>
            <a:prstGeom prst="foldedCorner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hevron 13">
            <a:extLst>
              <a:ext uri="{FF2B5EF4-FFF2-40B4-BE49-F238E27FC236}">
                <a16:creationId xmlns:a16="http://schemas.microsoft.com/office/drawing/2014/main" id="{53C25E53-5B94-275D-FE2A-CA19FF224D23}"/>
              </a:ext>
            </a:extLst>
          </p:cNvPr>
          <p:cNvSpPr/>
          <p:nvPr/>
        </p:nvSpPr>
        <p:spPr>
          <a:xfrm>
            <a:off x="9739791" y="3209695"/>
            <a:ext cx="173836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2209DB-6946-DC1A-E8C8-A6804BCA716E}"/>
              </a:ext>
            </a:extLst>
          </p:cNvPr>
          <p:cNvGrpSpPr/>
          <p:nvPr/>
        </p:nvGrpSpPr>
        <p:grpSpPr>
          <a:xfrm>
            <a:off x="3345522" y="4608260"/>
            <a:ext cx="1278495" cy="1141228"/>
            <a:chOff x="824576" y="4285906"/>
            <a:chExt cx="1278495" cy="1141228"/>
          </a:xfrm>
        </p:grpSpPr>
        <p:sp>
          <p:nvSpPr>
            <p:cNvPr id="12" name="Rechteck 29">
              <a:extLst>
                <a:ext uri="{FF2B5EF4-FFF2-40B4-BE49-F238E27FC236}">
                  <a16:creationId xmlns:a16="http://schemas.microsoft.com/office/drawing/2014/main" id="{B0003255-60B1-CD5C-30F1-B175DCCAC9A3}"/>
                </a:ext>
              </a:extLst>
            </p:cNvPr>
            <p:cNvSpPr/>
            <p:nvPr/>
          </p:nvSpPr>
          <p:spPr>
            <a:xfrm>
              <a:off x="824576" y="4291780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A1</a:t>
              </a:r>
            </a:p>
          </p:txBody>
        </p:sp>
        <p:sp>
          <p:nvSpPr>
            <p:cNvPr id="13" name="Rechteck 29">
              <a:extLst>
                <a:ext uri="{FF2B5EF4-FFF2-40B4-BE49-F238E27FC236}">
                  <a16:creationId xmlns:a16="http://schemas.microsoft.com/office/drawing/2014/main" id="{D2B7CF38-3D20-0EA8-4F22-E4D9512D7361}"/>
                </a:ext>
              </a:extLst>
            </p:cNvPr>
            <p:cNvSpPr/>
            <p:nvPr/>
          </p:nvSpPr>
          <p:spPr>
            <a:xfrm>
              <a:off x="824576" y="4694901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A2</a:t>
              </a:r>
            </a:p>
          </p:txBody>
        </p:sp>
        <p:sp>
          <p:nvSpPr>
            <p:cNvPr id="14" name="Rechteck 29">
              <a:extLst>
                <a:ext uri="{FF2B5EF4-FFF2-40B4-BE49-F238E27FC236}">
                  <a16:creationId xmlns:a16="http://schemas.microsoft.com/office/drawing/2014/main" id="{5197E1CF-FF5A-23D4-BEDB-895F1BD909AC}"/>
                </a:ext>
              </a:extLst>
            </p:cNvPr>
            <p:cNvSpPr/>
            <p:nvPr/>
          </p:nvSpPr>
          <p:spPr>
            <a:xfrm>
              <a:off x="1271945" y="4286082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C1</a:t>
              </a:r>
            </a:p>
          </p:txBody>
        </p:sp>
        <p:sp>
          <p:nvSpPr>
            <p:cNvPr id="15" name="Rechteck 29">
              <a:extLst>
                <a:ext uri="{FF2B5EF4-FFF2-40B4-BE49-F238E27FC236}">
                  <a16:creationId xmlns:a16="http://schemas.microsoft.com/office/drawing/2014/main" id="{FF6DC505-3F8E-0BAE-0B82-5B015E04DF38}"/>
                </a:ext>
              </a:extLst>
            </p:cNvPr>
            <p:cNvSpPr/>
            <p:nvPr/>
          </p:nvSpPr>
          <p:spPr>
            <a:xfrm>
              <a:off x="1719314" y="4285906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D1</a:t>
              </a:r>
            </a:p>
          </p:txBody>
        </p:sp>
        <p:sp>
          <p:nvSpPr>
            <p:cNvPr id="16" name="Rechteck 29">
              <a:extLst>
                <a:ext uri="{FF2B5EF4-FFF2-40B4-BE49-F238E27FC236}">
                  <a16:creationId xmlns:a16="http://schemas.microsoft.com/office/drawing/2014/main" id="{595FF216-68EE-AF26-4956-F75CAF400BCF}"/>
                </a:ext>
              </a:extLst>
            </p:cNvPr>
            <p:cNvSpPr/>
            <p:nvPr/>
          </p:nvSpPr>
          <p:spPr>
            <a:xfrm>
              <a:off x="1273945" y="4694901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B1</a:t>
              </a:r>
            </a:p>
          </p:txBody>
        </p:sp>
        <p:sp>
          <p:nvSpPr>
            <p:cNvPr id="17" name="Rechteck 29">
              <a:extLst>
                <a:ext uri="{FF2B5EF4-FFF2-40B4-BE49-F238E27FC236}">
                  <a16:creationId xmlns:a16="http://schemas.microsoft.com/office/drawing/2014/main" id="{47EBEAC4-1194-1761-45FB-E6879602F974}"/>
                </a:ext>
              </a:extLst>
            </p:cNvPr>
            <p:cNvSpPr/>
            <p:nvPr/>
          </p:nvSpPr>
          <p:spPr>
            <a:xfrm>
              <a:off x="1719314" y="4694901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B2</a:t>
              </a:r>
            </a:p>
          </p:txBody>
        </p:sp>
        <p:sp>
          <p:nvSpPr>
            <p:cNvPr id="18" name="Rechteck 29">
              <a:extLst>
                <a:ext uri="{FF2B5EF4-FFF2-40B4-BE49-F238E27FC236}">
                  <a16:creationId xmlns:a16="http://schemas.microsoft.com/office/drawing/2014/main" id="{270F7A4A-6766-0D74-6FB0-B369ABFC661A}"/>
                </a:ext>
              </a:extLst>
            </p:cNvPr>
            <p:cNvSpPr/>
            <p:nvPr/>
          </p:nvSpPr>
          <p:spPr>
            <a:xfrm>
              <a:off x="825980" y="5093108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C2</a:t>
              </a:r>
            </a:p>
          </p:txBody>
        </p:sp>
        <p:sp>
          <p:nvSpPr>
            <p:cNvPr id="19" name="Rechteck 29">
              <a:extLst>
                <a:ext uri="{FF2B5EF4-FFF2-40B4-BE49-F238E27FC236}">
                  <a16:creationId xmlns:a16="http://schemas.microsoft.com/office/drawing/2014/main" id="{E34A3D58-ADA3-A375-EA9E-580732753151}"/>
                </a:ext>
              </a:extLst>
            </p:cNvPr>
            <p:cNvSpPr/>
            <p:nvPr/>
          </p:nvSpPr>
          <p:spPr>
            <a:xfrm>
              <a:off x="1273945" y="5096976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527476-7A2D-1B15-4DD4-7949F929D6B9}"/>
              </a:ext>
            </a:extLst>
          </p:cNvPr>
          <p:cNvGrpSpPr/>
          <p:nvPr/>
        </p:nvGrpSpPr>
        <p:grpSpPr>
          <a:xfrm>
            <a:off x="5391965" y="4386018"/>
            <a:ext cx="1868822" cy="2170440"/>
            <a:chOff x="2871019" y="4063664"/>
            <a:chExt cx="1868822" cy="2170440"/>
          </a:xfrm>
        </p:grpSpPr>
        <p:sp>
          <p:nvSpPr>
            <p:cNvPr id="21" name="Rechteck 29">
              <a:extLst>
                <a:ext uri="{FF2B5EF4-FFF2-40B4-BE49-F238E27FC236}">
                  <a16:creationId xmlns:a16="http://schemas.microsoft.com/office/drawing/2014/main" id="{C5D004BA-8DC2-B999-D753-7DE7BFECA034}"/>
                </a:ext>
              </a:extLst>
            </p:cNvPr>
            <p:cNvSpPr/>
            <p:nvPr/>
          </p:nvSpPr>
          <p:spPr>
            <a:xfrm>
              <a:off x="3107067" y="4291781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A1</a:t>
              </a:r>
            </a:p>
          </p:txBody>
        </p:sp>
        <p:sp>
          <p:nvSpPr>
            <p:cNvPr id="22" name="Rechteck 29">
              <a:extLst>
                <a:ext uri="{FF2B5EF4-FFF2-40B4-BE49-F238E27FC236}">
                  <a16:creationId xmlns:a16="http://schemas.microsoft.com/office/drawing/2014/main" id="{BD4B313C-3BD6-333A-8AB5-02A01B7F18FF}"/>
                </a:ext>
              </a:extLst>
            </p:cNvPr>
            <p:cNvSpPr/>
            <p:nvPr/>
          </p:nvSpPr>
          <p:spPr>
            <a:xfrm>
              <a:off x="3583053" y="4086276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A2</a:t>
              </a:r>
            </a:p>
          </p:txBody>
        </p:sp>
        <p:sp>
          <p:nvSpPr>
            <p:cNvPr id="23" name="Rechteck 29">
              <a:extLst>
                <a:ext uri="{FF2B5EF4-FFF2-40B4-BE49-F238E27FC236}">
                  <a16:creationId xmlns:a16="http://schemas.microsoft.com/office/drawing/2014/main" id="{48464710-954C-BE54-F114-FA457845FB7F}"/>
                </a:ext>
              </a:extLst>
            </p:cNvPr>
            <p:cNvSpPr/>
            <p:nvPr/>
          </p:nvSpPr>
          <p:spPr>
            <a:xfrm>
              <a:off x="3646440" y="4792446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C1</a:t>
              </a:r>
            </a:p>
          </p:txBody>
        </p:sp>
        <p:sp>
          <p:nvSpPr>
            <p:cNvPr id="24" name="Rechteck 29">
              <a:extLst>
                <a:ext uri="{FF2B5EF4-FFF2-40B4-BE49-F238E27FC236}">
                  <a16:creationId xmlns:a16="http://schemas.microsoft.com/office/drawing/2014/main" id="{EA32AE78-559E-15D8-64D0-DA030D4E61D8}"/>
                </a:ext>
              </a:extLst>
            </p:cNvPr>
            <p:cNvSpPr/>
            <p:nvPr/>
          </p:nvSpPr>
          <p:spPr>
            <a:xfrm>
              <a:off x="4065790" y="5046017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D1</a:t>
              </a:r>
            </a:p>
          </p:txBody>
        </p:sp>
        <p:sp>
          <p:nvSpPr>
            <p:cNvPr id="25" name="Rechteck 29">
              <a:extLst>
                <a:ext uri="{FF2B5EF4-FFF2-40B4-BE49-F238E27FC236}">
                  <a16:creationId xmlns:a16="http://schemas.microsoft.com/office/drawing/2014/main" id="{4FBB2DCD-8412-992D-FB39-167FAAF332DE}"/>
                </a:ext>
              </a:extLst>
            </p:cNvPr>
            <p:cNvSpPr/>
            <p:nvPr/>
          </p:nvSpPr>
          <p:spPr>
            <a:xfrm>
              <a:off x="3086746" y="5620935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B1</a:t>
              </a:r>
            </a:p>
          </p:txBody>
        </p:sp>
        <p:sp>
          <p:nvSpPr>
            <p:cNvPr id="26" name="Rechteck 29">
              <a:extLst>
                <a:ext uri="{FF2B5EF4-FFF2-40B4-BE49-F238E27FC236}">
                  <a16:creationId xmlns:a16="http://schemas.microsoft.com/office/drawing/2014/main" id="{8995A29B-57B5-2750-B520-FB240A4153B3}"/>
                </a:ext>
              </a:extLst>
            </p:cNvPr>
            <p:cNvSpPr/>
            <p:nvPr/>
          </p:nvSpPr>
          <p:spPr>
            <a:xfrm>
              <a:off x="4085454" y="5660263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B2</a:t>
              </a:r>
            </a:p>
          </p:txBody>
        </p:sp>
        <p:sp>
          <p:nvSpPr>
            <p:cNvPr id="27" name="Rechteck 29">
              <a:extLst>
                <a:ext uri="{FF2B5EF4-FFF2-40B4-BE49-F238E27FC236}">
                  <a16:creationId xmlns:a16="http://schemas.microsoft.com/office/drawing/2014/main" id="{A918DAC5-F3CF-FEDD-482A-946DA6F2F581}"/>
                </a:ext>
              </a:extLst>
            </p:cNvPr>
            <p:cNvSpPr/>
            <p:nvPr/>
          </p:nvSpPr>
          <p:spPr>
            <a:xfrm>
              <a:off x="4136691" y="4647031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C2</a:t>
              </a:r>
            </a:p>
          </p:txBody>
        </p:sp>
        <p:sp>
          <p:nvSpPr>
            <p:cNvPr id="28" name="Rechteck 29">
              <a:extLst>
                <a:ext uri="{FF2B5EF4-FFF2-40B4-BE49-F238E27FC236}">
                  <a16:creationId xmlns:a16="http://schemas.microsoft.com/office/drawing/2014/main" id="{1B2D72E7-BA5F-8278-9E3F-B4982C4BA44A}"/>
                </a:ext>
              </a:extLst>
            </p:cNvPr>
            <p:cNvSpPr/>
            <p:nvPr/>
          </p:nvSpPr>
          <p:spPr>
            <a:xfrm>
              <a:off x="3593184" y="5839314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07CD125-2FBD-87B7-40D5-651004BC4390}"/>
                </a:ext>
              </a:extLst>
            </p:cNvPr>
            <p:cNvSpPr/>
            <p:nvPr/>
          </p:nvSpPr>
          <p:spPr>
            <a:xfrm>
              <a:off x="2871019" y="5453785"/>
              <a:ext cx="1777248" cy="780319"/>
            </a:xfrm>
            <a:prstGeom prst="ellipse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4637F5-7864-E459-2BF1-36CA4D0611BF}"/>
                </a:ext>
              </a:extLst>
            </p:cNvPr>
            <p:cNvSpPr/>
            <p:nvPr/>
          </p:nvSpPr>
          <p:spPr>
            <a:xfrm>
              <a:off x="3574027" y="4523541"/>
              <a:ext cx="1165814" cy="928897"/>
            </a:xfrm>
            <a:prstGeom prst="ellipse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213DF6-9027-E550-DC03-987854CFA8DD}"/>
                </a:ext>
              </a:extLst>
            </p:cNvPr>
            <p:cNvSpPr/>
            <p:nvPr/>
          </p:nvSpPr>
          <p:spPr>
            <a:xfrm rot="20338249">
              <a:off x="2872354" y="4063664"/>
              <a:ext cx="1335312" cy="564822"/>
            </a:xfrm>
            <a:prstGeom prst="ellipse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48D2CE-B872-D4CD-1BAE-DD52DA25491B}"/>
              </a:ext>
            </a:extLst>
          </p:cNvPr>
          <p:cNvGrpSpPr/>
          <p:nvPr/>
        </p:nvGrpSpPr>
        <p:grpSpPr>
          <a:xfrm>
            <a:off x="7706882" y="4413544"/>
            <a:ext cx="1453366" cy="2083196"/>
            <a:chOff x="5185936" y="4091190"/>
            <a:chExt cx="1453366" cy="2083196"/>
          </a:xfrm>
        </p:grpSpPr>
        <p:sp>
          <p:nvSpPr>
            <p:cNvPr id="33" name="Rechteck 29">
              <a:extLst>
                <a:ext uri="{FF2B5EF4-FFF2-40B4-BE49-F238E27FC236}">
                  <a16:creationId xmlns:a16="http://schemas.microsoft.com/office/drawing/2014/main" id="{19148811-BDC5-7D3D-C3D5-9B1CBF0EA9C6}"/>
                </a:ext>
              </a:extLst>
            </p:cNvPr>
            <p:cNvSpPr/>
            <p:nvPr/>
          </p:nvSpPr>
          <p:spPr>
            <a:xfrm>
              <a:off x="5206257" y="4296695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A1</a:t>
              </a:r>
            </a:p>
          </p:txBody>
        </p:sp>
        <p:sp>
          <p:nvSpPr>
            <p:cNvPr id="34" name="Rechteck 29">
              <a:extLst>
                <a:ext uri="{FF2B5EF4-FFF2-40B4-BE49-F238E27FC236}">
                  <a16:creationId xmlns:a16="http://schemas.microsoft.com/office/drawing/2014/main" id="{3C2348FE-F301-AAB3-9590-9CEE935FC081}"/>
                </a:ext>
              </a:extLst>
            </p:cNvPr>
            <p:cNvSpPr/>
            <p:nvPr/>
          </p:nvSpPr>
          <p:spPr>
            <a:xfrm>
              <a:off x="5731403" y="4091190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A2</a:t>
              </a:r>
            </a:p>
          </p:txBody>
        </p:sp>
        <p:sp>
          <p:nvSpPr>
            <p:cNvPr id="35" name="Rechteck 29">
              <a:extLst>
                <a:ext uri="{FF2B5EF4-FFF2-40B4-BE49-F238E27FC236}">
                  <a16:creationId xmlns:a16="http://schemas.microsoft.com/office/drawing/2014/main" id="{80F2FFF2-C98B-92EA-D19C-A4695E6643E3}"/>
                </a:ext>
              </a:extLst>
            </p:cNvPr>
            <p:cNvSpPr/>
            <p:nvPr/>
          </p:nvSpPr>
          <p:spPr>
            <a:xfrm>
              <a:off x="5686635" y="4767863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C1</a:t>
              </a:r>
            </a:p>
          </p:txBody>
        </p:sp>
        <p:sp>
          <p:nvSpPr>
            <p:cNvPr id="36" name="Rechteck 29">
              <a:extLst>
                <a:ext uri="{FF2B5EF4-FFF2-40B4-BE49-F238E27FC236}">
                  <a16:creationId xmlns:a16="http://schemas.microsoft.com/office/drawing/2014/main" id="{9F015C26-C667-A7E1-5B6E-2CE1E734A7F2}"/>
                </a:ext>
              </a:extLst>
            </p:cNvPr>
            <p:cNvSpPr/>
            <p:nvPr/>
          </p:nvSpPr>
          <p:spPr>
            <a:xfrm>
              <a:off x="6164980" y="5050931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D1</a:t>
              </a:r>
            </a:p>
          </p:txBody>
        </p:sp>
        <p:sp>
          <p:nvSpPr>
            <p:cNvPr id="37" name="Rechteck 29">
              <a:extLst>
                <a:ext uri="{FF2B5EF4-FFF2-40B4-BE49-F238E27FC236}">
                  <a16:creationId xmlns:a16="http://schemas.microsoft.com/office/drawing/2014/main" id="{46A2BEE1-7C05-F8A5-7F35-0F4F154BD46A}"/>
                </a:ext>
              </a:extLst>
            </p:cNvPr>
            <p:cNvSpPr/>
            <p:nvPr/>
          </p:nvSpPr>
          <p:spPr>
            <a:xfrm>
              <a:off x="5185936" y="5625849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B1</a:t>
              </a:r>
            </a:p>
          </p:txBody>
        </p:sp>
        <p:sp>
          <p:nvSpPr>
            <p:cNvPr id="38" name="Rechteck 29">
              <a:extLst>
                <a:ext uri="{FF2B5EF4-FFF2-40B4-BE49-F238E27FC236}">
                  <a16:creationId xmlns:a16="http://schemas.microsoft.com/office/drawing/2014/main" id="{0BB5F7AD-510D-8372-3D9C-4F8AD7CC90B2}"/>
                </a:ext>
              </a:extLst>
            </p:cNvPr>
            <p:cNvSpPr/>
            <p:nvPr/>
          </p:nvSpPr>
          <p:spPr>
            <a:xfrm>
              <a:off x="6184644" y="5665177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B2</a:t>
              </a:r>
            </a:p>
          </p:txBody>
        </p:sp>
        <p:sp>
          <p:nvSpPr>
            <p:cNvPr id="39" name="Rechteck 29">
              <a:extLst>
                <a:ext uri="{FF2B5EF4-FFF2-40B4-BE49-F238E27FC236}">
                  <a16:creationId xmlns:a16="http://schemas.microsoft.com/office/drawing/2014/main" id="{E8409A0C-16C2-B26D-DE29-AF38DCC8D251}"/>
                </a:ext>
              </a:extLst>
            </p:cNvPr>
            <p:cNvSpPr/>
            <p:nvPr/>
          </p:nvSpPr>
          <p:spPr>
            <a:xfrm>
              <a:off x="6255545" y="4651945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C2</a:t>
              </a:r>
            </a:p>
          </p:txBody>
        </p:sp>
        <p:sp>
          <p:nvSpPr>
            <p:cNvPr id="40" name="Rechteck 29">
              <a:extLst>
                <a:ext uri="{FF2B5EF4-FFF2-40B4-BE49-F238E27FC236}">
                  <a16:creationId xmlns:a16="http://schemas.microsoft.com/office/drawing/2014/main" id="{F81597E1-9C6F-63AD-E397-1F179198AFAD}"/>
                </a:ext>
              </a:extLst>
            </p:cNvPr>
            <p:cNvSpPr/>
            <p:nvPr/>
          </p:nvSpPr>
          <p:spPr>
            <a:xfrm>
              <a:off x="5692374" y="5844228"/>
              <a:ext cx="383757" cy="33015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B3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939809F-F20C-5428-0C81-91B617E27C8A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 flipV="1">
              <a:off x="5590014" y="4256269"/>
              <a:ext cx="141389" cy="205505"/>
            </a:xfrm>
            <a:prstGeom prst="line">
              <a:avLst/>
            </a:prstGeom>
            <a:ln w="381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DEC2D87-18BC-C110-6228-EA0DB3CA12F4}"/>
                </a:ext>
              </a:extLst>
            </p:cNvPr>
            <p:cNvCxnSpPr>
              <a:stCxn id="35" idx="3"/>
              <a:endCxn id="39" idx="1"/>
            </p:cNvCxnSpPr>
            <p:nvPr/>
          </p:nvCxnSpPr>
          <p:spPr>
            <a:xfrm flipV="1">
              <a:off x="6070392" y="4817024"/>
              <a:ext cx="185153" cy="115918"/>
            </a:xfrm>
            <a:prstGeom prst="line">
              <a:avLst/>
            </a:prstGeom>
            <a:ln w="381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722147D-882A-1122-3A23-B55677DDFF30}"/>
                </a:ext>
              </a:extLst>
            </p:cNvPr>
            <p:cNvCxnSpPr>
              <a:stCxn id="38" idx="1"/>
              <a:endCxn id="40" idx="3"/>
            </p:cNvCxnSpPr>
            <p:nvPr/>
          </p:nvCxnSpPr>
          <p:spPr>
            <a:xfrm flipH="1">
              <a:off x="6076131" y="5830256"/>
              <a:ext cx="108513" cy="179051"/>
            </a:xfrm>
            <a:prstGeom prst="line">
              <a:avLst/>
            </a:prstGeom>
            <a:ln w="381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15373F-E152-83BB-0BF2-428696E6A10D}"/>
                </a:ext>
              </a:extLst>
            </p:cNvPr>
            <p:cNvCxnSpPr>
              <a:stCxn id="37" idx="3"/>
              <a:endCxn id="40" idx="1"/>
            </p:cNvCxnSpPr>
            <p:nvPr/>
          </p:nvCxnSpPr>
          <p:spPr>
            <a:xfrm>
              <a:off x="5569693" y="5790928"/>
              <a:ext cx="122681" cy="218379"/>
            </a:xfrm>
            <a:prstGeom prst="line">
              <a:avLst/>
            </a:prstGeom>
            <a:ln w="381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8EE14E-D058-747F-1000-E43B5829F906}"/>
              </a:ext>
            </a:extLst>
          </p:cNvPr>
          <p:cNvGrpSpPr/>
          <p:nvPr/>
        </p:nvGrpSpPr>
        <p:grpSpPr>
          <a:xfrm>
            <a:off x="10074191" y="4394494"/>
            <a:ext cx="1431384" cy="2046984"/>
            <a:chOff x="7553245" y="4072140"/>
            <a:chExt cx="1431384" cy="204698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E9EDEA2-73C8-9479-6CAE-BD0558342924}"/>
                </a:ext>
              </a:extLst>
            </p:cNvPr>
            <p:cNvGrpSpPr/>
            <p:nvPr/>
          </p:nvGrpSpPr>
          <p:grpSpPr>
            <a:xfrm>
              <a:off x="7553245" y="4086276"/>
              <a:ext cx="383760" cy="2029896"/>
              <a:chOff x="7896145" y="4086276"/>
              <a:chExt cx="383760" cy="2029896"/>
            </a:xfrm>
          </p:grpSpPr>
          <p:sp>
            <p:nvSpPr>
              <p:cNvPr id="51" name="Rechteck 29">
                <a:extLst>
                  <a:ext uri="{FF2B5EF4-FFF2-40B4-BE49-F238E27FC236}">
                    <a16:creationId xmlns:a16="http://schemas.microsoft.com/office/drawing/2014/main" id="{22B95387-5C08-9B79-9BB6-2045F6860981}"/>
                  </a:ext>
                </a:extLst>
              </p:cNvPr>
              <p:cNvSpPr/>
              <p:nvPr/>
            </p:nvSpPr>
            <p:spPr>
              <a:xfrm>
                <a:off x="7896145" y="4086276"/>
                <a:ext cx="383757" cy="33015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52" name="Rechteck 29">
                <a:extLst>
                  <a:ext uri="{FF2B5EF4-FFF2-40B4-BE49-F238E27FC236}">
                    <a16:creationId xmlns:a16="http://schemas.microsoft.com/office/drawing/2014/main" id="{8F05B7A8-9E2B-93DE-AF8B-3FE34791E0C8}"/>
                  </a:ext>
                </a:extLst>
              </p:cNvPr>
              <p:cNvSpPr/>
              <p:nvPr/>
            </p:nvSpPr>
            <p:spPr>
              <a:xfrm>
                <a:off x="7896146" y="4664627"/>
                <a:ext cx="383757" cy="33015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53" name="Rechteck 29">
                <a:extLst>
                  <a:ext uri="{FF2B5EF4-FFF2-40B4-BE49-F238E27FC236}">
                    <a16:creationId xmlns:a16="http://schemas.microsoft.com/office/drawing/2014/main" id="{D2D0728B-C3CD-2D87-EAEA-24CCD3E3A399}"/>
                  </a:ext>
                </a:extLst>
              </p:cNvPr>
              <p:cNvSpPr/>
              <p:nvPr/>
            </p:nvSpPr>
            <p:spPr>
              <a:xfrm>
                <a:off x="7896147" y="5093104"/>
                <a:ext cx="383757" cy="33015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54" name="Rechteck 29">
                <a:extLst>
                  <a:ext uri="{FF2B5EF4-FFF2-40B4-BE49-F238E27FC236}">
                    <a16:creationId xmlns:a16="http://schemas.microsoft.com/office/drawing/2014/main" id="{F173EBE8-A184-FC82-1D9A-C2A3531FD199}"/>
                  </a:ext>
                </a:extLst>
              </p:cNvPr>
              <p:cNvSpPr/>
              <p:nvPr/>
            </p:nvSpPr>
            <p:spPr>
              <a:xfrm>
                <a:off x="7896148" y="5786014"/>
                <a:ext cx="383757" cy="33015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72D3D25-1536-C988-E740-EC4CB05EF9C7}"/>
                </a:ext>
              </a:extLst>
            </p:cNvPr>
            <p:cNvSpPr txBox="1"/>
            <p:nvPr/>
          </p:nvSpPr>
          <p:spPr>
            <a:xfrm>
              <a:off x="7994155" y="4072140"/>
              <a:ext cx="980949" cy="37058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r1, r4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2CAE3A3-A5D1-4787-AA4E-AE27C6C2963F}"/>
                </a:ext>
              </a:extLst>
            </p:cNvPr>
            <p:cNvSpPr txBox="1"/>
            <p:nvPr/>
          </p:nvSpPr>
          <p:spPr>
            <a:xfrm>
              <a:off x="8003680" y="4643640"/>
              <a:ext cx="980949" cy="37058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r2, r7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5F6946-2D1B-7818-454A-087025FF0EB2}"/>
                </a:ext>
              </a:extLst>
            </p:cNvPr>
            <p:cNvSpPr txBox="1"/>
            <p:nvPr/>
          </p:nvSpPr>
          <p:spPr>
            <a:xfrm>
              <a:off x="8003680" y="5062740"/>
              <a:ext cx="980949" cy="37058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r3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B8AD85-2C6F-CD8B-6E20-EAE4C013364C}"/>
                </a:ext>
              </a:extLst>
            </p:cNvPr>
            <p:cNvSpPr txBox="1"/>
            <p:nvPr/>
          </p:nvSpPr>
          <p:spPr>
            <a:xfrm>
              <a:off x="8003680" y="5748540"/>
              <a:ext cx="980949" cy="37058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r5, r6, r8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5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</a:t>
            </a:r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67FC-FFD2-1068-14EC-2661F22BC9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DIA Exercise (alternative to projects), cont.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A5A6C-495C-B53A-2FAE-130C925FB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4"/>
          <a:stretch/>
        </p:blipFill>
        <p:spPr>
          <a:xfrm>
            <a:off x="352078" y="1058446"/>
            <a:ext cx="8389646" cy="4741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4F8AD4-21A5-60F6-54A4-AF3712A231B0}"/>
              </a:ext>
            </a:extLst>
          </p:cNvPr>
          <p:cNvSpPr txBox="1"/>
          <p:nvPr/>
        </p:nvSpPr>
        <p:spPr>
          <a:xfrm>
            <a:off x="8867775" y="4582759"/>
            <a:ext cx="280349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[</a:t>
            </a:r>
            <a:r>
              <a:rPr lang="en-US" dirty="0">
                <a:hlinkClick r:id="rId3"/>
              </a:rPr>
              <a:t>https://mboehm7.github.io/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teaching/ws2324_dia/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DIA_2023_Exercise.pdf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93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4" y="2612479"/>
            <a:ext cx="3655723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[SIGMOD’15,’17,’19,’21abc,’23abc,’24a]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3B681-5785-785E-BB50-8D8A5DB8A8CB}"/>
              </a:ext>
            </a:extLst>
          </p:cNvPr>
          <p:cNvSpPr txBox="1"/>
          <p:nvPr/>
        </p:nvSpPr>
        <p:spPr>
          <a:xfrm>
            <a:off x="77998" y="4673559"/>
            <a:ext cx="142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Others: </a:t>
            </a:r>
            <a:r>
              <a:rPr lang="en-US" dirty="0">
                <a:solidFill>
                  <a:srgbClr val="000000"/>
                </a:solidFill>
              </a:rPr>
              <a:t>Netezza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Apache </a:t>
            </a:r>
            <a:r>
              <a:rPr lang="en-US" dirty="0" err="1">
                <a:solidFill>
                  <a:srgbClr val="000000"/>
                </a:solidFill>
              </a:rPr>
              <a:t>Flink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125,200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8,100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6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b="1" dirty="0"/>
              <a:t>, 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/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F70146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535DA-AEF7-7628-BF9A-B4169B58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10" y="404015"/>
            <a:ext cx="704545" cy="841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53146C-5BCD-1CA7-71DE-D68C06147AEC}"/>
              </a:ext>
            </a:extLst>
          </p:cNvPr>
          <p:cNvSpPr txBox="1"/>
          <p:nvPr/>
        </p:nvSpPr>
        <p:spPr>
          <a:xfrm>
            <a:off x="3657451" y="436728"/>
            <a:ext cx="192599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SIGMOD’24a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26985-FE49-22FE-8CEF-BAF0D32C864E}"/>
              </a:ext>
            </a:extLst>
          </p:cNvPr>
          <p:cNvSpPr txBox="1"/>
          <p:nvPr/>
        </p:nvSpPr>
        <p:spPr>
          <a:xfrm>
            <a:off x="6781256" y="311073"/>
            <a:ext cx="26123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[WIP]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WashHouse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Cleaning Benchmark</a:t>
            </a:r>
          </a:p>
        </p:txBody>
      </p:sp>
    </p:spTree>
    <p:extLst>
      <p:ext uri="{BB962C8B-B14F-4D97-AF65-F5344CB8AC3E}">
        <p14:creationId xmlns:p14="http://schemas.microsoft.com/office/powerpoint/2010/main" val="10088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1800" dirty="0"/>
              <a:t>Frame compression, compressed I/O</a:t>
            </a:r>
          </a:p>
          <a:p>
            <a:pPr lvl="1"/>
            <a:r>
              <a:rPr lang="en-US" sz="1800" b="0" dirty="0"/>
              <a:t>Compressed feature transformations</a:t>
            </a:r>
          </a:p>
          <a:p>
            <a:pPr lvl="1"/>
            <a:r>
              <a:rPr lang="en-US" sz="1800" b="0" dirty="0"/>
              <a:t>Morphing of compressed data</a:t>
            </a:r>
            <a:endParaRPr lang="en-DE" sz="18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639034" y="295755"/>
            <a:ext cx="21693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2CE1-E6A4-12E3-9C75-E6AFE028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70" y="619031"/>
            <a:ext cx="290665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dirty="0">
                <a:solidFill>
                  <a:schemeClr val="tx1"/>
                </a:solidFill>
              </a:rPr>
              <a:t> Major data integration architectures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dirty="0">
                <a:solidFill>
                  <a:schemeClr val="tx1"/>
                </a:solidFill>
              </a:rPr>
              <a:t> Key techniques for data integration and cleaning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#3</a:t>
            </a:r>
            <a:r>
              <a:rPr lang="en-US" dirty="0">
                <a:solidFill>
                  <a:schemeClr val="tx1"/>
                </a:solidFill>
              </a:rPr>
              <a:t> Methods for large-scale data storage and analysis</a:t>
            </a:r>
          </a:p>
          <a:p>
            <a:pPr lvl="1"/>
            <a:endParaRPr lang="en-US" dirty="0"/>
          </a:p>
          <a:p>
            <a:r>
              <a:rPr lang="en-US" dirty="0"/>
              <a:t>Programming Projects</a:t>
            </a:r>
          </a:p>
          <a:p>
            <a:pPr lvl="1"/>
            <a:r>
              <a:rPr lang="en-US" dirty="0"/>
              <a:t>Unique project in </a:t>
            </a:r>
            <a:r>
              <a:rPr lang="en-US" b="1" dirty="0">
                <a:solidFill>
                  <a:schemeClr val="accent1"/>
                </a:solidFill>
              </a:rPr>
              <a:t>Apache </a:t>
            </a:r>
            <a:r>
              <a:rPr lang="en-US" b="1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(teams or individuals), </a:t>
            </a:r>
            <a:r>
              <a:rPr lang="en-US" b="1" dirty="0">
                <a:solidFill>
                  <a:schemeClr val="accent1"/>
                </a:solidFill>
              </a:rPr>
              <a:t>or</a:t>
            </a:r>
          </a:p>
          <a:p>
            <a:pPr lvl="1"/>
            <a:r>
              <a:rPr lang="en-US" dirty="0"/>
              <a:t>Exercise on </a:t>
            </a:r>
            <a:r>
              <a:rPr lang="en-US" b="1" dirty="0">
                <a:solidFill>
                  <a:schemeClr val="accent1"/>
                </a:solidFill>
              </a:rPr>
              <a:t>data engineering and ML pipeline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 Warehousing, ETL, and SQL/OLAP</a:t>
            </a:r>
            <a:r>
              <a:rPr lang="en-US" dirty="0"/>
              <a:t> </a:t>
            </a:r>
            <a:r>
              <a:rPr lang="en-US" b="0" dirty="0"/>
              <a:t>[Oct 26, </a:t>
            </a:r>
            <a:r>
              <a:rPr lang="en-US" b="1" dirty="0">
                <a:solidFill>
                  <a:srgbClr val="C40D1E"/>
                </a:solidFill>
              </a:rPr>
              <a:t>virtual only</a:t>
            </a:r>
            <a:r>
              <a:rPr lang="en-US" b="0" dirty="0"/>
              <a:t>]</a:t>
            </a: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Message-oriented Middleware, EAI, and Replication</a:t>
            </a:r>
            <a:r>
              <a:rPr lang="en-US" dirty="0"/>
              <a:t> </a:t>
            </a:r>
            <a:r>
              <a:rPr lang="en-US" b="0" dirty="0"/>
              <a:t>[Nov 02]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Q&amp;A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1A884-634A-E43F-F647-F1181829BB63}"/>
              </a:ext>
            </a:extLst>
          </p:cNvPr>
          <p:cNvSpPr txBox="1"/>
          <p:nvPr/>
        </p:nvSpPr>
        <p:spPr>
          <a:xfrm>
            <a:off x="6788077" y="965746"/>
            <a:ext cx="4055633" cy="121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3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  <a:p>
            <a:r>
              <a:rPr lang="en-US" dirty="0"/>
              <a:t>Course Motivation and Goals</a:t>
            </a:r>
          </a:p>
          <a:p>
            <a:r>
              <a:rPr lang="en-US" dirty="0"/>
              <a:t>Course Outline and Projects/Exercise</a:t>
            </a:r>
          </a:p>
          <a:p>
            <a:r>
              <a:rPr lang="en-US" dirty="0"/>
              <a:t>Excursus: </a:t>
            </a:r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endParaRPr lang="en-US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B687B7-99BA-498B-81AD-108650E41B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b="1" dirty="0"/>
              <a:t>Lecturer:</a:t>
            </a:r>
            <a:r>
              <a:rPr lang="en-US" dirty="0"/>
              <a:t> Prof. Dr. Matthias Boehm, DAMS</a:t>
            </a:r>
          </a:p>
          <a:p>
            <a:pPr lvl="1"/>
            <a:r>
              <a:rPr lang="en-US" b="1" dirty="0"/>
              <a:t>Teaching Assistant:</a:t>
            </a:r>
            <a:r>
              <a:rPr lang="en-US" dirty="0"/>
              <a:t> </a:t>
            </a:r>
            <a:r>
              <a:rPr lang="en-US" dirty="0" err="1"/>
              <a:t>M.Tech</a:t>
            </a:r>
            <a:r>
              <a:rPr lang="en-US" dirty="0"/>
              <a:t>. Arnab </a:t>
            </a:r>
            <a:r>
              <a:rPr lang="en-US" dirty="0" err="1"/>
              <a:t>Phani</a:t>
            </a:r>
            <a:r>
              <a:rPr lang="en-US" dirty="0"/>
              <a:t>, DAMS</a:t>
            </a:r>
            <a:endParaRPr lang="en-US" sz="4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4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VL/UE 3/2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 ECTS + 3 ECTS), bachelor/master; no capacity restrictions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Thu 4.15pm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in-person &amp; zoom livestreaming/recording), </a:t>
            </a:r>
            <a:r>
              <a:rPr lang="en-US" b="1" dirty="0">
                <a:solidFill>
                  <a:srgbClr val="7889FB"/>
                </a:solidFill>
              </a:rPr>
              <a:t> optional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attendance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exercises or programming project </a:t>
            </a:r>
            <a:r>
              <a:rPr lang="en-US" dirty="0">
                <a:solidFill>
                  <a:schemeClr val="tx1"/>
                </a:solidFill>
              </a:rPr>
              <a:t>(3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400" dirty="0"/>
          </a:p>
          <a:p>
            <a:r>
              <a:rPr lang="en-US" dirty="0"/>
              <a:t>Prerequisites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/>
              <a:t>asic understanding of SQL / RA (or willingness to fill gaps)</a:t>
            </a:r>
          </a:p>
          <a:p>
            <a:pPr lvl="1"/>
            <a:r>
              <a:rPr lang="en-US" dirty="0"/>
              <a:t>Basic programming skills (Python, R, Java, C++)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1255E-B3FC-83BE-B2A5-9EA1D8742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BEC37-E5BD-95D6-166C-1D34B61FB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87" y="1268963"/>
            <a:ext cx="1544088" cy="154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1FBB3-F04B-BF78-50C4-2F6B6A9ED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"/>
          <a:stretch/>
        </p:blipFill>
        <p:spPr>
          <a:xfrm>
            <a:off x="9214665" y="1268963"/>
            <a:ext cx="1178585" cy="1538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6E201-7E67-6DD4-8847-B3AAC34DD295}"/>
              </a:ext>
            </a:extLst>
          </p:cNvPr>
          <p:cNvSpPr txBox="1"/>
          <p:nvPr/>
        </p:nvSpPr>
        <p:spPr>
          <a:xfrm>
            <a:off x="9434458" y="3522305"/>
            <a:ext cx="236668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</a:t>
            </a:r>
            <a:r>
              <a:rPr lang="en-US" sz="24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 of </a:t>
            </a: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 17)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E573BB-DF50-E236-C44D-1CC516408C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 / ISIS Course / Zoom</a:t>
            </a:r>
          </a:p>
          <a:p>
            <a:pPr lvl="1"/>
            <a:r>
              <a:rPr lang="en-US" dirty="0">
                <a:hlinkClick r:id="rId2"/>
              </a:rPr>
              <a:t>https://mboehm7.github.io/teaching/ws2324_dia/index.htm</a:t>
            </a:r>
            <a:r>
              <a:rPr lang="en-US" dirty="0"/>
              <a:t> (public)</a:t>
            </a:r>
          </a:p>
          <a:p>
            <a:pPr lvl="1"/>
            <a:r>
              <a:rPr lang="en-US" dirty="0">
                <a:hlinkClick r:id="rId3"/>
              </a:rPr>
              <a:t>https://isis.tu-berlin.de/course/view.php?id=35037</a:t>
            </a:r>
            <a:r>
              <a:rPr lang="en-US" dirty="0"/>
              <a:t> (TUB-internal)</a:t>
            </a:r>
          </a:p>
          <a:p>
            <a:pPr lvl="1"/>
            <a:r>
              <a:rPr lang="en-US" dirty="0">
                <a:hlinkClick r:id="rId4"/>
              </a:rPr>
              <a:t>https://tu-berlin.zoom.us/j/9529634787?pwd=R1ZsN1M3SC9BOU1OcFdmem9zT202UT09</a:t>
            </a:r>
            <a:endParaRPr lang="en-US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fine);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welcome</a:t>
            </a:r>
          </a:p>
          <a:p>
            <a:pPr lvl="1"/>
            <a:r>
              <a:rPr lang="en-US" dirty="0"/>
              <a:t>ISIS Forum for offline Q&amp;A on projects/exercises as well as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 Office hours:</a:t>
            </a:r>
            <a:r>
              <a:rPr lang="en-US" dirty="0"/>
              <a:t> TBD second week</a:t>
            </a:r>
          </a:p>
          <a:p>
            <a:r>
              <a:rPr lang="en-US" dirty="0"/>
              <a:t>Academic Honesty / No Plagiarism</a:t>
            </a:r>
            <a:r>
              <a:rPr lang="en-US" b="0" dirty="0"/>
              <a:t> (incl LLMs like ChatGPT)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Exam Prerequisite: </a:t>
            </a:r>
            <a:r>
              <a:rPr lang="en-US" b="1" dirty="0">
                <a:solidFill>
                  <a:schemeClr val="accent1"/>
                </a:solidFill>
              </a:rPr>
              <a:t>Completed exercises or project </a:t>
            </a:r>
            <a:r>
              <a:rPr lang="en-US" dirty="0">
                <a:solidFill>
                  <a:schemeClr val="tx1"/>
                </a:solidFill>
              </a:rPr>
              <a:t>(checked by teaching assistants)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written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(oral exam if &lt;35 students take the exam): </a:t>
            </a:r>
            <a:r>
              <a:rPr lang="en-US" b="1" dirty="0">
                <a:solidFill>
                  <a:srgbClr val="C40D1E"/>
                </a:solidFill>
              </a:rPr>
              <a:t>Feb 08, 4pm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b="1" dirty="0">
                <a:solidFill>
                  <a:srgbClr val="C40D1E"/>
                </a:solidFill>
              </a:rPr>
              <a:t>Feb 15, 4pm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(project/exercises pass/fail, 100% exam)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5 extra points in exam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if exercises with &gt;= 90%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4E75F-9D2D-A28B-64D3-96EC6D3D4B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6D5F5-1F4D-338C-E956-C5E8E4DFF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1829052"/>
            <a:ext cx="1210387" cy="31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F5404-43E7-A483-CF99-6FE17BA46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47" y="3753096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94CE1-C656-30D5-315E-DA4104B4F3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Bachelor</a:t>
            </a:r>
            <a:r>
              <a:rPr lang="en-US" dirty="0"/>
              <a:t> study programs computer science, information systems management, </a:t>
            </a:r>
            <a:br>
              <a:rPr lang="en-US" dirty="0"/>
            </a:br>
            <a:r>
              <a:rPr lang="en-US" dirty="0"/>
              <a:t>computer engineering, and electrical engineering</a:t>
            </a:r>
          </a:p>
          <a:p>
            <a:r>
              <a:rPr lang="en-US" dirty="0">
                <a:solidFill>
                  <a:srgbClr val="7889FB"/>
                </a:solidFill>
              </a:rPr>
              <a:t>Master</a:t>
            </a:r>
            <a:r>
              <a:rPr lang="en-US" dirty="0"/>
              <a:t> study programs computer science, information systems management, </a:t>
            </a:r>
            <a:br>
              <a:rPr lang="en-US" dirty="0"/>
            </a:br>
            <a:r>
              <a:rPr lang="en-US" dirty="0"/>
              <a:t>computer engineering, and electrical engineering</a:t>
            </a:r>
          </a:p>
          <a:p>
            <a:pPr lvl="1"/>
            <a:r>
              <a:rPr lang="en-US" dirty="0"/>
              <a:t>Data and software engineering</a:t>
            </a:r>
          </a:p>
          <a:p>
            <a:pPr lvl="1"/>
            <a:r>
              <a:rPr lang="en-US" dirty="0"/>
              <a:t>Cognitive systems</a:t>
            </a:r>
          </a:p>
          <a:p>
            <a:pPr lvl="1"/>
            <a:r>
              <a:rPr lang="en-US" dirty="0"/>
              <a:t>Distributed systems and networks</a:t>
            </a:r>
          </a:p>
          <a:p>
            <a:r>
              <a:rPr lang="en-US" b="1" dirty="0">
                <a:solidFill>
                  <a:srgbClr val="7889FB"/>
                </a:solidFill>
              </a:rPr>
              <a:t>Free subject course</a:t>
            </a:r>
            <a:r>
              <a:rPr lang="en-US" dirty="0"/>
              <a:t> in any other study program or university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83081-8C13-D9FE-3BE3-940F4634A3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Applicability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1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Motivation and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6914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3839</Words>
  <Application>Microsoft Office PowerPoint</Application>
  <PresentationFormat>Widescreen</PresentationFormat>
  <Paragraphs>788</Paragraphs>
  <Slides>36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- 01 Introduction and Overview</dc:title>
  <dc:creator>Matthias Boehm</dc:creator>
  <cp:lastModifiedBy>Matthias Boehm</cp:lastModifiedBy>
  <cp:revision>452</cp:revision>
  <cp:lastPrinted>2021-03-24T16:10:50Z</cp:lastPrinted>
  <dcterms:created xsi:type="dcterms:W3CDTF">2023-02-25T13:39:16Z</dcterms:created>
  <dcterms:modified xsi:type="dcterms:W3CDTF">2023-10-19T13:20:44Z</dcterms:modified>
</cp:coreProperties>
</file>