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40"/>
  </p:notesMasterIdLst>
  <p:sldIdLst>
    <p:sldId id="359" r:id="rId3"/>
    <p:sldId id="424" r:id="rId4"/>
    <p:sldId id="388" r:id="rId5"/>
    <p:sldId id="426" r:id="rId6"/>
    <p:sldId id="431" r:id="rId7"/>
    <p:sldId id="432" r:id="rId8"/>
    <p:sldId id="433" r:id="rId9"/>
    <p:sldId id="434" r:id="rId10"/>
    <p:sldId id="435" r:id="rId11"/>
    <p:sldId id="428" r:id="rId12"/>
    <p:sldId id="436" r:id="rId13"/>
    <p:sldId id="437" r:id="rId14"/>
    <p:sldId id="438" r:id="rId15"/>
    <p:sldId id="439" r:id="rId16"/>
    <p:sldId id="440" r:id="rId17"/>
    <p:sldId id="441" r:id="rId18"/>
    <p:sldId id="442" r:id="rId19"/>
    <p:sldId id="443" r:id="rId20"/>
    <p:sldId id="429" r:id="rId21"/>
    <p:sldId id="444" r:id="rId22"/>
    <p:sldId id="445" r:id="rId23"/>
    <p:sldId id="446" r:id="rId24"/>
    <p:sldId id="447" r:id="rId25"/>
    <p:sldId id="448" r:id="rId26"/>
    <p:sldId id="449" r:id="rId27"/>
    <p:sldId id="450" r:id="rId28"/>
    <p:sldId id="451" r:id="rId29"/>
    <p:sldId id="430" r:id="rId30"/>
    <p:sldId id="452" r:id="rId31"/>
    <p:sldId id="453" r:id="rId32"/>
    <p:sldId id="454" r:id="rId33"/>
    <p:sldId id="455" r:id="rId34"/>
    <p:sldId id="456" r:id="rId35"/>
    <p:sldId id="457" r:id="rId36"/>
    <p:sldId id="458" r:id="rId37"/>
    <p:sldId id="459" r:id="rId38"/>
    <p:sldId id="427" r:id="rId3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D1E"/>
    <a:srgbClr val="7889FB"/>
    <a:srgbClr val="000000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71" d="100"/>
          <a:sy n="71" d="100"/>
        </p:scale>
        <p:origin x="667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31.10.2023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111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WL </a:t>
            </a:r>
            <a:r>
              <a:rPr lang="en-US" dirty="0" err="1"/>
              <a:t>Subskriptionssysteme</a:t>
            </a:r>
            <a:r>
              <a:rPr lang="en-US" baseline="0" dirty="0"/>
              <a:t> – minor example errors</a:t>
            </a:r>
          </a:p>
          <a:p>
            <a:r>
              <a:rPr lang="en-US" baseline="0" dirty="0"/>
              <a:t>Note 2: see </a:t>
            </a:r>
            <a:r>
              <a:rPr lang="en-US" baseline="0" dirty="0" err="1"/>
              <a:t>XGBoost</a:t>
            </a:r>
            <a:r>
              <a:rPr lang="en-US" baseline="0" dirty="0"/>
              <a:t> handling of default paths for missing values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5277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Example</a:t>
            </a:r>
            <a:r>
              <a:rPr lang="en-US" baseline="0" dirty="0"/>
              <a:t> Deutsche Bahn: 1.6M status messages/day through </a:t>
            </a:r>
            <a:r>
              <a:rPr lang="en-US" baseline="0" dirty="0" err="1"/>
              <a:t>kafka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1596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Netflix Keystone since 2015, 100s of event types, 8.6M events/s and 21GB/s peak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5227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DIA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WiSe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2023/24 – </a:t>
            </a:r>
            <a:r>
              <a:rPr lang="en-US" sz="1400" b="1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03 Replication and Message-oriented Middleware</a:t>
            </a:r>
            <a:endParaRPr lang="en-US" sz="1400" b="0" noProof="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tthias.boehm@tu-berlin.de" TargetMode="External"/><Relationship Id="rId2" Type="http://schemas.openxmlformats.org/officeDocument/2006/relationships/hyperlink" Target="https://tu-berlin.zoom.us/j/9529634787?pwd=R1ZsN1M3SC9BOU1OcFdmem9zT202UT09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tinyurl.com/3j5ubvh2" TargetMode="Externa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kafka.apache.org/documentation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netflix-techblog/delta-a-data-synchronization-and-enrichment-platform-e82c36a79ae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hyperlink" Target="https://medium.com/netflix-techblog/evolution-of-the-netflix-data-pipeline-da246ca36905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tatic.com/onebox/dictionary/etymology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Data Integration and Large-scale Analysis (DIA)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cs typeface="Arial" panose="020B0604020202020204" pitchFamily="34" charset="0"/>
              </a:rPr>
              <a:t>03 Replication and Message-oriented Middleware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Oct 31, 2023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274E7C-0F1F-5DD4-5A46-AFF6661AA7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Distributed TX &amp; Replication Techniques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AFC518-DF0E-5C1D-FF79-D26A535F1A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27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235B43-7532-CC47-28BA-2E116C7AAA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Distributed DBS</a:t>
            </a:r>
          </a:p>
          <a:p>
            <a:pPr lvl="1"/>
            <a:r>
              <a:rPr lang="en-US" dirty="0"/>
              <a:t>Distributed database: Virtual (logical) database </a:t>
            </a:r>
            <a:br>
              <a:rPr lang="en-US" dirty="0"/>
            </a:br>
            <a:r>
              <a:rPr lang="en-US" dirty="0"/>
              <a:t>that appears like a local database but consists </a:t>
            </a:r>
            <a:br>
              <a:rPr lang="en-US" dirty="0"/>
            </a:br>
            <a:r>
              <a:rPr lang="en-US" dirty="0"/>
              <a:t>of multiple physical databases</a:t>
            </a:r>
          </a:p>
          <a:p>
            <a:pPr lvl="1"/>
            <a:r>
              <a:rPr lang="en-US" dirty="0"/>
              <a:t>Multiple local DBMS, components for global query processing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Terminology:</a:t>
            </a:r>
            <a:r>
              <a:rPr lang="en-US" b="1" dirty="0">
                <a:solidFill>
                  <a:srgbClr val="7889FB"/>
                </a:solidFill>
              </a:rPr>
              <a:t> virtual DBS</a:t>
            </a:r>
            <a:r>
              <a:rPr lang="en-US" dirty="0"/>
              <a:t> (homogeneous), </a:t>
            </a:r>
            <a:r>
              <a:rPr lang="en-US" b="1" dirty="0">
                <a:solidFill>
                  <a:srgbClr val="7889FB"/>
                </a:solidFill>
              </a:rPr>
              <a:t>federated DBS </a:t>
            </a:r>
            <a:r>
              <a:rPr lang="en-US" dirty="0"/>
              <a:t>(heterogeneous)</a:t>
            </a:r>
          </a:p>
          <a:p>
            <a:pPr lvl="2"/>
            <a:endParaRPr lang="en-US" sz="1000" dirty="0"/>
          </a:p>
          <a:p>
            <a:r>
              <a:rPr lang="en-US" dirty="0"/>
              <a:t>Challenges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Tradeoffs:</a:t>
            </a:r>
            <a:r>
              <a:rPr lang="en-US" dirty="0"/>
              <a:t> Transparency – autonomy, </a:t>
            </a:r>
            <a:r>
              <a:rPr lang="en-US" b="1" dirty="0">
                <a:solidFill>
                  <a:schemeClr val="accent1"/>
                </a:solidFill>
              </a:rPr>
              <a:t>consistency – efficiency/fault tolerance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Global view and query language </a:t>
            </a:r>
            <a:r>
              <a:rPr lang="en-US" dirty="0">
                <a:sym typeface="Wingdings" panose="05000000000000000000" pitchFamily="2" charset="2"/>
              </a:rPr>
              <a:t> schema architecture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#2</a:t>
            </a:r>
            <a:r>
              <a:rPr lang="en-US" dirty="0">
                <a:sym typeface="Wingdings" panose="05000000000000000000" pitchFamily="2" charset="2"/>
              </a:rPr>
              <a:t> Distribution transparency  global catalog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#3</a:t>
            </a:r>
            <a:r>
              <a:rPr lang="en-US" dirty="0">
                <a:sym typeface="Wingdings" panose="05000000000000000000" pitchFamily="2" charset="2"/>
              </a:rPr>
              <a:t> Distribution of data  data partitioning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#4</a:t>
            </a:r>
            <a:r>
              <a:rPr lang="en-US" dirty="0">
                <a:sym typeface="Wingdings" panose="05000000000000000000" pitchFamily="2" charset="2"/>
              </a:rPr>
              <a:t> Global queries  distributed join operators, </a:t>
            </a:r>
            <a:r>
              <a:rPr lang="en-US" dirty="0" err="1">
                <a:sym typeface="Wingdings" panose="05000000000000000000" pitchFamily="2" charset="2"/>
              </a:rPr>
              <a:t>etc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#5</a:t>
            </a:r>
            <a:r>
              <a:rPr lang="en-US" dirty="0">
                <a:sym typeface="Wingdings" panose="05000000000000000000" pitchFamily="2" charset="2"/>
              </a:rPr>
              <a:t> Concurrent transactions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 2PC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#6</a:t>
            </a:r>
            <a:r>
              <a:rPr lang="en-US" dirty="0">
                <a:sym typeface="Wingdings" panose="05000000000000000000" pitchFamily="2" charset="2"/>
              </a:rPr>
              <a:t> Consistency of copies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 replication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292DA7-B2F2-3DD3-0C73-0D4DF784C4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Distributed Database Systems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3E42DD8-57D5-96FB-69FD-DA1A69EE83E0}"/>
              </a:ext>
            </a:extLst>
          </p:cNvPr>
          <p:cNvGrpSpPr/>
          <p:nvPr/>
        </p:nvGrpSpPr>
        <p:grpSpPr>
          <a:xfrm>
            <a:off x="7955483" y="452656"/>
            <a:ext cx="2569555" cy="1914125"/>
            <a:chOff x="6318211" y="676620"/>
            <a:chExt cx="2569555" cy="191412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6D9203C-DE35-4558-9640-AEDF8923F980}"/>
                </a:ext>
              </a:extLst>
            </p:cNvPr>
            <p:cNvSpPr/>
            <p:nvPr/>
          </p:nvSpPr>
          <p:spPr>
            <a:xfrm>
              <a:off x="7224765" y="1409719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CE67B87-D4FA-67C3-2C0E-21F380695367}"/>
                </a:ext>
              </a:extLst>
            </p:cNvPr>
            <p:cNvSpPr/>
            <p:nvPr/>
          </p:nvSpPr>
          <p:spPr>
            <a:xfrm>
              <a:off x="6318211" y="2027985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30E5647-9A95-1850-D656-F29A7547DE9A}"/>
                </a:ext>
              </a:extLst>
            </p:cNvPr>
            <p:cNvSpPr/>
            <p:nvPr/>
          </p:nvSpPr>
          <p:spPr>
            <a:xfrm>
              <a:off x="7459229" y="2198859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B0811BD-26A7-AD05-4D20-87DE1317A743}"/>
                </a:ext>
              </a:extLst>
            </p:cNvPr>
            <p:cNvSpPr/>
            <p:nvPr/>
          </p:nvSpPr>
          <p:spPr>
            <a:xfrm>
              <a:off x="8234623" y="2009617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cxnSp>
          <p:nvCxnSpPr>
            <p:cNvPr id="11" name="Gerade Verbindung mit Pfeil 6">
              <a:extLst>
                <a:ext uri="{FF2B5EF4-FFF2-40B4-BE49-F238E27FC236}">
                  <a16:creationId xmlns:a16="http://schemas.microsoft.com/office/drawing/2014/main" id="{0BED1233-6C75-A294-57ED-5C844CA7F19E}"/>
                </a:ext>
              </a:extLst>
            </p:cNvPr>
            <p:cNvCxnSpPr>
              <a:endCxn id="7" idx="0"/>
            </p:cNvCxnSpPr>
            <p:nvPr/>
          </p:nvCxnSpPr>
          <p:spPr bwMode="auto">
            <a:xfrm>
              <a:off x="7551336" y="1065125"/>
              <a:ext cx="1" cy="34459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2" name="Gerade Verbindung mit Pfeil 6">
              <a:extLst>
                <a:ext uri="{FF2B5EF4-FFF2-40B4-BE49-F238E27FC236}">
                  <a16:creationId xmlns:a16="http://schemas.microsoft.com/office/drawing/2014/main" id="{C3B63D8D-BE9C-A867-A875-55E9D32472C8}"/>
                </a:ext>
              </a:extLst>
            </p:cNvPr>
            <p:cNvCxnSpPr>
              <a:stCxn id="7" idx="2"/>
              <a:endCxn id="8" idx="0"/>
            </p:cNvCxnSpPr>
            <p:nvPr/>
          </p:nvCxnSpPr>
          <p:spPr bwMode="auto">
            <a:xfrm flipH="1">
              <a:off x="6644783" y="1801605"/>
              <a:ext cx="906554" cy="22638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3" name="Gerade Verbindung mit Pfeil 6">
              <a:extLst>
                <a:ext uri="{FF2B5EF4-FFF2-40B4-BE49-F238E27FC236}">
                  <a16:creationId xmlns:a16="http://schemas.microsoft.com/office/drawing/2014/main" id="{1EC3307C-F052-E322-1E91-63E3B94B1BE1}"/>
                </a:ext>
              </a:extLst>
            </p:cNvPr>
            <p:cNvCxnSpPr>
              <a:stCxn id="7" idx="2"/>
              <a:endCxn id="9" idx="0"/>
            </p:cNvCxnSpPr>
            <p:nvPr/>
          </p:nvCxnSpPr>
          <p:spPr bwMode="auto">
            <a:xfrm>
              <a:off x="7551337" y="1801605"/>
              <a:ext cx="234464" cy="39725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4" name="Gerade Verbindung mit Pfeil 6">
              <a:extLst>
                <a:ext uri="{FF2B5EF4-FFF2-40B4-BE49-F238E27FC236}">
                  <a16:creationId xmlns:a16="http://schemas.microsoft.com/office/drawing/2014/main" id="{8BE03397-5FBE-90D8-62CF-162E889B8F5A}"/>
                </a:ext>
              </a:extLst>
            </p:cNvPr>
            <p:cNvCxnSpPr>
              <a:stCxn id="7" idx="2"/>
              <a:endCxn id="10" idx="0"/>
            </p:cNvCxnSpPr>
            <p:nvPr/>
          </p:nvCxnSpPr>
          <p:spPr bwMode="auto">
            <a:xfrm>
              <a:off x="7551337" y="1801605"/>
              <a:ext cx="1009858" cy="20801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4B9CD0B-574B-F0FF-5194-D61CF3875F99}"/>
                </a:ext>
              </a:extLst>
            </p:cNvPr>
            <p:cNvSpPr txBox="1"/>
            <p:nvPr/>
          </p:nvSpPr>
          <p:spPr>
            <a:xfrm>
              <a:off x="7298994" y="676620"/>
              <a:ext cx="100094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Global 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D63D31A-ACA0-ACBB-5EE4-0CBFFFDD5BBE}"/>
                </a:ext>
              </a:extLst>
            </p:cNvPr>
            <p:cNvSpPr txBox="1"/>
            <p:nvPr/>
          </p:nvSpPr>
          <p:spPr>
            <a:xfrm>
              <a:off x="6677670" y="1572597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Q’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56CD40-D550-F55D-D51D-9DE69C247CBF}"/>
                </a:ext>
              </a:extLst>
            </p:cNvPr>
            <p:cNvSpPr txBox="1"/>
            <p:nvPr/>
          </p:nvSpPr>
          <p:spPr>
            <a:xfrm>
              <a:off x="7955483" y="1574273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Q’’’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97FC8BB-6AE2-EF23-F194-51325E03A115}"/>
                </a:ext>
              </a:extLst>
            </p:cNvPr>
            <p:cNvSpPr txBox="1"/>
            <p:nvPr/>
          </p:nvSpPr>
          <p:spPr>
            <a:xfrm>
              <a:off x="7193482" y="1857300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Q’’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CACB7B5-250A-F4CC-5E16-69CA01AA1A3C}"/>
              </a:ext>
            </a:extLst>
          </p:cNvPr>
          <p:cNvSpPr txBox="1"/>
          <p:nvPr/>
        </p:nvSpPr>
        <p:spPr>
          <a:xfrm>
            <a:off x="8341467" y="4343357"/>
            <a:ext cx="169428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Beware: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Meaning of “Transparency” (invisibility) here</a:t>
            </a:r>
          </a:p>
        </p:txBody>
      </p:sp>
    </p:spTree>
    <p:extLst>
      <p:ext uri="{BB962C8B-B14F-4D97-AF65-F5344CB8AC3E}">
        <p14:creationId xmlns:p14="http://schemas.microsoft.com/office/powerpoint/2010/main" val="394440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B8B0BE-1E80-73D9-8C8D-1A847C86D8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Recap: Database Transaction</a:t>
            </a:r>
          </a:p>
          <a:p>
            <a:pPr lvl="1"/>
            <a:r>
              <a:rPr lang="en-US" dirty="0"/>
              <a:t>A transaction (TX) is a </a:t>
            </a:r>
            <a:r>
              <a:rPr lang="en-US" b="1" dirty="0">
                <a:solidFill>
                  <a:srgbClr val="7889FB"/>
                </a:solidFill>
              </a:rPr>
              <a:t>series of steps</a:t>
            </a:r>
            <a:r>
              <a:rPr lang="en-US" dirty="0"/>
              <a:t> that brings a database from </a:t>
            </a:r>
            <a:br>
              <a:rPr lang="en-US" dirty="0"/>
            </a:br>
            <a:r>
              <a:rPr lang="en-US" dirty="0"/>
              <a:t>a </a:t>
            </a:r>
            <a:r>
              <a:rPr lang="en-US" b="1" dirty="0">
                <a:solidFill>
                  <a:schemeClr val="accent1"/>
                </a:solidFill>
              </a:rPr>
              <a:t>consistent state</a:t>
            </a:r>
            <a:r>
              <a:rPr lang="en-US" dirty="0"/>
              <a:t> into another (not necessarily different) </a:t>
            </a:r>
            <a:r>
              <a:rPr lang="en-US" b="1" dirty="0">
                <a:solidFill>
                  <a:schemeClr val="accent1"/>
                </a:solidFill>
              </a:rPr>
              <a:t>consistent state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ACID properties</a:t>
            </a:r>
            <a:r>
              <a:rPr lang="en-US" dirty="0"/>
              <a:t> (atomicity, consistency, isolation, durability)</a:t>
            </a:r>
          </a:p>
          <a:p>
            <a:pPr lvl="2"/>
            <a:endParaRPr lang="en-US" sz="1000" dirty="0"/>
          </a:p>
          <a:p>
            <a:r>
              <a:rPr lang="en-US" dirty="0"/>
              <a:t>Problems in Distributed DBS</a:t>
            </a:r>
          </a:p>
          <a:p>
            <a:pPr lvl="1"/>
            <a:r>
              <a:rPr lang="en-US" dirty="0"/>
              <a:t>Node failures, and communication failures (e.g., network partitioning)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</a:rPr>
              <a:t>Distributed TX processing to ensure consistent view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(atomicity/durability)</a:t>
            </a:r>
          </a:p>
          <a:p>
            <a:pPr lvl="2"/>
            <a:endParaRPr lang="en-US" sz="1000" dirty="0"/>
          </a:p>
          <a:p>
            <a:r>
              <a:rPr lang="en-US" dirty="0"/>
              <a:t>Two-Phase Commit </a:t>
            </a:r>
            <a:r>
              <a:rPr lang="en-US" b="0" dirty="0"/>
              <a:t>(via 4*(n-1) </a:t>
            </a:r>
            <a:r>
              <a:rPr lang="en-US" b="0" dirty="0" err="1"/>
              <a:t>msgs</a:t>
            </a:r>
            <a:r>
              <a:rPr lang="en-US" b="0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Phase 1 PREPARE:</a:t>
            </a:r>
            <a:r>
              <a:rPr lang="en-US" dirty="0"/>
              <a:t> check for  successful completion, logging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Phase 2 COMMIT:</a:t>
            </a:r>
            <a:r>
              <a:rPr lang="en-US" dirty="0"/>
              <a:t> commit/abort, release locks, </a:t>
            </a:r>
            <a:br>
              <a:rPr lang="en-US" dirty="0"/>
            </a:br>
            <a:r>
              <a:rPr lang="en-US" dirty="0"/>
              <a:t>and other cleanups</a:t>
            </a:r>
          </a:p>
          <a:p>
            <a:pPr lvl="1"/>
            <a:r>
              <a:rPr lang="en-US" dirty="0"/>
              <a:t>What happens if nodes unavailable, or report errors on prepare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7F043-8A39-3CC1-2EB6-37202980E0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Two-Phase Commit (2PC)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A79514-0771-00C2-D376-AF5FAF1B2682}"/>
              </a:ext>
            </a:extLst>
          </p:cNvPr>
          <p:cNvSpPr txBox="1"/>
          <p:nvPr/>
        </p:nvSpPr>
        <p:spPr>
          <a:xfrm>
            <a:off x="7367622" y="3972569"/>
            <a:ext cx="99147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4E1BC4-815C-9C0D-6113-A0725FFF4158}"/>
              </a:ext>
            </a:extLst>
          </p:cNvPr>
          <p:cNvSpPr txBox="1"/>
          <p:nvPr/>
        </p:nvSpPr>
        <p:spPr>
          <a:xfrm>
            <a:off x="8449496" y="5020651"/>
            <a:ext cx="121367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59D95-87A2-A8B4-9BFB-B17ECF100EB9}"/>
              </a:ext>
            </a:extLst>
          </p:cNvPr>
          <p:cNvSpPr txBox="1"/>
          <p:nvPr/>
        </p:nvSpPr>
        <p:spPr>
          <a:xfrm>
            <a:off x="10368771" y="3975920"/>
            <a:ext cx="98419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0E05BB-694F-0838-908D-D2670BA0BC41}"/>
              </a:ext>
            </a:extLst>
          </p:cNvPr>
          <p:cNvSpPr txBox="1"/>
          <p:nvPr/>
        </p:nvSpPr>
        <p:spPr>
          <a:xfrm>
            <a:off x="7620522" y="3733076"/>
            <a:ext cx="77146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ready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3A2352-A35A-225C-5FE8-3671172B5F99}"/>
              </a:ext>
            </a:extLst>
          </p:cNvPr>
          <p:cNvSpPr txBox="1"/>
          <p:nvPr/>
        </p:nvSpPr>
        <p:spPr>
          <a:xfrm>
            <a:off x="8673368" y="4778910"/>
            <a:ext cx="64454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ready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DE7254-0C1D-4FC8-B457-2BDB209A1D25}"/>
              </a:ext>
            </a:extLst>
          </p:cNvPr>
          <p:cNvSpPr txBox="1"/>
          <p:nvPr/>
        </p:nvSpPr>
        <p:spPr>
          <a:xfrm>
            <a:off x="10485983" y="3714652"/>
            <a:ext cx="58623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ready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6FF858-064A-62CB-F81E-C45F07A50A43}"/>
              </a:ext>
            </a:extLst>
          </p:cNvPr>
          <p:cNvSpPr txBox="1"/>
          <p:nvPr/>
        </p:nvSpPr>
        <p:spPr>
          <a:xfrm>
            <a:off x="9047947" y="5180846"/>
            <a:ext cx="8627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0BDE54-55F3-574C-0B9A-43DA8EC78802}"/>
              </a:ext>
            </a:extLst>
          </p:cNvPr>
          <p:cNvSpPr txBox="1"/>
          <p:nvPr/>
        </p:nvSpPr>
        <p:spPr>
          <a:xfrm>
            <a:off x="10763197" y="4189411"/>
            <a:ext cx="8627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36D9AC-754F-2ED6-B15C-A25F2DE0466A}"/>
              </a:ext>
            </a:extLst>
          </p:cNvPr>
          <p:cNvSpPr txBox="1"/>
          <p:nvPr/>
        </p:nvSpPr>
        <p:spPr>
          <a:xfrm>
            <a:off x="7298181" y="4211180"/>
            <a:ext cx="8627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7A4F0AB-85EB-3DF5-E43D-EAD409D98508}"/>
              </a:ext>
            </a:extLst>
          </p:cNvPr>
          <p:cNvGrpSpPr/>
          <p:nvPr/>
        </p:nvGrpSpPr>
        <p:grpSpPr>
          <a:xfrm>
            <a:off x="8124585" y="3095013"/>
            <a:ext cx="3478005" cy="2094215"/>
            <a:chOff x="5614170" y="3942340"/>
            <a:chExt cx="3478005" cy="209421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79CA4B9-B4FF-9CB8-C165-51D291560F62}"/>
                </a:ext>
              </a:extLst>
            </p:cNvPr>
            <p:cNvSpPr/>
            <p:nvPr/>
          </p:nvSpPr>
          <p:spPr>
            <a:xfrm>
              <a:off x="6591721" y="4675439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E363959-D996-830D-D3E3-33C291D0674F}"/>
                </a:ext>
              </a:extLst>
            </p:cNvPr>
            <p:cNvSpPr/>
            <p:nvPr/>
          </p:nvSpPr>
          <p:spPr>
            <a:xfrm>
              <a:off x="5685167" y="5293705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D8C4E18-499A-C970-26D2-8A989A0BEA05}"/>
                </a:ext>
              </a:extLst>
            </p:cNvPr>
            <p:cNvSpPr/>
            <p:nvPr/>
          </p:nvSpPr>
          <p:spPr>
            <a:xfrm>
              <a:off x="6826185" y="5464579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7C78535-7D17-9857-FC05-F046F2CAA1E2}"/>
                </a:ext>
              </a:extLst>
            </p:cNvPr>
            <p:cNvSpPr/>
            <p:nvPr/>
          </p:nvSpPr>
          <p:spPr>
            <a:xfrm>
              <a:off x="7601579" y="5275337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cxnSp>
          <p:nvCxnSpPr>
            <p:cNvPr id="18" name="Gerade Verbindung mit Pfeil 6">
              <a:extLst>
                <a:ext uri="{FF2B5EF4-FFF2-40B4-BE49-F238E27FC236}">
                  <a16:creationId xmlns:a16="http://schemas.microsoft.com/office/drawing/2014/main" id="{3932CFD6-C650-8DA3-197F-50BAA20EC995}"/>
                </a:ext>
              </a:extLst>
            </p:cNvPr>
            <p:cNvCxnSpPr>
              <a:endCxn id="14" idx="0"/>
            </p:cNvCxnSpPr>
            <p:nvPr/>
          </p:nvCxnSpPr>
          <p:spPr bwMode="auto">
            <a:xfrm>
              <a:off x="6918292" y="4330845"/>
              <a:ext cx="1" cy="34459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9" name="Gerade Verbindung mit Pfeil 6">
              <a:extLst>
                <a:ext uri="{FF2B5EF4-FFF2-40B4-BE49-F238E27FC236}">
                  <a16:creationId xmlns:a16="http://schemas.microsoft.com/office/drawing/2014/main" id="{11E0B139-B702-8E48-CB08-0C1CD13CDC84}"/>
                </a:ext>
              </a:extLst>
            </p:cNvPr>
            <p:cNvCxnSpPr>
              <a:stCxn id="14" idx="2"/>
              <a:endCxn id="15" idx="0"/>
            </p:cNvCxnSpPr>
            <p:nvPr/>
          </p:nvCxnSpPr>
          <p:spPr bwMode="auto">
            <a:xfrm flipH="1">
              <a:off x="6011739" y="5067325"/>
              <a:ext cx="906554" cy="22638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20" name="Gerade Verbindung mit Pfeil 6">
              <a:extLst>
                <a:ext uri="{FF2B5EF4-FFF2-40B4-BE49-F238E27FC236}">
                  <a16:creationId xmlns:a16="http://schemas.microsoft.com/office/drawing/2014/main" id="{77AD56E1-D74D-EC91-7C74-7E6917C1072C}"/>
                </a:ext>
              </a:extLst>
            </p:cNvPr>
            <p:cNvCxnSpPr>
              <a:stCxn id="14" idx="2"/>
              <a:endCxn id="16" idx="0"/>
            </p:cNvCxnSpPr>
            <p:nvPr/>
          </p:nvCxnSpPr>
          <p:spPr bwMode="auto">
            <a:xfrm>
              <a:off x="6918293" y="5067325"/>
              <a:ext cx="234464" cy="39725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21" name="Gerade Verbindung mit Pfeil 6">
              <a:extLst>
                <a:ext uri="{FF2B5EF4-FFF2-40B4-BE49-F238E27FC236}">
                  <a16:creationId xmlns:a16="http://schemas.microsoft.com/office/drawing/2014/main" id="{607A782F-B6E4-52E3-329E-1634B7CB18E6}"/>
                </a:ext>
              </a:extLst>
            </p:cNvPr>
            <p:cNvCxnSpPr>
              <a:stCxn id="14" idx="2"/>
              <a:endCxn id="17" idx="0"/>
            </p:cNvCxnSpPr>
            <p:nvPr/>
          </p:nvCxnSpPr>
          <p:spPr bwMode="auto">
            <a:xfrm>
              <a:off x="6918293" y="5067325"/>
              <a:ext cx="1009858" cy="20801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7066FB3-B1B8-F323-D5E2-321D02F32374}"/>
                </a:ext>
              </a:extLst>
            </p:cNvPr>
            <p:cNvSpPr txBox="1"/>
            <p:nvPr/>
          </p:nvSpPr>
          <p:spPr>
            <a:xfrm>
              <a:off x="6826723" y="3942340"/>
              <a:ext cx="100094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Global 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TX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0178CC8-8A05-674C-5265-ABC6757FFF91}"/>
                </a:ext>
              </a:extLst>
            </p:cNvPr>
            <p:cNvSpPr txBox="1"/>
            <p:nvPr/>
          </p:nvSpPr>
          <p:spPr>
            <a:xfrm>
              <a:off x="6044626" y="4838317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TX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04F34D6-E99E-FFCF-94A1-13E39599DD1D}"/>
                </a:ext>
              </a:extLst>
            </p:cNvPr>
            <p:cNvSpPr txBox="1"/>
            <p:nvPr/>
          </p:nvSpPr>
          <p:spPr>
            <a:xfrm>
              <a:off x="7322439" y="4839993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TX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6AF187C-6E2B-7996-AF4D-B6959794A97D}"/>
                </a:ext>
              </a:extLst>
            </p:cNvPr>
            <p:cNvSpPr txBox="1"/>
            <p:nvPr/>
          </p:nvSpPr>
          <p:spPr>
            <a:xfrm>
              <a:off x="6560438" y="5123020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TX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E504E22-A9A5-A51D-9080-DBCB32467004}"/>
                </a:ext>
              </a:extLst>
            </p:cNvPr>
            <p:cNvSpPr/>
            <p:nvPr/>
          </p:nvSpPr>
          <p:spPr>
            <a:xfrm>
              <a:off x="5614170" y="4198739"/>
              <a:ext cx="13300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Coordinator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62EB6A5-803B-BD55-159B-6A5C2A18EAB0}"/>
                </a:ext>
              </a:extLst>
            </p:cNvPr>
            <p:cNvSpPr/>
            <p:nvPr/>
          </p:nvSpPr>
          <p:spPr>
            <a:xfrm>
              <a:off x="8162112" y="5667223"/>
              <a:ext cx="9300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Cohorts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836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8E55DB-9C71-2DAC-08AD-BCF6A9E691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Excursus: Wedding Analogy</a:t>
            </a:r>
          </a:p>
          <a:p>
            <a:pPr lvl="1"/>
            <a:r>
              <a:rPr lang="en-US" dirty="0"/>
              <a:t>Coordinator: marriage registrar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Phase 1:</a:t>
            </a:r>
            <a:r>
              <a:rPr lang="en-US" dirty="0"/>
              <a:t> Ask for willingness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Phase 2:</a:t>
            </a:r>
            <a:r>
              <a:rPr lang="en-US" dirty="0"/>
              <a:t> If all willing, declare marriage</a:t>
            </a:r>
          </a:p>
          <a:p>
            <a:pPr lvl="2"/>
            <a:endParaRPr lang="en-US" sz="1000" dirty="0"/>
          </a:p>
          <a:p>
            <a:r>
              <a:rPr lang="en-US" dirty="0">
                <a:sym typeface="Wingdings" panose="05000000000000000000" pitchFamily="2" charset="2"/>
              </a:rPr>
              <a:t>#1 Problem: 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Many Messages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4(n-1) messages in successful case, otherwise additional </a:t>
            </a:r>
            <a:r>
              <a:rPr lang="en-US" dirty="0" err="1">
                <a:sym typeface="Wingdings" panose="05000000000000000000" pitchFamily="2" charset="2"/>
              </a:rPr>
              <a:t>msgs</a:t>
            </a:r>
            <a:endParaRPr lang="en-US" sz="1000" dirty="0"/>
          </a:p>
          <a:p>
            <a:r>
              <a:rPr lang="en-US" dirty="0"/>
              <a:t>#2 Problem: </a:t>
            </a:r>
            <a:r>
              <a:rPr lang="en-US" dirty="0">
                <a:solidFill>
                  <a:schemeClr val="accent1"/>
                </a:solidFill>
              </a:rPr>
              <a:t>Blocking Protocol</a:t>
            </a:r>
          </a:p>
          <a:p>
            <a:pPr lvl="1"/>
            <a:r>
              <a:rPr lang="en-US" dirty="0"/>
              <a:t>Local node PREPARE </a:t>
            </a:r>
            <a:r>
              <a:rPr lang="en-US" dirty="0">
                <a:sym typeface="Wingdings" panose="05000000000000000000" pitchFamily="2" charset="2"/>
              </a:rPr>
              <a:t> FAILED  TX is guaranteed to be aborted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Local node PREPARE  READY  waiting for global response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Failure of </a:t>
            </a:r>
            <a:r>
              <a:rPr lang="en-US" dirty="0" err="1">
                <a:sym typeface="Wingdings" panose="05000000000000000000" pitchFamily="2" charset="2"/>
              </a:rPr>
              <a:t>coordinator+cohort</a:t>
            </a:r>
            <a:r>
              <a:rPr lang="en-US" dirty="0">
                <a:sym typeface="Wingdings" panose="05000000000000000000" pitchFamily="2" charset="2"/>
              </a:rPr>
              <a:t>, or participating coordinator 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outcome unknown</a:t>
            </a:r>
            <a:endParaRPr lang="en-US" sz="10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Other Problems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Atomicity in heterogeneous systems w/o XA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Deadlock detection, optimistic concurrency control, </a:t>
            </a:r>
            <a:r>
              <a:rPr lang="en-US" dirty="0" err="1">
                <a:sym typeface="Wingdings" panose="05000000000000000000" pitchFamily="2" charset="2"/>
              </a:rPr>
              <a:t>etc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5D0D6-8996-5B58-6AA5-69A498CAB9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Two-Phase Commit (2PC),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C04B82-44B6-5C9C-754C-D117B41B8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55263"/>
            <a:ext cx="2510248" cy="16704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A09C98-84ED-A8A4-5876-5BFB1164E04D}"/>
              </a:ext>
            </a:extLst>
          </p:cNvPr>
          <p:cNvSpPr/>
          <p:nvPr/>
        </p:nvSpPr>
        <p:spPr>
          <a:xfrm>
            <a:off x="8289721" y="5012663"/>
            <a:ext cx="25171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Note: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APIs for automatic vs programmatic 2PC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08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15660-6EE2-D591-88D2-6D7EA96191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2PC Improvements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Hierarchical Commit: </a:t>
            </a:r>
            <a:r>
              <a:rPr lang="en-US" dirty="0"/>
              <a:t>establish message tree from coordinator to local nodes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 parallelization of message handling over inner nodes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Presumed Abort:</a:t>
            </a:r>
            <a:r>
              <a:rPr lang="en-US" dirty="0"/>
              <a:t> assume abort if there are no commit log entries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 asynchronous logging of aborts, no ACK on abort</a:t>
            </a:r>
            <a:endParaRPr lang="en-US" dirty="0"/>
          </a:p>
          <a:p>
            <a:pPr lvl="2"/>
            <a:endParaRPr lang="en-US" sz="1000" dirty="0"/>
          </a:p>
          <a:p>
            <a:r>
              <a:rPr lang="en-US" dirty="0">
                <a:solidFill>
                  <a:schemeClr val="accent1"/>
                </a:solidFill>
              </a:rPr>
              <a:t>1PC</a:t>
            </a:r>
            <a:r>
              <a:rPr lang="en-US" dirty="0"/>
              <a:t> (fewer messages)</a:t>
            </a:r>
          </a:p>
          <a:p>
            <a:pPr lvl="1"/>
            <a:r>
              <a:rPr lang="en-US" dirty="0"/>
              <a:t>Combine TX operations w/ PREPARE to reduce 2(n-1) messages</a:t>
            </a:r>
          </a:p>
          <a:p>
            <a:pPr lvl="1"/>
            <a:r>
              <a:rPr lang="en-US" dirty="0"/>
              <a:t>Local nodes enter waiting state earlier</a:t>
            </a:r>
          </a:p>
          <a:p>
            <a:r>
              <a:rPr lang="en-US" dirty="0">
                <a:solidFill>
                  <a:schemeClr val="accent1"/>
                </a:solidFill>
              </a:rPr>
              <a:t>3PC</a:t>
            </a:r>
            <a:r>
              <a:rPr lang="en-US" dirty="0"/>
              <a:t> (non-blocking)</a:t>
            </a:r>
          </a:p>
          <a:p>
            <a:pPr lvl="1"/>
            <a:r>
              <a:rPr lang="en-US" dirty="0"/>
              <a:t>a) CAN COMMIT? Yes/no</a:t>
            </a:r>
          </a:p>
          <a:p>
            <a:pPr lvl="1"/>
            <a:r>
              <a:rPr lang="en-US" dirty="0"/>
              <a:t>b) PREPARE COMMIT? Ack</a:t>
            </a:r>
          </a:p>
          <a:p>
            <a:pPr lvl="1"/>
            <a:r>
              <a:rPr lang="en-US" dirty="0"/>
              <a:t>c) COMMIT? Ack</a:t>
            </a:r>
          </a:p>
          <a:p>
            <a:pPr lvl="1"/>
            <a:r>
              <a:rPr lang="en-US" dirty="0"/>
              <a:t>Cohorts can collectively decide on commit if at least one in PREPARE-COMMIT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EDF42D-CFEE-843A-6053-D747D968B3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Extended Distributed Commit Protocols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0CE5286-DF24-0025-3B0D-6838B0287D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018540"/>
              </p:ext>
            </p:extLst>
          </p:nvPr>
        </p:nvGraphicFramePr>
        <p:xfrm>
          <a:off x="8118303" y="3127075"/>
          <a:ext cx="3048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56141416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18830143"/>
                    </a:ext>
                  </a:extLst>
                </a:gridCol>
              </a:tblGrid>
              <a:tr h="19768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 Msgs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170606"/>
                  </a:ext>
                </a:extLst>
              </a:tr>
              <a:tr h="197686"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2(n-1)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748646"/>
                  </a:ext>
                </a:extLst>
              </a:tr>
              <a:tr h="197686"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4(n-1)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791830"/>
                  </a:ext>
                </a:extLst>
              </a:tr>
              <a:tr h="197686"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6(n-1)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526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01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05AD8E50-FACB-2E59-8FED-37C30EC7CAAE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62536E-1964-70CA-95F6-F7FC805A89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Replication</a:t>
            </a:r>
          </a:p>
          <a:p>
            <a:pPr lvl="1"/>
            <a:r>
              <a:rPr lang="en-US" dirty="0"/>
              <a:t>Redundancy of stored fragments</a:t>
            </a:r>
          </a:p>
          <a:p>
            <a:pPr lvl="1"/>
            <a:r>
              <a:rPr lang="en-US" dirty="0"/>
              <a:t>Availability/efficiency (read) vs </a:t>
            </a:r>
            <a:br>
              <a:rPr lang="en-US" dirty="0"/>
            </a:br>
            <a:r>
              <a:rPr lang="en-US" dirty="0"/>
              <a:t>update overhead / storage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Replication </a:t>
            </a:r>
            <a:br>
              <a:rPr lang="en-US" dirty="0"/>
            </a:br>
            <a:r>
              <a:rPr lang="en-US" dirty="0"/>
              <a:t>Techniques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E9379-CC5B-C207-1CB6-7B1B2D9584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Replication Overview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EEE2D4C-AF58-445B-F7AE-5D041EB51400}"/>
              </a:ext>
            </a:extLst>
          </p:cNvPr>
          <p:cNvGrpSpPr/>
          <p:nvPr/>
        </p:nvGrpSpPr>
        <p:grpSpPr>
          <a:xfrm>
            <a:off x="5773790" y="755263"/>
            <a:ext cx="4007387" cy="2039155"/>
            <a:chOff x="5156705" y="774645"/>
            <a:chExt cx="4007387" cy="2039155"/>
          </a:xfrm>
        </p:grpSpPr>
        <p:sp>
          <p:nvSpPr>
            <p:cNvPr id="5" name="Rechteck 29">
              <a:extLst>
                <a:ext uri="{FF2B5EF4-FFF2-40B4-BE49-F238E27FC236}">
                  <a16:creationId xmlns:a16="http://schemas.microsoft.com/office/drawing/2014/main" id="{494B604C-93B9-2632-4327-3DAA3DE23D9D}"/>
                </a:ext>
              </a:extLst>
            </p:cNvPr>
            <p:cNvSpPr/>
            <p:nvPr/>
          </p:nvSpPr>
          <p:spPr>
            <a:xfrm>
              <a:off x="6344038" y="1399315"/>
              <a:ext cx="1073449" cy="42937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VDBMS</a:t>
              </a:r>
            </a:p>
          </p:txBody>
        </p:sp>
        <p:sp>
          <p:nvSpPr>
            <p:cNvPr id="6" name="Flussdiagramm: Magnetplattenspeicher 35">
              <a:extLst>
                <a:ext uri="{FF2B5EF4-FFF2-40B4-BE49-F238E27FC236}">
                  <a16:creationId xmlns:a16="http://schemas.microsoft.com/office/drawing/2014/main" id="{EBEBB536-6331-AA06-F9AD-1FC5B8A25A08}"/>
                </a:ext>
              </a:extLst>
            </p:cNvPr>
            <p:cNvSpPr/>
            <p:nvPr/>
          </p:nvSpPr>
          <p:spPr>
            <a:xfrm>
              <a:off x="5156705" y="2164364"/>
              <a:ext cx="885595" cy="649436"/>
            </a:xfrm>
            <a:prstGeom prst="flowChartMagneticDisk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Node 1</a:t>
              </a:r>
            </a:p>
          </p:txBody>
        </p:sp>
        <p:sp>
          <p:nvSpPr>
            <p:cNvPr id="7" name="Flussdiagramm: Magnetplattenspeicher 36">
              <a:extLst>
                <a:ext uri="{FF2B5EF4-FFF2-40B4-BE49-F238E27FC236}">
                  <a16:creationId xmlns:a16="http://schemas.microsoft.com/office/drawing/2014/main" id="{BD69EB4A-68FF-AFFD-BE55-04BC097B98C8}"/>
                </a:ext>
              </a:extLst>
            </p:cNvPr>
            <p:cNvSpPr/>
            <p:nvPr/>
          </p:nvSpPr>
          <p:spPr>
            <a:xfrm>
              <a:off x="7751570" y="2164364"/>
              <a:ext cx="885595" cy="649436"/>
            </a:xfrm>
            <a:prstGeom prst="flowChartMagneticDisk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Node 2</a:t>
              </a:r>
            </a:p>
          </p:txBody>
        </p:sp>
        <p:sp>
          <p:nvSpPr>
            <p:cNvPr id="8" name="Textfeld 40">
              <a:extLst>
                <a:ext uri="{FF2B5EF4-FFF2-40B4-BE49-F238E27FC236}">
                  <a16:creationId xmlns:a16="http://schemas.microsoft.com/office/drawing/2014/main" id="{3E07BB89-20BB-1664-DD33-684FC4D661DD}"/>
                </a:ext>
              </a:extLst>
            </p:cNvPr>
            <p:cNvSpPr txBox="1"/>
            <p:nvPr/>
          </p:nvSpPr>
          <p:spPr>
            <a:xfrm>
              <a:off x="6666448" y="774645"/>
              <a:ext cx="4138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latin typeface="Calibri" panose="020F0502020204030204" pitchFamily="34" charset="0"/>
                  <a:cs typeface="Calibri" panose="020F0502020204030204" pitchFamily="34" charset="0"/>
                </a:rPr>
                <a:t>T1</a:t>
              </a:r>
            </a:p>
          </p:txBody>
        </p:sp>
        <p:sp>
          <p:nvSpPr>
            <p:cNvPr id="9" name="Textfeld 34">
              <a:extLst>
                <a:ext uri="{FF2B5EF4-FFF2-40B4-BE49-F238E27FC236}">
                  <a16:creationId xmlns:a16="http://schemas.microsoft.com/office/drawing/2014/main" id="{D5F58155-2576-0BE3-4D4E-FA87FF7EDB1B}"/>
                </a:ext>
              </a:extLst>
            </p:cNvPr>
            <p:cNvSpPr txBox="1"/>
            <p:nvPr/>
          </p:nvSpPr>
          <p:spPr>
            <a:xfrm>
              <a:off x="7535953" y="974362"/>
              <a:ext cx="16281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alibri" panose="020F0502020204030204" pitchFamily="34" charset="0"/>
                  <a:cs typeface="Calibri" panose="020F0502020204030204" pitchFamily="34" charset="0"/>
                </a:rPr>
                <a:t>Replication Transparency</a:t>
              </a:r>
              <a:endParaRPr lang="de-DE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feld 50">
              <a:extLst>
                <a:ext uri="{FF2B5EF4-FFF2-40B4-BE49-F238E27FC236}">
                  <a16:creationId xmlns:a16="http://schemas.microsoft.com/office/drawing/2014/main" id="{5484978F-2F19-8FCF-4A23-D4B0D698F113}"/>
                </a:ext>
              </a:extLst>
            </p:cNvPr>
            <p:cNvSpPr txBox="1"/>
            <p:nvPr/>
          </p:nvSpPr>
          <p:spPr>
            <a:xfrm>
              <a:off x="5809192" y="2096173"/>
              <a:ext cx="2143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alibri" panose="020F0502020204030204" pitchFamily="34" charset="0"/>
                  <a:cs typeface="Calibri" panose="020F0502020204030204" pitchFamily="34" charset="0"/>
                </a:rPr>
                <a:t>Replication</a:t>
              </a:r>
              <a:endParaRPr lang="de-DE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1" name="Gerade Verbindung 52">
              <a:extLst>
                <a:ext uri="{FF2B5EF4-FFF2-40B4-BE49-F238E27FC236}">
                  <a16:creationId xmlns:a16="http://schemas.microsoft.com/office/drawing/2014/main" id="{ACA6E936-F51F-1CA0-9706-36E62D700CF3}"/>
                </a:ext>
              </a:extLst>
            </p:cNvPr>
            <p:cNvCxnSpPr>
              <a:stCxn id="5" idx="3"/>
            </p:cNvCxnSpPr>
            <p:nvPr/>
          </p:nvCxnSpPr>
          <p:spPr>
            <a:xfrm>
              <a:off x="7417487" y="1614005"/>
              <a:ext cx="1605927" cy="1587"/>
            </a:xfrm>
            <a:prstGeom prst="line">
              <a:avLst/>
            </a:prstGeom>
            <a:ln w="19050"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mit Pfeil 6">
              <a:extLst>
                <a:ext uri="{FF2B5EF4-FFF2-40B4-BE49-F238E27FC236}">
                  <a16:creationId xmlns:a16="http://schemas.microsoft.com/office/drawing/2014/main" id="{904A7F65-EA6A-E3D5-698F-FCEEEC284780}"/>
                </a:ext>
              </a:extLst>
            </p:cNvPr>
            <p:cNvCxnSpPr>
              <a:stCxn id="8" idx="2"/>
              <a:endCxn id="5" idx="0"/>
            </p:cNvCxnSpPr>
            <p:nvPr/>
          </p:nvCxnSpPr>
          <p:spPr bwMode="auto">
            <a:xfrm>
              <a:off x="6873396" y="1143977"/>
              <a:ext cx="7367" cy="25533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3" name="Gerade Verbindung mit Pfeil 6">
              <a:extLst>
                <a:ext uri="{FF2B5EF4-FFF2-40B4-BE49-F238E27FC236}">
                  <a16:creationId xmlns:a16="http://schemas.microsoft.com/office/drawing/2014/main" id="{292DD3ED-76DC-D8C9-78E0-E682A2DD033E}"/>
                </a:ext>
              </a:extLst>
            </p:cNvPr>
            <p:cNvCxnSpPr>
              <a:stCxn id="5" idx="2"/>
              <a:endCxn id="6" idx="1"/>
            </p:cNvCxnSpPr>
            <p:nvPr/>
          </p:nvCxnSpPr>
          <p:spPr bwMode="auto">
            <a:xfrm flipH="1">
              <a:off x="5599503" y="1828694"/>
              <a:ext cx="1281260" cy="33567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4" name="Gerade Verbindung mit Pfeil 6">
              <a:extLst>
                <a:ext uri="{FF2B5EF4-FFF2-40B4-BE49-F238E27FC236}">
                  <a16:creationId xmlns:a16="http://schemas.microsoft.com/office/drawing/2014/main" id="{BC70DF30-A501-BEF2-3A27-9C87094EFEEE}"/>
                </a:ext>
              </a:extLst>
            </p:cNvPr>
            <p:cNvCxnSpPr>
              <a:stCxn id="5" idx="2"/>
              <a:endCxn id="7" idx="1"/>
            </p:cNvCxnSpPr>
            <p:nvPr/>
          </p:nvCxnSpPr>
          <p:spPr bwMode="auto">
            <a:xfrm>
              <a:off x="6880763" y="1828694"/>
              <a:ext cx="1313605" cy="33567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5" name="Gerade Verbindung mit Pfeil 6">
              <a:extLst>
                <a:ext uri="{FF2B5EF4-FFF2-40B4-BE49-F238E27FC236}">
                  <a16:creationId xmlns:a16="http://schemas.microsoft.com/office/drawing/2014/main" id="{652A28EE-8DE8-75A4-B77F-A20E9B9E63A3}"/>
                </a:ext>
              </a:extLst>
            </p:cNvPr>
            <p:cNvCxnSpPr>
              <a:stCxn id="6" idx="4"/>
              <a:endCxn id="7" idx="2"/>
            </p:cNvCxnSpPr>
            <p:nvPr/>
          </p:nvCxnSpPr>
          <p:spPr bwMode="auto">
            <a:xfrm>
              <a:off x="6042300" y="2489082"/>
              <a:ext cx="1709270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triangle" w="med" len="lg"/>
              <a:tailEnd type="triangle" w="med" len="lg"/>
            </a:ln>
            <a:effectLst/>
          </p:spPr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29DFDD4-5D0D-93D0-AFA2-A79A7E8AB027}"/>
              </a:ext>
            </a:extLst>
          </p:cNvPr>
          <p:cNvSpPr txBox="1"/>
          <p:nvPr/>
        </p:nvSpPr>
        <p:spPr>
          <a:xfrm>
            <a:off x="5292132" y="3278479"/>
            <a:ext cx="160773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Copy-Update Strategies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5A77DB-5F8F-6030-B2E8-2B321AAC0A29}"/>
              </a:ext>
            </a:extLst>
          </p:cNvPr>
          <p:cNvSpPr txBox="1"/>
          <p:nvPr/>
        </p:nvSpPr>
        <p:spPr>
          <a:xfrm>
            <a:off x="3371275" y="4154358"/>
            <a:ext cx="64799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</a:p>
        </p:txBody>
      </p:sp>
      <p:cxnSp>
        <p:nvCxnSpPr>
          <p:cNvPr id="18" name="Gerade Verbindung mit Pfeil 6">
            <a:extLst>
              <a:ext uri="{FF2B5EF4-FFF2-40B4-BE49-F238E27FC236}">
                <a16:creationId xmlns:a16="http://schemas.microsoft.com/office/drawing/2014/main" id="{E98F59DA-8753-57FA-0C92-C11FF30EE6D8}"/>
              </a:ext>
            </a:extLst>
          </p:cNvPr>
          <p:cNvCxnSpPr>
            <a:stCxn id="16" idx="2"/>
            <a:endCxn id="17" idx="3"/>
          </p:cNvCxnSpPr>
          <p:nvPr/>
        </p:nvCxnSpPr>
        <p:spPr bwMode="auto">
          <a:xfrm flipH="1">
            <a:off x="4019272" y="3924810"/>
            <a:ext cx="2076728" cy="414214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6F08380-A912-630F-8230-62F34D0B1F25}"/>
              </a:ext>
            </a:extLst>
          </p:cNvPr>
          <p:cNvSpPr txBox="1"/>
          <p:nvPr/>
        </p:nvSpPr>
        <p:spPr>
          <a:xfrm>
            <a:off x="6853073" y="4219671"/>
            <a:ext cx="134641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Selected</a:t>
            </a:r>
          </a:p>
        </p:txBody>
      </p:sp>
      <p:cxnSp>
        <p:nvCxnSpPr>
          <p:cNvPr id="20" name="Gerade Verbindung mit Pfeil 6">
            <a:extLst>
              <a:ext uri="{FF2B5EF4-FFF2-40B4-BE49-F238E27FC236}">
                <a16:creationId xmlns:a16="http://schemas.microsoft.com/office/drawing/2014/main" id="{8E0016D9-EF58-2ADE-8F0F-48C59CC41702}"/>
              </a:ext>
            </a:extLst>
          </p:cNvPr>
          <p:cNvCxnSpPr>
            <a:stCxn id="16" idx="2"/>
            <a:endCxn id="19" idx="0"/>
          </p:cNvCxnSpPr>
          <p:nvPr/>
        </p:nvCxnSpPr>
        <p:spPr bwMode="auto">
          <a:xfrm>
            <a:off x="6096000" y="3924810"/>
            <a:ext cx="1430281" cy="294861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B115FA2-A37D-FE87-8AA9-A775AD391C32}"/>
              </a:ext>
            </a:extLst>
          </p:cNvPr>
          <p:cNvSpPr txBox="1"/>
          <p:nvPr/>
        </p:nvSpPr>
        <p:spPr>
          <a:xfrm>
            <a:off x="5367596" y="4844344"/>
            <a:ext cx="150536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Predetermined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4185A9-BD11-590B-DB63-A8287C7A3BDE}"/>
              </a:ext>
            </a:extLst>
          </p:cNvPr>
          <p:cNvSpPr txBox="1"/>
          <p:nvPr/>
        </p:nvSpPr>
        <p:spPr>
          <a:xfrm>
            <a:off x="8152667" y="4835972"/>
            <a:ext cx="150536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Consensus</a:t>
            </a:r>
          </a:p>
        </p:txBody>
      </p:sp>
      <p:cxnSp>
        <p:nvCxnSpPr>
          <p:cNvPr id="23" name="Gerade Verbindung mit Pfeil 6">
            <a:extLst>
              <a:ext uri="{FF2B5EF4-FFF2-40B4-BE49-F238E27FC236}">
                <a16:creationId xmlns:a16="http://schemas.microsoft.com/office/drawing/2014/main" id="{453E2EDB-47F4-8425-45D2-653DD75A2AF0}"/>
              </a:ext>
            </a:extLst>
          </p:cNvPr>
          <p:cNvCxnSpPr>
            <a:stCxn id="19" idx="2"/>
            <a:endCxn id="22" idx="0"/>
          </p:cNvCxnSpPr>
          <p:nvPr/>
        </p:nvCxnSpPr>
        <p:spPr bwMode="auto">
          <a:xfrm>
            <a:off x="7526281" y="4589003"/>
            <a:ext cx="1379070" cy="24696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4" name="Gerade Verbindung mit Pfeil 6">
            <a:extLst>
              <a:ext uri="{FF2B5EF4-FFF2-40B4-BE49-F238E27FC236}">
                <a16:creationId xmlns:a16="http://schemas.microsoft.com/office/drawing/2014/main" id="{BF0B844B-BF5F-8BCC-75A1-0FE0B1845520}"/>
              </a:ext>
            </a:extLst>
          </p:cNvPr>
          <p:cNvCxnSpPr>
            <a:stCxn id="19" idx="2"/>
            <a:endCxn id="21" idx="0"/>
          </p:cNvCxnSpPr>
          <p:nvPr/>
        </p:nvCxnSpPr>
        <p:spPr bwMode="auto">
          <a:xfrm flipH="1">
            <a:off x="6120280" y="4589003"/>
            <a:ext cx="1406001" cy="255341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342EE3B-FAFB-82BC-4EB2-E291FC3A92BD}"/>
              </a:ext>
            </a:extLst>
          </p:cNvPr>
          <p:cNvSpPr txBox="1"/>
          <p:nvPr/>
        </p:nvSpPr>
        <p:spPr>
          <a:xfrm>
            <a:off x="2920774" y="4819227"/>
            <a:ext cx="64799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ROWA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747E2B-69B4-6AA7-3F0B-6AAA3B3AF30B}"/>
              </a:ext>
            </a:extLst>
          </p:cNvPr>
          <p:cNvSpPr txBox="1"/>
          <p:nvPr/>
        </p:nvSpPr>
        <p:spPr>
          <a:xfrm>
            <a:off x="3786605" y="4820902"/>
            <a:ext cx="79208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ROWAA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037F22-C41E-F2AF-8632-A4929CBC39A2}"/>
              </a:ext>
            </a:extLst>
          </p:cNvPr>
          <p:cNvSpPr txBox="1"/>
          <p:nvPr/>
        </p:nvSpPr>
        <p:spPr>
          <a:xfrm>
            <a:off x="5685756" y="5463992"/>
            <a:ext cx="87246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Primary Copy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C79AE0F-FA2C-7732-3320-DF71CBB667FB}"/>
              </a:ext>
            </a:extLst>
          </p:cNvPr>
          <p:cNvSpPr txBox="1"/>
          <p:nvPr/>
        </p:nvSpPr>
        <p:spPr>
          <a:xfrm>
            <a:off x="7333787" y="5476047"/>
            <a:ext cx="108180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Majority Consensus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7EE878-9190-CB61-7116-09A223C032CC}"/>
              </a:ext>
            </a:extLst>
          </p:cNvPr>
          <p:cNvSpPr txBox="1"/>
          <p:nvPr/>
        </p:nvSpPr>
        <p:spPr>
          <a:xfrm>
            <a:off x="8330246" y="5477723"/>
            <a:ext cx="108180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Dynamic Voting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879F71-3383-ECDF-230B-B0E8A9B47922}"/>
              </a:ext>
            </a:extLst>
          </p:cNvPr>
          <p:cNvSpPr txBox="1"/>
          <p:nvPr/>
        </p:nvSpPr>
        <p:spPr>
          <a:xfrm>
            <a:off x="9325035" y="5487771"/>
            <a:ext cx="128996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Hierarchical Quorum</a:t>
            </a:r>
          </a:p>
        </p:txBody>
      </p:sp>
      <p:cxnSp>
        <p:nvCxnSpPr>
          <p:cNvPr id="31" name="Gerade Verbindung mit Pfeil 6">
            <a:extLst>
              <a:ext uri="{FF2B5EF4-FFF2-40B4-BE49-F238E27FC236}">
                <a16:creationId xmlns:a16="http://schemas.microsoft.com/office/drawing/2014/main" id="{A5F85EA7-C9FF-3992-EEC8-88101F6341F5}"/>
              </a:ext>
            </a:extLst>
          </p:cNvPr>
          <p:cNvCxnSpPr>
            <a:stCxn id="17" idx="2"/>
            <a:endCxn id="25" idx="0"/>
          </p:cNvCxnSpPr>
          <p:nvPr/>
        </p:nvCxnSpPr>
        <p:spPr bwMode="auto">
          <a:xfrm flipH="1">
            <a:off x="3244773" y="4523690"/>
            <a:ext cx="450501" cy="29553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2" name="Gerade Verbindung mit Pfeil 6">
            <a:extLst>
              <a:ext uri="{FF2B5EF4-FFF2-40B4-BE49-F238E27FC236}">
                <a16:creationId xmlns:a16="http://schemas.microsoft.com/office/drawing/2014/main" id="{4DEA420C-B8C4-C4C8-E4B2-7D1A33DC0C5E}"/>
              </a:ext>
            </a:extLst>
          </p:cNvPr>
          <p:cNvCxnSpPr>
            <a:stCxn id="17" idx="2"/>
            <a:endCxn id="26" idx="0"/>
          </p:cNvCxnSpPr>
          <p:nvPr/>
        </p:nvCxnSpPr>
        <p:spPr bwMode="auto">
          <a:xfrm>
            <a:off x="3695274" y="4523690"/>
            <a:ext cx="487375" cy="297212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3" name="Gerade Verbindung mit Pfeil 6">
            <a:extLst>
              <a:ext uri="{FF2B5EF4-FFF2-40B4-BE49-F238E27FC236}">
                <a16:creationId xmlns:a16="http://schemas.microsoft.com/office/drawing/2014/main" id="{5D3A3BF1-4B04-684A-56F1-BE28D0B7F280}"/>
              </a:ext>
            </a:extLst>
          </p:cNvPr>
          <p:cNvCxnSpPr>
            <a:stCxn id="21" idx="2"/>
            <a:endCxn id="27" idx="0"/>
          </p:cNvCxnSpPr>
          <p:nvPr/>
        </p:nvCxnSpPr>
        <p:spPr bwMode="auto">
          <a:xfrm>
            <a:off x="6120280" y="5213676"/>
            <a:ext cx="1710" cy="250316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4" name="Gerade Verbindung mit Pfeil 6">
            <a:extLst>
              <a:ext uri="{FF2B5EF4-FFF2-40B4-BE49-F238E27FC236}">
                <a16:creationId xmlns:a16="http://schemas.microsoft.com/office/drawing/2014/main" id="{99148DB5-5614-E167-3557-6829A730C1AC}"/>
              </a:ext>
            </a:extLst>
          </p:cNvPr>
          <p:cNvCxnSpPr>
            <a:stCxn id="22" idx="2"/>
            <a:endCxn id="28" idx="0"/>
          </p:cNvCxnSpPr>
          <p:nvPr/>
        </p:nvCxnSpPr>
        <p:spPr bwMode="auto">
          <a:xfrm flipH="1">
            <a:off x="7874690" y="5205304"/>
            <a:ext cx="1030661" cy="27074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5" name="Gerade Verbindung mit Pfeil 6">
            <a:extLst>
              <a:ext uri="{FF2B5EF4-FFF2-40B4-BE49-F238E27FC236}">
                <a16:creationId xmlns:a16="http://schemas.microsoft.com/office/drawing/2014/main" id="{5D50B8E8-13B8-F899-999B-21476D02F86F}"/>
              </a:ext>
            </a:extLst>
          </p:cNvPr>
          <p:cNvCxnSpPr>
            <a:stCxn id="22" idx="2"/>
            <a:endCxn id="29" idx="0"/>
          </p:cNvCxnSpPr>
          <p:nvPr/>
        </p:nvCxnSpPr>
        <p:spPr bwMode="auto">
          <a:xfrm flipH="1">
            <a:off x="8871149" y="5205304"/>
            <a:ext cx="34202" cy="27241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6" name="Gerade Verbindung mit Pfeil 6">
            <a:extLst>
              <a:ext uri="{FF2B5EF4-FFF2-40B4-BE49-F238E27FC236}">
                <a16:creationId xmlns:a16="http://schemas.microsoft.com/office/drawing/2014/main" id="{2362C54F-4426-E5E5-E6A6-6238130C5151}"/>
              </a:ext>
            </a:extLst>
          </p:cNvPr>
          <p:cNvCxnSpPr>
            <a:stCxn id="22" idx="2"/>
            <a:endCxn id="30" idx="0"/>
          </p:cNvCxnSpPr>
          <p:nvPr/>
        </p:nvCxnSpPr>
        <p:spPr bwMode="auto">
          <a:xfrm>
            <a:off x="8905351" y="5205304"/>
            <a:ext cx="1064666" cy="28246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24113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1" grpId="0"/>
      <p:bldP spid="22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271E39-29FA-3A75-71B6-B7D8CE5365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0"/>
            <a:r>
              <a:rPr lang="de-DE" dirty="0"/>
              <a:t>ROWA</a:t>
            </a:r>
          </a:p>
          <a:p>
            <a:pPr lvl="1"/>
            <a:r>
              <a:rPr lang="de-DE" dirty="0"/>
              <a:t>Read-</a:t>
            </a:r>
            <a:r>
              <a:rPr lang="de-DE" dirty="0" err="1"/>
              <a:t>One</a:t>
            </a:r>
            <a:r>
              <a:rPr lang="de-DE" dirty="0"/>
              <a:t>/Write-All</a:t>
            </a:r>
          </a:p>
          <a:p>
            <a:pPr lvl="1"/>
            <a:r>
              <a:rPr lang="de-DE" b="1" dirty="0">
                <a:solidFill>
                  <a:srgbClr val="7889FB"/>
                </a:solidFill>
              </a:rPr>
              <a:t>Read:</a:t>
            </a:r>
            <a:r>
              <a:rPr lang="de-DE" dirty="0"/>
              <a:t>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performance</a:t>
            </a:r>
            <a:r>
              <a:rPr lang="de-DE" dirty="0"/>
              <a:t>/</a:t>
            </a:r>
            <a:r>
              <a:rPr lang="de-DE" dirty="0" err="1"/>
              <a:t>availability</a:t>
            </a:r>
            <a:endParaRPr lang="de-DE" dirty="0"/>
          </a:p>
          <a:p>
            <a:pPr lvl="1"/>
            <a:r>
              <a:rPr lang="de-DE" b="1" dirty="0">
                <a:solidFill>
                  <a:srgbClr val="C40D1E"/>
                </a:solidFill>
              </a:rPr>
              <a:t>Write:</a:t>
            </a:r>
            <a:r>
              <a:rPr lang="de-DE" dirty="0"/>
              <a:t> high </a:t>
            </a:r>
            <a:r>
              <a:rPr lang="de-DE" dirty="0" err="1"/>
              <a:t>overhead</a:t>
            </a:r>
            <a:r>
              <a:rPr lang="de-DE" dirty="0"/>
              <a:t> and </a:t>
            </a:r>
            <a:br>
              <a:rPr lang="de-DE" dirty="0"/>
            </a:b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successful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all </a:t>
            </a:r>
            <a:r>
              <a:rPr lang="de-DE" dirty="0" err="1"/>
              <a:t>available</a:t>
            </a:r>
            <a:endParaRPr lang="de-DE" dirty="0"/>
          </a:p>
          <a:p>
            <a:pPr lvl="1"/>
            <a:endParaRPr lang="en-US" sz="1000" dirty="0"/>
          </a:p>
          <a:p>
            <a:pPr lvl="0"/>
            <a:r>
              <a:rPr lang="de-DE" dirty="0"/>
              <a:t>ROWAA</a:t>
            </a:r>
          </a:p>
          <a:p>
            <a:pPr lvl="1"/>
            <a:r>
              <a:rPr lang="de-DE" dirty="0"/>
              <a:t>Read-</a:t>
            </a:r>
            <a:r>
              <a:rPr lang="de-DE" dirty="0" err="1"/>
              <a:t>One</a:t>
            </a:r>
            <a:r>
              <a:rPr lang="de-DE" dirty="0"/>
              <a:t>/Write-All-</a:t>
            </a:r>
            <a:r>
              <a:rPr lang="de-DE" dirty="0" err="1"/>
              <a:t>Available</a:t>
            </a:r>
            <a:r>
              <a:rPr lang="de-DE" dirty="0"/>
              <a:t>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Relaxed availability requirement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dirty="0"/>
              <a:t>for write operations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5A40C8-FB02-49FE-8696-B9264CC040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Replication Techniques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AA11646-408A-3204-0557-13A257E4EA35}"/>
              </a:ext>
            </a:extLst>
          </p:cNvPr>
          <p:cNvGrpSpPr/>
          <p:nvPr/>
        </p:nvGrpSpPr>
        <p:grpSpPr>
          <a:xfrm>
            <a:off x="5191903" y="1073947"/>
            <a:ext cx="3195636" cy="1902978"/>
            <a:chOff x="5752907" y="1054743"/>
            <a:chExt cx="3195636" cy="1902978"/>
          </a:xfrm>
        </p:grpSpPr>
        <p:sp>
          <p:nvSpPr>
            <p:cNvPr id="5" name="Rechteck 29">
              <a:extLst>
                <a:ext uri="{FF2B5EF4-FFF2-40B4-BE49-F238E27FC236}">
                  <a16:creationId xmlns:a16="http://schemas.microsoft.com/office/drawing/2014/main" id="{BC9A3455-8DFD-D2CF-7C4A-AAB4866171CA}"/>
                </a:ext>
              </a:extLst>
            </p:cNvPr>
            <p:cNvSpPr/>
            <p:nvPr/>
          </p:nvSpPr>
          <p:spPr>
            <a:xfrm>
              <a:off x="7037418" y="1436576"/>
              <a:ext cx="550849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" name="Gerade Verbindung mit Pfeil 6">
              <a:extLst>
                <a:ext uri="{FF2B5EF4-FFF2-40B4-BE49-F238E27FC236}">
                  <a16:creationId xmlns:a16="http://schemas.microsoft.com/office/drawing/2014/main" id="{A32A8B5F-0E03-95FC-1BB0-EAC0CCDCB5FE}"/>
                </a:ext>
              </a:extLst>
            </p:cNvPr>
            <p:cNvCxnSpPr>
              <a:endCxn id="5" idx="0"/>
            </p:cNvCxnSpPr>
            <p:nvPr/>
          </p:nvCxnSpPr>
          <p:spPr bwMode="auto">
            <a:xfrm>
              <a:off x="7305476" y="1143978"/>
              <a:ext cx="7367" cy="29259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7" name="Rechteck 29">
              <a:extLst>
                <a:ext uri="{FF2B5EF4-FFF2-40B4-BE49-F238E27FC236}">
                  <a16:creationId xmlns:a16="http://schemas.microsoft.com/office/drawing/2014/main" id="{8412234F-BDEC-6EC9-03D2-A4B62368FE1A}"/>
                </a:ext>
              </a:extLst>
            </p:cNvPr>
            <p:cNvSpPr/>
            <p:nvPr/>
          </p:nvSpPr>
          <p:spPr>
            <a:xfrm>
              <a:off x="5752907" y="2201924"/>
              <a:ext cx="550849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hteck 29">
              <a:extLst>
                <a:ext uri="{FF2B5EF4-FFF2-40B4-BE49-F238E27FC236}">
                  <a16:creationId xmlns:a16="http://schemas.microsoft.com/office/drawing/2014/main" id="{131BCAA1-255D-0732-3042-3AD29CA78678}"/>
                </a:ext>
              </a:extLst>
            </p:cNvPr>
            <p:cNvSpPr/>
            <p:nvPr/>
          </p:nvSpPr>
          <p:spPr>
            <a:xfrm>
              <a:off x="6597100" y="2201924"/>
              <a:ext cx="550849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hteck 29">
              <a:extLst>
                <a:ext uri="{FF2B5EF4-FFF2-40B4-BE49-F238E27FC236}">
                  <a16:creationId xmlns:a16="http://schemas.microsoft.com/office/drawing/2014/main" id="{AC307921-6D71-BD66-EB67-9BD95B453AC3}"/>
                </a:ext>
              </a:extLst>
            </p:cNvPr>
            <p:cNvSpPr/>
            <p:nvPr/>
          </p:nvSpPr>
          <p:spPr>
            <a:xfrm>
              <a:off x="7441293" y="2201924"/>
              <a:ext cx="550849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hteck 29">
              <a:extLst>
                <a:ext uri="{FF2B5EF4-FFF2-40B4-BE49-F238E27FC236}">
                  <a16:creationId xmlns:a16="http://schemas.microsoft.com/office/drawing/2014/main" id="{31360320-F0CD-D43E-2211-7F62CBBB9F1D}"/>
                </a:ext>
              </a:extLst>
            </p:cNvPr>
            <p:cNvSpPr/>
            <p:nvPr/>
          </p:nvSpPr>
          <p:spPr>
            <a:xfrm>
              <a:off x="8285486" y="2201924"/>
              <a:ext cx="550849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1" name="Gerade Verbindung mit Pfeil 6">
              <a:extLst>
                <a:ext uri="{FF2B5EF4-FFF2-40B4-BE49-F238E27FC236}">
                  <a16:creationId xmlns:a16="http://schemas.microsoft.com/office/drawing/2014/main" id="{C12FF623-D344-9ADB-37DE-DB90CF8A949E}"/>
                </a:ext>
              </a:extLst>
            </p:cNvPr>
            <p:cNvCxnSpPr>
              <a:stCxn id="5" idx="2"/>
              <a:endCxn id="7" idx="0"/>
            </p:cNvCxnSpPr>
            <p:nvPr/>
          </p:nvCxnSpPr>
          <p:spPr bwMode="auto">
            <a:xfrm flipH="1">
              <a:off x="6028332" y="1791435"/>
              <a:ext cx="1284511" cy="41048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2" name="Gerade Verbindung mit Pfeil 6">
              <a:extLst>
                <a:ext uri="{FF2B5EF4-FFF2-40B4-BE49-F238E27FC236}">
                  <a16:creationId xmlns:a16="http://schemas.microsoft.com/office/drawing/2014/main" id="{38914753-EC81-4608-6D51-E396685303EA}"/>
                </a:ext>
              </a:extLst>
            </p:cNvPr>
            <p:cNvCxnSpPr>
              <a:stCxn id="5" idx="2"/>
              <a:endCxn id="8" idx="0"/>
            </p:cNvCxnSpPr>
            <p:nvPr/>
          </p:nvCxnSpPr>
          <p:spPr bwMode="auto">
            <a:xfrm flipH="1">
              <a:off x="6872525" y="1791435"/>
              <a:ext cx="440318" cy="41048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3" name="Gerade Verbindung mit Pfeil 6">
              <a:extLst>
                <a:ext uri="{FF2B5EF4-FFF2-40B4-BE49-F238E27FC236}">
                  <a16:creationId xmlns:a16="http://schemas.microsoft.com/office/drawing/2014/main" id="{B3139CEE-3899-93FF-3A6F-A3B94A189001}"/>
                </a:ext>
              </a:extLst>
            </p:cNvPr>
            <p:cNvCxnSpPr>
              <a:stCxn id="5" idx="2"/>
              <a:endCxn id="9" idx="0"/>
            </p:cNvCxnSpPr>
            <p:nvPr/>
          </p:nvCxnSpPr>
          <p:spPr bwMode="auto">
            <a:xfrm>
              <a:off x="7312843" y="1791435"/>
              <a:ext cx="403875" cy="41048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4" name="Gerade Verbindung mit Pfeil 6">
              <a:extLst>
                <a:ext uri="{FF2B5EF4-FFF2-40B4-BE49-F238E27FC236}">
                  <a16:creationId xmlns:a16="http://schemas.microsoft.com/office/drawing/2014/main" id="{045FE041-7A16-B000-30F3-FE7850F77B6E}"/>
                </a:ext>
              </a:extLst>
            </p:cNvPr>
            <p:cNvCxnSpPr>
              <a:stCxn id="5" idx="2"/>
              <a:endCxn id="10" idx="0"/>
            </p:cNvCxnSpPr>
            <p:nvPr/>
          </p:nvCxnSpPr>
          <p:spPr bwMode="auto">
            <a:xfrm>
              <a:off x="7312843" y="1791435"/>
              <a:ext cx="1248068" cy="41048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4FF4A28-8164-F4AB-711F-CEEBE41B477B}"/>
                </a:ext>
              </a:extLst>
            </p:cNvPr>
            <p:cNvSpPr txBox="1"/>
            <p:nvPr/>
          </p:nvSpPr>
          <p:spPr>
            <a:xfrm>
              <a:off x="7224351" y="1054743"/>
              <a:ext cx="111961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logical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15018DE-EA62-C947-3AB0-4F035B296967}"/>
                </a:ext>
              </a:extLst>
            </p:cNvPr>
            <p:cNvSpPr txBox="1"/>
            <p:nvPr/>
          </p:nvSpPr>
          <p:spPr>
            <a:xfrm>
              <a:off x="7828926" y="1629172"/>
              <a:ext cx="111961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physical</a:t>
              </a:r>
            </a:p>
          </p:txBody>
        </p:sp>
        <p:pic>
          <p:nvPicPr>
            <p:cNvPr id="17" name="Picture 5">
              <a:extLst>
                <a:ext uri="{FF2B5EF4-FFF2-40B4-BE49-F238E27FC236}">
                  <a16:creationId xmlns:a16="http://schemas.microsoft.com/office/drawing/2014/main" id="{BB84D8D0-1D0F-5323-97EA-7578AC9590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66818" y="2631686"/>
              <a:ext cx="323027" cy="32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5">
              <a:extLst>
                <a:ext uri="{FF2B5EF4-FFF2-40B4-BE49-F238E27FC236}">
                  <a16:creationId xmlns:a16="http://schemas.microsoft.com/office/drawing/2014/main" id="{33825625-8E90-BF43-26BC-E4DEB75DDB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04342" y="2633488"/>
              <a:ext cx="323027" cy="32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5">
              <a:extLst>
                <a:ext uri="{FF2B5EF4-FFF2-40B4-BE49-F238E27FC236}">
                  <a16:creationId xmlns:a16="http://schemas.microsoft.com/office/drawing/2014/main" id="{9C30A69A-EF21-F819-CD9C-70023CB2BB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62031" y="2633488"/>
              <a:ext cx="323027" cy="32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5">
              <a:extLst>
                <a:ext uri="{FF2B5EF4-FFF2-40B4-BE49-F238E27FC236}">
                  <a16:creationId xmlns:a16="http://schemas.microsoft.com/office/drawing/2014/main" id="{BC9FEF20-E49D-2C01-5091-8F3D301E77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98782" y="2634694"/>
              <a:ext cx="323027" cy="32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E2C0244-08B9-7C1D-B1DA-CF531928D613}"/>
              </a:ext>
            </a:extLst>
          </p:cNvPr>
          <p:cNvGrpSpPr/>
          <p:nvPr/>
        </p:nvGrpSpPr>
        <p:grpSpPr>
          <a:xfrm>
            <a:off x="8180485" y="2650890"/>
            <a:ext cx="3195636" cy="1902978"/>
            <a:chOff x="5764632" y="3066084"/>
            <a:chExt cx="3195636" cy="1902978"/>
          </a:xfrm>
        </p:grpSpPr>
        <p:sp>
          <p:nvSpPr>
            <p:cNvPr id="22" name="Rechteck 29">
              <a:extLst>
                <a:ext uri="{FF2B5EF4-FFF2-40B4-BE49-F238E27FC236}">
                  <a16:creationId xmlns:a16="http://schemas.microsoft.com/office/drawing/2014/main" id="{5F842102-5822-C5B9-7173-4EA0238555DD}"/>
                </a:ext>
              </a:extLst>
            </p:cNvPr>
            <p:cNvSpPr/>
            <p:nvPr/>
          </p:nvSpPr>
          <p:spPr>
            <a:xfrm>
              <a:off x="7049143" y="3447917"/>
              <a:ext cx="550849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3" name="Gerade Verbindung mit Pfeil 6">
              <a:extLst>
                <a:ext uri="{FF2B5EF4-FFF2-40B4-BE49-F238E27FC236}">
                  <a16:creationId xmlns:a16="http://schemas.microsoft.com/office/drawing/2014/main" id="{DE157708-FDEE-7BC0-EB1D-F5D6F2E49AAA}"/>
                </a:ext>
              </a:extLst>
            </p:cNvPr>
            <p:cNvCxnSpPr>
              <a:endCxn id="22" idx="0"/>
            </p:cNvCxnSpPr>
            <p:nvPr/>
          </p:nvCxnSpPr>
          <p:spPr bwMode="auto">
            <a:xfrm>
              <a:off x="7317201" y="3155319"/>
              <a:ext cx="7367" cy="29259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24" name="Rechteck 29">
              <a:extLst>
                <a:ext uri="{FF2B5EF4-FFF2-40B4-BE49-F238E27FC236}">
                  <a16:creationId xmlns:a16="http://schemas.microsoft.com/office/drawing/2014/main" id="{9F160CC6-C234-3A73-EA03-33D6C6D2E680}"/>
                </a:ext>
              </a:extLst>
            </p:cNvPr>
            <p:cNvSpPr/>
            <p:nvPr/>
          </p:nvSpPr>
          <p:spPr>
            <a:xfrm>
              <a:off x="5764632" y="4213265"/>
              <a:ext cx="550849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hteck 29">
              <a:extLst>
                <a:ext uri="{FF2B5EF4-FFF2-40B4-BE49-F238E27FC236}">
                  <a16:creationId xmlns:a16="http://schemas.microsoft.com/office/drawing/2014/main" id="{8AA9D9F6-CA11-C5D5-9425-2329431E2689}"/>
                </a:ext>
              </a:extLst>
            </p:cNvPr>
            <p:cNvSpPr/>
            <p:nvPr/>
          </p:nvSpPr>
          <p:spPr>
            <a:xfrm>
              <a:off x="6608825" y="4213265"/>
              <a:ext cx="550849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hteck 29">
              <a:extLst>
                <a:ext uri="{FF2B5EF4-FFF2-40B4-BE49-F238E27FC236}">
                  <a16:creationId xmlns:a16="http://schemas.microsoft.com/office/drawing/2014/main" id="{50E776A1-9BC8-A2D7-2FFC-25F84E72525A}"/>
                </a:ext>
              </a:extLst>
            </p:cNvPr>
            <p:cNvSpPr/>
            <p:nvPr/>
          </p:nvSpPr>
          <p:spPr>
            <a:xfrm>
              <a:off x="7453018" y="4213265"/>
              <a:ext cx="550849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hteck 29">
              <a:extLst>
                <a:ext uri="{FF2B5EF4-FFF2-40B4-BE49-F238E27FC236}">
                  <a16:creationId xmlns:a16="http://schemas.microsoft.com/office/drawing/2014/main" id="{14EB9215-9DA7-E3B9-FE25-20A2670DBB26}"/>
                </a:ext>
              </a:extLst>
            </p:cNvPr>
            <p:cNvSpPr/>
            <p:nvPr/>
          </p:nvSpPr>
          <p:spPr>
            <a:xfrm>
              <a:off x="8297211" y="4213265"/>
              <a:ext cx="550849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8" name="Gerade Verbindung mit Pfeil 6">
              <a:extLst>
                <a:ext uri="{FF2B5EF4-FFF2-40B4-BE49-F238E27FC236}">
                  <a16:creationId xmlns:a16="http://schemas.microsoft.com/office/drawing/2014/main" id="{34786552-EDBF-4912-0665-7894886959D2}"/>
                </a:ext>
              </a:extLst>
            </p:cNvPr>
            <p:cNvCxnSpPr>
              <a:stCxn id="22" idx="2"/>
              <a:endCxn id="24" idx="0"/>
            </p:cNvCxnSpPr>
            <p:nvPr/>
          </p:nvCxnSpPr>
          <p:spPr bwMode="auto">
            <a:xfrm flipH="1">
              <a:off x="6040057" y="3802776"/>
              <a:ext cx="1284511" cy="41048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29" name="Gerade Verbindung mit Pfeil 6">
              <a:extLst>
                <a:ext uri="{FF2B5EF4-FFF2-40B4-BE49-F238E27FC236}">
                  <a16:creationId xmlns:a16="http://schemas.microsoft.com/office/drawing/2014/main" id="{38D1A6A4-B2F9-EED7-2E6B-B3FB6640A555}"/>
                </a:ext>
              </a:extLst>
            </p:cNvPr>
            <p:cNvCxnSpPr>
              <a:stCxn id="22" idx="2"/>
              <a:endCxn id="25" idx="0"/>
            </p:cNvCxnSpPr>
            <p:nvPr/>
          </p:nvCxnSpPr>
          <p:spPr bwMode="auto">
            <a:xfrm flipH="1">
              <a:off x="6884250" y="3802776"/>
              <a:ext cx="440318" cy="41048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30" name="Gerade Verbindung mit Pfeil 6">
              <a:extLst>
                <a:ext uri="{FF2B5EF4-FFF2-40B4-BE49-F238E27FC236}">
                  <a16:creationId xmlns:a16="http://schemas.microsoft.com/office/drawing/2014/main" id="{59D922DF-0316-5F58-B38A-5926D5A193FB}"/>
                </a:ext>
              </a:extLst>
            </p:cNvPr>
            <p:cNvCxnSpPr>
              <a:stCxn id="22" idx="2"/>
              <a:endCxn id="26" idx="0"/>
            </p:cNvCxnSpPr>
            <p:nvPr/>
          </p:nvCxnSpPr>
          <p:spPr bwMode="auto">
            <a:xfrm>
              <a:off x="7324568" y="3802776"/>
              <a:ext cx="403875" cy="41048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31" name="Gerade Verbindung mit Pfeil 6">
              <a:extLst>
                <a:ext uri="{FF2B5EF4-FFF2-40B4-BE49-F238E27FC236}">
                  <a16:creationId xmlns:a16="http://schemas.microsoft.com/office/drawing/2014/main" id="{7368BAC9-4B04-A160-5B5D-B5E7D8C79583}"/>
                </a:ext>
              </a:extLst>
            </p:cNvPr>
            <p:cNvCxnSpPr>
              <a:stCxn id="22" idx="2"/>
              <a:endCxn id="27" idx="0"/>
            </p:cNvCxnSpPr>
            <p:nvPr/>
          </p:nvCxnSpPr>
          <p:spPr bwMode="auto">
            <a:xfrm>
              <a:off x="7324568" y="3802776"/>
              <a:ext cx="1248068" cy="41048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8A4673A-7EF4-0F33-85CD-9BE1EC112E89}"/>
                </a:ext>
              </a:extLst>
            </p:cNvPr>
            <p:cNvSpPr txBox="1"/>
            <p:nvPr/>
          </p:nvSpPr>
          <p:spPr>
            <a:xfrm>
              <a:off x="7236076" y="3066084"/>
              <a:ext cx="111961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logical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03315E7-033A-1386-61C1-E7F648ABA847}"/>
                </a:ext>
              </a:extLst>
            </p:cNvPr>
            <p:cNvSpPr txBox="1"/>
            <p:nvPr/>
          </p:nvSpPr>
          <p:spPr>
            <a:xfrm>
              <a:off x="7840651" y="3640513"/>
              <a:ext cx="111961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physical</a:t>
              </a:r>
            </a:p>
          </p:txBody>
        </p:sp>
        <p:pic>
          <p:nvPicPr>
            <p:cNvPr id="34" name="Picture 5">
              <a:extLst>
                <a:ext uri="{FF2B5EF4-FFF2-40B4-BE49-F238E27FC236}">
                  <a16:creationId xmlns:a16="http://schemas.microsoft.com/office/drawing/2014/main" id="{FE97BF35-1F32-E8AE-1604-9DFED0C554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78543" y="4643027"/>
              <a:ext cx="323027" cy="32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" name="Picture 5">
              <a:extLst>
                <a:ext uri="{FF2B5EF4-FFF2-40B4-BE49-F238E27FC236}">
                  <a16:creationId xmlns:a16="http://schemas.microsoft.com/office/drawing/2014/main" id="{992CC623-DA5E-8CA9-775E-0819DDC10F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16067" y="4644829"/>
              <a:ext cx="323027" cy="32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" name="Picture 5">
              <a:extLst>
                <a:ext uri="{FF2B5EF4-FFF2-40B4-BE49-F238E27FC236}">
                  <a16:creationId xmlns:a16="http://schemas.microsoft.com/office/drawing/2014/main" id="{9FC8B46E-3769-895A-8177-0E6F12225C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10507" y="4646035"/>
              <a:ext cx="323027" cy="32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" name="Picture 6">
              <a:extLst>
                <a:ext uri="{FF2B5EF4-FFF2-40B4-BE49-F238E27FC236}">
                  <a16:creationId xmlns:a16="http://schemas.microsoft.com/office/drawing/2014/main" id="{C4F931C6-8066-B683-A43B-C00F219BDA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04138" y="4698947"/>
              <a:ext cx="252512" cy="252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1DDF63A5-6703-9580-CDF2-908164211F07}"/>
              </a:ext>
            </a:extLst>
          </p:cNvPr>
          <p:cNvSpPr/>
          <p:nvPr/>
        </p:nvSpPr>
        <p:spPr>
          <a:xfrm>
            <a:off x="487573" y="4676830"/>
            <a:ext cx="51952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Update anywhere-anytime-anyway transactional replication has unstable behavior as the workload scales up: </a:t>
            </a: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ten-fold increase in nodes and traffic gives a thousand fold increase in  deadlocks or reconciliations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Master copy replication 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primary copy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 schemes reduce this problem.”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853016E-D81D-C9C7-199B-72075DEB4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7352" y="5026931"/>
            <a:ext cx="49598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5C995E7-1B29-15A4-369F-9FC5EE2D86B0}"/>
              </a:ext>
            </a:extLst>
          </p:cNvPr>
          <p:cNvSpPr txBox="1"/>
          <p:nvPr/>
        </p:nvSpPr>
        <p:spPr>
          <a:xfrm>
            <a:off x="6549433" y="4977639"/>
            <a:ext cx="321402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Jim Gray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Pat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Helland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Patrick E. O'Neil, Dennis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Shasha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 The Dangers of Replication and a Solution,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1996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19217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EBC91A-72AA-7DD9-FD42-622DAC7E46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Primary Copy</a:t>
            </a:r>
          </a:p>
          <a:p>
            <a:pPr lvl="1"/>
            <a:r>
              <a:rPr lang="en-US" dirty="0"/>
              <a:t>Update single primary copy </a:t>
            </a:r>
            <a:r>
              <a:rPr lang="en-US" b="1" dirty="0">
                <a:solidFill>
                  <a:schemeClr val="accent1"/>
                </a:solidFill>
              </a:rPr>
              <a:t>synchronously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Asynchronous propagation</a:t>
            </a:r>
            <a:r>
              <a:rPr lang="en-US" dirty="0"/>
              <a:t> of updates to other replicates, read from all</a:t>
            </a:r>
          </a:p>
          <a:p>
            <a:pPr lvl="1"/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Pro: </a:t>
            </a:r>
            <a:r>
              <a:rPr lang="en-US" dirty="0"/>
              <a:t>Higher update performance, good locality, and availability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Con:</a:t>
            </a:r>
            <a:r>
              <a:rPr lang="en-US" dirty="0"/>
              <a:t> Potentially stale read on secondary copies (w/ and w/o locks)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Load balancing:</a:t>
            </a:r>
            <a:r>
              <a:rPr lang="en-US" dirty="0"/>
              <a:t> place PC of different objects on different nodes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CFD7F-BCAD-3930-1BA5-C471524659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Replication Techniques, cont.</a:t>
            </a:r>
          </a:p>
        </p:txBody>
      </p:sp>
      <p:sp>
        <p:nvSpPr>
          <p:cNvPr id="4" name="Rechteck 29">
            <a:extLst>
              <a:ext uri="{FF2B5EF4-FFF2-40B4-BE49-F238E27FC236}">
                <a16:creationId xmlns:a16="http://schemas.microsoft.com/office/drawing/2014/main" id="{8D1518ED-E558-152A-36C1-29FE598C06D3}"/>
              </a:ext>
            </a:extLst>
          </p:cNvPr>
          <p:cNvSpPr/>
          <p:nvPr/>
        </p:nvSpPr>
        <p:spPr>
          <a:xfrm>
            <a:off x="5165924" y="2833207"/>
            <a:ext cx="550849" cy="354859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</a:t>
            </a:r>
          </a:p>
        </p:txBody>
      </p:sp>
      <p:sp>
        <p:nvSpPr>
          <p:cNvPr id="5" name="Rechteck 29">
            <a:extLst>
              <a:ext uri="{FF2B5EF4-FFF2-40B4-BE49-F238E27FC236}">
                <a16:creationId xmlns:a16="http://schemas.microsoft.com/office/drawing/2014/main" id="{5EC64C10-9D07-92BC-1289-3019BB7B4EBB}"/>
              </a:ext>
            </a:extLst>
          </p:cNvPr>
          <p:cNvSpPr/>
          <p:nvPr/>
        </p:nvSpPr>
        <p:spPr>
          <a:xfrm>
            <a:off x="6855223" y="2533971"/>
            <a:ext cx="550849" cy="354859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</a:t>
            </a:r>
            <a:r>
              <a: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cxnSp>
        <p:nvCxnSpPr>
          <p:cNvPr id="6" name="Gerade Verbindung mit Pfeil 6">
            <a:extLst>
              <a:ext uri="{FF2B5EF4-FFF2-40B4-BE49-F238E27FC236}">
                <a16:creationId xmlns:a16="http://schemas.microsoft.com/office/drawing/2014/main" id="{75904221-62B5-9BB6-C1AF-A9BA853EEF7D}"/>
              </a:ext>
            </a:extLst>
          </p:cNvPr>
          <p:cNvCxnSpPr>
            <a:stCxn id="7" idx="3"/>
            <a:endCxn id="4" idx="1"/>
          </p:cNvCxnSpPr>
          <p:nvPr/>
        </p:nvCxnSpPr>
        <p:spPr bwMode="auto">
          <a:xfrm flipV="1">
            <a:off x="4155122" y="3010637"/>
            <a:ext cx="1010802" cy="256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248179E-1D05-8D6F-23BD-502CD9172DC9}"/>
              </a:ext>
            </a:extLst>
          </p:cNvPr>
          <p:cNvSpPr txBox="1"/>
          <p:nvPr/>
        </p:nvSpPr>
        <p:spPr>
          <a:xfrm>
            <a:off x="2682663" y="2828539"/>
            <a:ext cx="147245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T1:  write r</a:t>
            </a:r>
            <a:r>
              <a:rPr lang="de-DE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(x)</a:t>
            </a:r>
            <a:endParaRPr lang="de-DE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hteck 29">
            <a:extLst>
              <a:ext uri="{FF2B5EF4-FFF2-40B4-BE49-F238E27FC236}">
                <a16:creationId xmlns:a16="http://schemas.microsoft.com/office/drawing/2014/main" id="{0CA4D308-9B3A-57F8-2563-3E276C848DFC}"/>
              </a:ext>
            </a:extLst>
          </p:cNvPr>
          <p:cNvSpPr/>
          <p:nvPr/>
        </p:nvSpPr>
        <p:spPr>
          <a:xfrm>
            <a:off x="8073518" y="2869960"/>
            <a:ext cx="550849" cy="354859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</a:t>
            </a:r>
            <a:r>
              <a: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9" name="Rechteck 29">
            <a:extLst>
              <a:ext uri="{FF2B5EF4-FFF2-40B4-BE49-F238E27FC236}">
                <a16:creationId xmlns:a16="http://schemas.microsoft.com/office/drawing/2014/main" id="{EEEEF692-2F89-CCE3-78BF-A1BA6D9C6151}"/>
              </a:ext>
            </a:extLst>
          </p:cNvPr>
          <p:cNvSpPr/>
          <p:nvPr/>
        </p:nvSpPr>
        <p:spPr>
          <a:xfrm>
            <a:off x="7331614" y="3217651"/>
            <a:ext cx="550849" cy="354859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</a:t>
            </a:r>
            <a:r>
              <a: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10" name="Gerade Verbindung mit Pfeil 6">
            <a:extLst>
              <a:ext uri="{FF2B5EF4-FFF2-40B4-BE49-F238E27FC236}">
                <a16:creationId xmlns:a16="http://schemas.microsoft.com/office/drawing/2014/main" id="{F02488BF-A421-6A7D-ADAD-71CB592F639F}"/>
              </a:ext>
            </a:extLst>
          </p:cNvPr>
          <p:cNvCxnSpPr>
            <a:stCxn id="4" idx="3"/>
            <a:endCxn id="5" idx="1"/>
          </p:cNvCxnSpPr>
          <p:nvPr/>
        </p:nvCxnSpPr>
        <p:spPr bwMode="auto">
          <a:xfrm flipV="1">
            <a:off x="5716773" y="2711401"/>
            <a:ext cx="1138450" cy="299236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1" name="Gerade Verbindung mit Pfeil 6">
            <a:extLst>
              <a:ext uri="{FF2B5EF4-FFF2-40B4-BE49-F238E27FC236}">
                <a16:creationId xmlns:a16="http://schemas.microsoft.com/office/drawing/2014/main" id="{75CDE9BF-6464-150C-5DDC-E7F561A9D125}"/>
              </a:ext>
            </a:extLst>
          </p:cNvPr>
          <p:cNvCxnSpPr>
            <a:stCxn id="4" idx="3"/>
            <a:endCxn id="8" idx="1"/>
          </p:cNvCxnSpPr>
          <p:nvPr/>
        </p:nvCxnSpPr>
        <p:spPr bwMode="auto">
          <a:xfrm>
            <a:off x="5716773" y="3010637"/>
            <a:ext cx="2356745" cy="3675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2" name="Gerade Verbindung mit Pfeil 6">
            <a:extLst>
              <a:ext uri="{FF2B5EF4-FFF2-40B4-BE49-F238E27FC236}">
                <a16:creationId xmlns:a16="http://schemas.microsoft.com/office/drawing/2014/main" id="{E27AAB9A-7BB4-AD5B-C0CC-B1695CF3625E}"/>
              </a:ext>
            </a:extLst>
          </p:cNvPr>
          <p:cNvCxnSpPr>
            <a:stCxn id="4" idx="3"/>
            <a:endCxn id="9" idx="1"/>
          </p:cNvCxnSpPr>
          <p:nvPr/>
        </p:nvCxnSpPr>
        <p:spPr bwMode="auto">
          <a:xfrm>
            <a:off x="5716773" y="3010637"/>
            <a:ext cx="1614841" cy="384444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A0D9436-A470-1A26-1228-95F8C5976817}"/>
              </a:ext>
            </a:extLst>
          </p:cNvPr>
          <p:cNvSpPr txBox="1"/>
          <p:nvPr/>
        </p:nvSpPr>
        <p:spPr>
          <a:xfrm>
            <a:off x="4381306" y="3016291"/>
            <a:ext cx="5513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CFC490-3DF1-D650-B834-829DCC3340DD}"/>
              </a:ext>
            </a:extLst>
          </p:cNvPr>
          <p:cNvSpPr txBox="1"/>
          <p:nvPr/>
        </p:nvSpPr>
        <p:spPr>
          <a:xfrm>
            <a:off x="6030908" y="3218930"/>
            <a:ext cx="5513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async</a:t>
            </a:r>
            <a:endParaRPr lang="en-US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14D915-37EE-D8A2-47F0-E2E8422D838E}"/>
              </a:ext>
            </a:extLst>
          </p:cNvPr>
          <p:cNvSpPr txBox="1"/>
          <p:nvPr/>
        </p:nvSpPr>
        <p:spPr>
          <a:xfrm>
            <a:off x="4639973" y="2456648"/>
            <a:ext cx="161587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Primary Copy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D24008-5F1F-5CEC-2343-7DB37139787F}"/>
              </a:ext>
            </a:extLst>
          </p:cNvPr>
          <p:cNvSpPr txBox="1"/>
          <p:nvPr/>
        </p:nvSpPr>
        <p:spPr>
          <a:xfrm>
            <a:off x="7425045" y="2408081"/>
            <a:ext cx="19175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Secondary Copies</a:t>
            </a:r>
          </a:p>
        </p:txBody>
      </p:sp>
    </p:spTree>
    <p:extLst>
      <p:ext uri="{BB962C8B-B14F-4D97-AF65-F5344CB8AC3E}">
        <p14:creationId xmlns:p14="http://schemas.microsoft.com/office/powerpoint/2010/main" val="421783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461C79-FF09-759C-1AEC-1D6F6CD6C7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Consensus Protocols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Basic idea: </a:t>
            </a:r>
            <a:r>
              <a:rPr lang="en-US" dirty="0"/>
              <a:t>voting if read/write access is permissible (</a:t>
            </a:r>
            <a:r>
              <a:rPr lang="en-US" dirty="0" err="1"/>
              <a:t>w.r.t.</a:t>
            </a:r>
            <a:r>
              <a:rPr lang="en-US" dirty="0"/>
              <a:t> serializability)</a:t>
            </a:r>
          </a:p>
          <a:p>
            <a:pPr lvl="1"/>
            <a:r>
              <a:rPr lang="en-US" dirty="0"/>
              <a:t>Each replicate has vote </a:t>
            </a:r>
            <a:r>
              <a:rPr lang="en-US" dirty="0">
                <a:sym typeface="Wingdings" panose="05000000000000000000" pitchFamily="2" charset="2"/>
              </a:rPr>
              <a:t> all votes Q</a:t>
            </a:r>
            <a:endParaRPr lang="en-US" dirty="0"/>
          </a:p>
          <a:p>
            <a:pPr lvl="1"/>
            <a:r>
              <a:rPr lang="en-US" dirty="0"/>
              <a:t>Read quorum Q</a:t>
            </a:r>
            <a:r>
              <a:rPr lang="en-US" baseline="-25000" dirty="0"/>
              <a:t>R</a:t>
            </a:r>
            <a:r>
              <a:rPr lang="en-US" dirty="0"/>
              <a:t> and write quorum Q</a:t>
            </a:r>
            <a:r>
              <a:rPr lang="en-US" baseline="-25000" dirty="0"/>
              <a:t>W</a:t>
            </a:r>
          </a:p>
          <a:p>
            <a:pPr lvl="2"/>
            <a:endParaRPr lang="en-US" sz="1000" dirty="0"/>
          </a:p>
          <a:p>
            <a:r>
              <a:rPr lang="en-US" dirty="0"/>
              <a:t>#1 Majority Consensus</a:t>
            </a:r>
          </a:p>
          <a:p>
            <a:pPr lvl="1"/>
            <a:r>
              <a:rPr lang="en-US" dirty="0"/>
              <a:t>Read requires </a:t>
            </a:r>
            <a:r>
              <a:rPr lang="en-US" b="1" dirty="0">
                <a:solidFill>
                  <a:schemeClr val="accent1"/>
                </a:solidFill>
              </a:rPr>
              <a:t>Q</a:t>
            </a:r>
            <a:r>
              <a:rPr lang="en-US" b="1" baseline="-25000" dirty="0">
                <a:solidFill>
                  <a:schemeClr val="accent1"/>
                </a:solidFill>
              </a:rPr>
              <a:t>R </a:t>
            </a:r>
            <a:r>
              <a:rPr lang="en-US" b="1" dirty="0">
                <a:solidFill>
                  <a:schemeClr val="accent1"/>
                </a:solidFill>
              </a:rPr>
              <a:t>&gt; Q/2</a:t>
            </a:r>
            <a:r>
              <a:rPr lang="en-US" dirty="0"/>
              <a:t>, lock all and read newest replica</a:t>
            </a:r>
          </a:p>
          <a:p>
            <a:pPr lvl="1"/>
            <a:r>
              <a:rPr lang="en-US" dirty="0"/>
              <a:t>Write requires </a:t>
            </a:r>
            <a:r>
              <a:rPr lang="en-US" b="1" dirty="0">
                <a:solidFill>
                  <a:schemeClr val="accent1"/>
                </a:solidFill>
              </a:rPr>
              <a:t>Q</a:t>
            </a:r>
            <a:r>
              <a:rPr lang="en-US" b="1" baseline="-25000" dirty="0">
                <a:solidFill>
                  <a:schemeClr val="accent1"/>
                </a:solidFill>
              </a:rPr>
              <a:t>W </a:t>
            </a:r>
            <a:r>
              <a:rPr lang="en-US" b="1" dirty="0">
                <a:solidFill>
                  <a:schemeClr val="accent1"/>
                </a:solidFill>
              </a:rPr>
              <a:t>&gt; Q/2</a:t>
            </a:r>
            <a:r>
              <a:rPr lang="en-US" dirty="0"/>
              <a:t>, lock and update all</a:t>
            </a:r>
            <a:endParaRPr lang="en-US" sz="1000" dirty="0"/>
          </a:p>
          <a:p>
            <a:r>
              <a:rPr lang="en-US" dirty="0"/>
              <a:t>#2 Dynamic Quorums</a:t>
            </a:r>
          </a:p>
          <a:p>
            <a:pPr lvl="1"/>
            <a:r>
              <a:rPr lang="en-US" dirty="0"/>
              <a:t>Problem: network partitioning </a:t>
            </a:r>
            <a:r>
              <a:rPr lang="en-US" dirty="0">
                <a:sym typeface="Wingdings" panose="05000000000000000000" pitchFamily="2" charset="2"/>
              </a:rPr>
              <a:t> retain vote for updated replica</a:t>
            </a:r>
            <a:endParaRPr lang="en-US" sz="1000" dirty="0"/>
          </a:p>
          <a:p>
            <a:r>
              <a:rPr lang="en-US" dirty="0"/>
              <a:t>#3 Hierarchical Quorums </a:t>
            </a:r>
          </a:p>
          <a:p>
            <a:pPr lvl="1"/>
            <a:r>
              <a:rPr lang="en-US" dirty="0"/>
              <a:t>Obtain majority of nodes </a:t>
            </a:r>
            <a:br>
              <a:rPr lang="en-US" dirty="0"/>
            </a:br>
            <a:r>
              <a:rPr lang="en-US" dirty="0"/>
              <a:t>in multiple levels of the tree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711C7-F15D-1EB2-CCE7-9E321A8E0B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Replication Techniques, cont.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97EEDB-7052-4416-66C1-212F1429A215}"/>
              </a:ext>
            </a:extLst>
          </p:cNvPr>
          <p:cNvSpPr txBox="1"/>
          <p:nvPr/>
        </p:nvSpPr>
        <p:spPr>
          <a:xfrm>
            <a:off x="8733317" y="1543586"/>
            <a:ext cx="1848897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Overlap Rules: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Q</a:t>
            </a:r>
            <a:r>
              <a:rPr lang="en-US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&gt; Q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&gt; Q/2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18DC3F-5C5A-D142-BCE9-536C29987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575" y="4598894"/>
            <a:ext cx="1019803" cy="550693"/>
          </a:xfrm>
          <a:prstGeom prst="rect">
            <a:avLst/>
          </a:prstGeom>
        </p:spPr>
      </p:pic>
      <p:pic>
        <p:nvPicPr>
          <p:cNvPr id="6" name="Picture 6" descr="http://www.sas.com/content/dam/SAS/sv_se/image/logo2/hadoop_elephant.png">
            <a:extLst>
              <a:ext uri="{FF2B5EF4-FFF2-40B4-BE49-F238E27FC236}">
                <a16:creationId xmlns:a16="http://schemas.microsoft.com/office/drawing/2014/main" id="{8C6D7D3C-AFCD-17AA-D94F-09D7BFABF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65071" y="4536554"/>
            <a:ext cx="1138097" cy="269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0B0F7D4-877E-AE89-02B8-F547E9025044}"/>
              </a:ext>
            </a:extLst>
          </p:cNvPr>
          <p:cNvGrpSpPr/>
          <p:nvPr/>
        </p:nvGrpSpPr>
        <p:grpSpPr>
          <a:xfrm>
            <a:off x="5815097" y="4649737"/>
            <a:ext cx="2661988" cy="932639"/>
            <a:chOff x="4512538" y="5302466"/>
            <a:chExt cx="2661988" cy="932639"/>
          </a:xfrm>
        </p:grpSpPr>
        <p:sp>
          <p:nvSpPr>
            <p:cNvPr id="8" name="Rechteck 29">
              <a:extLst>
                <a:ext uri="{FF2B5EF4-FFF2-40B4-BE49-F238E27FC236}">
                  <a16:creationId xmlns:a16="http://schemas.microsoft.com/office/drawing/2014/main" id="{3269EC31-41C6-619D-21DE-060DF81B971A}"/>
                </a:ext>
              </a:extLst>
            </p:cNvPr>
            <p:cNvSpPr/>
            <p:nvPr/>
          </p:nvSpPr>
          <p:spPr>
            <a:xfrm>
              <a:off x="4932892" y="5302466"/>
              <a:ext cx="37957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" name="Rechteck 29">
              <a:extLst>
                <a:ext uri="{FF2B5EF4-FFF2-40B4-BE49-F238E27FC236}">
                  <a16:creationId xmlns:a16="http://schemas.microsoft.com/office/drawing/2014/main" id="{D5DEB98A-FEAC-38F3-11F9-474082AD84AD}"/>
                </a:ext>
              </a:extLst>
            </p:cNvPr>
            <p:cNvSpPr/>
            <p:nvPr/>
          </p:nvSpPr>
          <p:spPr>
            <a:xfrm>
              <a:off x="5658046" y="5314190"/>
              <a:ext cx="37957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" name="Rechteck 29">
              <a:extLst>
                <a:ext uri="{FF2B5EF4-FFF2-40B4-BE49-F238E27FC236}">
                  <a16:creationId xmlns:a16="http://schemas.microsoft.com/office/drawing/2014/main" id="{83C9306F-14F8-7AF5-2092-C61C01229EFA}"/>
                </a:ext>
              </a:extLst>
            </p:cNvPr>
            <p:cNvSpPr/>
            <p:nvPr/>
          </p:nvSpPr>
          <p:spPr>
            <a:xfrm>
              <a:off x="6353056" y="5315864"/>
              <a:ext cx="37957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" name="Rechteck 29">
              <a:extLst>
                <a:ext uri="{FF2B5EF4-FFF2-40B4-BE49-F238E27FC236}">
                  <a16:creationId xmlns:a16="http://schemas.microsoft.com/office/drawing/2014/main" id="{D9CFA3FB-CBA5-B12A-34B5-7BA31EE9521E}"/>
                </a:ext>
              </a:extLst>
            </p:cNvPr>
            <p:cNvSpPr/>
            <p:nvPr/>
          </p:nvSpPr>
          <p:spPr>
            <a:xfrm>
              <a:off x="4512538" y="5866847"/>
              <a:ext cx="22661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hteck 29">
              <a:extLst>
                <a:ext uri="{FF2B5EF4-FFF2-40B4-BE49-F238E27FC236}">
                  <a16:creationId xmlns:a16="http://schemas.microsoft.com/office/drawing/2014/main" id="{E8923C2C-20CA-BC43-DE63-047BB3112519}"/>
                </a:ext>
              </a:extLst>
            </p:cNvPr>
            <p:cNvSpPr/>
            <p:nvPr/>
          </p:nvSpPr>
          <p:spPr>
            <a:xfrm>
              <a:off x="4799082" y="5866847"/>
              <a:ext cx="22661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hteck 29">
              <a:extLst>
                <a:ext uri="{FF2B5EF4-FFF2-40B4-BE49-F238E27FC236}">
                  <a16:creationId xmlns:a16="http://schemas.microsoft.com/office/drawing/2014/main" id="{205C1879-31B1-7322-6C54-9F439D4A3804}"/>
                </a:ext>
              </a:extLst>
            </p:cNvPr>
            <p:cNvSpPr/>
            <p:nvPr/>
          </p:nvSpPr>
          <p:spPr>
            <a:xfrm>
              <a:off x="5085628" y="5866847"/>
              <a:ext cx="22661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hteck 29">
              <a:extLst>
                <a:ext uri="{FF2B5EF4-FFF2-40B4-BE49-F238E27FC236}">
                  <a16:creationId xmlns:a16="http://schemas.microsoft.com/office/drawing/2014/main" id="{577C1A9B-963F-B3C6-087B-A05C02BA3850}"/>
                </a:ext>
              </a:extLst>
            </p:cNvPr>
            <p:cNvSpPr/>
            <p:nvPr/>
          </p:nvSpPr>
          <p:spPr>
            <a:xfrm>
              <a:off x="5438653" y="5878571"/>
              <a:ext cx="22661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hteck 29">
              <a:extLst>
                <a:ext uri="{FF2B5EF4-FFF2-40B4-BE49-F238E27FC236}">
                  <a16:creationId xmlns:a16="http://schemas.microsoft.com/office/drawing/2014/main" id="{E0607A25-6DD8-7630-7788-A78ECE8F6D18}"/>
                </a:ext>
              </a:extLst>
            </p:cNvPr>
            <p:cNvSpPr/>
            <p:nvPr/>
          </p:nvSpPr>
          <p:spPr>
            <a:xfrm>
              <a:off x="5725200" y="5878571"/>
              <a:ext cx="22661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hteck 29">
              <a:extLst>
                <a:ext uri="{FF2B5EF4-FFF2-40B4-BE49-F238E27FC236}">
                  <a16:creationId xmlns:a16="http://schemas.microsoft.com/office/drawing/2014/main" id="{6F5CBE05-DD93-E537-FF08-CA06EF53FA91}"/>
                </a:ext>
              </a:extLst>
            </p:cNvPr>
            <p:cNvSpPr/>
            <p:nvPr/>
          </p:nvSpPr>
          <p:spPr>
            <a:xfrm>
              <a:off x="6011746" y="5878571"/>
              <a:ext cx="22661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hteck 29">
              <a:extLst>
                <a:ext uri="{FF2B5EF4-FFF2-40B4-BE49-F238E27FC236}">
                  <a16:creationId xmlns:a16="http://schemas.microsoft.com/office/drawing/2014/main" id="{C73773B1-3271-291C-94ED-ABFB0716006E}"/>
                </a:ext>
              </a:extLst>
            </p:cNvPr>
            <p:cNvSpPr/>
            <p:nvPr/>
          </p:nvSpPr>
          <p:spPr>
            <a:xfrm>
              <a:off x="6354729" y="5880246"/>
              <a:ext cx="22661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hteck 29">
              <a:extLst>
                <a:ext uri="{FF2B5EF4-FFF2-40B4-BE49-F238E27FC236}">
                  <a16:creationId xmlns:a16="http://schemas.microsoft.com/office/drawing/2014/main" id="{497395C2-1E37-1B98-793A-1EF548C44D8F}"/>
                </a:ext>
              </a:extLst>
            </p:cNvPr>
            <p:cNvSpPr/>
            <p:nvPr/>
          </p:nvSpPr>
          <p:spPr>
            <a:xfrm>
              <a:off x="6661371" y="5880246"/>
              <a:ext cx="22661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hteck 29">
              <a:extLst>
                <a:ext uri="{FF2B5EF4-FFF2-40B4-BE49-F238E27FC236}">
                  <a16:creationId xmlns:a16="http://schemas.microsoft.com/office/drawing/2014/main" id="{5CD5609F-4F77-18BE-7411-13CF413EAD95}"/>
                </a:ext>
              </a:extLst>
            </p:cNvPr>
            <p:cNvSpPr/>
            <p:nvPr/>
          </p:nvSpPr>
          <p:spPr>
            <a:xfrm>
              <a:off x="6947916" y="5880246"/>
              <a:ext cx="22661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0" name="Gerade Verbindung mit Pfeil 6">
              <a:extLst>
                <a:ext uri="{FF2B5EF4-FFF2-40B4-BE49-F238E27FC236}">
                  <a16:creationId xmlns:a16="http://schemas.microsoft.com/office/drawing/2014/main" id="{AF49543B-2210-4F43-8418-07BDA6621753}"/>
                </a:ext>
              </a:extLst>
            </p:cNvPr>
            <p:cNvCxnSpPr>
              <a:stCxn id="8" idx="2"/>
              <a:endCxn id="11" idx="0"/>
            </p:cNvCxnSpPr>
            <p:nvPr/>
          </p:nvCxnSpPr>
          <p:spPr bwMode="auto">
            <a:xfrm flipH="1">
              <a:off x="4625843" y="5657325"/>
              <a:ext cx="496834" cy="20952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1" name="Gerade Verbindung mit Pfeil 6">
              <a:extLst>
                <a:ext uri="{FF2B5EF4-FFF2-40B4-BE49-F238E27FC236}">
                  <a16:creationId xmlns:a16="http://schemas.microsoft.com/office/drawing/2014/main" id="{9AE135D6-E202-078A-A577-6940E7C3DA58}"/>
                </a:ext>
              </a:extLst>
            </p:cNvPr>
            <p:cNvCxnSpPr>
              <a:stCxn id="8" idx="2"/>
              <a:endCxn id="12" idx="0"/>
            </p:cNvCxnSpPr>
            <p:nvPr/>
          </p:nvCxnSpPr>
          <p:spPr bwMode="auto">
            <a:xfrm flipH="1">
              <a:off x="4912387" y="5657325"/>
              <a:ext cx="210290" cy="20952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2" name="Gerade Verbindung mit Pfeil 6">
              <a:extLst>
                <a:ext uri="{FF2B5EF4-FFF2-40B4-BE49-F238E27FC236}">
                  <a16:creationId xmlns:a16="http://schemas.microsoft.com/office/drawing/2014/main" id="{DC90A826-90D4-1C21-9FDA-DAEBEA66D013}"/>
                </a:ext>
              </a:extLst>
            </p:cNvPr>
            <p:cNvCxnSpPr>
              <a:endCxn id="13" idx="0"/>
            </p:cNvCxnSpPr>
            <p:nvPr/>
          </p:nvCxnSpPr>
          <p:spPr bwMode="auto">
            <a:xfrm>
              <a:off x="5122677" y="5657325"/>
              <a:ext cx="76256" cy="20952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3" name="Gerade Verbindung mit Pfeil 6">
              <a:extLst>
                <a:ext uri="{FF2B5EF4-FFF2-40B4-BE49-F238E27FC236}">
                  <a16:creationId xmlns:a16="http://schemas.microsoft.com/office/drawing/2014/main" id="{05478AEF-D006-6E5B-84AA-3786C518EE5A}"/>
                </a:ext>
              </a:extLst>
            </p:cNvPr>
            <p:cNvCxnSpPr>
              <a:stCxn id="9" idx="2"/>
              <a:endCxn id="14" idx="0"/>
            </p:cNvCxnSpPr>
            <p:nvPr/>
          </p:nvCxnSpPr>
          <p:spPr bwMode="auto">
            <a:xfrm flipH="1">
              <a:off x="5551958" y="5669049"/>
              <a:ext cx="295873" cy="20952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4" name="Gerade Verbindung mit Pfeil 6">
              <a:extLst>
                <a:ext uri="{FF2B5EF4-FFF2-40B4-BE49-F238E27FC236}">
                  <a16:creationId xmlns:a16="http://schemas.microsoft.com/office/drawing/2014/main" id="{59EF891A-0270-2EF7-7E4F-BEFBD3BCECF5}"/>
                </a:ext>
              </a:extLst>
            </p:cNvPr>
            <p:cNvCxnSpPr>
              <a:stCxn id="9" idx="2"/>
              <a:endCxn id="15" idx="0"/>
            </p:cNvCxnSpPr>
            <p:nvPr/>
          </p:nvCxnSpPr>
          <p:spPr bwMode="auto">
            <a:xfrm flipH="1">
              <a:off x="5838505" y="5669049"/>
              <a:ext cx="9326" cy="20952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5" name="Gerade Verbindung mit Pfeil 6">
              <a:extLst>
                <a:ext uri="{FF2B5EF4-FFF2-40B4-BE49-F238E27FC236}">
                  <a16:creationId xmlns:a16="http://schemas.microsoft.com/office/drawing/2014/main" id="{F031682C-2E13-DF60-5CCA-53EF3F84ADBB}"/>
                </a:ext>
              </a:extLst>
            </p:cNvPr>
            <p:cNvCxnSpPr>
              <a:stCxn id="9" idx="2"/>
              <a:endCxn id="16" idx="0"/>
            </p:cNvCxnSpPr>
            <p:nvPr/>
          </p:nvCxnSpPr>
          <p:spPr bwMode="auto">
            <a:xfrm>
              <a:off x="5847831" y="5669049"/>
              <a:ext cx="277220" cy="20952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6" name="Gerade Verbindung mit Pfeil 6">
              <a:extLst>
                <a:ext uri="{FF2B5EF4-FFF2-40B4-BE49-F238E27FC236}">
                  <a16:creationId xmlns:a16="http://schemas.microsoft.com/office/drawing/2014/main" id="{72A1DFE5-05B7-8EA7-2721-12D19E7CAD35}"/>
                </a:ext>
              </a:extLst>
            </p:cNvPr>
            <p:cNvCxnSpPr>
              <a:stCxn id="10" idx="2"/>
              <a:endCxn id="17" idx="0"/>
            </p:cNvCxnSpPr>
            <p:nvPr/>
          </p:nvCxnSpPr>
          <p:spPr bwMode="auto">
            <a:xfrm flipH="1">
              <a:off x="6468034" y="5670723"/>
              <a:ext cx="74807" cy="20952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7" name="Gerade Verbindung mit Pfeil 6">
              <a:extLst>
                <a:ext uri="{FF2B5EF4-FFF2-40B4-BE49-F238E27FC236}">
                  <a16:creationId xmlns:a16="http://schemas.microsoft.com/office/drawing/2014/main" id="{8A55D293-2BEE-77E1-190D-57FB1749D1C2}"/>
                </a:ext>
              </a:extLst>
            </p:cNvPr>
            <p:cNvCxnSpPr>
              <a:stCxn id="10" idx="2"/>
              <a:endCxn id="18" idx="0"/>
            </p:cNvCxnSpPr>
            <p:nvPr/>
          </p:nvCxnSpPr>
          <p:spPr bwMode="auto">
            <a:xfrm>
              <a:off x="6542841" y="5670723"/>
              <a:ext cx="231835" cy="20952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8" name="Gerade Verbindung mit Pfeil 6">
              <a:extLst>
                <a:ext uri="{FF2B5EF4-FFF2-40B4-BE49-F238E27FC236}">
                  <a16:creationId xmlns:a16="http://schemas.microsoft.com/office/drawing/2014/main" id="{0AFD36D5-8EC3-6832-6E53-1EF7CB1042A5}"/>
                </a:ext>
              </a:extLst>
            </p:cNvPr>
            <p:cNvCxnSpPr>
              <a:stCxn id="10" idx="2"/>
              <a:endCxn id="19" idx="0"/>
            </p:cNvCxnSpPr>
            <p:nvPr/>
          </p:nvCxnSpPr>
          <p:spPr bwMode="auto">
            <a:xfrm>
              <a:off x="6542841" y="5670723"/>
              <a:ext cx="518380" cy="20952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67996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9A02D9-F129-165A-4F57-BF18942D53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Asynchronous Messaging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77F92-9727-27BB-64C9-47E48E4E2A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70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F7E5D2-AF09-236D-AC1D-595301CC6D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Administrative Items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313CB-1498-D0F3-EA57-30751CFAE5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Video Recording</a:t>
            </a:r>
          </a:p>
          <a:p>
            <a:pPr lvl="1"/>
            <a:r>
              <a:rPr lang="en-US" dirty="0"/>
              <a:t>Hybrid lectures: in-person H 0107, zoom live streaming, video recording</a:t>
            </a:r>
          </a:p>
          <a:p>
            <a:pPr lvl="1"/>
            <a:r>
              <a:rPr lang="en-US" dirty="0">
                <a:hlinkClick r:id="rId2"/>
              </a:rPr>
              <a:t>https://tu-berlin.zoom.us/j/9529634787?pwd=R1ZsN1M3SC9BOU1OcFdmem9zT202UT09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#2 Project Selection</a:t>
            </a:r>
          </a:p>
          <a:p>
            <a:pPr lvl="1"/>
            <a:r>
              <a:rPr lang="en-US" dirty="0"/>
              <a:t>Binding project/exercise selection by </a:t>
            </a:r>
            <a:r>
              <a:rPr lang="en-US" b="1" dirty="0">
                <a:solidFill>
                  <a:srgbClr val="C40D1E"/>
                </a:solidFill>
              </a:rPr>
              <a:t>Nov 03</a:t>
            </a:r>
          </a:p>
          <a:p>
            <a:pPr lvl="1"/>
            <a:r>
              <a:rPr lang="en-US" dirty="0"/>
              <a:t>Either via email to </a:t>
            </a:r>
            <a:r>
              <a:rPr lang="en-US" dirty="0">
                <a:hlinkClick r:id="rId3"/>
              </a:rPr>
              <a:t>matthias.boehm@tu-berlin.de</a:t>
            </a:r>
            <a:r>
              <a:rPr lang="en-US" dirty="0"/>
              <a:t> or via the following form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So far: </a:t>
            </a:r>
            <a:r>
              <a:rPr lang="en-US" b="1" dirty="0">
                <a:solidFill>
                  <a:srgbClr val="C40D1E"/>
                </a:solidFill>
              </a:rPr>
              <a:t>~45 students</a:t>
            </a:r>
            <a:r>
              <a:rPr lang="en-US" dirty="0"/>
              <a:t> (17 responses via survey, 6 teams via email, incl </a:t>
            </a:r>
            <a:r>
              <a:rPr lang="en-US" b="1" dirty="0">
                <a:solidFill>
                  <a:srgbClr val="7889FB"/>
                </a:solidFill>
              </a:rPr>
              <a:t>4 </a:t>
            </a:r>
            <a:r>
              <a:rPr lang="en-US" b="1" dirty="0" err="1">
                <a:solidFill>
                  <a:srgbClr val="7889FB"/>
                </a:solidFill>
              </a:rPr>
              <a:t>SystemDS</a:t>
            </a:r>
            <a:r>
              <a:rPr lang="en-US" b="1" dirty="0">
                <a:solidFill>
                  <a:srgbClr val="7889FB"/>
                </a:solidFill>
              </a:rPr>
              <a:t> projects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#3 Office Hours</a:t>
            </a:r>
          </a:p>
          <a:p>
            <a:pPr lvl="1"/>
            <a:r>
              <a:rPr lang="en-US" dirty="0"/>
              <a:t>Every </a:t>
            </a:r>
            <a:r>
              <a:rPr lang="en-US" b="1" dirty="0">
                <a:solidFill>
                  <a:srgbClr val="C40D1E"/>
                </a:solidFill>
              </a:rPr>
              <a:t>Wed 4.30pm-6pm</a:t>
            </a:r>
            <a:r>
              <a:rPr lang="en-US" dirty="0"/>
              <a:t> in TEL 811 and virtual by TA Arnab </a:t>
            </a:r>
            <a:r>
              <a:rPr lang="en-US" dirty="0" err="1"/>
              <a:t>Phani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11F7B-9A25-9F30-4A3E-890D279F2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4797" y="1689202"/>
            <a:ext cx="1210387" cy="3167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4934A9-6157-01EF-ABAC-19391895098B}"/>
              </a:ext>
            </a:extLst>
          </p:cNvPr>
          <p:cNvSpPr txBox="1"/>
          <p:nvPr/>
        </p:nvSpPr>
        <p:spPr>
          <a:xfrm>
            <a:off x="3047103" y="3581568"/>
            <a:ext cx="68364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40D1E"/>
                </a:solidFill>
                <a:hlinkClick r:id="rId5"/>
              </a:rPr>
              <a:t>https://tinyurl.com/3j5ubvh2</a:t>
            </a:r>
            <a:r>
              <a:rPr lang="en-US" sz="4000" b="1" dirty="0">
                <a:solidFill>
                  <a:srgbClr val="C40D1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290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3A0BBA-2D7A-5EC2-A176-DC405F0305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Message</a:t>
            </a:r>
          </a:p>
          <a:p>
            <a:pPr lvl="1"/>
            <a:r>
              <a:rPr lang="en-US" dirty="0"/>
              <a:t>Atomic packet of data + meta data, wrapped as a message</a:t>
            </a:r>
          </a:p>
          <a:p>
            <a:pPr lvl="1"/>
            <a:endParaRPr lang="en-US" dirty="0"/>
          </a:p>
          <a:p>
            <a:r>
              <a:rPr lang="en-US" dirty="0"/>
              <a:t>Message Queue</a:t>
            </a:r>
          </a:p>
          <a:p>
            <a:pPr lvl="1"/>
            <a:r>
              <a:rPr lang="en-US" dirty="0"/>
              <a:t>FIFO or priority queue of messages</a:t>
            </a:r>
          </a:p>
          <a:p>
            <a:pPr lvl="1"/>
            <a:r>
              <a:rPr lang="en-US" dirty="0"/>
              <a:t>In-memory, sometimes with persistent storage </a:t>
            </a:r>
            <a:br>
              <a:rPr lang="en-US" dirty="0"/>
            </a:br>
            <a:r>
              <a:rPr lang="en-US" dirty="0"/>
              <a:t>backend and transactional semantics</a:t>
            </a:r>
          </a:p>
          <a:p>
            <a:pPr lvl="1"/>
            <a:r>
              <a:rPr lang="en-US" dirty="0"/>
              <a:t>Internal IDs, receive time</a:t>
            </a:r>
          </a:p>
          <a:p>
            <a:pPr lvl="1"/>
            <a:endParaRPr lang="en-US" dirty="0"/>
          </a:p>
          <a:p>
            <a:r>
              <a:rPr lang="en-US" dirty="0"/>
              <a:t>Remote Message Queues</a:t>
            </a:r>
          </a:p>
          <a:p>
            <a:pPr lvl="1"/>
            <a:r>
              <a:rPr lang="en-US" dirty="0"/>
              <a:t>Loose coupling of applications</a:t>
            </a:r>
            <a:br>
              <a:rPr lang="en-US" dirty="0"/>
            </a:br>
            <a:r>
              <a:rPr lang="en-US" dirty="0"/>
              <a:t>(no direct API calls,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Independent of HW and OS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0C5D3F-76A9-CFF5-7080-AC5569B1F9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Message Queueing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056680E-B88C-2244-610C-DA55173143E3}"/>
              </a:ext>
            </a:extLst>
          </p:cNvPr>
          <p:cNvGrpSpPr/>
          <p:nvPr/>
        </p:nvGrpSpPr>
        <p:grpSpPr>
          <a:xfrm>
            <a:off x="8203283" y="1839816"/>
            <a:ext cx="2132664" cy="1950045"/>
            <a:chOff x="6518969" y="1921851"/>
            <a:chExt cx="2132664" cy="195004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35B6C19-074A-0952-C850-F41B99EC5182}"/>
                </a:ext>
              </a:extLst>
            </p:cNvPr>
            <p:cNvGrpSpPr/>
            <p:nvPr/>
          </p:nvGrpSpPr>
          <p:grpSpPr>
            <a:xfrm rot="5400000">
              <a:off x="7524392" y="2716482"/>
              <a:ext cx="1221474" cy="1033008"/>
              <a:chOff x="5581337" y="3056661"/>
              <a:chExt cx="293277" cy="236705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D44D45E-9503-DB00-25E1-EBA0EC91BB5B}"/>
                  </a:ext>
                </a:extLst>
              </p:cNvPr>
              <p:cNvSpPr/>
              <p:nvPr/>
            </p:nvSpPr>
            <p:spPr>
              <a:xfrm rot="5400000">
                <a:off x="5719738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0F9DF5F-11B3-F207-ECFF-DBDC52C6404C}"/>
                  </a:ext>
                </a:extLst>
              </p:cNvPr>
              <p:cNvSpPr/>
              <p:nvPr/>
            </p:nvSpPr>
            <p:spPr>
              <a:xfrm rot="5400000">
                <a:off x="5646691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3E482EC-1747-1653-26B6-5FCEF17F28CA}"/>
                  </a:ext>
                </a:extLst>
              </p:cNvPr>
              <p:cNvSpPr/>
              <p:nvPr/>
            </p:nvSpPr>
            <p:spPr>
              <a:xfrm rot="5400000">
                <a:off x="5573019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783CA76-2EC3-8777-608F-B8BEEDECA4E6}"/>
                  </a:ext>
                </a:extLst>
              </p:cNvPr>
              <p:cNvSpPr/>
              <p:nvPr/>
            </p:nvSpPr>
            <p:spPr>
              <a:xfrm rot="5400000">
                <a:off x="5499508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" name="Can 17">
              <a:extLst>
                <a:ext uri="{FF2B5EF4-FFF2-40B4-BE49-F238E27FC236}">
                  <a16:creationId xmlns:a16="http://schemas.microsoft.com/office/drawing/2014/main" id="{698E88E9-7A38-C6C6-71F2-3A962126F9E7}"/>
                </a:ext>
              </a:extLst>
            </p:cNvPr>
            <p:cNvSpPr/>
            <p:nvPr/>
          </p:nvSpPr>
          <p:spPr>
            <a:xfrm>
              <a:off x="6518969" y="3359317"/>
              <a:ext cx="1008420" cy="465803"/>
            </a:xfrm>
            <a:prstGeom prst="can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Storage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EEA92C2-12FA-9BFC-6B83-482DA0331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8265" y="2980053"/>
              <a:ext cx="304800" cy="20002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73F233F-31D2-7D5A-B8E3-12C0EB648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427" y="3281969"/>
              <a:ext cx="304800" cy="20002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DEC54E1-CFC9-CFE7-B057-420F6B085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427" y="3589836"/>
              <a:ext cx="304800" cy="20002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E9A9FFC-71BF-DECA-1912-76E79C9F7E4B}"/>
                </a:ext>
              </a:extLst>
            </p:cNvPr>
            <p:cNvSpPr txBox="1"/>
            <p:nvPr/>
          </p:nvSpPr>
          <p:spPr>
            <a:xfrm>
              <a:off x="7737230" y="3502564"/>
              <a:ext cx="19468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DC6C6D4-4C55-86F2-47C7-EB2E61E9842D}"/>
                </a:ext>
              </a:extLst>
            </p:cNvPr>
            <p:cNvSpPr txBox="1"/>
            <p:nvPr/>
          </p:nvSpPr>
          <p:spPr>
            <a:xfrm>
              <a:off x="7738906" y="3222887"/>
              <a:ext cx="19468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DFE57A3-7219-51D2-72EC-4C9380C89C8C}"/>
                </a:ext>
              </a:extLst>
            </p:cNvPr>
            <p:cNvSpPr txBox="1"/>
            <p:nvPr/>
          </p:nvSpPr>
          <p:spPr>
            <a:xfrm>
              <a:off x="7748953" y="2911388"/>
              <a:ext cx="19468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cxnSp>
          <p:nvCxnSpPr>
            <p:cNvPr id="16" name="Gerade Verbindung mit Pfeil 6">
              <a:extLst>
                <a:ext uri="{FF2B5EF4-FFF2-40B4-BE49-F238E27FC236}">
                  <a16:creationId xmlns:a16="http://schemas.microsoft.com/office/drawing/2014/main" id="{9478CC72-3815-E75D-CDDF-8FC873B5A0B1}"/>
                </a:ext>
              </a:extLst>
            </p:cNvPr>
            <p:cNvCxnSpPr/>
            <p:nvPr/>
          </p:nvCxnSpPr>
          <p:spPr bwMode="auto">
            <a:xfrm flipH="1">
              <a:off x="8115619" y="1921851"/>
              <a:ext cx="2838" cy="49415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0FF7394-3954-A5C9-C025-6520452261BE}"/>
              </a:ext>
            </a:extLst>
          </p:cNvPr>
          <p:cNvGrpSpPr/>
          <p:nvPr/>
        </p:nvGrpSpPr>
        <p:grpSpPr>
          <a:xfrm>
            <a:off x="5994536" y="4318643"/>
            <a:ext cx="4129354" cy="1361644"/>
            <a:chOff x="4772967" y="4710491"/>
            <a:chExt cx="4129354" cy="136164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17FC0BC-9D24-4061-63A1-B746B6A85805}"/>
                </a:ext>
              </a:extLst>
            </p:cNvPr>
            <p:cNvGrpSpPr/>
            <p:nvPr/>
          </p:nvGrpSpPr>
          <p:grpSpPr>
            <a:xfrm>
              <a:off x="6083207" y="5079823"/>
              <a:ext cx="388442" cy="325885"/>
              <a:chOff x="5581337" y="3056661"/>
              <a:chExt cx="293277" cy="236705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C99D16F-4928-5AF7-4AFA-40324351B9E7}"/>
                  </a:ext>
                </a:extLst>
              </p:cNvPr>
              <p:cNvSpPr/>
              <p:nvPr/>
            </p:nvSpPr>
            <p:spPr>
              <a:xfrm rot="5400000">
                <a:off x="5719738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0982D56-531C-C762-8334-C1A85E83FC7B}"/>
                  </a:ext>
                </a:extLst>
              </p:cNvPr>
              <p:cNvSpPr/>
              <p:nvPr/>
            </p:nvSpPr>
            <p:spPr>
              <a:xfrm rot="5400000">
                <a:off x="5646691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661601D-300C-3742-3B56-C5B61A969084}"/>
                  </a:ext>
                </a:extLst>
              </p:cNvPr>
              <p:cNvSpPr/>
              <p:nvPr/>
            </p:nvSpPr>
            <p:spPr>
              <a:xfrm rot="5400000">
                <a:off x="5573019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BF11FF5-7287-0AE0-8F68-FBDF81C4AE3C}"/>
                  </a:ext>
                </a:extLst>
              </p:cNvPr>
              <p:cNvSpPr/>
              <p:nvPr/>
            </p:nvSpPr>
            <p:spPr>
              <a:xfrm rot="5400000">
                <a:off x="5499508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3" name="Rounded Rectangle 27">
              <a:extLst>
                <a:ext uri="{FF2B5EF4-FFF2-40B4-BE49-F238E27FC236}">
                  <a16:creationId xmlns:a16="http://schemas.microsoft.com/office/drawing/2014/main" id="{2B0DD137-DACE-F910-7F2A-D4579A44364C}"/>
                </a:ext>
              </a:extLst>
            </p:cNvPr>
            <p:cNvSpPr/>
            <p:nvPr/>
          </p:nvSpPr>
          <p:spPr>
            <a:xfrm>
              <a:off x="4772967" y="4710491"/>
              <a:ext cx="1030146" cy="36933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App 1</a:t>
              </a:r>
            </a:p>
          </p:txBody>
        </p:sp>
        <p:cxnSp>
          <p:nvCxnSpPr>
            <p:cNvPr id="24" name="Gerade Verbindung mit Pfeil 6">
              <a:extLst>
                <a:ext uri="{FF2B5EF4-FFF2-40B4-BE49-F238E27FC236}">
                  <a16:creationId xmlns:a16="http://schemas.microsoft.com/office/drawing/2014/main" id="{AC0ABA33-F72D-76D9-2956-AB7D00FCD452}"/>
                </a:ext>
              </a:extLst>
            </p:cNvPr>
            <p:cNvCxnSpPr>
              <a:stCxn id="23" idx="3"/>
              <a:endCxn id="37" idx="2"/>
            </p:cNvCxnSpPr>
            <p:nvPr/>
          </p:nvCxnSpPr>
          <p:spPr bwMode="auto">
            <a:xfrm>
              <a:off x="5803113" y="4895157"/>
              <a:ext cx="280094" cy="34761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25" name="Rounded Rectangle 33">
              <a:extLst>
                <a:ext uri="{FF2B5EF4-FFF2-40B4-BE49-F238E27FC236}">
                  <a16:creationId xmlns:a16="http://schemas.microsoft.com/office/drawing/2014/main" id="{2ABDC579-5C46-1BB4-EFD7-0E92894B220D}"/>
                </a:ext>
              </a:extLst>
            </p:cNvPr>
            <p:cNvSpPr/>
            <p:nvPr/>
          </p:nvSpPr>
          <p:spPr>
            <a:xfrm>
              <a:off x="7872175" y="4711287"/>
              <a:ext cx="1030146" cy="36933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App 2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801FB23-E070-5A37-527F-EF4024C58BAA}"/>
                </a:ext>
              </a:extLst>
            </p:cNvPr>
            <p:cNvGrpSpPr/>
            <p:nvPr/>
          </p:nvGrpSpPr>
          <p:grpSpPr>
            <a:xfrm>
              <a:off x="7230388" y="5081500"/>
              <a:ext cx="388442" cy="325885"/>
              <a:chOff x="5581337" y="3056661"/>
              <a:chExt cx="293277" cy="236705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27E8B94-20C5-97B5-E10A-3755CB174DD5}"/>
                  </a:ext>
                </a:extLst>
              </p:cNvPr>
              <p:cNvSpPr/>
              <p:nvPr/>
            </p:nvSpPr>
            <p:spPr>
              <a:xfrm rot="5400000">
                <a:off x="5719738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7BDC00E-E74F-6AA8-DBA7-24D6574B665D}"/>
                  </a:ext>
                </a:extLst>
              </p:cNvPr>
              <p:cNvSpPr/>
              <p:nvPr/>
            </p:nvSpPr>
            <p:spPr>
              <a:xfrm rot="5400000">
                <a:off x="5646691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497A329-5A8A-2B5C-40F2-2CD101205568}"/>
                  </a:ext>
                </a:extLst>
              </p:cNvPr>
              <p:cNvSpPr/>
              <p:nvPr/>
            </p:nvSpPr>
            <p:spPr>
              <a:xfrm rot="5400000">
                <a:off x="5573019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CA86655-2B3F-6E6F-02FC-991271E0FCF4}"/>
                  </a:ext>
                </a:extLst>
              </p:cNvPr>
              <p:cNvSpPr/>
              <p:nvPr/>
            </p:nvSpPr>
            <p:spPr>
              <a:xfrm rot="5400000">
                <a:off x="5499508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27" name="Gerade Verbindung mit Pfeil 6">
              <a:extLst>
                <a:ext uri="{FF2B5EF4-FFF2-40B4-BE49-F238E27FC236}">
                  <a16:creationId xmlns:a16="http://schemas.microsoft.com/office/drawing/2014/main" id="{83325BF9-7E79-06F1-202E-CA75116839CF}"/>
                </a:ext>
              </a:extLst>
            </p:cNvPr>
            <p:cNvCxnSpPr>
              <a:stCxn id="30" idx="0"/>
              <a:endCxn id="25" idx="1"/>
            </p:cNvCxnSpPr>
            <p:nvPr/>
          </p:nvCxnSpPr>
          <p:spPr bwMode="auto">
            <a:xfrm flipV="1">
              <a:off x="7618831" y="4895953"/>
              <a:ext cx="253344" cy="348491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28" name="Gerade Verbindung mit Pfeil 6">
              <a:extLst>
                <a:ext uri="{FF2B5EF4-FFF2-40B4-BE49-F238E27FC236}">
                  <a16:creationId xmlns:a16="http://schemas.microsoft.com/office/drawing/2014/main" id="{713440C6-C731-AB4B-10A1-C3635848D7A0}"/>
                </a:ext>
              </a:extLst>
            </p:cNvPr>
            <p:cNvCxnSpPr>
              <a:stCxn id="34" idx="0"/>
              <a:endCxn id="33" idx="2"/>
            </p:cNvCxnSpPr>
            <p:nvPr/>
          </p:nvCxnSpPr>
          <p:spPr bwMode="auto">
            <a:xfrm>
              <a:off x="6471650" y="5242767"/>
              <a:ext cx="758738" cy="167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dash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05292CF-ABAB-44EF-21E3-E1F88CA831E6}"/>
                </a:ext>
              </a:extLst>
            </p:cNvPr>
            <p:cNvSpPr txBox="1"/>
            <p:nvPr/>
          </p:nvSpPr>
          <p:spPr>
            <a:xfrm>
              <a:off x="6401774" y="5425804"/>
              <a:ext cx="855489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Message channel</a:t>
              </a: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60AF8011-50D6-2F78-D664-356436B1BA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96130" y="1397100"/>
            <a:ext cx="431056" cy="29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9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541184-841E-3DBE-D666-FB74B4F53B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At Most Once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“Send and forget”</a:t>
            </a:r>
            <a:r>
              <a:rPr lang="en-US" dirty="0"/>
              <a:t>, ensure data is never counted twice</a:t>
            </a:r>
          </a:p>
          <a:p>
            <a:pPr lvl="1"/>
            <a:r>
              <a:rPr lang="en-US" dirty="0"/>
              <a:t>Might cause data loss on failures</a:t>
            </a:r>
          </a:p>
          <a:p>
            <a:pPr lvl="1"/>
            <a:endParaRPr lang="en-US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At Least Once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“Store and forward”</a:t>
            </a:r>
            <a:r>
              <a:rPr lang="en-US" dirty="0"/>
              <a:t> or acknowledgements from receiver, </a:t>
            </a:r>
            <a:br>
              <a:rPr lang="en-US" dirty="0"/>
            </a:br>
            <a:r>
              <a:rPr lang="en-US" dirty="0"/>
              <a:t>replay stream from a checkpoint on failures</a:t>
            </a:r>
          </a:p>
          <a:p>
            <a:pPr lvl="1"/>
            <a:r>
              <a:rPr lang="en-US" dirty="0"/>
              <a:t>Might create incorrect state (processed multiple times)</a:t>
            </a:r>
          </a:p>
          <a:p>
            <a:pPr lvl="1"/>
            <a:endParaRPr lang="en-US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Exactly Once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“Store and forward” w/ guarantees </a:t>
            </a:r>
            <a:r>
              <a:rPr lang="en-US" dirty="0"/>
              <a:t>regarding state updates and sent </a:t>
            </a:r>
            <a:r>
              <a:rPr lang="en-US" dirty="0" err="1"/>
              <a:t>msgs</a:t>
            </a:r>
            <a:endParaRPr lang="en-US" dirty="0"/>
          </a:p>
          <a:p>
            <a:pPr lvl="1"/>
            <a:r>
              <a:rPr lang="en-US" dirty="0"/>
              <a:t>Often via dedicated transaction mechanisms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9FF7E-5C7F-96A8-79FA-6D35AEFFBA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Message Delivery Guarantees</a:t>
            </a:r>
          </a:p>
        </p:txBody>
      </p:sp>
    </p:spTree>
    <p:extLst>
      <p:ext uri="{BB962C8B-B14F-4D97-AF65-F5344CB8AC3E}">
        <p14:creationId xmlns:p14="http://schemas.microsoft.com/office/powerpoint/2010/main" val="15210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621047-8E5E-AB84-B541-04D159F942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IBM </a:t>
            </a:r>
            <a:r>
              <a:rPr lang="en-US" dirty="0">
                <a:solidFill>
                  <a:srgbClr val="7889FB"/>
                </a:solidFill>
              </a:rPr>
              <a:t>MQSeries</a:t>
            </a:r>
          </a:p>
          <a:p>
            <a:pPr lvl="1"/>
            <a:r>
              <a:rPr lang="en-US" dirty="0"/>
              <a:t>Message-oriented middleware for async queue communication</a:t>
            </a:r>
          </a:p>
          <a:p>
            <a:pPr lvl="1"/>
            <a:r>
              <a:rPr lang="en-US" dirty="0"/>
              <a:t>Connections/objects: </a:t>
            </a:r>
            <a:r>
              <a:rPr lang="en-US" b="1" dirty="0">
                <a:solidFill>
                  <a:schemeClr val="accent1"/>
                </a:solidFill>
              </a:rPr>
              <a:t>MQCONN</a:t>
            </a:r>
            <a:r>
              <a:rPr lang="en-US" dirty="0"/>
              <a:t>, MQDISC, MQOPEN, MQCLOSE</a:t>
            </a:r>
          </a:p>
          <a:p>
            <a:pPr lvl="1"/>
            <a:r>
              <a:rPr lang="en-US" dirty="0"/>
              <a:t>Queue ops: MQCRTMH, </a:t>
            </a:r>
            <a:r>
              <a:rPr lang="en-US" b="1" dirty="0">
                <a:solidFill>
                  <a:schemeClr val="accent1"/>
                </a:solidFill>
              </a:rPr>
              <a:t>MQPUT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MQGET</a:t>
            </a:r>
            <a:r>
              <a:rPr lang="en-US" dirty="0"/>
              <a:t>, MQSET, MQINQ, MQSTAT</a:t>
            </a:r>
          </a:p>
          <a:p>
            <a:pPr lvl="1"/>
            <a:r>
              <a:rPr lang="en-US" dirty="0"/>
              <a:t>Transactions: MQBEGIN, MQBACK, MQCMIT</a:t>
            </a:r>
          </a:p>
          <a:p>
            <a:pPr lvl="2"/>
            <a:endParaRPr lang="en-US" sz="1000" dirty="0"/>
          </a:p>
          <a:p>
            <a:r>
              <a:rPr lang="en-US" dirty="0"/>
              <a:t>JMS (Java Message Service)</a:t>
            </a:r>
          </a:p>
          <a:p>
            <a:pPr lvl="1"/>
            <a:r>
              <a:rPr lang="en-US" dirty="0"/>
              <a:t>J2EE API of messaging services in Java (messages, queues, sessions,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JMS providers: e.g., </a:t>
            </a:r>
            <a:r>
              <a:rPr lang="en-US" b="1" dirty="0">
                <a:solidFill>
                  <a:srgbClr val="7889FB"/>
                </a:solidFill>
              </a:rPr>
              <a:t>IBM </a:t>
            </a:r>
            <a:r>
              <a:rPr lang="en-US" b="1" dirty="0" err="1">
                <a:solidFill>
                  <a:srgbClr val="7889FB"/>
                </a:solidFill>
              </a:rPr>
              <a:t>Websphere</a:t>
            </a:r>
            <a:r>
              <a:rPr lang="en-US" b="1" dirty="0">
                <a:solidFill>
                  <a:srgbClr val="7889FB"/>
                </a:solidFill>
              </a:rPr>
              <a:t> MQ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Apache ActiveMQ, RabbitMQ</a:t>
            </a:r>
          </a:p>
          <a:p>
            <a:pPr lvl="2"/>
            <a:endParaRPr lang="en-US" sz="1000" dirty="0"/>
          </a:p>
          <a:p>
            <a:r>
              <a:rPr lang="en-US" dirty="0"/>
              <a:t>AWS </a:t>
            </a:r>
            <a:r>
              <a:rPr lang="en-US" dirty="0">
                <a:solidFill>
                  <a:srgbClr val="7889FB"/>
                </a:solidFill>
              </a:rPr>
              <a:t>Simple Queueing Service</a:t>
            </a:r>
            <a:r>
              <a:rPr lang="en-US" dirty="0"/>
              <a:t> (SQS)</a:t>
            </a:r>
          </a:p>
          <a:p>
            <a:pPr lvl="1"/>
            <a:r>
              <a:rPr lang="en-US" dirty="0"/>
              <a:t>Message queueing service for loose coupling of micro services</a:t>
            </a:r>
          </a:p>
          <a:p>
            <a:pPr lvl="1"/>
            <a:r>
              <a:rPr lang="en-US" dirty="0"/>
              <a:t>Default queue: best effort order, </a:t>
            </a:r>
            <a:r>
              <a:rPr lang="en-US" b="1" dirty="0">
                <a:solidFill>
                  <a:schemeClr val="accent1"/>
                </a:solidFill>
              </a:rPr>
              <a:t>at-least-once</a:t>
            </a:r>
            <a:r>
              <a:rPr lang="en-US" dirty="0"/>
              <a:t>, high throughput</a:t>
            </a:r>
          </a:p>
          <a:p>
            <a:pPr lvl="1"/>
            <a:r>
              <a:rPr lang="en-US" dirty="0"/>
              <a:t>FIFO: guarantees FIFO order, and </a:t>
            </a:r>
            <a:r>
              <a:rPr lang="en-US" b="1" dirty="0">
                <a:solidFill>
                  <a:schemeClr val="accent1"/>
                </a:solidFill>
              </a:rPr>
              <a:t>exactly-once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7DDCD-469B-63DC-AE76-BED4493498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Systems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452BD7-4C0E-515E-123D-A1F4C72C27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34481" y="1542942"/>
            <a:ext cx="1035854" cy="8970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616D40-3AC4-113E-150A-DE69A542C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033" y="4449093"/>
            <a:ext cx="718750" cy="86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1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0E5F17-EEEA-0AF4-9C9D-A5C15833B3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Pipeline Parallelism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“Pipes and filters”</a:t>
            </a:r>
            <a:r>
              <a:rPr lang="en-US" dirty="0"/>
              <a:t>: leverage pipeline parallelism</a:t>
            </a:r>
            <a:br>
              <a:rPr lang="en-US" dirty="0"/>
            </a:br>
            <a:r>
              <a:rPr lang="en-US" dirty="0"/>
              <a:t>of chains of operators</a:t>
            </a:r>
          </a:p>
          <a:p>
            <a:pPr lvl="1"/>
            <a:r>
              <a:rPr lang="en-US" dirty="0"/>
              <a:t>More complex w/ routing / control flow</a:t>
            </a:r>
            <a:br>
              <a:rPr lang="en-US" dirty="0"/>
            </a:br>
            <a:r>
              <a:rPr lang="en-US" dirty="0"/>
              <a:t>(possible via punctuations)</a:t>
            </a:r>
          </a:p>
          <a:p>
            <a:pPr lvl="2"/>
            <a:endParaRPr lang="en-US" sz="1000" dirty="0"/>
          </a:p>
          <a:p>
            <a:r>
              <a:rPr lang="en-US" dirty="0"/>
              <a:t>#2 Operator Parallelism</a:t>
            </a:r>
          </a:p>
          <a:p>
            <a:pPr lvl="1"/>
            <a:r>
              <a:rPr lang="en-US" dirty="0"/>
              <a:t>Multi-threaded execution of multiple messages within one operator</a:t>
            </a:r>
            <a:br>
              <a:rPr lang="en-US" dirty="0"/>
            </a:br>
            <a:r>
              <a:rPr lang="en-US" dirty="0"/>
              <a:t>(pattern </a:t>
            </a:r>
            <a:r>
              <a:rPr lang="en-US" b="1" dirty="0">
                <a:solidFill>
                  <a:srgbClr val="7889FB"/>
                </a:solidFill>
              </a:rPr>
              <a:t>“competing consumers”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Requires robustness against partial out-of-order, or resequencing</a:t>
            </a:r>
          </a:p>
          <a:p>
            <a:pPr lvl="2"/>
            <a:endParaRPr lang="en-US" sz="1000" dirty="0"/>
          </a:p>
          <a:p>
            <a:r>
              <a:rPr lang="en-US" dirty="0"/>
              <a:t>#3 Key Range Partitioning</a:t>
            </a:r>
          </a:p>
          <a:p>
            <a:pPr lvl="1"/>
            <a:r>
              <a:rPr lang="en-US" dirty="0"/>
              <a:t>Explicit routing to independent pipelines </a:t>
            </a:r>
            <a:br>
              <a:rPr lang="en-US" dirty="0"/>
            </a:br>
            <a:r>
              <a:rPr lang="en-US" dirty="0"/>
              <a:t>(patterns </a:t>
            </a:r>
            <a:r>
              <a:rPr lang="en-US" b="1" dirty="0">
                <a:solidFill>
                  <a:srgbClr val="7889FB"/>
                </a:solidFill>
              </a:rPr>
              <a:t>“message router”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“content-based router”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Ordering requirements only within each pipeline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10C7C-D58F-F36B-2BE2-096324DC35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Parallel Message Processing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86B4969-66E2-F1EB-9BA5-D30A672459B0}"/>
              </a:ext>
            </a:extLst>
          </p:cNvPr>
          <p:cNvGrpSpPr/>
          <p:nvPr/>
        </p:nvGrpSpPr>
        <p:grpSpPr>
          <a:xfrm>
            <a:off x="7384652" y="1268963"/>
            <a:ext cx="4256549" cy="606084"/>
            <a:chOff x="4709019" y="1502606"/>
            <a:chExt cx="4256549" cy="606084"/>
          </a:xfrm>
        </p:grpSpPr>
        <p:sp>
          <p:nvSpPr>
            <p:cNvPr id="5" name="Rechteck 29">
              <a:extLst>
                <a:ext uri="{FF2B5EF4-FFF2-40B4-BE49-F238E27FC236}">
                  <a16:creationId xmlns:a16="http://schemas.microsoft.com/office/drawing/2014/main" id="{D7385FFE-A4A2-FAC8-65C5-799B2849A1C5}"/>
                </a:ext>
              </a:extLst>
            </p:cNvPr>
            <p:cNvSpPr/>
            <p:nvPr/>
          </p:nvSpPr>
          <p:spPr>
            <a:xfrm>
              <a:off x="4861419" y="1747132"/>
              <a:ext cx="37957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6" name="Rechteck 29">
              <a:extLst>
                <a:ext uri="{FF2B5EF4-FFF2-40B4-BE49-F238E27FC236}">
                  <a16:creationId xmlns:a16="http://schemas.microsoft.com/office/drawing/2014/main" id="{ED6E6917-0B70-4604-43B5-97957EC17356}"/>
                </a:ext>
              </a:extLst>
            </p:cNvPr>
            <p:cNvSpPr/>
            <p:nvPr/>
          </p:nvSpPr>
          <p:spPr>
            <a:xfrm>
              <a:off x="5295171" y="1749200"/>
              <a:ext cx="37957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" name="Rechteck 29">
              <a:extLst>
                <a:ext uri="{FF2B5EF4-FFF2-40B4-BE49-F238E27FC236}">
                  <a16:creationId xmlns:a16="http://schemas.microsoft.com/office/drawing/2014/main" id="{84C96848-20D7-2A16-4855-B2BA28415881}"/>
                </a:ext>
              </a:extLst>
            </p:cNvPr>
            <p:cNvSpPr/>
            <p:nvPr/>
          </p:nvSpPr>
          <p:spPr>
            <a:xfrm>
              <a:off x="5728924" y="1750482"/>
              <a:ext cx="379570" cy="354859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" name="Rechteck 29">
              <a:extLst>
                <a:ext uri="{FF2B5EF4-FFF2-40B4-BE49-F238E27FC236}">
                  <a16:creationId xmlns:a16="http://schemas.microsoft.com/office/drawing/2014/main" id="{4FC6D8C7-60A6-9B01-A16D-C033CA726369}"/>
                </a:ext>
              </a:extLst>
            </p:cNvPr>
            <p:cNvSpPr/>
            <p:nvPr/>
          </p:nvSpPr>
          <p:spPr>
            <a:xfrm>
              <a:off x="6289955" y="1748807"/>
              <a:ext cx="37957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" name="Rechteck 29">
              <a:extLst>
                <a:ext uri="{FF2B5EF4-FFF2-40B4-BE49-F238E27FC236}">
                  <a16:creationId xmlns:a16="http://schemas.microsoft.com/office/drawing/2014/main" id="{1890D67F-1E8D-252E-8FCF-9B37946D18E7}"/>
                </a:ext>
              </a:extLst>
            </p:cNvPr>
            <p:cNvSpPr/>
            <p:nvPr/>
          </p:nvSpPr>
          <p:spPr>
            <a:xfrm>
              <a:off x="6723707" y="1750875"/>
              <a:ext cx="37957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" name="Rechteck 29">
              <a:extLst>
                <a:ext uri="{FF2B5EF4-FFF2-40B4-BE49-F238E27FC236}">
                  <a16:creationId xmlns:a16="http://schemas.microsoft.com/office/drawing/2014/main" id="{6E62419D-26E0-1B52-9AA0-19430D4D9842}"/>
                </a:ext>
              </a:extLst>
            </p:cNvPr>
            <p:cNvSpPr/>
            <p:nvPr/>
          </p:nvSpPr>
          <p:spPr>
            <a:xfrm>
              <a:off x="7157460" y="1752157"/>
              <a:ext cx="379570" cy="354859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" name="Rechteck 29">
              <a:extLst>
                <a:ext uri="{FF2B5EF4-FFF2-40B4-BE49-F238E27FC236}">
                  <a16:creationId xmlns:a16="http://schemas.microsoft.com/office/drawing/2014/main" id="{8ACD9A29-5483-F60B-8323-F269702269C2}"/>
                </a:ext>
              </a:extLst>
            </p:cNvPr>
            <p:cNvSpPr/>
            <p:nvPr/>
          </p:nvSpPr>
          <p:spPr>
            <a:xfrm>
              <a:off x="7718493" y="1750481"/>
              <a:ext cx="37957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" name="Rechteck 29">
              <a:extLst>
                <a:ext uri="{FF2B5EF4-FFF2-40B4-BE49-F238E27FC236}">
                  <a16:creationId xmlns:a16="http://schemas.microsoft.com/office/drawing/2014/main" id="{F773CEB8-F239-E370-7F5B-3CEBD15CB41E}"/>
                </a:ext>
              </a:extLst>
            </p:cNvPr>
            <p:cNvSpPr/>
            <p:nvPr/>
          </p:nvSpPr>
          <p:spPr>
            <a:xfrm>
              <a:off x="8152245" y="1752549"/>
              <a:ext cx="37957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" name="Rechteck 29">
              <a:extLst>
                <a:ext uri="{FF2B5EF4-FFF2-40B4-BE49-F238E27FC236}">
                  <a16:creationId xmlns:a16="http://schemas.microsoft.com/office/drawing/2014/main" id="{7E0D0803-AACB-FFE8-9FF7-9D38823A9EE1}"/>
                </a:ext>
              </a:extLst>
            </p:cNvPr>
            <p:cNvSpPr/>
            <p:nvPr/>
          </p:nvSpPr>
          <p:spPr>
            <a:xfrm>
              <a:off x="8585998" y="1753831"/>
              <a:ext cx="379570" cy="354859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485C997-5189-9AC5-F5B7-5119B918F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09019" y="1502606"/>
              <a:ext cx="304800" cy="2000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AE6F411-6753-E0A3-97F9-E4E54069A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87799" y="1504281"/>
              <a:ext cx="304800" cy="2000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4E2C237-4F80-8EE1-80B4-93641CAD6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96240" y="1505956"/>
              <a:ext cx="304800" cy="200025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A1D3C14-D7AB-C816-A698-4BB59ACDB254}"/>
              </a:ext>
            </a:extLst>
          </p:cNvPr>
          <p:cNvGrpSpPr/>
          <p:nvPr/>
        </p:nvGrpSpPr>
        <p:grpSpPr>
          <a:xfrm>
            <a:off x="9150048" y="2097970"/>
            <a:ext cx="2512927" cy="1235762"/>
            <a:chOff x="6474415" y="2331613"/>
            <a:chExt cx="2512927" cy="1235762"/>
          </a:xfrm>
        </p:grpSpPr>
        <p:sp>
          <p:nvSpPr>
            <p:cNvPr id="18" name="Rechteck 29">
              <a:extLst>
                <a:ext uri="{FF2B5EF4-FFF2-40B4-BE49-F238E27FC236}">
                  <a16:creationId xmlns:a16="http://schemas.microsoft.com/office/drawing/2014/main" id="{B43184BD-9DB6-CB63-D7C6-F9C682828349}"/>
                </a:ext>
              </a:extLst>
            </p:cNvPr>
            <p:cNvSpPr/>
            <p:nvPr/>
          </p:nvSpPr>
          <p:spPr>
            <a:xfrm>
              <a:off x="6852666" y="2331613"/>
              <a:ext cx="37957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" name="Rechteck 29">
              <a:extLst>
                <a:ext uri="{FF2B5EF4-FFF2-40B4-BE49-F238E27FC236}">
                  <a16:creationId xmlns:a16="http://schemas.microsoft.com/office/drawing/2014/main" id="{33B7F038-D6C7-F191-17E2-7B909E78329F}"/>
                </a:ext>
              </a:extLst>
            </p:cNvPr>
            <p:cNvSpPr/>
            <p:nvPr/>
          </p:nvSpPr>
          <p:spPr>
            <a:xfrm>
              <a:off x="7286418" y="2333681"/>
              <a:ext cx="37957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0" name="Rechteck 29">
              <a:extLst>
                <a:ext uri="{FF2B5EF4-FFF2-40B4-BE49-F238E27FC236}">
                  <a16:creationId xmlns:a16="http://schemas.microsoft.com/office/drawing/2014/main" id="{2C69C7B1-8CD1-2A22-B61B-9994B71728D5}"/>
                </a:ext>
              </a:extLst>
            </p:cNvPr>
            <p:cNvSpPr/>
            <p:nvPr/>
          </p:nvSpPr>
          <p:spPr>
            <a:xfrm>
              <a:off x="7720171" y="2334963"/>
              <a:ext cx="379570" cy="354859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9FBEC6D-1001-14A2-A181-437AA3ADE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74415" y="2409029"/>
              <a:ext cx="304800" cy="200025"/>
            </a:xfrm>
            <a:prstGeom prst="rect">
              <a:avLst/>
            </a:prstGeom>
          </p:spPr>
        </p:pic>
        <p:sp>
          <p:nvSpPr>
            <p:cNvPr id="22" name="Rechteck 29">
              <a:extLst>
                <a:ext uri="{FF2B5EF4-FFF2-40B4-BE49-F238E27FC236}">
                  <a16:creationId xmlns:a16="http://schemas.microsoft.com/office/drawing/2014/main" id="{3099DF48-7CF2-B185-9E59-16E7169B7237}"/>
                </a:ext>
              </a:extLst>
            </p:cNvPr>
            <p:cNvSpPr/>
            <p:nvPr/>
          </p:nvSpPr>
          <p:spPr>
            <a:xfrm>
              <a:off x="7276370" y="2765366"/>
              <a:ext cx="37957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3" name="Rechteck 29">
              <a:extLst>
                <a:ext uri="{FF2B5EF4-FFF2-40B4-BE49-F238E27FC236}">
                  <a16:creationId xmlns:a16="http://schemas.microsoft.com/office/drawing/2014/main" id="{9ABE6E76-3AF6-A58B-CEB4-5814512CB059}"/>
                </a:ext>
              </a:extLst>
            </p:cNvPr>
            <p:cNvSpPr/>
            <p:nvPr/>
          </p:nvSpPr>
          <p:spPr>
            <a:xfrm>
              <a:off x="7710122" y="2767434"/>
              <a:ext cx="37957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4" name="Rechteck 29">
              <a:extLst>
                <a:ext uri="{FF2B5EF4-FFF2-40B4-BE49-F238E27FC236}">
                  <a16:creationId xmlns:a16="http://schemas.microsoft.com/office/drawing/2014/main" id="{41925B17-4DBE-01DD-9EB6-040F30C88645}"/>
                </a:ext>
              </a:extLst>
            </p:cNvPr>
            <p:cNvSpPr/>
            <p:nvPr/>
          </p:nvSpPr>
          <p:spPr>
            <a:xfrm>
              <a:off x="8143875" y="2768716"/>
              <a:ext cx="379570" cy="354859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B9DCE3C-EE77-E24F-4C70-A06699DBB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98119" y="2842782"/>
              <a:ext cx="304800" cy="200025"/>
            </a:xfrm>
            <a:prstGeom prst="rect">
              <a:avLst/>
            </a:prstGeom>
          </p:spPr>
        </p:pic>
        <p:sp>
          <p:nvSpPr>
            <p:cNvPr id="26" name="Rechteck 29">
              <a:extLst>
                <a:ext uri="{FF2B5EF4-FFF2-40B4-BE49-F238E27FC236}">
                  <a16:creationId xmlns:a16="http://schemas.microsoft.com/office/drawing/2014/main" id="{0A597A03-0932-5AFB-6F17-66AF27B1A1EC}"/>
                </a:ext>
              </a:extLst>
            </p:cNvPr>
            <p:cNvSpPr/>
            <p:nvPr/>
          </p:nvSpPr>
          <p:spPr>
            <a:xfrm>
              <a:off x="7740267" y="3209166"/>
              <a:ext cx="37957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7" name="Rechteck 29">
              <a:extLst>
                <a:ext uri="{FF2B5EF4-FFF2-40B4-BE49-F238E27FC236}">
                  <a16:creationId xmlns:a16="http://schemas.microsoft.com/office/drawing/2014/main" id="{3BB6C599-783A-1344-87B0-9BBFAB750E8F}"/>
                </a:ext>
              </a:extLst>
            </p:cNvPr>
            <p:cNvSpPr/>
            <p:nvPr/>
          </p:nvSpPr>
          <p:spPr>
            <a:xfrm>
              <a:off x="8174019" y="3211234"/>
              <a:ext cx="37957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8" name="Rechteck 29">
              <a:extLst>
                <a:ext uri="{FF2B5EF4-FFF2-40B4-BE49-F238E27FC236}">
                  <a16:creationId xmlns:a16="http://schemas.microsoft.com/office/drawing/2014/main" id="{410FD418-1BF9-6108-9FD7-07FF807C2009}"/>
                </a:ext>
              </a:extLst>
            </p:cNvPr>
            <p:cNvSpPr/>
            <p:nvPr/>
          </p:nvSpPr>
          <p:spPr>
            <a:xfrm>
              <a:off x="8607772" y="3212516"/>
              <a:ext cx="379570" cy="354859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4F62E6A-9FA2-8CFB-6AEA-D0498EDF2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62016" y="3286582"/>
              <a:ext cx="304800" cy="200025"/>
            </a:xfrm>
            <a:prstGeom prst="rect">
              <a:avLst/>
            </a:prstGeom>
          </p:spPr>
        </p:pic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ECF1CD08-20A9-419B-264C-6E750163B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7460" y="396545"/>
            <a:ext cx="484298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2BEBFBD-32BD-A201-1711-99D7C45D5DA8}"/>
              </a:ext>
            </a:extLst>
          </p:cNvPr>
          <p:cNvSpPr txBox="1"/>
          <p:nvPr/>
        </p:nvSpPr>
        <p:spPr>
          <a:xfrm>
            <a:off x="6702014" y="335161"/>
            <a:ext cx="3187056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Gregor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Hohpe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Bobby Woolf: Enterprise Integration Patterns, Addison-Wesley, 2004]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E8696AB-A3BF-1ABD-004E-600AB8E422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6260" y="4369139"/>
            <a:ext cx="2936248" cy="132788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0F468B0-A109-2D38-4030-18B5C47E1F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260" y="4155527"/>
            <a:ext cx="1283998" cy="40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7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60121E-01DE-B3E7-1784-CD329BA0528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</a:t>
            </a:r>
            <a:br>
              <a:rPr lang="en-US" dirty="0"/>
            </a:br>
            <a:r>
              <a:rPr lang="en-US" dirty="0"/>
              <a:t>Publish-Subscribe</a:t>
            </a:r>
            <a:br>
              <a:rPr lang="en-US" dirty="0"/>
            </a:br>
            <a:r>
              <a:rPr lang="en-US" dirty="0"/>
              <a:t>(Pub/Sub)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Key Characteristics</a:t>
            </a:r>
          </a:p>
          <a:p>
            <a:pPr lvl="1"/>
            <a:r>
              <a:rPr lang="en-US" dirty="0"/>
              <a:t>Often imbalance between few publishers and many subscribers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Topics:</a:t>
            </a:r>
            <a:r>
              <a:rPr lang="en-US" dirty="0"/>
              <a:t> explicit or implicit (e.g., predicates) groups of messages to publish into or subscribe from</a:t>
            </a:r>
          </a:p>
          <a:p>
            <a:pPr lvl="1"/>
            <a:r>
              <a:rPr lang="en-US" dirty="0"/>
              <a:t>Addition and deletion of subscribers rare compared to message load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ECA</a:t>
            </a:r>
            <a:r>
              <a:rPr lang="en-US" dirty="0"/>
              <a:t> (event condition action) evaluation model</a:t>
            </a:r>
          </a:p>
          <a:p>
            <a:pPr lvl="1"/>
            <a:r>
              <a:rPr lang="en-US" dirty="0"/>
              <a:t>Often </a:t>
            </a:r>
            <a:r>
              <a:rPr lang="en-US" b="1" dirty="0">
                <a:solidFill>
                  <a:schemeClr val="accent1"/>
                </a:solidFill>
              </a:rPr>
              <a:t>at-least-once</a:t>
            </a:r>
            <a:r>
              <a:rPr lang="en-US" dirty="0"/>
              <a:t> guarantee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5723E-AD17-C128-EC28-958F2AF6DE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Publish/Subscribe Architecture</a:t>
            </a:r>
            <a:br>
              <a:rPr lang="en-US" dirty="0"/>
            </a:br>
            <a:endParaRPr lang="en-US" dirty="0"/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67A2DEF9-A386-7C47-FC19-D6055ED701E1}"/>
              </a:ext>
            </a:extLst>
          </p:cNvPr>
          <p:cNvSpPr/>
          <p:nvPr/>
        </p:nvSpPr>
        <p:spPr>
          <a:xfrm>
            <a:off x="3789070" y="1986997"/>
            <a:ext cx="1633047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Publisher 1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5038EB26-8017-660C-286E-D5B57DB19580}"/>
              </a:ext>
            </a:extLst>
          </p:cNvPr>
          <p:cNvSpPr/>
          <p:nvPr/>
        </p:nvSpPr>
        <p:spPr>
          <a:xfrm>
            <a:off x="3780697" y="2601619"/>
            <a:ext cx="1633047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Publisher 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ACFF6B9-EF5C-D190-E635-FD58B9837E78}"/>
              </a:ext>
            </a:extLst>
          </p:cNvPr>
          <p:cNvSpPr/>
          <p:nvPr/>
        </p:nvSpPr>
        <p:spPr>
          <a:xfrm>
            <a:off x="6080094" y="2187385"/>
            <a:ext cx="1225898" cy="509114"/>
          </a:xfrm>
          <a:prstGeom prst="ellipse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Topics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301E912-00D0-E061-B006-354E310CEC30}"/>
              </a:ext>
            </a:extLst>
          </p:cNvPr>
          <p:cNvSpPr/>
          <p:nvPr/>
        </p:nvSpPr>
        <p:spPr>
          <a:xfrm>
            <a:off x="6142062" y="2249351"/>
            <a:ext cx="1225898" cy="509114"/>
          </a:xfrm>
          <a:prstGeom prst="ellipse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Topics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2C7A542-CEC2-0260-7159-032ABFEC0D35}"/>
              </a:ext>
            </a:extLst>
          </p:cNvPr>
          <p:cNvSpPr/>
          <p:nvPr/>
        </p:nvSpPr>
        <p:spPr>
          <a:xfrm>
            <a:off x="6214075" y="2311317"/>
            <a:ext cx="1225898" cy="509114"/>
          </a:xfrm>
          <a:prstGeom prst="ellipse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Topics</a:t>
            </a:r>
          </a:p>
        </p:txBody>
      </p:sp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707D74FC-3DDD-2EF2-8680-2706B6100E8D}"/>
              </a:ext>
            </a:extLst>
          </p:cNvPr>
          <p:cNvSpPr/>
          <p:nvPr/>
        </p:nvSpPr>
        <p:spPr>
          <a:xfrm>
            <a:off x="8051251" y="1385770"/>
            <a:ext cx="1633047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Subscriber 1</a:t>
            </a:r>
          </a:p>
        </p:txBody>
      </p:sp>
      <p:sp>
        <p:nvSpPr>
          <p:cNvPr id="10" name="Rounded Rectangle 12">
            <a:extLst>
              <a:ext uri="{FF2B5EF4-FFF2-40B4-BE49-F238E27FC236}">
                <a16:creationId xmlns:a16="http://schemas.microsoft.com/office/drawing/2014/main" id="{ACD8BDF1-7228-D3E0-8065-EAFD5DB8092C}"/>
              </a:ext>
            </a:extLst>
          </p:cNvPr>
          <p:cNvSpPr/>
          <p:nvPr/>
        </p:nvSpPr>
        <p:spPr>
          <a:xfrm>
            <a:off x="8042878" y="2000392"/>
            <a:ext cx="1633047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Subscriber 2</a:t>
            </a:r>
          </a:p>
        </p:txBody>
      </p:sp>
      <p:sp>
        <p:nvSpPr>
          <p:cNvPr id="11" name="Rounded Rectangle 13">
            <a:extLst>
              <a:ext uri="{FF2B5EF4-FFF2-40B4-BE49-F238E27FC236}">
                <a16:creationId xmlns:a16="http://schemas.microsoft.com/office/drawing/2014/main" id="{90AA8D76-8D4D-6E48-38D4-FF8DE3C41BBA}"/>
              </a:ext>
            </a:extLst>
          </p:cNvPr>
          <p:cNvSpPr/>
          <p:nvPr/>
        </p:nvSpPr>
        <p:spPr>
          <a:xfrm>
            <a:off x="8062976" y="2643485"/>
            <a:ext cx="1633047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Subscriber 3</a:t>
            </a:r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229D35BA-A158-2583-F075-AD14A324A048}"/>
              </a:ext>
            </a:extLst>
          </p:cNvPr>
          <p:cNvSpPr/>
          <p:nvPr/>
        </p:nvSpPr>
        <p:spPr>
          <a:xfrm>
            <a:off x="8054603" y="3258107"/>
            <a:ext cx="1633047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Subscriber 4</a:t>
            </a:r>
          </a:p>
        </p:txBody>
      </p:sp>
      <p:cxnSp>
        <p:nvCxnSpPr>
          <p:cNvPr id="13" name="Gerade Verbindung mit Pfeil 6">
            <a:extLst>
              <a:ext uri="{FF2B5EF4-FFF2-40B4-BE49-F238E27FC236}">
                <a16:creationId xmlns:a16="http://schemas.microsoft.com/office/drawing/2014/main" id="{922AA882-175D-0F01-2588-6F697036A744}"/>
              </a:ext>
            </a:extLst>
          </p:cNvPr>
          <p:cNvCxnSpPr>
            <a:stCxn id="4" idx="3"/>
            <a:endCxn id="6" idx="2"/>
          </p:cNvCxnSpPr>
          <p:nvPr/>
        </p:nvCxnSpPr>
        <p:spPr bwMode="auto">
          <a:xfrm>
            <a:off x="5422117" y="2171663"/>
            <a:ext cx="657977" cy="27027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4" name="Gerade Verbindung mit Pfeil 6">
            <a:extLst>
              <a:ext uri="{FF2B5EF4-FFF2-40B4-BE49-F238E27FC236}">
                <a16:creationId xmlns:a16="http://schemas.microsoft.com/office/drawing/2014/main" id="{81F8BB0B-2A28-BCBF-88AE-16292DAA7279}"/>
              </a:ext>
            </a:extLst>
          </p:cNvPr>
          <p:cNvCxnSpPr>
            <a:stCxn id="5" idx="3"/>
            <a:endCxn id="8" idx="2"/>
          </p:cNvCxnSpPr>
          <p:nvPr/>
        </p:nvCxnSpPr>
        <p:spPr bwMode="auto">
          <a:xfrm flipV="1">
            <a:off x="5413744" y="2565874"/>
            <a:ext cx="800331" cy="220411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5" name="Gerade Verbindung mit Pfeil 6">
            <a:extLst>
              <a:ext uri="{FF2B5EF4-FFF2-40B4-BE49-F238E27FC236}">
                <a16:creationId xmlns:a16="http://schemas.microsoft.com/office/drawing/2014/main" id="{9E753C85-0D49-9FB4-522C-805DF491FE54}"/>
              </a:ext>
            </a:extLst>
          </p:cNvPr>
          <p:cNvCxnSpPr>
            <a:stCxn id="5" idx="3"/>
            <a:endCxn id="6" idx="2"/>
          </p:cNvCxnSpPr>
          <p:nvPr/>
        </p:nvCxnSpPr>
        <p:spPr bwMode="auto">
          <a:xfrm flipV="1">
            <a:off x="5413744" y="2441942"/>
            <a:ext cx="666350" cy="34434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6" name="Gerade Verbindung mit Pfeil 6">
            <a:extLst>
              <a:ext uri="{FF2B5EF4-FFF2-40B4-BE49-F238E27FC236}">
                <a16:creationId xmlns:a16="http://schemas.microsoft.com/office/drawing/2014/main" id="{3CF118BF-8A82-4287-4E11-100725B6EB8C}"/>
              </a:ext>
            </a:extLst>
          </p:cNvPr>
          <p:cNvCxnSpPr>
            <a:stCxn id="5" idx="3"/>
            <a:endCxn id="7" idx="2"/>
          </p:cNvCxnSpPr>
          <p:nvPr/>
        </p:nvCxnSpPr>
        <p:spPr bwMode="auto">
          <a:xfrm flipV="1">
            <a:off x="5413744" y="2503908"/>
            <a:ext cx="728318" cy="28237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7" name="Gerade Verbindung mit Pfeil 6">
            <a:extLst>
              <a:ext uri="{FF2B5EF4-FFF2-40B4-BE49-F238E27FC236}">
                <a16:creationId xmlns:a16="http://schemas.microsoft.com/office/drawing/2014/main" id="{6F9E6499-E926-51F8-B47B-88AE1AC13D59}"/>
              </a:ext>
            </a:extLst>
          </p:cNvPr>
          <p:cNvCxnSpPr>
            <a:stCxn id="6" idx="7"/>
            <a:endCxn id="9" idx="1"/>
          </p:cNvCxnSpPr>
          <p:nvPr/>
        </p:nvCxnSpPr>
        <p:spPr bwMode="auto">
          <a:xfrm flipV="1">
            <a:off x="7126463" y="1570436"/>
            <a:ext cx="924788" cy="69150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8" name="Gerade Verbindung mit Pfeil 6">
            <a:extLst>
              <a:ext uri="{FF2B5EF4-FFF2-40B4-BE49-F238E27FC236}">
                <a16:creationId xmlns:a16="http://schemas.microsoft.com/office/drawing/2014/main" id="{8FAF4B24-F312-0690-9273-B81DF02CE87A}"/>
              </a:ext>
            </a:extLst>
          </p:cNvPr>
          <p:cNvCxnSpPr>
            <a:stCxn id="7" idx="7"/>
          </p:cNvCxnSpPr>
          <p:nvPr/>
        </p:nvCxnSpPr>
        <p:spPr bwMode="auto">
          <a:xfrm flipV="1">
            <a:off x="7188431" y="1722837"/>
            <a:ext cx="862820" cy="601072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9" name="Gerade Verbindung mit Pfeil 6">
            <a:extLst>
              <a:ext uri="{FF2B5EF4-FFF2-40B4-BE49-F238E27FC236}">
                <a16:creationId xmlns:a16="http://schemas.microsoft.com/office/drawing/2014/main" id="{705D3C5D-6B31-5244-B601-1CEB77D8D030}"/>
              </a:ext>
            </a:extLst>
          </p:cNvPr>
          <p:cNvCxnSpPr>
            <a:stCxn id="8" idx="6"/>
            <a:endCxn id="10" idx="1"/>
          </p:cNvCxnSpPr>
          <p:nvPr/>
        </p:nvCxnSpPr>
        <p:spPr bwMode="auto">
          <a:xfrm flipV="1">
            <a:off x="7439973" y="2185058"/>
            <a:ext cx="602905" cy="380816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0" name="Gerade Verbindung mit Pfeil 6">
            <a:extLst>
              <a:ext uri="{FF2B5EF4-FFF2-40B4-BE49-F238E27FC236}">
                <a16:creationId xmlns:a16="http://schemas.microsoft.com/office/drawing/2014/main" id="{7ADC38F6-86D7-B73E-3029-689999C91D5F}"/>
              </a:ext>
            </a:extLst>
          </p:cNvPr>
          <p:cNvCxnSpPr>
            <a:stCxn id="8" idx="6"/>
            <a:endCxn id="11" idx="1"/>
          </p:cNvCxnSpPr>
          <p:nvPr/>
        </p:nvCxnSpPr>
        <p:spPr bwMode="auto">
          <a:xfrm>
            <a:off x="7439973" y="2565874"/>
            <a:ext cx="623003" cy="26227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1" name="Gerade Verbindung mit Pfeil 6">
            <a:extLst>
              <a:ext uri="{FF2B5EF4-FFF2-40B4-BE49-F238E27FC236}">
                <a16:creationId xmlns:a16="http://schemas.microsoft.com/office/drawing/2014/main" id="{B1E50AE8-87DD-A199-E947-11E82D93DADD}"/>
              </a:ext>
            </a:extLst>
          </p:cNvPr>
          <p:cNvCxnSpPr>
            <a:stCxn id="8" idx="6"/>
            <a:endCxn id="12" idx="1"/>
          </p:cNvCxnSpPr>
          <p:nvPr/>
        </p:nvCxnSpPr>
        <p:spPr bwMode="auto">
          <a:xfrm>
            <a:off x="7439973" y="2565874"/>
            <a:ext cx="614630" cy="87689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B7C0D6A-F182-712C-6680-4E5D68E76FE3}"/>
              </a:ext>
            </a:extLst>
          </p:cNvPr>
          <p:cNvSpPr txBox="1"/>
          <p:nvPr/>
        </p:nvSpPr>
        <p:spPr>
          <a:xfrm>
            <a:off x="5546791" y="1802331"/>
            <a:ext cx="46222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AAF31F-627E-5712-2C4E-D37AF523BCE0}"/>
              </a:ext>
            </a:extLst>
          </p:cNvPr>
          <p:cNvSpPr txBox="1"/>
          <p:nvPr/>
        </p:nvSpPr>
        <p:spPr>
          <a:xfrm>
            <a:off x="7377263" y="1371929"/>
            <a:ext cx="46222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4070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DA9A8E-DD1E-511D-69FF-67B95CB2D2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Subscriber Filtering</a:t>
            </a:r>
          </a:p>
          <a:p>
            <a:pPr lvl="1"/>
            <a:r>
              <a:rPr lang="en-US" dirty="0"/>
              <a:t>Complex predicates of range filters, </a:t>
            </a:r>
            <a:r>
              <a:rPr lang="en-US" dirty="0" err="1"/>
              <a:t>equi</a:t>
            </a:r>
            <a:r>
              <a:rPr lang="en-US" dirty="0"/>
              <a:t>-predicates, and negation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Goal: </a:t>
            </a:r>
            <a:r>
              <a:rPr lang="en-US" dirty="0"/>
              <a:t>Avoid naïve scan over all subscriber predicates / topics</a:t>
            </a:r>
          </a:p>
          <a:p>
            <a:r>
              <a:rPr lang="en-US" dirty="0"/>
              <a:t>Matching Algorithm</a:t>
            </a:r>
          </a:p>
          <a:p>
            <a:pPr lvl="1"/>
            <a:r>
              <a:rPr lang="en-US" dirty="0"/>
              <a:t>Matching event against a set of subscriptions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Approach:</a:t>
            </a:r>
            <a:r>
              <a:rPr lang="en-US" dirty="0"/>
              <a:t> sorting and </a:t>
            </a:r>
            <a:br>
              <a:rPr lang="en-US" dirty="0"/>
            </a:br>
            <a:r>
              <a:rPr lang="en-US" dirty="0"/>
              <a:t>parallel search tree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C141E0-B3F9-6F34-1C99-695F9F7FA2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Publish/Subscribe Architecture, cont.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872325-4A77-8F42-B5C4-B2351A816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8383" y="2413164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4FC8E5-705D-6F3F-79F3-0C6763C9A8D8}"/>
              </a:ext>
            </a:extLst>
          </p:cNvPr>
          <p:cNvSpPr txBox="1"/>
          <p:nvPr/>
        </p:nvSpPr>
        <p:spPr>
          <a:xfrm>
            <a:off x="7734750" y="2363731"/>
            <a:ext cx="323642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Guruduth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Banavar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An Efficient Multicast Protocol for Content-Based Publish-Subscribe Systems.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ICDCS 1999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ED6FD6-BF0C-9330-767C-AB0A4975F7AD}"/>
              </a:ext>
            </a:extLst>
          </p:cNvPr>
          <p:cNvSpPr txBox="1"/>
          <p:nvPr/>
        </p:nvSpPr>
        <p:spPr>
          <a:xfrm>
            <a:off x="1054956" y="4097896"/>
            <a:ext cx="180166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Example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Publish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{a</a:t>
            </a:r>
            <a:r>
              <a:rPr lang="en-US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=1, a</a:t>
            </a:r>
            <a:r>
              <a:rPr lang="en-US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=2, a</a:t>
            </a:r>
            <a:r>
              <a:rPr lang="en-US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=3, a</a:t>
            </a:r>
            <a:r>
              <a:rPr lang="en-US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=1, a</a:t>
            </a:r>
            <a:r>
              <a:rPr lang="en-US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=2}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C112F8-17B1-4751-8AD1-66CB02EA9AB1}"/>
              </a:ext>
            </a:extLst>
          </p:cNvPr>
          <p:cNvGrpSpPr/>
          <p:nvPr/>
        </p:nvGrpSpPr>
        <p:grpSpPr>
          <a:xfrm>
            <a:off x="3489939" y="3179159"/>
            <a:ext cx="6604543" cy="2478151"/>
            <a:chOff x="1783811" y="1140766"/>
            <a:chExt cx="6604543" cy="2478151"/>
          </a:xfrm>
        </p:grpSpPr>
        <p:sp>
          <p:nvSpPr>
            <p:cNvPr id="8" name="Rechteck 29">
              <a:extLst>
                <a:ext uri="{FF2B5EF4-FFF2-40B4-BE49-F238E27FC236}">
                  <a16:creationId xmlns:a16="http://schemas.microsoft.com/office/drawing/2014/main" id="{940C4D69-2C90-FF39-D7A7-BCEC9E1D5385}"/>
                </a:ext>
              </a:extLst>
            </p:cNvPr>
            <p:cNvSpPr/>
            <p:nvPr/>
          </p:nvSpPr>
          <p:spPr>
            <a:xfrm>
              <a:off x="4496889" y="1140766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hteck 29">
              <a:extLst>
                <a:ext uri="{FF2B5EF4-FFF2-40B4-BE49-F238E27FC236}">
                  <a16:creationId xmlns:a16="http://schemas.microsoft.com/office/drawing/2014/main" id="{8D7FEFE2-AF5A-81FB-8D34-8C3867A050AB}"/>
                </a:ext>
              </a:extLst>
            </p:cNvPr>
            <p:cNvSpPr/>
            <p:nvPr/>
          </p:nvSpPr>
          <p:spPr>
            <a:xfrm>
              <a:off x="2880774" y="1544375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hteck 29">
              <a:extLst>
                <a:ext uri="{FF2B5EF4-FFF2-40B4-BE49-F238E27FC236}">
                  <a16:creationId xmlns:a16="http://schemas.microsoft.com/office/drawing/2014/main" id="{416BB152-2185-98FF-FD16-B14C5AB1D847}"/>
                </a:ext>
              </a:extLst>
            </p:cNvPr>
            <p:cNvSpPr/>
            <p:nvPr/>
          </p:nvSpPr>
          <p:spPr>
            <a:xfrm>
              <a:off x="6238606" y="1556100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hteck 29">
              <a:extLst>
                <a:ext uri="{FF2B5EF4-FFF2-40B4-BE49-F238E27FC236}">
                  <a16:creationId xmlns:a16="http://schemas.microsoft.com/office/drawing/2014/main" id="{12A7B037-5970-5991-F4CB-D876E3716375}"/>
                </a:ext>
              </a:extLst>
            </p:cNvPr>
            <p:cNvSpPr/>
            <p:nvPr/>
          </p:nvSpPr>
          <p:spPr>
            <a:xfrm>
              <a:off x="2200826" y="2030046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hteck 29">
              <a:extLst>
                <a:ext uri="{FF2B5EF4-FFF2-40B4-BE49-F238E27FC236}">
                  <a16:creationId xmlns:a16="http://schemas.microsoft.com/office/drawing/2014/main" id="{52338784-5321-6F57-F8D0-B53827B43D0B}"/>
                </a:ext>
              </a:extLst>
            </p:cNvPr>
            <p:cNvSpPr/>
            <p:nvPr/>
          </p:nvSpPr>
          <p:spPr>
            <a:xfrm>
              <a:off x="3418348" y="2041771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hteck 29">
              <a:extLst>
                <a:ext uri="{FF2B5EF4-FFF2-40B4-BE49-F238E27FC236}">
                  <a16:creationId xmlns:a16="http://schemas.microsoft.com/office/drawing/2014/main" id="{F07B4849-D346-6791-4E64-6BCBDF64E869}"/>
                </a:ext>
              </a:extLst>
            </p:cNvPr>
            <p:cNvSpPr/>
            <p:nvPr/>
          </p:nvSpPr>
          <p:spPr>
            <a:xfrm>
              <a:off x="3420022" y="2525767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hteck 29">
              <a:extLst>
                <a:ext uri="{FF2B5EF4-FFF2-40B4-BE49-F238E27FC236}">
                  <a16:creationId xmlns:a16="http://schemas.microsoft.com/office/drawing/2014/main" id="{2C8AA0CF-A4B5-9F35-6706-AE7A95C74696}"/>
                </a:ext>
              </a:extLst>
            </p:cNvPr>
            <p:cNvSpPr/>
            <p:nvPr/>
          </p:nvSpPr>
          <p:spPr>
            <a:xfrm>
              <a:off x="3421696" y="2949474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hteck 29">
              <a:extLst>
                <a:ext uri="{FF2B5EF4-FFF2-40B4-BE49-F238E27FC236}">
                  <a16:creationId xmlns:a16="http://schemas.microsoft.com/office/drawing/2014/main" id="{42F0F626-2D90-96A9-07EB-8C294D0E994C}"/>
                </a:ext>
              </a:extLst>
            </p:cNvPr>
            <p:cNvSpPr/>
            <p:nvPr/>
          </p:nvSpPr>
          <p:spPr>
            <a:xfrm>
              <a:off x="3423371" y="3383225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6" name="Gerade Verbindung mit Pfeil 6">
              <a:extLst>
                <a:ext uri="{FF2B5EF4-FFF2-40B4-BE49-F238E27FC236}">
                  <a16:creationId xmlns:a16="http://schemas.microsoft.com/office/drawing/2014/main" id="{045F5D69-91DD-5903-9922-436E50EB6FD0}"/>
                </a:ext>
              </a:extLst>
            </p:cNvPr>
            <p:cNvCxnSpPr>
              <a:stCxn id="8" idx="2"/>
              <a:endCxn id="9" idx="0"/>
            </p:cNvCxnSpPr>
            <p:nvPr/>
          </p:nvCxnSpPr>
          <p:spPr bwMode="auto">
            <a:xfrm flipH="1">
              <a:off x="2965902" y="1322865"/>
              <a:ext cx="1616115" cy="22151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7" name="Gerade Verbindung mit Pfeil 6">
              <a:extLst>
                <a:ext uri="{FF2B5EF4-FFF2-40B4-BE49-F238E27FC236}">
                  <a16:creationId xmlns:a16="http://schemas.microsoft.com/office/drawing/2014/main" id="{AD9278F2-D11A-DD3A-26D2-294497AC3FA2}"/>
                </a:ext>
              </a:extLst>
            </p:cNvPr>
            <p:cNvCxnSpPr>
              <a:stCxn id="8" idx="2"/>
              <a:endCxn id="10" idx="0"/>
            </p:cNvCxnSpPr>
            <p:nvPr/>
          </p:nvCxnSpPr>
          <p:spPr bwMode="auto">
            <a:xfrm>
              <a:off x="4582017" y="1322865"/>
              <a:ext cx="1741717" cy="233235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8" name="Gerade Verbindung mit Pfeil 6">
              <a:extLst>
                <a:ext uri="{FF2B5EF4-FFF2-40B4-BE49-F238E27FC236}">
                  <a16:creationId xmlns:a16="http://schemas.microsoft.com/office/drawing/2014/main" id="{87B64ED5-3E6A-94FD-B071-12F0089AD01C}"/>
                </a:ext>
              </a:extLst>
            </p:cNvPr>
            <p:cNvCxnSpPr>
              <a:stCxn id="9" idx="2"/>
              <a:endCxn id="12" idx="0"/>
            </p:cNvCxnSpPr>
            <p:nvPr/>
          </p:nvCxnSpPr>
          <p:spPr bwMode="auto">
            <a:xfrm>
              <a:off x="2965902" y="1726474"/>
              <a:ext cx="537574" cy="31529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9" name="Gerade Verbindung mit Pfeil 6">
              <a:extLst>
                <a:ext uri="{FF2B5EF4-FFF2-40B4-BE49-F238E27FC236}">
                  <a16:creationId xmlns:a16="http://schemas.microsoft.com/office/drawing/2014/main" id="{33F2CAAD-E7F4-0DD9-8462-57E1BE19E879}"/>
                </a:ext>
              </a:extLst>
            </p:cNvPr>
            <p:cNvCxnSpPr>
              <a:stCxn id="9" idx="2"/>
              <a:endCxn id="11" idx="0"/>
            </p:cNvCxnSpPr>
            <p:nvPr/>
          </p:nvCxnSpPr>
          <p:spPr bwMode="auto">
            <a:xfrm flipH="1">
              <a:off x="2285954" y="1726474"/>
              <a:ext cx="679948" cy="30357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0" name="Gerade Verbindung mit Pfeil 6">
              <a:extLst>
                <a:ext uri="{FF2B5EF4-FFF2-40B4-BE49-F238E27FC236}">
                  <a16:creationId xmlns:a16="http://schemas.microsoft.com/office/drawing/2014/main" id="{F9CD9800-9D4B-9E51-B79F-605770789CBE}"/>
                </a:ext>
              </a:extLst>
            </p:cNvPr>
            <p:cNvCxnSpPr>
              <a:stCxn id="12" idx="2"/>
              <a:endCxn id="13" idx="0"/>
            </p:cNvCxnSpPr>
            <p:nvPr/>
          </p:nvCxnSpPr>
          <p:spPr bwMode="auto">
            <a:xfrm>
              <a:off x="3503476" y="2223870"/>
              <a:ext cx="1674" cy="30189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1" name="Gerade Verbindung mit Pfeil 6">
              <a:extLst>
                <a:ext uri="{FF2B5EF4-FFF2-40B4-BE49-F238E27FC236}">
                  <a16:creationId xmlns:a16="http://schemas.microsoft.com/office/drawing/2014/main" id="{B22399D2-03B6-6CA7-9740-1B3B519E4094}"/>
                </a:ext>
              </a:extLst>
            </p:cNvPr>
            <p:cNvCxnSpPr>
              <a:stCxn id="13" idx="2"/>
              <a:endCxn id="14" idx="0"/>
            </p:cNvCxnSpPr>
            <p:nvPr/>
          </p:nvCxnSpPr>
          <p:spPr bwMode="auto">
            <a:xfrm>
              <a:off x="3505150" y="2707866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2" name="Gerade Verbindung mit Pfeil 6">
              <a:extLst>
                <a:ext uri="{FF2B5EF4-FFF2-40B4-BE49-F238E27FC236}">
                  <a16:creationId xmlns:a16="http://schemas.microsoft.com/office/drawing/2014/main" id="{93C8D6C0-829C-B260-D3BF-4DCE1BE1B7B7}"/>
                </a:ext>
              </a:extLst>
            </p:cNvPr>
            <p:cNvCxnSpPr>
              <a:stCxn id="14" idx="2"/>
              <a:endCxn id="15" idx="0"/>
            </p:cNvCxnSpPr>
            <p:nvPr/>
          </p:nvCxnSpPr>
          <p:spPr bwMode="auto">
            <a:xfrm>
              <a:off x="3506824" y="3131573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3" name="Rechteck 29">
              <a:extLst>
                <a:ext uri="{FF2B5EF4-FFF2-40B4-BE49-F238E27FC236}">
                  <a16:creationId xmlns:a16="http://schemas.microsoft.com/office/drawing/2014/main" id="{FCB97612-D8DC-01C6-89FA-9D3C8ACE34B6}"/>
                </a:ext>
              </a:extLst>
            </p:cNvPr>
            <p:cNvSpPr/>
            <p:nvPr/>
          </p:nvSpPr>
          <p:spPr>
            <a:xfrm>
              <a:off x="1783811" y="2537488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hteck 29">
              <a:extLst>
                <a:ext uri="{FF2B5EF4-FFF2-40B4-BE49-F238E27FC236}">
                  <a16:creationId xmlns:a16="http://schemas.microsoft.com/office/drawing/2014/main" id="{F638446B-935D-8CC6-28B4-3B73806C5017}"/>
                </a:ext>
              </a:extLst>
            </p:cNvPr>
            <p:cNvSpPr/>
            <p:nvPr/>
          </p:nvSpPr>
          <p:spPr>
            <a:xfrm>
              <a:off x="1785485" y="2961195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hteck 29">
              <a:extLst>
                <a:ext uri="{FF2B5EF4-FFF2-40B4-BE49-F238E27FC236}">
                  <a16:creationId xmlns:a16="http://schemas.microsoft.com/office/drawing/2014/main" id="{15B3F3F5-C8E7-2116-4FEF-EA44A42D845D}"/>
                </a:ext>
              </a:extLst>
            </p:cNvPr>
            <p:cNvSpPr/>
            <p:nvPr/>
          </p:nvSpPr>
          <p:spPr>
            <a:xfrm>
              <a:off x="1787160" y="3394946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6" name="Gerade Verbindung mit Pfeil 6">
              <a:extLst>
                <a:ext uri="{FF2B5EF4-FFF2-40B4-BE49-F238E27FC236}">
                  <a16:creationId xmlns:a16="http://schemas.microsoft.com/office/drawing/2014/main" id="{2C56D7E0-8485-B671-F1CE-A19BD8E4CAFF}"/>
                </a:ext>
              </a:extLst>
            </p:cNvPr>
            <p:cNvCxnSpPr>
              <a:stCxn id="23" idx="2"/>
              <a:endCxn id="24" idx="0"/>
            </p:cNvCxnSpPr>
            <p:nvPr/>
          </p:nvCxnSpPr>
          <p:spPr bwMode="auto">
            <a:xfrm>
              <a:off x="1868939" y="2719587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7" name="Gerade Verbindung mit Pfeil 6">
              <a:extLst>
                <a:ext uri="{FF2B5EF4-FFF2-40B4-BE49-F238E27FC236}">
                  <a16:creationId xmlns:a16="http://schemas.microsoft.com/office/drawing/2014/main" id="{78D5B778-6595-9E3E-0928-98B64B7F0DD5}"/>
                </a:ext>
              </a:extLst>
            </p:cNvPr>
            <p:cNvCxnSpPr>
              <a:stCxn id="24" idx="2"/>
              <a:endCxn id="25" idx="0"/>
            </p:cNvCxnSpPr>
            <p:nvPr/>
          </p:nvCxnSpPr>
          <p:spPr bwMode="auto">
            <a:xfrm>
              <a:off x="1870613" y="3143294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8" name="Rechteck 29">
              <a:extLst>
                <a:ext uri="{FF2B5EF4-FFF2-40B4-BE49-F238E27FC236}">
                  <a16:creationId xmlns:a16="http://schemas.microsoft.com/office/drawing/2014/main" id="{79F21896-1713-7519-0EE6-F69DAAE01AE2}"/>
                </a:ext>
              </a:extLst>
            </p:cNvPr>
            <p:cNvSpPr/>
            <p:nvPr/>
          </p:nvSpPr>
          <p:spPr>
            <a:xfrm>
              <a:off x="2599394" y="2539163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hteck 29">
              <a:extLst>
                <a:ext uri="{FF2B5EF4-FFF2-40B4-BE49-F238E27FC236}">
                  <a16:creationId xmlns:a16="http://schemas.microsoft.com/office/drawing/2014/main" id="{97C675A6-D625-1824-697B-C5D2B501003E}"/>
                </a:ext>
              </a:extLst>
            </p:cNvPr>
            <p:cNvSpPr/>
            <p:nvPr/>
          </p:nvSpPr>
          <p:spPr>
            <a:xfrm>
              <a:off x="2822130" y="2962870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DB0879BD-F70C-FBF8-0F5E-23F483DF2BA0}"/>
                </a:ext>
              </a:extLst>
            </p:cNvPr>
            <p:cNvSpPr/>
            <p:nvPr/>
          </p:nvSpPr>
          <p:spPr>
            <a:xfrm>
              <a:off x="2823805" y="3396621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1" name="Gerade Verbindung mit Pfeil 6">
              <a:extLst>
                <a:ext uri="{FF2B5EF4-FFF2-40B4-BE49-F238E27FC236}">
                  <a16:creationId xmlns:a16="http://schemas.microsoft.com/office/drawing/2014/main" id="{10360B29-DDA7-295C-0398-9769E35A274C}"/>
                </a:ext>
              </a:extLst>
            </p:cNvPr>
            <p:cNvCxnSpPr>
              <a:stCxn id="28" idx="2"/>
              <a:endCxn id="29" idx="0"/>
            </p:cNvCxnSpPr>
            <p:nvPr/>
          </p:nvCxnSpPr>
          <p:spPr bwMode="auto">
            <a:xfrm>
              <a:off x="2684522" y="2721262"/>
              <a:ext cx="222736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2" name="Gerade Verbindung mit Pfeil 6">
              <a:extLst>
                <a:ext uri="{FF2B5EF4-FFF2-40B4-BE49-F238E27FC236}">
                  <a16:creationId xmlns:a16="http://schemas.microsoft.com/office/drawing/2014/main" id="{E5B095CF-B644-B85C-1CBB-499D317BF7DB}"/>
                </a:ext>
              </a:extLst>
            </p:cNvPr>
            <p:cNvCxnSpPr>
              <a:stCxn id="29" idx="2"/>
              <a:endCxn id="30" idx="0"/>
            </p:cNvCxnSpPr>
            <p:nvPr/>
          </p:nvCxnSpPr>
          <p:spPr bwMode="auto">
            <a:xfrm>
              <a:off x="2907258" y="3144969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33" name="Rechteck 29">
              <a:extLst>
                <a:ext uri="{FF2B5EF4-FFF2-40B4-BE49-F238E27FC236}">
                  <a16:creationId xmlns:a16="http://schemas.microsoft.com/office/drawing/2014/main" id="{A0C7AE3C-EBF1-040C-8E42-739B5BEF17F0}"/>
                </a:ext>
              </a:extLst>
            </p:cNvPr>
            <p:cNvSpPr/>
            <p:nvPr/>
          </p:nvSpPr>
          <p:spPr>
            <a:xfrm>
              <a:off x="2371632" y="2964546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hteck 29">
              <a:extLst>
                <a:ext uri="{FF2B5EF4-FFF2-40B4-BE49-F238E27FC236}">
                  <a16:creationId xmlns:a16="http://schemas.microsoft.com/office/drawing/2014/main" id="{E277089B-6204-76F9-948C-68B25E03EB0A}"/>
                </a:ext>
              </a:extLst>
            </p:cNvPr>
            <p:cNvSpPr/>
            <p:nvPr/>
          </p:nvSpPr>
          <p:spPr>
            <a:xfrm>
              <a:off x="2373307" y="3398297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5" name="Gerade Verbindung mit Pfeil 6">
              <a:extLst>
                <a:ext uri="{FF2B5EF4-FFF2-40B4-BE49-F238E27FC236}">
                  <a16:creationId xmlns:a16="http://schemas.microsoft.com/office/drawing/2014/main" id="{F460C852-B066-7C5F-B8BA-D85A9E2F4388}"/>
                </a:ext>
              </a:extLst>
            </p:cNvPr>
            <p:cNvCxnSpPr>
              <a:stCxn id="33" idx="2"/>
              <a:endCxn id="34" idx="0"/>
            </p:cNvCxnSpPr>
            <p:nvPr/>
          </p:nvCxnSpPr>
          <p:spPr bwMode="auto">
            <a:xfrm>
              <a:off x="2456760" y="3146645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6" name="Gerade Verbindung mit Pfeil 6">
              <a:extLst>
                <a:ext uri="{FF2B5EF4-FFF2-40B4-BE49-F238E27FC236}">
                  <a16:creationId xmlns:a16="http://schemas.microsoft.com/office/drawing/2014/main" id="{B3B8E59E-55DD-359C-479B-4D737FB80B6C}"/>
                </a:ext>
              </a:extLst>
            </p:cNvPr>
            <p:cNvCxnSpPr>
              <a:stCxn id="28" idx="2"/>
              <a:endCxn id="33" idx="0"/>
            </p:cNvCxnSpPr>
            <p:nvPr/>
          </p:nvCxnSpPr>
          <p:spPr bwMode="auto">
            <a:xfrm flipH="1">
              <a:off x="2456760" y="2721262"/>
              <a:ext cx="227762" cy="24328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7" name="Gerade Verbindung mit Pfeil 6">
              <a:extLst>
                <a:ext uri="{FF2B5EF4-FFF2-40B4-BE49-F238E27FC236}">
                  <a16:creationId xmlns:a16="http://schemas.microsoft.com/office/drawing/2014/main" id="{C146BBEB-CEFE-6530-0372-5090EC692377}"/>
                </a:ext>
              </a:extLst>
            </p:cNvPr>
            <p:cNvCxnSpPr>
              <a:stCxn id="11" idx="2"/>
              <a:endCxn id="23" idx="0"/>
            </p:cNvCxnSpPr>
            <p:nvPr/>
          </p:nvCxnSpPr>
          <p:spPr bwMode="auto">
            <a:xfrm flipH="1">
              <a:off x="1868939" y="2212145"/>
              <a:ext cx="417015" cy="32534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8" name="Gerade Verbindung mit Pfeil 6">
              <a:extLst>
                <a:ext uri="{FF2B5EF4-FFF2-40B4-BE49-F238E27FC236}">
                  <a16:creationId xmlns:a16="http://schemas.microsoft.com/office/drawing/2014/main" id="{97FD31B1-48BF-D0B6-BF8B-5185E681E48D}"/>
                </a:ext>
              </a:extLst>
            </p:cNvPr>
            <p:cNvCxnSpPr>
              <a:stCxn id="11" idx="2"/>
              <a:endCxn id="28" idx="0"/>
            </p:cNvCxnSpPr>
            <p:nvPr/>
          </p:nvCxnSpPr>
          <p:spPr bwMode="auto">
            <a:xfrm>
              <a:off x="2285954" y="2212145"/>
              <a:ext cx="398568" cy="32701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39" name="Rechteck 29">
              <a:extLst>
                <a:ext uri="{FF2B5EF4-FFF2-40B4-BE49-F238E27FC236}">
                  <a16:creationId xmlns:a16="http://schemas.microsoft.com/office/drawing/2014/main" id="{1B504437-A037-C7BB-E19B-5DB10D01D500}"/>
                </a:ext>
              </a:extLst>
            </p:cNvPr>
            <p:cNvSpPr/>
            <p:nvPr/>
          </p:nvSpPr>
          <p:spPr>
            <a:xfrm>
              <a:off x="4265762" y="2537491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hteck 29">
              <a:extLst>
                <a:ext uri="{FF2B5EF4-FFF2-40B4-BE49-F238E27FC236}">
                  <a16:creationId xmlns:a16="http://schemas.microsoft.com/office/drawing/2014/main" id="{CD6BAADC-1A9F-96C9-32A6-5B81CAF60A78}"/>
                </a:ext>
              </a:extLst>
            </p:cNvPr>
            <p:cNvSpPr/>
            <p:nvPr/>
          </p:nvSpPr>
          <p:spPr>
            <a:xfrm>
              <a:off x="4267436" y="2961198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hteck 29">
              <a:extLst>
                <a:ext uri="{FF2B5EF4-FFF2-40B4-BE49-F238E27FC236}">
                  <a16:creationId xmlns:a16="http://schemas.microsoft.com/office/drawing/2014/main" id="{3EB3B66D-F356-0859-26B4-82B988E57A82}"/>
                </a:ext>
              </a:extLst>
            </p:cNvPr>
            <p:cNvSpPr/>
            <p:nvPr/>
          </p:nvSpPr>
          <p:spPr>
            <a:xfrm>
              <a:off x="4269111" y="3394949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2" name="Gerade Verbindung mit Pfeil 6">
              <a:extLst>
                <a:ext uri="{FF2B5EF4-FFF2-40B4-BE49-F238E27FC236}">
                  <a16:creationId xmlns:a16="http://schemas.microsoft.com/office/drawing/2014/main" id="{3B0997D6-67CB-8D3D-D640-E72F43B2D08F}"/>
                </a:ext>
              </a:extLst>
            </p:cNvPr>
            <p:cNvCxnSpPr>
              <a:stCxn id="39" idx="2"/>
              <a:endCxn id="40" idx="0"/>
            </p:cNvCxnSpPr>
            <p:nvPr/>
          </p:nvCxnSpPr>
          <p:spPr bwMode="auto">
            <a:xfrm>
              <a:off x="4350890" y="2719590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43" name="Gerade Verbindung mit Pfeil 6">
              <a:extLst>
                <a:ext uri="{FF2B5EF4-FFF2-40B4-BE49-F238E27FC236}">
                  <a16:creationId xmlns:a16="http://schemas.microsoft.com/office/drawing/2014/main" id="{2D1423C9-72E1-8CED-B248-B3C59F203CA5}"/>
                </a:ext>
              </a:extLst>
            </p:cNvPr>
            <p:cNvCxnSpPr>
              <a:stCxn id="40" idx="2"/>
              <a:endCxn id="41" idx="0"/>
            </p:cNvCxnSpPr>
            <p:nvPr/>
          </p:nvCxnSpPr>
          <p:spPr bwMode="auto">
            <a:xfrm>
              <a:off x="4352564" y="3143297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44" name="Rechteck 29">
              <a:extLst>
                <a:ext uri="{FF2B5EF4-FFF2-40B4-BE49-F238E27FC236}">
                  <a16:creationId xmlns:a16="http://schemas.microsoft.com/office/drawing/2014/main" id="{02D73F67-A949-0020-7DDF-B367BA1770EA}"/>
                </a:ext>
              </a:extLst>
            </p:cNvPr>
            <p:cNvSpPr/>
            <p:nvPr/>
          </p:nvSpPr>
          <p:spPr>
            <a:xfrm>
              <a:off x="4810046" y="2539166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hteck 29">
              <a:extLst>
                <a:ext uri="{FF2B5EF4-FFF2-40B4-BE49-F238E27FC236}">
                  <a16:creationId xmlns:a16="http://schemas.microsoft.com/office/drawing/2014/main" id="{60299B11-94E1-9F6D-881B-A67F547941F7}"/>
                </a:ext>
              </a:extLst>
            </p:cNvPr>
            <p:cNvSpPr/>
            <p:nvPr/>
          </p:nvSpPr>
          <p:spPr>
            <a:xfrm>
              <a:off x="4811720" y="2962873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hteck 29">
              <a:extLst>
                <a:ext uri="{FF2B5EF4-FFF2-40B4-BE49-F238E27FC236}">
                  <a16:creationId xmlns:a16="http://schemas.microsoft.com/office/drawing/2014/main" id="{37345B7B-B2DF-BC8F-068A-CE845E4B8256}"/>
                </a:ext>
              </a:extLst>
            </p:cNvPr>
            <p:cNvSpPr/>
            <p:nvPr/>
          </p:nvSpPr>
          <p:spPr>
            <a:xfrm>
              <a:off x="4813395" y="3396624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7" name="Gerade Verbindung mit Pfeil 6">
              <a:extLst>
                <a:ext uri="{FF2B5EF4-FFF2-40B4-BE49-F238E27FC236}">
                  <a16:creationId xmlns:a16="http://schemas.microsoft.com/office/drawing/2014/main" id="{CC95DA8F-08D8-C8F9-7E89-1C0D262055A5}"/>
                </a:ext>
              </a:extLst>
            </p:cNvPr>
            <p:cNvCxnSpPr>
              <a:stCxn id="44" idx="2"/>
              <a:endCxn id="45" idx="0"/>
            </p:cNvCxnSpPr>
            <p:nvPr/>
          </p:nvCxnSpPr>
          <p:spPr bwMode="auto">
            <a:xfrm>
              <a:off x="4895174" y="2721265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48" name="Gerade Verbindung mit Pfeil 6">
              <a:extLst>
                <a:ext uri="{FF2B5EF4-FFF2-40B4-BE49-F238E27FC236}">
                  <a16:creationId xmlns:a16="http://schemas.microsoft.com/office/drawing/2014/main" id="{8C0A6519-2338-0E6F-963D-1BC979E1B71D}"/>
                </a:ext>
              </a:extLst>
            </p:cNvPr>
            <p:cNvCxnSpPr>
              <a:stCxn id="45" idx="2"/>
              <a:endCxn id="46" idx="0"/>
            </p:cNvCxnSpPr>
            <p:nvPr/>
          </p:nvCxnSpPr>
          <p:spPr bwMode="auto">
            <a:xfrm>
              <a:off x="4896848" y="3144972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49" name="Rechteck 29">
              <a:extLst>
                <a:ext uri="{FF2B5EF4-FFF2-40B4-BE49-F238E27FC236}">
                  <a16:creationId xmlns:a16="http://schemas.microsoft.com/office/drawing/2014/main" id="{5BFD1216-0166-5304-C56C-21432DB85AF8}"/>
                </a:ext>
              </a:extLst>
            </p:cNvPr>
            <p:cNvSpPr/>
            <p:nvPr/>
          </p:nvSpPr>
          <p:spPr>
            <a:xfrm>
              <a:off x="5314135" y="2540841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Rechteck 29">
              <a:extLst>
                <a:ext uri="{FF2B5EF4-FFF2-40B4-BE49-F238E27FC236}">
                  <a16:creationId xmlns:a16="http://schemas.microsoft.com/office/drawing/2014/main" id="{8A436DEA-D727-DA7F-3B8D-92819E8C96D5}"/>
                </a:ext>
              </a:extLst>
            </p:cNvPr>
            <p:cNvSpPr/>
            <p:nvPr/>
          </p:nvSpPr>
          <p:spPr>
            <a:xfrm>
              <a:off x="5315809" y="2964548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Rechteck 29">
              <a:extLst>
                <a:ext uri="{FF2B5EF4-FFF2-40B4-BE49-F238E27FC236}">
                  <a16:creationId xmlns:a16="http://schemas.microsoft.com/office/drawing/2014/main" id="{39E92596-53A9-235C-83F6-E75622EA6C3E}"/>
                </a:ext>
              </a:extLst>
            </p:cNvPr>
            <p:cNvSpPr/>
            <p:nvPr/>
          </p:nvSpPr>
          <p:spPr>
            <a:xfrm>
              <a:off x="5317484" y="3398299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2" name="Gerade Verbindung mit Pfeil 6">
              <a:extLst>
                <a:ext uri="{FF2B5EF4-FFF2-40B4-BE49-F238E27FC236}">
                  <a16:creationId xmlns:a16="http://schemas.microsoft.com/office/drawing/2014/main" id="{C618E28D-EDE2-39E7-C527-CFB9F420C708}"/>
                </a:ext>
              </a:extLst>
            </p:cNvPr>
            <p:cNvCxnSpPr>
              <a:stCxn id="49" idx="2"/>
              <a:endCxn id="50" idx="0"/>
            </p:cNvCxnSpPr>
            <p:nvPr/>
          </p:nvCxnSpPr>
          <p:spPr bwMode="auto">
            <a:xfrm>
              <a:off x="5399263" y="2722940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53" name="Gerade Verbindung mit Pfeil 6">
              <a:extLst>
                <a:ext uri="{FF2B5EF4-FFF2-40B4-BE49-F238E27FC236}">
                  <a16:creationId xmlns:a16="http://schemas.microsoft.com/office/drawing/2014/main" id="{1D156CCE-5857-1D11-C610-52471779A600}"/>
                </a:ext>
              </a:extLst>
            </p:cNvPr>
            <p:cNvCxnSpPr>
              <a:stCxn id="50" idx="2"/>
              <a:endCxn id="51" idx="0"/>
            </p:cNvCxnSpPr>
            <p:nvPr/>
          </p:nvCxnSpPr>
          <p:spPr bwMode="auto">
            <a:xfrm>
              <a:off x="5400937" y="3146647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54" name="Rechteck 29">
              <a:extLst>
                <a:ext uri="{FF2B5EF4-FFF2-40B4-BE49-F238E27FC236}">
                  <a16:creationId xmlns:a16="http://schemas.microsoft.com/office/drawing/2014/main" id="{9A90A6EC-D2AF-EEB8-4333-DDC167930875}"/>
                </a:ext>
              </a:extLst>
            </p:cNvPr>
            <p:cNvSpPr/>
            <p:nvPr/>
          </p:nvSpPr>
          <p:spPr>
            <a:xfrm>
              <a:off x="5958902" y="2552564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Rechteck 29">
              <a:extLst>
                <a:ext uri="{FF2B5EF4-FFF2-40B4-BE49-F238E27FC236}">
                  <a16:creationId xmlns:a16="http://schemas.microsoft.com/office/drawing/2014/main" id="{95DF874B-5C1D-1CC2-62CF-40F06B15EBE0}"/>
                </a:ext>
              </a:extLst>
            </p:cNvPr>
            <p:cNvSpPr/>
            <p:nvPr/>
          </p:nvSpPr>
          <p:spPr>
            <a:xfrm>
              <a:off x="5960576" y="2976271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hteck 29">
              <a:extLst>
                <a:ext uri="{FF2B5EF4-FFF2-40B4-BE49-F238E27FC236}">
                  <a16:creationId xmlns:a16="http://schemas.microsoft.com/office/drawing/2014/main" id="{C45974E9-0478-B620-BC67-0CE48B03F43E}"/>
                </a:ext>
              </a:extLst>
            </p:cNvPr>
            <p:cNvSpPr/>
            <p:nvPr/>
          </p:nvSpPr>
          <p:spPr>
            <a:xfrm>
              <a:off x="5962251" y="3410022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7" name="Gerade Verbindung mit Pfeil 6">
              <a:extLst>
                <a:ext uri="{FF2B5EF4-FFF2-40B4-BE49-F238E27FC236}">
                  <a16:creationId xmlns:a16="http://schemas.microsoft.com/office/drawing/2014/main" id="{E8410715-A4F5-6773-F700-FD055DE1AF1B}"/>
                </a:ext>
              </a:extLst>
            </p:cNvPr>
            <p:cNvCxnSpPr>
              <a:stCxn id="54" idx="2"/>
              <a:endCxn id="55" idx="0"/>
            </p:cNvCxnSpPr>
            <p:nvPr/>
          </p:nvCxnSpPr>
          <p:spPr bwMode="auto">
            <a:xfrm>
              <a:off x="6044030" y="2734663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58" name="Gerade Verbindung mit Pfeil 6">
              <a:extLst>
                <a:ext uri="{FF2B5EF4-FFF2-40B4-BE49-F238E27FC236}">
                  <a16:creationId xmlns:a16="http://schemas.microsoft.com/office/drawing/2014/main" id="{D6E91997-CCD8-1A51-4547-456E6FAD8A8F}"/>
                </a:ext>
              </a:extLst>
            </p:cNvPr>
            <p:cNvCxnSpPr>
              <a:stCxn id="55" idx="2"/>
              <a:endCxn id="56" idx="0"/>
            </p:cNvCxnSpPr>
            <p:nvPr/>
          </p:nvCxnSpPr>
          <p:spPr bwMode="auto">
            <a:xfrm>
              <a:off x="6045704" y="3158370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59" name="Rechteck 29">
              <a:extLst>
                <a:ext uri="{FF2B5EF4-FFF2-40B4-BE49-F238E27FC236}">
                  <a16:creationId xmlns:a16="http://schemas.microsoft.com/office/drawing/2014/main" id="{045ADA73-ED07-AEAD-7F64-F9AD1FFE134D}"/>
                </a:ext>
              </a:extLst>
            </p:cNvPr>
            <p:cNvSpPr/>
            <p:nvPr/>
          </p:nvSpPr>
          <p:spPr>
            <a:xfrm>
              <a:off x="6533331" y="2554240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Rechteck 29">
              <a:extLst>
                <a:ext uri="{FF2B5EF4-FFF2-40B4-BE49-F238E27FC236}">
                  <a16:creationId xmlns:a16="http://schemas.microsoft.com/office/drawing/2014/main" id="{B6B28A01-C01F-54E2-A0F8-1A6AC5BF0293}"/>
                </a:ext>
              </a:extLst>
            </p:cNvPr>
            <p:cNvSpPr/>
            <p:nvPr/>
          </p:nvSpPr>
          <p:spPr>
            <a:xfrm>
              <a:off x="6535005" y="2977947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hteck 29">
              <a:extLst>
                <a:ext uri="{FF2B5EF4-FFF2-40B4-BE49-F238E27FC236}">
                  <a16:creationId xmlns:a16="http://schemas.microsoft.com/office/drawing/2014/main" id="{9D304B00-CB57-F54F-07F3-2265992BA3AF}"/>
                </a:ext>
              </a:extLst>
            </p:cNvPr>
            <p:cNvSpPr/>
            <p:nvPr/>
          </p:nvSpPr>
          <p:spPr>
            <a:xfrm>
              <a:off x="6536680" y="3411698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2" name="Gerade Verbindung mit Pfeil 6">
              <a:extLst>
                <a:ext uri="{FF2B5EF4-FFF2-40B4-BE49-F238E27FC236}">
                  <a16:creationId xmlns:a16="http://schemas.microsoft.com/office/drawing/2014/main" id="{D47984FD-7722-C295-807E-2749DCEB17ED}"/>
                </a:ext>
              </a:extLst>
            </p:cNvPr>
            <p:cNvCxnSpPr>
              <a:stCxn id="59" idx="2"/>
              <a:endCxn id="60" idx="0"/>
            </p:cNvCxnSpPr>
            <p:nvPr/>
          </p:nvCxnSpPr>
          <p:spPr bwMode="auto">
            <a:xfrm>
              <a:off x="6618459" y="2736339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63" name="Gerade Verbindung mit Pfeil 6">
              <a:extLst>
                <a:ext uri="{FF2B5EF4-FFF2-40B4-BE49-F238E27FC236}">
                  <a16:creationId xmlns:a16="http://schemas.microsoft.com/office/drawing/2014/main" id="{7C317056-B6F9-D2EE-06EE-CE4F1B4F1108}"/>
                </a:ext>
              </a:extLst>
            </p:cNvPr>
            <p:cNvCxnSpPr>
              <a:stCxn id="60" idx="2"/>
              <a:endCxn id="61" idx="0"/>
            </p:cNvCxnSpPr>
            <p:nvPr/>
          </p:nvCxnSpPr>
          <p:spPr bwMode="auto">
            <a:xfrm>
              <a:off x="6620133" y="3160046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64" name="Rechteck 29">
              <a:extLst>
                <a:ext uri="{FF2B5EF4-FFF2-40B4-BE49-F238E27FC236}">
                  <a16:creationId xmlns:a16="http://schemas.microsoft.com/office/drawing/2014/main" id="{AFD85D7E-0DE0-C210-229C-B67068DB0E40}"/>
                </a:ext>
              </a:extLst>
            </p:cNvPr>
            <p:cNvSpPr/>
            <p:nvPr/>
          </p:nvSpPr>
          <p:spPr>
            <a:xfrm>
              <a:off x="7198192" y="2565964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hteck 29">
              <a:extLst>
                <a:ext uri="{FF2B5EF4-FFF2-40B4-BE49-F238E27FC236}">
                  <a16:creationId xmlns:a16="http://schemas.microsoft.com/office/drawing/2014/main" id="{2FAEB810-F30D-27D2-AEFB-6E1CB869066A}"/>
                </a:ext>
              </a:extLst>
            </p:cNvPr>
            <p:cNvSpPr/>
            <p:nvPr/>
          </p:nvSpPr>
          <p:spPr>
            <a:xfrm>
              <a:off x="7199866" y="2989671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hteck 29">
              <a:extLst>
                <a:ext uri="{FF2B5EF4-FFF2-40B4-BE49-F238E27FC236}">
                  <a16:creationId xmlns:a16="http://schemas.microsoft.com/office/drawing/2014/main" id="{5A45C945-57BF-FE0A-0A54-656B821B5F6F}"/>
                </a:ext>
              </a:extLst>
            </p:cNvPr>
            <p:cNvSpPr/>
            <p:nvPr/>
          </p:nvSpPr>
          <p:spPr>
            <a:xfrm>
              <a:off x="7201541" y="3423422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7" name="Gerade Verbindung mit Pfeil 6">
              <a:extLst>
                <a:ext uri="{FF2B5EF4-FFF2-40B4-BE49-F238E27FC236}">
                  <a16:creationId xmlns:a16="http://schemas.microsoft.com/office/drawing/2014/main" id="{68703E22-1732-1C09-D955-384E3CCB97C9}"/>
                </a:ext>
              </a:extLst>
            </p:cNvPr>
            <p:cNvCxnSpPr>
              <a:stCxn id="64" idx="2"/>
              <a:endCxn id="65" idx="0"/>
            </p:cNvCxnSpPr>
            <p:nvPr/>
          </p:nvCxnSpPr>
          <p:spPr bwMode="auto">
            <a:xfrm>
              <a:off x="7283320" y="2748063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68" name="Gerade Verbindung mit Pfeil 6">
              <a:extLst>
                <a:ext uri="{FF2B5EF4-FFF2-40B4-BE49-F238E27FC236}">
                  <a16:creationId xmlns:a16="http://schemas.microsoft.com/office/drawing/2014/main" id="{35523EF4-F098-4213-B2F2-4D6F85E2E311}"/>
                </a:ext>
              </a:extLst>
            </p:cNvPr>
            <p:cNvCxnSpPr>
              <a:stCxn id="65" idx="2"/>
              <a:endCxn id="66" idx="0"/>
            </p:cNvCxnSpPr>
            <p:nvPr/>
          </p:nvCxnSpPr>
          <p:spPr bwMode="auto">
            <a:xfrm>
              <a:off x="7284994" y="3171770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69" name="Rechteck 29">
              <a:extLst>
                <a:ext uri="{FF2B5EF4-FFF2-40B4-BE49-F238E27FC236}">
                  <a16:creationId xmlns:a16="http://schemas.microsoft.com/office/drawing/2014/main" id="{B50F38E7-6C3F-1751-9FA2-B5820F1B464D}"/>
                </a:ext>
              </a:extLst>
            </p:cNvPr>
            <p:cNvSpPr/>
            <p:nvPr/>
          </p:nvSpPr>
          <p:spPr>
            <a:xfrm>
              <a:off x="7983639" y="2567639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Rechteck 29">
              <a:extLst>
                <a:ext uri="{FF2B5EF4-FFF2-40B4-BE49-F238E27FC236}">
                  <a16:creationId xmlns:a16="http://schemas.microsoft.com/office/drawing/2014/main" id="{EE5333D7-12D7-D2D5-C7C1-586AEA741CAF}"/>
                </a:ext>
              </a:extLst>
            </p:cNvPr>
            <p:cNvSpPr/>
            <p:nvPr/>
          </p:nvSpPr>
          <p:spPr>
            <a:xfrm>
              <a:off x="7985313" y="2991346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Rechteck 29">
              <a:extLst>
                <a:ext uri="{FF2B5EF4-FFF2-40B4-BE49-F238E27FC236}">
                  <a16:creationId xmlns:a16="http://schemas.microsoft.com/office/drawing/2014/main" id="{8A0FD87C-34AE-9FC0-E684-C64B85AD339E}"/>
                </a:ext>
              </a:extLst>
            </p:cNvPr>
            <p:cNvSpPr/>
            <p:nvPr/>
          </p:nvSpPr>
          <p:spPr>
            <a:xfrm>
              <a:off x="8218099" y="3425097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2" name="Gerade Verbindung mit Pfeil 6">
              <a:extLst>
                <a:ext uri="{FF2B5EF4-FFF2-40B4-BE49-F238E27FC236}">
                  <a16:creationId xmlns:a16="http://schemas.microsoft.com/office/drawing/2014/main" id="{91751DCB-1DB1-4A72-F490-B8A50F68473D}"/>
                </a:ext>
              </a:extLst>
            </p:cNvPr>
            <p:cNvCxnSpPr>
              <a:stCxn id="69" idx="2"/>
              <a:endCxn id="70" idx="0"/>
            </p:cNvCxnSpPr>
            <p:nvPr/>
          </p:nvCxnSpPr>
          <p:spPr bwMode="auto">
            <a:xfrm>
              <a:off x="8068767" y="2749738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73" name="Gerade Verbindung mit Pfeil 6">
              <a:extLst>
                <a:ext uri="{FF2B5EF4-FFF2-40B4-BE49-F238E27FC236}">
                  <a16:creationId xmlns:a16="http://schemas.microsoft.com/office/drawing/2014/main" id="{65761B16-C38D-6D19-CFBB-81704118EC3D}"/>
                </a:ext>
              </a:extLst>
            </p:cNvPr>
            <p:cNvCxnSpPr>
              <a:stCxn id="70" idx="2"/>
              <a:endCxn id="71" idx="0"/>
            </p:cNvCxnSpPr>
            <p:nvPr/>
          </p:nvCxnSpPr>
          <p:spPr bwMode="auto">
            <a:xfrm>
              <a:off x="8070441" y="3173445"/>
              <a:ext cx="232786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74" name="Rechteck 29">
              <a:extLst>
                <a:ext uri="{FF2B5EF4-FFF2-40B4-BE49-F238E27FC236}">
                  <a16:creationId xmlns:a16="http://schemas.microsoft.com/office/drawing/2014/main" id="{0C26F182-F362-04D0-408E-11406CAD2892}"/>
                </a:ext>
              </a:extLst>
            </p:cNvPr>
            <p:cNvSpPr/>
            <p:nvPr/>
          </p:nvSpPr>
          <p:spPr>
            <a:xfrm>
              <a:off x="7767602" y="3436818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5" name="Gerade Verbindung mit Pfeil 6">
              <a:extLst>
                <a:ext uri="{FF2B5EF4-FFF2-40B4-BE49-F238E27FC236}">
                  <a16:creationId xmlns:a16="http://schemas.microsoft.com/office/drawing/2014/main" id="{127299A0-FDB9-571C-E3ED-35A7FFBB01C5}"/>
                </a:ext>
              </a:extLst>
            </p:cNvPr>
            <p:cNvCxnSpPr>
              <a:stCxn id="70" idx="2"/>
              <a:endCxn id="74" idx="0"/>
            </p:cNvCxnSpPr>
            <p:nvPr/>
          </p:nvCxnSpPr>
          <p:spPr bwMode="auto">
            <a:xfrm flipH="1">
              <a:off x="7852730" y="3173445"/>
              <a:ext cx="217711" cy="26337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76" name="Rechteck 29">
              <a:extLst>
                <a:ext uri="{FF2B5EF4-FFF2-40B4-BE49-F238E27FC236}">
                  <a16:creationId xmlns:a16="http://schemas.microsoft.com/office/drawing/2014/main" id="{FAA3E2E7-A058-99E1-BD33-52FD0F47E576}"/>
                </a:ext>
              </a:extLst>
            </p:cNvPr>
            <p:cNvSpPr/>
            <p:nvPr/>
          </p:nvSpPr>
          <p:spPr>
            <a:xfrm>
              <a:off x="7556307" y="2051819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7" name="Gerade Verbindung mit Pfeil 6">
              <a:extLst>
                <a:ext uri="{FF2B5EF4-FFF2-40B4-BE49-F238E27FC236}">
                  <a16:creationId xmlns:a16="http://schemas.microsoft.com/office/drawing/2014/main" id="{5EAD84D0-B3D0-4A36-8CD0-8DA41F2CF93D}"/>
                </a:ext>
              </a:extLst>
            </p:cNvPr>
            <p:cNvCxnSpPr>
              <a:stCxn id="76" idx="2"/>
              <a:endCxn id="64" idx="0"/>
            </p:cNvCxnSpPr>
            <p:nvPr/>
          </p:nvCxnSpPr>
          <p:spPr bwMode="auto">
            <a:xfrm flipH="1">
              <a:off x="7283320" y="2233918"/>
              <a:ext cx="358115" cy="332046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78" name="Gerade Verbindung mit Pfeil 6">
              <a:extLst>
                <a:ext uri="{FF2B5EF4-FFF2-40B4-BE49-F238E27FC236}">
                  <a16:creationId xmlns:a16="http://schemas.microsoft.com/office/drawing/2014/main" id="{8651CCDF-268E-9546-59BD-62EE561C54B5}"/>
                </a:ext>
              </a:extLst>
            </p:cNvPr>
            <p:cNvCxnSpPr>
              <a:stCxn id="76" idx="2"/>
              <a:endCxn id="69" idx="0"/>
            </p:cNvCxnSpPr>
            <p:nvPr/>
          </p:nvCxnSpPr>
          <p:spPr bwMode="auto">
            <a:xfrm>
              <a:off x="7641435" y="2233918"/>
              <a:ext cx="427332" cy="333721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79" name="Gerade Verbindung mit Pfeil 6">
              <a:extLst>
                <a:ext uri="{FF2B5EF4-FFF2-40B4-BE49-F238E27FC236}">
                  <a16:creationId xmlns:a16="http://schemas.microsoft.com/office/drawing/2014/main" id="{EB620383-E661-291A-48F5-C2A69E8C1E8C}"/>
                </a:ext>
              </a:extLst>
            </p:cNvPr>
            <p:cNvCxnSpPr>
              <a:stCxn id="10" idx="2"/>
              <a:endCxn id="76" idx="0"/>
            </p:cNvCxnSpPr>
            <p:nvPr/>
          </p:nvCxnSpPr>
          <p:spPr bwMode="auto">
            <a:xfrm>
              <a:off x="6323734" y="1738199"/>
              <a:ext cx="1317701" cy="31362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80" name="Rechteck 29">
              <a:extLst>
                <a:ext uri="{FF2B5EF4-FFF2-40B4-BE49-F238E27FC236}">
                  <a16:creationId xmlns:a16="http://schemas.microsoft.com/office/drawing/2014/main" id="{FEFE4045-86AB-4353-C001-5988DB7F453C}"/>
                </a:ext>
              </a:extLst>
            </p:cNvPr>
            <p:cNvSpPr/>
            <p:nvPr/>
          </p:nvSpPr>
          <p:spPr>
            <a:xfrm>
              <a:off x="6241649" y="2043448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1" name="Gerade Verbindung mit Pfeil 6">
              <a:extLst>
                <a:ext uri="{FF2B5EF4-FFF2-40B4-BE49-F238E27FC236}">
                  <a16:creationId xmlns:a16="http://schemas.microsoft.com/office/drawing/2014/main" id="{D0FACAB7-5936-BA27-AE0B-9CA3BF858162}"/>
                </a:ext>
              </a:extLst>
            </p:cNvPr>
            <p:cNvCxnSpPr>
              <a:stCxn id="10" idx="2"/>
              <a:endCxn id="80" idx="0"/>
            </p:cNvCxnSpPr>
            <p:nvPr/>
          </p:nvCxnSpPr>
          <p:spPr bwMode="auto">
            <a:xfrm>
              <a:off x="6323734" y="1738199"/>
              <a:ext cx="3043" cy="30524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82" name="Gerade Verbindung mit Pfeil 6">
              <a:extLst>
                <a:ext uri="{FF2B5EF4-FFF2-40B4-BE49-F238E27FC236}">
                  <a16:creationId xmlns:a16="http://schemas.microsoft.com/office/drawing/2014/main" id="{A42F10B8-D80C-EBC2-2BA1-E87BEF115C2D}"/>
                </a:ext>
              </a:extLst>
            </p:cNvPr>
            <p:cNvCxnSpPr>
              <a:stCxn id="59" idx="0"/>
              <a:endCxn id="80" idx="2"/>
            </p:cNvCxnSpPr>
            <p:nvPr/>
          </p:nvCxnSpPr>
          <p:spPr bwMode="auto">
            <a:xfrm flipH="1" flipV="1">
              <a:off x="6326777" y="2225547"/>
              <a:ext cx="291682" cy="32869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83" name="Gerade Verbindung mit Pfeil 6">
              <a:extLst>
                <a:ext uri="{FF2B5EF4-FFF2-40B4-BE49-F238E27FC236}">
                  <a16:creationId xmlns:a16="http://schemas.microsoft.com/office/drawing/2014/main" id="{98BC168F-2059-40E8-DDB5-346EFCA8925A}"/>
                </a:ext>
              </a:extLst>
            </p:cNvPr>
            <p:cNvCxnSpPr>
              <a:stCxn id="54" idx="0"/>
              <a:endCxn id="80" idx="2"/>
            </p:cNvCxnSpPr>
            <p:nvPr/>
          </p:nvCxnSpPr>
          <p:spPr bwMode="auto">
            <a:xfrm flipV="1">
              <a:off x="6044030" y="2225547"/>
              <a:ext cx="282747" cy="32701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84" name="Rechteck 29">
              <a:extLst>
                <a:ext uri="{FF2B5EF4-FFF2-40B4-BE49-F238E27FC236}">
                  <a16:creationId xmlns:a16="http://schemas.microsoft.com/office/drawing/2014/main" id="{5B1DA081-7162-D005-2B42-D46773BECF57}"/>
                </a:ext>
              </a:extLst>
            </p:cNvPr>
            <p:cNvSpPr/>
            <p:nvPr/>
          </p:nvSpPr>
          <p:spPr>
            <a:xfrm>
              <a:off x="4806415" y="2045125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5" name="Gerade Verbindung mit Pfeil 6">
              <a:extLst>
                <a:ext uri="{FF2B5EF4-FFF2-40B4-BE49-F238E27FC236}">
                  <a16:creationId xmlns:a16="http://schemas.microsoft.com/office/drawing/2014/main" id="{22926FE4-8D6D-202E-D2B5-706DAD080F76}"/>
                </a:ext>
              </a:extLst>
            </p:cNvPr>
            <p:cNvCxnSpPr>
              <a:stCxn id="10" idx="2"/>
              <a:endCxn id="84" idx="0"/>
            </p:cNvCxnSpPr>
            <p:nvPr/>
          </p:nvCxnSpPr>
          <p:spPr bwMode="auto">
            <a:xfrm flipH="1">
              <a:off x="4891543" y="1738199"/>
              <a:ext cx="1432191" cy="306926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86" name="Gerade Verbindung mit Pfeil 6">
              <a:extLst>
                <a:ext uri="{FF2B5EF4-FFF2-40B4-BE49-F238E27FC236}">
                  <a16:creationId xmlns:a16="http://schemas.microsoft.com/office/drawing/2014/main" id="{C454919A-CE18-4F60-0228-56DA1BF343E3}"/>
                </a:ext>
              </a:extLst>
            </p:cNvPr>
            <p:cNvCxnSpPr>
              <a:stCxn id="49" idx="0"/>
              <a:endCxn id="84" idx="2"/>
            </p:cNvCxnSpPr>
            <p:nvPr/>
          </p:nvCxnSpPr>
          <p:spPr bwMode="auto">
            <a:xfrm flipH="1" flipV="1">
              <a:off x="4891543" y="2227224"/>
              <a:ext cx="507720" cy="31361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87" name="Gerade Verbindung mit Pfeil 6">
              <a:extLst>
                <a:ext uri="{FF2B5EF4-FFF2-40B4-BE49-F238E27FC236}">
                  <a16:creationId xmlns:a16="http://schemas.microsoft.com/office/drawing/2014/main" id="{C8D25831-1180-BC28-FE3A-C1F3D2F908A1}"/>
                </a:ext>
              </a:extLst>
            </p:cNvPr>
            <p:cNvCxnSpPr>
              <a:stCxn id="44" idx="0"/>
              <a:endCxn id="84" idx="2"/>
            </p:cNvCxnSpPr>
            <p:nvPr/>
          </p:nvCxnSpPr>
          <p:spPr bwMode="auto">
            <a:xfrm flipH="1" flipV="1">
              <a:off x="4891543" y="2227224"/>
              <a:ext cx="3631" cy="31194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88" name="Gerade Verbindung mit Pfeil 6">
              <a:extLst>
                <a:ext uri="{FF2B5EF4-FFF2-40B4-BE49-F238E27FC236}">
                  <a16:creationId xmlns:a16="http://schemas.microsoft.com/office/drawing/2014/main" id="{5FAC6F9F-88B8-8D10-B498-8DB11696B90B}"/>
                </a:ext>
              </a:extLst>
            </p:cNvPr>
            <p:cNvCxnSpPr>
              <a:stCxn id="39" idx="0"/>
              <a:endCxn id="84" idx="2"/>
            </p:cNvCxnSpPr>
            <p:nvPr/>
          </p:nvCxnSpPr>
          <p:spPr bwMode="auto">
            <a:xfrm flipV="1">
              <a:off x="4350890" y="2227224"/>
              <a:ext cx="540653" cy="31026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970A5E2-724C-BD2A-A36D-CCCB91A85A41}"/>
              </a:ext>
            </a:extLst>
          </p:cNvPr>
          <p:cNvGrpSpPr/>
          <p:nvPr/>
        </p:nvGrpSpPr>
        <p:grpSpPr>
          <a:xfrm>
            <a:off x="3488266" y="3177478"/>
            <a:ext cx="6604543" cy="2478151"/>
            <a:chOff x="1782138" y="3751662"/>
            <a:chExt cx="6604543" cy="2478151"/>
          </a:xfrm>
        </p:grpSpPr>
        <p:sp>
          <p:nvSpPr>
            <p:cNvPr id="90" name="Rechteck 29">
              <a:extLst>
                <a:ext uri="{FF2B5EF4-FFF2-40B4-BE49-F238E27FC236}">
                  <a16:creationId xmlns:a16="http://schemas.microsoft.com/office/drawing/2014/main" id="{7C8C8E0F-C33F-6212-2A4A-1B5CC53DF604}"/>
                </a:ext>
              </a:extLst>
            </p:cNvPr>
            <p:cNvSpPr/>
            <p:nvPr/>
          </p:nvSpPr>
          <p:spPr>
            <a:xfrm>
              <a:off x="4495216" y="3751662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1" name="Rechteck 29">
              <a:extLst>
                <a:ext uri="{FF2B5EF4-FFF2-40B4-BE49-F238E27FC236}">
                  <a16:creationId xmlns:a16="http://schemas.microsoft.com/office/drawing/2014/main" id="{944D058C-1821-50F4-FAF6-F93DD4743AA6}"/>
                </a:ext>
              </a:extLst>
            </p:cNvPr>
            <p:cNvSpPr/>
            <p:nvPr/>
          </p:nvSpPr>
          <p:spPr>
            <a:xfrm>
              <a:off x="2879101" y="4155271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Rechteck 29">
              <a:extLst>
                <a:ext uri="{FF2B5EF4-FFF2-40B4-BE49-F238E27FC236}">
                  <a16:creationId xmlns:a16="http://schemas.microsoft.com/office/drawing/2014/main" id="{E5D253E7-1C3E-97F9-7D80-008BB79CC3A5}"/>
                </a:ext>
              </a:extLst>
            </p:cNvPr>
            <p:cNvSpPr/>
            <p:nvPr/>
          </p:nvSpPr>
          <p:spPr>
            <a:xfrm>
              <a:off x="6236933" y="4166996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Rechteck 29">
              <a:extLst>
                <a:ext uri="{FF2B5EF4-FFF2-40B4-BE49-F238E27FC236}">
                  <a16:creationId xmlns:a16="http://schemas.microsoft.com/office/drawing/2014/main" id="{60F76FB5-FC98-68AA-AC52-FBAF102D828A}"/>
                </a:ext>
              </a:extLst>
            </p:cNvPr>
            <p:cNvSpPr/>
            <p:nvPr/>
          </p:nvSpPr>
          <p:spPr>
            <a:xfrm>
              <a:off x="2199153" y="4640942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Rechteck 29">
              <a:extLst>
                <a:ext uri="{FF2B5EF4-FFF2-40B4-BE49-F238E27FC236}">
                  <a16:creationId xmlns:a16="http://schemas.microsoft.com/office/drawing/2014/main" id="{8CEFFD0E-D38F-FD5D-7D7E-36F55C753052}"/>
                </a:ext>
              </a:extLst>
            </p:cNvPr>
            <p:cNvSpPr/>
            <p:nvPr/>
          </p:nvSpPr>
          <p:spPr>
            <a:xfrm>
              <a:off x="3416675" y="4652667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Rechteck 29">
              <a:extLst>
                <a:ext uri="{FF2B5EF4-FFF2-40B4-BE49-F238E27FC236}">
                  <a16:creationId xmlns:a16="http://schemas.microsoft.com/office/drawing/2014/main" id="{76783B35-EF7C-076F-D5F9-86B863340A23}"/>
                </a:ext>
              </a:extLst>
            </p:cNvPr>
            <p:cNvSpPr/>
            <p:nvPr/>
          </p:nvSpPr>
          <p:spPr>
            <a:xfrm>
              <a:off x="3418349" y="5136663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Rechteck 29">
              <a:extLst>
                <a:ext uri="{FF2B5EF4-FFF2-40B4-BE49-F238E27FC236}">
                  <a16:creationId xmlns:a16="http://schemas.microsoft.com/office/drawing/2014/main" id="{B57B85C9-9AF2-D509-8AE1-351B6B85785E}"/>
                </a:ext>
              </a:extLst>
            </p:cNvPr>
            <p:cNvSpPr/>
            <p:nvPr/>
          </p:nvSpPr>
          <p:spPr>
            <a:xfrm>
              <a:off x="3420023" y="5560370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Rechteck 29">
              <a:extLst>
                <a:ext uri="{FF2B5EF4-FFF2-40B4-BE49-F238E27FC236}">
                  <a16:creationId xmlns:a16="http://schemas.microsoft.com/office/drawing/2014/main" id="{C7E1A835-9506-E2C3-369A-358BC84EE1E0}"/>
                </a:ext>
              </a:extLst>
            </p:cNvPr>
            <p:cNvSpPr/>
            <p:nvPr/>
          </p:nvSpPr>
          <p:spPr>
            <a:xfrm>
              <a:off x="3421698" y="5994121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98" name="Gerade Verbindung mit Pfeil 6">
              <a:extLst>
                <a:ext uri="{FF2B5EF4-FFF2-40B4-BE49-F238E27FC236}">
                  <a16:creationId xmlns:a16="http://schemas.microsoft.com/office/drawing/2014/main" id="{7CD79146-8B5C-ACAD-D2FC-01ECE9AF6F19}"/>
                </a:ext>
              </a:extLst>
            </p:cNvPr>
            <p:cNvCxnSpPr>
              <a:stCxn id="90" idx="2"/>
              <a:endCxn id="91" idx="0"/>
            </p:cNvCxnSpPr>
            <p:nvPr/>
          </p:nvCxnSpPr>
          <p:spPr bwMode="auto">
            <a:xfrm flipH="1">
              <a:off x="2964229" y="3933761"/>
              <a:ext cx="1616115" cy="22151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99" name="Gerade Verbindung mit Pfeil 6">
              <a:extLst>
                <a:ext uri="{FF2B5EF4-FFF2-40B4-BE49-F238E27FC236}">
                  <a16:creationId xmlns:a16="http://schemas.microsoft.com/office/drawing/2014/main" id="{651FD637-D6F6-20EA-2D1A-F74B974235FB}"/>
                </a:ext>
              </a:extLst>
            </p:cNvPr>
            <p:cNvCxnSpPr>
              <a:stCxn id="90" idx="2"/>
              <a:endCxn id="92" idx="0"/>
            </p:cNvCxnSpPr>
            <p:nvPr/>
          </p:nvCxnSpPr>
          <p:spPr bwMode="auto">
            <a:xfrm>
              <a:off x="4580344" y="3933761"/>
              <a:ext cx="1741717" cy="233235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00" name="Gerade Verbindung mit Pfeil 6">
              <a:extLst>
                <a:ext uri="{FF2B5EF4-FFF2-40B4-BE49-F238E27FC236}">
                  <a16:creationId xmlns:a16="http://schemas.microsoft.com/office/drawing/2014/main" id="{5FA95479-AD11-716A-71FD-EF6EF8BE53C5}"/>
                </a:ext>
              </a:extLst>
            </p:cNvPr>
            <p:cNvCxnSpPr>
              <a:stCxn id="91" idx="2"/>
              <a:endCxn id="94" idx="0"/>
            </p:cNvCxnSpPr>
            <p:nvPr/>
          </p:nvCxnSpPr>
          <p:spPr bwMode="auto">
            <a:xfrm>
              <a:off x="2964229" y="4337370"/>
              <a:ext cx="537574" cy="31529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01" name="Gerade Verbindung mit Pfeil 6">
              <a:extLst>
                <a:ext uri="{FF2B5EF4-FFF2-40B4-BE49-F238E27FC236}">
                  <a16:creationId xmlns:a16="http://schemas.microsoft.com/office/drawing/2014/main" id="{B6F0584B-B222-C611-3505-4D2819401357}"/>
                </a:ext>
              </a:extLst>
            </p:cNvPr>
            <p:cNvCxnSpPr>
              <a:stCxn id="91" idx="2"/>
              <a:endCxn id="93" idx="0"/>
            </p:cNvCxnSpPr>
            <p:nvPr/>
          </p:nvCxnSpPr>
          <p:spPr bwMode="auto">
            <a:xfrm flipH="1">
              <a:off x="2284281" y="4337370"/>
              <a:ext cx="679948" cy="30357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02" name="Gerade Verbindung mit Pfeil 6">
              <a:extLst>
                <a:ext uri="{FF2B5EF4-FFF2-40B4-BE49-F238E27FC236}">
                  <a16:creationId xmlns:a16="http://schemas.microsoft.com/office/drawing/2014/main" id="{534B2AE4-D85A-98D2-5A9B-2CCA52ED5047}"/>
                </a:ext>
              </a:extLst>
            </p:cNvPr>
            <p:cNvCxnSpPr>
              <a:stCxn id="94" idx="2"/>
              <a:endCxn id="95" idx="0"/>
            </p:cNvCxnSpPr>
            <p:nvPr/>
          </p:nvCxnSpPr>
          <p:spPr bwMode="auto">
            <a:xfrm>
              <a:off x="3501803" y="4834766"/>
              <a:ext cx="1674" cy="30189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03" name="Gerade Verbindung mit Pfeil 6">
              <a:extLst>
                <a:ext uri="{FF2B5EF4-FFF2-40B4-BE49-F238E27FC236}">
                  <a16:creationId xmlns:a16="http://schemas.microsoft.com/office/drawing/2014/main" id="{3A341C2A-EE63-3BA0-3B24-9C3B3BA7B661}"/>
                </a:ext>
              </a:extLst>
            </p:cNvPr>
            <p:cNvCxnSpPr>
              <a:stCxn id="95" idx="2"/>
              <a:endCxn id="96" idx="0"/>
            </p:cNvCxnSpPr>
            <p:nvPr/>
          </p:nvCxnSpPr>
          <p:spPr bwMode="auto">
            <a:xfrm>
              <a:off x="3503477" y="5318762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04" name="Gerade Verbindung mit Pfeil 6">
              <a:extLst>
                <a:ext uri="{FF2B5EF4-FFF2-40B4-BE49-F238E27FC236}">
                  <a16:creationId xmlns:a16="http://schemas.microsoft.com/office/drawing/2014/main" id="{C3A21AF6-8251-CFC9-A091-4A63E4DDA89A}"/>
                </a:ext>
              </a:extLst>
            </p:cNvPr>
            <p:cNvCxnSpPr>
              <a:stCxn id="96" idx="2"/>
              <a:endCxn id="97" idx="0"/>
            </p:cNvCxnSpPr>
            <p:nvPr/>
          </p:nvCxnSpPr>
          <p:spPr bwMode="auto">
            <a:xfrm>
              <a:off x="3505151" y="5742469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05" name="Rechteck 29">
              <a:extLst>
                <a:ext uri="{FF2B5EF4-FFF2-40B4-BE49-F238E27FC236}">
                  <a16:creationId xmlns:a16="http://schemas.microsoft.com/office/drawing/2014/main" id="{CB875028-9C1E-C53A-56E4-67BD6C7EA8A1}"/>
                </a:ext>
              </a:extLst>
            </p:cNvPr>
            <p:cNvSpPr/>
            <p:nvPr/>
          </p:nvSpPr>
          <p:spPr>
            <a:xfrm>
              <a:off x="1782138" y="5148384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Rechteck 29">
              <a:extLst>
                <a:ext uri="{FF2B5EF4-FFF2-40B4-BE49-F238E27FC236}">
                  <a16:creationId xmlns:a16="http://schemas.microsoft.com/office/drawing/2014/main" id="{9B0D81BF-E8AA-BD33-5E1E-5BF7E19442F9}"/>
                </a:ext>
              </a:extLst>
            </p:cNvPr>
            <p:cNvSpPr/>
            <p:nvPr/>
          </p:nvSpPr>
          <p:spPr>
            <a:xfrm>
              <a:off x="1783812" y="5572091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" name="Rechteck 29">
              <a:extLst>
                <a:ext uri="{FF2B5EF4-FFF2-40B4-BE49-F238E27FC236}">
                  <a16:creationId xmlns:a16="http://schemas.microsoft.com/office/drawing/2014/main" id="{B1C5000A-15CB-0A7A-F673-BC8F6E2F9108}"/>
                </a:ext>
              </a:extLst>
            </p:cNvPr>
            <p:cNvSpPr/>
            <p:nvPr/>
          </p:nvSpPr>
          <p:spPr>
            <a:xfrm>
              <a:off x="1785487" y="6005842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8" name="Gerade Verbindung mit Pfeil 6">
              <a:extLst>
                <a:ext uri="{FF2B5EF4-FFF2-40B4-BE49-F238E27FC236}">
                  <a16:creationId xmlns:a16="http://schemas.microsoft.com/office/drawing/2014/main" id="{E04A5CF3-1AD1-23FB-C5CB-F8FE31B5901E}"/>
                </a:ext>
              </a:extLst>
            </p:cNvPr>
            <p:cNvCxnSpPr>
              <a:stCxn id="105" idx="2"/>
              <a:endCxn id="106" idx="0"/>
            </p:cNvCxnSpPr>
            <p:nvPr/>
          </p:nvCxnSpPr>
          <p:spPr bwMode="auto">
            <a:xfrm>
              <a:off x="1867266" y="5330483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09" name="Gerade Verbindung mit Pfeil 6">
              <a:extLst>
                <a:ext uri="{FF2B5EF4-FFF2-40B4-BE49-F238E27FC236}">
                  <a16:creationId xmlns:a16="http://schemas.microsoft.com/office/drawing/2014/main" id="{A399A861-11A1-6E77-164B-BECC6CD16844}"/>
                </a:ext>
              </a:extLst>
            </p:cNvPr>
            <p:cNvCxnSpPr>
              <a:stCxn id="106" idx="2"/>
              <a:endCxn id="107" idx="0"/>
            </p:cNvCxnSpPr>
            <p:nvPr/>
          </p:nvCxnSpPr>
          <p:spPr bwMode="auto">
            <a:xfrm>
              <a:off x="1868940" y="5754190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10" name="Rechteck 29">
              <a:extLst>
                <a:ext uri="{FF2B5EF4-FFF2-40B4-BE49-F238E27FC236}">
                  <a16:creationId xmlns:a16="http://schemas.microsoft.com/office/drawing/2014/main" id="{17D1F12C-CAFE-23E4-BB96-D2265AA43CB3}"/>
                </a:ext>
              </a:extLst>
            </p:cNvPr>
            <p:cNvSpPr/>
            <p:nvPr/>
          </p:nvSpPr>
          <p:spPr>
            <a:xfrm>
              <a:off x="2597721" y="5150059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1" name="Rechteck 29">
              <a:extLst>
                <a:ext uri="{FF2B5EF4-FFF2-40B4-BE49-F238E27FC236}">
                  <a16:creationId xmlns:a16="http://schemas.microsoft.com/office/drawing/2014/main" id="{8E50BC92-032E-DDA3-F066-B21078EAE1F1}"/>
                </a:ext>
              </a:extLst>
            </p:cNvPr>
            <p:cNvSpPr/>
            <p:nvPr/>
          </p:nvSpPr>
          <p:spPr>
            <a:xfrm>
              <a:off x="2820457" y="5573766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hteck 29">
              <a:extLst>
                <a:ext uri="{FF2B5EF4-FFF2-40B4-BE49-F238E27FC236}">
                  <a16:creationId xmlns:a16="http://schemas.microsoft.com/office/drawing/2014/main" id="{EBF0B685-1CBF-1209-7449-E22D1A65154F}"/>
                </a:ext>
              </a:extLst>
            </p:cNvPr>
            <p:cNvSpPr/>
            <p:nvPr/>
          </p:nvSpPr>
          <p:spPr>
            <a:xfrm>
              <a:off x="2822132" y="6007517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13" name="Gerade Verbindung mit Pfeil 6">
              <a:extLst>
                <a:ext uri="{FF2B5EF4-FFF2-40B4-BE49-F238E27FC236}">
                  <a16:creationId xmlns:a16="http://schemas.microsoft.com/office/drawing/2014/main" id="{08FDB159-AC7A-C795-2925-A31BB4F50251}"/>
                </a:ext>
              </a:extLst>
            </p:cNvPr>
            <p:cNvCxnSpPr>
              <a:stCxn id="110" idx="2"/>
              <a:endCxn id="111" idx="0"/>
            </p:cNvCxnSpPr>
            <p:nvPr/>
          </p:nvCxnSpPr>
          <p:spPr bwMode="auto">
            <a:xfrm>
              <a:off x="2682849" y="5332158"/>
              <a:ext cx="222736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14" name="Gerade Verbindung mit Pfeil 6">
              <a:extLst>
                <a:ext uri="{FF2B5EF4-FFF2-40B4-BE49-F238E27FC236}">
                  <a16:creationId xmlns:a16="http://schemas.microsoft.com/office/drawing/2014/main" id="{9CC5BB96-9C96-ABF4-3B1C-0FC25513AD47}"/>
                </a:ext>
              </a:extLst>
            </p:cNvPr>
            <p:cNvCxnSpPr>
              <a:stCxn id="111" idx="2"/>
              <a:endCxn id="112" idx="0"/>
            </p:cNvCxnSpPr>
            <p:nvPr/>
          </p:nvCxnSpPr>
          <p:spPr bwMode="auto">
            <a:xfrm>
              <a:off x="2905585" y="5755865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15" name="Rechteck 29">
              <a:extLst>
                <a:ext uri="{FF2B5EF4-FFF2-40B4-BE49-F238E27FC236}">
                  <a16:creationId xmlns:a16="http://schemas.microsoft.com/office/drawing/2014/main" id="{308D7135-5010-FFE2-D3B0-880BEFBE6EB0}"/>
                </a:ext>
              </a:extLst>
            </p:cNvPr>
            <p:cNvSpPr/>
            <p:nvPr/>
          </p:nvSpPr>
          <p:spPr>
            <a:xfrm>
              <a:off x="2369959" y="5575442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Rechteck 29">
              <a:extLst>
                <a:ext uri="{FF2B5EF4-FFF2-40B4-BE49-F238E27FC236}">
                  <a16:creationId xmlns:a16="http://schemas.microsoft.com/office/drawing/2014/main" id="{F2C3B1B0-C8E8-0484-640E-0401DF4A700C}"/>
                </a:ext>
              </a:extLst>
            </p:cNvPr>
            <p:cNvSpPr/>
            <p:nvPr/>
          </p:nvSpPr>
          <p:spPr>
            <a:xfrm>
              <a:off x="2371634" y="6009193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17" name="Gerade Verbindung mit Pfeil 6">
              <a:extLst>
                <a:ext uri="{FF2B5EF4-FFF2-40B4-BE49-F238E27FC236}">
                  <a16:creationId xmlns:a16="http://schemas.microsoft.com/office/drawing/2014/main" id="{E8C8C689-47ED-E5B1-C829-875CFADA95A7}"/>
                </a:ext>
              </a:extLst>
            </p:cNvPr>
            <p:cNvCxnSpPr>
              <a:stCxn id="115" idx="2"/>
              <a:endCxn id="116" idx="0"/>
            </p:cNvCxnSpPr>
            <p:nvPr/>
          </p:nvCxnSpPr>
          <p:spPr bwMode="auto">
            <a:xfrm>
              <a:off x="2455087" y="5757541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18" name="Gerade Verbindung mit Pfeil 6">
              <a:extLst>
                <a:ext uri="{FF2B5EF4-FFF2-40B4-BE49-F238E27FC236}">
                  <a16:creationId xmlns:a16="http://schemas.microsoft.com/office/drawing/2014/main" id="{5F252A9A-B541-EB8E-855B-0D378501CFAC}"/>
                </a:ext>
              </a:extLst>
            </p:cNvPr>
            <p:cNvCxnSpPr>
              <a:stCxn id="110" idx="2"/>
              <a:endCxn id="115" idx="0"/>
            </p:cNvCxnSpPr>
            <p:nvPr/>
          </p:nvCxnSpPr>
          <p:spPr bwMode="auto">
            <a:xfrm flipH="1">
              <a:off x="2455087" y="5332158"/>
              <a:ext cx="227762" cy="24328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19" name="Gerade Verbindung mit Pfeil 6">
              <a:extLst>
                <a:ext uri="{FF2B5EF4-FFF2-40B4-BE49-F238E27FC236}">
                  <a16:creationId xmlns:a16="http://schemas.microsoft.com/office/drawing/2014/main" id="{1E955DCB-E50D-FE29-90FC-3A22362B89FC}"/>
                </a:ext>
              </a:extLst>
            </p:cNvPr>
            <p:cNvCxnSpPr>
              <a:stCxn id="93" idx="2"/>
              <a:endCxn id="105" idx="0"/>
            </p:cNvCxnSpPr>
            <p:nvPr/>
          </p:nvCxnSpPr>
          <p:spPr bwMode="auto">
            <a:xfrm flipH="1">
              <a:off x="1867266" y="4823041"/>
              <a:ext cx="417015" cy="32534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20" name="Gerade Verbindung mit Pfeil 6">
              <a:extLst>
                <a:ext uri="{FF2B5EF4-FFF2-40B4-BE49-F238E27FC236}">
                  <a16:creationId xmlns:a16="http://schemas.microsoft.com/office/drawing/2014/main" id="{8F3FAA0B-2DDF-8991-0FF8-B01133549508}"/>
                </a:ext>
              </a:extLst>
            </p:cNvPr>
            <p:cNvCxnSpPr>
              <a:stCxn id="93" idx="2"/>
              <a:endCxn id="110" idx="0"/>
            </p:cNvCxnSpPr>
            <p:nvPr/>
          </p:nvCxnSpPr>
          <p:spPr bwMode="auto">
            <a:xfrm>
              <a:off x="2284281" y="4823041"/>
              <a:ext cx="398568" cy="32701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21" name="Rechteck 29">
              <a:extLst>
                <a:ext uri="{FF2B5EF4-FFF2-40B4-BE49-F238E27FC236}">
                  <a16:creationId xmlns:a16="http://schemas.microsoft.com/office/drawing/2014/main" id="{071FD923-6975-2178-56FA-F84F13A94B12}"/>
                </a:ext>
              </a:extLst>
            </p:cNvPr>
            <p:cNvSpPr/>
            <p:nvPr/>
          </p:nvSpPr>
          <p:spPr>
            <a:xfrm>
              <a:off x="4264089" y="5148387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" name="Rechteck 29">
              <a:extLst>
                <a:ext uri="{FF2B5EF4-FFF2-40B4-BE49-F238E27FC236}">
                  <a16:creationId xmlns:a16="http://schemas.microsoft.com/office/drawing/2014/main" id="{41A11913-B21D-D242-51A5-3D610E017F7A}"/>
                </a:ext>
              </a:extLst>
            </p:cNvPr>
            <p:cNvSpPr/>
            <p:nvPr/>
          </p:nvSpPr>
          <p:spPr>
            <a:xfrm>
              <a:off x="4265763" y="5572094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" name="Rechteck 29">
              <a:extLst>
                <a:ext uri="{FF2B5EF4-FFF2-40B4-BE49-F238E27FC236}">
                  <a16:creationId xmlns:a16="http://schemas.microsoft.com/office/drawing/2014/main" id="{6CA2D539-C48C-AC84-6B34-560A30D0F4A7}"/>
                </a:ext>
              </a:extLst>
            </p:cNvPr>
            <p:cNvSpPr/>
            <p:nvPr/>
          </p:nvSpPr>
          <p:spPr>
            <a:xfrm>
              <a:off x="4267438" y="6005845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24" name="Gerade Verbindung mit Pfeil 6">
              <a:extLst>
                <a:ext uri="{FF2B5EF4-FFF2-40B4-BE49-F238E27FC236}">
                  <a16:creationId xmlns:a16="http://schemas.microsoft.com/office/drawing/2014/main" id="{570C2C07-33E8-E722-F0BC-89C9B3F9EBD8}"/>
                </a:ext>
              </a:extLst>
            </p:cNvPr>
            <p:cNvCxnSpPr>
              <a:stCxn id="121" idx="2"/>
              <a:endCxn id="122" idx="0"/>
            </p:cNvCxnSpPr>
            <p:nvPr/>
          </p:nvCxnSpPr>
          <p:spPr bwMode="auto">
            <a:xfrm>
              <a:off x="4349217" y="5330486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25" name="Gerade Verbindung mit Pfeil 6">
              <a:extLst>
                <a:ext uri="{FF2B5EF4-FFF2-40B4-BE49-F238E27FC236}">
                  <a16:creationId xmlns:a16="http://schemas.microsoft.com/office/drawing/2014/main" id="{292403D6-35CF-E44C-B171-78948659E1EC}"/>
                </a:ext>
              </a:extLst>
            </p:cNvPr>
            <p:cNvCxnSpPr>
              <a:stCxn id="122" idx="2"/>
              <a:endCxn id="123" idx="0"/>
            </p:cNvCxnSpPr>
            <p:nvPr/>
          </p:nvCxnSpPr>
          <p:spPr bwMode="auto">
            <a:xfrm>
              <a:off x="4350891" y="5754193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26" name="Rechteck 29">
              <a:extLst>
                <a:ext uri="{FF2B5EF4-FFF2-40B4-BE49-F238E27FC236}">
                  <a16:creationId xmlns:a16="http://schemas.microsoft.com/office/drawing/2014/main" id="{BFD892C3-E719-F4C9-D4AD-85C022F56639}"/>
                </a:ext>
              </a:extLst>
            </p:cNvPr>
            <p:cNvSpPr/>
            <p:nvPr/>
          </p:nvSpPr>
          <p:spPr>
            <a:xfrm>
              <a:off x="4808373" y="5150062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7" name="Rechteck 29">
              <a:extLst>
                <a:ext uri="{FF2B5EF4-FFF2-40B4-BE49-F238E27FC236}">
                  <a16:creationId xmlns:a16="http://schemas.microsoft.com/office/drawing/2014/main" id="{E766381E-0F8C-9809-026D-638304E2AA25}"/>
                </a:ext>
              </a:extLst>
            </p:cNvPr>
            <p:cNvSpPr/>
            <p:nvPr/>
          </p:nvSpPr>
          <p:spPr>
            <a:xfrm>
              <a:off x="4810047" y="5573769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8" name="Rechteck 29">
              <a:extLst>
                <a:ext uri="{FF2B5EF4-FFF2-40B4-BE49-F238E27FC236}">
                  <a16:creationId xmlns:a16="http://schemas.microsoft.com/office/drawing/2014/main" id="{00DE9E62-35FE-460D-CCCD-E6E0DDE3D043}"/>
                </a:ext>
              </a:extLst>
            </p:cNvPr>
            <p:cNvSpPr/>
            <p:nvPr/>
          </p:nvSpPr>
          <p:spPr>
            <a:xfrm>
              <a:off x="4811722" y="6007520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29" name="Gerade Verbindung mit Pfeil 6">
              <a:extLst>
                <a:ext uri="{FF2B5EF4-FFF2-40B4-BE49-F238E27FC236}">
                  <a16:creationId xmlns:a16="http://schemas.microsoft.com/office/drawing/2014/main" id="{032341FA-6191-D34D-C454-A903702C61F0}"/>
                </a:ext>
              </a:extLst>
            </p:cNvPr>
            <p:cNvCxnSpPr>
              <a:stCxn id="126" idx="2"/>
              <a:endCxn id="127" idx="0"/>
            </p:cNvCxnSpPr>
            <p:nvPr/>
          </p:nvCxnSpPr>
          <p:spPr bwMode="auto">
            <a:xfrm>
              <a:off x="4893501" y="5332161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30" name="Gerade Verbindung mit Pfeil 6">
              <a:extLst>
                <a:ext uri="{FF2B5EF4-FFF2-40B4-BE49-F238E27FC236}">
                  <a16:creationId xmlns:a16="http://schemas.microsoft.com/office/drawing/2014/main" id="{B71A00CE-4BC3-1824-F8AC-7E551927CBE0}"/>
                </a:ext>
              </a:extLst>
            </p:cNvPr>
            <p:cNvCxnSpPr>
              <a:stCxn id="127" idx="2"/>
              <a:endCxn id="128" idx="0"/>
            </p:cNvCxnSpPr>
            <p:nvPr/>
          </p:nvCxnSpPr>
          <p:spPr bwMode="auto">
            <a:xfrm>
              <a:off x="4895175" y="5755868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31" name="Rechteck 29">
              <a:extLst>
                <a:ext uri="{FF2B5EF4-FFF2-40B4-BE49-F238E27FC236}">
                  <a16:creationId xmlns:a16="http://schemas.microsoft.com/office/drawing/2014/main" id="{CCDC6A44-DEE5-FA89-D9E4-B3043E531E3D}"/>
                </a:ext>
              </a:extLst>
            </p:cNvPr>
            <p:cNvSpPr/>
            <p:nvPr/>
          </p:nvSpPr>
          <p:spPr>
            <a:xfrm>
              <a:off x="5312462" y="5151737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2" name="Rechteck 29">
              <a:extLst>
                <a:ext uri="{FF2B5EF4-FFF2-40B4-BE49-F238E27FC236}">
                  <a16:creationId xmlns:a16="http://schemas.microsoft.com/office/drawing/2014/main" id="{FEE0D7FC-EB00-FF9D-0C8D-A621FD675735}"/>
                </a:ext>
              </a:extLst>
            </p:cNvPr>
            <p:cNvSpPr/>
            <p:nvPr/>
          </p:nvSpPr>
          <p:spPr>
            <a:xfrm>
              <a:off x="5314136" y="5575444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3" name="Rechteck 29">
              <a:extLst>
                <a:ext uri="{FF2B5EF4-FFF2-40B4-BE49-F238E27FC236}">
                  <a16:creationId xmlns:a16="http://schemas.microsoft.com/office/drawing/2014/main" id="{630772B4-3D43-C29E-1AAC-0DE853C6477B}"/>
                </a:ext>
              </a:extLst>
            </p:cNvPr>
            <p:cNvSpPr/>
            <p:nvPr/>
          </p:nvSpPr>
          <p:spPr>
            <a:xfrm>
              <a:off x="5315811" y="6009195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34" name="Gerade Verbindung mit Pfeil 6">
              <a:extLst>
                <a:ext uri="{FF2B5EF4-FFF2-40B4-BE49-F238E27FC236}">
                  <a16:creationId xmlns:a16="http://schemas.microsoft.com/office/drawing/2014/main" id="{BB8192C4-1081-CF80-5E45-5D3F687F246E}"/>
                </a:ext>
              </a:extLst>
            </p:cNvPr>
            <p:cNvCxnSpPr>
              <a:stCxn id="131" idx="2"/>
              <a:endCxn id="132" idx="0"/>
            </p:cNvCxnSpPr>
            <p:nvPr/>
          </p:nvCxnSpPr>
          <p:spPr bwMode="auto">
            <a:xfrm>
              <a:off x="5397590" y="5333836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35" name="Gerade Verbindung mit Pfeil 6">
              <a:extLst>
                <a:ext uri="{FF2B5EF4-FFF2-40B4-BE49-F238E27FC236}">
                  <a16:creationId xmlns:a16="http://schemas.microsoft.com/office/drawing/2014/main" id="{EAE35639-B8D1-578B-15C3-78F70A4B04F7}"/>
                </a:ext>
              </a:extLst>
            </p:cNvPr>
            <p:cNvCxnSpPr>
              <a:stCxn id="132" idx="2"/>
              <a:endCxn id="133" idx="0"/>
            </p:cNvCxnSpPr>
            <p:nvPr/>
          </p:nvCxnSpPr>
          <p:spPr bwMode="auto">
            <a:xfrm>
              <a:off x="5399264" y="5757543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36" name="Rechteck 29">
              <a:extLst>
                <a:ext uri="{FF2B5EF4-FFF2-40B4-BE49-F238E27FC236}">
                  <a16:creationId xmlns:a16="http://schemas.microsoft.com/office/drawing/2014/main" id="{642C3B0F-730C-075B-D8C5-9B2B6E02E388}"/>
                </a:ext>
              </a:extLst>
            </p:cNvPr>
            <p:cNvSpPr/>
            <p:nvPr/>
          </p:nvSpPr>
          <p:spPr>
            <a:xfrm>
              <a:off x="5957229" y="5163460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7" name="Rechteck 29">
              <a:extLst>
                <a:ext uri="{FF2B5EF4-FFF2-40B4-BE49-F238E27FC236}">
                  <a16:creationId xmlns:a16="http://schemas.microsoft.com/office/drawing/2014/main" id="{05B89767-7030-4D2A-FE4A-BFDE2C9ACD92}"/>
                </a:ext>
              </a:extLst>
            </p:cNvPr>
            <p:cNvSpPr/>
            <p:nvPr/>
          </p:nvSpPr>
          <p:spPr>
            <a:xfrm>
              <a:off x="5958903" y="5587167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8" name="Rechteck 29">
              <a:extLst>
                <a:ext uri="{FF2B5EF4-FFF2-40B4-BE49-F238E27FC236}">
                  <a16:creationId xmlns:a16="http://schemas.microsoft.com/office/drawing/2014/main" id="{CDA108E5-FFCC-58F2-E8D5-E2B654F153DD}"/>
                </a:ext>
              </a:extLst>
            </p:cNvPr>
            <p:cNvSpPr/>
            <p:nvPr/>
          </p:nvSpPr>
          <p:spPr>
            <a:xfrm>
              <a:off x="5960578" y="6020918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39" name="Gerade Verbindung mit Pfeil 6">
              <a:extLst>
                <a:ext uri="{FF2B5EF4-FFF2-40B4-BE49-F238E27FC236}">
                  <a16:creationId xmlns:a16="http://schemas.microsoft.com/office/drawing/2014/main" id="{C8C33767-0545-687D-1D31-5B88A4012079}"/>
                </a:ext>
              </a:extLst>
            </p:cNvPr>
            <p:cNvCxnSpPr>
              <a:stCxn id="136" idx="2"/>
              <a:endCxn id="137" idx="0"/>
            </p:cNvCxnSpPr>
            <p:nvPr/>
          </p:nvCxnSpPr>
          <p:spPr bwMode="auto">
            <a:xfrm>
              <a:off x="6042357" y="5345559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40" name="Gerade Verbindung mit Pfeil 6">
              <a:extLst>
                <a:ext uri="{FF2B5EF4-FFF2-40B4-BE49-F238E27FC236}">
                  <a16:creationId xmlns:a16="http://schemas.microsoft.com/office/drawing/2014/main" id="{F8CD89A9-0F10-8C86-8E2E-1B95B7D78A22}"/>
                </a:ext>
              </a:extLst>
            </p:cNvPr>
            <p:cNvCxnSpPr>
              <a:stCxn id="137" idx="2"/>
              <a:endCxn id="138" idx="0"/>
            </p:cNvCxnSpPr>
            <p:nvPr/>
          </p:nvCxnSpPr>
          <p:spPr bwMode="auto">
            <a:xfrm>
              <a:off x="6044031" y="5769266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41" name="Rechteck 29">
              <a:extLst>
                <a:ext uri="{FF2B5EF4-FFF2-40B4-BE49-F238E27FC236}">
                  <a16:creationId xmlns:a16="http://schemas.microsoft.com/office/drawing/2014/main" id="{E66E0E20-CB9C-4B27-036D-C62AB6674E06}"/>
                </a:ext>
              </a:extLst>
            </p:cNvPr>
            <p:cNvSpPr/>
            <p:nvPr/>
          </p:nvSpPr>
          <p:spPr>
            <a:xfrm>
              <a:off x="6531658" y="5165136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2" name="Rechteck 29">
              <a:extLst>
                <a:ext uri="{FF2B5EF4-FFF2-40B4-BE49-F238E27FC236}">
                  <a16:creationId xmlns:a16="http://schemas.microsoft.com/office/drawing/2014/main" id="{B5B51DB7-8791-627C-313C-F4C663BC6E42}"/>
                </a:ext>
              </a:extLst>
            </p:cNvPr>
            <p:cNvSpPr/>
            <p:nvPr/>
          </p:nvSpPr>
          <p:spPr>
            <a:xfrm>
              <a:off x="6533332" y="5588843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" name="Rechteck 29">
              <a:extLst>
                <a:ext uri="{FF2B5EF4-FFF2-40B4-BE49-F238E27FC236}">
                  <a16:creationId xmlns:a16="http://schemas.microsoft.com/office/drawing/2014/main" id="{80C70814-DF9E-ADDE-DF40-510AA6C0518C}"/>
                </a:ext>
              </a:extLst>
            </p:cNvPr>
            <p:cNvSpPr/>
            <p:nvPr/>
          </p:nvSpPr>
          <p:spPr>
            <a:xfrm>
              <a:off x="6535007" y="6022594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44" name="Gerade Verbindung mit Pfeil 6">
              <a:extLst>
                <a:ext uri="{FF2B5EF4-FFF2-40B4-BE49-F238E27FC236}">
                  <a16:creationId xmlns:a16="http://schemas.microsoft.com/office/drawing/2014/main" id="{62DAE0C8-C6E9-B517-9D9C-6EE9F6B266CA}"/>
                </a:ext>
              </a:extLst>
            </p:cNvPr>
            <p:cNvCxnSpPr>
              <a:stCxn id="141" idx="2"/>
              <a:endCxn id="142" idx="0"/>
            </p:cNvCxnSpPr>
            <p:nvPr/>
          </p:nvCxnSpPr>
          <p:spPr bwMode="auto">
            <a:xfrm>
              <a:off x="6616786" y="5347235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45" name="Gerade Verbindung mit Pfeil 6">
              <a:extLst>
                <a:ext uri="{FF2B5EF4-FFF2-40B4-BE49-F238E27FC236}">
                  <a16:creationId xmlns:a16="http://schemas.microsoft.com/office/drawing/2014/main" id="{896014A1-C623-5D7A-7601-CBD344822D24}"/>
                </a:ext>
              </a:extLst>
            </p:cNvPr>
            <p:cNvCxnSpPr>
              <a:stCxn id="142" idx="2"/>
              <a:endCxn id="143" idx="0"/>
            </p:cNvCxnSpPr>
            <p:nvPr/>
          </p:nvCxnSpPr>
          <p:spPr bwMode="auto">
            <a:xfrm>
              <a:off x="6618460" y="5770942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46" name="Rechteck 29">
              <a:extLst>
                <a:ext uri="{FF2B5EF4-FFF2-40B4-BE49-F238E27FC236}">
                  <a16:creationId xmlns:a16="http://schemas.microsoft.com/office/drawing/2014/main" id="{74239EEB-B88D-486D-1487-D1F973181EE4}"/>
                </a:ext>
              </a:extLst>
            </p:cNvPr>
            <p:cNvSpPr/>
            <p:nvPr/>
          </p:nvSpPr>
          <p:spPr>
            <a:xfrm>
              <a:off x="7196519" y="5176860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7" name="Rechteck 29">
              <a:extLst>
                <a:ext uri="{FF2B5EF4-FFF2-40B4-BE49-F238E27FC236}">
                  <a16:creationId xmlns:a16="http://schemas.microsoft.com/office/drawing/2014/main" id="{A63AD0C5-70FD-1EAC-D26A-D89B7B0E7A48}"/>
                </a:ext>
              </a:extLst>
            </p:cNvPr>
            <p:cNvSpPr/>
            <p:nvPr/>
          </p:nvSpPr>
          <p:spPr>
            <a:xfrm>
              <a:off x="7198193" y="5600567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8" name="Rechteck 29">
              <a:extLst>
                <a:ext uri="{FF2B5EF4-FFF2-40B4-BE49-F238E27FC236}">
                  <a16:creationId xmlns:a16="http://schemas.microsoft.com/office/drawing/2014/main" id="{CAC42E29-A8D5-392C-97F6-C14D9117346E}"/>
                </a:ext>
              </a:extLst>
            </p:cNvPr>
            <p:cNvSpPr/>
            <p:nvPr/>
          </p:nvSpPr>
          <p:spPr>
            <a:xfrm>
              <a:off x="7199868" y="6034318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49" name="Gerade Verbindung mit Pfeil 6">
              <a:extLst>
                <a:ext uri="{FF2B5EF4-FFF2-40B4-BE49-F238E27FC236}">
                  <a16:creationId xmlns:a16="http://schemas.microsoft.com/office/drawing/2014/main" id="{19278879-2CC6-9AEA-5CF2-4CDBE17A2AE6}"/>
                </a:ext>
              </a:extLst>
            </p:cNvPr>
            <p:cNvCxnSpPr>
              <a:stCxn id="146" idx="2"/>
              <a:endCxn id="147" idx="0"/>
            </p:cNvCxnSpPr>
            <p:nvPr/>
          </p:nvCxnSpPr>
          <p:spPr bwMode="auto">
            <a:xfrm>
              <a:off x="7281647" y="5358959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50" name="Gerade Verbindung mit Pfeil 6">
              <a:extLst>
                <a:ext uri="{FF2B5EF4-FFF2-40B4-BE49-F238E27FC236}">
                  <a16:creationId xmlns:a16="http://schemas.microsoft.com/office/drawing/2014/main" id="{E69659F0-C39E-5FFD-F254-A08227400CAC}"/>
                </a:ext>
              </a:extLst>
            </p:cNvPr>
            <p:cNvCxnSpPr>
              <a:stCxn id="147" idx="2"/>
              <a:endCxn id="148" idx="0"/>
            </p:cNvCxnSpPr>
            <p:nvPr/>
          </p:nvCxnSpPr>
          <p:spPr bwMode="auto">
            <a:xfrm>
              <a:off x="7283321" y="5782666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51" name="Rechteck 29">
              <a:extLst>
                <a:ext uri="{FF2B5EF4-FFF2-40B4-BE49-F238E27FC236}">
                  <a16:creationId xmlns:a16="http://schemas.microsoft.com/office/drawing/2014/main" id="{441EABE9-6A67-C2A8-12F5-BC2725239683}"/>
                </a:ext>
              </a:extLst>
            </p:cNvPr>
            <p:cNvSpPr/>
            <p:nvPr/>
          </p:nvSpPr>
          <p:spPr>
            <a:xfrm>
              <a:off x="7981966" y="5178535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2" name="Rechteck 29">
              <a:extLst>
                <a:ext uri="{FF2B5EF4-FFF2-40B4-BE49-F238E27FC236}">
                  <a16:creationId xmlns:a16="http://schemas.microsoft.com/office/drawing/2014/main" id="{DE1FAEDD-7430-BF00-0855-A810D37EDD66}"/>
                </a:ext>
              </a:extLst>
            </p:cNvPr>
            <p:cNvSpPr/>
            <p:nvPr/>
          </p:nvSpPr>
          <p:spPr>
            <a:xfrm>
              <a:off x="7983640" y="5602242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3" name="Rechteck 29">
              <a:extLst>
                <a:ext uri="{FF2B5EF4-FFF2-40B4-BE49-F238E27FC236}">
                  <a16:creationId xmlns:a16="http://schemas.microsoft.com/office/drawing/2014/main" id="{ADC807FB-6C7B-6D9F-5E40-FFF4BFE0374E}"/>
                </a:ext>
              </a:extLst>
            </p:cNvPr>
            <p:cNvSpPr/>
            <p:nvPr/>
          </p:nvSpPr>
          <p:spPr>
            <a:xfrm>
              <a:off x="8216426" y="6035993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54" name="Gerade Verbindung mit Pfeil 6">
              <a:extLst>
                <a:ext uri="{FF2B5EF4-FFF2-40B4-BE49-F238E27FC236}">
                  <a16:creationId xmlns:a16="http://schemas.microsoft.com/office/drawing/2014/main" id="{D9160042-C22A-108D-5E44-44C3F94C5137}"/>
                </a:ext>
              </a:extLst>
            </p:cNvPr>
            <p:cNvCxnSpPr>
              <a:stCxn id="151" idx="2"/>
              <a:endCxn id="152" idx="0"/>
            </p:cNvCxnSpPr>
            <p:nvPr/>
          </p:nvCxnSpPr>
          <p:spPr bwMode="auto">
            <a:xfrm>
              <a:off x="8067094" y="5360634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55" name="Gerade Verbindung mit Pfeil 6">
              <a:extLst>
                <a:ext uri="{FF2B5EF4-FFF2-40B4-BE49-F238E27FC236}">
                  <a16:creationId xmlns:a16="http://schemas.microsoft.com/office/drawing/2014/main" id="{C9FCAB2D-1F50-C175-5C71-42443CD07D49}"/>
                </a:ext>
              </a:extLst>
            </p:cNvPr>
            <p:cNvCxnSpPr>
              <a:stCxn id="152" idx="2"/>
              <a:endCxn id="153" idx="0"/>
            </p:cNvCxnSpPr>
            <p:nvPr/>
          </p:nvCxnSpPr>
          <p:spPr bwMode="auto">
            <a:xfrm>
              <a:off x="8068768" y="5784341"/>
              <a:ext cx="232786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56" name="Rechteck 29">
              <a:extLst>
                <a:ext uri="{FF2B5EF4-FFF2-40B4-BE49-F238E27FC236}">
                  <a16:creationId xmlns:a16="http://schemas.microsoft.com/office/drawing/2014/main" id="{0D4C3300-4741-F856-A023-24A21725FE8D}"/>
                </a:ext>
              </a:extLst>
            </p:cNvPr>
            <p:cNvSpPr/>
            <p:nvPr/>
          </p:nvSpPr>
          <p:spPr>
            <a:xfrm>
              <a:off x="7765929" y="6047714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57" name="Gerade Verbindung mit Pfeil 6">
              <a:extLst>
                <a:ext uri="{FF2B5EF4-FFF2-40B4-BE49-F238E27FC236}">
                  <a16:creationId xmlns:a16="http://schemas.microsoft.com/office/drawing/2014/main" id="{6B0A4F4D-4CD3-D3DE-F680-3004BBC1BB1A}"/>
                </a:ext>
              </a:extLst>
            </p:cNvPr>
            <p:cNvCxnSpPr>
              <a:stCxn id="152" idx="2"/>
              <a:endCxn id="156" idx="0"/>
            </p:cNvCxnSpPr>
            <p:nvPr/>
          </p:nvCxnSpPr>
          <p:spPr bwMode="auto">
            <a:xfrm flipH="1">
              <a:off x="7851057" y="5784341"/>
              <a:ext cx="217711" cy="26337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58" name="Rechteck 29">
              <a:extLst>
                <a:ext uri="{FF2B5EF4-FFF2-40B4-BE49-F238E27FC236}">
                  <a16:creationId xmlns:a16="http://schemas.microsoft.com/office/drawing/2014/main" id="{12A3C7F5-5377-86A0-AA06-70BB6408350B}"/>
                </a:ext>
              </a:extLst>
            </p:cNvPr>
            <p:cNvSpPr/>
            <p:nvPr/>
          </p:nvSpPr>
          <p:spPr>
            <a:xfrm>
              <a:off x="7554634" y="4662715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59" name="Gerade Verbindung mit Pfeil 6">
              <a:extLst>
                <a:ext uri="{FF2B5EF4-FFF2-40B4-BE49-F238E27FC236}">
                  <a16:creationId xmlns:a16="http://schemas.microsoft.com/office/drawing/2014/main" id="{803A3FB4-6FB1-2BB7-372C-FE4B181616FD}"/>
                </a:ext>
              </a:extLst>
            </p:cNvPr>
            <p:cNvCxnSpPr>
              <a:stCxn id="158" idx="2"/>
              <a:endCxn id="146" idx="0"/>
            </p:cNvCxnSpPr>
            <p:nvPr/>
          </p:nvCxnSpPr>
          <p:spPr bwMode="auto">
            <a:xfrm flipH="1">
              <a:off x="7281647" y="4844814"/>
              <a:ext cx="358115" cy="332046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60" name="Gerade Verbindung mit Pfeil 6">
              <a:extLst>
                <a:ext uri="{FF2B5EF4-FFF2-40B4-BE49-F238E27FC236}">
                  <a16:creationId xmlns:a16="http://schemas.microsoft.com/office/drawing/2014/main" id="{AEF396A9-A7FE-B68D-DF7E-DB66EAC3CCED}"/>
                </a:ext>
              </a:extLst>
            </p:cNvPr>
            <p:cNvCxnSpPr>
              <a:stCxn id="158" idx="2"/>
              <a:endCxn id="151" idx="0"/>
            </p:cNvCxnSpPr>
            <p:nvPr/>
          </p:nvCxnSpPr>
          <p:spPr bwMode="auto">
            <a:xfrm>
              <a:off x="7639762" y="4844814"/>
              <a:ext cx="427332" cy="333721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61" name="Gerade Verbindung mit Pfeil 6">
              <a:extLst>
                <a:ext uri="{FF2B5EF4-FFF2-40B4-BE49-F238E27FC236}">
                  <a16:creationId xmlns:a16="http://schemas.microsoft.com/office/drawing/2014/main" id="{91137FFE-51B8-1C2E-19C4-7B3C17438E45}"/>
                </a:ext>
              </a:extLst>
            </p:cNvPr>
            <p:cNvCxnSpPr>
              <a:stCxn id="92" idx="2"/>
              <a:endCxn id="158" idx="0"/>
            </p:cNvCxnSpPr>
            <p:nvPr/>
          </p:nvCxnSpPr>
          <p:spPr bwMode="auto">
            <a:xfrm>
              <a:off x="6322061" y="4349095"/>
              <a:ext cx="1317701" cy="31362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62" name="Rechteck 29">
              <a:extLst>
                <a:ext uri="{FF2B5EF4-FFF2-40B4-BE49-F238E27FC236}">
                  <a16:creationId xmlns:a16="http://schemas.microsoft.com/office/drawing/2014/main" id="{F65B8CCB-4DD2-8D0B-560D-4E2666D8C39B}"/>
                </a:ext>
              </a:extLst>
            </p:cNvPr>
            <p:cNvSpPr/>
            <p:nvPr/>
          </p:nvSpPr>
          <p:spPr>
            <a:xfrm>
              <a:off x="6239976" y="4654344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63" name="Gerade Verbindung mit Pfeil 6">
              <a:extLst>
                <a:ext uri="{FF2B5EF4-FFF2-40B4-BE49-F238E27FC236}">
                  <a16:creationId xmlns:a16="http://schemas.microsoft.com/office/drawing/2014/main" id="{1882D25D-91F1-31AC-1A82-284FFBE3DB11}"/>
                </a:ext>
              </a:extLst>
            </p:cNvPr>
            <p:cNvCxnSpPr>
              <a:stCxn id="92" idx="2"/>
              <a:endCxn id="162" idx="0"/>
            </p:cNvCxnSpPr>
            <p:nvPr/>
          </p:nvCxnSpPr>
          <p:spPr bwMode="auto">
            <a:xfrm>
              <a:off x="6322061" y="4349095"/>
              <a:ext cx="3043" cy="30524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64" name="Gerade Verbindung mit Pfeil 6">
              <a:extLst>
                <a:ext uri="{FF2B5EF4-FFF2-40B4-BE49-F238E27FC236}">
                  <a16:creationId xmlns:a16="http://schemas.microsoft.com/office/drawing/2014/main" id="{DF3E5B77-515C-BB7A-3061-330F53DB9BE5}"/>
                </a:ext>
              </a:extLst>
            </p:cNvPr>
            <p:cNvCxnSpPr>
              <a:stCxn id="141" idx="0"/>
              <a:endCxn id="162" idx="2"/>
            </p:cNvCxnSpPr>
            <p:nvPr/>
          </p:nvCxnSpPr>
          <p:spPr bwMode="auto">
            <a:xfrm flipH="1" flipV="1">
              <a:off x="6325104" y="4836443"/>
              <a:ext cx="291682" cy="32869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65" name="Gerade Verbindung mit Pfeil 6">
              <a:extLst>
                <a:ext uri="{FF2B5EF4-FFF2-40B4-BE49-F238E27FC236}">
                  <a16:creationId xmlns:a16="http://schemas.microsoft.com/office/drawing/2014/main" id="{2D4F1131-97DA-D623-10C2-83B55A9D22C1}"/>
                </a:ext>
              </a:extLst>
            </p:cNvPr>
            <p:cNvCxnSpPr>
              <a:stCxn id="136" idx="0"/>
              <a:endCxn id="162" idx="2"/>
            </p:cNvCxnSpPr>
            <p:nvPr/>
          </p:nvCxnSpPr>
          <p:spPr bwMode="auto">
            <a:xfrm flipV="1">
              <a:off x="6042357" y="4836443"/>
              <a:ext cx="282747" cy="32701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66" name="Rechteck 29">
              <a:extLst>
                <a:ext uri="{FF2B5EF4-FFF2-40B4-BE49-F238E27FC236}">
                  <a16:creationId xmlns:a16="http://schemas.microsoft.com/office/drawing/2014/main" id="{22A5BD28-F45E-678C-7806-E4B08F41B69A}"/>
                </a:ext>
              </a:extLst>
            </p:cNvPr>
            <p:cNvSpPr/>
            <p:nvPr/>
          </p:nvSpPr>
          <p:spPr>
            <a:xfrm>
              <a:off x="4804742" y="4656021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67" name="Gerade Verbindung mit Pfeil 6">
              <a:extLst>
                <a:ext uri="{FF2B5EF4-FFF2-40B4-BE49-F238E27FC236}">
                  <a16:creationId xmlns:a16="http://schemas.microsoft.com/office/drawing/2014/main" id="{99618EC2-9A76-C38C-DC26-78B2AB71E20C}"/>
                </a:ext>
              </a:extLst>
            </p:cNvPr>
            <p:cNvCxnSpPr>
              <a:stCxn id="92" idx="2"/>
              <a:endCxn id="166" idx="0"/>
            </p:cNvCxnSpPr>
            <p:nvPr/>
          </p:nvCxnSpPr>
          <p:spPr bwMode="auto">
            <a:xfrm flipH="1">
              <a:off x="4889870" y="4349095"/>
              <a:ext cx="1432191" cy="306926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68" name="Gerade Verbindung mit Pfeil 6">
              <a:extLst>
                <a:ext uri="{FF2B5EF4-FFF2-40B4-BE49-F238E27FC236}">
                  <a16:creationId xmlns:a16="http://schemas.microsoft.com/office/drawing/2014/main" id="{7216AB49-8547-2DA2-CC72-4810543F726F}"/>
                </a:ext>
              </a:extLst>
            </p:cNvPr>
            <p:cNvCxnSpPr>
              <a:stCxn id="131" idx="0"/>
              <a:endCxn id="166" idx="2"/>
            </p:cNvCxnSpPr>
            <p:nvPr/>
          </p:nvCxnSpPr>
          <p:spPr bwMode="auto">
            <a:xfrm flipH="1" flipV="1">
              <a:off x="4889870" y="4838120"/>
              <a:ext cx="507720" cy="31361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69" name="Gerade Verbindung mit Pfeil 6">
              <a:extLst>
                <a:ext uri="{FF2B5EF4-FFF2-40B4-BE49-F238E27FC236}">
                  <a16:creationId xmlns:a16="http://schemas.microsoft.com/office/drawing/2014/main" id="{87F976DC-3E02-BF87-5618-CB88F1EA5172}"/>
                </a:ext>
              </a:extLst>
            </p:cNvPr>
            <p:cNvCxnSpPr>
              <a:stCxn id="126" idx="0"/>
              <a:endCxn id="166" idx="2"/>
            </p:cNvCxnSpPr>
            <p:nvPr/>
          </p:nvCxnSpPr>
          <p:spPr bwMode="auto">
            <a:xfrm flipH="1" flipV="1">
              <a:off x="4889870" y="4838120"/>
              <a:ext cx="3631" cy="31194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70" name="Gerade Verbindung mit Pfeil 6">
              <a:extLst>
                <a:ext uri="{FF2B5EF4-FFF2-40B4-BE49-F238E27FC236}">
                  <a16:creationId xmlns:a16="http://schemas.microsoft.com/office/drawing/2014/main" id="{C99F8767-8ED0-7F9B-2810-A181DB28FA92}"/>
                </a:ext>
              </a:extLst>
            </p:cNvPr>
            <p:cNvCxnSpPr>
              <a:stCxn id="121" idx="0"/>
              <a:endCxn id="166" idx="2"/>
            </p:cNvCxnSpPr>
            <p:nvPr/>
          </p:nvCxnSpPr>
          <p:spPr bwMode="auto">
            <a:xfrm flipV="1">
              <a:off x="4349217" y="4838120"/>
              <a:ext cx="540653" cy="31026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9AF66EDB-2A24-D872-A333-5840E605449A}"/>
              </a:ext>
            </a:extLst>
          </p:cNvPr>
          <p:cNvGrpSpPr/>
          <p:nvPr/>
        </p:nvGrpSpPr>
        <p:grpSpPr>
          <a:xfrm>
            <a:off x="3220669" y="3105688"/>
            <a:ext cx="7423509" cy="2437392"/>
            <a:chOff x="1514541" y="3629623"/>
            <a:chExt cx="7423509" cy="2437392"/>
          </a:xfrm>
        </p:grpSpPr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745F2989-7840-ACCC-DB93-4F0CFB310688}"/>
                </a:ext>
              </a:extLst>
            </p:cNvPr>
            <p:cNvSpPr txBox="1"/>
            <p:nvPr/>
          </p:nvSpPr>
          <p:spPr>
            <a:xfrm>
              <a:off x="8650561" y="3791854"/>
              <a:ext cx="28748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25376967-73B7-503C-621C-7C09EA391E7D}"/>
                </a:ext>
              </a:extLst>
            </p:cNvPr>
            <p:cNvSpPr txBox="1"/>
            <p:nvPr/>
          </p:nvSpPr>
          <p:spPr>
            <a:xfrm>
              <a:off x="8642189" y="4255752"/>
              <a:ext cx="28748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a2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3937F5A5-9C29-1B40-3171-950B99E0462F}"/>
                </a:ext>
              </a:extLst>
            </p:cNvPr>
            <p:cNvSpPr txBox="1"/>
            <p:nvPr/>
          </p:nvSpPr>
          <p:spPr>
            <a:xfrm>
              <a:off x="8633816" y="4739743"/>
              <a:ext cx="28748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a3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A937BC83-C654-0F18-4DC2-A7DF8219B48B}"/>
                </a:ext>
              </a:extLst>
            </p:cNvPr>
            <p:cNvSpPr txBox="1"/>
            <p:nvPr/>
          </p:nvSpPr>
          <p:spPr>
            <a:xfrm>
              <a:off x="8635490" y="5233785"/>
              <a:ext cx="28748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a4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6D44A5EF-86FF-F461-E65B-1B2DE8A90F9A}"/>
                </a:ext>
              </a:extLst>
            </p:cNvPr>
            <p:cNvSpPr txBox="1"/>
            <p:nvPr/>
          </p:nvSpPr>
          <p:spPr>
            <a:xfrm>
              <a:off x="8627117" y="5697683"/>
              <a:ext cx="28748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a5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F1DD514C-B9CA-B7BC-D018-0F0BEDAC38EF}"/>
                </a:ext>
              </a:extLst>
            </p:cNvPr>
            <p:cNvSpPr txBox="1"/>
            <p:nvPr/>
          </p:nvSpPr>
          <p:spPr>
            <a:xfrm>
              <a:off x="3530349" y="3703319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F12817AC-07DA-93B6-0866-260670EBDBAD}"/>
                </a:ext>
              </a:extLst>
            </p:cNvPr>
            <p:cNvSpPr txBox="1"/>
            <p:nvPr/>
          </p:nvSpPr>
          <p:spPr>
            <a:xfrm>
              <a:off x="2326223" y="4187313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724658E6-6952-B583-6BCF-47CD57CACE53}"/>
                </a:ext>
              </a:extLst>
            </p:cNvPr>
            <p:cNvSpPr txBox="1"/>
            <p:nvPr/>
          </p:nvSpPr>
          <p:spPr>
            <a:xfrm>
              <a:off x="1735048" y="4711501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C3284F8D-C63D-487B-59A3-C1B81A123972}"/>
                </a:ext>
              </a:extLst>
            </p:cNvPr>
            <p:cNvSpPr txBox="1"/>
            <p:nvPr/>
          </p:nvSpPr>
          <p:spPr>
            <a:xfrm>
              <a:off x="2038173" y="5677816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3AFE10B5-1FE0-0FC8-5663-93E7D040C2B8}"/>
                </a:ext>
              </a:extLst>
            </p:cNvPr>
            <p:cNvSpPr txBox="1"/>
            <p:nvPr/>
          </p:nvSpPr>
          <p:spPr>
            <a:xfrm>
              <a:off x="3435954" y="4785603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54015056-69E3-A42A-F659-01E04C01052B}"/>
                </a:ext>
              </a:extLst>
            </p:cNvPr>
            <p:cNvSpPr txBox="1"/>
            <p:nvPr/>
          </p:nvSpPr>
          <p:spPr>
            <a:xfrm>
              <a:off x="4282300" y="4696430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238325D0-B5CE-9187-03B3-12FA67F3A03D}"/>
                </a:ext>
              </a:extLst>
            </p:cNvPr>
            <p:cNvSpPr txBox="1"/>
            <p:nvPr/>
          </p:nvSpPr>
          <p:spPr>
            <a:xfrm>
              <a:off x="5158179" y="4235881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69D86392-8AED-586E-EAA8-B6B4EF877F59}"/>
                </a:ext>
              </a:extLst>
            </p:cNvPr>
            <p:cNvSpPr txBox="1"/>
            <p:nvPr/>
          </p:nvSpPr>
          <p:spPr>
            <a:xfrm>
              <a:off x="7129326" y="4709828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D6D44215-1EED-65E5-BAB0-0E5FA72261FB}"/>
                </a:ext>
              </a:extLst>
            </p:cNvPr>
            <p:cNvSpPr txBox="1"/>
            <p:nvPr/>
          </p:nvSpPr>
          <p:spPr>
            <a:xfrm>
              <a:off x="8015256" y="5274207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0E5C7246-DD82-B6AB-6593-29821EE81673}"/>
                </a:ext>
              </a:extLst>
            </p:cNvPr>
            <p:cNvSpPr txBox="1"/>
            <p:nvPr/>
          </p:nvSpPr>
          <p:spPr>
            <a:xfrm>
              <a:off x="1514541" y="5195495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8B3966E4-F5E9-0A5A-3196-14C7D917277C}"/>
                </a:ext>
              </a:extLst>
            </p:cNvPr>
            <p:cNvSpPr txBox="1"/>
            <p:nvPr/>
          </p:nvSpPr>
          <p:spPr>
            <a:xfrm>
              <a:off x="1516215" y="5639296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4EB5BF53-9080-6927-726F-FE9140CCE1DA}"/>
                </a:ext>
              </a:extLst>
            </p:cNvPr>
            <p:cNvSpPr txBox="1"/>
            <p:nvPr/>
          </p:nvSpPr>
          <p:spPr>
            <a:xfrm>
              <a:off x="5344645" y="3629623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12938271-B97F-1A9F-081D-E911E2182889}"/>
                </a:ext>
              </a:extLst>
            </p:cNvPr>
            <p:cNvSpPr txBox="1"/>
            <p:nvPr/>
          </p:nvSpPr>
          <p:spPr>
            <a:xfrm>
              <a:off x="6009510" y="4304536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221DEB2A-043A-08A4-27F3-5862FA20DFAC}"/>
                </a:ext>
              </a:extLst>
            </p:cNvPr>
            <p:cNvSpPr txBox="1"/>
            <p:nvPr/>
          </p:nvSpPr>
          <p:spPr>
            <a:xfrm>
              <a:off x="4594371" y="4848820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0F3C4F52-490A-468A-FB92-BE96A0FAFABA}"/>
                </a:ext>
              </a:extLst>
            </p:cNvPr>
            <p:cNvSpPr txBox="1"/>
            <p:nvPr/>
          </p:nvSpPr>
          <p:spPr>
            <a:xfrm>
              <a:off x="5389864" y="5222282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94DA8552-42CA-64B8-F7A1-9F97CD86092B}"/>
                </a:ext>
              </a:extLst>
            </p:cNvPr>
            <p:cNvSpPr txBox="1"/>
            <p:nvPr/>
          </p:nvSpPr>
          <p:spPr>
            <a:xfrm>
              <a:off x="5753277" y="5223955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395D699E-BD13-D470-8AA7-5CAD48CB0841}"/>
                </a:ext>
              </a:extLst>
            </p:cNvPr>
            <p:cNvSpPr txBox="1"/>
            <p:nvPr/>
          </p:nvSpPr>
          <p:spPr>
            <a:xfrm>
              <a:off x="5895629" y="4683022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DAFC5169-E2E7-879A-7606-25115264B2D5}"/>
                </a:ext>
              </a:extLst>
            </p:cNvPr>
            <p:cNvSpPr txBox="1"/>
            <p:nvPr/>
          </p:nvSpPr>
          <p:spPr>
            <a:xfrm>
              <a:off x="7294022" y="5227305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1AC0E893-7528-2E7A-FA95-98CF627C2284}"/>
                </a:ext>
              </a:extLst>
            </p:cNvPr>
            <p:cNvSpPr txBox="1"/>
            <p:nvPr/>
          </p:nvSpPr>
          <p:spPr>
            <a:xfrm>
              <a:off x="7295697" y="5671105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582B4340-425D-B44C-5447-F9E6CC401AEA}"/>
                </a:ext>
              </a:extLst>
            </p:cNvPr>
            <p:cNvSpPr txBox="1"/>
            <p:nvPr/>
          </p:nvSpPr>
          <p:spPr>
            <a:xfrm>
              <a:off x="7076308" y="4165524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FA8985FF-4271-62E2-BD04-6A5E8079AA03}"/>
                </a:ext>
              </a:extLst>
            </p:cNvPr>
            <p:cNvSpPr txBox="1"/>
            <p:nvPr/>
          </p:nvSpPr>
          <p:spPr>
            <a:xfrm>
              <a:off x="7690930" y="5634255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E5850FAC-DEB7-9FD0-011C-C14F76DC8432}"/>
                </a:ext>
              </a:extLst>
            </p:cNvPr>
            <p:cNvSpPr txBox="1"/>
            <p:nvPr/>
          </p:nvSpPr>
          <p:spPr>
            <a:xfrm>
              <a:off x="6486804" y="4681340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F4D0C731-4CBA-5234-B2E4-2C041179938E}"/>
                </a:ext>
              </a:extLst>
            </p:cNvPr>
            <p:cNvSpPr txBox="1"/>
            <p:nvPr/>
          </p:nvSpPr>
          <p:spPr>
            <a:xfrm>
              <a:off x="6609060" y="5225623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BD19B39A-D441-370C-9300-ABEAA4BE0D22}"/>
                </a:ext>
              </a:extLst>
            </p:cNvPr>
            <p:cNvSpPr txBox="1"/>
            <p:nvPr/>
          </p:nvSpPr>
          <p:spPr>
            <a:xfrm>
              <a:off x="5404935" y="5629230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5BD6A20A-D555-853F-1B0A-829BECEF8D0A}"/>
                </a:ext>
              </a:extLst>
            </p:cNvPr>
            <p:cNvSpPr txBox="1"/>
            <p:nvPr/>
          </p:nvSpPr>
          <p:spPr>
            <a:xfrm>
              <a:off x="4050086" y="5208876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D6350533-80AD-18DA-C261-DB3AA259156F}"/>
                </a:ext>
              </a:extLst>
            </p:cNvPr>
            <p:cNvSpPr txBox="1"/>
            <p:nvPr/>
          </p:nvSpPr>
          <p:spPr>
            <a:xfrm>
              <a:off x="4061809" y="5632580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754B9349-3107-A630-F78E-8E73EE303EBB}"/>
                </a:ext>
              </a:extLst>
            </p:cNvPr>
            <p:cNvSpPr txBox="1"/>
            <p:nvPr/>
          </p:nvSpPr>
          <p:spPr>
            <a:xfrm>
              <a:off x="3490732" y="5634256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6C735C3F-3C5E-BCCE-B6C8-DEE21C71A417}"/>
                </a:ext>
              </a:extLst>
            </p:cNvPr>
            <p:cNvSpPr txBox="1"/>
            <p:nvPr/>
          </p:nvSpPr>
          <p:spPr>
            <a:xfrm>
              <a:off x="2799074" y="5163659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3FF9BE33-C221-4471-4A4A-C7D363BB534C}"/>
                </a:ext>
              </a:extLst>
            </p:cNvPr>
            <p:cNvSpPr txBox="1"/>
            <p:nvPr/>
          </p:nvSpPr>
          <p:spPr>
            <a:xfrm>
              <a:off x="3192633" y="4120308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B7D00D33-8C32-9871-AACE-D0CCE375E5C9}"/>
                </a:ext>
              </a:extLst>
            </p:cNvPr>
            <p:cNvSpPr txBox="1"/>
            <p:nvPr/>
          </p:nvSpPr>
          <p:spPr>
            <a:xfrm>
              <a:off x="2460781" y="4634449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7B29C407-B033-02F5-9B11-17B4C09C4C20}"/>
                </a:ext>
              </a:extLst>
            </p:cNvPr>
            <p:cNvSpPr txBox="1"/>
            <p:nvPr/>
          </p:nvSpPr>
          <p:spPr>
            <a:xfrm>
              <a:off x="2894534" y="5630907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59DE96D9-9092-4B97-824E-0A58C4C69822}"/>
                </a:ext>
              </a:extLst>
            </p:cNvPr>
            <p:cNvSpPr txBox="1"/>
            <p:nvPr/>
          </p:nvSpPr>
          <p:spPr>
            <a:xfrm>
              <a:off x="5126946" y="4637796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13110646-6D4E-A933-9F1B-105D396A4105}"/>
                </a:ext>
              </a:extLst>
            </p:cNvPr>
            <p:cNvSpPr txBox="1"/>
            <p:nvPr/>
          </p:nvSpPr>
          <p:spPr>
            <a:xfrm>
              <a:off x="3500794" y="5182080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88927C0E-6A69-DC72-317E-C3795D7E9796}"/>
                </a:ext>
              </a:extLst>
            </p:cNvPr>
            <p:cNvSpPr txBox="1"/>
            <p:nvPr/>
          </p:nvSpPr>
          <p:spPr>
            <a:xfrm>
              <a:off x="2264837" y="5161983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ED259F19-7B5B-D93B-8A2E-30D70F9F5E08}"/>
                </a:ext>
              </a:extLst>
            </p:cNvPr>
            <p:cNvSpPr txBox="1"/>
            <p:nvPr/>
          </p:nvSpPr>
          <p:spPr>
            <a:xfrm>
              <a:off x="4518425" y="5254111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1EA2B8BD-0259-D2FA-FFB3-CA4F64E704C9}"/>
                </a:ext>
              </a:extLst>
            </p:cNvPr>
            <p:cNvSpPr txBox="1"/>
            <p:nvPr/>
          </p:nvSpPr>
          <p:spPr>
            <a:xfrm>
              <a:off x="4520100" y="5667767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BFEE0B32-0F7B-91A3-FCFD-36ECFD324939}"/>
                </a:ext>
              </a:extLst>
            </p:cNvPr>
            <p:cNvSpPr txBox="1"/>
            <p:nvPr/>
          </p:nvSpPr>
          <p:spPr>
            <a:xfrm>
              <a:off x="5754952" y="5627561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E2899432-D794-9D94-AE66-5E473C76E0A5}"/>
                </a:ext>
              </a:extLst>
            </p:cNvPr>
            <p:cNvSpPr txBox="1"/>
            <p:nvPr/>
          </p:nvSpPr>
          <p:spPr>
            <a:xfrm>
              <a:off x="6620785" y="5629231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A433DA12-5C18-2CC2-5F46-5A27A3BF0B5D}"/>
                </a:ext>
              </a:extLst>
            </p:cNvPr>
            <p:cNvSpPr txBox="1"/>
            <p:nvPr/>
          </p:nvSpPr>
          <p:spPr>
            <a:xfrm>
              <a:off x="7831609" y="4689712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D293EC55-F347-C016-FF97-6F193846BAD1}"/>
                </a:ext>
              </a:extLst>
            </p:cNvPr>
            <p:cNvSpPr txBox="1"/>
            <p:nvPr/>
          </p:nvSpPr>
          <p:spPr>
            <a:xfrm>
              <a:off x="8154827" y="5635929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686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079488-0FD9-7B10-D068-DD0F22BB8E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System Architecture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Publish &amp; Subscribe </a:t>
            </a:r>
            <a:r>
              <a:rPr lang="en-US" dirty="0"/>
              <a:t>system w/ partitioned topics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Storage of data streams</a:t>
            </a:r>
            <a:r>
              <a:rPr lang="en-US" dirty="0"/>
              <a:t> in distributed, </a:t>
            </a:r>
            <a:br>
              <a:rPr lang="en-US" dirty="0"/>
            </a:br>
            <a:r>
              <a:rPr lang="en-US" dirty="0"/>
              <a:t>fault-tolerant cluster (replicated) </a:t>
            </a:r>
          </a:p>
          <a:p>
            <a:pPr lvl="1"/>
            <a:r>
              <a:rPr lang="en-US" dirty="0"/>
              <a:t>Configurable </a:t>
            </a:r>
            <a:r>
              <a:rPr lang="en-US" b="1" dirty="0">
                <a:solidFill>
                  <a:srgbClr val="7889FB"/>
                </a:solidFill>
              </a:rPr>
              <a:t>retention periods</a:t>
            </a:r>
            <a:r>
              <a:rPr lang="en-US" dirty="0"/>
              <a:t> (e.g., days)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APIs:</a:t>
            </a:r>
            <a:r>
              <a:rPr lang="en-US" dirty="0"/>
              <a:t> producer API, consumer API, </a:t>
            </a:r>
            <a:br>
              <a:rPr lang="en-US" dirty="0"/>
            </a:br>
            <a:r>
              <a:rPr lang="en-US" dirty="0"/>
              <a:t>streams API, Connector API</a:t>
            </a:r>
          </a:p>
          <a:p>
            <a:pPr lvl="2"/>
            <a:endParaRPr lang="en-US" sz="1000" dirty="0"/>
          </a:p>
          <a:p>
            <a:r>
              <a:rPr lang="en-US" dirty="0"/>
              <a:t>Topics</a:t>
            </a:r>
          </a:p>
          <a:p>
            <a:pPr lvl="1"/>
            <a:r>
              <a:rPr lang="en-US" dirty="0"/>
              <a:t>Explicit categories w/ user-defined</a:t>
            </a:r>
            <a:br>
              <a:rPr lang="en-US" dirty="0"/>
            </a:br>
            <a:r>
              <a:rPr lang="en-US" dirty="0"/>
              <a:t>(semantic) partitioning</a:t>
            </a:r>
          </a:p>
          <a:p>
            <a:pPr lvl="1"/>
            <a:r>
              <a:rPr lang="en-US" dirty="0"/>
              <a:t>Partitions are ordered, immutable</a:t>
            </a:r>
            <a:br>
              <a:rPr lang="en-US" dirty="0"/>
            </a:br>
            <a:r>
              <a:rPr lang="en-US" dirty="0"/>
              <a:t>sequences of records (log) w/ </a:t>
            </a:r>
            <a:r>
              <a:rPr lang="en-US" b="1" dirty="0">
                <a:solidFill>
                  <a:schemeClr val="accent1"/>
                </a:solidFill>
              </a:rPr>
              <a:t>offsets</a:t>
            </a:r>
          </a:p>
          <a:p>
            <a:pPr lvl="1"/>
            <a:r>
              <a:rPr lang="en-US" dirty="0"/>
              <a:t>Current </a:t>
            </a:r>
            <a:r>
              <a:rPr lang="en-US" b="1" dirty="0">
                <a:solidFill>
                  <a:schemeClr val="accent1"/>
                </a:solidFill>
              </a:rPr>
              <a:t>offset</a:t>
            </a:r>
            <a:r>
              <a:rPr lang="en-US" dirty="0"/>
              <a:t> per consumer stored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84F01-318F-073F-1449-B80CCBCBD3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Apache Kafka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839249-A6B0-C2DD-D7EB-2A79528A9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307" y="410617"/>
            <a:ext cx="2200589" cy="6567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749212-BB40-62A0-D8EB-E6394BDB28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144" y="1230899"/>
            <a:ext cx="2946007" cy="24775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2B05E0-7DDD-D902-BFF2-ADBBBCCA79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875" y="3569216"/>
            <a:ext cx="3341868" cy="21449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2E76C23-952E-BB67-3636-1E2D9AB80476}"/>
              </a:ext>
            </a:extLst>
          </p:cNvPr>
          <p:cNvSpPr/>
          <p:nvPr/>
        </p:nvSpPr>
        <p:spPr>
          <a:xfrm>
            <a:off x="6326615" y="452334"/>
            <a:ext cx="2117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https://kafka.apache.org/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documentation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  <a:hlinkClick r:id="rId6"/>
            </a:endParaRPr>
          </a:p>
        </p:txBody>
      </p:sp>
    </p:spTree>
    <p:extLst>
      <p:ext uri="{BB962C8B-B14F-4D97-AF65-F5344CB8AC3E}">
        <p14:creationId xmlns:p14="http://schemas.microsoft.com/office/powerpoint/2010/main" val="164674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D6C1FF-818E-84DF-7961-E0EAB21C28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Netflix Delta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 Data Synchronization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and Enrichment Platform</a:t>
            </a:r>
          </a:p>
          <a:p>
            <a:pPr lvl="1"/>
            <a:r>
              <a:rPr lang="en-US" dirty="0"/>
              <a:t>DSL and UDF APIs for custom </a:t>
            </a:r>
            <a:br>
              <a:rPr lang="en-US" dirty="0"/>
            </a:br>
            <a:r>
              <a:rPr lang="en-US" dirty="0"/>
              <a:t>filters and transformations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Netflix Keystone</a:t>
            </a:r>
            <a:br>
              <a:rPr lang="en-US" dirty="0"/>
            </a:br>
            <a:r>
              <a:rPr lang="en-US" b="0" dirty="0"/>
              <a:t>(Kafka frontend)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~500G events/day</a:t>
            </a:r>
            <a:br>
              <a:rPr lang="en-US" dirty="0"/>
            </a:br>
            <a:r>
              <a:rPr lang="en-US" dirty="0"/>
              <a:t>(5M events/s peak)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~1.3PB/day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8EA8C-060B-0DB0-B1BF-53D29813DC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Apache Kafka, cont.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596E92-DE88-0CBD-446F-5E40C2C9501F}"/>
              </a:ext>
            </a:extLst>
          </p:cNvPr>
          <p:cNvSpPr txBox="1"/>
          <p:nvPr/>
        </p:nvSpPr>
        <p:spPr>
          <a:xfrm>
            <a:off x="7119633" y="316533"/>
            <a:ext cx="332600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https://medium.com/netflix-techblog/delta-a-data-synchronization-and-enrichment-platform-e82c36a79aee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Oct 15 2019]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E4784E-043C-931B-567C-7F916098211F}"/>
              </a:ext>
            </a:extLst>
          </p:cNvPr>
          <p:cNvSpPr/>
          <p:nvPr/>
        </p:nvSpPr>
        <p:spPr>
          <a:xfrm>
            <a:off x="466800" y="5234331"/>
            <a:ext cx="31579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https://medium.com/netflix-techblog/evolution-of-the-netflix-data-pipeline-da246ca36905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220CAC-662E-BE6E-8B78-38527340E9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931" y="1137325"/>
            <a:ext cx="4863403" cy="26518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3BCDF5-1A2A-764E-0738-0235C8D13B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851" y="3761224"/>
            <a:ext cx="4497548" cy="1916143"/>
          </a:xfrm>
          <a:prstGeom prst="rect">
            <a:avLst/>
          </a:prstGeom>
          <a:ln w="19050">
            <a:solidFill>
              <a:srgbClr val="7889FB"/>
            </a:solidFill>
          </a:ln>
        </p:spPr>
      </p:pic>
      <p:cxnSp>
        <p:nvCxnSpPr>
          <p:cNvPr id="8" name="Gerade Verbindung mit Pfeil 6">
            <a:extLst>
              <a:ext uri="{FF2B5EF4-FFF2-40B4-BE49-F238E27FC236}">
                <a16:creationId xmlns:a16="http://schemas.microsoft.com/office/drawing/2014/main" id="{DF2DB5D1-90D8-0712-88A4-5CC943500BF5}"/>
              </a:ext>
            </a:extLst>
          </p:cNvPr>
          <p:cNvCxnSpPr/>
          <p:nvPr/>
        </p:nvCxnSpPr>
        <p:spPr bwMode="auto">
          <a:xfrm flipH="1">
            <a:off x="5557074" y="2735163"/>
            <a:ext cx="381837" cy="101601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9" name="Gerade Verbindung mit Pfeil 6">
            <a:extLst>
              <a:ext uri="{FF2B5EF4-FFF2-40B4-BE49-F238E27FC236}">
                <a16:creationId xmlns:a16="http://schemas.microsoft.com/office/drawing/2014/main" id="{B623A548-0DFA-3F1E-C469-BAE6866E5E8D}"/>
              </a:ext>
            </a:extLst>
          </p:cNvPr>
          <p:cNvCxnSpPr/>
          <p:nvPr/>
        </p:nvCxnSpPr>
        <p:spPr bwMode="auto">
          <a:xfrm>
            <a:off x="6823167" y="2735163"/>
            <a:ext cx="2146232" cy="101601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83685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8F99CA-7532-2D16-B1C6-DAA709410E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Message-oriented Integration Platforms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673FE-2D62-FE01-8655-22EA6A7604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694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D1AE98-C214-E1CB-8A9B-E993038B6B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Integration of many applications and systems via common IR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Beware:</a:t>
            </a:r>
            <a:r>
              <a:rPr lang="en-US" dirty="0"/>
              <a:t> syntactic vs semantic data models</a:t>
            </a:r>
          </a:p>
          <a:p>
            <a:pPr lvl="1"/>
            <a:endParaRPr lang="en-US" sz="1200" dirty="0"/>
          </a:p>
          <a:p>
            <a:r>
              <a:rPr lang="en-US" dirty="0"/>
              <a:t>Evolving Names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Enterprise Application Integration </a:t>
            </a:r>
            <a:r>
              <a:rPr lang="en-US" dirty="0"/>
              <a:t>(EAI)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Enterprise Service Bus</a:t>
            </a:r>
            <a:r>
              <a:rPr lang="en-US" dirty="0"/>
              <a:t> (ESB)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Message Broker</a:t>
            </a:r>
          </a:p>
          <a:p>
            <a:pPr lvl="1"/>
            <a:endParaRPr lang="en-US" sz="1200" dirty="0"/>
          </a:p>
          <a:p>
            <a:r>
              <a:rPr lang="en-US" dirty="0"/>
              <a:t>Example Systems</a:t>
            </a:r>
          </a:p>
          <a:p>
            <a:pPr lvl="1"/>
            <a:r>
              <a:rPr lang="en-US" dirty="0"/>
              <a:t>IBM App Connect Enterprise (aka Integration Bus, aka Message Broker)</a:t>
            </a:r>
          </a:p>
          <a:p>
            <a:pPr lvl="1"/>
            <a:r>
              <a:rPr lang="en-US" dirty="0"/>
              <a:t>MS Azure Integration Services + Service Bus (aka Biztalk Server)</a:t>
            </a:r>
          </a:p>
          <a:p>
            <a:pPr lvl="1"/>
            <a:r>
              <a:rPr lang="en-US" dirty="0"/>
              <a:t>SAP Process Integration (aka Exchange Infrastructure)</a:t>
            </a:r>
            <a:endParaRPr lang="en-US" sz="700" dirty="0"/>
          </a:p>
          <a:p>
            <a:pPr lvl="1"/>
            <a:r>
              <a:rPr lang="en-US" dirty="0"/>
              <a:t>SQL AG </a:t>
            </a:r>
            <a:r>
              <a:rPr lang="en-US" dirty="0" err="1"/>
              <a:t>TransConnect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043AAC-6AF3-7785-9934-53F5DD0504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Message-oriented Integration Platforms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FED34F-72D6-A6E2-252D-3180EF9740C0}"/>
              </a:ext>
            </a:extLst>
          </p:cNvPr>
          <p:cNvGrpSpPr/>
          <p:nvPr/>
        </p:nvGrpSpPr>
        <p:grpSpPr>
          <a:xfrm>
            <a:off x="8205008" y="1276052"/>
            <a:ext cx="2246857" cy="1160126"/>
            <a:chOff x="5245866" y="726169"/>
            <a:chExt cx="2246857" cy="1160126"/>
          </a:xfrm>
        </p:grpSpPr>
        <p:sp>
          <p:nvSpPr>
            <p:cNvPr id="7" name="Textfeld 4">
              <a:extLst>
                <a:ext uri="{FF2B5EF4-FFF2-40B4-BE49-F238E27FC236}">
                  <a16:creationId xmlns:a16="http://schemas.microsoft.com/office/drawing/2014/main" id="{A9B2BC8B-5EB9-C1C0-BF91-54E0C3C72018}"/>
                </a:ext>
              </a:extLst>
            </p:cNvPr>
            <p:cNvSpPr txBox="1"/>
            <p:nvPr/>
          </p:nvSpPr>
          <p:spPr>
            <a:xfrm>
              <a:off x="5245866" y="1200116"/>
              <a:ext cx="255614" cy="200513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de-D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feld 4">
              <a:extLst>
                <a:ext uri="{FF2B5EF4-FFF2-40B4-BE49-F238E27FC236}">
                  <a16:creationId xmlns:a16="http://schemas.microsoft.com/office/drawing/2014/main" id="{313226E8-DDCB-4BE3-203D-0A26E28DAA48}"/>
                </a:ext>
              </a:extLst>
            </p:cNvPr>
            <p:cNvSpPr txBox="1"/>
            <p:nvPr/>
          </p:nvSpPr>
          <p:spPr>
            <a:xfrm>
              <a:off x="6240651" y="726169"/>
              <a:ext cx="255614" cy="200513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de-D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feld 4">
              <a:extLst>
                <a:ext uri="{FF2B5EF4-FFF2-40B4-BE49-F238E27FC236}">
                  <a16:creationId xmlns:a16="http://schemas.microsoft.com/office/drawing/2014/main" id="{848B0899-B1C4-EAA8-1806-A77C835656F2}"/>
                </a:ext>
              </a:extLst>
            </p:cNvPr>
            <p:cNvSpPr txBox="1"/>
            <p:nvPr/>
          </p:nvSpPr>
          <p:spPr>
            <a:xfrm>
              <a:off x="7237109" y="1200117"/>
              <a:ext cx="255614" cy="200513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de-D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feld 4">
              <a:extLst>
                <a:ext uri="{FF2B5EF4-FFF2-40B4-BE49-F238E27FC236}">
                  <a16:creationId xmlns:a16="http://schemas.microsoft.com/office/drawing/2014/main" id="{C09258B7-66C7-BFBF-F1C4-670AE247D21B}"/>
                </a:ext>
              </a:extLst>
            </p:cNvPr>
            <p:cNvSpPr txBox="1"/>
            <p:nvPr/>
          </p:nvSpPr>
          <p:spPr>
            <a:xfrm>
              <a:off x="6534255" y="1685200"/>
              <a:ext cx="255614" cy="200513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de-D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feld 4">
              <a:extLst>
                <a:ext uri="{FF2B5EF4-FFF2-40B4-BE49-F238E27FC236}">
                  <a16:creationId xmlns:a16="http://schemas.microsoft.com/office/drawing/2014/main" id="{D543EDF4-E4CD-B0CD-D7E1-93A7C720572A}"/>
                </a:ext>
              </a:extLst>
            </p:cNvPr>
            <p:cNvSpPr txBox="1"/>
            <p:nvPr/>
          </p:nvSpPr>
          <p:spPr>
            <a:xfrm>
              <a:off x="5904033" y="1685782"/>
              <a:ext cx="255614" cy="200513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de-D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2" name="Gerade Verbindung mit Pfeil 6">
              <a:extLst>
                <a:ext uri="{FF2B5EF4-FFF2-40B4-BE49-F238E27FC236}">
                  <a16:creationId xmlns:a16="http://schemas.microsoft.com/office/drawing/2014/main" id="{A3C0B390-6B73-53C4-F879-C96FCD06A1C8}"/>
                </a:ext>
              </a:extLst>
            </p:cNvPr>
            <p:cNvCxnSpPr>
              <a:stCxn id="8" idx="1"/>
              <a:endCxn id="7" idx="0"/>
            </p:cNvCxnSpPr>
            <p:nvPr/>
          </p:nvCxnSpPr>
          <p:spPr bwMode="auto">
            <a:xfrm flipH="1">
              <a:off x="5373673" y="826426"/>
              <a:ext cx="866978" cy="37369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3" name="Gerade Verbindung mit Pfeil 6">
              <a:extLst>
                <a:ext uri="{FF2B5EF4-FFF2-40B4-BE49-F238E27FC236}">
                  <a16:creationId xmlns:a16="http://schemas.microsoft.com/office/drawing/2014/main" id="{D61B33DD-A82D-CDCB-34ED-6BF39C1CE57E}"/>
                </a:ext>
              </a:extLst>
            </p:cNvPr>
            <p:cNvCxnSpPr>
              <a:stCxn id="8" idx="3"/>
              <a:endCxn id="9" idx="0"/>
            </p:cNvCxnSpPr>
            <p:nvPr/>
          </p:nvCxnSpPr>
          <p:spPr bwMode="auto">
            <a:xfrm>
              <a:off x="6496265" y="826426"/>
              <a:ext cx="868651" cy="373691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4" name="Gerade Verbindung mit Pfeil 6">
              <a:extLst>
                <a:ext uri="{FF2B5EF4-FFF2-40B4-BE49-F238E27FC236}">
                  <a16:creationId xmlns:a16="http://schemas.microsoft.com/office/drawing/2014/main" id="{B0A9578D-655F-010A-6A34-1BC29076FB8A}"/>
                </a:ext>
              </a:extLst>
            </p:cNvPr>
            <p:cNvCxnSpPr>
              <a:stCxn id="9" idx="2"/>
              <a:endCxn id="10" idx="3"/>
            </p:cNvCxnSpPr>
            <p:nvPr/>
          </p:nvCxnSpPr>
          <p:spPr bwMode="auto">
            <a:xfrm flipH="1">
              <a:off x="6789869" y="1400630"/>
              <a:ext cx="575047" cy="38482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5" name="Gerade Verbindung mit Pfeil 6">
              <a:extLst>
                <a:ext uri="{FF2B5EF4-FFF2-40B4-BE49-F238E27FC236}">
                  <a16:creationId xmlns:a16="http://schemas.microsoft.com/office/drawing/2014/main" id="{4EA0AB0F-CEA5-7003-F818-E211B05E5815}"/>
                </a:ext>
              </a:extLst>
            </p:cNvPr>
            <p:cNvCxnSpPr>
              <a:stCxn id="7" idx="2"/>
              <a:endCxn id="11" idx="1"/>
            </p:cNvCxnSpPr>
            <p:nvPr/>
          </p:nvCxnSpPr>
          <p:spPr bwMode="auto">
            <a:xfrm>
              <a:off x="5373673" y="1400629"/>
              <a:ext cx="530360" cy="38541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6" name="Gerade Verbindung mit Pfeil 6">
              <a:extLst>
                <a:ext uri="{FF2B5EF4-FFF2-40B4-BE49-F238E27FC236}">
                  <a16:creationId xmlns:a16="http://schemas.microsoft.com/office/drawing/2014/main" id="{CB75CED4-322A-6E7A-384A-351A3AEC1F85}"/>
                </a:ext>
              </a:extLst>
            </p:cNvPr>
            <p:cNvCxnSpPr>
              <a:stCxn id="11" idx="3"/>
              <a:endCxn id="10" idx="1"/>
            </p:cNvCxnSpPr>
            <p:nvPr/>
          </p:nvCxnSpPr>
          <p:spPr bwMode="auto">
            <a:xfrm flipV="1">
              <a:off x="6159647" y="1785457"/>
              <a:ext cx="374608" cy="58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7" name="Gerade Verbindung mit Pfeil 6">
              <a:extLst>
                <a:ext uri="{FF2B5EF4-FFF2-40B4-BE49-F238E27FC236}">
                  <a16:creationId xmlns:a16="http://schemas.microsoft.com/office/drawing/2014/main" id="{50B9FCEA-312D-BCCA-B576-4642603AAA28}"/>
                </a:ext>
              </a:extLst>
            </p:cNvPr>
            <p:cNvCxnSpPr>
              <a:stCxn id="8" idx="2"/>
              <a:endCxn id="10" idx="0"/>
            </p:cNvCxnSpPr>
            <p:nvPr/>
          </p:nvCxnSpPr>
          <p:spPr bwMode="auto">
            <a:xfrm>
              <a:off x="6368458" y="926682"/>
              <a:ext cx="293604" cy="75851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8" name="Gerade Verbindung mit Pfeil 6">
              <a:extLst>
                <a:ext uri="{FF2B5EF4-FFF2-40B4-BE49-F238E27FC236}">
                  <a16:creationId xmlns:a16="http://schemas.microsoft.com/office/drawing/2014/main" id="{E9EA07D1-DA84-ED8A-01E6-2BF082B9A8E4}"/>
                </a:ext>
              </a:extLst>
            </p:cNvPr>
            <p:cNvCxnSpPr>
              <a:stCxn id="8" idx="2"/>
              <a:endCxn id="11" idx="0"/>
            </p:cNvCxnSpPr>
            <p:nvPr/>
          </p:nvCxnSpPr>
          <p:spPr bwMode="auto">
            <a:xfrm flipH="1">
              <a:off x="6031840" y="926682"/>
              <a:ext cx="336618" cy="75910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9" name="Gerade Verbindung mit Pfeil 6">
              <a:extLst>
                <a:ext uri="{FF2B5EF4-FFF2-40B4-BE49-F238E27FC236}">
                  <a16:creationId xmlns:a16="http://schemas.microsoft.com/office/drawing/2014/main" id="{4CA3EEE9-16D0-3419-7E0B-E03FDD346B97}"/>
                </a:ext>
              </a:extLst>
            </p:cNvPr>
            <p:cNvCxnSpPr>
              <a:stCxn id="7" idx="3"/>
              <a:endCxn id="9" idx="1"/>
            </p:cNvCxnSpPr>
            <p:nvPr/>
          </p:nvCxnSpPr>
          <p:spPr bwMode="auto">
            <a:xfrm>
              <a:off x="5501480" y="1300373"/>
              <a:ext cx="1735629" cy="1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0" name="Gerade Verbindung mit Pfeil 6">
              <a:extLst>
                <a:ext uri="{FF2B5EF4-FFF2-40B4-BE49-F238E27FC236}">
                  <a16:creationId xmlns:a16="http://schemas.microsoft.com/office/drawing/2014/main" id="{E10B88A6-DF36-FDA3-0289-AAAF2AC3DC37}"/>
                </a:ext>
              </a:extLst>
            </p:cNvPr>
            <p:cNvCxnSpPr>
              <a:stCxn id="7" idx="3"/>
              <a:endCxn id="10" idx="0"/>
            </p:cNvCxnSpPr>
            <p:nvPr/>
          </p:nvCxnSpPr>
          <p:spPr bwMode="auto">
            <a:xfrm>
              <a:off x="5501480" y="1300373"/>
              <a:ext cx="1160582" cy="38482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1" name="Gerade Verbindung mit Pfeil 6">
              <a:extLst>
                <a:ext uri="{FF2B5EF4-FFF2-40B4-BE49-F238E27FC236}">
                  <a16:creationId xmlns:a16="http://schemas.microsoft.com/office/drawing/2014/main" id="{B2729623-D38B-5564-FC4D-488FFF5E66DB}"/>
                </a:ext>
              </a:extLst>
            </p:cNvPr>
            <p:cNvCxnSpPr>
              <a:stCxn id="9" idx="1"/>
              <a:endCxn id="11" idx="0"/>
            </p:cNvCxnSpPr>
            <p:nvPr/>
          </p:nvCxnSpPr>
          <p:spPr bwMode="auto">
            <a:xfrm flipH="1">
              <a:off x="6031840" y="1300374"/>
              <a:ext cx="1205269" cy="3854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7403EFA-7D61-724A-2D7E-9C7D1F96D6DC}"/>
              </a:ext>
            </a:extLst>
          </p:cNvPr>
          <p:cNvGrpSpPr/>
          <p:nvPr/>
        </p:nvGrpSpPr>
        <p:grpSpPr>
          <a:xfrm>
            <a:off x="5958151" y="2264768"/>
            <a:ext cx="2246857" cy="1160126"/>
            <a:chOff x="6661005" y="1960443"/>
            <a:chExt cx="2246857" cy="1160126"/>
          </a:xfrm>
        </p:grpSpPr>
        <p:sp>
          <p:nvSpPr>
            <p:cNvPr id="23" name="Textfeld 4">
              <a:extLst>
                <a:ext uri="{FF2B5EF4-FFF2-40B4-BE49-F238E27FC236}">
                  <a16:creationId xmlns:a16="http://schemas.microsoft.com/office/drawing/2014/main" id="{911C00C0-4CE8-8D59-13BA-94CE51D2CCC4}"/>
                </a:ext>
              </a:extLst>
            </p:cNvPr>
            <p:cNvSpPr txBox="1"/>
            <p:nvPr/>
          </p:nvSpPr>
          <p:spPr>
            <a:xfrm>
              <a:off x="6661005" y="2434390"/>
              <a:ext cx="255614" cy="200513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de-D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feld 4">
              <a:extLst>
                <a:ext uri="{FF2B5EF4-FFF2-40B4-BE49-F238E27FC236}">
                  <a16:creationId xmlns:a16="http://schemas.microsoft.com/office/drawing/2014/main" id="{6629A51B-0474-3F66-4488-2804C99B75D5}"/>
                </a:ext>
              </a:extLst>
            </p:cNvPr>
            <p:cNvSpPr txBox="1"/>
            <p:nvPr/>
          </p:nvSpPr>
          <p:spPr>
            <a:xfrm>
              <a:off x="7655790" y="1960443"/>
              <a:ext cx="255614" cy="200513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de-D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Textfeld 4">
              <a:extLst>
                <a:ext uri="{FF2B5EF4-FFF2-40B4-BE49-F238E27FC236}">
                  <a16:creationId xmlns:a16="http://schemas.microsoft.com/office/drawing/2014/main" id="{8538C66A-2AC3-2565-467F-65B821D65CD1}"/>
                </a:ext>
              </a:extLst>
            </p:cNvPr>
            <p:cNvSpPr txBox="1"/>
            <p:nvPr/>
          </p:nvSpPr>
          <p:spPr>
            <a:xfrm>
              <a:off x="8652248" y="2434391"/>
              <a:ext cx="255614" cy="200513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de-D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feld 4">
              <a:extLst>
                <a:ext uri="{FF2B5EF4-FFF2-40B4-BE49-F238E27FC236}">
                  <a16:creationId xmlns:a16="http://schemas.microsoft.com/office/drawing/2014/main" id="{630E40CC-98C0-BE1F-DA9A-913F91038894}"/>
                </a:ext>
              </a:extLst>
            </p:cNvPr>
            <p:cNvSpPr txBox="1"/>
            <p:nvPr/>
          </p:nvSpPr>
          <p:spPr>
            <a:xfrm>
              <a:off x="7949394" y="2919474"/>
              <a:ext cx="255614" cy="200513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de-D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feld 4">
              <a:extLst>
                <a:ext uri="{FF2B5EF4-FFF2-40B4-BE49-F238E27FC236}">
                  <a16:creationId xmlns:a16="http://schemas.microsoft.com/office/drawing/2014/main" id="{6A33B486-4867-7C6B-63C2-6E80512E0A54}"/>
                </a:ext>
              </a:extLst>
            </p:cNvPr>
            <p:cNvSpPr txBox="1"/>
            <p:nvPr/>
          </p:nvSpPr>
          <p:spPr>
            <a:xfrm>
              <a:off x="7319172" y="2920056"/>
              <a:ext cx="255614" cy="200513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de-D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feld 4">
              <a:extLst>
                <a:ext uri="{FF2B5EF4-FFF2-40B4-BE49-F238E27FC236}">
                  <a16:creationId xmlns:a16="http://schemas.microsoft.com/office/drawing/2014/main" id="{34EDE6A8-9D71-77F1-E03F-D3214433CBB8}"/>
                </a:ext>
              </a:extLst>
            </p:cNvPr>
            <p:cNvSpPr txBox="1"/>
            <p:nvPr/>
          </p:nvSpPr>
          <p:spPr>
            <a:xfrm>
              <a:off x="7118205" y="2353118"/>
              <a:ext cx="1332457" cy="369332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Middleware</a:t>
              </a:r>
              <a:endPara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9" name="Gerade Verbindung mit Pfeil 6">
              <a:extLst>
                <a:ext uri="{FF2B5EF4-FFF2-40B4-BE49-F238E27FC236}">
                  <a16:creationId xmlns:a16="http://schemas.microsoft.com/office/drawing/2014/main" id="{F8D0740D-D6C8-7CCB-C573-F36D5859D1A3}"/>
                </a:ext>
              </a:extLst>
            </p:cNvPr>
            <p:cNvCxnSpPr>
              <a:stCxn id="28" idx="0"/>
              <a:endCxn id="24" idx="2"/>
            </p:cNvCxnSpPr>
            <p:nvPr/>
          </p:nvCxnSpPr>
          <p:spPr bwMode="auto">
            <a:xfrm flipH="1" flipV="1">
              <a:off x="7783597" y="2160956"/>
              <a:ext cx="837" cy="19216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0" name="Gerade Verbindung mit Pfeil 6">
              <a:extLst>
                <a:ext uri="{FF2B5EF4-FFF2-40B4-BE49-F238E27FC236}">
                  <a16:creationId xmlns:a16="http://schemas.microsoft.com/office/drawing/2014/main" id="{B46ADC37-140A-0F3B-220E-6BED763743CB}"/>
                </a:ext>
              </a:extLst>
            </p:cNvPr>
            <p:cNvCxnSpPr>
              <a:stCxn id="26" idx="0"/>
            </p:cNvCxnSpPr>
            <p:nvPr/>
          </p:nvCxnSpPr>
          <p:spPr bwMode="auto">
            <a:xfrm flipV="1">
              <a:off x="8077201" y="2722450"/>
              <a:ext cx="0" cy="19702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1" name="Gerade Verbindung mit Pfeil 6">
              <a:extLst>
                <a:ext uri="{FF2B5EF4-FFF2-40B4-BE49-F238E27FC236}">
                  <a16:creationId xmlns:a16="http://schemas.microsoft.com/office/drawing/2014/main" id="{F4DD479F-224B-046C-50AD-AAF120AFEEB7}"/>
                </a:ext>
              </a:extLst>
            </p:cNvPr>
            <p:cNvCxnSpPr>
              <a:stCxn id="27" idx="0"/>
            </p:cNvCxnSpPr>
            <p:nvPr/>
          </p:nvCxnSpPr>
          <p:spPr bwMode="auto">
            <a:xfrm flipV="1">
              <a:off x="7446979" y="2722450"/>
              <a:ext cx="0" cy="197606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2" name="Gerade Verbindung mit Pfeil 6">
              <a:extLst>
                <a:ext uri="{FF2B5EF4-FFF2-40B4-BE49-F238E27FC236}">
                  <a16:creationId xmlns:a16="http://schemas.microsoft.com/office/drawing/2014/main" id="{B3CE174F-47D1-886A-3DCB-98D7C501AA57}"/>
                </a:ext>
              </a:extLst>
            </p:cNvPr>
            <p:cNvCxnSpPr>
              <a:stCxn id="28" idx="1"/>
              <a:endCxn id="23" idx="3"/>
            </p:cNvCxnSpPr>
            <p:nvPr/>
          </p:nvCxnSpPr>
          <p:spPr bwMode="auto">
            <a:xfrm flipH="1" flipV="1">
              <a:off x="6916619" y="2534647"/>
              <a:ext cx="201586" cy="313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3" name="Gerade Verbindung mit Pfeil 6">
              <a:extLst>
                <a:ext uri="{FF2B5EF4-FFF2-40B4-BE49-F238E27FC236}">
                  <a16:creationId xmlns:a16="http://schemas.microsoft.com/office/drawing/2014/main" id="{C7A50B66-1533-CA84-7F37-DEE07B2426B2}"/>
                </a:ext>
              </a:extLst>
            </p:cNvPr>
            <p:cNvCxnSpPr>
              <a:stCxn id="28" idx="3"/>
              <a:endCxn id="25" idx="1"/>
            </p:cNvCxnSpPr>
            <p:nvPr/>
          </p:nvCxnSpPr>
          <p:spPr bwMode="auto">
            <a:xfrm flipV="1">
              <a:off x="8450662" y="2534648"/>
              <a:ext cx="201586" cy="3136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86141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77752A-3C19-3D7B-F46B-F552950D51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Motivation and Terminology</a:t>
            </a:r>
          </a:p>
          <a:p>
            <a:r>
              <a:rPr lang="en-US" dirty="0">
                <a:solidFill>
                  <a:schemeClr val="tx1"/>
                </a:solidFill>
              </a:rPr>
              <a:t>Distributed TX &amp; Replication Techniques</a:t>
            </a:r>
          </a:p>
          <a:p>
            <a:r>
              <a:rPr lang="en-US" dirty="0">
                <a:solidFill>
                  <a:schemeClr val="tx1"/>
                </a:solidFill>
              </a:rPr>
              <a:t>Asynchronous Messaging</a:t>
            </a:r>
          </a:p>
          <a:p>
            <a:r>
              <a:rPr lang="en-US" dirty="0">
                <a:solidFill>
                  <a:schemeClr val="tx1"/>
                </a:solidFill>
              </a:rPr>
              <a:t>Message-oriented Integration Platforms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3A55A-84FA-DA28-D1A0-B8512BB22E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28501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05FDC-2098-A31B-89A6-B92E972635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Common System </a:t>
            </a:r>
            <a:br>
              <a:rPr lang="en-US" dirty="0"/>
            </a:br>
            <a:r>
              <a:rPr lang="en-US" dirty="0"/>
              <a:t>Architecture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9C0C40-C433-9FF6-029D-5B52A20DAE48}"/>
              </a:ext>
            </a:extLst>
          </p:cNvPr>
          <p:cNvSpPr/>
          <p:nvPr/>
        </p:nvSpPr>
        <p:spPr>
          <a:xfrm>
            <a:off x="3168975" y="1682159"/>
            <a:ext cx="6149592" cy="3918856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D5F4AD-DB79-ED35-1D10-B94FF23BCD1C}"/>
              </a:ext>
            </a:extLst>
          </p:cNvPr>
          <p:cNvSpPr/>
          <p:nvPr/>
        </p:nvSpPr>
        <p:spPr>
          <a:xfrm>
            <a:off x="3359895" y="1893173"/>
            <a:ext cx="1068135" cy="8842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SWIFT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Inbound Adapter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192F30-38F0-92A2-4463-B7E4D40984C3}"/>
              </a:ext>
            </a:extLst>
          </p:cNvPr>
          <p:cNvSpPr/>
          <p:nvPr/>
        </p:nvSpPr>
        <p:spPr>
          <a:xfrm>
            <a:off x="3371620" y="2919781"/>
            <a:ext cx="1068135" cy="6514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HL/7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Adapter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B33B92A-6E8F-E1E7-5084-93BAF750C36F}"/>
              </a:ext>
            </a:extLst>
          </p:cNvPr>
          <p:cNvGrpSpPr/>
          <p:nvPr/>
        </p:nvGrpSpPr>
        <p:grpSpPr>
          <a:xfrm>
            <a:off x="4687265" y="2618326"/>
            <a:ext cx="569542" cy="386027"/>
            <a:chOff x="5586421" y="3056661"/>
            <a:chExt cx="288193" cy="23670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590F3A1-402D-8F4C-1AD5-A281F8C5C5BD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AE96A89-13DE-81DA-1767-AFD38C698A8A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7A2490C-2495-6638-B14C-D2D046F6214D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85DEE82-BB82-27C5-2FCB-F22DA3ACBE82}"/>
                </a:ext>
              </a:extLst>
            </p:cNvPr>
            <p:cNvSpPr/>
            <p:nvPr/>
          </p:nvSpPr>
          <p:spPr>
            <a:xfrm rot="5400000">
              <a:off x="5504592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EFFF0A-A901-B5FB-A342-995D1FB90C67}"/>
              </a:ext>
            </a:extLst>
          </p:cNvPr>
          <p:cNvGrpSpPr/>
          <p:nvPr/>
        </p:nvGrpSpPr>
        <p:grpSpPr>
          <a:xfrm>
            <a:off x="4687110" y="3644929"/>
            <a:ext cx="569542" cy="386027"/>
            <a:chOff x="5586421" y="3056661"/>
            <a:chExt cx="288193" cy="23670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4F472E-03A7-341D-BFF8-89DCB92C55DF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2A400E2-BDAF-3149-92AA-570326B8EE8B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D010FBE-3FFB-EC4F-1A67-D37AF5DB9595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D083D21-5276-7436-E7F9-5727D5661AE5}"/>
                </a:ext>
              </a:extLst>
            </p:cNvPr>
            <p:cNvSpPr/>
            <p:nvPr/>
          </p:nvSpPr>
          <p:spPr>
            <a:xfrm rot="5400000">
              <a:off x="5504592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F023E805-9819-7549-F9F2-5F2A1EDB1CD7}"/>
              </a:ext>
            </a:extLst>
          </p:cNvPr>
          <p:cNvSpPr/>
          <p:nvPr/>
        </p:nvSpPr>
        <p:spPr>
          <a:xfrm>
            <a:off x="3383345" y="3986578"/>
            <a:ext cx="1068135" cy="6514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SAP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Adapter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72C302-B92E-EC20-6874-14D19EB3BF67}"/>
              </a:ext>
            </a:extLst>
          </p:cNvPr>
          <p:cNvSpPr txBox="1"/>
          <p:nvPr/>
        </p:nvSpPr>
        <p:spPr>
          <a:xfrm>
            <a:off x="3420186" y="3584639"/>
            <a:ext cx="89430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6ECDE9-C4BD-54EB-3DD6-16AAE26CF2D9}"/>
              </a:ext>
            </a:extLst>
          </p:cNvPr>
          <p:cNvSpPr/>
          <p:nvPr/>
        </p:nvSpPr>
        <p:spPr>
          <a:xfrm>
            <a:off x="8025238" y="1904899"/>
            <a:ext cx="1144290" cy="8842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RDBMS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Outbound Adapter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CD817F-8A37-8609-32D7-9963BDB107ED}"/>
              </a:ext>
            </a:extLst>
          </p:cNvPr>
          <p:cNvSpPr/>
          <p:nvPr/>
        </p:nvSpPr>
        <p:spPr>
          <a:xfrm>
            <a:off x="8034831" y="2919781"/>
            <a:ext cx="1144290" cy="6514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File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Adapter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8A4D9C-D713-42FC-8295-8F378D948298}"/>
              </a:ext>
            </a:extLst>
          </p:cNvPr>
          <p:cNvSpPr/>
          <p:nvPr/>
        </p:nvSpPr>
        <p:spPr>
          <a:xfrm>
            <a:off x="8046557" y="4619628"/>
            <a:ext cx="1144290" cy="6514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SAP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Adapter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C73EE2-D81C-E21E-DFC8-077E30B0342E}"/>
              </a:ext>
            </a:extLst>
          </p:cNvPr>
          <p:cNvSpPr/>
          <p:nvPr/>
        </p:nvSpPr>
        <p:spPr>
          <a:xfrm>
            <a:off x="5501866" y="1894847"/>
            <a:ext cx="2230822" cy="2136109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Orchestration Engine</a:t>
            </a: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A28C470-CF20-B82F-A6BC-58F50FD75DC5}"/>
              </a:ext>
            </a:extLst>
          </p:cNvPr>
          <p:cNvSpPr/>
          <p:nvPr/>
        </p:nvSpPr>
        <p:spPr>
          <a:xfrm>
            <a:off x="5624121" y="2579809"/>
            <a:ext cx="1871460" cy="539264"/>
          </a:xfrm>
          <a:prstGeom prst="rect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E46B04D-5406-E24F-F098-2971A9A4D0A3}"/>
              </a:ext>
            </a:extLst>
          </p:cNvPr>
          <p:cNvSpPr/>
          <p:nvPr/>
        </p:nvSpPr>
        <p:spPr>
          <a:xfrm>
            <a:off x="5696135" y="2661870"/>
            <a:ext cx="1871460" cy="539264"/>
          </a:xfrm>
          <a:prstGeom prst="rect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660243-5ACF-E6FB-81C1-EEC351CED076}"/>
              </a:ext>
            </a:extLst>
          </p:cNvPr>
          <p:cNvSpPr/>
          <p:nvPr/>
        </p:nvSpPr>
        <p:spPr>
          <a:xfrm>
            <a:off x="5758101" y="2733883"/>
            <a:ext cx="1871460" cy="995190"/>
          </a:xfrm>
          <a:prstGeom prst="rect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Message Flows</a:t>
            </a: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feld 4">
            <a:extLst>
              <a:ext uri="{FF2B5EF4-FFF2-40B4-BE49-F238E27FC236}">
                <a16:creationId xmlns:a16="http://schemas.microsoft.com/office/drawing/2014/main" id="{F6C8623B-A4F1-DB03-3F1A-46495C0DE68A}"/>
              </a:ext>
            </a:extLst>
          </p:cNvPr>
          <p:cNvSpPr txBox="1"/>
          <p:nvPr/>
        </p:nvSpPr>
        <p:spPr>
          <a:xfrm>
            <a:off x="5988157" y="3263579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feld 4">
            <a:extLst>
              <a:ext uri="{FF2B5EF4-FFF2-40B4-BE49-F238E27FC236}">
                <a16:creationId xmlns:a16="http://schemas.microsoft.com/office/drawing/2014/main" id="{85B3921F-0991-2CD0-8818-D65BD45170F6}"/>
              </a:ext>
            </a:extLst>
          </p:cNvPr>
          <p:cNvSpPr txBox="1"/>
          <p:nvPr/>
        </p:nvSpPr>
        <p:spPr>
          <a:xfrm>
            <a:off x="6401812" y="3124579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feld 4">
            <a:extLst>
              <a:ext uri="{FF2B5EF4-FFF2-40B4-BE49-F238E27FC236}">
                <a16:creationId xmlns:a16="http://schemas.microsoft.com/office/drawing/2014/main" id="{9CF39C71-55C5-B054-6EDC-8866A093715B}"/>
              </a:ext>
            </a:extLst>
          </p:cNvPr>
          <p:cNvSpPr txBox="1"/>
          <p:nvPr/>
        </p:nvSpPr>
        <p:spPr>
          <a:xfrm>
            <a:off x="6765226" y="3126254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feld 4">
            <a:extLst>
              <a:ext uri="{FF2B5EF4-FFF2-40B4-BE49-F238E27FC236}">
                <a16:creationId xmlns:a16="http://schemas.microsoft.com/office/drawing/2014/main" id="{F2AE5BC9-0D90-4971-C737-62A80771CB4D}"/>
              </a:ext>
            </a:extLst>
          </p:cNvPr>
          <p:cNvSpPr txBox="1"/>
          <p:nvPr/>
        </p:nvSpPr>
        <p:spPr>
          <a:xfrm>
            <a:off x="7168833" y="3248508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feld 4">
            <a:extLst>
              <a:ext uri="{FF2B5EF4-FFF2-40B4-BE49-F238E27FC236}">
                <a16:creationId xmlns:a16="http://schemas.microsoft.com/office/drawing/2014/main" id="{A7F77DC8-A384-D139-E8CB-1F434B46F562}"/>
              </a:ext>
            </a:extLst>
          </p:cNvPr>
          <p:cNvSpPr txBox="1"/>
          <p:nvPr/>
        </p:nvSpPr>
        <p:spPr>
          <a:xfrm>
            <a:off x="6577658" y="3441102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1" name="Gerade Verbindung mit Pfeil 6">
            <a:extLst>
              <a:ext uri="{FF2B5EF4-FFF2-40B4-BE49-F238E27FC236}">
                <a16:creationId xmlns:a16="http://schemas.microsoft.com/office/drawing/2014/main" id="{D38D5520-E6A9-ABD9-540D-88AD0C1BE46B}"/>
              </a:ext>
            </a:extLst>
          </p:cNvPr>
          <p:cNvCxnSpPr>
            <a:stCxn id="27" idx="1"/>
          </p:cNvCxnSpPr>
          <p:nvPr/>
        </p:nvCxnSpPr>
        <p:spPr bwMode="auto">
          <a:xfrm flipH="1">
            <a:off x="6243771" y="3224836"/>
            <a:ext cx="158041" cy="13899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32" name="Gerade Verbindung mit Pfeil 6">
            <a:extLst>
              <a:ext uri="{FF2B5EF4-FFF2-40B4-BE49-F238E27FC236}">
                <a16:creationId xmlns:a16="http://schemas.microsoft.com/office/drawing/2014/main" id="{0C499DFA-8D18-CE39-40C3-BCE6034F6555}"/>
              </a:ext>
            </a:extLst>
          </p:cNvPr>
          <p:cNvCxnSpPr>
            <a:stCxn id="27" idx="3"/>
            <a:endCxn id="28" idx="1"/>
          </p:cNvCxnSpPr>
          <p:nvPr/>
        </p:nvCxnSpPr>
        <p:spPr bwMode="auto">
          <a:xfrm>
            <a:off x="6657426" y="3224836"/>
            <a:ext cx="107800" cy="1675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33" name="Gerade Verbindung mit Pfeil 6">
            <a:extLst>
              <a:ext uri="{FF2B5EF4-FFF2-40B4-BE49-F238E27FC236}">
                <a16:creationId xmlns:a16="http://schemas.microsoft.com/office/drawing/2014/main" id="{C04526EB-5299-B0F6-97AD-715F36BE4260}"/>
              </a:ext>
            </a:extLst>
          </p:cNvPr>
          <p:cNvCxnSpPr>
            <a:stCxn id="29" idx="1"/>
            <a:endCxn id="28" idx="3"/>
          </p:cNvCxnSpPr>
          <p:nvPr/>
        </p:nvCxnSpPr>
        <p:spPr bwMode="auto">
          <a:xfrm flipH="1" flipV="1">
            <a:off x="7020840" y="3226511"/>
            <a:ext cx="147993" cy="122254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34" name="Gerade Verbindung mit Pfeil 6">
            <a:extLst>
              <a:ext uri="{FF2B5EF4-FFF2-40B4-BE49-F238E27FC236}">
                <a16:creationId xmlns:a16="http://schemas.microsoft.com/office/drawing/2014/main" id="{316A7F60-1DC7-F20A-FE95-09A9BC677540}"/>
              </a:ext>
            </a:extLst>
          </p:cNvPr>
          <p:cNvCxnSpPr>
            <a:stCxn id="30" idx="3"/>
            <a:endCxn id="29" idx="1"/>
          </p:cNvCxnSpPr>
          <p:nvPr/>
        </p:nvCxnSpPr>
        <p:spPr bwMode="auto">
          <a:xfrm flipV="1">
            <a:off x="6833272" y="3348765"/>
            <a:ext cx="335561" cy="192594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35" name="Gerade Verbindung mit Pfeil 6">
            <a:extLst>
              <a:ext uri="{FF2B5EF4-FFF2-40B4-BE49-F238E27FC236}">
                <a16:creationId xmlns:a16="http://schemas.microsoft.com/office/drawing/2014/main" id="{0A9BEC5F-327B-1E85-6FB6-49B3FBAC4879}"/>
              </a:ext>
            </a:extLst>
          </p:cNvPr>
          <p:cNvCxnSpPr>
            <a:stCxn id="30" idx="1"/>
            <a:endCxn id="26" idx="3"/>
          </p:cNvCxnSpPr>
          <p:nvPr/>
        </p:nvCxnSpPr>
        <p:spPr bwMode="auto">
          <a:xfrm flipH="1" flipV="1">
            <a:off x="6243771" y="3363836"/>
            <a:ext cx="333887" cy="17752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36" name="Gerade Verbindung mit Pfeil 6">
            <a:extLst>
              <a:ext uri="{FF2B5EF4-FFF2-40B4-BE49-F238E27FC236}">
                <a16:creationId xmlns:a16="http://schemas.microsoft.com/office/drawing/2014/main" id="{CB40FEFE-C3E8-1919-671B-AC8A311D35A8}"/>
              </a:ext>
            </a:extLst>
          </p:cNvPr>
          <p:cNvCxnSpPr>
            <a:endCxn id="26" idx="1"/>
          </p:cNvCxnSpPr>
          <p:nvPr/>
        </p:nvCxnSpPr>
        <p:spPr bwMode="auto">
          <a:xfrm>
            <a:off x="5822705" y="3363836"/>
            <a:ext cx="165452" cy="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7" name="Gerade Verbindung mit Pfeil 6">
            <a:extLst>
              <a:ext uri="{FF2B5EF4-FFF2-40B4-BE49-F238E27FC236}">
                <a16:creationId xmlns:a16="http://schemas.microsoft.com/office/drawing/2014/main" id="{7F1AD746-733F-1FE8-41C1-AA55E2F08E51}"/>
              </a:ext>
            </a:extLst>
          </p:cNvPr>
          <p:cNvCxnSpPr/>
          <p:nvPr/>
        </p:nvCxnSpPr>
        <p:spPr bwMode="auto">
          <a:xfrm>
            <a:off x="7424447" y="3363836"/>
            <a:ext cx="205114" cy="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77B7BB8D-8164-97D2-E005-511C509CF371}"/>
              </a:ext>
            </a:extLst>
          </p:cNvPr>
          <p:cNvSpPr/>
          <p:nvPr/>
        </p:nvSpPr>
        <p:spPr>
          <a:xfrm>
            <a:off x="5495423" y="4311343"/>
            <a:ext cx="1580429" cy="377902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Scheduler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Hexagon 38">
            <a:extLst>
              <a:ext uri="{FF2B5EF4-FFF2-40B4-BE49-F238E27FC236}">
                <a16:creationId xmlns:a16="http://schemas.microsoft.com/office/drawing/2014/main" id="{44C70131-5E71-A345-CF70-BBDA935B514B}"/>
              </a:ext>
            </a:extLst>
          </p:cNvPr>
          <p:cNvSpPr/>
          <p:nvPr/>
        </p:nvSpPr>
        <p:spPr>
          <a:xfrm>
            <a:off x="1862691" y="2003705"/>
            <a:ext cx="1090950" cy="668213"/>
          </a:xfrm>
          <a:prstGeom prst="hexago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External System</a:t>
            </a:r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28ABF1EE-54BA-F522-3CAD-83E489E82824}"/>
              </a:ext>
            </a:extLst>
          </p:cNvPr>
          <p:cNvSpPr/>
          <p:nvPr/>
        </p:nvSpPr>
        <p:spPr>
          <a:xfrm>
            <a:off x="1864366" y="2909730"/>
            <a:ext cx="1090950" cy="668213"/>
          </a:xfrm>
          <a:prstGeom prst="hexago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External System</a:t>
            </a:r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F985A701-788F-50E8-7BE8-2C9B98D387B8}"/>
              </a:ext>
            </a:extLst>
          </p:cNvPr>
          <p:cNvSpPr/>
          <p:nvPr/>
        </p:nvSpPr>
        <p:spPr>
          <a:xfrm>
            <a:off x="1855992" y="3976528"/>
            <a:ext cx="1090950" cy="668213"/>
          </a:xfrm>
          <a:prstGeom prst="hexago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External System</a:t>
            </a:r>
          </a:p>
        </p:txBody>
      </p:sp>
      <p:sp>
        <p:nvSpPr>
          <p:cNvPr id="42" name="Hexagon 41">
            <a:extLst>
              <a:ext uri="{FF2B5EF4-FFF2-40B4-BE49-F238E27FC236}">
                <a16:creationId xmlns:a16="http://schemas.microsoft.com/office/drawing/2014/main" id="{2CDD3824-E218-4CB4-59C2-52970295ECC3}"/>
              </a:ext>
            </a:extLst>
          </p:cNvPr>
          <p:cNvSpPr/>
          <p:nvPr/>
        </p:nvSpPr>
        <p:spPr>
          <a:xfrm>
            <a:off x="9571560" y="2005381"/>
            <a:ext cx="1090950" cy="668213"/>
          </a:xfrm>
          <a:prstGeom prst="hexago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External System</a:t>
            </a:r>
          </a:p>
        </p:txBody>
      </p:sp>
      <p:sp>
        <p:nvSpPr>
          <p:cNvPr id="43" name="Hexagon 42">
            <a:extLst>
              <a:ext uri="{FF2B5EF4-FFF2-40B4-BE49-F238E27FC236}">
                <a16:creationId xmlns:a16="http://schemas.microsoft.com/office/drawing/2014/main" id="{49286837-F6A2-3B11-7BCF-5C38D22016A0}"/>
              </a:ext>
            </a:extLst>
          </p:cNvPr>
          <p:cNvSpPr/>
          <p:nvPr/>
        </p:nvSpPr>
        <p:spPr>
          <a:xfrm>
            <a:off x="9573235" y="2911406"/>
            <a:ext cx="1090950" cy="668213"/>
          </a:xfrm>
          <a:prstGeom prst="hexago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External System</a:t>
            </a:r>
          </a:p>
        </p:txBody>
      </p:sp>
      <p:sp>
        <p:nvSpPr>
          <p:cNvPr id="44" name="Hexagon 43">
            <a:extLst>
              <a:ext uri="{FF2B5EF4-FFF2-40B4-BE49-F238E27FC236}">
                <a16:creationId xmlns:a16="http://schemas.microsoft.com/office/drawing/2014/main" id="{BB3100F8-91CF-A8CD-3E69-A16E5D0F6095}"/>
              </a:ext>
            </a:extLst>
          </p:cNvPr>
          <p:cNvSpPr/>
          <p:nvPr/>
        </p:nvSpPr>
        <p:spPr>
          <a:xfrm>
            <a:off x="9574909" y="4611247"/>
            <a:ext cx="1090950" cy="668213"/>
          </a:xfrm>
          <a:prstGeom prst="hexago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External System</a:t>
            </a:r>
          </a:p>
        </p:txBody>
      </p:sp>
      <p:cxnSp>
        <p:nvCxnSpPr>
          <p:cNvPr id="45" name="Gerade Verbindung mit Pfeil 6">
            <a:extLst>
              <a:ext uri="{FF2B5EF4-FFF2-40B4-BE49-F238E27FC236}">
                <a16:creationId xmlns:a16="http://schemas.microsoft.com/office/drawing/2014/main" id="{689DB784-D3D5-5D34-EA4B-FB7CED5E5205}"/>
              </a:ext>
            </a:extLst>
          </p:cNvPr>
          <p:cNvCxnSpPr>
            <a:stCxn id="39" idx="0"/>
            <a:endCxn id="5" idx="1"/>
          </p:cNvCxnSpPr>
          <p:nvPr/>
        </p:nvCxnSpPr>
        <p:spPr bwMode="auto">
          <a:xfrm flipV="1">
            <a:off x="2953641" y="2335301"/>
            <a:ext cx="406254" cy="2511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6" name="Gerade Verbindung mit Pfeil 6">
            <a:extLst>
              <a:ext uri="{FF2B5EF4-FFF2-40B4-BE49-F238E27FC236}">
                <a16:creationId xmlns:a16="http://schemas.microsoft.com/office/drawing/2014/main" id="{4B051226-5C8C-AB5B-B9DA-9541D3E27E4D}"/>
              </a:ext>
            </a:extLst>
          </p:cNvPr>
          <p:cNvCxnSpPr>
            <a:stCxn id="40" idx="0"/>
            <a:endCxn id="6" idx="1"/>
          </p:cNvCxnSpPr>
          <p:nvPr/>
        </p:nvCxnSpPr>
        <p:spPr bwMode="auto">
          <a:xfrm>
            <a:off x="2955316" y="3243837"/>
            <a:ext cx="416304" cy="167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7" name="Gerade Verbindung mit Pfeil 6">
            <a:extLst>
              <a:ext uri="{FF2B5EF4-FFF2-40B4-BE49-F238E27FC236}">
                <a16:creationId xmlns:a16="http://schemas.microsoft.com/office/drawing/2014/main" id="{F82287A5-99C6-E00D-A73F-C75D30BDAB00}"/>
              </a:ext>
            </a:extLst>
          </p:cNvPr>
          <p:cNvCxnSpPr>
            <a:stCxn id="41" idx="0"/>
            <a:endCxn id="17" idx="1"/>
          </p:cNvCxnSpPr>
          <p:nvPr/>
        </p:nvCxnSpPr>
        <p:spPr bwMode="auto">
          <a:xfrm>
            <a:off x="2946942" y="4310635"/>
            <a:ext cx="436403" cy="167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77D0750F-093E-7F5F-C1D2-D5FBAA7C5C2F}"/>
              </a:ext>
            </a:extLst>
          </p:cNvPr>
          <p:cNvSpPr/>
          <p:nvPr/>
        </p:nvSpPr>
        <p:spPr>
          <a:xfrm>
            <a:off x="3168975" y="844346"/>
            <a:ext cx="2230822" cy="692645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 </a:t>
            </a:r>
            <a:b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(Flow Design)</a:t>
            </a:r>
          </a:p>
        </p:txBody>
      </p:sp>
      <p:cxnSp>
        <p:nvCxnSpPr>
          <p:cNvPr id="49" name="Gerade Verbindung mit Pfeil 6">
            <a:extLst>
              <a:ext uri="{FF2B5EF4-FFF2-40B4-BE49-F238E27FC236}">
                <a16:creationId xmlns:a16="http://schemas.microsoft.com/office/drawing/2014/main" id="{4607A7FE-A3FB-BA02-F13D-3E2B9F93EA02}"/>
              </a:ext>
            </a:extLst>
          </p:cNvPr>
          <p:cNvCxnSpPr>
            <a:stCxn id="48" idx="3"/>
            <a:endCxn id="22" idx="0"/>
          </p:cNvCxnSpPr>
          <p:nvPr/>
        </p:nvCxnSpPr>
        <p:spPr bwMode="auto">
          <a:xfrm>
            <a:off x="5399797" y="1190669"/>
            <a:ext cx="1217480" cy="70417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2FE6593A-0DFF-82CD-1898-DE490C1F9C57}"/>
              </a:ext>
            </a:extLst>
          </p:cNvPr>
          <p:cNvSpPr txBox="1"/>
          <p:nvPr/>
        </p:nvSpPr>
        <p:spPr>
          <a:xfrm>
            <a:off x="5774037" y="1092182"/>
            <a:ext cx="8984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Deploy</a:t>
            </a:r>
          </a:p>
        </p:txBody>
      </p:sp>
      <p:cxnSp>
        <p:nvCxnSpPr>
          <p:cNvPr id="51" name="Gerade Verbindung mit Pfeil 6">
            <a:extLst>
              <a:ext uri="{FF2B5EF4-FFF2-40B4-BE49-F238E27FC236}">
                <a16:creationId xmlns:a16="http://schemas.microsoft.com/office/drawing/2014/main" id="{651ECD56-CDF4-B4CD-9D64-FE2C4F65E165}"/>
              </a:ext>
            </a:extLst>
          </p:cNvPr>
          <p:cNvCxnSpPr>
            <a:stCxn id="19" idx="3"/>
            <a:endCxn id="42" idx="3"/>
          </p:cNvCxnSpPr>
          <p:nvPr/>
        </p:nvCxnSpPr>
        <p:spPr bwMode="auto">
          <a:xfrm flipV="1">
            <a:off x="9169528" y="2339488"/>
            <a:ext cx="402032" cy="753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52" name="Gerade Verbindung mit Pfeil 6">
            <a:extLst>
              <a:ext uri="{FF2B5EF4-FFF2-40B4-BE49-F238E27FC236}">
                <a16:creationId xmlns:a16="http://schemas.microsoft.com/office/drawing/2014/main" id="{C7F987B5-DA14-23A0-71B2-07493BE9E459}"/>
              </a:ext>
            </a:extLst>
          </p:cNvPr>
          <p:cNvCxnSpPr>
            <a:stCxn id="20" idx="3"/>
            <a:endCxn id="43" idx="3"/>
          </p:cNvCxnSpPr>
          <p:nvPr/>
        </p:nvCxnSpPr>
        <p:spPr bwMode="auto">
          <a:xfrm flipV="1">
            <a:off x="9179121" y="3245513"/>
            <a:ext cx="394114" cy="2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53" name="Gerade Verbindung mit Pfeil 6">
            <a:extLst>
              <a:ext uri="{FF2B5EF4-FFF2-40B4-BE49-F238E27FC236}">
                <a16:creationId xmlns:a16="http://schemas.microsoft.com/office/drawing/2014/main" id="{8E2DDBDC-3D8A-24EE-BE59-4DF587A71DD0}"/>
              </a:ext>
            </a:extLst>
          </p:cNvPr>
          <p:cNvCxnSpPr>
            <a:stCxn id="21" idx="3"/>
            <a:endCxn id="44" idx="3"/>
          </p:cNvCxnSpPr>
          <p:nvPr/>
        </p:nvCxnSpPr>
        <p:spPr bwMode="auto">
          <a:xfrm flipV="1">
            <a:off x="9190847" y="4945354"/>
            <a:ext cx="384062" cy="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54" name="Gerade Verbindung mit Pfeil 6">
            <a:extLst>
              <a:ext uri="{FF2B5EF4-FFF2-40B4-BE49-F238E27FC236}">
                <a16:creationId xmlns:a16="http://schemas.microsoft.com/office/drawing/2014/main" id="{90092E50-5210-96F8-E902-36805AE6E5A2}"/>
              </a:ext>
            </a:extLst>
          </p:cNvPr>
          <p:cNvCxnSpPr>
            <a:stCxn id="5" idx="3"/>
            <a:endCxn id="11" idx="2"/>
          </p:cNvCxnSpPr>
          <p:nvPr/>
        </p:nvCxnSpPr>
        <p:spPr bwMode="auto">
          <a:xfrm>
            <a:off x="4428030" y="2335301"/>
            <a:ext cx="259235" cy="47603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55" name="Gerade Verbindung mit Pfeil 6">
            <a:extLst>
              <a:ext uri="{FF2B5EF4-FFF2-40B4-BE49-F238E27FC236}">
                <a16:creationId xmlns:a16="http://schemas.microsoft.com/office/drawing/2014/main" id="{AFA11EB4-0055-5DC4-9803-F33B32C81AA2}"/>
              </a:ext>
            </a:extLst>
          </p:cNvPr>
          <p:cNvCxnSpPr>
            <a:stCxn id="6" idx="3"/>
            <a:endCxn id="16" idx="2"/>
          </p:cNvCxnSpPr>
          <p:nvPr/>
        </p:nvCxnSpPr>
        <p:spPr bwMode="auto">
          <a:xfrm>
            <a:off x="4439755" y="3245515"/>
            <a:ext cx="247355" cy="59242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56" name="Gerade Verbindung mit Pfeil 6">
            <a:extLst>
              <a:ext uri="{FF2B5EF4-FFF2-40B4-BE49-F238E27FC236}">
                <a16:creationId xmlns:a16="http://schemas.microsoft.com/office/drawing/2014/main" id="{AF00C198-5DFA-6108-5519-59DDC4A0CA88}"/>
              </a:ext>
            </a:extLst>
          </p:cNvPr>
          <p:cNvCxnSpPr>
            <a:stCxn id="17" idx="3"/>
            <a:endCxn id="16" idx="2"/>
          </p:cNvCxnSpPr>
          <p:nvPr/>
        </p:nvCxnSpPr>
        <p:spPr bwMode="auto">
          <a:xfrm flipV="1">
            <a:off x="4451480" y="3837943"/>
            <a:ext cx="235630" cy="47436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57" name="Gerade Verbindung mit Pfeil 6">
            <a:extLst>
              <a:ext uri="{FF2B5EF4-FFF2-40B4-BE49-F238E27FC236}">
                <a16:creationId xmlns:a16="http://schemas.microsoft.com/office/drawing/2014/main" id="{E14BF2BB-0B2F-26A0-FDD3-B35ED885643F}"/>
              </a:ext>
            </a:extLst>
          </p:cNvPr>
          <p:cNvCxnSpPr>
            <a:stCxn id="13" idx="0"/>
          </p:cNvCxnSpPr>
          <p:nvPr/>
        </p:nvCxnSpPr>
        <p:spPr bwMode="auto">
          <a:xfrm flipV="1">
            <a:off x="5256647" y="3464093"/>
            <a:ext cx="256342" cy="37385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58" name="Gerade Verbindung mit Pfeil 6">
            <a:extLst>
              <a:ext uri="{FF2B5EF4-FFF2-40B4-BE49-F238E27FC236}">
                <a16:creationId xmlns:a16="http://schemas.microsoft.com/office/drawing/2014/main" id="{E88C4C7E-7884-A694-8B5D-D0F30B920696}"/>
              </a:ext>
            </a:extLst>
          </p:cNvPr>
          <p:cNvCxnSpPr>
            <a:stCxn id="8" idx="0"/>
          </p:cNvCxnSpPr>
          <p:nvPr/>
        </p:nvCxnSpPr>
        <p:spPr bwMode="auto">
          <a:xfrm>
            <a:off x="5256807" y="2811340"/>
            <a:ext cx="270622" cy="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59" name="Gerade Verbindung mit Pfeil 6">
            <a:extLst>
              <a:ext uri="{FF2B5EF4-FFF2-40B4-BE49-F238E27FC236}">
                <a16:creationId xmlns:a16="http://schemas.microsoft.com/office/drawing/2014/main" id="{F519333E-D218-8DB3-8E1A-2C4933596873}"/>
              </a:ext>
            </a:extLst>
          </p:cNvPr>
          <p:cNvCxnSpPr>
            <a:stCxn id="5" idx="3"/>
          </p:cNvCxnSpPr>
          <p:nvPr/>
        </p:nvCxnSpPr>
        <p:spPr bwMode="auto">
          <a:xfrm>
            <a:off x="4428030" y="2335301"/>
            <a:ext cx="1062111" cy="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A144B9D5-F1C8-69C2-2956-5427FDA5FF33}"/>
              </a:ext>
            </a:extLst>
          </p:cNvPr>
          <p:cNvSpPr/>
          <p:nvPr/>
        </p:nvSpPr>
        <p:spPr>
          <a:xfrm>
            <a:off x="8048235" y="3757147"/>
            <a:ext cx="1144290" cy="6514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HL/7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Adapter</a:t>
            </a:r>
          </a:p>
        </p:txBody>
      </p:sp>
      <p:sp>
        <p:nvSpPr>
          <p:cNvPr id="61" name="Hexagon 60">
            <a:extLst>
              <a:ext uri="{FF2B5EF4-FFF2-40B4-BE49-F238E27FC236}">
                <a16:creationId xmlns:a16="http://schemas.microsoft.com/office/drawing/2014/main" id="{E5853F48-6470-9BB7-FEE6-FDBCF1E09A4A}"/>
              </a:ext>
            </a:extLst>
          </p:cNvPr>
          <p:cNvSpPr/>
          <p:nvPr/>
        </p:nvSpPr>
        <p:spPr>
          <a:xfrm>
            <a:off x="9576587" y="3748766"/>
            <a:ext cx="1090950" cy="668213"/>
          </a:xfrm>
          <a:prstGeom prst="hexago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External System</a:t>
            </a:r>
          </a:p>
        </p:txBody>
      </p:sp>
      <p:cxnSp>
        <p:nvCxnSpPr>
          <p:cNvPr id="62" name="Gerade Verbindung mit Pfeil 6">
            <a:extLst>
              <a:ext uri="{FF2B5EF4-FFF2-40B4-BE49-F238E27FC236}">
                <a16:creationId xmlns:a16="http://schemas.microsoft.com/office/drawing/2014/main" id="{E3ED40B2-50FF-B0A4-E5CC-8F2A249D5A9B}"/>
              </a:ext>
            </a:extLst>
          </p:cNvPr>
          <p:cNvCxnSpPr>
            <a:stCxn id="60" idx="3"/>
            <a:endCxn id="61" idx="3"/>
          </p:cNvCxnSpPr>
          <p:nvPr/>
        </p:nvCxnSpPr>
        <p:spPr bwMode="auto">
          <a:xfrm flipV="1">
            <a:off x="9192525" y="4082873"/>
            <a:ext cx="384062" cy="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63" name="Flowchart: Magnetic Disk 62">
            <a:extLst>
              <a:ext uri="{FF2B5EF4-FFF2-40B4-BE49-F238E27FC236}">
                <a16:creationId xmlns:a16="http://schemas.microsoft.com/office/drawing/2014/main" id="{108CFCEC-2C47-7EC8-AB8F-D840DF9028E4}"/>
              </a:ext>
            </a:extLst>
          </p:cNvPr>
          <p:cNvSpPr/>
          <p:nvPr/>
        </p:nvSpPr>
        <p:spPr>
          <a:xfrm>
            <a:off x="4652444" y="4927779"/>
            <a:ext cx="3110388" cy="542608"/>
          </a:xfrm>
          <a:prstGeom prst="flowChartMagneticDisk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Temporary Data Store</a:t>
            </a:r>
          </a:p>
        </p:txBody>
      </p:sp>
      <p:cxnSp>
        <p:nvCxnSpPr>
          <p:cNvPr id="64" name="Gerade Verbindung mit Pfeil 6">
            <a:extLst>
              <a:ext uri="{FF2B5EF4-FFF2-40B4-BE49-F238E27FC236}">
                <a16:creationId xmlns:a16="http://schemas.microsoft.com/office/drawing/2014/main" id="{A96CBD83-A00E-390A-17C8-67EEABEE2002}"/>
              </a:ext>
            </a:extLst>
          </p:cNvPr>
          <p:cNvCxnSpPr>
            <a:stCxn id="14" idx="3"/>
          </p:cNvCxnSpPr>
          <p:nvPr/>
        </p:nvCxnSpPr>
        <p:spPr bwMode="auto">
          <a:xfrm flipH="1">
            <a:off x="5038712" y="4030956"/>
            <a:ext cx="1401" cy="89682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65" name="Gerade Verbindung mit Pfeil 6">
            <a:extLst>
              <a:ext uri="{FF2B5EF4-FFF2-40B4-BE49-F238E27FC236}">
                <a16:creationId xmlns:a16="http://schemas.microsoft.com/office/drawing/2014/main" id="{8B5C16CE-AB3F-662E-BB43-7C53ABAFFEB9}"/>
              </a:ext>
            </a:extLst>
          </p:cNvPr>
          <p:cNvCxnSpPr>
            <a:endCxn id="19" idx="1"/>
          </p:cNvCxnSpPr>
          <p:nvPr/>
        </p:nvCxnSpPr>
        <p:spPr bwMode="auto">
          <a:xfrm>
            <a:off x="7732688" y="2347027"/>
            <a:ext cx="292550" cy="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66" name="Gerade Verbindung mit Pfeil 6">
            <a:extLst>
              <a:ext uri="{FF2B5EF4-FFF2-40B4-BE49-F238E27FC236}">
                <a16:creationId xmlns:a16="http://schemas.microsoft.com/office/drawing/2014/main" id="{611A08CF-F607-AFDC-619F-5EADCBA8DE30}"/>
              </a:ext>
            </a:extLst>
          </p:cNvPr>
          <p:cNvCxnSpPr>
            <a:stCxn id="22" idx="3"/>
            <a:endCxn id="20" idx="1"/>
          </p:cNvCxnSpPr>
          <p:nvPr/>
        </p:nvCxnSpPr>
        <p:spPr bwMode="auto">
          <a:xfrm>
            <a:off x="7732688" y="2962902"/>
            <a:ext cx="302143" cy="28261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67" name="Gerade Verbindung mit Pfeil 6">
            <a:extLst>
              <a:ext uri="{FF2B5EF4-FFF2-40B4-BE49-F238E27FC236}">
                <a16:creationId xmlns:a16="http://schemas.microsoft.com/office/drawing/2014/main" id="{1C42ABDA-B551-E137-2FD1-046A37448FBB}"/>
              </a:ext>
            </a:extLst>
          </p:cNvPr>
          <p:cNvCxnSpPr>
            <a:endCxn id="60" idx="1"/>
          </p:cNvCxnSpPr>
          <p:nvPr/>
        </p:nvCxnSpPr>
        <p:spPr bwMode="auto">
          <a:xfrm>
            <a:off x="7701411" y="3402099"/>
            <a:ext cx="346824" cy="680782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68" name="Gerade Verbindung mit Pfeil 6">
            <a:extLst>
              <a:ext uri="{FF2B5EF4-FFF2-40B4-BE49-F238E27FC236}">
                <a16:creationId xmlns:a16="http://schemas.microsoft.com/office/drawing/2014/main" id="{99892F21-7F17-5088-222E-59E4F7B909E2}"/>
              </a:ext>
            </a:extLst>
          </p:cNvPr>
          <p:cNvCxnSpPr>
            <a:endCxn id="21" idx="1"/>
          </p:cNvCxnSpPr>
          <p:nvPr/>
        </p:nvCxnSpPr>
        <p:spPr bwMode="auto">
          <a:xfrm>
            <a:off x="7762832" y="3986578"/>
            <a:ext cx="283725" cy="958784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69" name="Gerade Verbindung mit Pfeil 6">
            <a:extLst>
              <a:ext uri="{FF2B5EF4-FFF2-40B4-BE49-F238E27FC236}">
                <a16:creationId xmlns:a16="http://schemas.microsoft.com/office/drawing/2014/main" id="{8BFC9854-8582-3C3B-70C9-E58668A07CA8}"/>
              </a:ext>
            </a:extLst>
          </p:cNvPr>
          <p:cNvCxnSpPr/>
          <p:nvPr/>
        </p:nvCxnSpPr>
        <p:spPr bwMode="auto">
          <a:xfrm flipV="1">
            <a:off x="6170579" y="3748766"/>
            <a:ext cx="231233" cy="563546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FEA77CD9-D062-4360-2F7F-E69675DE1D4E}"/>
              </a:ext>
            </a:extLst>
          </p:cNvPr>
          <p:cNvSpPr txBox="1"/>
          <p:nvPr/>
        </p:nvSpPr>
        <p:spPr>
          <a:xfrm>
            <a:off x="4509620" y="1927867"/>
            <a:ext cx="8984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sync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E09D8B1-B9F0-4D7A-3942-BF67B32885B0}"/>
              </a:ext>
            </a:extLst>
          </p:cNvPr>
          <p:cNvSpPr txBox="1"/>
          <p:nvPr/>
        </p:nvSpPr>
        <p:spPr>
          <a:xfrm>
            <a:off x="4511295" y="3085098"/>
            <a:ext cx="8984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async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2721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94EC7E-2630-D85D-930C-DAB486F4C32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Synchronous Message Processing</a:t>
            </a:r>
          </a:p>
          <a:p>
            <a:pPr lvl="1"/>
            <a:r>
              <a:rPr lang="en-US" b="1" dirty="0"/>
              <a:t>Event: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client input message</a:t>
            </a:r>
          </a:p>
          <a:p>
            <a:pPr lvl="1"/>
            <a:r>
              <a:rPr lang="en-US" dirty="0"/>
              <a:t>Client system blocks until message flow executed to </a:t>
            </a:r>
            <a:br>
              <a:rPr lang="en-US" dirty="0"/>
            </a:br>
            <a:r>
              <a:rPr lang="en-US" dirty="0"/>
              <a:t>output messages delivered to target systems</a:t>
            </a:r>
          </a:p>
          <a:p>
            <a:pPr lvl="2"/>
            <a:endParaRPr lang="en-US" sz="1000" dirty="0"/>
          </a:p>
          <a:p>
            <a:r>
              <a:rPr lang="en-US" dirty="0"/>
              <a:t>#2 Asynchronous Message Processing</a:t>
            </a:r>
          </a:p>
          <a:p>
            <a:pPr lvl="1"/>
            <a:r>
              <a:rPr lang="en-US" b="1" dirty="0"/>
              <a:t>Event: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client input message from queue</a:t>
            </a:r>
          </a:p>
          <a:p>
            <a:pPr lvl="1"/>
            <a:r>
              <a:rPr lang="en-US" dirty="0"/>
              <a:t>Client system blocks until input message stored in queue</a:t>
            </a:r>
          </a:p>
          <a:p>
            <a:pPr lvl="1"/>
            <a:r>
              <a:rPr lang="en-US" dirty="0"/>
              <a:t>Asynchronous message flow processing and output message delivery (</a:t>
            </a:r>
            <a:r>
              <a:rPr lang="en-US" b="1" dirty="0">
                <a:solidFill>
                  <a:srgbClr val="C40D1E"/>
                </a:solidFill>
              </a:rPr>
              <a:t>streaming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Optional acknowledgement, when input message successfully processed</a:t>
            </a:r>
          </a:p>
          <a:p>
            <a:pPr lvl="2"/>
            <a:endParaRPr lang="en-US" sz="1000" dirty="0"/>
          </a:p>
          <a:p>
            <a:r>
              <a:rPr lang="en-US" dirty="0"/>
              <a:t>#3 Scheduled Processing</a:t>
            </a:r>
          </a:p>
          <a:p>
            <a:pPr lvl="1"/>
            <a:r>
              <a:rPr lang="en-US" b="1" dirty="0"/>
              <a:t>Event: </a:t>
            </a:r>
            <a:r>
              <a:rPr lang="en-US" b="1" dirty="0">
                <a:solidFill>
                  <a:srgbClr val="7889FB"/>
                </a:solidFill>
              </a:rPr>
              <a:t>time-based scheduled</a:t>
            </a:r>
            <a:r>
              <a:rPr lang="en-US" dirty="0"/>
              <a:t> message flows (</a:t>
            </a:r>
            <a:r>
              <a:rPr lang="en-US" dirty="0" err="1"/>
              <a:t>CronJobs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Periodic data replication and loading (e.g., </a:t>
            </a:r>
            <a:r>
              <a:rPr lang="en-US" b="1" dirty="0">
                <a:solidFill>
                  <a:srgbClr val="C40D1E"/>
                </a:solidFill>
              </a:rPr>
              <a:t>ETL use cases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AD40D-224C-E60E-534B-1A5ECEDC64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Common System Architecture, cont.</a:t>
            </a:r>
          </a:p>
        </p:txBody>
      </p:sp>
    </p:spTree>
    <p:extLst>
      <p:ext uri="{BB962C8B-B14F-4D97-AF65-F5344CB8AC3E}">
        <p14:creationId xmlns:p14="http://schemas.microsoft.com/office/powerpoint/2010/main" val="121892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6C8D43-F0E5-B886-CC7C-AA22D4E3E5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Commercial Systems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5DCC56-BDD9-2E34-2CB8-9C7E9927F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715803"/>
            <a:ext cx="5524332" cy="2805826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B7A0CF-E2E1-4305-E86F-997DB9FCB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121" y="816095"/>
            <a:ext cx="4009779" cy="15153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59A1AA-BB3A-36C9-C85D-07CB6C9D50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01" y="2414534"/>
            <a:ext cx="3595108" cy="31608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8B823C-9384-FA02-3A92-7167EF32CF62}"/>
              </a:ext>
            </a:extLst>
          </p:cNvPr>
          <p:cNvSpPr txBox="1"/>
          <p:nvPr/>
        </p:nvSpPr>
        <p:spPr>
          <a:xfrm>
            <a:off x="4346188" y="4965849"/>
            <a:ext cx="419016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[https://azure.microsoft.com/mediahandler/files/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resourcefiles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/azure-integration-services/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Azure-Integration-Services-Whitepaper-v1-0.pdf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ACA955-9AB0-BB2F-11EC-331891EA0521}"/>
              </a:ext>
            </a:extLst>
          </p:cNvPr>
          <p:cNvSpPr txBox="1"/>
          <p:nvPr/>
        </p:nvSpPr>
        <p:spPr>
          <a:xfrm>
            <a:off x="8635762" y="1622321"/>
            <a:ext cx="182076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[SQL AG: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b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www.transconnect-online.de/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9CA02E-B4E6-60F7-F618-7A29D37EEB9D}"/>
              </a:ext>
            </a:extLst>
          </p:cNvPr>
          <p:cNvSpPr/>
          <p:nvPr/>
        </p:nvSpPr>
        <p:spPr>
          <a:xfrm>
            <a:off x="461434" y="1365712"/>
            <a:ext cx="32193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IBM App Connect Enterprise: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https://www.ibm.com/support/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knowledgecenter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/SSTTDS_11.0.0/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com.ibm.etools.mft.doc/ab20551_.htm]</a:t>
            </a:r>
          </a:p>
        </p:txBody>
      </p:sp>
    </p:spTree>
    <p:extLst>
      <p:ext uri="{BB962C8B-B14F-4D97-AF65-F5344CB8AC3E}">
        <p14:creationId xmlns:p14="http://schemas.microsoft.com/office/powerpoint/2010/main" val="85690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4EA70B-F3C9-9F7C-551B-4F031F0D6B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Exactly-Once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03179-9181-3226-105B-0C8CE094C1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Message Delivery Guarantees,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DFCF3C-BA2C-1C14-3967-961B2EBB4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362" y="1828644"/>
            <a:ext cx="4150664" cy="35163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26E5C6-BFC2-ABC5-C1F8-B3D540B0A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186" y="1880884"/>
            <a:ext cx="4163756" cy="34640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355244-6081-673F-12EC-2BA595373BBC}"/>
              </a:ext>
            </a:extLst>
          </p:cNvPr>
          <p:cNvSpPr txBox="1"/>
          <p:nvPr/>
        </p:nvSpPr>
        <p:spPr>
          <a:xfrm>
            <a:off x="2715628" y="5390997"/>
            <a:ext cx="514088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SQL AG -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https://www.transconnect-online.de/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B4AF67-0AAC-B85E-7530-C8E30E221555}"/>
              </a:ext>
            </a:extLst>
          </p:cNvPr>
          <p:cNvSpPr txBox="1"/>
          <p:nvPr/>
        </p:nvSpPr>
        <p:spPr>
          <a:xfrm>
            <a:off x="3334245" y="1268963"/>
            <a:ext cx="299560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Remote ID Maintenance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w/ TX capability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CDCC17-E0B9-FB74-E712-038B72E6E8D8}"/>
              </a:ext>
            </a:extLst>
          </p:cNvPr>
          <p:cNvSpPr txBox="1"/>
          <p:nvPr/>
        </p:nvSpPr>
        <p:spPr>
          <a:xfrm>
            <a:off x="8188236" y="1270639"/>
            <a:ext cx="299560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Local ID Maintenance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w/ TX capability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16EA46D8-0DAD-47A4-47BC-25D9AF6BF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5123" y="2931665"/>
            <a:ext cx="172355" cy="17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9B77BF-8DA4-B597-28C4-866050F9F797}"/>
              </a:ext>
            </a:extLst>
          </p:cNvPr>
          <p:cNvSpPr txBox="1"/>
          <p:nvPr/>
        </p:nvSpPr>
        <p:spPr>
          <a:xfrm>
            <a:off x="8849862" y="5063452"/>
            <a:ext cx="183884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w/o TX capability: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at-least-once</a:t>
            </a:r>
          </a:p>
        </p:txBody>
      </p:sp>
    </p:spTree>
    <p:extLst>
      <p:ext uri="{BB962C8B-B14F-4D97-AF65-F5344CB8AC3E}">
        <p14:creationId xmlns:p14="http://schemas.microsoft.com/office/powerpoint/2010/main" val="247552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45230C-F105-180C-0BA1-22C05CCA8D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XML Data Model</a:t>
            </a:r>
          </a:p>
          <a:p>
            <a:pPr lvl="1"/>
            <a:r>
              <a:rPr lang="en-US" dirty="0"/>
              <a:t>Meta language to define specific </a:t>
            </a:r>
            <a:r>
              <a:rPr lang="en-US" b="1" dirty="0">
                <a:solidFill>
                  <a:srgbClr val="7889FB"/>
                </a:solidFill>
              </a:rPr>
              <a:t>exchange formats</a:t>
            </a:r>
          </a:p>
          <a:p>
            <a:pPr lvl="1"/>
            <a:r>
              <a:rPr lang="en-US" dirty="0"/>
              <a:t>Document format for </a:t>
            </a:r>
            <a:r>
              <a:rPr lang="en-US" b="1" dirty="0">
                <a:solidFill>
                  <a:schemeClr val="accent1"/>
                </a:solidFill>
              </a:rPr>
              <a:t>semi-structured data</a:t>
            </a:r>
          </a:p>
          <a:p>
            <a:pPr lvl="1"/>
            <a:r>
              <a:rPr lang="en-US" dirty="0"/>
              <a:t>Well formedness</a:t>
            </a:r>
          </a:p>
          <a:p>
            <a:pPr lvl="1"/>
            <a:r>
              <a:rPr lang="en-US" dirty="0"/>
              <a:t>XML schema / DTD</a:t>
            </a:r>
            <a:endParaRPr lang="en-US" sz="900" dirty="0"/>
          </a:p>
          <a:p>
            <a:r>
              <a:rPr lang="en-US" dirty="0"/>
              <a:t>XPath </a:t>
            </a:r>
            <a:r>
              <a:rPr lang="en-US" b="0" dirty="0"/>
              <a:t>(XML Path Language)</a:t>
            </a:r>
          </a:p>
          <a:p>
            <a:pPr lvl="1"/>
            <a:r>
              <a:rPr lang="en-US" dirty="0"/>
              <a:t>Query language for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accessing collections of nodes</a:t>
            </a:r>
            <a:r>
              <a:rPr lang="en-US" dirty="0"/>
              <a:t> of an XML document</a:t>
            </a:r>
          </a:p>
          <a:p>
            <a:pPr lvl="1"/>
            <a:r>
              <a:rPr lang="en-US" dirty="0"/>
              <a:t>Axis specifies for ancestors, descendants, siblings, </a:t>
            </a:r>
            <a:r>
              <a:rPr lang="en-US" dirty="0" err="1"/>
              <a:t>etc</a:t>
            </a:r>
            <a:endParaRPr lang="en-US" sz="700" dirty="0"/>
          </a:p>
          <a:p>
            <a:r>
              <a:rPr lang="en-US" dirty="0"/>
              <a:t>XSLT </a:t>
            </a:r>
            <a:r>
              <a:rPr lang="en-US" b="0" dirty="0"/>
              <a:t>(XML Stylesheet Language Transformations)</a:t>
            </a:r>
          </a:p>
          <a:p>
            <a:pPr lvl="1"/>
            <a:r>
              <a:rPr lang="en-US" dirty="0"/>
              <a:t>Schema mapping (transformation) language for XML documents </a:t>
            </a:r>
            <a:endParaRPr lang="en-US" sz="700" dirty="0"/>
          </a:p>
          <a:p>
            <a:r>
              <a:rPr lang="en-US" dirty="0"/>
              <a:t>XQuery</a:t>
            </a:r>
          </a:p>
          <a:p>
            <a:pPr lvl="1"/>
            <a:r>
              <a:rPr lang="en-US" dirty="0"/>
              <a:t>Query language to extract, transform, and analyze XML documents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6B0063-865A-4F73-9AEE-CA0BFB24BE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XML (Extensible Markup Language)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8097A2-7D6A-681C-735F-D43CE9CC5E82}"/>
              </a:ext>
            </a:extLst>
          </p:cNvPr>
          <p:cNvSpPr txBox="1"/>
          <p:nvPr/>
        </p:nvSpPr>
        <p:spPr>
          <a:xfrm>
            <a:off x="6852981" y="1242832"/>
            <a:ext cx="4722724" cy="22467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&lt;?xml version=“1.0“ encoding=“UTF-8“?&gt;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&lt;data&gt;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&lt;</a:t>
            </a:r>
            <a:r>
              <a:rPr lang="en-US" sz="14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student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id=“1”&gt;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&lt;course id=“INF.01014UF” name=“Databases”/&gt;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&lt;course id=“706.550” name=“AMLS”/&gt;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&lt;</a:t>
            </a:r>
            <a:r>
              <a:rPr lang="en-US" sz="14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/student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&lt;</a:t>
            </a:r>
            <a:r>
              <a:rPr lang="en-US" sz="14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student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id=“5”&gt;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&lt;course id=“706.004” name=“Databases 1”/&gt;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&lt;</a:t>
            </a:r>
            <a:r>
              <a:rPr lang="en-US" sz="14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/student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&lt;/data&gt;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A747B8-34D1-19B2-7ED2-0F7C35A0232C}"/>
              </a:ext>
            </a:extLst>
          </p:cNvPr>
          <p:cNvSpPr txBox="1"/>
          <p:nvPr/>
        </p:nvSpPr>
        <p:spPr>
          <a:xfrm>
            <a:off x="6611821" y="3656998"/>
            <a:ext cx="494378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/data/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student[@id=‘1’]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/course/@name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F40D3BB-ECFD-2607-C83E-7DD6D3668F1B}"/>
              </a:ext>
            </a:extLst>
          </p:cNvPr>
          <p:cNvCxnSpPr/>
          <p:nvPr/>
        </p:nvCxnSpPr>
        <p:spPr>
          <a:xfrm flipV="1">
            <a:off x="10849486" y="4006209"/>
            <a:ext cx="1" cy="433474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3846986-297D-4247-7B0C-BFCAE2B164ED}"/>
              </a:ext>
            </a:extLst>
          </p:cNvPr>
          <p:cNvSpPr txBox="1"/>
          <p:nvPr/>
        </p:nvSpPr>
        <p:spPr>
          <a:xfrm>
            <a:off x="10088560" y="4439683"/>
            <a:ext cx="153738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“Databases”</a:t>
            </a:r>
          </a:p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“AMLS”</a:t>
            </a:r>
          </a:p>
        </p:txBody>
      </p:sp>
    </p:spTree>
    <p:extLst>
      <p:ext uri="{BB962C8B-B14F-4D97-AF65-F5344CB8AC3E}">
        <p14:creationId xmlns:p14="http://schemas.microsoft.com/office/powerpoint/2010/main" val="428978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228E90-A53F-34D4-02B9-DFFCFE8671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  <a:p>
            <a:pPr lvl="1"/>
            <a:r>
              <a:rPr lang="en-US" dirty="0"/>
              <a:t>XML often used as </a:t>
            </a:r>
            <a:r>
              <a:rPr lang="en-US" b="1" dirty="0">
                <a:solidFill>
                  <a:srgbClr val="7889FB"/>
                </a:solidFill>
              </a:rPr>
              <a:t>external and internal data representation</a:t>
            </a:r>
          </a:p>
          <a:p>
            <a:pPr lvl="1"/>
            <a:r>
              <a:rPr lang="en-US" dirty="0"/>
              <a:t>Different schemas (message types)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requires mapping</a:t>
            </a:r>
          </a:p>
          <a:p>
            <a:pPr lvl="2"/>
            <a:endParaRPr lang="en-US" dirty="0">
              <a:sym typeface="Wingdings" panose="05000000000000000000" pitchFamily="2" charset="2"/>
            </a:endParaRPr>
          </a:p>
          <a:p>
            <a:r>
              <a:rPr lang="en-US" dirty="0"/>
              <a:t>XSLT Overview</a:t>
            </a:r>
          </a:p>
          <a:p>
            <a:pPr lvl="1"/>
            <a:r>
              <a:rPr lang="en-US" dirty="0"/>
              <a:t>XSLT processor transforms input XML document</a:t>
            </a:r>
            <a:br>
              <a:rPr lang="en-US" dirty="0"/>
            </a:br>
            <a:r>
              <a:rPr lang="en-US" dirty="0"/>
              <a:t>according to XML stylesheet to output XML documents</a:t>
            </a:r>
          </a:p>
          <a:p>
            <a:pPr lvl="1"/>
            <a:r>
              <a:rPr lang="en-US" dirty="0"/>
              <a:t>Subtree specifications via XPath, loops, branches, </a:t>
            </a:r>
            <a:br>
              <a:rPr lang="en-US" dirty="0"/>
            </a:br>
            <a:r>
              <a:rPr lang="en-US" dirty="0"/>
              <a:t>built-in functions for text processing,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Streaming: </a:t>
            </a:r>
            <a:r>
              <a:rPr lang="en-US" dirty="0"/>
              <a:t>STX or XSLT 3.0 streaming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CSV </a:t>
            </a:r>
            <a:r>
              <a:rPr lang="en-US" dirty="0"/>
              <a:t>and </a:t>
            </a:r>
            <a:r>
              <a:rPr lang="en-US" b="1" dirty="0">
                <a:solidFill>
                  <a:srgbClr val="7889FB"/>
                </a:solidFill>
              </a:rPr>
              <a:t>JSON</a:t>
            </a:r>
            <a:r>
              <a:rPr lang="en-US" dirty="0"/>
              <a:t> input/output possible</a:t>
            </a:r>
          </a:p>
          <a:p>
            <a:pPr lvl="2"/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Note: </a:t>
            </a:r>
            <a:r>
              <a:rPr lang="en-US" dirty="0"/>
              <a:t>Similar tools/libraries for JSON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D9AC13-D879-B0D1-62CD-532556DF05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XSLT in Integration Platforms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6223C84-925D-7E05-36D5-74468D07F204}"/>
              </a:ext>
            </a:extLst>
          </p:cNvPr>
          <p:cNvGrpSpPr/>
          <p:nvPr/>
        </p:nvGrpSpPr>
        <p:grpSpPr>
          <a:xfrm>
            <a:off x="7420767" y="2986410"/>
            <a:ext cx="3240596" cy="1450312"/>
            <a:chOff x="5667270" y="3416716"/>
            <a:chExt cx="3240596" cy="145031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0976D3F-20D3-1019-B542-803FE5C78EB4}"/>
                </a:ext>
              </a:extLst>
            </p:cNvPr>
            <p:cNvSpPr/>
            <p:nvPr/>
          </p:nvSpPr>
          <p:spPr>
            <a:xfrm>
              <a:off x="6682153" y="4274175"/>
              <a:ext cx="1165610" cy="59285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XSLT Processor</a:t>
              </a:r>
            </a:p>
          </p:txBody>
        </p:sp>
        <p:sp>
          <p:nvSpPr>
            <p:cNvPr id="6" name="Folded Corner 5">
              <a:extLst>
                <a:ext uri="{FF2B5EF4-FFF2-40B4-BE49-F238E27FC236}">
                  <a16:creationId xmlns:a16="http://schemas.microsoft.com/office/drawing/2014/main" id="{C17DA891-DEFB-0904-3DB3-21012708D2A5}"/>
                </a:ext>
              </a:extLst>
            </p:cNvPr>
            <p:cNvSpPr/>
            <p:nvPr/>
          </p:nvSpPr>
          <p:spPr>
            <a:xfrm>
              <a:off x="5667270" y="4163643"/>
              <a:ext cx="432079" cy="508840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olded Corner 6">
              <a:extLst>
                <a:ext uri="{FF2B5EF4-FFF2-40B4-BE49-F238E27FC236}">
                  <a16:creationId xmlns:a16="http://schemas.microsoft.com/office/drawing/2014/main" id="{71E6080F-A763-B99B-9423-693F14CAE94F}"/>
                </a:ext>
              </a:extLst>
            </p:cNvPr>
            <p:cNvSpPr/>
            <p:nvPr/>
          </p:nvSpPr>
          <p:spPr>
            <a:xfrm>
              <a:off x="5749333" y="4235657"/>
              <a:ext cx="432079" cy="508840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olded Corner 7">
              <a:extLst>
                <a:ext uri="{FF2B5EF4-FFF2-40B4-BE49-F238E27FC236}">
                  <a16:creationId xmlns:a16="http://schemas.microsoft.com/office/drawing/2014/main" id="{1FE16DD3-A3F7-79FB-CAE4-088B576DE189}"/>
                </a:ext>
              </a:extLst>
            </p:cNvPr>
            <p:cNvSpPr/>
            <p:nvPr/>
          </p:nvSpPr>
          <p:spPr>
            <a:xfrm>
              <a:off x="5841443" y="4317718"/>
              <a:ext cx="432079" cy="508840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137160" rIns="0" rtlCol="0" anchor="ctr"/>
            <a:lstStyle/>
            <a:p>
              <a:pPr algn="ctr">
                <a:lnSpc>
                  <a:spcPts val="1600"/>
                </a:lnSpc>
              </a:pPr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</a:t>
              </a:r>
              <a:b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xml</a:t>
              </a:r>
            </a:p>
          </p:txBody>
        </p:sp>
        <p:sp>
          <p:nvSpPr>
            <p:cNvPr id="9" name="Folded Corner 8">
              <a:extLst>
                <a:ext uri="{FF2B5EF4-FFF2-40B4-BE49-F238E27FC236}">
                  <a16:creationId xmlns:a16="http://schemas.microsoft.com/office/drawing/2014/main" id="{A24950F9-7F7B-57B0-2921-9C2E34DE8F59}"/>
                </a:ext>
              </a:extLst>
            </p:cNvPr>
            <p:cNvSpPr/>
            <p:nvPr/>
          </p:nvSpPr>
          <p:spPr>
            <a:xfrm>
              <a:off x="8301614" y="4155269"/>
              <a:ext cx="432079" cy="508840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olded Corner 9">
              <a:extLst>
                <a:ext uri="{FF2B5EF4-FFF2-40B4-BE49-F238E27FC236}">
                  <a16:creationId xmlns:a16="http://schemas.microsoft.com/office/drawing/2014/main" id="{B4AFD0BF-39C0-B647-4E3F-54546C192F07}"/>
                </a:ext>
              </a:extLst>
            </p:cNvPr>
            <p:cNvSpPr/>
            <p:nvPr/>
          </p:nvSpPr>
          <p:spPr>
            <a:xfrm>
              <a:off x="8383677" y="4227283"/>
              <a:ext cx="432079" cy="508840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olded Corner 10">
              <a:extLst>
                <a:ext uri="{FF2B5EF4-FFF2-40B4-BE49-F238E27FC236}">
                  <a16:creationId xmlns:a16="http://schemas.microsoft.com/office/drawing/2014/main" id="{A740732E-B1D7-AEC2-FC77-7B9A9066293C}"/>
                </a:ext>
              </a:extLst>
            </p:cNvPr>
            <p:cNvSpPr/>
            <p:nvPr/>
          </p:nvSpPr>
          <p:spPr>
            <a:xfrm>
              <a:off x="8475787" y="4309344"/>
              <a:ext cx="432079" cy="508840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137160" rIns="0" rtlCol="0" anchor="ctr"/>
            <a:lstStyle/>
            <a:p>
              <a:pPr algn="ctr">
                <a:lnSpc>
                  <a:spcPts val="1600"/>
                </a:lnSpc>
              </a:pPr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</a:t>
              </a:r>
              <a:b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xml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F3039E4-BEA1-74AD-CFB3-89571CF75036}"/>
                </a:ext>
              </a:extLst>
            </p:cNvPr>
            <p:cNvCxnSpPr>
              <a:stCxn id="5" idx="1"/>
              <a:endCxn id="8" idx="3"/>
            </p:cNvCxnSpPr>
            <p:nvPr/>
          </p:nvCxnSpPr>
          <p:spPr>
            <a:xfrm flipH="1">
              <a:off x="6273522" y="4570602"/>
              <a:ext cx="408631" cy="153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5E285B4-B070-5A68-64BF-F893752AF131}"/>
                </a:ext>
              </a:extLst>
            </p:cNvPr>
            <p:cNvCxnSpPr>
              <a:endCxn id="5" idx="3"/>
            </p:cNvCxnSpPr>
            <p:nvPr/>
          </p:nvCxnSpPr>
          <p:spPr>
            <a:xfrm flipH="1">
              <a:off x="7847763" y="4570602"/>
              <a:ext cx="453851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olded Corner 17">
              <a:extLst>
                <a:ext uri="{FF2B5EF4-FFF2-40B4-BE49-F238E27FC236}">
                  <a16:creationId xmlns:a16="http://schemas.microsoft.com/office/drawing/2014/main" id="{A69F16CE-86E4-5C9F-3D76-6236B025B03D}"/>
                </a:ext>
              </a:extLst>
            </p:cNvPr>
            <p:cNvSpPr/>
            <p:nvPr/>
          </p:nvSpPr>
          <p:spPr>
            <a:xfrm>
              <a:off x="6990310" y="3416716"/>
              <a:ext cx="545955" cy="508840"/>
            </a:xfrm>
            <a:prstGeom prst="foldedCorner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137160" rIns="0" rtlCol="0" anchor="ctr"/>
            <a:lstStyle/>
            <a:p>
              <a:pPr algn="ctr">
                <a:lnSpc>
                  <a:spcPts val="1600"/>
                </a:lnSpc>
              </a:pPr>
              <a:r>
                <a:rPr lang="en-US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tf.xsl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44AC2DC-0DCD-0CA1-F014-0013DEE7FB5A}"/>
                </a:ext>
              </a:extLst>
            </p:cNvPr>
            <p:cNvCxnSpPr>
              <a:stCxn id="5" idx="0"/>
              <a:endCxn id="14" idx="2"/>
            </p:cNvCxnSpPr>
            <p:nvPr/>
          </p:nvCxnSpPr>
          <p:spPr>
            <a:xfrm flipH="1" flipV="1">
              <a:off x="7263288" y="3925556"/>
              <a:ext cx="1670" cy="348619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194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0C7F4-E142-8031-1EAB-4D7AB307A4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XSLT Example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E09243-49EA-2E74-2383-9C0CD8E3F558}"/>
              </a:ext>
            </a:extLst>
          </p:cNvPr>
          <p:cNvSpPr txBox="1"/>
          <p:nvPr/>
        </p:nvSpPr>
        <p:spPr>
          <a:xfrm>
            <a:off x="555867" y="1116935"/>
            <a:ext cx="8646649" cy="310854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&lt;?xml version="1.0" encoding="UTF-8"?&gt;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xsl:stylesheet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version="2.0“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xmlns:xsl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="http://www.w3.org/1999/XSL/Transform"&gt;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xsl:template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match="/"&gt; 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&lt;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xsl:element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name=“suppliers"&gt;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&lt;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xsl:for-each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select="/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resultsets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resultset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[@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Tablename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='Supplier']/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row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&lt;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xsl:element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name=“supplier"&gt;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  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xsl:attribute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name=“ID"&gt;&lt;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xsl:value-of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select="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Suppkey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"/&gt;&lt;/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xsl:attribute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  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xsl:element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name="Name"&gt;&lt;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xsl:value-of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select="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SuppName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"/&gt;&lt;/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xsl:element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 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  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xsl:element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name="Address"&gt;&lt;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xsl:value-of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select="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SuppAddress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"/&gt;&lt;/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xsl:element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 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&lt;/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xsl:element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&lt;/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xsl:for-each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&lt;/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xsl:element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xsl:template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xsl:stylesheet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9E98BC-25E8-F272-CA35-05632DAEE273}"/>
              </a:ext>
            </a:extLst>
          </p:cNvPr>
          <p:cNvSpPr txBox="1"/>
          <p:nvPr/>
        </p:nvSpPr>
        <p:spPr>
          <a:xfrm>
            <a:off x="2917654" y="3572801"/>
            <a:ext cx="5163183" cy="22467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&lt;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resultssets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&lt;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resultset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Tablename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=“Supplier”&gt;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  &lt;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row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    &lt;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Suppkey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&gt;7&lt;/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Suppkey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    &lt;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SuppName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&gt;MB&lt;/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Suppname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    &lt;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SuppAddress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&gt;1035 Coleman Rd&lt;/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SuppAddress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  &lt;/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row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  &lt;row&gt; … &lt;/row&gt;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&lt;/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resultset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&lt;/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resultsets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1EA09-1B60-5ACA-EBB9-6D5B52C7A3F2}"/>
              </a:ext>
            </a:extLst>
          </p:cNvPr>
          <p:cNvSpPr txBox="1"/>
          <p:nvPr/>
        </p:nvSpPr>
        <p:spPr>
          <a:xfrm>
            <a:off x="7822938" y="3835731"/>
            <a:ext cx="3806639" cy="160043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&lt;suppliers&gt;</a:t>
            </a:r>
          </a:p>
          <a:p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&lt;supplier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ID=“7”&gt;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  &lt;Name&gt;MB&lt;/Name&gt;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  &lt;Address&gt;1035 Coleman Rd&lt;/Address&gt;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&lt;/supplier&gt;</a:t>
            </a:r>
          </a:p>
          <a:p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&lt;supplier&gt;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…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&lt;/supplier&gt;</a:t>
            </a:r>
          </a:p>
          <a:p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&lt;suppliers&gt;</a:t>
            </a:r>
          </a:p>
        </p:txBody>
      </p:sp>
      <p:sp>
        <p:nvSpPr>
          <p:cNvPr id="7" name="Right Arrow 8">
            <a:extLst>
              <a:ext uri="{FF2B5EF4-FFF2-40B4-BE49-F238E27FC236}">
                <a16:creationId xmlns:a16="http://schemas.microsoft.com/office/drawing/2014/main" id="{AEBD9D0F-1425-CB3E-8012-1B47746235B8}"/>
              </a:ext>
            </a:extLst>
          </p:cNvPr>
          <p:cNvSpPr/>
          <p:nvPr/>
        </p:nvSpPr>
        <p:spPr>
          <a:xfrm>
            <a:off x="7059076" y="4029802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62E3368-B117-09A4-42FE-9AA6F06F31E7}"/>
              </a:ext>
            </a:extLst>
          </p:cNvPr>
          <p:cNvCxnSpPr/>
          <p:nvPr/>
        </p:nvCxnSpPr>
        <p:spPr>
          <a:xfrm flipH="1" flipV="1">
            <a:off x="7209502" y="3505397"/>
            <a:ext cx="1670" cy="348619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21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78F0DB-84BF-3CA1-4FD6-98049355F0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Distributed TX &amp; Replication Techniques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Distributed commit protocols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Different replication techniques</a:t>
            </a:r>
          </a:p>
          <a:p>
            <a:r>
              <a:rPr lang="en-US" dirty="0">
                <a:solidFill>
                  <a:schemeClr val="tx1"/>
                </a:solidFill>
              </a:rPr>
              <a:t>Message-oriented Middleware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Asynchronous Messaging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(message queueing, publish/subscribe)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Message-oriented Integration Platforms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/>
              <a:t>system architecture, systems, transformations)</a:t>
            </a:r>
          </a:p>
          <a:p>
            <a:pPr lvl="2"/>
            <a:endParaRPr lang="en-US" sz="1000" dirty="0"/>
          </a:p>
          <a:p>
            <a:r>
              <a:rPr lang="en-US" dirty="0"/>
              <a:t>Next Lectures (</a:t>
            </a:r>
            <a:r>
              <a:rPr lang="en-US" dirty="0">
                <a:solidFill>
                  <a:schemeClr val="accent1"/>
                </a:solidFill>
              </a:rPr>
              <a:t>Data Integration Architectures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04</a:t>
            </a:r>
            <a:r>
              <a:rPr lang="en-US" b="1" dirty="0">
                <a:solidFill>
                  <a:srgbClr val="7889FB"/>
                </a:solidFill>
              </a:rPr>
              <a:t> Schema Matching and Mapping</a:t>
            </a:r>
            <a:r>
              <a:rPr lang="en-US" dirty="0"/>
              <a:t> [Nov 09, </a:t>
            </a:r>
            <a:r>
              <a:rPr lang="en-US" b="1" dirty="0">
                <a:solidFill>
                  <a:srgbClr val="C40D1E"/>
                </a:solidFill>
              </a:rPr>
              <a:t>virtual-only</a:t>
            </a:r>
            <a:r>
              <a:rPr lang="en-US" dirty="0"/>
              <a:t>] </a:t>
            </a:r>
          </a:p>
          <a:p>
            <a:pPr lvl="1"/>
            <a:r>
              <a:rPr lang="en-US" b="1" dirty="0"/>
              <a:t>05</a:t>
            </a:r>
            <a:r>
              <a:rPr lang="en-US" b="1" dirty="0">
                <a:solidFill>
                  <a:srgbClr val="7889FB"/>
                </a:solidFill>
              </a:rPr>
              <a:t> Entity Linking and Deduplication</a:t>
            </a:r>
            <a:r>
              <a:rPr lang="en-US" dirty="0"/>
              <a:t> [Nov 16] </a:t>
            </a:r>
          </a:p>
          <a:p>
            <a:pPr lvl="1"/>
            <a:r>
              <a:rPr lang="en-US" b="1" dirty="0"/>
              <a:t>06</a:t>
            </a:r>
            <a:r>
              <a:rPr lang="en-US" b="1" dirty="0">
                <a:solidFill>
                  <a:srgbClr val="7889FB"/>
                </a:solidFill>
              </a:rPr>
              <a:t> Data Cleaning and Data Fusion</a:t>
            </a:r>
            <a:r>
              <a:rPr lang="en-US" dirty="0"/>
              <a:t> [Nov 23]</a:t>
            </a:r>
          </a:p>
          <a:p>
            <a:pPr lvl="1"/>
            <a:r>
              <a:rPr lang="en-US" b="1" dirty="0"/>
              <a:t>07</a:t>
            </a:r>
            <a:r>
              <a:rPr lang="en-US" b="1" dirty="0">
                <a:solidFill>
                  <a:srgbClr val="7889FB"/>
                </a:solidFill>
              </a:rPr>
              <a:t> Data Provenance and Catalogs</a:t>
            </a:r>
            <a:r>
              <a:rPr lang="en-US" dirty="0"/>
              <a:t> [Nov 30]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DD1B8-4944-4292-1BD0-EBC44BDDFC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dirty="0">
                <a:solidFill>
                  <a:schemeClr val="accent1"/>
                </a:solidFill>
              </a:rPr>
              <a:t>Q&amp;A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8EDFD8-0853-120D-DD85-026B6FB264E6}"/>
              </a:ext>
            </a:extLst>
          </p:cNvPr>
          <p:cNvSpPr txBox="1"/>
          <p:nvPr/>
        </p:nvSpPr>
        <p:spPr>
          <a:xfrm>
            <a:off x="7104187" y="2164178"/>
            <a:ext cx="129125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Macroscopic 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2CBC62-3E68-914E-8754-B0126A340135}"/>
              </a:ext>
            </a:extLst>
          </p:cNvPr>
          <p:cNvSpPr txBox="1"/>
          <p:nvPr/>
        </p:nvSpPr>
        <p:spPr>
          <a:xfrm>
            <a:off x="7105863" y="4602166"/>
            <a:ext cx="129125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Microscopic View</a:t>
            </a:r>
          </a:p>
        </p:txBody>
      </p:sp>
    </p:spTree>
    <p:extLst>
      <p:ext uri="{BB962C8B-B14F-4D97-AF65-F5344CB8AC3E}">
        <p14:creationId xmlns:p14="http://schemas.microsoft.com/office/powerpoint/2010/main" val="208712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E4A34D-5047-8343-7B4C-3940DAC5A7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Motivation and Terminology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03574-7285-6794-9881-100C96AA4B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00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352C1B-39F6-C13D-8270-993A3E7B3F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Information System Pyramid</a:t>
            </a:r>
          </a:p>
        </p:txBody>
      </p:sp>
      <p:sp>
        <p:nvSpPr>
          <p:cNvPr id="6" name="Gleichschenkliges Dreieck 59">
            <a:extLst>
              <a:ext uri="{FF2B5EF4-FFF2-40B4-BE49-F238E27FC236}">
                <a16:creationId xmlns:a16="http://schemas.microsoft.com/office/drawing/2014/main" id="{1738E183-EA0E-826E-EDB2-D8C9BD9D171D}"/>
              </a:ext>
            </a:extLst>
          </p:cNvPr>
          <p:cNvSpPr>
            <a:spLocks/>
          </p:cNvSpPr>
          <p:nvPr/>
        </p:nvSpPr>
        <p:spPr>
          <a:xfrm>
            <a:off x="2221500" y="1292719"/>
            <a:ext cx="7058026" cy="3476625"/>
          </a:xfrm>
          <a:prstGeom prst="triangle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Operational Systems</a:t>
            </a:r>
          </a:p>
        </p:txBody>
      </p:sp>
      <p:sp>
        <p:nvSpPr>
          <p:cNvPr id="7" name="Gleichschenkliges Dreieck 62">
            <a:extLst>
              <a:ext uri="{FF2B5EF4-FFF2-40B4-BE49-F238E27FC236}">
                <a16:creationId xmlns:a16="http://schemas.microsoft.com/office/drawing/2014/main" id="{F61FD74A-5911-3B1D-40C0-90677BED4461}"/>
              </a:ext>
            </a:extLst>
          </p:cNvPr>
          <p:cNvSpPr>
            <a:spLocks/>
          </p:cNvSpPr>
          <p:nvPr/>
        </p:nvSpPr>
        <p:spPr>
          <a:xfrm>
            <a:off x="3250200" y="1298336"/>
            <a:ext cx="5010150" cy="2470884"/>
          </a:xfrm>
          <a:prstGeom prst="triangle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Analytical Systems</a:t>
            </a:r>
          </a:p>
        </p:txBody>
      </p:sp>
      <p:sp>
        <p:nvSpPr>
          <p:cNvPr id="8" name="Gleichschenkliges Dreieck 64">
            <a:extLst>
              <a:ext uri="{FF2B5EF4-FFF2-40B4-BE49-F238E27FC236}">
                <a16:creationId xmlns:a16="http://schemas.microsoft.com/office/drawing/2014/main" id="{CE68E599-82AD-3F15-9F77-422A413560C6}"/>
              </a:ext>
            </a:extLst>
          </p:cNvPr>
          <p:cNvSpPr/>
          <p:nvPr/>
        </p:nvSpPr>
        <p:spPr>
          <a:xfrm>
            <a:off x="4326526" y="1292720"/>
            <a:ext cx="2857500" cy="1409700"/>
          </a:xfrm>
          <a:prstGeom prst="triangle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Strategic </a:t>
            </a:r>
            <a:b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Systems</a:t>
            </a:r>
          </a:p>
        </p:txBody>
      </p:sp>
      <p:sp>
        <p:nvSpPr>
          <p:cNvPr id="9" name="Rechteck 66">
            <a:extLst>
              <a:ext uri="{FF2B5EF4-FFF2-40B4-BE49-F238E27FC236}">
                <a16:creationId xmlns:a16="http://schemas.microsoft.com/office/drawing/2014/main" id="{01AE94B7-A45F-343B-F895-F0968DE84ABB}"/>
              </a:ext>
            </a:extLst>
          </p:cNvPr>
          <p:cNvSpPr/>
          <p:nvPr/>
        </p:nvSpPr>
        <p:spPr>
          <a:xfrm>
            <a:off x="5452651" y="1662103"/>
            <a:ext cx="583611" cy="390524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DSS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08307A11-8139-6673-3B56-911139F09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b="11689"/>
          <a:stretch>
            <a:fillRect/>
          </a:stretch>
        </p:blipFill>
        <p:spPr bwMode="auto">
          <a:xfrm>
            <a:off x="3558489" y="3809743"/>
            <a:ext cx="962025" cy="84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hteck 68">
            <a:extLst>
              <a:ext uri="{FF2B5EF4-FFF2-40B4-BE49-F238E27FC236}">
                <a16:creationId xmlns:a16="http://schemas.microsoft.com/office/drawing/2014/main" id="{E0F6325A-C7C5-6131-6F3B-7905760AAA74}"/>
              </a:ext>
            </a:extLst>
          </p:cNvPr>
          <p:cNvSpPr/>
          <p:nvPr/>
        </p:nvSpPr>
        <p:spPr>
          <a:xfrm>
            <a:off x="5818793" y="3854734"/>
            <a:ext cx="659375" cy="37322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ERP</a:t>
            </a:r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DC639C2A-1610-B063-8D6E-12E2F1FC1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05513" y="3619009"/>
            <a:ext cx="13620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eck 70">
            <a:extLst>
              <a:ext uri="{FF2B5EF4-FFF2-40B4-BE49-F238E27FC236}">
                <a16:creationId xmlns:a16="http://schemas.microsoft.com/office/drawing/2014/main" id="{C85AF6C0-A1F1-BAF7-7813-361FA88D3918}"/>
              </a:ext>
            </a:extLst>
          </p:cNvPr>
          <p:cNvSpPr/>
          <p:nvPr/>
        </p:nvSpPr>
        <p:spPr>
          <a:xfrm>
            <a:off x="8665458" y="4337356"/>
            <a:ext cx="1377822" cy="37322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eCommerce</a:t>
            </a:r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id="{FB1B7281-93A9-74B3-FCCB-C6DF7D997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b="8708"/>
          <a:stretch>
            <a:fillRect/>
          </a:stretch>
        </p:blipFill>
        <p:spPr bwMode="auto">
          <a:xfrm>
            <a:off x="1230900" y="3430195"/>
            <a:ext cx="1216479" cy="111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hteck 72">
            <a:extLst>
              <a:ext uri="{FF2B5EF4-FFF2-40B4-BE49-F238E27FC236}">
                <a16:creationId xmlns:a16="http://schemas.microsoft.com/office/drawing/2014/main" id="{6091875F-2BBC-75C0-4658-417F6784F282}"/>
              </a:ext>
            </a:extLst>
          </p:cNvPr>
          <p:cNvSpPr/>
          <p:nvPr/>
        </p:nvSpPr>
        <p:spPr>
          <a:xfrm>
            <a:off x="1986034" y="4324948"/>
            <a:ext cx="827318" cy="37322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SCM</a:t>
            </a:r>
          </a:p>
        </p:txBody>
      </p:sp>
      <p:sp>
        <p:nvSpPr>
          <p:cNvPr id="16" name="Rechteck 73">
            <a:extLst>
              <a:ext uri="{FF2B5EF4-FFF2-40B4-BE49-F238E27FC236}">
                <a16:creationId xmlns:a16="http://schemas.microsoft.com/office/drawing/2014/main" id="{988A9803-9DE6-8154-4624-6FEEF7D1AD65}"/>
              </a:ext>
            </a:extLst>
          </p:cNvPr>
          <p:cNvSpPr/>
          <p:nvPr/>
        </p:nvSpPr>
        <p:spPr>
          <a:xfrm>
            <a:off x="7771418" y="3969034"/>
            <a:ext cx="659375" cy="37322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CRM</a:t>
            </a:r>
          </a:p>
        </p:txBody>
      </p:sp>
      <p:sp>
        <p:nvSpPr>
          <p:cNvPr id="17" name="Rechteck 74">
            <a:extLst>
              <a:ext uri="{FF2B5EF4-FFF2-40B4-BE49-F238E27FC236}">
                <a16:creationId xmlns:a16="http://schemas.microsoft.com/office/drawing/2014/main" id="{07730DB2-866F-5C48-3642-4463C0E94BFE}"/>
              </a:ext>
            </a:extLst>
          </p:cNvPr>
          <p:cNvSpPr/>
          <p:nvPr/>
        </p:nvSpPr>
        <p:spPr>
          <a:xfrm>
            <a:off x="4136025" y="3827316"/>
            <a:ext cx="1008643" cy="37322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</a:t>
            </a:r>
          </a:p>
        </p:txBody>
      </p:sp>
      <p:cxnSp>
        <p:nvCxnSpPr>
          <p:cNvPr id="18" name="Gerade Verbindung mit Pfeil 75">
            <a:extLst>
              <a:ext uri="{FF2B5EF4-FFF2-40B4-BE49-F238E27FC236}">
                <a16:creationId xmlns:a16="http://schemas.microsoft.com/office/drawing/2014/main" id="{EBEFAF6F-6766-B2E1-31EA-53FD5C2F3769}"/>
              </a:ext>
            </a:extLst>
          </p:cNvPr>
          <p:cNvCxnSpPr/>
          <p:nvPr/>
        </p:nvCxnSpPr>
        <p:spPr>
          <a:xfrm flipV="1">
            <a:off x="2228304" y="5021812"/>
            <a:ext cx="7060746" cy="2931"/>
          </a:xfrm>
          <a:prstGeom prst="straightConnector1">
            <a:avLst/>
          </a:prstGeom>
          <a:ln w="19050">
            <a:solidFill>
              <a:srgbClr val="0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8">
            <a:extLst>
              <a:ext uri="{FF2B5EF4-FFF2-40B4-BE49-F238E27FC236}">
                <a16:creationId xmlns:a16="http://schemas.microsoft.com/office/drawing/2014/main" id="{D3EC3F35-C233-25D2-977D-664D6F4BF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11043" t="8592" r="12077" b="4900"/>
          <a:stretch>
            <a:fillRect/>
          </a:stretch>
        </p:blipFill>
        <p:spPr bwMode="auto">
          <a:xfrm>
            <a:off x="6755400" y="3797794"/>
            <a:ext cx="891631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feld 79">
            <a:extLst>
              <a:ext uri="{FF2B5EF4-FFF2-40B4-BE49-F238E27FC236}">
                <a16:creationId xmlns:a16="http://schemas.microsoft.com/office/drawing/2014/main" id="{8F33AB79-7698-555B-6558-3F3011DE3BDD}"/>
              </a:ext>
            </a:extLst>
          </p:cNvPr>
          <p:cNvSpPr txBox="1"/>
          <p:nvPr/>
        </p:nvSpPr>
        <p:spPr>
          <a:xfrm>
            <a:off x="3640725" y="5027672"/>
            <a:ext cx="421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Horizontal Integration 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(e.g., EAI) </a:t>
            </a:r>
          </a:p>
        </p:txBody>
      </p:sp>
      <p:cxnSp>
        <p:nvCxnSpPr>
          <p:cNvPr id="21" name="Gerade Verbindung mit Pfeil 80">
            <a:extLst>
              <a:ext uri="{FF2B5EF4-FFF2-40B4-BE49-F238E27FC236}">
                <a16:creationId xmlns:a16="http://schemas.microsoft.com/office/drawing/2014/main" id="{9E727ABE-31CA-259F-8254-18EC9FB0B797}"/>
              </a:ext>
            </a:extLst>
          </p:cNvPr>
          <p:cNvCxnSpPr/>
          <p:nvPr/>
        </p:nvCxnSpPr>
        <p:spPr>
          <a:xfrm flipV="1">
            <a:off x="2587434" y="1298336"/>
            <a:ext cx="0" cy="2791633"/>
          </a:xfrm>
          <a:prstGeom prst="straightConnector1">
            <a:avLst/>
          </a:prstGeom>
          <a:ln w="19050">
            <a:solidFill>
              <a:srgbClr val="0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81">
            <a:extLst>
              <a:ext uri="{FF2B5EF4-FFF2-40B4-BE49-F238E27FC236}">
                <a16:creationId xmlns:a16="http://schemas.microsoft.com/office/drawing/2014/main" id="{054517ED-058F-2DE0-B163-4596E4C76890}"/>
              </a:ext>
            </a:extLst>
          </p:cNvPr>
          <p:cNvSpPr txBox="1"/>
          <p:nvPr/>
        </p:nvSpPr>
        <p:spPr>
          <a:xfrm>
            <a:off x="1220587" y="1960745"/>
            <a:ext cx="1325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Vertical</a:t>
            </a:r>
            <a:r>
              <a:rPr lang="de-DE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Integration </a:t>
            </a:r>
            <a:br>
              <a:rPr lang="de-DE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(e.g., ETL) </a:t>
            </a:r>
          </a:p>
        </p:txBody>
      </p:sp>
      <p:sp>
        <p:nvSpPr>
          <p:cNvPr id="23" name="Zylinder 65">
            <a:extLst>
              <a:ext uri="{FF2B5EF4-FFF2-40B4-BE49-F238E27FC236}">
                <a16:creationId xmlns:a16="http://schemas.microsoft.com/office/drawing/2014/main" id="{232A1751-D6B8-A7B7-E212-BD91AC0024E6}"/>
              </a:ext>
            </a:extLst>
          </p:cNvPr>
          <p:cNvSpPr/>
          <p:nvPr/>
        </p:nvSpPr>
        <p:spPr>
          <a:xfrm>
            <a:off x="5847095" y="2730996"/>
            <a:ext cx="974980" cy="647699"/>
          </a:xfrm>
          <a:prstGeom prst="can">
            <a:avLst>
              <a:gd name="adj" fmla="val 32246"/>
            </a:avLst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</a:rPr>
              <a:t>DWH</a:t>
            </a: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C7465745-3874-7917-1018-06F28E782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64675" y="2740520"/>
            <a:ext cx="827966" cy="66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46C2C56-E321-DB8D-B222-5C0F1F07658A}"/>
              </a:ext>
            </a:extLst>
          </p:cNvPr>
          <p:cNvSpPr txBox="1"/>
          <p:nvPr/>
        </p:nvSpPr>
        <p:spPr>
          <a:xfrm>
            <a:off x="2651626" y="2148972"/>
            <a:ext cx="13620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02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726EB2-9716-5853-E71D-F1B94DEFD7D1}"/>
              </a:ext>
            </a:extLst>
          </p:cNvPr>
          <p:cNvSpPr txBox="1"/>
          <p:nvPr/>
        </p:nvSpPr>
        <p:spPr>
          <a:xfrm>
            <a:off x="4704145" y="5406316"/>
            <a:ext cx="197969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03 (today)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722C42-1DED-2B2C-6288-40D3596E7EFA}"/>
              </a:ext>
            </a:extLst>
          </p:cNvPr>
          <p:cNvSpPr/>
          <p:nvPr/>
        </p:nvSpPr>
        <p:spPr>
          <a:xfrm>
            <a:off x="1220398" y="3796552"/>
            <a:ext cx="8947190" cy="1627784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04DC2D-CAA9-D37B-3315-A960A9EE63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Def: Message</a:t>
            </a:r>
          </a:p>
          <a:p>
            <a:pPr lvl="1"/>
            <a:r>
              <a:rPr lang="en-US" dirty="0"/>
              <a:t>Piece of information in certain structure</a:t>
            </a:r>
          </a:p>
          <a:p>
            <a:pPr lvl="1"/>
            <a:r>
              <a:rPr lang="en-US" dirty="0"/>
              <a:t>Send  from source (transmitter) over channel to destination (receiver)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Syntax:</a:t>
            </a:r>
            <a:r>
              <a:rPr lang="en-US" dirty="0"/>
              <a:t> different message formats (binary, text, XML, JSON, </a:t>
            </a:r>
            <a:r>
              <a:rPr lang="en-US" dirty="0" err="1"/>
              <a:t>Protobuf</a:t>
            </a:r>
            <a:r>
              <a:rPr lang="en-US" dirty="0"/>
              <a:t>)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Semantic:</a:t>
            </a:r>
            <a:r>
              <a:rPr lang="en-US" dirty="0"/>
              <a:t> different domain-specific message schemas (aka data models)</a:t>
            </a:r>
          </a:p>
          <a:p>
            <a:pPr lvl="2"/>
            <a:endParaRPr lang="en-US" sz="1000" dirty="0"/>
          </a:p>
          <a:p>
            <a:r>
              <a:rPr lang="en-US" dirty="0"/>
              <a:t>Synchronous Messaging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Strict consistency requirements</a:t>
            </a:r>
          </a:p>
          <a:p>
            <a:pPr lvl="1"/>
            <a:r>
              <a:rPr lang="en-US" dirty="0"/>
              <a:t>Overhead for distributed transactions via 2PC</a:t>
            </a:r>
          </a:p>
          <a:p>
            <a:pPr lvl="1"/>
            <a:r>
              <a:rPr lang="en-US" dirty="0"/>
              <a:t>Low local autonomy, usually data-driven</a:t>
            </a:r>
          </a:p>
          <a:p>
            <a:pPr lvl="2"/>
            <a:endParaRPr lang="en-US" sz="1000" dirty="0"/>
          </a:p>
          <a:p>
            <a:r>
              <a:rPr lang="en-US" dirty="0"/>
              <a:t>Asynchronous Messaging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Loose coupling</a:t>
            </a:r>
            <a:r>
              <a:rPr lang="en-US" dirty="0"/>
              <a:t>, eventual consistency requirements</a:t>
            </a:r>
          </a:p>
          <a:p>
            <a:pPr lvl="1"/>
            <a:r>
              <a:rPr lang="en-US" dirty="0"/>
              <a:t>Batching for efficient replication and updates</a:t>
            </a:r>
          </a:p>
          <a:p>
            <a:pPr lvl="1"/>
            <a:r>
              <a:rPr lang="en-US" dirty="0"/>
              <a:t>Latency of update propagation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175478-7928-BAE6-4879-88AD6FEADF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Messaging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C684FB-3BDA-9B92-E3F8-126298B79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325" y="396545"/>
            <a:ext cx="3736766" cy="635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FD89B2-C48A-077A-E38E-DBA9ED807E0F}"/>
              </a:ext>
            </a:extLst>
          </p:cNvPr>
          <p:cNvSpPr txBox="1"/>
          <p:nvPr/>
        </p:nvSpPr>
        <p:spPr>
          <a:xfrm>
            <a:off x="7327175" y="1022078"/>
            <a:ext cx="3151362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https://www.gstatic.com/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onebox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/dictionary/etymology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FA74283-369B-6E63-DF37-004E00F717BE}"/>
              </a:ext>
            </a:extLst>
          </p:cNvPr>
          <p:cNvGrpSpPr/>
          <p:nvPr/>
        </p:nvGrpSpPr>
        <p:grpSpPr>
          <a:xfrm>
            <a:off x="7163719" y="3250859"/>
            <a:ext cx="1921783" cy="895435"/>
            <a:chOff x="6830230" y="3336921"/>
            <a:chExt cx="1921783" cy="895435"/>
          </a:xfrm>
        </p:grpSpPr>
        <p:sp>
          <p:nvSpPr>
            <p:cNvPr id="7" name="Textfeld 4">
              <a:extLst>
                <a:ext uri="{FF2B5EF4-FFF2-40B4-BE49-F238E27FC236}">
                  <a16:creationId xmlns:a16="http://schemas.microsoft.com/office/drawing/2014/main" id="{E84C7430-C55D-64F3-4E23-17E83D44A23D}"/>
                </a:ext>
              </a:extLst>
            </p:cNvPr>
            <p:cNvSpPr txBox="1"/>
            <p:nvPr/>
          </p:nvSpPr>
          <p:spPr>
            <a:xfrm>
              <a:off x="6830230" y="3651348"/>
              <a:ext cx="654092" cy="338554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S1</a:t>
              </a:r>
            </a:p>
          </p:txBody>
        </p:sp>
        <p:sp>
          <p:nvSpPr>
            <p:cNvPr id="8" name="Textfeld 5">
              <a:extLst>
                <a:ext uri="{FF2B5EF4-FFF2-40B4-BE49-F238E27FC236}">
                  <a16:creationId xmlns:a16="http://schemas.microsoft.com/office/drawing/2014/main" id="{77255D7E-0A30-8F96-F347-6E50CF82AABF}"/>
                </a:ext>
              </a:extLst>
            </p:cNvPr>
            <p:cNvSpPr txBox="1"/>
            <p:nvPr/>
          </p:nvSpPr>
          <p:spPr>
            <a:xfrm>
              <a:off x="8097921" y="3336921"/>
              <a:ext cx="654092" cy="338554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S2</a:t>
              </a:r>
            </a:p>
          </p:txBody>
        </p:sp>
        <p:cxnSp>
          <p:nvCxnSpPr>
            <p:cNvPr id="9" name="Gerade Verbindung mit Pfeil 6">
              <a:extLst>
                <a:ext uri="{FF2B5EF4-FFF2-40B4-BE49-F238E27FC236}">
                  <a16:creationId xmlns:a16="http://schemas.microsoft.com/office/drawing/2014/main" id="{AD6CB470-A15D-FB6A-0ACE-0BBA58DB7789}"/>
                </a:ext>
              </a:extLst>
            </p:cNvPr>
            <p:cNvCxnSpPr>
              <a:stCxn id="7" idx="3"/>
              <a:endCxn id="8" idx="1"/>
            </p:cNvCxnSpPr>
            <p:nvPr/>
          </p:nvCxnSpPr>
          <p:spPr bwMode="auto">
            <a:xfrm flipV="1">
              <a:off x="7484322" y="3506198"/>
              <a:ext cx="613599" cy="31442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10" name="Textfeld 4">
              <a:extLst>
                <a:ext uri="{FF2B5EF4-FFF2-40B4-BE49-F238E27FC236}">
                  <a16:creationId xmlns:a16="http://schemas.microsoft.com/office/drawing/2014/main" id="{8A694591-6193-78A2-820D-117E1CCBB121}"/>
                </a:ext>
              </a:extLst>
            </p:cNvPr>
            <p:cNvSpPr txBox="1"/>
            <p:nvPr/>
          </p:nvSpPr>
          <p:spPr>
            <a:xfrm>
              <a:off x="7924738" y="3893802"/>
              <a:ext cx="654092" cy="338554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S3</a:t>
              </a:r>
            </a:p>
          </p:txBody>
        </p:sp>
        <p:cxnSp>
          <p:nvCxnSpPr>
            <p:cNvPr id="11" name="Gerade Verbindung mit Pfeil 6">
              <a:extLst>
                <a:ext uri="{FF2B5EF4-FFF2-40B4-BE49-F238E27FC236}">
                  <a16:creationId xmlns:a16="http://schemas.microsoft.com/office/drawing/2014/main" id="{17F3A000-21CE-0220-7151-88800AACC280}"/>
                </a:ext>
              </a:extLst>
            </p:cNvPr>
            <p:cNvCxnSpPr>
              <a:stCxn id="7" idx="3"/>
              <a:endCxn id="10" idx="1"/>
            </p:cNvCxnSpPr>
            <p:nvPr/>
          </p:nvCxnSpPr>
          <p:spPr bwMode="auto">
            <a:xfrm>
              <a:off x="7484322" y="3820625"/>
              <a:ext cx="440416" cy="24245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A32FEA-B8F2-7723-2999-7AC4754869E7}"/>
              </a:ext>
            </a:extLst>
          </p:cNvPr>
          <p:cNvGrpSpPr/>
          <p:nvPr/>
        </p:nvGrpSpPr>
        <p:grpSpPr>
          <a:xfrm>
            <a:off x="7033567" y="5011780"/>
            <a:ext cx="2226584" cy="345482"/>
            <a:chOff x="6657049" y="5237694"/>
            <a:chExt cx="2226584" cy="345482"/>
          </a:xfrm>
        </p:grpSpPr>
        <p:cxnSp>
          <p:nvCxnSpPr>
            <p:cNvPr id="13" name="Gerade Verbindung mit Pfeil 6">
              <a:extLst>
                <a:ext uri="{FF2B5EF4-FFF2-40B4-BE49-F238E27FC236}">
                  <a16:creationId xmlns:a16="http://schemas.microsoft.com/office/drawing/2014/main" id="{5B495136-89E0-19EB-3769-ACDBE6B300D5}"/>
                </a:ext>
              </a:extLst>
            </p:cNvPr>
            <p:cNvCxnSpPr>
              <a:stCxn id="16" idx="3"/>
            </p:cNvCxnSpPr>
            <p:nvPr/>
          </p:nvCxnSpPr>
          <p:spPr bwMode="auto">
            <a:xfrm>
              <a:off x="7311141" y="5413899"/>
              <a:ext cx="254568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97989A0-90C9-DB2D-2F0C-F9A0064EEFF3}"/>
                </a:ext>
              </a:extLst>
            </p:cNvPr>
            <p:cNvGrpSpPr/>
            <p:nvPr/>
          </p:nvGrpSpPr>
          <p:grpSpPr>
            <a:xfrm rot="16200000">
              <a:off x="7590526" y="5269714"/>
              <a:ext cx="236706" cy="286340"/>
              <a:chOff x="6641489" y="5338987"/>
              <a:chExt cx="236706" cy="28634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B44EE4D-C4C0-1732-CC77-B711BC426874}"/>
                  </a:ext>
                </a:extLst>
              </p:cNvPr>
              <p:cNvSpPr/>
              <p:nvPr/>
            </p:nvSpPr>
            <p:spPr>
              <a:xfrm rot="10800000">
                <a:off x="6641490" y="5552279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26FFF11-E5FA-DDFF-3938-840B41664D7C}"/>
                  </a:ext>
                </a:extLst>
              </p:cNvPr>
              <p:cNvSpPr/>
              <p:nvPr/>
            </p:nvSpPr>
            <p:spPr>
              <a:xfrm rot="10800000">
                <a:off x="6641490" y="5479232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73F9130-A5DC-8A9E-CC33-0AA1ECFE0F53}"/>
                  </a:ext>
                </a:extLst>
              </p:cNvPr>
              <p:cNvSpPr/>
              <p:nvPr/>
            </p:nvSpPr>
            <p:spPr>
              <a:xfrm rot="10800000">
                <a:off x="6641490" y="540556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21" name="Gerade Verbindung mit Pfeil 6">
                <a:extLst>
                  <a:ext uri="{FF2B5EF4-FFF2-40B4-BE49-F238E27FC236}">
                    <a16:creationId xmlns:a16="http://schemas.microsoft.com/office/drawing/2014/main" id="{A391528B-85D1-6DA2-941E-4D49C5C87CA2}"/>
                  </a:ext>
                </a:extLst>
              </p:cNvPr>
              <p:cNvCxnSpPr/>
              <p:nvPr/>
            </p:nvCxnSpPr>
            <p:spPr bwMode="auto">
              <a:xfrm>
                <a:off x="6641489" y="5338987"/>
                <a:ext cx="0" cy="28634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7889FB"/>
                </a:solidFill>
                <a:prstDash val="solid"/>
                <a:round/>
                <a:headEnd type="none" w="med" len="med"/>
                <a:tailEnd type="none" w="med" len="lg"/>
              </a:ln>
              <a:effectLst/>
            </p:spPr>
          </p:cxnSp>
          <p:cxnSp>
            <p:nvCxnSpPr>
              <p:cNvPr id="22" name="Gerade Verbindung mit Pfeil 6">
                <a:extLst>
                  <a:ext uri="{FF2B5EF4-FFF2-40B4-BE49-F238E27FC236}">
                    <a16:creationId xmlns:a16="http://schemas.microsoft.com/office/drawing/2014/main" id="{9C2ECB46-E761-30CE-5B5A-EC20B2124691}"/>
                  </a:ext>
                </a:extLst>
              </p:cNvPr>
              <p:cNvCxnSpPr/>
              <p:nvPr/>
            </p:nvCxnSpPr>
            <p:spPr bwMode="auto">
              <a:xfrm>
                <a:off x="6878195" y="5338987"/>
                <a:ext cx="0" cy="279933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7889FB"/>
                </a:solidFill>
                <a:prstDash val="solid"/>
                <a:round/>
                <a:headEnd type="none" w="med" len="med"/>
                <a:tailEnd type="none" w="med" len="lg"/>
              </a:ln>
              <a:effectLst/>
            </p:spPr>
          </p:cxnSp>
        </p:grpSp>
        <p:sp>
          <p:nvSpPr>
            <p:cNvPr id="15" name="Textfeld 4">
              <a:extLst>
                <a:ext uri="{FF2B5EF4-FFF2-40B4-BE49-F238E27FC236}">
                  <a16:creationId xmlns:a16="http://schemas.microsoft.com/office/drawing/2014/main" id="{1A939425-F515-5522-ED11-40E660D4A9D1}"/>
                </a:ext>
              </a:extLst>
            </p:cNvPr>
            <p:cNvSpPr txBox="1"/>
            <p:nvPr/>
          </p:nvSpPr>
          <p:spPr>
            <a:xfrm>
              <a:off x="8229541" y="5237694"/>
              <a:ext cx="654092" cy="338554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S2</a:t>
              </a:r>
            </a:p>
          </p:txBody>
        </p:sp>
        <p:sp>
          <p:nvSpPr>
            <p:cNvPr id="16" name="Textfeld 4">
              <a:extLst>
                <a:ext uri="{FF2B5EF4-FFF2-40B4-BE49-F238E27FC236}">
                  <a16:creationId xmlns:a16="http://schemas.microsoft.com/office/drawing/2014/main" id="{F2A8E608-79D6-02B6-A0C4-E4267F6F76C2}"/>
                </a:ext>
              </a:extLst>
            </p:cNvPr>
            <p:cNvSpPr txBox="1"/>
            <p:nvPr/>
          </p:nvSpPr>
          <p:spPr>
            <a:xfrm>
              <a:off x="6657049" y="5244622"/>
              <a:ext cx="654092" cy="338554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S1</a:t>
              </a:r>
            </a:p>
          </p:txBody>
        </p:sp>
        <p:cxnSp>
          <p:nvCxnSpPr>
            <p:cNvPr id="17" name="Gerade Verbindung mit Pfeil 6">
              <a:extLst>
                <a:ext uri="{FF2B5EF4-FFF2-40B4-BE49-F238E27FC236}">
                  <a16:creationId xmlns:a16="http://schemas.microsoft.com/office/drawing/2014/main" id="{EF3485BB-F4B7-C87A-0892-D16145390FF0}"/>
                </a:ext>
              </a:extLst>
            </p:cNvPr>
            <p:cNvCxnSpPr>
              <a:endCxn id="15" idx="1"/>
            </p:cNvCxnSpPr>
            <p:nvPr/>
          </p:nvCxnSpPr>
          <p:spPr bwMode="auto">
            <a:xfrm>
              <a:off x="7966366" y="5406971"/>
              <a:ext cx="263175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3339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7B59D1-79F5-BA53-9B8E-A94E9237C5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General-Purpose Formats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CLI/API</a:t>
            </a:r>
            <a:r>
              <a:rPr lang="en-US" dirty="0"/>
              <a:t> access to DBs, KV-stores, doc-stores, time series DBs,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CSV</a:t>
            </a:r>
            <a:r>
              <a:rPr lang="en-US" dirty="0"/>
              <a:t> (comma separated values)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JSON</a:t>
            </a:r>
            <a:r>
              <a:rPr lang="en-US" dirty="0"/>
              <a:t> (</a:t>
            </a:r>
            <a:r>
              <a:rPr lang="en-US" dirty="0" err="1"/>
              <a:t>javascript</a:t>
            </a:r>
            <a:r>
              <a:rPr lang="en-US" dirty="0"/>
              <a:t> object notation), </a:t>
            </a:r>
            <a:r>
              <a:rPr lang="en-US" b="1" dirty="0">
                <a:solidFill>
                  <a:srgbClr val="7889FB"/>
                </a:solidFill>
              </a:rPr>
              <a:t>XML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Protobuf</a:t>
            </a:r>
            <a:endParaRPr lang="en-US" b="1" dirty="0">
              <a:solidFill>
                <a:srgbClr val="7889FB"/>
              </a:solidFill>
            </a:endParaRPr>
          </a:p>
          <a:p>
            <a:pPr lvl="2"/>
            <a:endParaRPr lang="en-US" sz="1000" dirty="0"/>
          </a:p>
          <a:p>
            <a:r>
              <a:rPr lang="en-US" dirty="0"/>
              <a:t>Sparse Matrix Formats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Matrix market:</a:t>
            </a:r>
            <a:r>
              <a:rPr lang="en-US" dirty="0"/>
              <a:t> text IJV (row, col, value)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Libsvm</a:t>
            </a:r>
            <a:r>
              <a:rPr lang="en-US" b="1" dirty="0">
                <a:solidFill>
                  <a:srgbClr val="7889FB"/>
                </a:solidFill>
              </a:rPr>
              <a:t>:</a:t>
            </a:r>
            <a:r>
              <a:rPr lang="en-US" dirty="0"/>
              <a:t> text compressed sparse rows</a:t>
            </a:r>
          </a:p>
          <a:p>
            <a:pPr lvl="1"/>
            <a:r>
              <a:rPr lang="en-US" dirty="0"/>
              <a:t>Scientific formats: </a:t>
            </a:r>
            <a:r>
              <a:rPr lang="en-US" b="1" dirty="0" err="1">
                <a:solidFill>
                  <a:srgbClr val="7889FB"/>
                </a:solidFill>
              </a:rPr>
              <a:t>NetCDF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HDF5</a:t>
            </a:r>
          </a:p>
          <a:p>
            <a:pPr lvl="2"/>
            <a:endParaRPr lang="en-US" sz="1000" dirty="0"/>
          </a:p>
          <a:p>
            <a:r>
              <a:rPr lang="en-US" dirty="0"/>
              <a:t>Large-Scale Data Format</a:t>
            </a:r>
          </a:p>
          <a:p>
            <a:pPr lvl="1"/>
            <a:r>
              <a:rPr lang="en-US" dirty="0"/>
              <a:t>ORC, Parquet (column-oriented file formats)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Arrow</a:t>
            </a:r>
            <a:r>
              <a:rPr lang="en-US" dirty="0"/>
              <a:t> (cross-platform columnar in-memory data)</a:t>
            </a:r>
          </a:p>
          <a:p>
            <a:pPr lvl="2"/>
            <a:endParaRPr lang="en-US" sz="1000" dirty="0"/>
          </a:p>
          <a:p>
            <a:r>
              <a:rPr lang="en-US" dirty="0"/>
              <a:t>Domain-specific Formats: often binary, structured text, XML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8C0A8-5E90-5562-B269-2ED9E02D94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Types of Data Formats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79DE6D-8C8D-82F1-80E4-D0C96E041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155" y="2471844"/>
            <a:ext cx="3076352" cy="210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5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D3AB40-B1F6-A9AF-28B1-9A01650E0F6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Finance: </a:t>
            </a:r>
            <a:r>
              <a:rPr lang="en-US" dirty="0">
                <a:solidFill>
                  <a:srgbClr val="7889FB"/>
                </a:solidFill>
              </a:rPr>
              <a:t>SWIFT</a:t>
            </a:r>
          </a:p>
          <a:p>
            <a:pPr lvl="1"/>
            <a:r>
              <a:rPr lang="en-US" dirty="0"/>
              <a:t>Society for Worldwide Interbank Financial Telecommunication </a:t>
            </a:r>
          </a:p>
          <a:p>
            <a:pPr lvl="1"/>
            <a:r>
              <a:rPr lang="en-US" dirty="0"/>
              <a:t>&gt;10,000 orgs (banks, stock exchanges, brokers and traders)</a:t>
            </a:r>
          </a:p>
          <a:p>
            <a:pPr lvl="1"/>
            <a:r>
              <a:rPr lang="en-US" dirty="0"/>
              <a:t>Network and message formats for financial messaging</a:t>
            </a:r>
          </a:p>
          <a:p>
            <a:pPr lvl="1"/>
            <a:r>
              <a:rPr lang="en-US" dirty="0"/>
              <a:t>MT and MX (XML, ISO 20022) messages </a:t>
            </a:r>
            <a:endParaRPr lang="en-US" sz="700" dirty="0"/>
          </a:p>
          <a:p>
            <a:r>
              <a:rPr lang="en-US" dirty="0"/>
              <a:t>Health Care: </a:t>
            </a:r>
            <a:r>
              <a:rPr lang="en-US" dirty="0">
                <a:solidFill>
                  <a:srgbClr val="7889FB"/>
                </a:solidFill>
              </a:rPr>
              <a:t>HL/7</a:t>
            </a:r>
            <a:r>
              <a:rPr lang="en-US" dirty="0"/>
              <a:t>, </a:t>
            </a:r>
            <a:r>
              <a:rPr lang="en-US" dirty="0">
                <a:solidFill>
                  <a:srgbClr val="7889FB"/>
                </a:solidFill>
              </a:rPr>
              <a:t>DICOM</a:t>
            </a:r>
          </a:p>
          <a:p>
            <a:pPr lvl="1"/>
            <a:r>
              <a:rPr lang="en-US" dirty="0"/>
              <a:t>Health Level 7 (HL7) messages for clinical/admin data exchange (v2.x structured text </a:t>
            </a:r>
            <a:r>
              <a:rPr lang="en-US" dirty="0" err="1"/>
              <a:t>msgs</a:t>
            </a:r>
            <a:r>
              <a:rPr lang="en-US" dirty="0"/>
              <a:t>, v3 XML-based </a:t>
            </a:r>
            <a:r>
              <a:rPr lang="en-US" dirty="0" err="1"/>
              <a:t>msgs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Digital Imaging and Communications in Medicine (DICOM)</a:t>
            </a:r>
            <a:endParaRPr lang="en-US" sz="700" dirty="0"/>
          </a:p>
          <a:p>
            <a:r>
              <a:rPr lang="en-US" dirty="0"/>
              <a:t>Automotive: </a:t>
            </a:r>
            <a:r>
              <a:rPr lang="en-US" dirty="0">
                <a:solidFill>
                  <a:srgbClr val="7889FB"/>
                </a:solidFill>
              </a:rPr>
              <a:t>ATF</a:t>
            </a:r>
            <a:r>
              <a:rPr lang="en-US" dirty="0"/>
              <a:t>, </a:t>
            </a:r>
            <a:r>
              <a:rPr lang="en-US" dirty="0">
                <a:solidFill>
                  <a:srgbClr val="7889FB"/>
                </a:solidFill>
              </a:rPr>
              <a:t>MDF</a:t>
            </a:r>
          </a:p>
          <a:p>
            <a:pPr lvl="1"/>
            <a:r>
              <a:rPr lang="en-US" dirty="0"/>
              <a:t>Association for </a:t>
            </a:r>
            <a:r>
              <a:rPr lang="en-US" dirty="0" err="1"/>
              <a:t>Standardisation</a:t>
            </a:r>
            <a:r>
              <a:rPr lang="en-US" dirty="0"/>
              <a:t> of Automation and Measuring Systems (ASAM)</a:t>
            </a:r>
          </a:p>
          <a:p>
            <a:pPr lvl="1"/>
            <a:r>
              <a:rPr lang="en-US" dirty="0"/>
              <a:t>E.g., Open Transport Data Format (ATF), Measurement Data Format (MDF), calibrations (CDF), </a:t>
            </a:r>
            <a:br>
              <a:rPr lang="en-US" dirty="0"/>
            </a:br>
            <a:r>
              <a:rPr lang="en-US" dirty="0"/>
              <a:t>auto-lead XML (ADF), open platform communications (OPC)</a:t>
            </a:r>
            <a:endParaRPr lang="en-US" sz="700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Sometimes Large-scale analytics over histories of messages </a:t>
            </a:r>
            <a:r>
              <a:rPr lang="en-US" b="0" dirty="0"/>
              <a:t>(e.g., health care analytics, </a:t>
            </a:r>
            <a:br>
              <a:rPr lang="en-US" b="0" dirty="0"/>
            </a:br>
            <a:r>
              <a:rPr lang="en-US" b="0" dirty="0"/>
              <a:t>     fraud detection, money laundering)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5182F-7A6E-CFE2-FA9F-26E72EDF8C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Domain-specific Message Formats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D79E63-C530-55CB-F78A-D52DBD920F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7" t="10767" r="1795"/>
          <a:stretch/>
        </p:blipFill>
        <p:spPr>
          <a:xfrm>
            <a:off x="7643410" y="993239"/>
            <a:ext cx="2649568" cy="18097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4B7901-F234-DA06-766F-74F688E2D5BC}"/>
              </a:ext>
            </a:extLst>
          </p:cNvPr>
          <p:cNvSpPr txBox="1"/>
          <p:nvPr/>
        </p:nvSpPr>
        <p:spPr>
          <a:xfrm>
            <a:off x="8195849" y="2765008"/>
            <a:ext cx="1542462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[https://ihodl.com]</a:t>
            </a:r>
          </a:p>
        </p:txBody>
      </p:sp>
    </p:spTree>
    <p:extLst>
      <p:ext uri="{BB962C8B-B14F-4D97-AF65-F5344CB8AC3E}">
        <p14:creationId xmlns:p14="http://schemas.microsoft.com/office/powerpoint/2010/main" val="60310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5B96B3-0CAC-D1F1-AEA9-4288E8AB83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Distributed TXs &amp; Replication</a:t>
            </a:r>
          </a:p>
          <a:p>
            <a:pPr lvl="2"/>
            <a:endParaRPr lang="en-US" sz="10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Message Queueing</a:t>
            </a:r>
          </a:p>
          <a:p>
            <a:pPr lvl="1"/>
            <a:r>
              <a:rPr lang="en-US" dirty="0"/>
              <a:t>Persistent message queues with well-defined delivery semantics</a:t>
            </a:r>
          </a:p>
          <a:p>
            <a:pPr lvl="1"/>
            <a:r>
              <a:rPr lang="en-US" dirty="0"/>
              <a:t>Loose coupling of connected systems or services (e.g., availability)</a:t>
            </a:r>
          </a:p>
          <a:p>
            <a:pPr lvl="2"/>
            <a:endParaRPr lang="en-US" sz="1000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Publish Subscribe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Large number of subscribers to messages of certain topics/predicates</a:t>
            </a:r>
          </a:p>
          <a:p>
            <a:pPr lvl="1"/>
            <a:r>
              <a:rPr lang="en-US" dirty="0"/>
              <a:t>Published messages forwarded to qualifying subscriptions</a:t>
            </a:r>
          </a:p>
          <a:p>
            <a:pPr lvl="2"/>
            <a:endParaRPr lang="en-US" sz="1000" dirty="0"/>
          </a:p>
          <a:p>
            <a:r>
              <a:rPr lang="en-US" dirty="0"/>
              <a:t>#4 </a:t>
            </a:r>
            <a:r>
              <a:rPr lang="en-US" dirty="0">
                <a:solidFill>
                  <a:schemeClr val="accent1"/>
                </a:solidFill>
              </a:rPr>
              <a:t>Integration Platforms</a:t>
            </a:r>
          </a:p>
          <a:p>
            <a:pPr lvl="1"/>
            <a:r>
              <a:rPr lang="en-US" dirty="0"/>
              <a:t>Inbound/outbound adapters for external systems</a:t>
            </a:r>
          </a:p>
          <a:p>
            <a:pPr lvl="1"/>
            <a:r>
              <a:rPr lang="en-US" dirty="0"/>
              <a:t>Sync and async messaging, message transformations, enrichment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78C3C-04E4-6BFB-C4E3-E9ADA6F045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Types of Message-Oriented Middleware</a:t>
            </a:r>
          </a:p>
        </p:txBody>
      </p:sp>
    </p:spTree>
    <p:extLst>
      <p:ext uri="{BB962C8B-B14F-4D97-AF65-F5344CB8AC3E}">
        <p14:creationId xmlns:p14="http://schemas.microsoft.com/office/powerpoint/2010/main" val="369231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3350</Words>
  <Application>Microsoft Office PowerPoint</Application>
  <PresentationFormat>Widescreen</PresentationFormat>
  <Paragraphs>654</Paragraphs>
  <Slides>37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Consolas</vt:lpstr>
      <vt:lpstr>Wingdings</vt:lpstr>
      <vt:lpstr>Titelfolien zur Auswahl</vt:lpstr>
      <vt:lpstr>Master für Folgeseiten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- 03 Replication and Message-oriented Middleware</dc:title>
  <dc:creator>Matthias Boehm</dc:creator>
  <cp:lastModifiedBy>Matthias Boehm</cp:lastModifiedBy>
  <cp:revision>539</cp:revision>
  <cp:lastPrinted>2021-03-24T16:10:50Z</cp:lastPrinted>
  <dcterms:created xsi:type="dcterms:W3CDTF">2023-02-25T13:39:16Z</dcterms:created>
  <dcterms:modified xsi:type="dcterms:W3CDTF">2023-10-31T19:03:43Z</dcterms:modified>
</cp:coreProperties>
</file>