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Lst>
  <p:notesMasterIdLst>
    <p:notesMasterId r:id="rId37"/>
  </p:notesMasterIdLst>
  <p:sldIdLst>
    <p:sldId id="359" r:id="rId3"/>
    <p:sldId id="424" r:id="rId4"/>
    <p:sldId id="388" r:id="rId5"/>
    <p:sldId id="426" r:id="rId6"/>
    <p:sldId id="459" r:id="rId7"/>
    <p:sldId id="460" r:id="rId8"/>
    <p:sldId id="431" r:id="rId9"/>
    <p:sldId id="448" r:id="rId10"/>
    <p:sldId id="428" r:id="rId11"/>
    <p:sldId id="461" r:id="rId12"/>
    <p:sldId id="462" r:id="rId13"/>
    <p:sldId id="463" r:id="rId14"/>
    <p:sldId id="464" r:id="rId15"/>
    <p:sldId id="465" r:id="rId16"/>
    <p:sldId id="429" r:id="rId17"/>
    <p:sldId id="466" r:id="rId18"/>
    <p:sldId id="467" r:id="rId19"/>
    <p:sldId id="468" r:id="rId20"/>
    <p:sldId id="469" r:id="rId21"/>
    <p:sldId id="470" r:id="rId22"/>
    <p:sldId id="471" r:id="rId23"/>
    <p:sldId id="472" r:id="rId24"/>
    <p:sldId id="478" r:id="rId25"/>
    <p:sldId id="473" r:id="rId26"/>
    <p:sldId id="475" r:id="rId27"/>
    <p:sldId id="476" r:id="rId28"/>
    <p:sldId id="430" r:id="rId29"/>
    <p:sldId id="479" r:id="rId30"/>
    <p:sldId id="480" r:id="rId31"/>
    <p:sldId id="481" r:id="rId32"/>
    <p:sldId id="482" r:id="rId33"/>
    <p:sldId id="483" r:id="rId34"/>
    <p:sldId id="484" r:id="rId35"/>
    <p:sldId id="427"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D1E"/>
    <a:srgbClr val="7889FB"/>
    <a:srgbClr val="000000"/>
    <a:srgbClr val="FF6C00"/>
    <a:srgbClr val="1F90CC"/>
    <a:srgbClr val="9013FE"/>
    <a:srgbClr val="434343"/>
    <a:srgbClr val="C40E02"/>
    <a:srgbClr val="FFFFFF"/>
    <a:srgbClr val="49CB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4282" autoAdjust="0"/>
  </p:normalViewPr>
  <p:slideViewPr>
    <p:cSldViewPr snapToGrid="0" snapToObjects="1">
      <p:cViewPr varScale="1">
        <p:scale>
          <a:sx n="71" d="100"/>
          <a:sy n="71" d="100"/>
        </p:scale>
        <p:origin x="1243" y="62"/>
      </p:cViewPr>
      <p:guideLst/>
    </p:cSldViewPr>
  </p:slideViewPr>
  <p:notesTextViewPr>
    <p:cViewPr>
      <p:scale>
        <a:sx n="3" d="2"/>
        <a:sy n="3" d="2"/>
      </p:scale>
      <p:origin x="0" y="0"/>
    </p:cViewPr>
  </p:notesTextViewPr>
  <p:notesViewPr>
    <p:cSldViewPr snapToGrid="0" snapToObjects="1" showGuides="1">
      <p:cViewPr varScale="1">
        <p:scale>
          <a:sx n="153" d="100"/>
          <a:sy n="153" d="100"/>
        </p:scale>
        <p:origin x="492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180F-3EA1-4748-B4F4-956BB5176995}" type="datetimeFigureOut">
              <a:rPr lang="de-DE" smtClean="0"/>
              <a:t>05.11.2023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3961-1900-1342-BF9B-82C3215CD312}" type="slidenum">
              <a:rPr lang="de-DE" smtClean="0"/>
              <a:t>‹#›</a:t>
            </a:fld>
            <a:endParaRPr lang="de-DE"/>
          </a:p>
        </p:txBody>
      </p:sp>
    </p:spTree>
    <p:extLst>
      <p:ext uri="{BB962C8B-B14F-4D97-AF65-F5344CB8AC3E}">
        <p14:creationId xmlns:p14="http://schemas.microsoft.com/office/powerpoint/2010/main" val="8489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a:t>
            </a:fld>
            <a:endParaRPr lang="de-DE"/>
          </a:p>
        </p:txBody>
      </p:sp>
    </p:spTree>
    <p:extLst>
      <p:ext uri="{BB962C8B-B14F-4D97-AF65-F5344CB8AC3E}">
        <p14:creationId xmlns:p14="http://schemas.microsoft.com/office/powerpoint/2010/main" val="391478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a:t>
            </a:fld>
            <a:endParaRPr lang="de-DE"/>
          </a:p>
        </p:txBody>
      </p:sp>
    </p:spTree>
    <p:extLst>
      <p:ext uri="{BB962C8B-B14F-4D97-AF65-F5344CB8AC3E}">
        <p14:creationId xmlns:p14="http://schemas.microsoft.com/office/powerpoint/2010/main" val="298511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regular expressions</a:t>
            </a:r>
            <a:r>
              <a:rPr lang="en-US" baseline="0" dirty="0"/>
              <a:t> + ranges for detecting different numerical types</a:t>
            </a:r>
            <a:endParaRPr lang="en-US" dirty="0"/>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10</a:t>
            </a:fld>
            <a:endParaRPr lang="de-DE"/>
          </a:p>
        </p:txBody>
      </p:sp>
    </p:spTree>
    <p:extLst>
      <p:ext uri="{BB962C8B-B14F-4D97-AF65-F5344CB8AC3E}">
        <p14:creationId xmlns:p14="http://schemas.microsoft.com/office/powerpoint/2010/main" val="194985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JSON properties, nested objects, arrays</a:t>
            </a:r>
            <a:endParaRPr lang="en-US" dirty="0"/>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11</a:t>
            </a:fld>
            <a:endParaRPr lang="de-DE"/>
          </a:p>
        </p:txBody>
      </p:sp>
    </p:spTree>
    <p:extLst>
      <p:ext uri="{BB962C8B-B14F-4D97-AF65-F5344CB8AC3E}">
        <p14:creationId xmlns:p14="http://schemas.microsoft.com/office/powerpoint/2010/main" val="29694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unasked</a:t>
            </a:r>
            <a:r>
              <a:rPr lang="en-US" baseline="0" dirty="0"/>
              <a:t> Bs in algorithm refers to Bs that have not been asked by a specific A</a:t>
            </a:r>
            <a:endParaRPr lang="en-US" dirty="0"/>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24</a:t>
            </a:fld>
            <a:endParaRPr lang="de-DE"/>
          </a:p>
        </p:txBody>
      </p:sp>
    </p:spTree>
    <p:extLst>
      <p:ext uri="{BB962C8B-B14F-4D97-AF65-F5344CB8AC3E}">
        <p14:creationId xmlns:p14="http://schemas.microsoft.com/office/powerpoint/2010/main" val="373972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7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2" name="Textplatzhalter 5">
            <a:extLst>
              <a:ext uri="{FF2B5EF4-FFF2-40B4-BE49-F238E27FC236}">
                <a16:creationId xmlns:a16="http://schemas.microsoft.com/office/drawing/2014/main" id="{124D4CAA-133B-B88A-74F8-407F69B24926}"/>
              </a:ext>
            </a:extLst>
          </p:cNvPr>
          <p:cNvSpPr>
            <a:spLocks noGrp="1"/>
          </p:cNvSpPr>
          <p:nvPr>
            <p:ph type="body" sz="quarter" idx="19" hasCustomPrompt="1"/>
          </p:nvPr>
        </p:nvSpPr>
        <p:spPr>
          <a:xfrm>
            <a:off x="6114945" y="1262740"/>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Tree>
    <p:extLst>
      <p:ext uri="{BB962C8B-B14F-4D97-AF65-F5344CB8AC3E}">
        <p14:creationId xmlns:p14="http://schemas.microsoft.com/office/powerpoint/2010/main" val="42061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11075143"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rgbClr val="000000"/>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2pPr>
            <a:lvl3pPr marL="11430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3pPr>
            <a:lvl4pPr marL="16002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4pPr>
            <a:lvl5pPr marL="20574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14314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platzhalter 17">
            <a:extLst>
              <a:ext uri="{FF2B5EF4-FFF2-40B4-BE49-F238E27FC236}">
                <a16:creationId xmlns:a16="http://schemas.microsoft.com/office/drawing/2014/main" id="{E494F037-B453-E6C3-6931-1688CF9B959E}"/>
              </a:ext>
            </a:extLst>
          </p:cNvPr>
          <p:cNvSpPr>
            <a:spLocks noGrp="1"/>
          </p:cNvSpPr>
          <p:nvPr>
            <p:ph type="body" sz="quarter" idx="14" hasCustomPrompt="1"/>
          </p:nvPr>
        </p:nvSpPr>
        <p:spPr>
          <a:xfrm>
            <a:off x="555867" y="2582402"/>
            <a:ext cx="8311908" cy="717437"/>
          </a:xfrm>
          <a:prstGeom prst="rect">
            <a:avLst/>
          </a:prstGeom>
        </p:spPr>
        <p:txBody>
          <a:bodyPr lIns="0" tIns="0" rIns="0" bIns="0" anchor="t" anchorCtr="0"/>
          <a:lstStyle>
            <a:lvl1pPr marL="0" indent="0">
              <a:lnSpc>
                <a:spcPts val="3700"/>
              </a:lnSpc>
              <a:spcBef>
                <a:spcPts val="0"/>
              </a:spcBef>
              <a:buNone/>
              <a:defRPr sz="37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5" name="Textplatzhalter 17">
            <a:extLst>
              <a:ext uri="{FF2B5EF4-FFF2-40B4-BE49-F238E27FC236}">
                <a16:creationId xmlns:a16="http://schemas.microsoft.com/office/drawing/2014/main" id="{A837A2E9-5AA7-3D02-1A49-6988BEC5B8B2}"/>
              </a:ext>
            </a:extLst>
          </p:cNvPr>
          <p:cNvSpPr>
            <a:spLocks noGrp="1"/>
          </p:cNvSpPr>
          <p:nvPr>
            <p:ph type="body" sz="quarter" idx="15" hasCustomPrompt="1"/>
          </p:nvPr>
        </p:nvSpPr>
        <p:spPr>
          <a:xfrm>
            <a:off x="551510" y="4180427"/>
            <a:ext cx="8311908" cy="717437"/>
          </a:xfrm>
          <a:prstGeom prst="rect">
            <a:avLst/>
          </a:prstGeom>
        </p:spPr>
        <p:txBody>
          <a:bodyPr lIns="0" tIns="0" rIns="0" bIns="0" anchor="t" anchorCtr="0"/>
          <a:lstStyle>
            <a:lvl1pPr marL="0" indent="0">
              <a:lnSpc>
                <a:spcPct val="100000"/>
              </a:lnSpc>
              <a:spcBef>
                <a:spcPts val="0"/>
              </a:spcBef>
              <a:buNone/>
              <a:defRPr sz="2000" b="1">
                <a:solidFill>
                  <a:srgbClr val="000000"/>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3619498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4">
            <a:extLst>
              <a:ext uri="{FF2B5EF4-FFF2-40B4-BE49-F238E27FC236}">
                <a16:creationId xmlns:a16="http://schemas.microsoft.com/office/drawing/2014/main" id="{B97C5655-F240-634C-9B7B-B6181A1B3AF5}"/>
              </a:ext>
            </a:extLst>
          </p:cNvPr>
          <p:cNvSpPr/>
          <p:nvPr userDrawn="1"/>
        </p:nvSpPr>
        <p:spPr>
          <a:xfrm>
            <a:off x="0" y="1668462"/>
            <a:ext cx="12192000" cy="5189537"/>
          </a:xfrm>
          <a:custGeom>
            <a:avLst/>
            <a:gdLst>
              <a:gd name="connsiteX0" fmla="*/ 0 w 12192000"/>
              <a:gd name="connsiteY0" fmla="*/ 0 h 4760912"/>
              <a:gd name="connsiteX1" fmla="*/ 12192000 w 12192000"/>
              <a:gd name="connsiteY1" fmla="*/ 0 h 4760912"/>
              <a:gd name="connsiteX2" fmla="*/ 12192000 w 12192000"/>
              <a:gd name="connsiteY2" fmla="*/ 4760912 h 4760912"/>
              <a:gd name="connsiteX3" fmla="*/ 0 w 12192000"/>
              <a:gd name="connsiteY3" fmla="*/ 4760912 h 4760912"/>
              <a:gd name="connsiteX4" fmla="*/ 0 w 12192000"/>
              <a:gd name="connsiteY4" fmla="*/ 0 h 4760912"/>
              <a:gd name="connsiteX0" fmla="*/ 0 w 12192000"/>
              <a:gd name="connsiteY0" fmla="*/ 212725 h 4973637"/>
              <a:gd name="connsiteX1" fmla="*/ 12192000 w 12192000"/>
              <a:gd name="connsiteY1" fmla="*/ 0 h 4973637"/>
              <a:gd name="connsiteX2" fmla="*/ 12192000 w 12192000"/>
              <a:gd name="connsiteY2" fmla="*/ 4973637 h 4973637"/>
              <a:gd name="connsiteX3" fmla="*/ 0 w 12192000"/>
              <a:gd name="connsiteY3" fmla="*/ 4973637 h 4973637"/>
              <a:gd name="connsiteX4" fmla="*/ 0 w 12192000"/>
              <a:gd name="connsiteY4" fmla="*/ 212725 h 4973637"/>
              <a:gd name="connsiteX0" fmla="*/ 0 w 12192000"/>
              <a:gd name="connsiteY0" fmla="*/ 428625 h 5189537"/>
              <a:gd name="connsiteX1" fmla="*/ 12192000 w 12192000"/>
              <a:gd name="connsiteY1" fmla="*/ 0 h 5189537"/>
              <a:gd name="connsiteX2" fmla="*/ 12192000 w 12192000"/>
              <a:gd name="connsiteY2" fmla="*/ 5189537 h 5189537"/>
              <a:gd name="connsiteX3" fmla="*/ 0 w 12192000"/>
              <a:gd name="connsiteY3" fmla="*/ 5189537 h 5189537"/>
              <a:gd name="connsiteX4" fmla="*/ 0 w 12192000"/>
              <a:gd name="connsiteY4" fmla="*/ 428625 h 518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89537">
                <a:moveTo>
                  <a:pt x="0" y="428625"/>
                </a:moveTo>
                <a:lnTo>
                  <a:pt x="12192000" y="0"/>
                </a:lnTo>
                <a:lnTo>
                  <a:pt x="12192000" y="5189537"/>
                </a:lnTo>
                <a:lnTo>
                  <a:pt x="0" y="5189537"/>
                </a:lnTo>
                <a:lnTo>
                  <a:pt x="0" y="42862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DDEEBD-D00D-1249-9E02-EDC0548BFC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88168" y="378741"/>
            <a:ext cx="2250000" cy="774000"/>
          </a:xfrm>
          <a:prstGeom prst="rect">
            <a:avLst/>
          </a:prstGeom>
        </p:spPr>
      </p:pic>
      <p:grpSp>
        <p:nvGrpSpPr>
          <p:cNvPr id="2" name="Group 1">
            <a:extLst>
              <a:ext uri="{FF2B5EF4-FFF2-40B4-BE49-F238E27FC236}">
                <a16:creationId xmlns:a16="http://schemas.microsoft.com/office/drawing/2014/main" id="{33597FE0-CC24-D198-44F6-8B86AC8E52DB}"/>
              </a:ext>
            </a:extLst>
          </p:cNvPr>
          <p:cNvGrpSpPr/>
          <p:nvPr userDrawn="1"/>
        </p:nvGrpSpPr>
        <p:grpSpPr>
          <a:xfrm>
            <a:off x="9433249" y="6055568"/>
            <a:ext cx="2258008" cy="569167"/>
            <a:chOff x="9433249" y="6055568"/>
            <a:chExt cx="2258008" cy="569167"/>
          </a:xfrm>
        </p:grpSpPr>
        <p:sp>
          <p:nvSpPr>
            <p:cNvPr id="3" name="Rectangle: Rounded Corners 2">
              <a:extLst>
                <a:ext uri="{FF2B5EF4-FFF2-40B4-BE49-F238E27FC236}">
                  <a16:creationId xmlns:a16="http://schemas.microsoft.com/office/drawing/2014/main" id="{12D5CBC3-F82D-3CBE-40BC-802F674C616B}"/>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A0E74B8-E76E-1A0B-C1A8-60E6BE5351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90187" y="6124808"/>
              <a:ext cx="2124769" cy="426320"/>
            </a:xfrm>
            <a:prstGeom prst="rect">
              <a:avLst/>
            </a:prstGeom>
          </p:spPr>
        </p:pic>
      </p:grpSp>
    </p:spTree>
    <p:extLst>
      <p:ext uri="{BB962C8B-B14F-4D97-AF65-F5344CB8AC3E}">
        <p14:creationId xmlns:p14="http://schemas.microsoft.com/office/powerpoint/2010/main" val="3079698843"/>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pos="1232" userDrawn="1">
          <p15:clr>
            <a:srgbClr val="F26B43"/>
          </p15:clr>
        </p15:guide>
        <p15:guide id="5" orient="horz" pos="3974" userDrawn="1">
          <p15:clr>
            <a:srgbClr val="F26B43"/>
          </p15:clr>
        </p15:guide>
        <p15:guide id="6" orient="horz" pos="663" userDrawn="1">
          <p15:clr>
            <a:srgbClr val="F26B43"/>
          </p15:clr>
        </p15:guide>
        <p15:guide id="7" orient="horz" pos="1003" userDrawn="1">
          <p15:clr>
            <a:srgbClr val="F26B43"/>
          </p15:clr>
        </p15:guide>
        <p15:guide id="8" orient="horz" pos="1321" userDrawn="1">
          <p15:clr>
            <a:srgbClr val="F26B43"/>
          </p15:clr>
        </p15:guide>
        <p15:guide id="9" orient="horz" pos="1661" userDrawn="1">
          <p15:clr>
            <a:srgbClr val="F26B43"/>
          </p15:clr>
        </p15:guide>
        <p15:guide id="10" orient="horz" pos="2001" userDrawn="1">
          <p15:clr>
            <a:srgbClr val="F26B43"/>
          </p15:clr>
        </p15:guide>
        <p15:guide id="11" orient="horz" pos="3339" userDrawn="1">
          <p15:clr>
            <a:srgbClr val="F26B43"/>
          </p15:clr>
        </p15:guide>
        <p15:guide id="12" orient="horz" pos="2319" userDrawn="1">
          <p15:clr>
            <a:srgbClr val="F26B43"/>
          </p15:clr>
        </p15:guide>
        <p15:guide id="13" orient="horz" pos="2999" userDrawn="1">
          <p15:clr>
            <a:srgbClr val="F26B43"/>
          </p15:clr>
        </p15:guide>
        <p15:guide id="14" orient="horz" pos="3657" userDrawn="1">
          <p15:clr>
            <a:srgbClr val="F26B43"/>
          </p15:clr>
        </p15:guide>
        <p15:guide id="15" orient="horz" pos="2659" userDrawn="1">
          <p15:clr>
            <a:srgbClr val="F26B43"/>
          </p15:clr>
        </p15:guide>
        <p15:guide id="16" pos="2094" userDrawn="1">
          <p15:clr>
            <a:srgbClr val="F26B43"/>
          </p15:clr>
        </p15:guide>
        <p15:guide id="17" pos="2978" userDrawn="1">
          <p15:clr>
            <a:srgbClr val="F26B43"/>
          </p15:clr>
        </p15:guide>
        <p15:guide id="18" pos="3840" userDrawn="1">
          <p15:clr>
            <a:srgbClr val="F26B43"/>
          </p15:clr>
        </p15:guide>
        <p15:guide id="19" pos="4725" userDrawn="1">
          <p15:clr>
            <a:srgbClr val="F26B43"/>
          </p15:clr>
        </p15:guide>
        <p15:guide id="20" pos="5586" userDrawn="1">
          <p15:clr>
            <a:srgbClr val="F26B43"/>
          </p15:clr>
        </p15:guide>
        <p15:guide id="21" pos="64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id="{48266648-C51B-EA45-AE41-AF74B0A4657C}"/>
              </a:ext>
            </a:extLst>
          </p:cNvPr>
          <p:cNvSpPr/>
          <p:nvPr userDrawn="1"/>
        </p:nvSpPr>
        <p:spPr>
          <a:xfrm>
            <a:off x="0" y="5748124"/>
            <a:ext cx="12195175" cy="1109875"/>
          </a:xfrm>
          <a:custGeom>
            <a:avLst/>
            <a:gdLst>
              <a:gd name="connsiteX0" fmla="*/ 0 w 12192000"/>
              <a:gd name="connsiteY0" fmla="*/ 0 h 687600"/>
              <a:gd name="connsiteX1" fmla="*/ 12192000 w 12192000"/>
              <a:gd name="connsiteY1" fmla="*/ 0 h 687600"/>
              <a:gd name="connsiteX2" fmla="*/ 12192000 w 12192000"/>
              <a:gd name="connsiteY2" fmla="*/ 687600 h 687600"/>
              <a:gd name="connsiteX3" fmla="*/ 0 w 12192000"/>
              <a:gd name="connsiteY3" fmla="*/ 687600 h 687600"/>
              <a:gd name="connsiteX4" fmla="*/ 0 w 12192000"/>
              <a:gd name="connsiteY4" fmla="*/ 0 h 687600"/>
              <a:gd name="connsiteX0" fmla="*/ 0 w 12195175"/>
              <a:gd name="connsiteY0" fmla="*/ 422275 h 1109875"/>
              <a:gd name="connsiteX1" fmla="*/ 12195175 w 12195175"/>
              <a:gd name="connsiteY1" fmla="*/ 0 h 1109875"/>
              <a:gd name="connsiteX2" fmla="*/ 12192000 w 12195175"/>
              <a:gd name="connsiteY2" fmla="*/ 1109875 h 1109875"/>
              <a:gd name="connsiteX3" fmla="*/ 0 w 12195175"/>
              <a:gd name="connsiteY3" fmla="*/ 1109875 h 1109875"/>
              <a:gd name="connsiteX4" fmla="*/ 0 w 12195175"/>
              <a:gd name="connsiteY4" fmla="*/ 422275 h 11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1109875">
                <a:moveTo>
                  <a:pt x="0" y="422275"/>
                </a:moveTo>
                <a:lnTo>
                  <a:pt x="12195175" y="0"/>
                </a:lnTo>
                <a:cubicBezTo>
                  <a:pt x="12194117" y="369958"/>
                  <a:pt x="12193058" y="739917"/>
                  <a:pt x="12192000" y="1109875"/>
                </a:cubicBezTo>
                <a:lnTo>
                  <a:pt x="0" y="1109875"/>
                </a:lnTo>
                <a:lnTo>
                  <a:pt x="0" y="42227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0A395C2-361B-A14B-9312-A16F3F6780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14598" y="378000"/>
            <a:ext cx="1004400" cy="766068"/>
          </a:xfrm>
          <a:prstGeom prst="rect">
            <a:avLst/>
          </a:prstGeom>
        </p:spPr>
      </p:pic>
      <p:sp>
        <p:nvSpPr>
          <p:cNvPr id="20" name="Textfeld 19">
            <a:extLst>
              <a:ext uri="{FF2B5EF4-FFF2-40B4-BE49-F238E27FC236}">
                <a16:creationId xmlns:a16="http://schemas.microsoft.com/office/drawing/2014/main" id="{36184FE9-ADE0-F94C-90C6-58CFCA50F9A4}"/>
              </a:ext>
            </a:extLst>
          </p:cNvPr>
          <p:cNvSpPr txBox="1"/>
          <p:nvPr userDrawn="1"/>
        </p:nvSpPr>
        <p:spPr>
          <a:xfrm>
            <a:off x="1196393" y="6393866"/>
            <a:ext cx="7615318" cy="21544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mn-lt"/>
                <a:cs typeface="Arial" panose="020B0604020202020204" pitchFamily="34" charset="0"/>
              </a:rPr>
              <a:t>Matthias Boehm | FG DAMS | DIA </a:t>
            </a:r>
            <a:r>
              <a:rPr lang="en-US" sz="1400" b="0" noProof="0" dirty="0" err="1">
                <a:solidFill>
                  <a:schemeClr val="bg1"/>
                </a:solidFill>
                <a:latin typeface="+mn-lt"/>
                <a:cs typeface="Arial" panose="020B0604020202020204" pitchFamily="34" charset="0"/>
              </a:rPr>
              <a:t>WiSe</a:t>
            </a:r>
            <a:r>
              <a:rPr lang="en-US" sz="1400" b="0" noProof="0" dirty="0">
                <a:solidFill>
                  <a:schemeClr val="bg1"/>
                </a:solidFill>
                <a:latin typeface="+mn-lt"/>
                <a:cs typeface="Arial" panose="020B0604020202020204" pitchFamily="34" charset="0"/>
              </a:rPr>
              <a:t> 2023/24 – </a:t>
            </a:r>
            <a:r>
              <a:rPr lang="en-US" sz="1400" b="1" noProof="0" dirty="0">
                <a:solidFill>
                  <a:schemeClr val="bg1"/>
                </a:solidFill>
                <a:latin typeface="+mn-lt"/>
                <a:cs typeface="Arial" panose="020B0604020202020204" pitchFamily="34" charset="0"/>
              </a:rPr>
              <a:t>04 Schema Matching and Mapping</a:t>
            </a:r>
            <a:endParaRPr lang="en-US" sz="1400" b="0" noProof="0" dirty="0">
              <a:solidFill>
                <a:schemeClr val="bg1"/>
              </a:solidFill>
              <a:latin typeface="+mn-lt"/>
              <a:cs typeface="Arial" panose="020B0604020202020204" pitchFamily="34" charset="0"/>
            </a:endParaRPr>
          </a:p>
        </p:txBody>
      </p:sp>
      <p:grpSp>
        <p:nvGrpSpPr>
          <p:cNvPr id="2" name="Group 1">
            <a:extLst>
              <a:ext uri="{FF2B5EF4-FFF2-40B4-BE49-F238E27FC236}">
                <a16:creationId xmlns:a16="http://schemas.microsoft.com/office/drawing/2014/main" id="{ECF44FBF-6529-4A53-F1BA-D10222FCFDB0}"/>
              </a:ext>
            </a:extLst>
          </p:cNvPr>
          <p:cNvGrpSpPr/>
          <p:nvPr userDrawn="1"/>
        </p:nvGrpSpPr>
        <p:grpSpPr>
          <a:xfrm>
            <a:off x="9433249" y="6055568"/>
            <a:ext cx="2258008" cy="569167"/>
            <a:chOff x="9433249" y="6055568"/>
            <a:chExt cx="2258008" cy="569167"/>
          </a:xfrm>
        </p:grpSpPr>
        <p:sp>
          <p:nvSpPr>
            <p:cNvPr id="22" name="Rectangle: Rounded Corners 21">
              <a:extLst>
                <a:ext uri="{FF2B5EF4-FFF2-40B4-BE49-F238E27FC236}">
                  <a16:creationId xmlns:a16="http://schemas.microsoft.com/office/drawing/2014/main" id="{0132AE6E-5DB2-25F8-161D-6A04BD40CA8C}"/>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17F1DB4-F8F6-5B0E-9657-BBA11B1CD34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490187" y="6124808"/>
              <a:ext cx="2124769" cy="426320"/>
            </a:xfrm>
            <a:prstGeom prst="rect">
              <a:avLst/>
            </a:prstGeom>
          </p:spPr>
        </p:pic>
      </p:grpSp>
      <p:sp>
        <p:nvSpPr>
          <p:cNvPr id="24" name="Rectangle: Rounded Corners 23">
            <a:extLst>
              <a:ext uri="{FF2B5EF4-FFF2-40B4-BE49-F238E27FC236}">
                <a16:creationId xmlns:a16="http://schemas.microsoft.com/office/drawing/2014/main" id="{AFEDE8D1-082D-9900-BD99-D84E6B3FBCD0}"/>
              </a:ext>
            </a:extLst>
          </p:cNvPr>
          <p:cNvSpPr/>
          <p:nvPr userDrawn="1"/>
        </p:nvSpPr>
        <p:spPr>
          <a:xfrm>
            <a:off x="559027" y="6393872"/>
            <a:ext cx="391886" cy="217302"/>
          </a:xfrm>
          <a:prstGeom prst="roundRect">
            <a:avLst>
              <a:gd name="adj" fmla="val 29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675EF3AE-78B3-9641-A88A-C3B5FFA9245E}" type="slidenum">
              <a:rPr lang="de-DE" sz="1400" b="1" smtClean="0">
                <a:solidFill>
                  <a:srgbClr val="000000"/>
                </a:solidFill>
                <a:latin typeface="+mn-lt"/>
                <a:cs typeface="Arial" panose="020B0604020202020204" pitchFamily="34" charset="0"/>
              </a:rPr>
              <a:pPr/>
              <a:t>‹#›</a:t>
            </a:fld>
            <a:endParaRPr lang="en-US" sz="1400" dirty="0">
              <a:solidFill>
                <a:srgbClr val="000000"/>
              </a:solidFill>
            </a:endParaRPr>
          </a:p>
        </p:txBody>
      </p:sp>
    </p:spTree>
    <p:extLst>
      <p:ext uri="{BB962C8B-B14F-4D97-AF65-F5344CB8AC3E}">
        <p14:creationId xmlns:p14="http://schemas.microsoft.com/office/powerpoint/2010/main" val="3907247464"/>
      </p:ext>
    </p:extLst>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hyperlink" Target="http://webdatacommons.org/webtables/goldstandardV2.html" TargetMode="External"/><Relationship Id="rId2" Type="http://schemas.openxmlformats.org/officeDocument/2006/relationships/image" Target="../media/image15.emf"/><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hyperlink" Target="https://databricks.com/de/blog/2019/09/24/diving-into-delta-lake-schema-enforcement-evolution.html"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matthias.boehm@tu-berlin.de" TargetMode="External"/><Relationship Id="rId2" Type="http://schemas.openxmlformats.org/officeDocument/2006/relationships/hyperlink" Target="https://tu-berlin.zoom.us/j/9529634787?pwd=R1ZsN1M3SC9BOU1OcFdmem9zT202UT09"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apache/systemds/blob/main/scripts/builtin/stableMarriage.d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emf"/><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hyperlink" Target="https://dbs.uni-leipzig.de/de/Research/coma.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emf"/><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g"/><Relationship Id="rId1" Type="http://schemas.openxmlformats.org/officeDocument/2006/relationships/slideLayout" Target="../slideLayouts/slideLayout3.xml"/><Relationship Id="rId5" Type="http://schemas.openxmlformats.org/officeDocument/2006/relationships/image" Target="../media/image40.emf"/><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641199" cy="1154162"/>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Data Integration and Large-scale Analysis (DIA)</a:t>
            </a:r>
            <a:br>
              <a:rPr lang="en-US" sz="4500" b="1" dirty="0">
                <a:solidFill>
                  <a:schemeClr val="bg1"/>
                </a:solidFill>
                <a:cs typeface="Arial" panose="020B0604020202020204" pitchFamily="34" charset="0"/>
              </a:rPr>
            </a:br>
            <a:r>
              <a:rPr lang="en-US" sz="4000" b="1" dirty="0">
                <a:solidFill>
                  <a:schemeClr val="bg1"/>
                </a:solidFill>
                <a:cs typeface="Arial" panose="020B0604020202020204" pitchFamily="34" charset="0"/>
              </a:rPr>
              <a:t>04 Schema Matching and Mapping</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Prof. Dr. Matthias Boehm</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Nov 05, 2023</a:t>
            </a:r>
          </a:p>
        </p:txBody>
      </p:sp>
    </p:spTree>
    <p:extLst>
      <p:ext uri="{BB962C8B-B14F-4D97-AF65-F5344CB8AC3E}">
        <p14:creationId xmlns:p14="http://schemas.microsoft.com/office/powerpoint/2010/main" val="353387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4CC1B7-F1A1-1A20-568D-2049C6F0A232}"/>
              </a:ext>
            </a:extLst>
          </p:cNvPr>
          <p:cNvSpPr>
            <a:spLocks noGrp="1"/>
          </p:cNvSpPr>
          <p:nvPr>
            <p:ph type="body" sz="quarter" idx="18"/>
          </p:nvPr>
        </p:nvSpPr>
        <p:spPr/>
        <p:txBody>
          <a:bodyPr/>
          <a:lstStyle/>
          <a:p>
            <a:r>
              <a:rPr lang="en-US" dirty="0"/>
              <a:t>Overview</a:t>
            </a:r>
          </a:p>
          <a:p>
            <a:pPr lvl="1"/>
            <a:r>
              <a:rPr lang="en-US" b="1" dirty="0">
                <a:solidFill>
                  <a:srgbClr val="7889FB"/>
                </a:solidFill>
              </a:rPr>
              <a:t>Problem:</a:t>
            </a:r>
            <a:r>
              <a:rPr lang="en-US" dirty="0"/>
              <a:t> Given CSV, JSON, XML files, detect data types of attributes</a:t>
            </a:r>
          </a:p>
          <a:p>
            <a:pPr lvl="1"/>
            <a:r>
              <a:rPr lang="en-US" b="1" dirty="0">
                <a:solidFill>
                  <a:srgbClr val="7889FB"/>
                </a:solidFill>
              </a:rPr>
              <a:t>Approach:</a:t>
            </a:r>
            <a:r>
              <a:rPr lang="en-US" dirty="0"/>
              <a:t> Basic extraction rules, regular expressions over data sample </a:t>
            </a:r>
            <a:endParaRPr lang="en-US" sz="1000" dirty="0"/>
          </a:p>
          <a:p>
            <a:r>
              <a:rPr lang="en-US" dirty="0"/>
              <a:t>Example: Schema Inference</a:t>
            </a:r>
          </a:p>
          <a:p>
            <a:pPr lvl="1"/>
            <a:r>
              <a:rPr lang="en-US" dirty="0"/>
              <a:t>Infer schema for </a:t>
            </a:r>
            <a:r>
              <a:rPr lang="en-US" dirty="0" err="1"/>
              <a:t>dataframe</a:t>
            </a:r>
            <a:r>
              <a:rPr lang="en-US" dirty="0"/>
              <a:t>/dataset columns from sample</a:t>
            </a:r>
          </a:p>
          <a:p>
            <a:pPr lvl="1"/>
            <a:r>
              <a:rPr lang="en-US" b="1" dirty="0">
                <a:solidFill>
                  <a:schemeClr val="accent1"/>
                </a:solidFill>
              </a:rPr>
              <a:t>Basic types:</a:t>
            </a:r>
            <a:r>
              <a:rPr lang="en-US" dirty="0"/>
              <a:t> Decimal, Boolean, Double, Integer, Long, String</a:t>
            </a:r>
          </a:p>
          <a:p>
            <a:pPr lvl="1"/>
            <a:r>
              <a:rPr lang="en-US" dirty="0"/>
              <a:t>Infer schema from java objects via class reflection</a:t>
            </a:r>
          </a:p>
          <a:p>
            <a:endParaRPr lang="en-US" dirty="0"/>
          </a:p>
        </p:txBody>
      </p:sp>
      <p:sp>
        <p:nvSpPr>
          <p:cNvPr id="4" name="Text Placeholder 3">
            <a:extLst>
              <a:ext uri="{FF2B5EF4-FFF2-40B4-BE49-F238E27FC236}">
                <a16:creationId xmlns:a16="http://schemas.microsoft.com/office/drawing/2014/main" id="{8EF24FC6-2221-7B71-2CD3-76FD70AA3426}"/>
              </a:ext>
            </a:extLst>
          </p:cNvPr>
          <p:cNvSpPr>
            <a:spLocks noGrp="1"/>
          </p:cNvSpPr>
          <p:nvPr>
            <p:ph type="body" sz="quarter" idx="14"/>
          </p:nvPr>
        </p:nvSpPr>
        <p:spPr/>
        <p:txBody>
          <a:bodyPr/>
          <a:lstStyle/>
          <a:p>
            <a:r>
              <a:rPr lang="en-US" dirty="0"/>
              <a:t>Atomic Data Type Detection</a:t>
            </a:r>
          </a:p>
        </p:txBody>
      </p:sp>
      <p:sp>
        <p:nvSpPr>
          <p:cNvPr id="6" name="TextBox 5">
            <a:extLst>
              <a:ext uri="{FF2B5EF4-FFF2-40B4-BE49-F238E27FC236}">
                <a16:creationId xmlns:a16="http://schemas.microsoft.com/office/drawing/2014/main" id="{A9D7F465-9E78-DBF2-B1F7-87557FCB07C1}"/>
              </a:ext>
            </a:extLst>
          </p:cNvPr>
          <p:cNvSpPr txBox="1"/>
          <p:nvPr/>
        </p:nvSpPr>
        <p:spPr>
          <a:xfrm>
            <a:off x="725812" y="4394629"/>
            <a:ext cx="3781506" cy="1169551"/>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./data/players.csv:</a:t>
            </a:r>
          </a:p>
          <a:p>
            <a:r>
              <a:rPr lang="en-US" sz="1400" dirty="0" err="1">
                <a:latin typeface="Consolas" panose="020B0609020204030204" pitchFamily="49" charset="0"/>
                <a:cs typeface="Calibri" panose="020F0502020204030204" pitchFamily="34" charset="0"/>
              </a:rPr>
              <a:t>pid,name,pos,jnum,ncid,tid</a:t>
            </a:r>
            <a:endParaRPr lang="en-US" sz="1400" dirty="0">
              <a:latin typeface="Consolas" panose="020B0609020204030204" pitchFamily="49" charset="0"/>
              <a:cs typeface="Calibri" panose="020F0502020204030204" pitchFamily="34" charset="0"/>
            </a:endParaRPr>
          </a:p>
          <a:p>
            <a:r>
              <a:rPr lang="en-US" sz="1400" dirty="0">
                <a:latin typeface="Consolas" panose="020B0609020204030204" pitchFamily="49" charset="0"/>
                <a:cs typeface="Calibri" panose="020F0502020204030204" pitchFamily="34" charset="0"/>
              </a:rPr>
              <a:t>4614,Hannes Reinmayr,FW,14,1313,258</a:t>
            </a:r>
          </a:p>
          <a:p>
            <a:r>
              <a:rPr lang="en-US" sz="1400" dirty="0">
                <a:latin typeface="Consolas" panose="020B0609020204030204" pitchFamily="49" charset="0"/>
                <a:cs typeface="Calibri" panose="020F0502020204030204" pitchFamily="34" charset="0"/>
              </a:rPr>
              <a:t>5435,Miroslav Klose,FW,11,789,144</a:t>
            </a:r>
          </a:p>
          <a:p>
            <a:r>
              <a:rPr lang="en-US" sz="1400" dirty="0">
                <a:latin typeface="Consolas" panose="020B0609020204030204" pitchFamily="49" charset="0"/>
                <a:cs typeface="Calibri" panose="020F0502020204030204" pitchFamily="34" charset="0"/>
              </a:rPr>
              <a:t>6909,Manuel Neuer,GK,1,163,308</a:t>
            </a:r>
          </a:p>
        </p:txBody>
      </p:sp>
      <p:pic>
        <p:nvPicPr>
          <p:cNvPr id="7" name="Picture 2" descr="http://spark.apache.org/images/spark-logo-trademark.png">
            <a:extLst>
              <a:ext uri="{FF2B5EF4-FFF2-40B4-BE49-F238E27FC236}">
                <a16:creationId xmlns:a16="http://schemas.microsoft.com/office/drawing/2014/main" id="{C604C589-1D0A-ADB7-9336-CFF18421A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12" y="3817957"/>
            <a:ext cx="876724" cy="466344"/>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10">
            <a:extLst>
              <a:ext uri="{FF2B5EF4-FFF2-40B4-BE49-F238E27FC236}">
                <a16:creationId xmlns:a16="http://schemas.microsoft.com/office/drawing/2014/main" id="{6275697D-ECC0-E433-9508-58E30F9D766C}"/>
              </a:ext>
            </a:extLst>
          </p:cNvPr>
          <p:cNvSpPr/>
          <p:nvPr/>
        </p:nvSpPr>
        <p:spPr>
          <a:xfrm>
            <a:off x="4389089" y="4818971"/>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9" name="TextBox 8">
            <a:extLst>
              <a:ext uri="{FF2B5EF4-FFF2-40B4-BE49-F238E27FC236}">
                <a16:creationId xmlns:a16="http://schemas.microsoft.com/office/drawing/2014/main" id="{FB7D3499-2055-1CFA-FACF-C03E1AE70F0D}"/>
              </a:ext>
            </a:extLst>
          </p:cNvPr>
          <p:cNvSpPr txBox="1"/>
          <p:nvPr/>
        </p:nvSpPr>
        <p:spPr>
          <a:xfrm>
            <a:off x="4878263" y="4217088"/>
            <a:ext cx="3781506" cy="1569660"/>
          </a:xfrm>
          <a:prstGeom prst="rect">
            <a:avLst/>
          </a:prstGeom>
          <a:noFill/>
        </p:spPr>
        <p:txBody>
          <a:bodyPr wrap="square" lIns="0" rIns="0" rtlCol="0">
            <a:spAutoFit/>
          </a:bodyPr>
          <a:lstStyle/>
          <a:p>
            <a:r>
              <a:rPr lang="en-US" sz="1600" dirty="0">
                <a:latin typeface="Consolas" panose="020B0609020204030204" pitchFamily="49" charset="0"/>
              </a:rPr>
              <a:t>Dataset&lt;Row&gt; ds = </a:t>
            </a:r>
            <a:r>
              <a:rPr lang="en-US" sz="1600" dirty="0" err="1">
                <a:latin typeface="Consolas" panose="020B0609020204030204" pitchFamily="49" charset="0"/>
              </a:rPr>
              <a:t>sc.</a:t>
            </a:r>
            <a:r>
              <a:rPr lang="en-US" sz="1600" b="1" dirty="0" err="1">
                <a:latin typeface="Consolas" panose="020B0609020204030204" pitchFamily="49" charset="0"/>
              </a:rPr>
              <a:t>read</a:t>
            </a:r>
            <a:r>
              <a:rPr lang="en-US" sz="1600" dirty="0">
                <a:latin typeface="Consolas" panose="020B0609020204030204" pitchFamily="49" charset="0"/>
              </a:rPr>
              <a:t>()</a:t>
            </a:r>
          </a:p>
          <a:p>
            <a:r>
              <a:rPr lang="en-US" sz="1600" dirty="0">
                <a:latin typeface="Consolas" panose="020B0609020204030204" pitchFamily="49" charset="0"/>
              </a:rPr>
              <a:t>  .</a:t>
            </a:r>
            <a:r>
              <a:rPr lang="en-US" sz="1600" b="1" dirty="0">
                <a:latin typeface="Consolas" panose="020B0609020204030204" pitchFamily="49" charset="0"/>
              </a:rPr>
              <a:t>format</a:t>
            </a:r>
            <a:r>
              <a:rPr lang="en-US" sz="1600" dirty="0">
                <a:latin typeface="Consolas" panose="020B0609020204030204" pitchFamily="49" charset="0"/>
              </a:rPr>
              <a:t>("csv")</a:t>
            </a:r>
          </a:p>
          <a:p>
            <a:r>
              <a:rPr lang="en-US" sz="1600" dirty="0">
                <a:latin typeface="Consolas" panose="020B0609020204030204" pitchFamily="49" charset="0"/>
              </a:rPr>
              <a:t>  .</a:t>
            </a:r>
            <a:r>
              <a:rPr lang="en-US" sz="1600" b="1" dirty="0">
                <a:latin typeface="Consolas" panose="020B0609020204030204" pitchFamily="49" charset="0"/>
              </a:rPr>
              <a:t>option</a:t>
            </a:r>
            <a:r>
              <a:rPr lang="en-US" sz="1600" dirty="0">
                <a:latin typeface="Consolas" panose="020B0609020204030204" pitchFamily="49" charset="0"/>
              </a:rPr>
              <a:t>("header", </a:t>
            </a:r>
            <a:r>
              <a:rPr lang="en-US" sz="1600" b="1" dirty="0">
                <a:latin typeface="Consolas" panose="020B0609020204030204" pitchFamily="49" charset="0"/>
              </a:rPr>
              <a:t>true</a:t>
            </a:r>
            <a:r>
              <a:rPr lang="en-US" sz="1600" dirty="0">
                <a:latin typeface="Consolas" panose="020B0609020204030204" pitchFamily="49" charset="0"/>
              </a:rPr>
              <a:t>)</a:t>
            </a:r>
          </a:p>
          <a:p>
            <a:r>
              <a:rPr lang="en-US" sz="1600" dirty="0">
                <a:latin typeface="Consolas" panose="020B0609020204030204" pitchFamily="49" charset="0"/>
              </a:rPr>
              <a:t>  </a:t>
            </a:r>
            <a:r>
              <a:rPr lang="en-US" sz="1600" dirty="0">
                <a:solidFill>
                  <a:schemeClr val="accent1"/>
                </a:solidFill>
                <a:latin typeface="Consolas" panose="020B0609020204030204" pitchFamily="49" charset="0"/>
              </a:rPr>
              <a:t>.</a:t>
            </a:r>
            <a:r>
              <a:rPr lang="en-US" sz="1600" b="1" dirty="0">
                <a:solidFill>
                  <a:schemeClr val="accent1"/>
                </a:solidFill>
                <a:latin typeface="Consolas" panose="020B0609020204030204" pitchFamily="49" charset="0"/>
              </a:rPr>
              <a:t>option</a:t>
            </a:r>
            <a:r>
              <a:rPr lang="en-US" sz="1600" dirty="0">
                <a:solidFill>
                  <a:schemeClr val="accent1"/>
                </a:solidFill>
                <a:latin typeface="Consolas" panose="020B0609020204030204" pitchFamily="49" charset="0"/>
              </a:rPr>
              <a:t>("</a:t>
            </a:r>
            <a:r>
              <a:rPr lang="en-US" sz="1600" dirty="0" err="1">
                <a:solidFill>
                  <a:schemeClr val="accent1"/>
                </a:solidFill>
                <a:latin typeface="Consolas" panose="020B0609020204030204" pitchFamily="49" charset="0"/>
              </a:rPr>
              <a:t>inferSchema</a:t>
            </a:r>
            <a:r>
              <a:rPr lang="en-US" sz="1600" dirty="0">
                <a:solidFill>
                  <a:schemeClr val="accent1"/>
                </a:solidFill>
                <a:latin typeface="Consolas" panose="020B0609020204030204" pitchFamily="49" charset="0"/>
              </a:rPr>
              <a:t>", </a:t>
            </a:r>
            <a:r>
              <a:rPr lang="en-US" sz="1600" b="1" dirty="0">
                <a:solidFill>
                  <a:schemeClr val="accent1"/>
                </a:solidFill>
                <a:latin typeface="Consolas" panose="020B0609020204030204" pitchFamily="49" charset="0"/>
              </a:rPr>
              <a:t>true)</a:t>
            </a:r>
          </a:p>
          <a:p>
            <a:r>
              <a:rPr lang="en-US" sz="1600" dirty="0">
                <a:solidFill>
                  <a:schemeClr val="accent1"/>
                </a:solidFill>
                <a:latin typeface="Consolas" panose="020B0609020204030204" pitchFamily="49" charset="0"/>
              </a:rPr>
              <a:t>  .</a:t>
            </a:r>
            <a:r>
              <a:rPr lang="en-US" sz="1600" b="1" dirty="0">
                <a:solidFill>
                  <a:schemeClr val="accent1"/>
                </a:solidFill>
                <a:latin typeface="Consolas" panose="020B0609020204030204" pitchFamily="49" charset="0"/>
              </a:rPr>
              <a:t>option</a:t>
            </a:r>
            <a:r>
              <a:rPr lang="en-US" sz="1600" dirty="0">
                <a:solidFill>
                  <a:schemeClr val="accent1"/>
                </a:solidFill>
                <a:latin typeface="Consolas" panose="020B0609020204030204" pitchFamily="49" charset="0"/>
              </a:rPr>
              <a:t>("</a:t>
            </a:r>
            <a:r>
              <a:rPr lang="en-US" sz="1600" dirty="0" err="1">
                <a:solidFill>
                  <a:schemeClr val="accent1"/>
                </a:solidFill>
                <a:latin typeface="Consolas" panose="020B0609020204030204" pitchFamily="49" charset="0"/>
              </a:rPr>
              <a:t>samplingRatio</a:t>
            </a:r>
            <a:r>
              <a:rPr lang="en-US" sz="1600" dirty="0">
                <a:solidFill>
                  <a:schemeClr val="accent1"/>
                </a:solidFill>
                <a:latin typeface="Consolas" panose="020B0609020204030204" pitchFamily="49" charset="0"/>
              </a:rPr>
              <a:t>", 0.001)</a:t>
            </a:r>
          </a:p>
          <a:p>
            <a:r>
              <a:rPr lang="en-US" sz="1600" dirty="0">
                <a:latin typeface="Consolas" panose="020B0609020204030204" pitchFamily="49" charset="0"/>
              </a:rPr>
              <a:t>  .</a:t>
            </a:r>
            <a:r>
              <a:rPr lang="en-US" sz="1600" b="1" dirty="0">
                <a:latin typeface="Consolas" panose="020B0609020204030204" pitchFamily="49" charset="0"/>
              </a:rPr>
              <a:t>load</a:t>
            </a:r>
            <a:r>
              <a:rPr lang="en-US" sz="1600" dirty="0">
                <a:latin typeface="Consolas" panose="020B0609020204030204" pitchFamily="49" charset="0"/>
              </a:rPr>
              <a:t>("./data/players.csv");</a:t>
            </a:r>
            <a:endParaRPr lang="en-US" sz="1600" dirty="0">
              <a:latin typeface="Consolas" panose="020B0609020204030204" pitchFamily="49" charset="0"/>
              <a:cs typeface="Calibri" panose="020F0502020204030204" pitchFamily="34" charset="0"/>
            </a:endParaRPr>
          </a:p>
        </p:txBody>
      </p:sp>
      <p:sp>
        <p:nvSpPr>
          <p:cNvPr id="10" name="Right Arrow 10">
            <a:extLst>
              <a:ext uri="{FF2B5EF4-FFF2-40B4-BE49-F238E27FC236}">
                <a16:creationId xmlns:a16="http://schemas.microsoft.com/office/drawing/2014/main" id="{29673EEB-CF9A-4C64-048F-30B5D46FE84E}"/>
              </a:ext>
            </a:extLst>
          </p:cNvPr>
          <p:cNvSpPr/>
          <p:nvPr/>
        </p:nvSpPr>
        <p:spPr>
          <a:xfrm rot="19303710">
            <a:off x="8442909" y="443155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1" name="Rectangle 10">
            <a:extLst>
              <a:ext uri="{FF2B5EF4-FFF2-40B4-BE49-F238E27FC236}">
                <a16:creationId xmlns:a16="http://schemas.microsoft.com/office/drawing/2014/main" id="{C9DCAFB8-926C-F2CE-15A9-98BBA9C1B02B}"/>
              </a:ext>
            </a:extLst>
          </p:cNvPr>
          <p:cNvSpPr/>
          <p:nvPr/>
        </p:nvSpPr>
        <p:spPr>
          <a:xfrm>
            <a:off x="8041006" y="2567790"/>
            <a:ext cx="3941711" cy="1600438"/>
          </a:xfrm>
          <a:prstGeom prst="rect">
            <a:avLst/>
          </a:prstGeom>
        </p:spPr>
        <p:txBody>
          <a:bodyPr wrap="square">
            <a:spAutoFit/>
          </a:bodyPr>
          <a:lstStyle/>
          <a:p>
            <a:r>
              <a:rPr lang="en-US" sz="1400" dirty="0" err="1">
                <a:solidFill>
                  <a:srgbClr val="000000"/>
                </a:solidFill>
                <a:latin typeface="Consolas" panose="020B0609020204030204" pitchFamily="49" charset="0"/>
              </a:rPr>
              <a:t>StructType</a:t>
            </a:r>
            <a:r>
              <a:rPr lang="en-US" sz="1400" dirty="0">
                <a:solidFill>
                  <a:srgbClr val="000000"/>
                </a:solidFill>
                <a:latin typeface="Consolas" panose="020B0609020204030204" pitchFamily="49" charset="0"/>
              </a:rPr>
              <a:t>(</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pid,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name,</a:t>
            </a:r>
            <a:r>
              <a:rPr lang="en-US" sz="1400" b="1" dirty="0" err="1">
                <a:solidFill>
                  <a:schemeClr val="accent1"/>
                </a:solidFill>
                <a:latin typeface="Consolas" panose="020B0609020204030204" pitchFamily="49" charset="0"/>
              </a:rPr>
              <a:t>StringType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pos,</a:t>
            </a:r>
            <a:r>
              <a:rPr lang="en-US" sz="1400" b="1" dirty="0" err="1">
                <a:solidFill>
                  <a:schemeClr val="accent1"/>
                </a:solidFill>
                <a:latin typeface="Consolas" panose="020B0609020204030204" pitchFamily="49" charset="0"/>
              </a:rPr>
              <a:t>StringType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jnum,</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ncid,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tid,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348153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0182C-4868-11B6-A6D0-15DCBCD37629}"/>
              </a:ext>
            </a:extLst>
          </p:cNvPr>
          <p:cNvSpPr>
            <a:spLocks noGrp="1"/>
          </p:cNvSpPr>
          <p:nvPr>
            <p:ph type="body" sz="quarter" idx="18"/>
          </p:nvPr>
        </p:nvSpPr>
        <p:spPr/>
        <p:txBody>
          <a:bodyPr/>
          <a:lstStyle/>
          <a:p>
            <a:r>
              <a:rPr lang="en-US" dirty="0"/>
              <a:t>Structure Extraction Overview</a:t>
            </a:r>
          </a:p>
          <a:p>
            <a:pPr lvl="1"/>
            <a:r>
              <a:rPr lang="en-US" b="1" dirty="0">
                <a:solidFill>
                  <a:srgbClr val="7889FB"/>
                </a:solidFill>
              </a:rPr>
              <a:t>Problem:</a:t>
            </a:r>
            <a:r>
              <a:rPr lang="en-US" dirty="0"/>
              <a:t> JSON/JSONL, XML documents with optional attributes, subtrees</a:t>
            </a:r>
          </a:p>
          <a:p>
            <a:pPr lvl="1"/>
            <a:r>
              <a:rPr lang="en-US" b="1" dirty="0">
                <a:solidFill>
                  <a:srgbClr val="7889FB"/>
                </a:solidFill>
              </a:rPr>
              <a:t>Approach:</a:t>
            </a:r>
            <a:r>
              <a:rPr lang="en-US" dirty="0"/>
              <a:t> Scan data, build maximum tree w/ attached meta data</a:t>
            </a:r>
          </a:p>
          <a:p>
            <a:pPr lvl="1"/>
            <a:r>
              <a:rPr lang="en-US" dirty="0"/>
              <a:t>Meta data := counts or appearances (e.g., document/line IDs)</a:t>
            </a:r>
            <a:endParaRPr lang="en-US" sz="1000" dirty="0"/>
          </a:p>
          <a:p>
            <a:r>
              <a:rPr lang="en-US" dirty="0"/>
              <a:t>Example JSON Schema Extraction</a:t>
            </a:r>
          </a:p>
          <a:p>
            <a:pPr lvl="1"/>
            <a:r>
              <a:rPr lang="en-US" dirty="0"/>
              <a:t>Structure Identification Graph</a:t>
            </a:r>
            <a:br>
              <a:rPr lang="en-US" dirty="0"/>
            </a:br>
            <a:r>
              <a:rPr lang="en-US" dirty="0"/>
              <a:t>(appearances, data types, </a:t>
            </a:r>
            <a:r>
              <a:rPr lang="en-US" dirty="0" err="1"/>
              <a:t>etc</a:t>
            </a:r>
            <a:r>
              <a:rPr lang="en-US" dirty="0"/>
              <a:t>)</a:t>
            </a:r>
          </a:p>
          <a:p>
            <a:pPr lvl="1"/>
            <a:r>
              <a:rPr lang="en-US" dirty="0"/>
              <a:t>Reduced Structure </a:t>
            </a:r>
            <a:br>
              <a:rPr lang="en-US" dirty="0"/>
            </a:br>
            <a:r>
              <a:rPr lang="en-US" dirty="0"/>
              <a:t>Identification Graph</a:t>
            </a:r>
          </a:p>
          <a:p>
            <a:endParaRPr lang="en-US" dirty="0"/>
          </a:p>
        </p:txBody>
      </p:sp>
      <p:sp>
        <p:nvSpPr>
          <p:cNvPr id="3" name="Text Placeholder 2">
            <a:extLst>
              <a:ext uri="{FF2B5EF4-FFF2-40B4-BE49-F238E27FC236}">
                <a16:creationId xmlns:a16="http://schemas.microsoft.com/office/drawing/2014/main" id="{219AD7F8-B902-B3D9-ECE3-F15BE0B49CB2}"/>
              </a:ext>
            </a:extLst>
          </p:cNvPr>
          <p:cNvSpPr>
            <a:spLocks noGrp="1"/>
          </p:cNvSpPr>
          <p:nvPr>
            <p:ph type="body" sz="quarter" idx="14"/>
          </p:nvPr>
        </p:nvSpPr>
        <p:spPr/>
        <p:txBody>
          <a:bodyPr/>
          <a:lstStyle/>
          <a:p>
            <a:r>
              <a:rPr lang="en-US" dirty="0"/>
              <a:t>Structure Extraction from Nested Documents</a:t>
            </a:r>
          </a:p>
        </p:txBody>
      </p:sp>
      <p:pic>
        <p:nvPicPr>
          <p:cNvPr id="4" name="Picture 3">
            <a:extLst>
              <a:ext uri="{FF2B5EF4-FFF2-40B4-BE49-F238E27FC236}">
                <a16:creationId xmlns:a16="http://schemas.microsoft.com/office/drawing/2014/main" id="{55FE2EBE-A939-4F5D-8705-9554BE6B673F}"/>
              </a:ext>
            </a:extLst>
          </p:cNvPr>
          <p:cNvPicPr>
            <a:picLocks noChangeAspect="1"/>
          </p:cNvPicPr>
          <p:nvPr/>
        </p:nvPicPr>
        <p:blipFill>
          <a:blip r:embed="rId3"/>
          <a:stretch>
            <a:fillRect/>
          </a:stretch>
        </p:blipFill>
        <p:spPr>
          <a:xfrm>
            <a:off x="11184104" y="2767368"/>
            <a:ext cx="424223" cy="640080"/>
          </a:xfrm>
          <a:prstGeom prst="rect">
            <a:avLst/>
          </a:prstGeom>
          <a:ln w="25400">
            <a:solidFill>
              <a:srgbClr val="7889FB"/>
            </a:solidFill>
          </a:ln>
        </p:spPr>
      </p:pic>
      <p:sp>
        <p:nvSpPr>
          <p:cNvPr id="5" name="TextBox 4">
            <a:extLst>
              <a:ext uri="{FF2B5EF4-FFF2-40B4-BE49-F238E27FC236}">
                <a16:creationId xmlns:a16="http://schemas.microsoft.com/office/drawing/2014/main" id="{CEF3CE70-DA3F-15A3-5A76-B80D0DDC2050}"/>
              </a:ext>
            </a:extLst>
          </p:cNvPr>
          <p:cNvSpPr txBox="1"/>
          <p:nvPr/>
        </p:nvSpPr>
        <p:spPr>
          <a:xfrm>
            <a:off x="8542067" y="2504384"/>
            <a:ext cx="2511255" cy="1169551"/>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Meike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Klettke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Uta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Störl</a:t>
            </a:r>
            <a:r>
              <a:rPr lang="en-US" sz="1400" dirty="0">
                <a:latin typeface="Calibri" panose="020F0502020204030204" pitchFamily="34" charset="0"/>
                <a:cs typeface="Calibri" panose="020F0502020204030204" pitchFamily="34" charset="0"/>
              </a:rPr>
              <a:t>, Stefanie </a:t>
            </a:r>
            <a:r>
              <a:rPr lang="en-US" sz="1400" dirty="0" err="1">
                <a:latin typeface="Calibri" panose="020F0502020204030204" pitchFamily="34" charset="0"/>
                <a:cs typeface="Calibri" panose="020F0502020204030204" pitchFamily="34" charset="0"/>
              </a:rPr>
              <a:t>Scherzinger</a:t>
            </a:r>
            <a:r>
              <a:rPr lang="en-US" sz="1400" dirty="0">
                <a:latin typeface="Calibri" panose="020F0502020204030204" pitchFamily="34" charset="0"/>
                <a:cs typeface="Calibri" panose="020F0502020204030204" pitchFamily="34" charset="0"/>
              </a:rPr>
              <a:t>: </a:t>
            </a:r>
            <a:r>
              <a:rPr lang="en-US" sz="1400" b="1" dirty="0">
                <a:solidFill>
                  <a:schemeClr val="accent1"/>
                </a:solidFill>
                <a:latin typeface="Calibri" panose="020F0502020204030204" pitchFamily="34" charset="0"/>
                <a:cs typeface="Calibri" panose="020F0502020204030204" pitchFamily="34" charset="0"/>
              </a:rPr>
              <a:t>Schema Extraction and Structural Outlier Detection</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for JSON-based NoSQL Data Stores. </a:t>
            </a:r>
            <a:r>
              <a:rPr lang="en-US" sz="1400" b="1" dirty="0">
                <a:latin typeface="Calibri" panose="020F0502020204030204" pitchFamily="34" charset="0"/>
                <a:cs typeface="Calibri" panose="020F0502020204030204" pitchFamily="34" charset="0"/>
              </a:rPr>
              <a:t>BTW 2015</a:t>
            </a:r>
            <a:r>
              <a:rPr lang="en-US" sz="1400" dirty="0">
                <a:latin typeface="Calibri" panose="020F0502020204030204" pitchFamily="34" charset="0"/>
                <a:cs typeface="Calibri" panose="020F0502020204030204" pitchFamily="34" charset="0"/>
              </a:rPr>
              <a:t>]</a:t>
            </a:r>
          </a:p>
        </p:txBody>
      </p:sp>
      <p:grpSp>
        <p:nvGrpSpPr>
          <p:cNvPr id="6" name="Group 5">
            <a:extLst>
              <a:ext uri="{FF2B5EF4-FFF2-40B4-BE49-F238E27FC236}">
                <a16:creationId xmlns:a16="http://schemas.microsoft.com/office/drawing/2014/main" id="{17D8EEA2-9EC3-AEA0-AD7E-45CBC675BCC0}"/>
              </a:ext>
            </a:extLst>
          </p:cNvPr>
          <p:cNvGrpSpPr/>
          <p:nvPr/>
        </p:nvGrpSpPr>
        <p:grpSpPr>
          <a:xfrm>
            <a:off x="3665065" y="3112760"/>
            <a:ext cx="8119201" cy="2566802"/>
            <a:chOff x="974692" y="4035833"/>
            <a:chExt cx="8119201" cy="2566802"/>
          </a:xfrm>
        </p:grpSpPr>
        <p:sp>
          <p:nvSpPr>
            <p:cNvPr id="7" name="Hexagon 6">
              <a:extLst>
                <a:ext uri="{FF2B5EF4-FFF2-40B4-BE49-F238E27FC236}">
                  <a16:creationId xmlns:a16="http://schemas.microsoft.com/office/drawing/2014/main" id="{9F023B82-E484-9047-BCDA-3E20FF628390}"/>
                </a:ext>
              </a:extLst>
            </p:cNvPr>
            <p:cNvSpPr/>
            <p:nvPr/>
          </p:nvSpPr>
          <p:spPr>
            <a:xfrm>
              <a:off x="4187406" y="4035833"/>
              <a:ext cx="1296237" cy="512466"/>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91440" rIns="0" rtlCol="0" anchor="ctr"/>
            <a:lstStyle/>
            <a:p>
              <a:pPr algn="ctr">
                <a:lnSpc>
                  <a:spcPts val="1800"/>
                </a:lnSpc>
              </a:pPr>
              <a:r>
                <a:rPr lang="en-US" dirty="0">
                  <a:latin typeface="Calibri" panose="020F0502020204030204" pitchFamily="34" charset="0"/>
                  <a:cs typeface="Calibri" panose="020F0502020204030204" pitchFamily="34" charset="0"/>
                </a:rPr>
                <a:t>blogpost</a:t>
              </a:r>
            </a:p>
            <a:p>
              <a:pPr algn="ctr">
                <a:lnSpc>
                  <a:spcPts val="1800"/>
                </a:lnSpc>
              </a:pPr>
              <a:r>
                <a:rPr lang="en-US" dirty="0">
                  <a:latin typeface="Calibri" panose="020F0502020204030204" pitchFamily="34" charset="0"/>
                  <a:cs typeface="Calibri" panose="020F0502020204030204" pitchFamily="34" charset="0"/>
                </a:rPr>
                <a:t>2</a:t>
              </a:r>
            </a:p>
          </p:txBody>
        </p:sp>
        <p:sp>
          <p:nvSpPr>
            <p:cNvPr id="8" name="Hexagon 7">
              <a:extLst>
                <a:ext uri="{FF2B5EF4-FFF2-40B4-BE49-F238E27FC236}">
                  <a16:creationId xmlns:a16="http://schemas.microsoft.com/office/drawing/2014/main" id="{5C7387B8-7465-6B98-1BCE-A42CCB8DE47E}"/>
                </a:ext>
              </a:extLst>
            </p:cNvPr>
            <p:cNvSpPr/>
            <p:nvPr/>
          </p:nvSpPr>
          <p:spPr>
            <a:xfrm>
              <a:off x="7133831" y="5433687"/>
              <a:ext cx="1296237" cy="512466"/>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91440" rIns="0" rtlCol="0" anchor="ctr"/>
            <a:lstStyle/>
            <a:p>
              <a:pPr algn="ctr">
                <a:lnSpc>
                  <a:spcPts val="1800"/>
                </a:lnSpc>
              </a:pPr>
              <a:r>
                <a:rPr lang="en-US" dirty="0">
                  <a:latin typeface="Calibri" panose="020F0502020204030204" pitchFamily="34" charset="0"/>
                  <a:cs typeface="Calibri" panose="020F0502020204030204" pitchFamily="34" charset="0"/>
                </a:rPr>
                <a:t>comments</a:t>
              </a:r>
            </a:p>
            <a:p>
              <a:pPr algn="ctr">
                <a:lnSpc>
                  <a:spcPts val="1800"/>
                </a:lnSpc>
              </a:pPr>
              <a:r>
                <a:rPr lang="en-US" dirty="0">
                  <a:latin typeface="Calibri" panose="020F0502020204030204" pitchFamily="34" charset="0"/>
                  <a:cs typeface="Calibri" panose="020F0502020204030204" pitchFamily="34" charset="0"/>
                </a:rPr>
                <a:t>2</a:t>
              </a:r>
            </a:p>
          </p:txBody>
        </p:sp>
        <p:sp>
          <p:nvSpPr>
            <p:cNvPr id="9" name="Oval 8">
              <a:extLst>
                <a:ext uri="{FF2B5EF4-FFF2-40B4-BE49-F238E27FC236}">
                  <a16:creationId xmlns:a16="http://schemas.microsoft.com/office/drawing/2014/main" id="{63D35434-247D-E7A4-C715-DC47759F809A}"/>
                </a:ext>
              </a:extLst>
            </p:cNvPr>
            <p:cNvSpPr/>
            <p:nvPr/>
          </p:nvSpPr>
          <p:spPr>
            <a:xfrm>
              <a:off x="974692" y="475666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a:latin typeface="Calibri" panose="020F0502020204030204" pitchFamily="34" charset="0"/>
                  <a:cs typeface="Calibri" panose="020F0502020204030204" pitchFamily="34" charset="0"/>
                </a:rPr>
                <a:t>_id</a:t>
              </a:r>
            </a:p>
            <a:p>
              <a:pPr algn="ctr">
                <a:lnSpc>
                  <a:spcPts val="1800"/>
                </a:lnSpc>
              </a:pPr>
              <a:r>
                <a:rPr lang="en-US" dirty="0">
                  <a:latin typeface="Calibri" panose="020F0502020204030204" pitchFamily="34" charset="0"/>
                  <a:cs typeface="Calibri" panose="020F0502020204030204" pitchFamily="34" charset="0"/>
                </a:rPr>
                <a:t>2</a:t>
              </a:r>
            </a:p>
          </p:txBody>
        </p:sp>
        <p:sp>
          <p:nvSpPr>
            <p:cNvPr id="10" name="Oval 9">
              <a:extLst>
                <a:ext uri="{FF2B5EF4-FFF2-40B4-BE49-F238E27FC236}">
                  <a16:creationId xmlns:a16="http://schemas.microsoft.com/office/drawing/2014/main" id="{4744A148-C351-9430-E86A-C3F3C389F28C}"/>
                </a:ext>
              </a:extLst>
            </p:cNvPr>
            <p:cNvSpPr/>
            <p:nvPr/>
          </p:nvSpPr>
          <p:spPr>
            <a:xfrm>
              <a:off x="2192242" y="475666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a:latin typeface="Calibri" panose="020F0502020204030204" pitchFamily="34" charset="0"/>
                  <a:cs typeface="Calibri" panose="020F0502020204030204" pitchFamily="34" charset="0"/>
                </a:rPr>
                <a:t>title</a:t>
              </a:r>
            </a:p>
            <a:p>
              <a:pPr algn="ctr">
                <a:lnSpc>
                  <a:spcPts val="1800"/>
                </a:lnSpc>
              </a:pPr>
              <a:r>
                <a:rPr lang="en-US" dirty="0">
                  <a:latin typeface="Calibri" panose="020F0502020204030204" pitchFamily="34" charset="0"/>
                  <a:cs typeface="Calibri" panose="020F0502020204030204" pitchFamily="34" charset="0"/>
                </a:rPr>
                <a:t>2</a:t>
              </a:r>
            </a:p>
          </p:txBody>
        </p:sp>
        <p:sp>
          <p:nvSpPr>
            <p:cNvPr id="11" name="Oval 10">
              <a:extLst>
                <a:ext uri="{FF2B5EF4-FFF2-40B4-BE49-F238E27FC236}">
                  <a16:creationId xmlns:a16="http://schemas.microsoft.com/office/drawing/2014/main" id="{D9EBE8C2-47B0-BA59-97FD-085E19A38E96}"/>
                </a:ext>
              </a:extLst>
            </p:cNvPr>
            <p:cNvSpPr/>
            <p:nvPr/>
          </p:nvSpPr>
          <p:spPr>
            <a:xfrm>
              <a:off x="3409792" y="4752874"/>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author</a:t>
              </a:r>
            </a:p>
            <a:p>
              <a:pPr algn="ctr">
                <a:lnSpc>
                  <a:spcPts val="1800"/>
                </a:lnSpc>
              </a:pPr>
              <a:r>
                <a:rPr lang="en-US" dirty="0">
                  <a:latin typeface="Calibri" panose="020F0502020204030204" pitchFamily="34" charset="0"/>
                  <a:cs typeface="Calibri" panose="020F0502020204030204" pitchFamily="34" charset="0"/>
                </a:rPr>
                <a:t>2</a:t>
              </a:r>
            </a:p>
          </p:txBody>
        </p:sp>
        <p:sp>
          <p:nvSpPr>
            <p:cNvPr id="12" name="Oval 11">
              <a:extLst>
                <a:ext uri="{FF2B5EF4-FFF2-40B4-BE49-F238E27FC236}">
                  <a16:creationId xmlns:a16="http://schemas.microsoft.com/office/drawing/2014/main" id="{F1DD5F86-81E1-BCFD-1748-14E124339E78}"/>
                </a:ext>
              </a:extLst>
            </p:cNvPr>
            <p:cNvSpPr/>
            <p:nvPr/>
          </p:nvSpPr>
          <p:spPr>
            <a:xfrm>
              <a:off x="4630743" y="474282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date</a:t>
              </a:r>
            </a:p>
            <a:p>
              <a:pPr algn="ctr">
                <a:lnSpc>
                  <a:spcPts val="1800"/>
                </a:lnSpc>
              </a:pPr>
              <a:r>
                <a:rPr lang="en-US" dirty="0">
                  <a:latin typeface="Calibri" panose="020F0502020204030204" pitchFamily="34" charset="0"/>
                  <a:cs typeface="Calibri" panose="020F0502020204030204" pitchFamily="34" charset="0"/>
                </a:rPr>
                <a:t>2</a:t>
              </a:r>
            </a:p>
          </p:txBody>
        </p:sp>
        <p:sp>
          <p:nvSpPr>
            <p:cNvPr id="13" name="Oval 12">
              <a:extLst>
                <a:ext uri="{FF2B5EF4-FFF2-40B4-BE49-F238E27FC236}">
                  <a16:creationId xmlns:a16="http://schemas.microsoft.com/office/drawing/2014/main" id="{8AB99C55-B69F-6187-D0A1-69A456974A20}"/>
                </a:ext>
              </a:extLst>
            </p:cNvPr>
            <p:cNvSpPr/>
            <p:nvPr/>
          </p:nvSpPr>
          <p:spPr>
            <a:xfrm>
              <a:off x="5851694" y="4742826"/>
              <a:ext cx="964642" cy="59911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likes</a:t>
              </a:r>
            </a:p>
            <a:p>
              <a:pPr algn="ctr">
                <a:lnSpc>
                  <a:spcPts val="1800"/>
                </a:lnSpc>
              </a:pPr>
              <a:r>
                <a:rPr lang="en-US" dirty="0">
                  <a:latin typeface="Calibri" panose="020F0502020204030204" pitchFamily="34" charset="0"/>
                  <a:cs typeface="Calibri" panose="020F0502020204030204" pitchFamily="34" charset="0"/>
                </a:rPr>
                <a:t>1</a:t>
              </a:r>
            </a:p>
          </p:txBody>
        </p:sp>
        <p:sp>
          <p:nvSpPr>
            <p:cNvPr id="14" name="Rectangle 13">
              <a:extLst>
                <a:ext uri="{FF2B5EF4-FFF2-40B4-BE49-F238E27FC236}">
                  <a16:creationId xmlns:a16="http://schemas.microsoft.com/office/drawing/2014/main" id="{CD57A970-3ECD-CFE6-145C-B295F29E4C83}"/>
                </a:ext>
              </a:extLst>
            </p:cNvPr>
            <p:cNvSpPr/>
            <p:nvPr/>
          </p:nvSpPr>
          <p:spPr>
            <a:xfrm>
              <a:off x="7208654" y="4851553"/>
              <a:ext cx="1146592" cy="4019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Comment</a:t>
              </a:r>
            </a:p>
          </p:txBody>
        </p:sp>
        <p:sp>
          <p:nvSpPr>
            <p:cNvPr id="15" name="Oval 14">
              <a:extLst>
                <a:ext uri="{FF2B5EF4-FFF2-40B4-BE49-F238E27FC236}">
                  <a16:creationId xmlns:a16="http://schemas.microsoft.com/office/drawing/2014/main" id="{686AE6FC-3709-3D77-071A-1B567D9ED693}"/>
                </a:ext>
              </a:extLst>
            </p:cNvPr>
            <p:cNvSpPr/>
            <p:nvPr/>
          </p:nvSpPr>
          <p:spPr>
            <a:xfrm>
              <a:off x="8129251" y="6051587"/>
              <a:ext cx="964642" cy="5380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date</a:t>
              </a:r>
            </a:p>
            <a:p>
              <a:pPr algn="ctr">
                <a:lnSpc>
                  <a:spcPts val="1800"/>
                </a:lnSpc>
              </a:pPr>
              <a:r>
                <a:rPr lang="en-US" dirty="0">
                  <a:latin typeface="Calibri" panose="020F0502020204030204" pitchFamily="34" charset="0"/>
                  <a:cs typeface="Calibri" panose="020F0502020204030204" pitchFamily="34" charset="0"/>
                </a:rPr>
                <a:t>2</a:t>
              </a:r>
            </a:p>
          </p:txBody>
        </p:sp>
        <p:sp>
          <p:nvSpPr>
            <p:cNvPr id="16" name="Oval 15">
              <a:extLst>
                <a:ext uri="{FF2B5EF4-FFF2-40B4-BE49-F238E27FC236}">
                  <a16:creationId xmlns:a16="http://schemas.microsoft.com/office/drawing/2014/main" id="{41FE9F26-2D79-2D44-5E44-8C3F0F896E2B}"/>
                </a:ext>
              </a:extLst>
            </p:cNvPr>
            <p:cNvSpPr/>
            <p:nvPr/>
          </p:nvSpPr>
          <p:spPr>
            <a:xfrm>
              <a:off x="6432755" y="6064619"/>
              <a:ext cx="1143702" cy="5380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content</a:t>
              </a:r>
            </a:p>
            <a:p>
              <a:pPr algn="ctr">
                <a:lnSpc>
                  <a:spcPts val="1800"/>
                </a:lnSpc>
              </a:pPr>
              <a:r>
                <a:rPr lang="en-US" dirty="0">
                  <a:latin typeface="Calibri" panose="020F0502020204030204" pitchFamily="34" charset="0"/>
                  <a:cs typeface="Calibri" panose="020F0502020204030204" pitchFamily="34" charset="0"/>
                </a:rPr>
                <a:t>2</a:t>
              </a:r>
            </a:p>
          </p:txBody>
        </p:sp>
        <p:cxnSp>
          <p:nvCxnSpPr>
            <p:cNvPr id="17" name="Straight Arrow Connector 16">
              <a:extLst>
                <a:ext uri="{FF2B5EF4-FFF2-40B4-BE49-F238E27FC236}">
                  <a16:creationId xmlns:a16="http://schemas.microsoft.com/office/drawing/2014/main" id="{6668A189-21C5-1CFA-1B5F-E37D29A7592F}"/>
                </a:ext>
              </a:extLst>
            </p:cNvPr>
            <p:cNvCxnSpPr>
              <a:endCxn id="11" idx="7"/>
            </p:cNvCxnSpPr>
            <p:nvPr/>
          </p:nvCxnSpPr>
          <p:spPr>
            <a:xfrm flipH="1">
              <a:off x="4233165" y="4548299"/>
              <a:ext cx="620189" cy="29231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525042-9372-FAB6-647E-E8597CCA8F64}"/>
                </a:ext>
              </a:extLst>
            </p:cNvPr>
            <p:cNvCxnSpPr>
              <a:endCxn id="10" idx="0"/>
            </p:cNvCxnSpPr>
            <p:nvPr/>
          </p:nvCxnSpPr>
          <p:spPr>
            <a:xfrm flipH="1">
              <a:off x="2674563" y="4548299"/>
              <a:ext cx="2178791" cy="20836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04D1DF3-A7A6-D636-0D6F-D35199D82084}"/>
                </a:ext>
              </a:extLst>
            </p:cNvPr>
            <p:cNvCxnSpPr>
              <a:endCxn id="9" idx="0"/>
            </p:cNvCxnSpPr>
            <p:nvPr/>
          </p:nvCxnSpPr>
          <p:spPr>
            <a:xfrm flipH="1">
              <a:off x="1457013" y="4548299"/>
              <a:ext cx="3396341" cy="20836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F1A7947-2F2B-A1EE-9505-BAF01E4450B1}"/>
                </a:ext>
              </a:extLst>
            </p:cNvPr>
            <p:cNvCxnSpPr>
              <a:endCxn id="12" idx="0"/>
            </p:cNvCxnSpPr>
            <p:nvPr/>
          </p:nvCxnSpPr>
          <p:spPr>
            <a:xfrm>
              <a:off x="4853354" y="4548299"/>
              <a:ext cx="259710" cy="19452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4D8EB6D-6E47-A239-1E4E-8016A69E5D0B}"/>
                </a:ext>
              </a:extLst>
            </p:cNvPr>
            <p:cNvCxnSpPr>
              <a:endCxn id="13" idx="1"/>
            </p:cNvCxnSpPr>
            <p:nvPr/>
          </p:nvCxnSpPr>
          <p:spPr>
            <a:xfrm>
              <a:off x="4853354" y="4548299"/>
              <a:ext cx="1139609" cy="282265"/>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8EF818-026D-0CEE-8B89-ED2D4C28DC63}"/>
                </a:ext>
              </a:extLst>
            </p:cNvPr>
            <p:cNvCxnSpPr>
              <a:endCxn id="14" idx="0"/>
            </p:cNvCxnSpPr>
            <p:nvPr/>
          </p:nvCxnSpPr>
          <p:spPr>
            <a:xfrm>
              <a:off x="4853354" y="4548299"/>
              <a:ext cx="2928596" cy="30325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278250-CEBA-E2B5-CEC6-D28A34BF4A2C}"/>
                </a:ext>
              </a:extLst>
            </p:cNvPr>
            <p:cNvCxnSpPr>
              <a:stCxn id="14" idx="2"/>
            </p:cNvCxnSpPr>
            <p:nvPr/>
          </p:nvCxnSpPr>
          <p:spPr>
            <a:xfrm>
              <a:off x="7781950" y="5253488"/>
              <a:ext cx="0" cy="22039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A634A3-5823-6B43-45CC-4869F0E8910F}"/>
                </a:ext>
              </a:extLst>
            </p:cNvPr>
            <p:cNvCxnSpPr>
              <a:stCxn id="8" idx="2"/>
              <a:endCxn id="16" idx="0"/>
            </p:cNvCxnSpPr>
            <p:nvPr/>
          </p:nvCxnSpPr>
          <p:spPr>
            <a:xfrm flipH="1">
              <a:off x="7004606" y="5946153"/>
              <a:ext cx="257342" cy="11846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B3B0612-A57B-4FA1-E870-13D8805ABC22}"/>
                </a:ext>
              </a:extLst>
            </p:cNvPr>
            <p:cNvCxnSpPr>
              <a:stCxn id="8" idx="1"/>
              <a:endCxn id="15" idx="0"/>
            </p:cNvCxnSpPr>
            <p:nvPr/>
          </p:nvCxnSpPr>
          <p:spPr>
            <a:xfrm>
              <a:off x="8301952" y="5946153"/>
              <a:ext cx="309620" cy="10543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949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8A0035-7D55-A1C8-CCEA-0F3BCDE7E1B8}"/>
              </a:ext>
            </a:extLst>
          </p:cNvPr>
          <p:cNvSpPr>
            <a:spLocks noGrp="1"/>
          </p:cNvSpPr>
          <p:nvPr>
            <p:ph type="body" sz="quarter" idx="18"/>
          </p:nvPr>
        </p:nvSpPr>
        <p:spPr/>
        <p:txBody>
          <a:bodyPr/>
          <a:lstStyle/>
          <a:p>
            <a:r>
              <a:rPr lang="en-US" dirty="0"/>
              <a:t>#1 Inclusion Dependency (ID) Discovery</a:t>
            </a:r>
          </a:p>
          <a:p>
            <a:pPr lvl="1"/>
            <a:r>
              <a:rPr lang="en-US" dirty="0"/>
              <a:t>ID from R[X] to S[Y] indicates that all values in R[X] must appear </a:t>
            </a:r>
            <a:br>
              <a:rPr lang="en-US" dirty="0"/>
            </a:br>
            <a:r>
              <a:rPr lang="en-US" dirty="0"/>
              <a:t>in S[Y] </a:t>
            </a:r>
            <a:r>
              <a:rPr lang="en-US" dirty="0">
                <a:sym typeface="Wingdings" panose="05000000000000000000" pitchFamily="2" charset="2"/>
              </a:rPr>
              <a:t> potential indication of </a:t>
            </a:r>
            <a:r>
              <a:rPr lang="en-US" b="1" dirty="0">
                <a:solidFill>
                  <a:srgbClr val="7889FB"/>
                </a:solidFill>
                <a:sym typeface="Wingdings" panose="05000000000000000000" pitchFamily="2" charset="2"/>
              </a:rPr>
              <a:t>FK relationship </a:t>
            </a:r>
            <a:r>
              <a:rPr lang="en-US" dirty="0">
                <a:sym typeface="Wingdings" panose="05000000000000000000" pitchFamily="2" charset="2"/>
              </a:rPr>
              <a:t>from R[X] to S[Y]</a:t>
            </a:r>
            <a:endParaRPr lang="en-US" dirty="0"/>
          </a:p>
          <a:p>
            <a:pPr lvl="1"/>
            <a:r>
              <a:rPr lang="en-US" b="1" dirty="0">
                <a:solidFill>
                  <a:schemeClr val="accent1"/>
                </a:solidFill>
              </a:rPr>
              <a:t>Robust inclusion dependency</a:t>
            </a:r>
            <a:r>
              <a:rPr lang="en-US" dirty="0"/>
              <a:t>: |R[X]</a:t>
            </a:r>
            <a:r>
              <a:rPr lang="en-US" dirty="0">
                <a:solidFill>
                  <a:schemeClr val="tx1"/>
                </a:solidFill>
              </a:rPr>
              <a:t> </a:t>
            </a:r>
            <a:r>
              <a:rPr lang="de-DE" b="1" dirty="0">
                <a:solidFill>
                  <a:schemeClr val="tx1"/>
                </a:solidFill>
                <a:sym typeface="Symbol"/>
              </a:rPr>
              <a:t> </a:t>
            </a:r>
            <a:r>
              <a:rPr lang="en-US" dirty="0"/>
              <a:t>S[Y]| / |R[X]| &gt; </a:t>
            </a:r>
            <a:r>
              <a:rPr lang="el-GR" dirty="0"/>
              <a:t>δ</a:t>
            </a:r>
            <a:endParaRPr lang="en-US" dirty="0"/>
          </a:p>
          <a:p>
            <a:pPr lvl="1"/>
            <a:r>
              <a:rPr lang="en-US" dirty="0"/>
              <a:t>PK-FK candidate refinement </a:t>
            </a:r>
            <a:br>
              <a:rPr lang="en-US" dirty="0"/>
            </a:br>
            <a:r>
              <a:rPr lang="en-US" dirty="0"/>
              <a:t>(e.g., coverage, similarity, value ranges)</a:t>
            </a:r>
          </a:p>
          <a:p>
            <a:pPr lvl="2"/>
            <a:endParaRPr lang="en-US" sz="1000" dirty="0"/>
          </a:p>
          <a:p>
            <a:r>
              <a:rPr lang="en-US" dirty="0"/>
              <a:t>#2 Functional Dependency (FD) Discovery</a:t>
            </a:r>
          </a:p>
          <a:p>
            <a:pPr lvl="1"/>
            <a:r>
              <a:rPr lang="en-US" dirty="0"/>
              <a:t>FDs indicative of relational schema </a:t>
            </a:r>
            <a:br>
              <a:rPr lang="en-US" dirty="0"/>
            </a:br>
            <a:r>
              <a:rPr lang="en-US" dirty="0"/>
              <a:t>(</a:t>
            </a:r>
            <a:r>
              <a:rPr lang="en-US" b="1" dirty="0">
                <a:solidFill>
                  <a:srgbClr val="7889FB"/>
                </a:solidFill>
              </a:rPr>
              <a:t>key candidates</a:t>
            </a:r>
            <a:r>
              <a:rPr lang="en-US" dirty="0"/>
              <a:t>, </a:t>
            </a:r>
            <a:r>
              <a:rPr lang="en-US" b="1" dirty="0">
                <a:solidFill>
                  <a:srgbClr val="7889FB"/>
                </a:solidFill>
              </a:rPr>
              <a:t>normalization</a:t>
            </a:r>
            <a:r>
              <a:rPr lang="en-US" dirty="0"/>
              <a:t>)</a:t>
            </a:r>
          </a:p>
          <a:p>
            <a:pPr lvl="1"/>
            <a:r>
              <a:rPr lang="en-US" dirty="0"/>
              <a:t>Discover minimal, non-trivial dependencies</a:t>
            </a:r>
          </a:p>
          <a:p>
            <a:pPr lvl="1"/>
            <a:r>
              <a:rPr lang="en-US" dirty="0"/>
              <a:t>Extend candidates along </a:t>
            </a:r>
            <a:r>
              <a:rPr lang="en-US" b="1" dirty="0">
                <a:solidFill>
                  <a:schemeClr val="accent1"/>
                </a:solidFill>
              </a:rPr>
              <a:t>set containment lattice</a:t>
            </a:r>
          </a:p>
          <a:p>
            <a:pPr lvl="2"/>
            <a:r>
              <a:rPr lang="en-US" dirty="0"/>
              <a:t>A </a:t>
            </a:r>
            <a:r>
              <a:rPr lang="en-US" dirty="0">
                <a:sym typeface="Wingdings" panose="05000000000000000000" pitchFamily="2" charset="2"/>
              </a:rPr>
              <a:t> C allows pruning {AB}  C (non-minimal)</a:t>
            </a:r>
          </a:p>
          <a:p>
            <a:pPr lvl="2"/>
            <a:r>
              <a:rPr lang="en-US" dirty="0"/>
              <a:t>NOT(A </a:t>
            </a:r>
            <a:r>
              <a:rPr lang="en-US" dirty="0">
                <a:sym typeface="Wingdings" panose="05000000000000000000" pitchFamily="2" charset="2"/>
              </a:rPr>
              <a:t></a:t>
            </a:r>
            <a:r>
              <a:rPr lang="en-US" dirty="0"/>
              <a:t> B) allows pruning A </a:t>
            </a:r>
            <a:r>
              <a:rPr lang="en-US" dirty="0">
                <a:sym typeface="Wingdings" panose="05000000000000000000" pitchFamily="2" charset="2"/>
              </a:rPr>
              <a:t> BC</a:t>
            </a:r>
            <a:r>
              <a:rPr lang="en-US" dirty="0"/>
              <a:t> </a:t>
            </a:r>
          </a:p>
          <a:p>
            <a:endParaRPr lang="en-US" dirty="0"/>
          </a:p>
        </p:txBody>
      </p:sp>
      <p:sp>
        <p:nvSpPr>
          <p:cNvPr id="3" name="Text Placeholder 2">
            <a:extLst>
              <a:ext uri="{FF2B5EF4-FFF2-40B4-BE49-F238E27FC236}">
                <a16:creationId xmlns:a16="http://schemas.microsoft.com/office/drawing/2014/main" id="{FA391B0F-44FA-4DF2-2FBE-8899CA759FD3}"/>
              </a:ext>
            </a:extLst>
          </p:cNvPr>
          <p:cNvSpPr>
            <a:spLocks noGrp="1"/>
          </p:cNvSpPr>
          <p:nvPr>
            <p:ph type="body" sz="quarter" idx="14"/>
          </p:nvPr>
        </p:nvSpPr>
        <p:spPr/>
        <p:txBody>
          <a:bodyPr/>
          <a:lstStyle/>
          <a:p>
            <a:r>
              <a:rPr lang="en-US" dirty="0"/>
              <a:t>Data Profiling</a:t>
            </a:r>
          </a:p>
        </p:txBody>
      </p:sp>
      <p:pic>
        <p:nvPicPr>
          <p:cNvPr id="4" name="Picture 3">
            <a:extLst>
              <a:ext uri="{FF2B5EF4-FFF2-40B4-BE49-F238E27FC236}">
                <a16:creationId xmlns:a16="http://schemas.microsoft.com/office/drawing/2014/main" id="{505EE043-EF95-AA42-1395-609B17AE592A}"/>
              </a:ext>
            </a:extLst>
          </p:cNvPr>
          <p:cNvPicPr>
            <a:picLocks noChangeAspect="1"/>
          </p:cNvPicPr>
          <p:nvPr/>
        </p:nvPicPr>
        <p:blipFill>
          <a:blip r:embed="rId2"/>
          <a:stretch>
            <a:fillRect/>
          </a:stretch>
        </p:blipFill>
        <p:spPr>
          <a:xfrm>
            <a:off x="8821272" y="1268963"/>
            <a:ext cx="3084237" cy="4378284"/>
          </a:xfrm>
          <a:prstGeom prst="rect">
            <a:avLst/>
          </a:prstGeom>
        </p:spPr>
      </p:pic>
      <p:pic>
        <p:nvPicPr>
          <p:cNvPr id="5" name="Picture 4">
            <a:extLst>
              <a:ext uri="{FF2B5EF4-FFF2-40B4-BE49-F238E27FC236}">
                <a16:creationId xmlns:a16="http://schemas.microsoft.com/office/drawing/2014/main" id="{7F4D19EA-2A10-C1B5-5E95-1517311CF5D9}"/>
              </a:ext>
            </a:extLst>
          </p:cNvPr>
          <p:cNvPicPr>
            <a:picLocks noChangeAspect="1"/>
          </p:cNvPicPr>
          <p:nvPr/>
        </p:nvPicPr>
        <p:blipFill>
          <a:blip r:embed="rId3"/>
          <a:stretch>
            <a:fillRect/>
          </a:stretch>
        </p:blipFill>
        <p:spPr>
          <a:xfrm>
            <a:off x="9990210" y="170635"/>
            <a:ext cx="497489" cy="640080"/>
          </a:xfrm>
          <a:prstGeom prst="rect">
            <a:avLst/>
          </a:prstGeom>
          <a:ln w="25400">
            <a:solidFill>
              <a:srgbClr val="7889FB"/>
            </a:solidFill>
          </a:ln>
        </p:spPr>
      </p:pic>
      <p:sp>
        <p:nvSpPr>
          <p:cNvPr id="6" name="TextBox 5">
            <a:extLst>
              <a:ext uri="{FF2B5EF4-FFF2-40B4-BE49-F238E27FC236}">
                <a16:creationId xmlns:a16="http://schemas.microsoft.com/office/drawing/2014/main" id="{D4EB5141-1DD4-08CF-894C-0779C8C441E2}"/>
              </a:ext>
            </a:extLst>
          </p:cNvPr>
          <p:cNvSpPr txBox="1"/>
          <p:nvPr/>
        </p:nvSpPr>
        <p:spPr>
          <a:xfrm>
            <a:off x="7248084" y="140393"/>
            <a:ext cx="2582426"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Ziawasch</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Abedjan</a:t>
            </a:r>
            <a:r>
              <a:rPr lang="en-US" sz="1400" dirty="0">
                <a:latin typeface="Calibri" panose="020F0502020204030204" pitchFamily="34" charset="0"/>
                <a:cs typeface="Calibri" panose="020F0502020204030204" pitchFamily="34" charset="0"/>
              </a:rPr>
              <a:t>, Lukasz </a:t>
            </a:r>
            <a:r>
              <a:rPr lang="en-US" sz="1400" dirty="0" err="1">
                <a:latin typeface="Calibri" panose="020F0502020204030204" pitchFamily="34" charset="0"/>
                <a:cs typeface="Calibri" panose="020F0502020204030204" pitchFamily="34" charset="0"/>
              </a:rPr>
              <a:t>Golab</a:t>
            </a:r>
            <a:r>
              <a:rPr lang="en-US" sz="1400" dirty="0">
                <a:latin typeface="Calibri" panose="020F0502020204030204" pitchFamily="34" charset="0"/>
                <a:cs typeface="Calibri" panose="020F0502020204030204" pitchFamily="34" charset="0"/>
              </a:rPr>
              <a:t>, Felix </a:t>
            </a:r>
            <a:r>
              <a:rPr lang="en-US" sz="1400" dirty="0" err="1">
                <a:latin typeface="Calibri" panose="020F0502020204030204" pitchFamily="34" charset="0"/>
                <a:cs typeface="Calibri" panose="020F0502020204030204" pitchFamily="34" charset="0"/>
              </a:rPr>
              <a:t>Naumann</a:t>
            </a:r>
            <a:r>
              <a:rPr lang="en-US" sz="1400" dirty="0">
                <a:latin typeface="Calibri" panose="020F0502020204030204" pitchFamily="34" charset="0"/>
                <a:cs typeface="Calibri" panose="020F0502020204030204" pitchFamily="34" charset="0"/>
              </a:rPr>
              <a:t>: Data Profiling: A Tutorial. </a:t>
            </a:r>
            <a:r>
              <a:rPr lang="en-US" sz="1400" b="1" dirty="0">
                <a:latin typeface="Calibri" panose="020F0502020204030204" pitchFamily="34" charset="0"/>
                <a:cs typeface="Calibri" panose="020F0502020204030204" pitchFamily="34" charset="0"/>
              </a:rPr>
              <a:t>SIGMOD 2017</a:t>
            </a:r>
            <a:r>
              <a:rPr lang="en-US" sz="1400" dirty="0">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831B177F-E495-EF61-6025-08D3D09E24DB}"/>
              </a:ext>
            </a:extLst>
          </p:cNvPr>
          <p:cNvPicPr>
            <a:picLocks noChangeAspect="1"/>
          </p:cNvPicPr>
          <p:nvPr/>
        </p:nvPicPr>
        <p:blipFill>
          <a:blip r:embed="rId4"/>
          <a:stretch>
            <a:fillRect/>
          </a:stretch>
        </p:blipFill>
        <p:spPr>
          <a:xfrm>
            <a:off x="9270683" y="883512"/>
            <a:ext cx="496251" cy="640080"/>
          </a:xfrm>
          <a:prstGeom prst="rect">
            <a:avLst/>
          </a:prstGeom>
          <a:ln w="25400">
            <a:solidFill>
              <a:srgbClr val="7889FB"/>
            </a:solidFill>
          </a:ln>
        </p:spPr>
      </p:pic>
      <p:sp>
        <p:nvSpPr>
          <p:cNvPr id="8" name="TextBox 7">
            <a:extLst>
              <a:ext uri="{FF2B5EF4-FFF2-40B4-BE49-F238E27FC236}">
                <a16:creationId xmlns:a16="http://schemas.microsoft.com/office/drawing/2014/main" id="{BBD094C6-1A47-FAD2-3422-7B42A137BBFF}"/>
              </a:ext>
            </a:extLst>
          </p:cNvPr>
          <p:cNvSpPr txBox="1"/>
          <p:nvPr/>
        </p:nvSpPr>
        <p:spPr>
          <a:xfrm>
            <a:off x="6967770" y="912901"/>
            <a:ext cx="2141975"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[Dong Deng et al: The Data Civilizer System. </a:t>
            </a:r>
            <a:r>
              <a:rPr lang="en-US" sz="1400" b="1" dirty="0">
                <a:latin typeface="Calibri" panose="020F0502020204030204" pitchFamily="34" charset="0"/>
                <a:cs typeface="Calibri" panose="020F0502020204030204" pitchFamily="34" charset="0"/>
              </a:rPr>
              <a:t>CIDR 2017</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287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212AF4-29F0-36F1-0EEE-317AB1FABF68}"/>
              </a:ext>
            </a:extLst>
          </p:cNvPr>
          <p:cNvSpPr>
            <a:spLocks noGrp="1"/>
          </p:cNvSpPr>
          <p:nvPr>
            <p:ph type="body" sz="quarter" idx="18"/>
          </p:nvPr>
        </p:nvSpPr>
        <p:spPr/>
        <p:txBody>
          <a:bodyPr/>
          <a:lstStyle/>
          <a:p>
            <a:r>
              <a:rPr lang="en-US" dirty="0"/>
              <a:t>Problem</a:t>
            </a:r>
          </a:p>
          <a:p>
            <a:pPr lvl="1"/>
            <a:r>
              <a:rPr lang="en-US" dirty="0"/>
              <a:t>Detect semantic types of columns (e.g., location, date, name)</a:t>
            </a:r>
          </a:p>
          <a:p>
            <a:pPr lvl="1"/>
            <a:r>
              <a:rPr lang="en-US" b="1" dirty="0">
                <a:solidFill>
                  <a:srgbClr val="7889FB"/>
                </a:solidFill>
              </a:rPr>
              <a:t>Use cases: </a:t>
            </a:r>
            <a:r>
              <a:rPr lang="en-US" dirty="0"/>
              <a:t>improved data cleaning, schema matching via semantic types</a:t>
            </a:r>
            <a:endParaRPr lang="en-US" sz="1000" dirty="0"/>
          </a:p>
          <a:p>
            <a:r>
              <a:rPr lang="en-US" dirty="0"/>
              <a:t>Sherlock: DNN-based Type Detection</a:t>
            </a:r>
          </a:p>
          <a:p>
            <a:pPr lvl="1"/>
            <a:r>
              <a:rPr lang="en-US" dirty="0"/>
              <a:t>78 semantic types from T2Dv2 </a:t>
            </a:r>
            <a:r>
              <a:rPr lang="en-US" dirty="0">
                <a:sym typeface="Wingdings" panose="05000000000000000000" pitchFamily="2" charset="2"/>
              </a:rPr>
              <a:t> </a:t>
            </a:r>
            <a:r>
              <a:rPr lang="en-US" dirty="0" err="1">
                <a:sym typeface="Wingdings" panose="05000000000000000000" pitchFamily="2" charset="2"/>
              </a:rPr>
              <a:t>VizNet</a:t>
            </a:r>
            <a:r>
              <a:rPr lang="en-US" dirty="0">
                <a:sym typeface="Wingdings" panose="05000000000000000000" pitchFamily="2" charset="2"/>
              </a:rPr>
              <a:t> extraction</a:t>
            </a:r>
          </a:p>
          <a:p>
            <a:pPr lvl="1"/>
            <a:r>
              <a:rPr lang="en-US" dirty="0">
                <a:sym typeface="Wingdings" panose="05000000000000000000" pitchFamily="2" charset="2"/>
              </a:rPr>
              <a:t>1,588 features from each column, incl global stats</a:t>
            </a:r>
          </a:p>
          <a:p>
            <a:pPr lvl="1"/>
            <a:r>
              <a:rPr lang="en-US" dirty="0">
                <a:sym typeface="Wingdings" panose="05000000000000000000" pitchFamily="2" charset="2"/>
              </a:rPr>
              <a:t>Formulation of type detection as multi-class classification problem</a:t>
            </a:r>
            <a:endParaRPr lang="en-US" dirty="0"/>
          </a:p>
          <a:p>
            <a:endParaRPr lang="en-US" dirty="0"/>
          </a:p>
        </p:txBody>
      </p:sp>
      <p:sp>
        <p:nvSpPr>
          <p:cNvPr id="3" name="Text Placeholder 2">
            <a:extLst>
              <a:ext uri="{FF2B5EF4-FFF2-40B4-BE49-F238E27FC236}">
                <a16:creationId xmlns:a16="http://schemas.microsoft.com/office/drawing/2014/main" id="{BD330AA6-2609-F00A-5878-0760205BAAC0}"/>
              </a:ext>
            </a:extLst>
          </p:cNvPr>
          <p:cNvSpPr>
            <a:spLocks noGrp="1"/>
          </p:cNvSpPr>
          <p:nvPr>
            <p:ph type="body" sz="quarter" idx="14"/>
          </p:nvPr>
        </p:nvSpPr>
        <p:spPr/>
        <p:txBody>
          <a:bodyPr/>
          <a:lstStyle/>
          <a:p>
            <a:r>
              <a:rPr lang="en-US" dirty="0"/>
              <a:t>Semantic Data Type Detection</a:t>
            </a:r>
          </a:p>
        </p:txBody>
      </p:sp>
      <p:pic>
        <p:nvPicPr>
          <p:cNvPr id="4" name="Picture 3">
            <a:extLst>
              <a:ext uri="{FF2B5EF4-FFF2-40B4-BE49-F238E27FC236}">
                <a16:creationId xmlns:a16="http://schemas.microsoft.com/office/drawing/2014/main" id="{822B66FF-DB22-E1A5-BA1B-0EF4A9523AB6}"/>
              </a:ext>
            </a:extLst>
          </p:cNvPr>
          <p:cNvPicPr>
            <a:picLocks noChangeAspect="1"/>
          </p:cNvPicPr>
          <p:nvPr/>
        </p:nvPicPr>
        <p:blipFill>
          <a:blip r:embed="rId2"/>
          <a:stretch>
            <a:fillRect/>
          </a:stretch>
        </p:blipFill>
        <p:spPr>
          <a:xfrm>
            <a:off x="9936881" y="394379"/>
            <a:ext cx="497901" cy="640080"/>
          </a:xfrm>
          <a:prstGeom prst="rect">
            <a:avLst/>
          </a:prstGeom>
          <a:ln w="25400">
            <a:solidFill>
              <a:srgbClr val="7889FB"/>
            </a:solidFill>
          </a:ln>
        </p:spPr>
      </p:pic>
      <p:sp>
        <p:nvSpPr>
          <p:cNvPr id="5" name="TextBox 4">
            <a:extLst>
              <a:ext uri="{FF2B5EF4-FFF2-40B4-BE49-F238E27FC236}">
                <a16:creationId xmlns:a16="http://schemas.microsoft.com/office/drawing/2014/main" id="{AB322AFC-B074-930A-A350-543E5BC8E070}"/>
              </a:ext>
            </a:extLst>
          </p:cNvPr>
          <p:cNvSpPr txBox="1"/>
          <p:nvPr/>
        </p:nvSpPr>
        <p:spPr>
          <a:xfrm>
            <a:off x="7508889" y="273626"/>
            <a:ext cx="231112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Madelon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Hulsebos</a:t>
            </a:r>
            <a:r>
              <a:rPr lang="en-US" sz="1400" dirty="0">
                <a:latin typeface="Calibri" panose="020F0502020204030204" pitchFamily="34" charset="0"/>
                <a:cs typeface="Calibri" panose="020F0502020204030204" pitchFamily="34" charset="0"/>
              </a:rPr>
              <a:t> et al: Sherlock: A Deep Learning Approach to Semantic Data Type Detection. </a:t>
            </a:r>
            <a:r>
              <a:rPr lang="en-US" sz="1400" b="1" dirty="0">
                <a:latin typeface="Calibri" panose="020F0502020204030204" pitchFamily="34" charset="0"/>
                <a:cs typeface="Calibri" panose="020F0502020204030204" pitchFamily="34" charset="0"/>
              </a:rPr>
              <a:t>KDD 2019</a:t>
            </a:r>
            <a:r>
              <a:rPr lang="en-US" sz="1400" dirty="0">
                <a:latin typeface="Calibri" panose="020F0502020204030204" pitchFamily="34" charset="0"/>
                <a:cs typeface="Calibri" panose="020F0502020204030204" pitchFamily="34" charset="0"/>
              </a:rPr>
              <a:t>]</a:t>
            </a:r>
          </a:p>
        </p:txBody>
      </p:sp>
      <p:sp>
        <p:nvSpPr>
          <p:cNvPr id="6" name="Rectangle 5">
            <a:extLst>
              <a:ext uri="{FF2B5EF4-FFF2-40B4-BE49-F238E27FC236}">
                <a16:creationId xmlns:a16="http://schemas.microsoft.com/office/drawing/2014/main" id="{5F12B8FA-A264-BE7A-1D0F-040E20B12E9B}"/>
              </a:ext>
            </a:extLst>
          </p:cNvPr>
          <p:cNvSpPr/>
          <p:nvPr/>
        </p:nvSpPr>
        <p:spPr>
          <a:xfrm>
            <a:off x="7320160" y="2399437"/>
            <a:ext cx="3778655" cy="923330"/>
          </a:xfrm>
          <a:prstGeom prst="rect">
            <a:avLst/>
          </a:prstGeom>
        </p:spPr>
        <p:txBody>
          <a:bodyPr wrap="square">
            <a:spAutoFit/>
          </a:bodyPr>
          <a:lstStyle/>
          <a:p>
            <a:pPr algn="ctr"/>
            <a:r>
              <a:rPr lang="en-US" dirty="0">
                <a:hlinkClick r:id="rId3"/>
              </a:rPr>
              <a:t>http://webdatacommons.org/</a:t>
            </a:r>
            <a:br>
              <a:rPr lang="en-US" dirty="0">
                <a:hlinkClick r:id="rId3"/>
              </a:rPr>
            </a:br>
            <a:r>
              <a:rPr lang="en-US" dirty="0" err="1">
                <a:hlinkClick r:id="rId3"/>
              </a:rPr>
              <a:t>webtables</a:t>
            </a:r>
            <a:r>
              <a:rPr lang="en-US" dirty="0">
                <a:hlinkClick r:id="rId3"/>
              </a:rPr>
              <a:t>/goldstandardV2.html</a:t>
            </a:r>
            <a:br>
              <a:rPr lang="en-US" dirty="0"/>
            </a:br>
            <a:r>
              <a:rPr lang="en-US" dirty="0"/>
              <a:t>(</a:t>
            </a:r>
            <a:r>
              <a:rPr lang="en-US" dirty="0" err="1"/>
              <a:t>DBPedia</a:t>
            </a:r>
            <a:r>
              <a:rPr lang="en-US" dirty="0"/>
              <a:t>, </a:t>
            </a:r>
            <a:r>
              <a:rPr lang="en-US" dirty="0" err="1"/>
              <a:t>Webtables</a:t>
            </a:r>
            <a:r>
              <a:rPr lang="en-US" dirty="0"/>
              <a:t>) </a:t>
            </a:r>
          </a:p>
        </p:txBody>
      </p:sp>
      <p:pic>
        <p:nvPicPr>
          <p:cNvPr id="7" name="Picture 6">
            <a:extLst>
              <a:ext uri="{FF2B5EF4-FFF2-40B4-BE49-F238E27FC236}">
                <a16:creationId xmlns:a16="http://schemas.microsoft.com/office/drawing/2014/main" id="{9B6581E5-4F2D-522A-0710-69DD63BA3DF3}"/>
              </a:ext>
            </a:extLst>
          </p:cNvPr>
          <p:cNvPicPr>
            <a:picLocks noChangeAspect="1"/>
          </p:cNvPicPr>
          <p:nvPr/>
        </p:nvPicPr>
        <p:blipFill>
          <a:blip r:embed="rId4"/>
          <a:stretch>
            <a:fillRect/>
          </a:stretch>
        </p:blipFill>
        <p:spPr>
          <a:xfrm>
            <a:off x="1229509" y="3705726"/>
            <a:ext cx="8857980" cy="1808006"/>
          </a:xfrm>
          <a:prstGeom prst="rect">
            <a:avLst/>
          </a:prstGeom>
        </p:spPr>
      </p:pic>
      <p:sp>
        <p:nvSpPr>
          <p:cNvPr id="8" name="TextBox 7">
            <a:extLst>
              <a:ext uri="{FF2B5EF4-FFF2-40B4-BE49-F238E27FC236}">
                <a16:creationId xmlns:a16="http://schemas.microsoft.com/office/drawing/2014/main" id="{AC4795DB-C655-E19B-4A01-13D072D739B4}"/>
              </a:ext>
            </a:extLst>
          </p:cNvPr>
          <p:cNvSpPr txBox="1"/>
          <p:nvPr/>
        </p:nvSpPr>
        <p:spPr>
          <a:xfrm>
            <a:off x="1966167" y="5528359"/>
            <a:ext cx="4431323"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(cardinality, uniqueness, </a:t>
            </a:r>
            <a:r>
              <a:rPr lang="en-US" dirty="0" err="1">
                <a:latin typeface="Calibri" panose="020F0502020204030204" pitchFamily="34" charset="0"/>
                <a:cs typeface="Calibri" panose="020F0502020204030204" pitchFamily="34" charset="0"/>
              </a:rPr>
              <a:t>avg</a:t>
            </a:r>
            <a:r>
              <a:rPr lang="en-US" dirty="0">
                <a:latin typeface="Calibri" panose="020F0502020204030204" pitchFamily="34" charset="0"/>
                <a:cs typeface="Calibri" panose="020F0502020204030204" pitchFamily="34" charset="0"/>
              </a:rPr>
              <a:t> #numerical chars) </a:t>
            </a:r>
          </a:p>
        </p:txBody>
      </p:sp>
      <p:cxnSp>
        <p:nvCxnSpPr>
          <p:cNvPr id="9" name="Straight Arrow Connector 8">
            <a:extLst>
              <a:ext uri="{FF2B5EF4-FFF2-40B4-BE49-F238E27FC236}">
                <a16:creationId xmlns:a16="http://schemas.microsoft.com/office/drawing/2014/main" id="{D1BBC309-6068-94FB-1B68-642BEE9DE819}"/>
              </a:ext>
            </a:extLst>
          </p:cNvPr>
          <p:cNvCxnSpPr/>
          <p:nvPr/>
        </p:nvCxnSpPr>
        <p:spPr>
          <a:xfrm>
            <a:off x="6048052" y="5166457"/>
            <a:ext cx="0" cy="3619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58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D4580-6766-516F-FB68-C9185058AA73}"/>
              </a:ext>
            </a:extLst>
          </p:cNvPr>
          <p:cNvSpPr>
            <a:spLocks noGrp="1"/>
          </p:cNvSpPr>
          <p:nvPr>
            <p:ph type="body" sz="quarter" idx="18"/>
          </p:nvPr>
        </p:nvSpPr>
        <p:spPr/>
        <p:txBody>
          <a:bodyPr/>
          <a:lstStyle/>
          <a:p>
            <a:r>
              <a:rPr lang="en-US" dirty="0"/>
              <a:t>Schema Enforcement</a:t>
            </a:r>
          </a:p>
          <a:p>
            <a:pPr lvl="1"/>
            <a:r>
              <a:rPr lang="en-US" dirty="0"/>
              <a:t>Given schema of syntactic and semantic types</a:t>
            </a:r>
          </a:p>
          <a:p>
            <a:pPr lvl="1"/>
            <a:r>
              <a:rPr lang="en-US" b="1" dirty="0"/>
              <a:t>#1</a:t>
            </a:r>
            <a:r>
              <a:rPr lang="en-US" dirty="0"/>
              <a:t> </a:t>
            </a:r>
            <a:r>
              <a:rPr lang="en-US" b="1" dirty="0">
                <a:solidFill>
                  <a:schemeClr val="accent1"/>
                </a:solidFill>
              </a:rPr>
              <a:t>Raise errors</a:t>
            </a:r>
            <a:r>
              <a:rPr lang="en-US" dirty="0"/>
              <a:t> on invalid data ingestion (ACID consistency and atomicity)</a:t>
            </a:r>
          </a:p>
          <a:p>
            <a:pPr lvl="1"/>
            <a:r>
              <a:rPr lang="en-US" b="1" dirty="0"/>
              <a:t>#2 </a:t>
            </a:r>
            <a:r>
              <a:rPr lang="en-US" b="1" dirty="0">
                <a:solidFill>
                  <a:srgbClr val="7889FB"/>
                </a:solidFill>
              </a:rPr>
              <a:t>Leverage schema constraints</a:t>
            </a:r>
            <a:r>
              <a:rPr lang="en-US" dirty="0"/>
              <a:t> for automatic data cleaning </a:t>
            </a:r>
          </a:p>
          <a:p>
            <a:pPr lvl="1"/>
            <a:endParaRPr lang="en-US" dirty="0"/>
          </a:p>
          <a:p>
            <a:r>
              <a:rPr lang="en-US" dirty="0"/>
              <a:t>Schema Evolution</a:t>
            </a:r>
          </a:p>
          <a:p>
            <a:pPr lvl="1"/>
            <a:r>
              <a:rPr lang="en-US" dirty="0"/>
              <a:t>Incremental modification of schema </a:t>
            </a:r>
          </a:p>
          <a:p>
            <a:pPr lvl="1"/>
            <a:r>
              <a:rPr lang="en-US" dirty="0"/>
              <a:t>Handle changes of source data (additional columns, different data types)</a:t>
            </a:r>
          </a:p>
          <a:p>
            <a:pPr lvl="1"/>
            <a:r>
              <a:rPr lang="en-US" dirty="0"/>
              <a:t>Copy vs. in-place modifications (e.g., data type int </a:t>
            </a:r>
            <a:r>
              <a:rPr lang="en-US" dirty="0">
                <a:sym typeface="Wingdings" panose="05000000000000000000" pitchFamily="2" charset="2"/>
              </a:rPr>
              <a:t> string</a:t>
            </a:r>
            <a:r>
              <a:rPr lang="en-US" dirty="0"/>
              <a:t>)</a:t>
            </a:r>
          </a:p>
          <a:p>
            <a:pPr lvl="1"/>
            <a:r>
              <a:rPr lang="en-US" dirty="0"/>
              <a:t>Example: </a:t>
            </a:r>
            <a:r>
              <a:rPr lang="en-US" b="1" dirty="0">
                <a:solidFill>
                  <a:srgbClr val="7889FB"/>
                </a:solidFill>
              </a:rPr>
              <a:t>Delta Lake</a:t>
            </a:r>
          </a:p>
          <a:p>
            <a:endParaRPr lang="en-US" dirty="0"/>
          </a:p>
        </p:txBody>
      </p:sp>
      <p:sp>
        <p:nvSpPr>
          <p:cNvPr id="3" name="Text Placeholder 2">
            <a:extLst>
              <a:ext uri="{FF2B5EF4-FFF2-40B4-BE49-F238E27FC236}">
                <a16:creationId xmlns:a16="http://schemas.microsoft.com/office/drawing/2014/main" id="{CCDB6FAF-5752-071F-563F-61C983384EB5}"/>
              </a:ext>
            </a:extLst>
          </p:cNvPr>
          <p:cNvSpPr>
            <a:spLocks noGrp="1"/>
          </p:cNvSpPr>
          <p:nvPr>
            <p:ph type="body" sz="quarter" idx="14"/>
          </p:nvPr>
        </p:nvSpPr>
        <p:spPr/>
        <p:txBody>
          <a:bodyPr/>
          <a:lstStyle/>
          <a:p>
            <a:r>
              <a:rPr lang="en-US" dirty="0"/>
              <a:t>Schema Enforcement and Evolution</a:t>
            </a:r>
          </a:p>
        </p:txBody>
      </p:sp>
      <p:pic>
        <p:nvPicPr>
          <p:cNvPr id="4" name="Picture 3">
            <a:extLst>
              <a:ext uri="{FF2B5EF4-FFF2-40B4-BE49-F238E27FC236}">
                <a16:creationId xmlns:a16="http://schemas.microsoft.com/office/drawing/2014/main" id="{D53486B0-770C-8A4D-6794-B001807AAEF4}"/>
              </a:ext>
            </a:extLst>
          </p:cNvPr>
          <p:cNvPicPr>
            <a:picLocks noChangeAspect="1"/>
          </p:cNvPicPr>
          <p:nvPr/>
        </p:nvPicPr>
        <p:blipFill>
          <a:blip r:embed="rId2"/>
          <a:stretch>
            <a:fillRect/>
          </a:stretch>
        </p:blipFill>
        <p:spPr>
          <a:xfrm>
            <a:off x="10601607" y="4237000"/>
            <a:ext cx="992061" cy="548640"/>
          </a:xfrm>
          <a:prstGeom prst="rect">
            <a:avLst/>
          </a:prstGeom>
        </p:spPr>
      </p:pic>
      <p:sp>
        <p:nvSpPr>
          <p:cNvPr id="5" name="TextBox 4">
            <a:extLst>
              <a:ext uri="{FF2B5EF4-FFF2-40B4-BE49-F238E27FC236}">
                <a16:creationId xmlns:a16="http://schemas.microsoft.com/office/drawing/2014/main" id="{57171F94-4B20-4E4B-41AA-AEAA07F44BEC}"/>
              </a:ext>
            </a:extLst>
          </p:cNvPr>
          <p:cNvSpPr txBox="1"/>
          <p:nvPr/>
        </p:nvSpPr>
        <p:spPr>
          <a:xfrm>
            <a:off x="7200089" y="4151275"/>
            <a:ext cx="3305175" cy="1169551"/>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[Andreas Neumann, Denny Lee: Enforcing and Evolving the Schema – Diving into Delta Lake Series, </a:t>
            </a:r>
            <a:r>
              <a:rPr lang="en-US" sz="1400" dirty="0">
                <a:latin typeface="Calibri" panose="020F0502020204030204" pitchFamily="34" charset="0"/>
                <a:cs typeface="Calibri" panose="020F0502020204030204" pitchFamily="34" charset="0"/>
                <a:hlinkClick r:id="rId3"/>
              </a:rPr>
              <a:t>https://databricks.com/de/blog/</a:t>
            </a:r>
            <a:br>
              <a:rPr lang="en-US" sz="1400" dirty="0">
                <a:latin typeface="Calibri" panose="020F0502020204030204" pitchFamily="34" charset="0"/>
                <a:cs typeface="Calibri" panose="020F0502020204030204" pitchFamily="34" charset="0"/>
                <a:hlinkClick r:id="rId3"/>
              </a:rPr>
            </a:br>
            <a:r>
              <a:rPr lang="en-US" sz="1400" dirty="0">
                <a:latin typeface="Calibri" panose="020F0502020204030204" pitchFamily="34" charset="0"/>
                <a:cs typeface="Calibri" panose="020F0502020204030204" pitchFamily="34" charset="0"/>
                <a:hlinkClick r:id="rId3"/>
              </a:rPr>
              <a:t>2019/09/24/diving-into-delta-lake-schema-enforcement-evolution.html</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7543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6B36D-CE81-19A3-D320-B4F04C4F34A3}"/>
              </a:ext>
            </a:extLst>
          </p:cNvPr>
          <p:cNvSpPr>
            <a:spLocks noGrp="1"/>
          </p:cNvSpPr>
          <p:nvPr>
            <p:ph type="body" sz="quarter" idx="14"/>
          </p:nvPr>
        </p:nvSpPr>
        <p:spPr/>
        <p:txBody>
          <a:bodyPr/>
          <a:lstStyle/>
          <a:p>
            <a:r>
              <a:rPr lang="en-US" dirty="0"/>
              <a:t>Schema Matching</a:t>
            </a:r>
          </a:p>
          <a:p>
            <a:endParaRPr lang="en-US" dirty="0"/>
          </a:p>
        </p:txBody>
      </p:sp>
      <p:pic>
        <p:nvPicPr>
          <p:cNvPr id="4" name="Picture 10" descr="https://upload.wikimedia.org/wikipedia/commons/thumb/d/d8/Emblem-person-blue.svg/1024px-Emblem-person-blue.svg.png">
            <a:extLst>
              <a:ext uri="{FF2B5EF4-FFF2-40B4-BE49-F238E27FC236}">
                <a16:creationId xmlns:a16="http://schemas.microsoft.com/office/drawing/2014/main" id="{A45A525B-C7A3-07D2-6D57-DA3DF8CDA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436" y="3049394"/>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5" name="Chevron 6">
            <a:extLst>
              <a:ext uri="{FF2B5EF4-FFF2-40B4-BE49-F238E27FC236}">
                <a16:creationId xmlns:a16="http://schemas.microsoft.com/office/drawing/2014/main" id="{5931CECD-10C0-DEC9-2ADD-0024780ED9DA}"/>
              </a:ext>
            </a:extLst>
          </p:cNvPr>
          <p:cNvSpPr/>
          <p:nvPr/>
        </p:nvSpPr>
        <p:spPr>
          <a:xfrm>
            <a:off x="2849357" y="4395522"/>
            <a:ext cx="1738364" cy="984738"/>
          </a:xfrm>
          <a:prstGeom prst="chevron">
            <a:avLst>
              <a:gd name="adj" fmla="val 36735"/>
            </a:avLst>
          </a:prstGeom>
          <a:solidFill>
            <a:srgbClr val="C40D1E"/>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6" name="Chevron 7">
            <a:extLst>
              <a:ext uri="{FF2B5EF4-FFF2-40B4-BE49-F238E27FC236}">
                <a16:creationId xmlns:a16="http://schemas.microsoft.com/office/drawing/2014/main" id="{C4D42F56-73DB-298C-1FD3-07D723F69E55}"/>
              </a:ext>
            </a:extLst>
          </p:cNvPr>
          <p:cNvSpPr/>
          <p:nvPr/>
        </p:nvSpPr>
        <p:spPr>
          <a:xfrm>
            <a:off x="5254103" y="4395522"/>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7" name="Chevron 8">
            <a:extLst>
              <a:ext uri="{FF2B5EF4-FFF2-40B4-BE49-F238E27FC236}">
                <a16:creationId xmlns:a16="http://schemas.microsoft.com/office/drawing/2014/main" id="{3B48A367-AAAB-CBE2-27CB-19A7A0E6F394}"/>
              </a:ext>
            </a:extLst>
          </p:cNvPr>
          <p:cNvSpPr/>
          <p:nvPr/>
        </p:nvSpPr>
        <p:spPr>
          <a:xfrm>
            <a:off x="7648599" y="4395522"/>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8" name="Straight Arrow Connector 7">
            <a:extLst>
              <a:ext uri="{FF2B5EF4-FFF2-40B4-BE49-F238E27FC236}">
                <a16:creationId xmlns:a16="http://schemas.microsoft.com/office/drawing/2014/main" id="{44DA8968-D66B-891B-982C-B41AB5D88330}"/>
              </a:ext>
            </a:extLst>
          </p:cNvPr>
          <p:cNvCxnSpPr>
            <a:stCxn id="4" idx="1"/>
            <a:endCxn id="5" idx="0"/>
          </p:cNvCxnSpPr>
          <p:nvPr/>
        </p:nvCxnSpPr>
        <p:spPr>
          <a:xfrm flipH="1">
            <a:off x="3537667" y="3609361"/>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13280C0-4314-4611-E281-CB14E541ACD3}"/>
              </a:ext>
            </a:extLst>
          </p:cNvPr>
          <p:cNvCxnSpPr>
            <a:stCxn id="4" idx="2"/>
          </p:cNvCxnSpPr>
          <p:nvPr/>
        </p:nvCxnSpPr>
        <p:spPr>
          <a:xfrm>
            <a:off x="6090403" y="4169328"/>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887E976-8BFE-9128-D548-4D68F2E20335}"/>
              </a:ext>
            </a:extLst>
          </p:cNvPr>
          <p:cNvCxnSpPr>
            <a:stCxn id="4" idx="3"/>
            <a:endCxn id="7" idx="0"/>
          </p:cNvCxnSpPr>
          <p:nvPr/>
        </p:nvCxnSpPr>
        <p:spPr>
          <a:xfrm>
            <a:off x="6650370" y="3609361"/>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feld 4">
            <a:extLst>
              <a:ext uri="{FF2B5EF4-FFF2-40B4-BE49-F238E27FC236}">
                <a16:creationId xmlns:a16="http://schemas.microsoft.com/office/drawing/2014/main" id="{F38CBCDB-E6AD-FA8D-D668-86691530B22E}"/>
              </a:ext>
            </a:extLst>
          </p:cNvPr>
          <p:cNvSpPr txBox="1"/>
          <p:nvPr/>
        </p:nvSpPr>
        <p:spPr>
          <a:xfrm>
            <a:off x="9303260" y="4533948"/>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2" name="Group 11">
            <a:extLst>
              <a:ext uri="{FF2B5EF4-FFF2-40B4-BE49-F238E27FC236}">
                <a16:creationId xmlns:a16="http://schemas.microsoft.com/office/drawing/2014/main" id="{82C8F231-A179-BBCC-0E62-A1B01882235E}"/>
              </a:ext>
            </a:extLst>
          </p:cNvPr>
          <p:cNvGrpSpPr/>
          <p:nvPr/>
        </p:nvGrpSpPr>
        <p:grpSpPr>
          <a:xfrm>
            <a:off x="2286649" y="4566345"/>
            <a:ext cx="545963" cy="678839"/>
            <a:chOff x="180871" y="5004080"/>
            <a:chExt cx="545963" cy="678839"/>
          </a:xfrm>
        </p:grpSpPr>
        <p:sp>
          <p:nvSpPr>
            <p:cNvPr id="13" name="Folded Corner 14">
              <a:extLst>
                <a:ext uri="{FF2B5EF4-FFF2-40B4-BE49-F238E27FC236}">
                  <a16:creationId xmlns:a16="http://schemas.microsoft.com/office/drawing/2014/main" id="{381C26C4-3B7E-89BD-CB7F-30449FB86A6B}"/>
                </a:ext>
              </a:extLst>
            </p:cNvPr>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5">
              <a:extLst>
                <a:ext uri="{FF2B5EF4-FFF2-40B4-BE49-F238E27FC236}">
                  <a16:creationId xmlns:a16="http://schemas.microsoft.com/office/drawing/2014/main" id="{12033806-110B-2D45-AFE8-99BD419793BB}"/>
                </a:ext>
              </a:extLst>
            </p:cNvPr>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16">
              <a:extLst>
                <a:ext uri="{FF2B5EF4-FFF2-40B4-BE49-F238E27FC236}">
                  <a16:creationId xmlns:a16="http://schemas.microsoft.com/office/drawing/2014/main" id="{EF63754C-FF71-7A07-7BBC-52607E04C57C}"/>
                </a:ext>
              </a:extLst>
            </p:cNvPr>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0DCAFBB-C608-FE7D-0CA0-B319BBBE63C6}"/>
              </a:ext>
            </a:extLst>
          </p:cNvPr>
          <p:cNvGrpSpPr/>
          <p:nvPr/>
        </p:nvGrpSpPr>
        <p:grpSpPr>
          <a:xfrm rot="10800000">
            <a:off x="4773700" y="4667741"/>
            <a:ext cx="388442" cy="125540"/>
            <a:chOff x="5581337" y="3056661"/>
            <a:chExt cx="293277" cy="236705"/>
          </a:xfrm>
        </p:grpSpPr>
        <p:sp>
          <p:nvSpPr>
            <p:cNvPr id="17" name="Rectangle 16">
              <a:extLst>
                <a:ext uri="{FF2B5EF4-FFF2-40B4-BE49-F238E27FC236}">
                  <a16:creationId xmlns:a16="http://schemas.microsoft.com/office/drawing/2014/main" id="{469F077D-9FCD-9D19-133D-298FE7B1B314}"/>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819D3520-BE01-F538-8FDA-01ECD67F1B45}"/>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64A7CDF-7B77-B775-9F11-D901AED1A031}"/>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313E6679-684A-31A1-75BB-A905282521D4}"/>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41169A65-F206-AA96-CFF8-55B7B62BE9D1}"/>
              </a:ext>
            </a:extLst>
          </p:cNvPr>
          <p:cNvGrpSpPr/>
          <p:nvPr/>
        </p:nvGrpSpPr>
        <p:grpSpPr>
          <a:xfrm>
            <a:off x="4728482" y="4980914"/>
            <a:ext cx="490370" cy="125540"/>
            <a:chOff x="2739093" y="5422831"/>
            <a:chExt cx="490370" cy="125540"/>
          </a:xfrm>
        </p:grpSpPr>
        <p:sp>
          <p:nvSpPr>
            <p:cNvPr id="22" name="Rectangle 21">
              <a:extLst>
                <a:ext uri="{FF2B5EF4-FFF2-40B4-BE49-F238E27FC236}">
                  <a16:creationId xmlns:a16="http://schemas.microsoft.com/office/drawing/2014/main" id="{522B3727-DE64-8EDF-AFBE-AA304C122E4E}"/>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A17E091C-1BFE-C6AE-25F6-284A4BA2B3E2}"/>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17B4FBFF-0854-CFF8-199C-C959A5F4C62C}"/>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2A10EDF0-76A3-4BD6-7EC1-FDEE40F3BFB0}"/>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54A7BAE4-0EF5-5904-1AAE-F4AE364216B0}"/>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B13E9C2A-6B6D-4998-FB11-8C0B9FAF302F}"/>
              </a:ext>
            </a:extLst>
          </p:cNvPr>
          <p:cNvGrpSpPr/>
          <p:nvPr/>
        </p:nvGrpSpPr>
        <p:grpSpPr>
          <a:xfrm rot="10800000">
            <a:off x="7176936" y="4669417"/>
            <a:ext cx="388442" cy="125540"/>
            <a:chOff x="5581337" y="3056661"/>
            <a:chExt cx="293277" cy="236705"/>
          </a:xfrm>
        </p:grpSpPr>
        <p:sp>
          <p:nvSpPr>
            <p:cNvPr id="28" name="Rectangle 27">
              <a:extLst>
                <a:ext uri="{FF2B5EF4-FFF2-40B4-BE49-F238E27FC236}">
                  <a16:creationId xmlns:a16="http://schemas.microsoft.com/office/drawing/2014/main" id="{1EDDE960-FA08-C4F6-76FB-7BBBA974384A}"/>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1441BAA5-7451-1660-F1AF-62AB3CE69FD4}"/>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97E3757D-C0E6-2A75-39F8-51A27D90B0AA}"/>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91AB25F4-4CE5-15FB-9AB8-3486FAA52C8C}"/>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470D9596-1E3A-4770-BC4C-687CDA2157A8}"/>
              </a:ext>
            </a:extLst>
          </p:cNvPr>
          <p:cNvGrpSpPr/>
          <p:nvPr/>
        </p:nvGrpSpPr>
        <p:grpSpPr>
          <a:xfrm>
            <a:off x="7131718" y="4982590"/>
            <a:ext cx="490370" cy="125540"/>
            <a:chOff x="2739093" y="5422831"/>
            <a:chExt cx="490370" cy="125540"/>
          </a:xfrm>
        </p:grpSpPr>
        <p:sp>
          <p:nvSpPr>
            <p:cNvPr id="33" name="Rectangle 32">
              <a:extLst>
                <a:ext uri="{FF2B5EF4-FFF2-40B4-BE49-F238E27FC236}">
                  <a16:creationId xmlns:a16="http://schemas.microsoft.com/office/drawing/2014/main" id="{FAA01B17-C03E-ACD0-9CDA-4A2F802173CE}"/>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F00A85D6-2635-30B5-1426-E474CE39F5E2}"/>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4ED45BF4-2C7B-7FBD-5544-B1FAB938DEF7}"/>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580B1C9F-AC6D-B891-E4CA-59C2F2E5EA5A}"/>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62BADF13-9BB2-E94C-C448-61C1A01EC5E7}"/>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38" name="Straight Arrow Connector 37">
            <a:extLst>
              <a:ext uri="{FF2B5EF4-FFF2-40B4-BE49-F238E27FC236}">
                <a16:creationId xmlns:a16="http://schemas.microsoft.com/office/drawing/2014/main" id="{BD31222A-D604-238F-B9F1-1EAD9EE4FBE1}"/>
              </a:ext>
            </a:extLst>
          </p:cNvPr>
          <p:cNvCxnSpPr>
            <a:stCxn id="28" idx="1"/>
            <a:endCxn id="33" idx="3"/>
          </p:cNvCxnSpPr>
          <p:nvPr/>
        </p:nvCxnSpPr>
        <p:spPr>
          <a:xfrm flipH="1">
            <a:off x="7180093" y="4794957"/>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20035E2-818F-3870-C9D7-99889E18DF97}"/>
              </a:ext>
            </a:extLst>
          </p:cNvPr>
          <p:cNvCxnSpPr>
            <a:stCxn id="31" idx="1"/>
            <a:endCxn id="35" idx="3"/>
          </p:cNvCxnSpPr>
          <p:nvPr/>
        </p:nvCxnSpPr>
        <p:spPr>
          <a:xfrm flipH="1">
            <a:off x="7374421" y="4794957"/>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0C4C57F-9CCF-49F5-9896-D217D7725443}"/>
              </a:ext>
            </a:extLst>
          </p:cNvPr>
          <p:cNvCxnSpPr>
            <a:stCxn id="30" idx="1"/>
            <a:endCxn id="34" idx="3"/>
          </p:cNvCxnSpPr>
          <p:nvPr/>
        </p:nvCxnSpPr>
        <p:spPr>
          <a:xfrm flipH="1">
            <a:off x="7276843" y="4794957"/>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A0B415E-B19E-C487-1980-6CCB188AD712}"/>
              </a:ext>
            </a:extLst>
          </p:cNvPr>
          <p:cNvCxnSpPr>
            <a:stCxn id="37" idx="3"/>
            <a:endCxn id="29" idx="1"/>
          </p:cNvCxnSpPr>
          <p:nvPr/>
        </p:nvCxnSpPr>
        <p:spPr>
          <a:xfrm flipH="1" flipV="1">
            <a:off x="7322061" y="4794957"/>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56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02C1CB-5580-1F6C-3664-6B7FB846F24E}"/>
              </a:ext>
            </a:extLst>
          </p:cNvPr>
          <p:cNvSpPr>
            <a:spLocks noGrp="1"/>
          </p:cNvSpPr>
          <p:nvPr>
            <p:ph type="body" sz="quarter" idx="18"/>
          </p:nvPr>
        </p:nvSpPr>
        <p:spPr/>
        <p:txBody>
          <a:bodyPr/>
          <a:lstStyle/>
          <a:p>
            <a:r>
              <a:rPr lang="en-US" dirty="0"/>
              <a:t>Motivation</a:t>
            </a:r>
          </a:p>
          <a:p>
            <a:pPr lvl="1"/>
            <a:r>
              <a:rPr lang="en-US" dirty="0"/>
              <a:t>Large and convoluted schemas (# tables, # attributes, structure)</a:t>
            </a:r>
          </a:p>
          <a:p>
            <a:pPr lvl="1"/>
            <a:r>
              <a:rPr lang="en-US" b="1" dirty="0">
                <a:solidFill>
                  <a:srgbClr val="7889FB"/>
                </a:solidFill>
              </a:rPr>
              <a:t>Goal: </a:t>
            </a:r>
            <a:r>
              <a:rPr lang="en-US" dirty="0"/>
              <a:t>generation of matching candidates (refined by user) </a:t>
            </a:r>
          </a:p>
          <a:p>
            <a:pPr lvl="1"/>
            <a:endParaRPr lang="en-US" dirty="0"/>
          </a:p>
          <a:p>
            <a:r>
              <a:rPr lang="en-US" dirty="0"/>
              <a:t>Problem Definition</a:t>
            </a:r>
          </a:p>
          <a:p>
            <a:pPr lvl="1"/>
            <a:r>
              <a:rPr lang="en-US" b="1" dirty="0">
                <a:solidFill>
                  <a:srgbClr val="7889FB"/>
                </a:solidFill>
              </a:rPr>
              <a:t>Given:</a:t>
            </a:r>
            <a:r>
              <a:rPr lang="en-US" dirty="0">
                <a:solidFill>
                  <a:srgbClr val="7889FB"/>
                </a:solidFill>
              </a:rPr>
              <a:t> </a:t>
            </a:r>
            <a:r>
              <a:rPr lang="en-US" dirty="0"/>
              <a:t>two schemas </a:t>
            </a:r>
            <a:r>
              <a:rPr lang="en-US" b="1" dirty="0">
                <a:solidFill>
                  <a:schemeClr val="accent1"/>
                </a:solidFill>
              </a:rPr>
              <a:t>S1</a:t>
            </a:r>
            <a:r>
              <a:rPr lang="en-US" dirty="0"/>
              <a:t> and </a:t>
            </a:r>
            <a:r>
              <a:rPr lang="en-US" b="1" dirty="0">
                <a:solidFill>
                  <a:schemeClr val="accent1"/>
                </a:solidFill>
              </a:rPr>
              <a:t>S2</a:t>
            </a:r>
          </a:p>
          <a:p>
            <a:pPr lvl="1"/>
            <a:r>
              <a:rPr lang="en-US" b="1" dirty="0">
                <a:solidFill>
                  <a:srgbClr val="7889FB"/>
                </a:solidFill>
              </a:rPr>
              <a:t>Goal:</a:t>
            </a:r>
            <a:r>
              <a:rPr lang="en-US" dirty="0"/>
              <a:t> Generate </a:t>
            </a:r>
            <a:r>
              <a:rPr lang="en-US" dirty="0">
                <a:solidFill>
                  <a:schemeClr val="tx1"/>
                </a:solidFill>
              </a:rPr>
              <a:t>correspondences</a:t>
            </a:r>
            <a:r>
              <a:rPr lang="en-US" dirty="0"/>
              <a:t> </a:t>
            </a:r>
            <a:br>
              <a:rPr lang="en-US" dirty="0"/>
            </a:br>
            <a:r>
              <a:rPr lang="en-US" dirty="0"/>
              <a:t>between </a:t>
            </a:r>
            <a:r>
              <a:rPr lang="en-US" b="1" dirty="0">
                <a:solidFill>
                  <a:schemeClr val="accent1"/>
                </a:solidFill>
              </a:rPr>
              <a:t>S1</a:t>
            </a:r>
            <a:r>
              <a:rPr lang="en-US" dirty="0"/>
              <a:t> and </a:t>
            </a:r>
            <a:r>
              <a:rPr lang="en-US" b="1" dirty="0">
                <a:solidFill>
                  <a:schemeClr val="accent1"/>
                </a:solidFill>
              </a:rPr>
              <a:t>S2</a:t>
            </a:r>
          </a:p>
          <a:p>
            <a:pPr lvl="1"/>
            <a:r>
              <a:rPr lang="en-US" b="1" dirty="0">
                <a:solidFill>
                  <a:schemeClr val="accent1"/>
                </a:solidFill>
              </a:rPr>
              <a:t>Correspondence:</a:t>
            </a:r>
            <a:r>
              <a:rPr lang="en-US" dirty="0"/>
              <a:t> </a:t>
            </a:r>
            <a:br>
              <a:rPr lang="en-US" dirty="0"/>
            </a:br>
            <a:r>
              <a:rPr lang="en-US" dirty="0"/>
              <a:t>relationship between </a:t>
            </a:r>
            <a:br>
              <a:rPr lang="en-US" dirty="0"/>
            </a:br>
            <a:r>
              <a:rPr lang="en-US" dirty="0"/>
              <a:t>M elements in S1 and N elements in S2</a:t>
            </a:r>
          </a:p>
          <a:p>
            <a:pPr lvl="1"/>
            <a:r>
              <a:rPr lang="en-US" b="1" dirty="0">
                <a:solidFill>
                  <a:schemeClr val="accent1"/>
                </a:solidFill>
              </a:rPr>
              <a:t>Mapping expression: </a:t>
            </a:r>
            <a:br>
              <a:rPr lang="en-US" dirty="0"/>
            </a:br>
            <a:r>
              <a:rPr lang="en-US" dirty="0"/>
              <a:t>function how elements are related</a:t>
            </a:r>
            <a:br>
              <a:rPr lang="en-US" dirty="0"/>
            </a:br>
            <a:r>
              <a:rPr lang="en-US" dirty="0"/>
              <a:t>(directional or non-directional)</a:t>
            </a:r>
          </a:p>
          <a:p>
            <a:endParaRPr lang="en-US" dirty="0"/>
          </a:p>
        </p:txBody>
      </p:sp>
      <p:sp>
        <p:nvSpPr>
          <p:cNvPr id="4" name="Text Placeholder 3">
            <a:extLst>
              <a:ext uri="{FF2B5EF4-FFF2-40B4-BE49-F238E27FC236}">
                <a16:creationId xmlns:a16="http://schemas.microsoft.com/office/drawing/2014/main" id="{BCFDA00F-FAB2-7CE7-4714-4F03A8ACC409}"/>
              </a:ext>
            </a:extLst>
          </p:cNvPr>
          <p:cNvSpPr>
            <a:spLocks noGrp="1"/>
          </p:cNvSpPr>
          <p:nvPr>
            <p:ph type="body" sz="quarter" idx="14"/>
          </p:nvPr>
        </p:nvSpPr>
        <p:spPr/>
        <p:txBody>
          <a:bodyPr/>
          <a:lstStyle/>
          <a:p>
            <a:r>
              <a:rPr lang="en-US" dirty="0"/>
              <a:t>Overview Schema Matching</a:t>
            </a:r>
          </a:p>
        </p:txBody>
      </p:sp>
      <p:pic>
        <p:nvPicPr>
          <p:cNvPr id="2" name="Picture 1">
            <a:extLst>
              <a:ext uri="{FF2B5EF4-FFF2-40B4-BE49-F238E27FC236}">
                <a16:creationId xmlns:a16="http://schemas.microsoft.com/office/drawing/2014/main" id="{82D9DF69-347A-33B7-0695-16DA60D360D3}"/>
              </a:ext>
            </a:extLst>
          </p:cNvPr>
          <p:cNvPicPr>
            <a:picLocks noChangeAspect="1"/>
          </p:cNvPicPr>
          <p:nvPr/>
        </p:nvPicPr>
        <p:blipFill>
          <a:blip r:embed="rId2"/>
          <a:stretch>
            <a:fillRect/>
          </a:stretch>
        </p:blipFill>
        <p:spPr>
          <a:xfrm>
            <a:off x="9943047" y="407303"/>
            <a:ext cx="502493" cy="640080"/>
          </a:xfrm>
          <a:prstGeom prst="rect">
            <a:avLst/>
          </a:prstGeom>
          <a:ln w="25400">
            <a:solidFill>
              <a:srgbClr val="7889FB"/>
            </a:solidFill>
          </a:ln>
        </p:spPr>
      </p:pic>
      <p:sp>
        <p:nvSpPr>
          <p:cNvPr id="3" name="TextBox 2">
            <a:extLst>
              <a:ext uri="{FF2B5EF4-FFF2-40B4-BE49-F238E27FC236}">
                <a16:creationId xmlns:a16="http://schemas.microsoft.com/office/drawing/2014/main" id="{D3BFE418-2C06-EBD2-FC7C-6E31EA2BD01E}"/>
              </a:ext>
            </a:extLst>
          </p:cNvPr>
          <p:cNvSpPr txBox="1"/>
          <p:nvPr/>
        </p:nvSpPr>
        <p:spPr>
          <a:xfrm>
            <a:off x="7189189" y="257172"/>
            <a:ext cx="2632055"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Jayant </a:t>
            </a:r>
            <a:r>
              <a:rPr lang="en-US" sz="1400" dirty="0" err="1">
                <a:latin typeface="Calibri" panose="020F0502020204030204" pitchFamily="34" charset="0"/>
                <a:cs typeface="Calibri" panose="020F0502020204030204" pitchFamily="34" charset="0"/>
              </a:rPr>
              <a:t>Madhavan</a:t>
            </a:r>
            <a:r>
              <a:rPr lang="en-US" sz="1400" dirty="0">
                <a:latin typeface="Calibri" panose="020F0502020204030204" pitchFamily="34" charset="0"/>
                <a:cs typeface="Calibri" panose="020F0502020204030204" pitchFamily="34" charset="0"/>
              </a:rPr>
              <a:t>, Erhard Rahm: Generic Schema Matching, Ten Years Later. </a:t>
            </a:r>
            <a:r>
              <a:rPr lang="en-US" sz="1400" b="1" dirty="0">
                <a:latin typeface="Calibri" panose="020F0502020204030204" pitchFamily="34" charset="0"/>
                <a:cs typeface="Calibri" panose="020F0502020204030204" pitchFamily="34" charset="0"/>
              </a:rPr>
              <a:t>PVLDB 2011 </a:t>
            </a:r>
            <a:r>
              <a:rPr lang="en-US" sz="1400" dirty="0">
                <a:latin typeface="Calibri" panose="020F0502020204030204" pitchFamily="34" charset="0"/>
                <a:cs typeface="Calibri" panose="020F0502020204030204" pitchFamily="34" charset="0"/>
              </a:rPr>
              <a:t>(</a:t>
            </a:r>
            <a:r>
              <a:rPr lang="en-US" sz="1400" dirty="0">
                <a:solidFill>
                  <a:schemeClr val="accent1"/>
                </a:solidFill>
                <a:latin typeface="Calibri" panose="020F0502020204030204" pitchFamily="34" charset="0"/>
                <a:cs typeface="Calibri" panose="020F0502020204030204" pitchFamily="34" charset="0"/>
              </a:rPr>
              <a:t>test of time award</a:t>
            </a:r>
            <a:r>
              <a:rPr lang="en-US" sz="1400" dirty="0">
                <a:latin typeface="Calibri" panose="020F0502020204030204" pitchFamily="34" charset="0"/>
                <a:cs typeface="Calibri" panose="020F0502020204030204" pitchFamily="34" charset="0"/>
              </a:rPr>
              <a:t>)]</a:t>
            </a:r>
          </a:p>
        </p:txBody>
      </p:sp>
      <p:graphicFrame>
        <p:nvGraphicFramePr>
          <p:cNvPr id="6" name="Table 5">
            <a:extLst>
              <a:ext uri="{FF2B5EF4-FFF2-40B4-BE49-F238E27FC236}">
                <a16:creationId xmlns:a16="http://schemas.microsoft.com/office/drawing/2014/main" id="{B84454E2-CE96-0D01-F2E4-8C26227AF178}"/>
              </a:ext>
            </a:extLst>
          </p:cNvPr>
          <p:cNvGraphicFramePr>
            <a:graphicFrameLocks noGrp="1"/>
          </p:cNvGraphicFramePr>
          <p:nvPr>
            <p:extLst>
              <p:ext uri="{D42A27DB-BD31-4B8C-83A1-F6EECF244321}">
                <p14:modId xmlns:p14="http://schemas.microsoft.com/office/powerpoint/2010/main" val="3042442028"/>
              </p:ext>
            </p:extLst>
          </p:nvPr>
        </p:nvGraphicFramePr>
        <p:xfrm>
          <a:off x="5492297" y="3437681"/>
          <a:ext cx="2027498" cy="1096715"/>
        </p:xfrm>
        <a:graphic>
          <a:graphicData uri="http://schemas.openxmlformats.org/drawingml/2006/table">
            <a:tbl>
              <a:tblPr firstRow="1" bandRow="1">
                <a:tableStyleId>{5C22544A-7EE6-4342-B048-85BDC9FD1C3A}</a:tableStyleId>
              </a:tblPr>
              <a:tblGrid>
                <a:gridCol w="759903">
                  <a:extLst>
                    <a:ext uri="{9D8B030D-6E8A-4147-A177-3AD203B41FA5}">
                      <a16:colId xmlns:a16="http://schemas.microsoft.com/office/drawing/2014/main" val="1106858737"/>
                    </a:ext>
                  </a:extLst>
                </a:gridCol>
                <a:gridCol w="1267595">
                  <a:extLst>
                    <a:ext uri="{9D8B030D-6E8A-4147-A177-3AD203B41FA5}">
                      <a16:colId xmlns:a16="http://schemas.microsoft.com/office/drawing/2014/main" val="3598699040"/>
                    </a:ext>
                  </a:extLst>
                </a:gridCol>
              </a:tblGrid>
              <a:tr h="219343">
                <a:tc gridSpan="2">
                  <a:txBody>
                    <a:bodyPr/>
                    <a:lstStyle/>
                    <a:p>
                      <a:r>
                        <a:rPr lang="en-US" sz="1400" dirty="0">
                          <a:latin typeface="Consolas" panose="020B0609020204030204" pitchFamily="49" charset="0"/>
                          <a:cs typeface="Calibri" panose="020F0502020204030204" pitchFamily="34" charset="0"/>
                        </a:rPr>
                        <a:t>Books</a:t>
                      </a: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a:latin typeface="Consolas" panose="020B0609020204030204" pitchFamily="49" charset="0"/>
                          <a:cs typeface="Calibri" panose="020F0502020204030204" pitchFamily="34" charset="0"/>
                        </a:rPr>
                        <a:t>ISBN</a:t>
                      </a:r>
                    </a:p>
                  </a:txBody>
                  <a:tcPr marL="45720" marR="45720" marT="0" marB="0"/>
                </a:tc>
                <a:tc>
                  <a:txBody>
                    <a:bodyPr/>
                    <a:lstStyle/>
                    <a:p>
                      <a:r>
                        <a:rPr lang="en-US" sz="1400" dirty="0">
                          <a:latin typeface="Consolas" panose="020B0609020204030204" pitchFamily="49" charset="0"/>
                          <a:cs typeface="Calibri" panose="020F0502020204030204" pitchFamily="34" charset="0"/>
                        </a:rPr>
                        <a:t>CHAR(15) </a:t>
                      </a:r>
                      <a:r>
                        <a:rPr lang="en-US" sz="1400" b="1" dirty="0">
                          <a:latin typeface="Consolas" panose="020B0609020204030204" pitchFamily="49" charset="0"/>
                          <a:cs typeface="Calibri" panose="020F0502020204030204" pitchFamily="34" charset="0"/>
                        </a:rPr>
                        <a:t>PK</a:t>
                      </a:r>
                    </a:p>
                  </a:txBody>
                  <a:tcPr marL="45720" marR="45720" marT="0" marB="0"/>
                </a:tc>
                <a:extLst>
                  <a:ext uri="{0D108BD9-81ED-4DB2-BD59-A6C34878D82A}">
                    <a16:rowId xmlns:a16="http://schemas.microsoft.com/office/drawing/2014/main" val="986666716"/>
                  </a:ext>
                </a:extLst>
              </a:tr>
              <a:tr h="219343">
                <a:tc>
                  <a:txBody>
                    <a:bodyPr/>
                    <a:lstStyle/>
                    <a:p>
                      <a:r>
                        <a:rPr lang="en-US" sz="1400" dirty="0">
                          <a:latin typeface="Consolas" panose="020B0609020204030204" pitchFamily="49" charset="0"/>
                          <a:cs typeface="Calibri" panose="020F0502020204030204" pitchFamily="34" charset="0"/>
                        </a:rPr>
                        <a:t>Title</a:t>
                      </a:r>
                    </a:p>
                  </a:txBody>
                  <a:tcPr marL="45720" marR="45720" marT="0" marB="0"/>
                </a:tc>
                <a:tc>
                  <a:txBody>
                    <a:bodyPr/>
                    <a:lstStyle/>
                    <a:p>
                      <a:r>
                        <a:rPr lang="en-US" sz="1400" dirty="0">
                          <a:latin typeface="Consolas" panose="020B0609020204030204" pitchFamily="49" charset="0"/>
                          <a:cs typeface="Calibri" panose="020F0502020204030204" pitchFamily="34" charset="0"/>
                        </a:rPr>
                        <a:t>VARCHAR(96)</a:t>
                      </a:r>
                    </a:p>
                  </a:txBody>
                  <a:tcPr marL="45720" marR="45720" marT="0" marB="0"/>
                </a:tc>
                <a:extLst>
                  <a:ext uri="{0D108BD9-81ED-4DB2-BD59-A6C34878D82A}">
                    <a16:rowId xmlns:a16="http://schemas.microsoft.com/office/drawing/2014/main" val="1003336169"/>
                  </a:ext>
                </a:extLst>
              </a:tr>
              <a:tr h="219343">
                <a:tc>
                  <a:txBody>
                    <a:bodyPr/>
                    <a:lstStyle/>
                    <a:p>
                      <a:r>
                        <a:rPr lang="en-US" sz="1400" dirty="0">
                          <a:latin typeface="Consolas" panose="020B0609020204030204" pitchFamily="49" charset="0"/>
                          <a:cs typeface="Calibri" panose="020F0502020204030204" pitchFamily="34" charset="0"/>
                        </a:rPr>
                        <a:t>Author</a:t>
                      </a: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VARCHAR(64)</a:t>
                      </a:r>
                    </a:p>
                  </a:txBody>
                  <a:tcPr marL="45720" marR="45720" marT="0" marB="0"/>
                </a:tc>
                <a:extLst>
                  <a:ext uri="{0D108BD9-81ED-4DB2-BD59-A6C34878D82A}">
                    <a16:rowId xmlns:a16="http://schemas.microsoft.com/office/drawing/2014/main" val="828225337"/>
                  </a:ext>
                </a:extLst>
              </a:tr>
              <a:tr h="219343">
                <a:tc>
                  <a:txBody>
                    <a:bodyPr/>
                    <a:lstStyle/>
                    <a:p>
                      <a:r>
                        <a:rPr lang="en-US" sz="1400" dirty="0">
                          <a:latin typeface="Consolas" panose="020B0609020204030204" pitchFamily="49" charset="0"/>
                          <a:cs typeface="Calibri" panose="020F0502020204030204" pitchFamily="34" charset="0"/>
                        </a:rPr>
                        <a:t>Price</a:t>
                      </a: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2093078204"/>
                  </a:ext>
                </a:extLst>
              </a:tr>
            </a:tbl>
          </a:graphicData>
        </a:graphic>
      </p:graphicFrame>
      <p:graphicFrame>
        <p:nvGraphicFramePr>
          <p:cNvPr id="7" name="Table 6">
            <a:extLst>
              <a:ext uri="{FF2B5EF4-FFF2-40B4-BE49-F238E27FC236}">
                <a16:creationId xmlns:a16="http://schemas.microsoft.com/office/drawing/2014/main" id="{82094867-F855-34A3-D781-11D1C488808D}"/>
              </a:ext>
            </a:extLst>
          </p:cNvPr>
          <p:cNvGraphicFramePr>
            <a:graphicFrameLocks noGrp="1"/>
          </p:cNvGraphicFramePr>
          <p:nvPr>
            <p:extLst>
              <p:ext uri="{D42A27DB-BD31-4B8C-83A1-F6EECF244321}">
                <p14:modId xmlns:p14="http://schemas.microsoft.com/office/powerpoint/2010/main" val="2300212441"/>
              </p:ext>
            </p:extLst>
          </p:nvPr>
        </p:nvGraphicFramePr>
        <p:xfrm>
          <a:off x="8132741" y="2658213"/>
          <a:ext cx="2312799" cy="1523435"/>
        </p:xfrm>
        <a:graphic>
          <a:graphicData uri="http://schemas.openxmlformats.org/drawingml/2006/table">
            <a:tbl>
              <a:tblPr firstRow="1" bandRow="1">
                <a:tableStyleId>{5C22544A-7EE6-4342-B048-85BDC9FD1C3A}</a:tableStyleId>
              </a:tblPr>
              <a:tblGrid>
                <a:gridCol w="994786">
                  <a:extLst>
                    <a:ext uri="{9D8B030D-6E8A-4147-A177-3AD203B41FA5}">
                      <a16:colId xmlns:a16="http://schemas.microsoft.com/office/drawing/2014/main" val="1106858737"/>
                    </a:ext>
                  </a:extLst>
                </a:gridCol>
                <a:gridCol w="1318013">
                  <a:extLst>
                    <a:ext uri="{9D8B030D-6E8A-4147-A177-3AD203B41FA5}">
                      <a16:colId xmlns:a16="http://schemas.microsoft.com/office/drawing/2014/main" val="3598699040"/>
                    </a:ext>
                  </a:extLst>
                </a:gridCol>
              </a:tblGrid>
              <a:tr h="219343">
                <a:tc gridSpan="2">
                  <a:txBody>
                    <a:bodyPr/>
                    <a:lstStyle/>
                    <a:p>
                      <a:r>
                        <a:rPr lang="en-US" sz="1400" dirty="0" err="1">
                          <a:latin typeface="Consolas" panose="020B0609020204030204" pitchFamily="49" charset="0"/>
                          <a:cs typeface="Calibri" panose="020F0502020204030204" pitchFamily="34" charset="0"/>
                        </a:rPr>
                        <a:t>BookInfo</a:t>
                      </a:r>
                      <a:endParaRPr lang="en-US" sz="1400" dirty="0">
                        <a:latin typeface="Consolas" panose="020B0609020204030204" pitchFamily="49" charset="0"/>
                        <a:cs typeface="Calibri" panose="020F0502020204030204" pitchFamily="34" charset="0"/>
                      </a:endParaRP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a:latin typeface="Consolas" panose="020B0609020204030204" pitchFamily="49" charset="0"/>
                          <a:cs typeface="Calibri" panose="020F0502020204030204" pitchFamily="34" charset="0"/>
                        </a:rPr>
                        <a:t>ID</a:t>
                      </a:r>
                    </a:p>
                  </a:txBody>
                  <a:tcPr marL="45720" marR="45720" marT="0" marB="0"/>
                </a:tc>
                <a:tc>
                  <a:txBody>
                    <a:bodyPr/>
                    <a:lstStyle/>
                    <a:p>
                      <a:r>
                        <a:rPr lang="en-US" sz="1400" dirty="0">
                          <a:latin typeface="Consolas" panose="020B0609020204030204" pitchFamily="49" charset="0"/>
                          <a:cs typeface="Calibri" panose="020F0502020204030204" pitchFamily="34" charset="0"/>
                        </a:rPr>
                        <a:t>CHAR(15) </a:t>
                      </a:r>
                      <a:r>
                        <a:rPr lang="en-US" sz="1400" b="1" dirty="0">
                          <a:latin typeface="Consolas" panose="020B0609020204030204" pitchFamily="49" charset="0"/>
                          <a:cs typeface="Calibri" panose="020F0502020204030204" pitchFamily="34" charset="0"/>
                        </a:rPr>
                        <a:t>PK</a:t>
                      </a:r>
                    </a:p>
                  </a:txBody>
                  <a:tcPr marL="45720" marR="45720" marT="0" marB="0"/>
                </a:tc>
                <a:extLst>
                  <a:ext uri="{0D108BD9-81ED-4DB2-BD59-A6C34878D82A}">
                    <a16:rowId xmlns:a16="http://schemas.microsoft.com/office/drawing/2014/main" val="986666716"/>
                  </a:ext>
                </a:extLst>
              </a:tr>
              <a:tr h="219343">
                <a:tc>
                  <a:txBody>
                    <a:bodyPr/>
                    <a:lstStyle/>
                    <a:p>
                      <a:r>
                        <a:rPr lang="en-US" sz="1400" dirty="0" err="1">
                          <a:latin typeface="Consolas" panose="020B0609020204030204" pitchFamily="49" charset="0"/>
                          <a:cs typeface="Calibri" panose="020F0502020204030204" pitchFamily="34" charset="0"/>
                        </a:rPr>
                        <a:t>AuthorID</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INT REF</a:t>
                      </a:r>
                      <a:r>
                        <a:rPr lang="en-US" sz="1400" baseline="0" dirty="0">
                          <a:latin typeface="Consolas" panose="020B0609020204030204" pitchFamily="49" charset="0"/>
                          <a:cs typeface="Calibri" panose="020F0502020204030204" pitchFamily="34" charset="0"/>
                        </a:rPr>
                        <a:t> </a:t>
                      </a:r>
                      <a:r>
                        <a:rPr lang="en-US" sz="1400" baseline="0" dirty="0" err="1">
                          <a:latin typeface="Consolas" panose="020B0609020204030204" pitchFamily="49" charset="0"/>
                          <a:cs typeface="Calibri" panose="020F0502020204030204" pitchFamily="34" charset="0"/>
                        </a:rPr>
                        <a:t>AuthorInfo</a:t>
                      </a:r>
                      <a:endParaRPr lang="en-US" sz="1400" dirty="0">
                        <a:latin typeface="Consolas" panose="020B0609020204030204" pitchFamily="49" charset="0"/>
                        <a:cs typeface="Calibri" panose="020F0502020204030204" pitchFamily="34" charset="0"/>
                      </a:endParaRPr>
                    </a:p>
                  </a:txBody>
                  <a:tcPr marL="45720" marR="45720" marT="0" marB="0"/>
                </a:tc>
                <a:extLst>
                  <a:ext uri="{0D108BD9-81ED-4DB2-BD59-A6C34878D82A}">
                    <a16:rowId xmlns:a16="http://schemas.microsoft.com/office/drawing/2014/main" val="1003336169"/>
                  </a:ext>
                </a:extLst>
              </a:tr>
              <a:tr h="219343">
                <a:tc>
                  <a:txBody>
                    <a:bodyPr/>
                    <a:lstStyle/>
                    <a:p>
                      <a:r>
                        <a:rPr lang="en-US" sz="1400" dirty="0" err="1">
                          <a:latin typeface="Consolas" panose="020B0609020204030204" pitchFamily="49" charset="0"/>
                          <a:cs typeface="Calibri" panose="020F0502020204030204" pitchFamily="34" charset="0"/>
                        </a:rPr>
                        <a:t>BookTitle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VARCHAR(128)</a:t>
                      </a:r>
                    </a:p>
                  </a:txBody>
                  <a:tcPr marL="45720" marR="45720" marT="0" marB="0"/>
                </a:tc>
                <a:extLst>
                  <a:ext uri="{0D108BD9-81ED-4DB2-BD59-A6C34878D82A}">
                    <a16:rowId xmlns:a16="http://schemas.microsoft.com/office/drawing/2014/main" val="828225337"/>
                  </a:ext>
                </a:extLst>
              </a:tr>
              <a:tr h="219343">
                <a:tc>
                  <a:txBody>
                    <a:bodyPr/>
                    <a:lstStyle/>
                    <a:p>
                      <a:r>
                        <a:rPr lang="en-US" sz="1400" dirty="0" err="1">
                          <a:latin typeface="Consolas" panose="020B0609020204030204" pitchFamily="49" charset="0"/>
                          <a:cs typeface="Calibri" panose="020F0502020204030204" pitchFamily="34" charset="0"/>
                        </a:rPr>
                        <a:t>ListPrice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2093078204"/>
                  </a:ext>
                </a:extLst>
              </a:tr>
              <a:tr h="219343">
                <a:tc>
                  <a:txBody>
                    <a:bodyPr/>
                    <a:lstStyle/>
                    <a:p>
                      <a:r>
                        <a:rPr lang="en-US" sz="1400" dirty="0" err="1">
                          <a:latin typeface="Consolas" panose="020B0609020204030204" pitchFamily="49" charset="0"/>
                          <a:cs typeface="Calibri" panose="020F0502020204030204" pitchFamily="34" charset="0"/>
                        </a:rPr>
                        <a:t>DiscPrice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3840172899"/>
                  </a:ext>
                </a:extLst>
              </a:tr>
            </a:tbl>
          </a:graphicData>
        </a:graphic>
      </p:graphicFrame>
      <p:graphicFrame>
        <p:nvGraphicFramePr>
          <p:cNvPr id="8" name="Table 7">
            <a:extLst>
              <a:ext uri="{FF2B5EF4-FFF2-40B4-BE49-F238E27FC236}">
                <a16:creationId xmlns:a16="http://schemas.microsoft.com/office/drawing/2014/main" id="{9C7A9562-1211-B06B-8054-9CFF8BDE3B4F}"/>
              </a:ext>
            </a:extLst>
          </p:cNvPr>
          <p:cNvGraphicFramePr>
            <a:graphicFrameLocks noGrp="1"/>
          </p:cNvGraphicFramePr>
          <p:nvPr>
            <p:extLst>
              <p:ext uri="{D42A27DB-BD31-4B8C-83A1-F6EECF244321}">
                <p14:modId xmlns:p14="http://schemas.microsoft.com/office/powerpoint/2010/main" val="1085377726"/>
              </p:ext>
            </p:extLst>
          </p:nvPr>
        </p:nvGraphicFramePr>
        <p:xfrm>
          <a:off x="8132741" y="4337959"/>
          <a:ext cx="2314473" cy="877372"/>
        </p:xfrm>
        <a:graphic>
          <a:graphicData uri="http://schemas.openxmlformats.org/drawingml/2006/table">
            <a:tbl>
              <a:tblPr firstRow="1" bandRow="1">
                <a:tableStyleId>{5C22544A-7EE6-4342-B048-85BDC9FD1C3A}</a:tableStyleId>
              </a:tblPr>
              <a:tblGrid>
                <a:gridCol w="994786">
                  <a:extLst>
                    <a:ext uri="{9D8B030D-6E8A-4147-A177-3AD203B41FA5}">
                      <a16:colId xmlns:a16="http://schemas.microsoft.com/office/drawing/2014/main" val="1106858737"/>
                    </a:ext>
                  </a:extLst>
                </a:gridCol>
                <a:gridCol w="1319687">
                  <a:extLst>
                    <a:ext uri="{9D8B030D-6E8A-4147-A177-3AD203B41FA5}">
                      <a16:colId xmlns:a16="http://schemas.microsoft.com/office/drawing/2014/main" val="3598699040"/>
                    </a:ext>
                  </a:extLst>
                </a:gridCol>
              </a:tblGrid>
              <a:tr h="219343">
                <a:tc gridSpan="2">
                  <a:txBody>
                    <a:bodyPr/>
                    <a:lstStyle/>
                    <a:p>
                      <a:r>
                        <a:rPr lang="en-US" sz="1400" dirty="0" err="1">
                          <a:latin typeface="Consolas" panose="020B0609020204030204" pitchFamily="49" charset="0"/>
                          <a:cs typeface="Calibri" panose="020F0502020204030204" pitchFamily="34" charset="0"/>
                        </a:rPr>
                        <a:t>AuthorInfo</a:t>
                      </a:r>
                      <a:endParaRPr lang="en-US" sz="1400" dirty="0">
                        <a:latin typeface="Consolas" panose="020B0609020204030204" pitchFamily="49" charset="0"/>
                        <a:cs typeface="Calibri" panose="020F0502020204030204" pitchFamily="34" charset="0"/>
                      </a:endParaRP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err="1">
                          <a:latin typeface="Consolas" panose="020B0609020204030204" pitchFamily="49" charset="0"/>
                          <a:cs typeface="Calibri" panose="020F0502020204030204" pitchFamily="34" charset="0"/>
                        </a:rPr>
                        <a:t>AuthorID</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b="1" dirty="0">
                          <a:latin typeface="Consolas" panose="020B0609020204030204" pitchFamily="49" charset="0"/>
                          <a:cs typeface="Calibri" panose="020F0502020204030204" pitchFamily="34" charset="0"/>
                        </a:rPr>
                        <a:t>INT PK</a:t>
                      </a:r>
                    </a:p>
                  </a:txBody>
                  <a:tcPr marL="45720" marR="45720" marT="0" marB="0"/>
                </a:tc>
                <a:extLst>
                  <a:ext uri="{0D108BD9-81ED-4DB2-BD59-A6C34878D82A}">
                    <a16:rowId xmlns:a16="http://schemas.microsoft.com/office/drawing/2014/main" val="986666716"/>
                  </a:ext>
                </a:extLst>
              </a:tr>
              <a:tr h="219343">
                <a:tc>
                  <a:txBody>
                    <a:bodyPr/>
                    <a:lstStyle/>
                    <a:p>
                      <a:r>
                        <a:rPr lang="en-US" sz="1400" dirty="0" err="1">
                          <a:latin typeface="Consolas" panose="020B0609020204030204" pitchFamily="49" charset="0"/>
                          <a:cs typeface="Calibri" panose="020F0502020204030204" pitchFamily="34" charset="0"/>
                        </a:rPr>
                        <a:t>LastName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VARCHAR(32)</a:t>
                      </a:r>
                    </a:p>
                  </a:txBody>
                  <a:tcPr marL="45720" marR="45720" marT="0" marB="0"/>
                </a:tc>
                <a:extLst>
                  <a:ext uri="{0D108BD9-81ED-4DB2-BD59-A6C34878D82A}">
                    <a16:rowId xmlns:a16="http://schemas.microsoft.com/office/drawing/2014/main" val="1003336169"/>
                  </a:ext>
                </a:extLst>
              </a:tr>
              <a:tr h="219343">
                <a:tc>
                  <a:txBody>
                    <a:bodyPr/>
                    <a:lstStyle/>
                    <a:p>
                      <a:r>
                        <a:rPr lang="en-US" sz="1400" dirty="0" err="1">
                          <a:latin typeface="Consolas" panose="020B0609020204030204" pitchFamily="49" charset="0"/>
                          <a:cs typeface="Calibri" panose="020F0502020204030204" pitchFamily="34" charset="0"/>
                        </a:rPr>
                        <a:t>FirstName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VARCHAR(32)</a:t>
                      </a:r>
                    </a:p>
                  </a:txBody>
                  <a:tcPr marL="45720" marR="45720" marT="0" marB="0"/>
                </a:tc>
                <a:extLst>
                  <a:ext uri="{0D108BD9-81ED-4DB2-BD59-A6C34878D82A}">
                    <a16:rowId xmlns:a16="http://schemas.microsoft.com/office/drawing/2014/main" val="828225337"/>
                  </a:ext>
                </a:extLst>
              </a:tr>
            </a:tbl>
          </a:graphicData>
        </a:graphic>
      </p:graphicFrame>
      <p:cxnSp>
        <p:nvCxnSpPr>
          <p:cNvPr id="9" name="Straight Arrow Connector 8">
            <a:extLst>
              <a:ext uri="{FF2B5EF4-FFF2-40B4-BE49-F238E27FC236}">
                <a16:creationId xmlns:a16="http://schemas.microsoft.com/office/drawing/2014/main" id="{4E2BA8E9-98FE-BD3E-4E33-B00C2F763094}"/>
              </a:ext>
            </a:extLst>
          </p:cNvPr>
          <p:cNvCxnSpPr/>
          <p:nvPr/>
        </p:nvCxnSpPr>
        <p:spPr>
          <a:xfrm flipV="1">
            <a:off x="7519795" y="2987569"/>
            <a:ext cx="612946" cy="77372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C7CFAF9-4567-4429-20CB-4A232FB92CF0}"/>
              </a:ext>
            </a:extLst>
          </p:cNvPr>
          <p:cNvCxnSpPr>
            <a:stCxn id="6" idx="3"/>
          </p:cNvCxnSpPr>
          <p:nvPr/>
        </p:nvCxnSpPr>
        <p:spPr>
          <a:xfrm flipV="1">
            <a:off x="7519795" y="3640712"/>
            <a:ext cx="612946" cy="34532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34D2A0-0814-0C8C-505F-DC5814FA6B9D}"/>
              </a:ext>
            </a:extLst>
          </p:cNvPr>
          <p:cNvCxnSpPr/>
          <p:nvPr/>
        </p:nvCxnSpPr>
        <p:spPr>
          <a:xfrm flipV="1">
            <a:off x="7519795" y="3871824"/>
            <a:ext cx="612946" cy="57275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F3411D2-0AA4-5A1B-716D-81E858091523}"/>
              </a:ext>
            </a:extLst>
          </p:cNvPr>
          <p:cNvCxnSpPr/>
          <p:nvPr/>
        </p:nvCxnSpPr>
        <p:spPr>
          <a:xfrm>
            <a:off x="7519795" y="4181648"/>
            <a:ext cx="612946" cy="7151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9A3D5C-A9FD-040E-3C07-81DA4BCEC490}"/>
              </a:ext>
            </a:extLst>
          </p:cNvPr>
          <p:cNvCxnSpPr/>
          <p:nvPr/>
        </p:nvCxnSpPr>
        <p:spPr>
          <a:xfrm>
            <a:off x="7519795" y="4181648"/>
            <a:ext cx="612946" cy="95626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99179B9-C6A4-6E47-8075-55DC54C8F15D}"/>
              </a:ext>
            </a:extLst>
          </p:cNvPr>
          <p:cNvSpPr txBox="1"/>
          <p:nvPr/>
        </p:nvSpPr>
        <p:spPr>
          <a:xfrm>
            <a:off x="7082568" y="3074113"/>
            <a:ext cx="41910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S1</a:t>
            </a:r>
          </a:p>
        </p:txBody>
      </p:sp>
      <p:sp>
        <p:nvSpPr>
          <p:cNvPr id="15" name="TextBox 14">
            <a:extLst>
              <a:ext uri="{FF2B5EF4-FFF2-40B4-BE49-F238E27FC236}">
                <a16:creationId xmlns:a16="http://schemas.microsoft.com/office/drawing/2014/main" id="{9B248DA4-C4E1-F9C5-66DE-D3B5531ACE5B}"/>
              </a:ext>
            </a:extLst>
          </p:cNvPr>
          <p:cNvSpPr txBox="1"/>
          <p:nvPr/>
        </p:nvSpPr>
        <p:spPr>
          <a:xfrm>
            <a:off x="10006743" y="2283538"/>
            <a:ext cx="41910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S2</a:t>
            </a:r>
          </a:p>
        </p:txBody>
      </p:sp>
    </p:spTree>
    <p:extLst>
      <p:ext uri="{BB962C8B-B14F-4D97-AF65-F5344CB8AC3E}">
        <p14:creationId xmlns:p14="http://schemas.microsoft.com/office/powerpoint/2010/main" val="32216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BDB37-F4C3-DDF2-2230-605004B8325C}"/>
              </a:ext>
            </a:extLst>
          </p:cNvPr>
          <p:cNvSpPr>
            <a:spLocks noGrp="1"/>
          </p:cNvSpPr>
          <p:nvPr>
            <p:ph type="body" sz="quarter" idx="14"/>
          </p:nvPr>
        </p:nvSpPr>
        <p:spPr/>
        <p:txBody>
          <a:bodyPr/>
          <a:lstStyle/>
          <a:p>
            <a:r>
              <a:rPr lang="en-US" dirty="0"/>
              <a:t>System Architecture and Matching Process</a:t>
            </a:r>
          </a:p>
        </p:txBody>
      </p:sp>
      <p:sp>
        <p:nvSpPr>
          <p:cNvPr id="4" name="Text Box 39">
            <a:extLst>
              <a:ext uri="{FF2B5EF4-FFF2-40B4-BE49-F238E27FC236}">
                <a16:creationId xmlns:a16="http://schemas.microsoft.com/office/drawing/2014/main" id="{DBFEC875-7703-B144-33F4-851D90ED7459}"/>
              </a:ext>
            </a:extLst>
          </p:cNvPr>
          <p:cNvSpPr txBox="1">
            <a:spLocks noChangeArrowheads="1"/>
          </p:cNvSpPr>
          <p:nvPr/>
        </p:nvSpPr>
        <p:spPr bwMode="auto">
          <a:xfrm>
            <a:off x="460240" y="1177485"/>
            <a:ext cx="1585690" cy="369332"/>
          </a:xfrm>
          <a:prstGeom prst="rect">
            <a:avLst/>
          </a:prstGeom>
          <a:noFill/>
          <a:ln w="9525" algn="ctr">
            <a:noFill/>
            <a:miter lim="800000"/>
            <a:headEnd/>
            <a:tailEnd/>
          </a:ln>
          <a:effectLst/>
        </p:spPr>
        <p:txBody>
          <a:bodyPr wrap="none">
            <a:spAutoFit/>
          </a:bodyPr>
          <a:lstStyle/>
          <a:p>
            <a:pPr algn="ctr"/>
            <a:r>
              <a:rPr lang="de-DE" b="1" dirty="0">
                <a:latin typeface="Calibri" panose="020F0502020204030204" pitchFamily="34" charset="0"/>
                <a:cs typeface="Calibri" panose="020F0502020204030204" pitchFamily="34" charset="0"/>
              </a:rPr>
              <a:t>Input Schemas</a:t>
            </a:r>
            <a:endParaRPr lang="de-DE" b="1" baseline="-25000" dirty="0">
              <a:latin typeface="Calibri" panose="020F0502020204030204" pitchFamily="34" charset="0"/>
              <a:cs typeface="Calibri" panose="020F0502020204030204" pitchFamily="34" charset="0"/>
            </a:endParaRPr>
          </a:p>
        </p:txBody>
      </p:sp>
      <p:sp>
        <p:nvSpPr>
          <p:cNvPr id="5" name="Text Box 46">
            <a:extLst>
              <a:ext uri="{FF2B5EF4-FFF2-40B4-BE49-F238E27FC236}">
                <a16:creationId xmlns:a16="http://schemas.microsoft.com/office/drawing/2014/main" id="{1CC588C6-EA62-8813-1D9D-10EC947A2B0D}"/>
              </a:ext>
            </a:extLst>
          </p:cNvPr>
          <p:cNvSpPr txBox="1">
            <a:spLocks noChangeArrowheads="1"/>
          </p:cNvSpPr>
          <p:nvPr/>
        </p:nvSpPr>
        <p:spPr bwMode="auto">
          <a:xfrm>
            <a:off x="535933" y="1596453"/>
            <a:ext cx="500063" cy="369332"/>
          </a:xfrm>
          <a:prstGeom prst="rect">
            <a:avLst/>
          </a:prstGeom>
          <a:noFill/>
          <a:ln w="9525" algn="ctr">
            <a:noFill/>
            <a:miter lim="800000"/>
            <a:headEnd/>
            <a:tailEnd/>
          </a:ln>
          <a:effectLst/>
        </p:spPr>
        <p:txBody>
          <a:bodyPr>
            <a:spAutoFit/>
          </a:bodyPr>
          <a:lstStyle/>
          <a:p>
            <a:pPr algn="ctr"/>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1</a:t>
            </a:r>
          </a:p>
        </p:txBody>
      </p:sp>
      <p:sp>
        <p:nvSpPr>
          <p:cNvPr id="6" name="Text Box 47">
            <a:extLst>
              <a:ext uri="{FF2B5EF4-FFF2-40B4-BE49-F238E27FC236}">
                <a16:creationId xmlns:a16="http://schemas.microsoft.com/office/drawing/2014/main" id="{1CD5AD29-A33D-022D-379C-423468448C09}"/>
              </a:ext>
            </a:extLst>
          </p:cNvPr>
          <p:cNvSpPr txBox="1">
            <a:spLocks noChangeArrowheads="1"/>
          </p:cNvSpPr>
          <p:nvPr/>
        </p:nvSpPr>
        <p:spPr bwMode="auto">
          <a:xfrm>
            <a:off x="573123" y="2591852"/>
            <a:ext cx="372218" cy="369332"/>
          </a:xfrm>
          <a:prstGeom prst="rect">
            <a:avLst/>
          </a:prstGeom>
          <a:noFill/>
          <a:ln w="9525" algn="ctr">
            <a:noFill/>
            <a:miter lim="800000"/>
            <a:headEnd/>
            <a:tailEnd/>
          </a:ln>
          <a:effectLst/>
        </p:spPr>
        <p:txBody>
          <a:bodyPr wrap="none">
            <a:spAutoFit/>
          </a:bodyPr>
          <a:lstStyle/>
          <a:p>
            <a:pPr algn="ctr"/>
            <a:r>
              <a:rPr lang="de-DE" b="1">
                <a:latin typeface="Calibri" panose="020F0502020204030204" pitchFamily="34" charset="0"/>
                <a:cs typeface="Calibri" panose="020F0502020204030204" pitchFamily="34" charset="0"/>
              </a:rPr>
              <a:t>S</a:t>
            </a:r>
            <a:r>
              <a:rPr lang="de-DE" b="1" baseline="-25000">
                <a:latin typeface="Calibri" panose="020F0502020204030204" pitchFamily="34" charset="0"/>
                <a:cs typeface="Calibri" panose="020F0502020204030204" pitchFamily="34" charset="0"/>
              </a:rPr>
              <a:t>2</a:t>
            </a:r>
          </a:p>
        </p:txBody>
      </p:sp>
      <p:graphicFrame>
        <p:nvGraphicFramePr>
          <p:cNvPr id="7" name="Group 96">
            <a:extLst>
              <a:ext uri="{FF2B5EF4-FFF2-40B4-BE49-F238E27FC236}">
                <a16:creationId xmlns:a16="http://schemas.microsoft.com/office/drawing/2014/main" id="{92C2F702-C2C8-CED0-3A44-24CA454A6A00}"/>
              </a:ext>
            </a:extLst>
          </p:cNvPr>
          <p:cNvGraphicFramePr>
            <a:graphicFrameLocks/>
          </p:cNvGraphicFramePr>
          <p:nvPr>
            <p:extLst>
              <p:ext uri="{D42A27DB-BD31-4B8C-83A1-F6EECF244321}">
                <p14:modId xmlns:p14="http://schemas.microsoft.com/office/powerpoint/2010/main" val="2487419595"/>
              </p:ext>
            </p:extLst>
          </p:nvPr>
        </p:nvGraphicFramePr>
        <p:xfrm>
          <a:off x="1120133" y="1690116"/>
          <a:ext cx="488950" cy="290880"/>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Att1</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Att2</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Att3</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285">
            <a:extLst>
              <a:ext uri="{FF2B5EF4-FFF2-40B4-BE49-F238E27FC236}">
                <a16:creationId xmlns:a16="http://schemas.microsoft.com/office/drawing/2014/main" id="{830309A6-5350-4B2C-6B68-C94EED1D60E8}"/>
              </a:ext>
            </a:extLst>
          </p:cNvPr>
          <p:cNvGraphicFramePr>
            <a:graphicFrameLocks noGrp="1"/>
          </p:cNvGraphicFramePr>
          <p:nvPr>
            <p:extLst>
              <p:ext uri="{D42A27DB-BD31-4B8C-83A1-F6EECF244321}">
                <p14:modId xmlns:p14="http://schemas.microsoft.com/office/powerpoint/2010/main" val="261981040"/>
              </p:ext>
            </p:extLst>
          </p:nvPr>
        </p:nvGraphicFramePr>
        <p:xfrm>
          <a:off x="740721" y="2048891"/>
          <a:ext cx="317500" cy="298695"/>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tblGrid>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Att4</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Att5</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 name="Group 244">
            <a:extLst>
              <a:ext uri="{FF2B5EF4-FFF2-40B4-BE49-F238E27FC236}">
                <a16:creationId xmlns:a16="http://schemas.microsoft.com/office/drawing/2014/main" id="{C5CC1296-F2FB-21EF-48E2-CA9F210F5A4F}"/>
              </a:ext>
            </a:extLst>
          </p:cNvPr>
          <p:cNvGraphicFramePr>
            <a:graphicFrameLocks noGrp="1"/>
          </p:cNvGraphicFramePr>
          <p:nvPr>
            <p:extLst>
              <p:ext uri="{D42A27DB-BD31-4B8C-83A1-F6EECF244321}">
                <p14:modId xmlns:p14="http://schemas.microsoft.com/office/powerpoint/2010/main" val="766697519"/>
              </p:ext>
            </p:extLst>
          </p:nvPr>
        </p:nvGraphicFramePr>
        <p:xfrm>
          <a:off x="1278883" y="2106041"/>
          <a:ext cx="488950" cy="290880"/>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Att1</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Att2</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Att3</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10" name="AutoShape 287">
            <a:extLst>
              <a:ext uri="{FF2B5EF4-FFF2-40B4-BE49-F238E27FC236}">
                <a16:creationId xmlns:a16="http://schemas.microsoft.com/office/drawing/2014/main" id="{BF8109CD-CF63-4C46-129F-49F26F534F3B}"/>
              </a:ext>
            </a:extLst>
          </p:cNvPr>
          <p:cNvCxnSpPr>
            <a:cxnSpLocks noChangeShapeType="1"/>
          </p:cNvCxnSpPr>
          <p:nvPr/>
        </p:nvCxnSpPr>
        <p:spPr bwMode="auto">
          <a:xfrm>
            <a:off x="1353496" y="1975866"/>
            <a:ext cx="158750" cy="130175"/>
          </a:xfrm>
          <a:prstGeom prst="straightConnector1">
            <a:avLst/>
          </a:prstGeom>
          <a:noFill/>
          <a:ln w="9525">
            <a:solidFill>
              <a:schemeClr val="tx1"/>
            </a:solidFill>
            <a:round/>
            <a:headEnd type="triangle" w="med" len="med"/>
            <a:tailEnd type="triangle" w="med" len="med"/>
          </a:ln>
          <a:effectLst/>
        </p:spPr>
      </p:cxnSp>
      <p:cxnSp>
        <p:nvCxnSpPr>
          <p:cNvPr id="11" name="AutoShape 288">
            <a:extLst>
              <a:ext uri="{FF2B5EF4-FFF2-40B4-BE49-F238E27FC236}">
                <a16:creationId xmlns:a16="http://schemas.microsoft.com/office/drawing/2014/main" id="{85F5165A-55B2-2AA0-13E6-CB2E905BC74F}"/>
              </a:ext>
            </a:extLst>
          </p:cNvPr>
          <p:cNvCxnSpPr>
            <a:cxnSpLocks noChangeShapeType="1"/>
          </p:cNvCxnSpPr>
          <p:nvPr/>
        </p:nvCxnSpPr>
        <p:spPr bwMode="auto">
          <a:xfrm flipH="1">
            <a:off x="974083" y="1975866"/>
            <a:ext cx="220663" cy="73025"/>
          </a:xfrm>
          <a:prstGeom prst="straightConnector1">
            <a:avLst/>
          </a:prstGeom>
          <a:noFill/>
          <a:ln w="9525">
            <a:solidFill>
              <a:schemeClr val="tx1"/>
            </a:solidFill>
            <a:round/>
            <a:headEnd type="triangle" w="med" len="med"/>
            <a:tailEnd type="triangle" w="med" len="med"/>
          </a:ln>
          <a:effectLst/>
        </p:spPr>
      </p:cxnSp>
      <p:grpSp>
        <p:nvGrpSpPr>
          <p:cNvPr id="12" name="Group 11">
            <a:extLst>
              <a:ext uri="{FF2B5EF4-FFF2-40B4-BE49-F238E27FC236}">
                <a16:creationId xmlns:a16="http://schemas.microsoft.com/office/drawing/2014/main" id="{246ACC6C-4A00-BB93-E002-75CFD7F75475}"/>
              </a:ext>
            </a:extLst>
          </p:cNvPr>
          <p:cNvGrpSpPr/>
          <p:nvPr/>
        </p:nvGrpSpPr>
        <p:grpSpPr>
          <a:xfrm>
            <a:off x="825418" y="2723614"/>
            <a:ext cx="885825" cy="387350"/>
            <a:chOff x="431800" y="3151062"/>
            <a:chExt cx="885825" cy="387350"/>
          </a:xfrm>
        </p:grpSpPr>
        <p:sp>
          <p:nvSpPr>
            <p:cNvPr id="13" name="Rectangle 286">
              <a:extLst>
                <a:ext uri="{FF2B5EF4-FFF2-40B4-BE49-F238E27FC236}">
                  <a16:creationId xmlns:a16="http://schemas.microsoft.com/office/drawing/2014/main" id="{A692A0EB-91F0-12D4-B480-2298242E73D3}"/>
                </a:ext>
              </a:extLst>
            </p:cNvPr>
            <p:cNvSpPr>
              <a:spLocks noChangeArrowheads="1"/>
            </p:cNvSpPr>
            <p:nvPr/>
          </p:nvSpPr>
          <p:spPr bwMode="auto">
            <a:xfrm>
              <a:off x="665163" y="315106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14" name="AutoShape 289">
              <a:extLst>
                <a:ext uri="{FF2B5EF4-FFF2-40B4-BE49-F238E27FC236}">
                  <a16:creationId xmlns:a16="http://schemas.microsoft.com/office/drawing/2014/main" id="{9D65C699-C574-86F2-A389-6F91D9453992}"/>
                </a:ext>
              </a:extLst>
            </p:cNvPr>
            <p:cNvSpPr>
              <a:spLocks noChangeArrowheads="1"/>
            </p:cNvSpPr>
            <p:nvPr/>
          </p:nvSpPr>
          <p:spPr bwMode="auto">
            <a:xfrm>
              <a:off x="955675" y="3151062"/>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15" name="AutoShape 290">
              <a:extLst>
                <a:ext uri="{FF2B5EF4-FFF2-40B4-BE49-F238E27FC236}">
                  <a16:creationId xmlns:a16="http://schemas.microsoft.com/office/drawing/2014/main" id="{40C37CAD-7F7F-E2B5-5699-07B9E80B153E}"/>
                </a:ext>
              </a:extLst>
            </p:cNvPr>
            <p:cNvCxnSpPr>
              <a:cxnSpLocks noChangeShapeType="1"/>
              <a:stCxn id="13" idx="3"/>
              <a:endCxn id="14" idx="1"/>
            </p:cNvCxnSpPr>
            <p:nvPr/>
          </p:nvCxnSpPr>
          <p:spPr bwMode="auto">
            <a:xfrm>
              <a:off x="857250" y="3195512"/>
              <a:ext cx="98425" cy="0"/>
            </a:xfrm>
            <a:prstGeom prst="straightConnector1">
              <a:avLst/>
            </a:prstGeom>
            <a:noFill/>
            <a:ln w="9525">
              <a:solidFill>
                <a:schemeClr val="tx1"/>
              </a:solidFill>
              <a:round/>
              <a:headEnd/>
              <a:tailEnd/>
            </a:ln>
            <a:effectLst/>
          </p:spPr>
        </p:cxnSp>
        <p:sp>
          <p:nvSpPr>
            <p:cNvPr id="16" name="Rectangle 291">
              <a:extLst>
                <a:ext uri="{FF2B5EF4-FFF2-40B4-BE49-F238E27FC236}">
                  <a16:creationId xmlns:a16="http://schemas.microsoft.com/office/drawing/2014/main" id="{C3EAF357-B9FB-F6FB-BCAC-862500CE1694}"/>
                </a:ext>
              </a:extLst>
            </p:cNvPr>
            <p:cNvSpPr>
              <a:spLocks noChangeArrowheads="1"/>
            </p:cNvSpPr>
            <p:nvPr/>
          </p:nvSpPr>
          <p:spPr bwMode="auto">
            <a:xfrm>
              <a:off x="904875" y="3292350"/>
              <a:ext cx="192088"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17" name="AutoShape 292">
              <a:extLst>
                <a:ext uri="{FF2B5EF4-FFF2-40B4-BE49-F238E27FC236}">
                  <a16:creationId xmlns:a16="http://schemas.microsoft.com/office/drawing/2014/main" id="{B6C3D27A-9757-D064-C992-8A719ED46E28}"/>
                </a:ext>
              </a:extLst>
            </p:cNvPr>
            <p:cNvSpPr>
              <a:spLocks noChangeArrowheads="1"/>
            </p:cNvSpPr>
            <p:nvPr/>
          </p:nvSpPr>
          <p:spPr bwMode="auto">
            <a:xfrm>
              <a:off x="1141413" y="3292350"/>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18" name="AutoShape 293">
              <a:extLst>
                <a:ext uri="{FF2B5EF4-FFF2-40B4-BE49-F238E27FC236}">
                  <a16:creationId xmlns:a16="http://schemas.microsoft.com/office/drawing/2014/main" id="{6BE59649-2D50-8F12-25AE-3462ACEFF14B}"/>
                </a:ext>
              </a:extLst>
            </p:cNvPr>
            <p:cNvCxnSpPr>
              <a:cxnSpLocks noChangeShapeType="1"/>
              <a:stCxn id="16" idx="3"/>
              <a:endCxn id="17" idx="1"/>
            </p:cNvCxnSpPr>
            <p:nvPr/>
          </p:nvCxnSpPr>
          <p:spPr bwMode="auto">
            <a:xfrm>
              <a:off x="1096963" y="3336800"/>
              <a:ext cx="44450" cy="0"/>
            </a:xfrm>
            <a:prstGeom prst="straightConnector1">
              <a:avLst/>
            </a:prstGeom>
            <a:noFill/>
            <a:ln w="9525">
              <a:solidFill>
                <a:schemeClr val="tx1"/>
              </a:solidFill>
              <a:round/>
              <a:headEnd/>
              <a:tailEnd/>
            </a:ln>
            <a:effectLst/>
          </p:spPr>
        </p:cxnSp>
        <p:sp>
          <p:nvSpPr>
            <p:cNvPr id="19" name="Rectangle 294">
              <a:extLst>
                <a:ext uri="{FF2B5EF4-FFF2-40B4-BE49-F238E27FC236}">
                  <a16:creationId xmlns:a16="http://schemas.microsoft.com/office/drawing/2014/main" id="{576305B9-8A2A-0CB0-92C7-F95A6D42AA5C}"/>
                </a:ext>
              </a:extLst>
            </p:cNvPr>
            <p:cNvSpPr>
              <a:spLocks noChangeArrowheads="1"/>
            </p:cNvSpPr>
            <p:nvPr/>
          </p:nvSpPr>
          <p:spPr bwMode="auto">
            <a:xfrm>
              <a:off x="431800" y="3447925"/>
              <a:ext cx="192088"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20" name="AutoShape 295">
              <a:extLst>
                <a:ext uri="{FF2B5EF4-FFF2-40B4-BE49-F238E27FC236}">
                  <a16:creationId xmlns:a16="http://schemas.microsoft.com/office/drawing/2014/main" id="{948A2290-BCF3-8C40-2201-87CCCAC0E7E3}"/>
                </a:ext>
              </a:extLst>
            </p:cNvPr>
            <p:cNvSpPr>
              <a:spLocks noChangeArrowheads="1"/>
            </p:cNvSpPr>
            <p:nvPr/>
          </p:nvSpPr>
          <p:spPr bwMode="auto">
            <a:xfrm>
              <a:off x="715963" y="3447925"/>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21" name="AutoShape 296">
              <a:extLst>
                <a:ext uri="{FF2B5EF4-FFF2-40B4-BE49-F238E27FC236}">
                  <a16:creationId xmlns:a16="http://schemas.microsoft.com/office/drawing/2014/main" id="{D36F43CC-AF47-1608-EA4D-7FE87A373400}"/>
                </a:ext>
              </a:extLst>
            </p:cNvPr>
            <p:cNvCxnSpPr>
              <a:cxnSpLocks noChangeShapeType="1"/>
              <a:stCxn id="19" idx="3"/>
              <a:endCxn id="20" idx="1"/>
            </p:cNvCxnSpPr>
            <p:nvPr/>
          </p:nvCxnSpPr>
          <p:spPr bwMode="auto">
            <a:xfrm>
              <a:off x="623888" y="3492375"/>
              <a:ext cx="92075" cy="0"/>
            </a:xfrm>
            <a:prstGeom prst="straightConnector1">
              <a:avLst/>
            </a:prstGeom>
            <a:noFill/>
            <a:ln w="9525">
              <a:solidFill>
                <a:schemeClr val="tx1"/>
              </a:solidFill>
              <a:round/>
              <a:headEnd/>
              <a:tailEnd/>
            </a:ln>
            <a:effectLst/>
          </p:spPr>
        </p:cxnSp>
        <p:cxnSp>
          <p:nvCxnSpPr>
            <p:cNvPr id="22" name="AutoShape 297">
              <a:extLst>
                <a:ext uri="{FF2B5EF4-FFF2-40B4-BE49-F238E27FC236}">
                  <a16:creationId xmlns:a16="http://schemas.microsoft.com/office/drawing/2014/main" id="{9233FDC0-0393-86AF-3149-630B25FD16ED}"/>
                </a:ext>
              </a:extLst>
            </p:cNvPr>
            <p:cNvCxnSpPr>
              <a:cxnSpLocks noChangeShapeType="1"/>
              <a:stCxn id="16" idx="0"/>
              <a:endCxn id="14" idx="2"/>
            </p:cNvCxnSpPr>
            <p:nvPr/>
          </p:nvCxnSpPr>
          <p:spPr bwMode="auto">
            <a:xfrm flipH="1" flipV="1">
              <a:off x="1000125" y="3239962"/>
              <a:ext cx="1588" cy="52388"/>
            </a:xfrm>
            <a:prstGeom prst="straightConnector1">
              <a:avLst/>
            </a:prstGeom>
            <a:noFill/>
            <a:ln w="9525">
              <a:solidFill>
                <a:schemeClr val="tx1"/>
              </a:solidFill>
              <a:round/>
              <a:headEnd/>
              <a:tailEnd/>
            </a:ln>
            <a:effectLst/>
          </p:spPr>
        </p:cxnSp>
        <p:sp>
          <p:nvSpPr>
            <p:cNvPr id="23" name="Rectangle 298">
              <a:extLst>
                <a:ext uri="{FF2B5EF4-FFF2-40B4-BE49-F238E27FC236}">
                  <a16:creationId xmlns:a16="http://schemas.microsoft.com/office/drawing/2014/main" id="{420D0F12-6394-8633-CAF4-2A35D032C119}"/>
                </a:ext>
              </a:extLst>
            </p:cNvPr>
            <p:cNvSpPr>
              <a:spLocks noChangeArrowheads="1"/>
            </p:cNvSpPr>
            <p:nvPr/>
          </p:nvSpPr>
          <p:spPr bwMode="auto">
            <a:xfrm>
              <a:off x="1125538" y="315106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24" name="Rectangle 299">
              <a:extLst>
                <a:ext uri="{FF2B5EF4-FFF2-40B4-BE49-F238E27FC236}">
                  <a16:creationId xmlns:a16="http://schemas.microsoft.com/office/drawing/2014/main" id="{813F08E0-D393-DEB8-667C-F992C45C75DC}"/>
                </a:ext>
              </a:extLst>
            </p:cNvPr>
            <p:cNvSpPr>
              <a:spLocks noChangeArrowheads="1"/>
            </p:cNvSpPr>
            <p:nvPr/>
          </p:nvSpPr>
          <p:spPr bwMode="auto">
            <a:xfrm>
              <a:off x="1090613" y="344951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25" name="AutoShape 300">
              <a:extLst>
                <a:ext uri="{FF2B5EF4-FFF2-40B4-BE49-F238E27FC236}">
                  <a16:creationId xmlns:a16="http://schemas.microsoft.com/office/drawing/2014/main" id="{FEF8D32C-6B7E-91BE-3E12-E063A474670E}"/>
                </a:ext>
              </a:extLst>
            </p:cNvPr>
            <p:cNvCxnSpPr>
              <a:cxnSpLocks noChangeShapeType="1"/>
              <a:stCxn id="14" idx="3"/>
              <a:endCxn id="23" idx="1"/>
            </p:cNvCxnSpPr>
            <p:nvPr/>
          </p:nvCxnSpPr>
          <p:spPr bwMode="auto">
            <a:xfrm>
              <a:off x="1044575" y="3195512"/>
              <a:ext cx="80963" cy="0"/>
            </a:xfrm>
            <a:prstGeom prst="straightConnector1">
              <a:avLst/>
            </a:prstGeom>
            <a:noFill/>
            <a:ln w="9525">
              <a:solidFill>
                <a:schemeClr val="tx1"/>
              </a:solidFill>
              <a:round/>
              <a:headEnd/>
              <a:tailEnd/>
            </a:ln>
            <a:effectLst/>
          </p:spPr>
        </p:cxnSp>
        <p:cxnSp>
          <p:nvCxnSpPr>
            <p:cNvPr id="26" name="AutoShape 301">
              <a:extLst>
                <a:ext uri="{FF2B5EF4-FFF2-40B4-BE49-F238E27FC236}">
                  <a16:creationId xmlns:a16="http://schemas.microsoft.com/office/drawing/2014/main" id="{50D5A4AA-7C68-5474-EFE0-088533FA257F}"/>
                </a:ext>
              </a:extLst>
            </p:cNvPr>
            <p:cNvCxnSpPr>
              <a:cxnSpLocks noChangeShapeType="1"/>
              <a:stCxn id="24" idx="0"/>
              <a:endCxn id="17" idx="2"/>
            </p:cNvCxnSpPr>
            <p:nvPr/>
          </p:nvCxnSpPr>
          <p:spPr bwMode="auto">
            <a:xfrm flipH="1" flipV="1">
              <a:off x="1185863" y="3381250"/>
              <a:ext cx="1587" cy="68262"/>
            </a:xfrm>
            <a:prstGeom prst="straightConnector1">
              <a:avLst/>
            </a:prstGeom>
            <a:noFill/>
            <a:ln w="9525">
              <a:solidFill>
                <a:schemeClr val="tx1"/>
              </a:solidFill>
              <a:round/>
              <a:headEnd/>
              <a:tailEnd/>
            </a:ln>
            <a:effectLst/>
          </p:spPr>
        </p:cxnSp>
        <p:cxnSp>
          <p:nvCxnSpPr>
            <p:cNvPr id="27" name="AutoShape 302">
              <a:extLst>
                <a:ext uri="{FF2B5EF4-FFF2-40B4-BE49-F238E27FC236}">
                  <a16:creationId xmlns:a16="http://schemas.microsoft.com/office/drawing/2014/main" id="{8E0D54CE-4035-A3E0-A5DC-617B34E8354E}"/>
                </a:ext>
              </a:extLst>
            </p:cNvPr>
            <p:cNvCxnSpPr>
              <a:cxnSpLocks noChangeShapeType="1"/>
              <a:stCxn id="20" idx="0"/>
              <a:endCxn id="13" idx="2"/>
            </p:cNvCxnSpPr>
            <p:nvPr/>
          </p:nvCxnSpPr>
          <p:spPr bwMode="auto">
            <a:xfrm flipV="1">
              <a:off x="760413" y="3239962"/>
              <a:ext cx="1587" cy="207963"/>
            </a:xfrm>
            <a:prstGeom prst="straightConnector1">
              <a:avLst/>
            </a:prstGeom>
            <a:noFill/>
            <a:ln w="9525">
              <a:solidFill>
                <a:schemeClr val="tx1"/>
              </a:solidFill>
              <a:round/>
              <a:headEnd/>
              <a:tailEnd/>
            </a:ln>
            <a:effectLst/>
          </p:spPr>
        </p:cxnSp>
        <p:cxnSp>
          <p:nvCxnSpPr>
            <p:cNvPr id="28" name="AutoShape 303">
              <a:extLst>
                <a:ext uri="{FF2B5EF4-FFF2-40B4-BE49-F238E27FC236}">
                  <a16:creationId xmlns:a16="http://schemas.microsoft.com/office/drawing/2014/main" id="{A152AD60-A7C8-5982-4398-23E65D2845F7}"/>
                </a:ext>
              </a:extLst>
            </p:cNvPr>
            <p:cNvCxnSpPr>
              <a:cxnSpLocks noChangeShapeType="1"/>
              <a:stCxn id="20" idx="3"/>
              <a:endCxn id="24" idx="1"/>
            </p:cNvCxnSpPr>
            <p:nvPr/>
          </p:nvCxnSpPr>
          <p:spPr bwMode="auto">
            <a:xfrm>
              <a:off x="804863" y="3492375"/>
              <a:ext cx="285750" cy="1587"/>
            </a:xfrm>
            <a:prstGeom prst="straightConnector1">
              <a:avLst/>
            </a:prstGeom>
            <a:noFill/>
            <a:ln w="9525">
              <a:solidFill>
                <a:schemeClr val="tx1"/>
              </a:solidFill>
              <a:round/>
              <a:headEnd/>
              <a:tailEnd/>
            </a:ln>
            <a:effectLst/>
          </p:spPr>
        </p:cxnSp>
      </p:grpSp>
      <p:sp>
        <p:nvSpPr>
          <p:cNvPr id="29" name="Rounded Rectangle 29">
            <a:extLst>
              <a:ext uri="{FF2B5EF4-FFF2-40B4-BE49-F238E27FC236}">
                <a16:creationId xmlns:a16="http://schemas.microsoft.com/office/drawing/2014/main" id="{39D37528-0C7E-40E7-82C5-F0E14E78DC80}"/>
              </a:ext>
            </a:extLst>
          </p:cNvPr>
          <p:cNvSpPr/>
          <p:nvPr/>
        </p:nvSpPr>
        <p:spPr>
          <a:xfrm>
            <a:off x="2322900" y="1170239"/>
            <a:ext cx="1788606" cy="2100105"/>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Model Pool</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30" name="Rounded Rectangle 55">
            <a:extLst>
              <a:ext uri="{FF2B5EF4-FFF2-40B4-BE49-F238E27FC236}">
                <a16:creationId xmlns:a16="http://schemas.microsoft.com/office/drawing/2014/main" id="{D2F60DE2-E5BE-F6C8-CDE1-50AA2EAF33E8}"/>
              </a:ext>
            </a:extLst>
          </p:cNvPr>
          <p:cNvSpPr/>
          <p:nvPr/>
        </p:nvSpPr>
        <p:spPr>
          <a:xfrm>
            <a:off x="7439200" y="1170238"/>
            <a:ext cx="1788606" cy="2111829"/>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Mapping Pool</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31" name="Right Arrow 56">
            <a:extLst>
              <a:ext uri="{FF2B5EF4-FFF2-40B4-BE49-F238E27FC236}">
                <a16:creationId xmlns:a16="http://schemas.microsoft.com/office/drawing/2014/main" id="{922A39D0-733D-1E49-73EF-00E598DD62AA}"/>
              </a:ext>
            </a:extLst>
          </p:cNvPr>
          <p:cNvSpPr/>
          <p:nvPr/>
        </p:nvSpPr>
        <p:spPr>
          <a:xfrm>
            <a:off x="1889945" y="217212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grpSp>
        <p:nvGrpSpPr>
          <p:cNvPr id="32" name="Group 31">
            <a:extLst>
              <a:ext uri="{FF2B5EF4-FFF2-40B4-BE49-F238E27FC236}">
                <a16:creationId xmlns:a16="http://schemas.microsoft.com/office/drawing/2014/main" id="{D6C012F3-5B50-CA23-1782-87E7B8B2EF8E}"/>
              </a:ext>
            </a:extLst>
          </p:cNvPr>
          <p:cNvGrpSpPr/>
          <p:nvPr/>
        </p:nvGrpSpPr>
        <p:grpSpPr>
          <a:xfrm>
            <a:off x="2776839" y="1745123"/>
            <a:ext cx="1089025" cy="441324"/>
            <a:chOff x="1928813" y="4461554"/>
            <a:chExt cx="1089025" cy="441324"/>
          </a:xfrm>
        </p:grpSpPr>
        <p:sp>
          <p:nvSpPr>
            <p:cNvPr id="33" name="Rectangle 6">
              <a:extLst>
                <a:ext uri="{FF2B5EF4-FFF2-40B4-BE49-F238E27FC236}">
                  <a16:creationId xmlns:a16="http://schemas.microsoft.com/office/drawing/2014/main" id="{EC8AB3CE-3F22-B74B-519A-017E6E5B1889}"/>
                </a:ext>
              </a:extLst>
            </p:cNvPr>
            <p:cNvSpPr>
              <a:spLocks noChangeArrowheads="1"/>
            </p:cNvSpPr>
            <p:nvPr/>
          </p:nvSpPr>
          <p:spPr bwMode="auto">
            <a:xfrm>
              <a:off x="2305050" y="44615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34" name="Rectangle 7">
              <a:extLst>
                <a:ext uri="{FF2B5EF4-FFF2-40B4-BE49-F238E27FC236}">
                  <a16:creationId xmlns:a16="http://schemas.microsoft.com/office/drawing/2014/main" id="{7A557FED-35F6-314E-AD28-217839521A62}"/>
                </a:ext>
              </a:extLst>
            </p:cNvPr>
            <p:cNvSpPr>
              <a:spLocks noChangeArrowheads="1"/>
            </p:cNvSpPr>
            <p:nvPr/>
          </p:nvSpPr>
          <p:spPr bwMode="auto">
            <a:xfrm>
              <a:off x="2116138" y="4628241"/>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35" name="Rectangle 8">
              <a:extLst>
                <a:ext uri="{FF2B5EF4-FFF2-40B4-BE49-F238E27FC236}">
                  <a16:creationId xmlns:a16="http://schemas.microsoft.com/office/drawing/2014/main" id="{D567DF9A-63C8-FECB-E763-D6BFBBE8C1B5}"/>
                </a:ext>
              </a:extLst>
            </p:cNvPr>
            <p:cNvSpPr>
              <a:spLocks noChangeArrowheads="1"/>
            </p:cNvSpPr>
            <p:nvPr/>
          </p:nvSpPr>
          <p:spPr bwMode="auto">
            <a:xfrm>
              <a:off x="2492375" y="4629829"/>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36" name="AutoShape 9">
              <a:extLst>
                <a:ext uri="{FF2B5EF4-FFF2-40B4-BE49-F238E27FC236}">
                  <a16:creationId xmlns:a16="http://schemas.microsoft.com/office/drawing/2014/main" id="{7C0FA06D-FC15-EAF7-32FD-791E491FF7CC}"/>
                </a:ext>
              </a:extLst>
            </p:cNvPr>
            <p:cNvCxnSpPr>
              <a:cxnSpLocks noChangeShapeType="1"/>
              <a:stCxn id="33" idx="2"/>
              <a:endCxn id="35" idx="0"/>
            </p:cNvCxnSpPr>
            <p:nvPr/>
          </p:nvCxnSpPr>
          <p:spPr bwMode="auto">
            <a:xfrm>
              <a:off x="2389188" y="4555216"/>
              <a:ext cx="187325" cy="74612"/>
            </a:xfrm>
            <a:prstGeom prst="straightConnector1">
              <a:avLst/>
            </a:prstGeom>
            <a:noFill/>
            <a:ln w="9525">
              <a:solidFill>
                <a:schemeClr val="tx1"/>
              </a:solidFill>
              <a:round/>
              <a:headEnd/>
              <a:tailEnd type="triangle" w="sm" len="sm"/>
            </a:ln>
            <a:effectLst/>
          </p:spPr>
        </p:cxnSp>
        <p:cxnSp>
          <p:nvCxnSpPr>
            <p:cNvPr id="37" name="AutoShape 10">
              <a:extLst>
                <a:ext uri="{FF2B5EF4-FFF2-40B4-BE49-F238E27FC236}">
                  <a16:creationId xmlns:a16="http://schemas.microsoft.com/office/drawing/2014/main" id="{87D732E3-C097-7A11-80F4-C8D7553DAF48}"/>
                </a:ext>
              </a:extLst>
            </p:cNvPr>
            <p:cNvCxnSpPr>
              <a:cxnSpLocks noChangeShapeType="1"/>
              <a:stCxn id="33" idx="2"/>
              <a:endCxn id="34" idx="0"/>
            </p:cNvCxnSpPr>
            <p:nvPr/>
          </p:nvCxnSpPr>
          <p:spPr bwMode="auto">
            <a:xfrm flipH="1">
              <a:off x="2200275" y="4555216"/>
              <a:ext cx="188913" cy="73025"/>
            </a:xfrm>
            <a:prstGeom prst="straightConnector1">
              <a:avLst/>
            </a:prstGeom>
            <a:noFill/>
            <a:ln w="9525">
              <a:solidFill>
                <a:schemeClr val="tx1"/>
              </a:solidFill>
              <a:round/>
              <a:headEnd/>
              <a:tailEnd type="triangle" w="sm" len="sm"/>
            </a:ln>
            <a:effectLst/>
          </p:spPr>
        </p:cxnSp>
        <p:sp>
          <p:nvSpPr>
            <p:cNvPr id="38" name="Rectangle 11">
              <a:extLst>
                <a:ext uri="{FF2B5EF4-FFF2-40B4-BE49-F238E27FC236}">
                  <a16:creationId xmlns:a16="http://schemas.microsoft.com/office/drawing/2014/main" id="{97088B1A-FCBF-0B65-9A08-5B9448517A24}"/>
                </a:ext>
              </a:extLst>
            </p:cNvPr>
            <p:cNvSpPr>
              <a:spLocks noChangeArrowheads="1"/>
            </p:cNvSpPr>
            <p:nvPr/>
          </p:nvSpPr>
          <p:spPr bwMode="auto">
            <a:xfrm>
              <a:off x="2390775" y="4807629"/>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39" name="Rectangle 12">
              <a:extLst>
                <a:ext uri="{FF2B5EF4-FFF2-40B4-BE49-F238E27FC236}">
                  <a16:creationId xmlns:a16="http://schemas.microsoft.com/office/drawing/2014/main" id="{F041D4F4-6121-8CA8-4E14-8C231B876BAB}"/>
                </a:ext>
              </a:extLst>
            </p:cNvPr>
            <p:cNvSpPr>
              <a:spLocks noChangeArrowheads="1"/>
            </p:cNvSpPr>
            <p:nvPr/>
          </p:nvSpPr>
          <p:spPr bwMode="auto">
            <a:xfrm>
              <a:off x="2630488" y="480921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40" name="AutoShape 13">
              <a:extLst>
                <a:ext uri="{FF2B5EF4-FFF2-40B4-BE49-F238E27FC236}">
                  <a16:creationId xmlns:a16="http://schemas.microsoft.com/office/drawing/2014/main" id="{3B5B476D-1857-4940-3CF8-4EFA4C5CE57A}"/>
                </a:ext>
              </a:extLst>
            </p:cNvPr>
            <p:cNvCxnSpPr>
              <a:cxnSpLocks noChangeShapeType="1"/>
              <a:stCxn id="35" idx="2"/>
              <a:endCxn id="39" idx="0"/>
            </p:cNvCxnSpPr>
            <p:nvPr/>
          </p:nvCxnSpPr>
          <p:spPr bwMode="auto">
            <a:xfrm>
              <a:off x="2576513" y="4723491"/>
              <a:ext cx="138113" cy="85725"/>
            </a:xfrm>
            <a:prstGeom prst="straightConnector1">
              <a:avLst/>
            </a:prstGeom>
            <a:noFill/>
            <a:ln w="9525">
              <a:solidFill>
                <a:schemeClr val="tx1"/>
              </a:solidFill>
              <a:round/>
              <a:headEnd/>
              <a:tailEnd type="triangle" w="sm" len="sm"/>
            </a:ln>
            <a:effectLst/>
          </p:spPr>
        </p:cxnSp>
        <p:cxnSp>
          <p:nvCxnSpPr>
            <p:cNvPr id="41" name="AutoShape 14">
              <a:extLst>
                <a:ext uri="{FF2B5EF4-FFF2-40B4-BE49-F238E27FC236}">
                  <a16:creationId xmlns:a16="http://schemas.microsoft.com/office/drawing/2014/main" id="{DCE48884-9E95-45F8-4C54-385370BAE516}"/>
                </a:ext>
              </a:extLst>
            </p:cNvPr>
            <p:cNvCxnSpPr>
              <a:cxnSpLocks noChangeShapeType="1"/>
              <a:stCxn id="35" idx="2"/>
              <a:endCxn id="38" idx="0"/>
            </p:cNvCxnSpPr>
            <p:nvPr/>
          </p:nvCxnSpPr>
          <p:spPr bwMode="auto">
            <a:xfrm flipH="1">
              <a:off x="2474913" y="4723491"/>
              <a:ext cx="101600" cy="84137"/>
            </a:xfrm>
            <a:prstGeom prst="straightConnector1">
              <a:avLst/>
            </a:prstGeom>
            <a:noFill/>
            <a:ln w="9525">
              <a:solidFill>
                <a:schemeClr val="tx1"/>
              </a:solidFill>
              <a:round/>
              <a:headEnd/>
              <a:tailEnd type="triangle" w="sm" len="sm"/>
            </a:ln>
            <a:effectLst/>
          </p:spPr>
        </p:cxnSp>
        <p:sp>
          <p:nvSpPr>
            <p:cNvPr id="42" name="Rectangle 15">
              <a:extLst>
                <a:ext uri="{FF2B5EF4-FFF2-40B4-BE49-F238E27FC236}">
                  <a16:creationId xmlns:a16="http://schemas.microsoft.com/office/drawing/2014/main" id="{BF0DD8B3-B7E2-7A47-7B20-FA5D6EA03F4C}"/>
                </a:ext>
              </a:extLst>
            </p:cNvPr>
            <p:cNvSpPr>
              <a:spLocks noChangeArrowheads="1"/>
            </p:cNvSpPr>
            <p:nvPr/>
          </p:nvSpPr>
          <p:spPr bwMode="auto">
            <a:xfrm>
              <a:off x="2851150" y="4807629"/>
              <a:ext cx="166688" cy="93662"/>
            </a:xfrm>
            <a:prstGeom prst="rect">
              <a:avLst/>
            </a:prstGeom>
            <a:solidFill>
              <a:schemeClr val="accent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43" name="AutoShape 16">
              <a:extLst>
                <a:ext uri="{FF2B5EF4-FFF2-40B4-BE49-F238E27FC236}">
                  <a16:creationId xmlns:a16="http://schemas.microsoft.com/office/drawing/2014/main" id="{DA6E822C-ADB1-A0E3-ADD8-330790D7ABBC}"/>
                </a:ext>
              </a:extLst>
            </p:cNvPr>
            <p:cNvCxnSpPr>
              <a:cxnSpLocks noChangeShapeType="1"/>
              <a:stCxn id="35" idx="2"/>
              <a:endCxn id="42" idx="0"/>
            </p:cNvCxnSpPr>
            <p:nvPr/>
          </p:nvCxnSpPr>
          <p:spPr bwMode="auto">
            <a:xfrm>
              <a:off x="2576513" y="4723491"/>
              <a:ext cx="358775" cy="84137"/>
            </a:xfrm>
            <a:prstGeom prst="straightConnector1">
              <a:avLst/>
            </a:prstGeom>
            <a:noFill/>
            <a:ln w="9525">
              <a:solidFill>
                <a:schemeClr val="tx1"/>
              </a:solidFill>
              <a:round/>
              <a:headEnd/>
              <a:tailEnd type="triangle" w="sm" len="sm"/>
            </a:ln>
            <a:effectLst/>
          </p:spPr>
        </p:cxnSp>
        <p:sp>
          <p:nvSpPr>
            <p:cNvPr id="44" name="Rectangle 17">
              <a:extLst>
                <a:ext uri="{FF2B5EF4-FFF2-40B4-BE49-F238E27FC236}">
                  <a16:creationId xmlns:a16="http://schemas.microsoft.com/office/drawing/2014/main" id="{354B750A-88D5-C87B-EEE0-A1FD6BACC128}"/>
                </a:ext>
              </a:extLst>
            </p:cNvPr>
            <p:cNvSpPr>
              <a:spLocks noChangeArrowheads="1"/>
            </p:cNvSpPr>
            <p:nvPr/>
          </p:nvSpPr>
          <p:spPr bwMode="auto">
            <a:xfrm>
              <a:off x="1928813" y="48028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45" name="Rectangle 18">
              <a:extLst>
                <a:ext uri="{FF2B5EF4-FFF2-40B4-BE49-F238E27FC236}">
                  <a16:creationId xmlns:a16="http://schemas.microsoft.com/office/drawing/2014/main" id="{F47658B7-0C3D-EFB4-E43C-6FDFDA5BA792}"/>
                </a:ext>
              </a:extLst>
            </p:cNvPr>
            <p:cNvSpPr>
              <a:spLocks noChangeArrowheads="1"/>
            </p:cNvSpPr>
            <p:nvPr/>
          </p:nvSpPr>
          <p:spPr bwMode="auto">
            <a:xfrm>
              <a:off x="2168525" y="48044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46" name="AutoShape 19">
              <a:extLst>
                <a:ext uri="{FF2B5EF4-FFF2-40B4-BE49-F238E27FC236}">
                  <a16:creationId xmlns:a16="http://schemas.microsoft.com/office/drawing/2014/main" id="{131E3016-5742-1A59-1F20-20743DDDA319}"/>
                </a:ext>
              </a:extLst>
            </p:cNvPr>
            <p:cNvCxnSpPr>
              <a:cxnSpLocks noChangeShapeType="1"/>
              <a:stCxn id="34" idx="2"/>
              <a:endCxn id="45" idx="0"/>
            </p:cNvCxnSpPr>
            <p:nvPr/>
          </p:nvCxnSpPr>
          <p:spPr bwMode="auto">
            <a:xfrm>
              <a:off x="2200275" y="4721904"/>
              <a:ext cx="52388" cy="82550"/>
            </a:xfrm>
            <a:prstGeom prst="straightConnector1">
              <a:avLst/>
            </a:prstGeom>
            <a:noFill/>
            <a:ln w="9525">
              <a:solidFill>
                <a:schemeClr val="tx1"/>
              </a:solidFill>
              <a:round/>
              <a:headEnd/>
              <a:tailEnd type="triangle" w="sm" len="sm"/>
            </a:ln>
            <a:effectLst/>
          </p:spPr>
        </p:cxnSp>
        <p:cxnSp>
          <p:nvCxnSpPr>
            <p:cNvPr id="47" name="AutoShape 20">
              <a:extLst>
                <a:ext uri="{FF2B5EF4-FFF2-40B4-BE49-F238E27FC236}">
                  <a16:creationId xmlns:a16="http://schemas.microsoft.com/office/drawing/2014/main" id="{4E45B498-15F2-F4FB-FCCB-25012DA67695}"/>
                </a:ext>
              </a:extLst>
            </p:cNvPr>
            <p:cNvCxnSpPr>
              <a:cxnSpLocks noChangeShapeType="1"/>
              <a:stCxn id="34" idx="2"/>
              <a:endCxn id="44" idx="0"/>
            </p:cNvCxnSpPr>
            <p:nvPr/>
          </p:nvCxnSpPr>
          <p:spPr bwMode="auto">
            <a:xfrm flipH="1">
              <a:off x="2012950" y="4721904"/>
              <a:ext cx="187325" cy="80962"/>
            </a:xfrm>
            <a:prstGeom prst="straightConnector1">
              <a:avLst/>
            </a:prstGeom>
            <a:noFill/>
            <a:ln w="9525">
              <a:solidFill>
                <a:schemeClr val="tx1"/>
              </a:solidFill>
              <a:round/>
              <a:headEnd/>
              <a:tailEnd type="triangle" w="sm" len="sm"/>
            </a:ln>
            <a:effectLst/>
          </p:spPr>
        </p:cxnSp>
      </p:grpSp>
      <p:grpSp>
        <p:nvGrpSpPr>
          <p:cNvPr id="48" name="Group 47">
            <a:extLst>
              <a:ext uri="{FF2B5EF4-FFF2-40B4-BE49-F238E27FC236}">
                <a16:creationId xmlns:a16="http://schemas.microsoft.com/office/drawing/2014/main" id="{87398473-96F6-79FF-0A40-15B29755E664}"/>
              </a:ext>
            </a:extLst>
          </p:cNvPr>
          <p:cNvGrpSpPr/>
          <p:nvPr/>
        </p:nvGrpSpPr>
        <p:grpSpPr>
          <a:xfrm>
            <a:off x="2775845" y="2509301"/>
            <a:ext cx="812801" cy="641350"/>
            <a:chOff x="2038350" y="5336266"/>
            <a:chExt cx="812801" cy="641350"/>
          </a:xfrm>
        </p:grpSpPr>
        <p:sp>
          <p:nvSpPr>
            <p:cNvPr id="49" name="Rectangle 21">
              <a:extLst>
                <a:ext uri="{FF2B5EF4-FFF2-40B4-BE49-F238E27FC236}">
                  <a16:creationId xmlns:a16="http://schemas.microsoft.com/office/drawing/2014/main" id="{A3CD74F7-A200-7ABC-C8AB-9760C33DA93F}"/>
                </a:ext>
              </a:extLst>
            </p:cNvPr>
            <p:cNvSpPr>
              <a:spLocks noChangeArrowheads="1"/>
            </p:cNvSpPr>
            <p:nvPr/>
          </p:nvSpPr>
          <p:spPr bwMode="auto">
            <a:xfrm>
              <a:off x="2414588" y="53362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50" name="Rectangle 22">
              <a:extLst>
                <a:ext uri="{FF2B5EF4-FFF2-40B4-BE49-F238E27FC236}">
                  <a16:creationId xmlns:a16="http://schemas.microsoft.com/office/drawing/2014/main" id="{0179B0E4-E2CF-017C-4FA5-C0B3635ED1D5}"/>
                </a:ext>
              </a:extLst>
            </p:cNvPr>
            <p:cNvSpPr>
              <a:spLocks noChangeArrowheads="1"/>
            </p:cNvSpPr>
            <p:nvPr/>
          </p:nvSpPr>
          <p:spPr bwMode="auto">
            <a:xfrm>
              <a:off x="2225675" y="55029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51" name="Rectangle 23">
              <a:extLst>
                <a:ext uri="{FF2B5EF4-FFF2-40B4-BE49-F238E27FC236}">
                  <a16:creationId xmlns:a16="http://schemas.microsoft.com/office/drawing/2014/main" id="{0D69B05F-E808-71F2-2801-8B9FDC33E281}"/>
                </a:ext>
              </a:extLst>
            </p:cNvPr>
            <p:cNvSpPr>
              <a:spLocks noChangeArrowheads="1"/>
            </p:cNvSpPr>
            <p:nvPr/>
          </p:nvSpPr>
          <p:spPr bwMode="auto">
            <a:xfrm>
              <a:off x="2601913" y="5504541"/>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52" name="AutoShape 24">
              <a:extLst>
                <a:ext uri="{FF2B5EF4-FFF2-40B4-BE49-F238E27FC236}">
                  <a16:creationId xmlns:a16="http://schemas.microsoft.com/office/drawing/2014/main" id="{83B7F435-6D14-0E04-F785-371805342646}"/>
                </a:ext>
              </a:extLst>
            </p:cNvPr>
            <p:cNvCxnSpPr>
              <a:cxnSpLocks noChangeShapeType="1"/>
              <a:stCxn id="49" idx="2"/>
              <a:endCxn id="51" idx="0"/>
            </p:cNvCxnSpPr>
            <p:nvPr/>
          </p:nvCxnSpPr>
          <p:spPr bwMode="auto">
            <a:xfrm>
              <a:off x="2498725" y="5429929"/>
              <a:ext cx="187325" cy="74612"/>
            </a:xfrm>
            <a:prstGeom prst="straightConnector1">
              <a:avLst/>
            </a:prstGeom>
            <a:noFill/>
            <a:ln w="9525">
              <a:solidFill>
                <a:schemeClr val="tx1"/>
              </a:solidFill>
              <a:round/>
              <a:headEnd/>
              <a:tailEnd type="triangle" w="sm" len="sm"/>
            </a:ln>
            <a:effectLst/>
          </p:spPr>
        </p:cxnSp>
        <p:cxnSp>
          <p:nvCxnSpPr>
            <p:cNvPr id="53" name="AutoShape 25">
              <a:extLst>
                <a:ext uri="{FF2B5EF4-FFF2-40B4-BE49-F238E27FC236}">
                  <a16:creationId xmlns:a16="http://schemas.microsoft.com/office/drawing/2014/main" id="{5A384494-9687-01D8-1790-0FEBD7EBD60A}"/>
                </a:ext>
              </a:extLst>
            </p:cNvPr>
            <p:cNvCxnSpPr>
              <a:cxnSpLocks noChangeShapeType="1"/>
              <a:stCxn id="49" idx="2"/>
              <a:endCxn id="50" idx="0"/>
            </p:cNvCxnSpPr>
            <p:nvPr/>
          </p:nvCxnSpPr>
          <p:spPr bwMode="auto">
            <a:xfrm flipH="1">
              <a:off x="2309813" y="5429929"/>
              <a:ext cx="188913" cy="73025"/>
            </a:xfrm>
            <a:prstGeom prst="straightConnector1">
              <a:avLst/>
            </a:prstGeom>
            <a:noFill/>
            <a:ln w="9525">
              <a:solidFill>
                <a:schemeClr val="tx1"/>
              </a:solidFill>
              <a:round/>
              <a:headEnd/>
              <a:tailEnd type="triangle" w="sm" len="sm"/>
            </a:ln>
            <a:effectLst/>
          </p:spPr>
        </p:cxnSp>
        <p:sp>
          <p:nvSpPr>
            <p:cNvPr id="54" name="Rectangle 26">
              <a:extLst>
                <a:ext uri="{FF2B5EF4-FFF2-40B4-BE49-F238E27FC236}">
                  <a16:creationId xmlns:a16="http://schemas.microsoft.com/office/drawing/2014/main" id="{7E9A784A-66E9-591F-EDA5-1F1C130AE408}"/>
                </a:ext>
              </a:extLst>
            </p:cNvPr>
            <p:cNvSpPr>
              <a:spLocks noChangeArrowheads="1"/>
            </p:cNvSpPr>
            <p:nvPr/>
          </p:nvSpPr>
          <p:spPr bwMode="auto">
            <a:xfrm>
              <a:off x="2224088" y="58823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55" name="Rectangle 27">
              <a:extLst>
                <a:ext uri="{FF2B5EF4-FFF2-40B4-BE49-F238E27FC236}">
                  <a16:creationId xmlns:a16="http://schemas.microsoft.com/office/drawing/2014/main" id="{1845A78F-6E3B-9273-F2B8-1473C666CF76}"/>
                </a:ext>
              </a:extLst>
            </p:cNvPr>
            <p:cNvSpPr>
              <a:spLocks noChangeArrowheads="1"/>
            </p:cNvSpPr>
            <p:nvPr/>
          </p:nvSpPr>
          <p:spPr bwMode="auto">
            <a:xfrm>
              <a:off x="2463800" y="58839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56" name="AutoShape 28">
              <a:extLst>
                <a:ext uri="{FF2B5EF4-FFF2-40B4-BE49-F238E27FC236}">
                  <a16:creationId xmlns:a16="http://schemas.microsoft.com/office/drawing/2014/main" id="{9CF43507-07C7-57B9-0A50-A846A8B12D02}"/>
                </a:ext>
              </a:extLst>
            </p:cNvPr>
            <p:cNvCxnSpPr>
              <a:cxnSpLocks noChangeShapeType="1"/>
              <a:stCxn id="61" idx="2"/>
              <a:endCxn id="55" idx="0"/>
            </p:cNvCxnSpPr>
            <p:nvPr/>
          </p:nvCxnSpPr>
          <p:spPr bwMode="auto">
            <a:xfrm>
              <a:off x="2492375" y="5772829"/>
              <a:ext cx="55563" cy="111125"/>
            </a:xfrm>
            <a:prstGeom prst="straightConnector1">
              <a:avLst/>
            </a:prstGeom>
            <a:noFill/>
            <a:ln w="9525">
              <a:solidFill>
                <a:schemeClr val="tx1"/>
              </a:solidFill>
              <a:round/>
              <a:headEnd/>
              <a:tailEnd type="triangle" w="sm" len="sm"/>
            </a:ln>
            <a:effectLst/>
          </p:spPr>
        </p:cxnSp>
        <p:cxnSp>
          <p:nvCxnSpPr>
            <p:cNvPr id="57" name="AutoShape 29">
              <a:extLst>
                <a:ext uri="{FF2B5EF4-FFF2-40B4-BE49-F238E27FC236}">
                  <a16:creationId xmlns:a16="http://schemas.microsoft.com/office/drawing/2014/main" id="{39C98486-1128-5298-927C-04EA894CB150}"/>
                </a:ext>
              </a:extLst>
            </p:cNvPr>
            <p:cNvCxnSpPr>
              <a:cxnSpLocks noChangeShapeType="1"/>
              <a:stCxn id="61" idx="2"/>
              <a:endCxn id="54" idx="0"/>
            </p:cNvCxnSpPr>
            <p:nvPr/>
          </p:nvCxnSpPr>
          <p:spPr bwMode="auto">
            <a:xfrm flipH="1">
              <a:off x="2308225" y="5772829"/>
              <a:ext cx="184150" cy="109537"/>
            </a:xfrm>
            <a:prstGeom prst="straightConnector1">
              <a:avLst/>
            </a:prstGeom>
            <a:noFill/>
            <a:ln w="9525">
              <a:solidFill>
                <a:schemeClr val="tx1"/>
              </a:solidFill>
              <a:round/>
              <a:headEnd/>
              <a:tailEnd type="triangle" w="sm" len="sm"/>
            </a:ln>
            <a:effectLst/>
          </p:spPr>
        </p:cxnSp>
        <p:sp>
          <p:nvSpPr>
            <p:cNvPr id="58" name="Rectangle 30">
              <a:extLst>
                <a:ext uri="{FF2B5EF4-FFF2-40B4-BE49-F238E27FC236}">
                  <a16:creationId xmlns:a16="http://schemas.microsoft.com/office/drawing/2014/main" id="{E71A1414-81BE-B8F2-E854-FB491CD278BC}"/>
                </a:ext>
              </a:extLst>
            </p:cNvPr>
            <p:cNvSpPr>
              <a:spLocks noChangeArrowheads="1"/>
            </p:cNvSpPr>
            <p:nvPr/>
          </p:nvSpPr>
          <p:spPr bwMode="auto">
            <a:xfrm>
              <a:off x="2684463" y="5882366"/>
              <a:ext cx="166688" cy="93662"/>
            </a:xfrm>
            <a:prstGeom prst="rect">
              <a:avLst/>
            </a:prstGeom>
            <a:solidFill>
              <a:schemeClr val="accent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59" name="AutoShape 31">
              <a:extLst>
                <a:ext uri="{FF2B5EF4-FFF2-40B4-BE49-F238E27FC236}">
                  <a16:creationId xmlns:a16="http://schemas.microsoft.com/office/drawing/2014/main" id="{8A9F5CB2-178F-661E-6D73-FE0045E73F46}"/>
                </a:ext>
              </a:extLst>
            </p:cNvPr>
            <p:cNvCxnSpPr>
              <a:cxnSpLocks noChangeShapeType="1"/>
              <a:stCxn id="61" idx="2"/>
              <a:endCxn id="58" idx="0"/>
            </p:cNvCxnSpPr>
            <p:nvPr/>
          </p:nvCxnSpPr>
          <p:spPr bwMode="auto">
            <a:xfrm>
              <a:off x="2492375" y="5772829"/>
              <a:ext cx="276225" cy="109537"/>
            </a:xfrm>
            <a:prstGeom prst="straightConnector1">
              <a:avLst/>
            </a:prstGeom>
            <a:noFill/>
            <a:ln w="9525">
              <a:solidFill>
                <a:schemeClr val="tx1"/>
              </a:solidFill>
              <a:round/>
              <a:headEnd/>
              <a:tailEnd type="triangle" w="sm" len="sm"/>
            </a:ln>
            <a:effectLst/>
          </p:spPr>
        </p:cxnSp>
        <p:sp>
          <p:nvSpPr>
            <p:cNvPr id="60" name="Rectangle 32">
              <a:extLst>
                <a:ext uri="{FF2B5EF4-FFF2-40B4-BE49-F238E27FC236}">
                  <a16:creationId xmlns:a16="http://schemas.microsoft.com/office/drawing/2014/main" id="{4C375DF4-A607-6B45-AD34-1CC5C523FCDB}"/>
                </a:ext>
              </a:extLst>
            </p:cNvPr>
            <p:cNvSpPr>
              <a:spLocks noChangeArrowheads="1"/>
            </p:cNvSpPr>
            <p:nvPr/>
          </p:nvSpPr>
          <p:spPr bwMode="auto">
            <a:xfrm>
              <a:off x="2038350" y="567440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61" name="Rectangle 33">
              <a:extLst>
                <a:ext uri="{FF2B5EF4-FFF2-40B4-BE49-F238E27FC236}">
                  <a16:creationId xmlns:a16="http://schemas.microsoft.com/office/drawing/2014/main" id="{62E21DBE-1E78-FBCD-E806-9D63C59AA92B}"/>
                </a:ext>
              </a:extLst>
            </p:cNvPr>
            <p:cNvSpPr>
              <a:spLocks noChangeArrowheads="1"/>
            </p:cNvSpPr>
            <p:nvPr/>
          </p:nvSpPr>
          <p:spPr bwMode="auto">
            <a:xfrm>
              <a:off x="2408238" y="56791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62" name="AutoShape 34">
              <a:extLst>
                <a:ext uri="{FF2B5EF4-FFF2-40B4-BE49-F238E27FC236}">
                  <a16:creationId xmlns:a16="http://schemas.microsoft.com/office/drawing/2014/main" id="{6452D5EB-31C5-8B91-3956-44A436B23BFF}"/>
                </a:ext>
              </a:extLst>
            </p:cNvPr>
            <p:cNvCxnSpPr>
              <a:cxnSpLocks noChangeShapeType="1"/>
              <a:stCxn id="50" idx="2"/>
              <a:endCxn id="61" idx="0"/>
            </p:cNvCxnSpPr>
            <p:nvPr/>
          </p:nvCxnSpPr>
          <p:spPr bwMode="auto">
            <a:xfrm>
              <a:off x="2309813" y="5596616"/>
              <a:ext cx="182563" cy="82550"/>
            </a:xfrm>
            <a:prstGeom prst="straightConnector1">
              <a:avLst/>
            </a:prstGeom>
            <a:noFill/>
            <a:ln w="9525">
              <a:solidFill>
                <a:schemeClr val="tx1"/>
              </a:solidFill>
              <a:round/>
              <a:headEnd/>
              <a:tailEnd type="triangle" w="sm" len="sm"/>
            </a:ln>
            <a:effectLst/>
          </p:spPr>
        </p:cxnSp>
        <p:cxnSp>
          <p:nvCxnSpPr>
            <p:cNvPr id="63" name="AutoShape 35">
              <a:extLst>
                <a:ext uri="{FF2B5EF4-FFF2-40B4-BE49-F238E27FC236}">
                  <a16:creationId xmlns:a16="http://schemas.microsoft.com/office/drawing/2014/main" id="{BB0F6912-7ECC-2E1B-CB0A-9B72D68A53B7}"/>
                </a:ext>
              </a:extLst>
            </p:cNvPr>
            <p:cNvCxnSpPr>
              <a:cxnSpLocks noChangeShapeType="1"/>
              <a:stCxn id="51" idx="2"/>
              <a:endCxn id="61" idx="0"/>
            </p:cNvCxnSpPr>
            <p:nvPr/>
          </p:nvCxnSpPr>
          <p:spPr bwMode="auto">
            <a:xfrm flipH="1">
              <a:off x="2492375" y="5598204"/>
              <a:ext cx="193675" cy="80962"/>
            </a:xfrm>
            <a:prstGeom prst="straightConnector1">
              <a:avLst/>
            </a:prstGeom>
            <a:noFill/>
            <a:ln w="9525">
              <a:solidFill>
                <a:schemeClr val="tx1"/>
              </a:solidFill>
              <a:round/>
              <a:headEnd/>
              <a:tailEnd type="triangle" w="sm" len="sm"/>
            </a:ln>
            <a:effectLst/>
          </p:spPr>
        </p:cxnSp>
        <p:cxnSp>
          <p:nvCxnSpPr>
            <p:cNvPr id="64" name="AutoShape 36">
              <a:extLst>
                <a:ext uri="{FF2B5EF4-FFF2-40B4-BE49-F238E27FC236}">
                  <a16:creationId xmlns:a16="http://schemas.microsoft.com/office/drawing/2014/main" id="{B7661960-5BBB-7E0C-3916-02510E79C2D0}"/>
                </a:ext>
              </a:extLst>
            </p:cNvPr>
            <p:cNvCxnSpPr>
              <a:cxnSpLocks noChangeShapeType="1"/>
              <a:stCxn id="50" idx="2"/>
              <a:endCxn id="60" idx="0"/>
            </p:cNvCxnSpPr>
            <p:nvPr/>
          </p:nvCxnSpPr>
          <p:spPr bwMode="auto">
            <a:xfrm flipH="1">
              <a:off x="2122488" y="5596616"/>
              <a:ext cx="187325" cy="77787"/>
            </a:xfrm>
            <a:prstGeom prst="straightConnector1">
              <a:avLst/>
            </a:prstGeom>
            <a:noFill/>
            <a:ln w="9525">
              <a:solidFill>
                <a:schemeClr val="tx1"/>
              </a:solidFill>
              <a:round/>
              <a:headEnd/>
              <a:tailEnd type="triangle" w="sm" len="sm"/>
            </a:ln>
            <a:effectLst/>
          </p:spPr>
        </p:cxnSp>
      </p:grpSp>
      <p:sp>
        <p:nvSpPr>
          <p:cNvPr id="65" name="Text Box 37">
            <a:extLst>
              <a:ext uri="{FF2B5EF4-FFF2-40B4-BE49-F238E27FC236}">
                <a16:creationId xmlns:a16="http://schemas.microsoft.com/office/drawing/2014/main" id="{EBBAEE35-C728-0124-8B47-EE474586F785}"/>
              </a:ext>
            </a:extLst>
          </p:cNvPr>
          <p:cNvSpPr txBox="1">
            <a:spLocks noChangeArrowheads="1"/>
          </p:cNvSpPr>
          <p:nvPr/>
        </p:nvSpPr>
        <p:spPr bwMode="auto">
          <a:xfrm>
            <a:off x="2478496" y="1645563"/>
            <a:ext cx="396875" cy="336550"/>
          </a:xfrm>
          <a:prstGeom prst="rect">
            <a:avLst/>
          </a:prstGeom>
          <a:noFill/>
          <a:ln w="9525" algn="ctr">
            <a:noFill/>
            <a:miter lim="800000"/>
            <a:headEnd/>
            <a:tailEnd/>
          </a:ln>
          <a:effectLst/>
        </p:spPr>
        <p:txBody>
          <a:bodyPr wrap="none">
            <a:noAutofit/>
          </a:bodyPr>
          <a:lstStyle/>
          <a:p>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1</a:t>
            </a:r>
          </a:p>
        </p:txBody>
      </p:sp>
      <p:sp>
        <p:nvSpPr>
          <p:cNvPr id="66" name="Text Box 38">
            <a:extLst>
              <a:ext uri="{FF2B5EF4-FFF2-40B4-BE49-F238E27FC236}">
                <a16:creationId xmlns:a16="http://schemas.microsoft.com/office/drawing/2014/main" id="{CAA5E0F9-AF9A-5646-08AA-24F16BB596DB}"/>
              </a:ext>
            </a:extLst>
          </p:cNvPr>
          <p:cNvSpPr txBox="1">
            <a:spLocks noChangeArrowheads="1"/>
          </p:cNvSpPr>
          <p:nvPr/>
        </p:nvSpPr>
        <p:spPr bwMode="auto">
          <a:xfrm>
            <a:off x="2473733" y="2406117"/>
            <a:ext cx="396875" cy="336550"/>
          </a:xfrm>
          <a:prstGeom prst="rect">
            <a:avLst/>
          </a:prstGeom>
          <a:noFill/>
          <a:ln w="9525" algn="ctr">
            <a:noFill/>
            <a:miter lim="800000"/>
            <a:headEnd/>
            <a:tailEnd/>
          </a:ln>
          <a:effectLst/>
        </p:spPr>
        <p:txBody>
          <a:bodyPr wrap="none">
            <a:noAutofit/>
          </a:bodyPr>
          <a:lstStyle/>
          <a:p>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2</a:t>
            </a:r>
          </a:p>
        </p:txBody>
      </p:sp>
      <p:sp>
        <p:nvSpPr>
          <p:cNvPr id="67" name="TextBox 66">
            <a:extLst>
              <a:ext uri="{FF2B5EF4-FFF2-40B4-BE49-F238E27FC236}">
                <a16:creationId xmlns:a16="http://schemas.microsoft.com/office/drawing/2014/main" id="{9E66B253-4DBA-3859-685B-487CE03A934C}"/>
              </a:ext>
            </a:extLst>
          </p:cNvPr>
          <p:cNvSpPr txBox="1"/>
          <p:nvPr/>
        </p:nvSpPr>
        <p:spPr>
          <a:xfrm>
            <a:off x="3449938" y="2236491"/>
            <a:ext cx="618993"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DAG IR</a:t>
            </a:r>
          </a:p>
        </p:txBody>
      </p:sp>
      <p:sp>
        <p:nvSpPr>
          <p:cNvPr id="68" name="Rounded Rectangle 93">
            <a:extLst>
              <a:ext uri="{FF2B5EF4-FFF2-40B4-BE49-F238E27FC236}">
                <a16:creationId xmlns:a16="http://schemas.microsoft.com/office/drawing/2014/main" id="{98833D4B-1660-8BE2-6E1C-0B29AB8DD319}"/>
              </a:ext>
            </a:extLst>
          </p:cNvPr>
          <p:cNvSpPr/>
          <p:nvPr/>
        </p:nvSpPr>
        <p:spPr>
          <a:xfrm>
            <a:off x="2071691" y="3362461"/>
            <a:ext cx="7322492" cy="2369733"/>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69" name="Text Box 305">
            <a:extLst>
              <a:ext uri="{FF2B5EF4-FFF2-40B4-BE49-F238E27FC236}">
                <a16:creationId xmlns:a16="http://schemas.microsoft.com/office/drawing/2014/main" id="{F8ADBB33-DB4B-8DC0-0807-F7E1464DE12A}"/>
              </a:ext>
            </a:extLst>
          </p:cNvPr>
          <p:cNvSpPr txBox="1">
            <a:spLocks noChangeArrowheads="1"/>
          </p:cNvSpPr>
          <p:nvPr/>
        </p:nvSpPr>
        <p:spPr bwMode="auto">
          <a:xfrm>
            <a:off x="2339940" y="3922665"/>
            <a:ext cx="1390369" cy="346075"/>
          </a:xfrm>
          <a:prstGeom prst="rect">
            <a:avLst/>
          </a:prstGeom>
          <a:solidFill>
            <a:schemeClr val="bg1"/>
          </a:solidFill>
          <a:ln w="19050" algn="ctr">
            <a:solidFill>
              <a:schemeClr val="accent1"/>
            </a:solidFill>
            <a:miter lim="800000"/>
            <a:headEnd/>
            <a:tailEnd/>
          </a:ln>
          <a:effectLst/>
        </p:spPr>
        <p:txBody>
          <a:bodyPr wrap="none">
            <a:noAutofit/>
          </a:bodyPr>
          <a:lstStyle/>
          <a:p>
            <a:pPr algn="ct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11</a:t>
            </a: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12</a:t>
            </a:r>
            <a:r>
              <a:rPr lang="de-DE" b="1" dirty="0">
                <a:latin typeface="Consolas" panose="020B0609020204030204" pitchFamily="49" charset="0"/>
                <a:cs typeface="Calibri" panose="020F0502020204030204" pitchFamily="34" charset="0"/>
              </a:rPr>
              <a:t>,…}</a:t>
            </a:r>
          </a:p>
        </p:txBody>
      </p:sp>
      <p:sp>
        <p:nvSpPr>
          <p:cNvPr id="70" name="Text Box 306">
            <a:extLst>
              <a:ext uri="{FF2B5EF4-FFF2-40B4-BE49-F238E27FC236}">
                <a16:creationId xmlns:a16="http://schemas.microsoft.com/office/drawing/2014/main" id="{8D24E376-46E1-1A68-74CB-A9CA7DC62356}"/>
              </a:ext>
            </a:extLst>
          </p:cNvPr>
          <p:cNvSpPr txBox="1">
            <a:spLocks noChangeArrowheads="1"/>
          </p:cNvSpPr>
          <p:nvPr/>
        </p:nvSpPr>
        <p:spPr bwMode="auto">
          <a:xfrm>
            <a:off x="2330415" y="4413379"/>
            <a:ext cx="1399255" cy="346075"/>
          </a:xfrm>
          <a:prstGeom prst="rect">
            <a:avLst/>
          </a:prstGeom>
          <a:solidFill>
            <a:schemeClr val="bg1"/>
          </a:solidFill>
          <a:ln w="19050" algn="ctr">
            <a:solidFill>
              <a:schemeClr val="accent1"/>
            </a:solidFill>
            <a:miter lim="800000"/>
            <a:headEnd/>
            <a:tailEnd/>
          </a:ln>
          <a:effectLst/>
        </p:spPr>
        <p:txBody>
          <a:bodyPr wrap="none">
            <a:noAutofit/>
          </a:bodyPr>
          <a:lstStyle/>
          <a:p>
            <a:pPr algn="ct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21</a:t>
            </a: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22</a:t>
            </a:r>
            <a:r>
              <a:rPr lang="de-DE" b="1" dirty="0">
                <a:latin typeface="Consolas" panose="020B0609020204030204" pitchFamily="49" charset="0"/>
                <a:cs typeface="Calibri" panose="020F0502020204030204" pitchFamily="34" charset="0"/>
              </a:rPr>
              <a:t>,…}</a:t>
            </a:r>
          </a:p>
        </p:txBody>
      </p:sp>
      <p:sp>
        <p:nvSpPr>
          <p:cNvPr id="71" name="AutoShape 307">
            <a:extLst>
              <a:ext uri="{FF2B5EF4-FFF2-40B4-BE49-F238E27FC236}">
                <a16:creationId xmlns:a16="http://schemas.microsoft.com/office/drawing/2014/main" id="{3AA79FFE-31B3-0F75-09FC-2BE91DF4C2F2}"/>
              </a:ext>
            </a:extLst>
          </p:cNvPr>
          <p:cNvSpPr>
            <a:spLocks noChangeArrowheads="1"/>
          </p:cNvSpPr>
          <p:nvPr/>
        </p:nvSpPr>
        <p:spPr bwMode="auto">
          <a:xfrm>
            <a:off x="4305759" y="3632682"/>
            <a:ext cx="1393387" cy="373063"/>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a:latin typeface="Consolas" panose="020B0609020204030204" pitchFamily="49" charset="0"/>
              </a:rPr>
              <a:t>Matcher 1</a:t>
            </a:r>
          </a:p>
        </p:txBody>
      </p:sp>
      <p:sp>
        <p:nvSpPr>
          <p:cNvPr id="72" name="AutoShape 309">
            <a:extLst>
              <a:ext uri="{FF2B5EF4-FFF2-40B4-BE49-F238E27FC236}">
                <a16:creationId xmlns:a16="http://schemas.microsoft.com/office/drawing/2014/main" id="{84BD8108-3141-ADCD-A723-018F6BC055A7}"/>
              </a:ext>
            </a:extLst>
          </p:cNvPr>
          <p:cNvSpPr>
            <a:spLocks noChangeArrowheads="1"/>
          </p:cNvSpPr>
          <p:nvPr/>
        </p:nvSpPr>
        <p:spPr bwMode="auto">
          <a:xfrm>
            <a:off x="4299409" y="4677257"/>
            <a:ext cx="1393387" cy="373063"/>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a:latin typeface="Consolas" panose="020B0609020204030204" pitchFamily="49" charset="0"/>
              </a:rPr>
              <a:t>Matcher 3</a:t>
            </a:r>
          </a:p>
        </p:txBody>
      </p:sp>
      <p:sp>
        <p:nvSpPr>
          <p:cNvPr id="73" name="AutoShape 536">
            <a:extLst>
              <a:ext uri="{FF2B5EF4-FFF2-40B4-BE49-F238E27FC236}">
                <a16:creationId xmlns:a16="http://schemas.microsoft.com/office/drawing/2014/main" id="{449B39BA-13BE-0AB8-5933-8777BA4167D7}"/>
              </a:ext>
            </a:extLst>
          </p:cNvPr>
          <p:cNvSpPr>
            <a:spLocks noChangeArrowheads="1"/>
          </p:cNvSpPr>
          <p:nvPr/>
        </p:nvSpPr>
        <p:spPr bwMode="auto">
          <a:xfrm>
            <a:off x="4305759" y="4158145"/>
            <a:ext cx="1393387" cy="373062"/>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dirty="0">
                <a:latin typeface="Consolas" panose="020B0609020204030204" pitchFamily="49" charset="0"/>
              </a:rPr>
              <a:t>Matcher 2</a:t>
            </a:r>
          </a:p>
        </p:txBody>
      </p:sp>
      <p:grpSp>
        <p:nvGrpSpPr>
          <p:cNvPr id="74" name="Group 311">
            <a:extLst>
              <a:ext uri="{FF2B5EF4-FFF2-40B4-BE49-F238E27FC236}">
                <a16:creationId xmlns:a16="http://schemas.microsoft.com/office/drawing/2014/main" id="{E8A8F86A-95E2-3448-39B4-7C30109D3A3B}"/>
              </a:ext>
            </a:extLst>
          </p:cNvPr>
          <p:cNvGrpSpPr>
            <a:grpSpLocks/>
          </p:cNvGrpSpPr>
          <p:nvPr/>
        </p:nvGrpSpPr>
        <p:grpSpPr bwMode="auto">
          <a:xfrm>
            <a:off x="6640648" y="3886106"/>
            <a:ext cx="684212" cy="736600"/>
            <a:chOff x="3277" y="1603"/>
            <a:chExt cx="898" cy="900"/>
          </a:xfrm>
          <a:solidFill>
            <a:schemeClr val="accent1"/>
          </a:solidFill>
        </p:grpSpPr>
        <p:sp>
          <p:nvSpPr>
            <p:cNvPr id="75" name="AutoShape 312">
              <a:extLst>
                <a:ext uri="{FF2B5EF4-FFF2-40B4-BE49-F238E27FC236}">
                  <a16:creationId xmlns:a16="http://schemas.microsoft.com/office/drawing/2014/main" id="{88454904-6223-D1E2-D1A2-279EAA501F22}"/>
                </a:ext>
              </a:extLst>
            </p:cNvPr>
            <p:cNvSpPr>
              <a:spLocks noChangeArrowheads="1"/>
            </p:cNvSpPr>
            <p:nvPr/>
          </p:nvSpPr>
          <p:spPr bwMode="auto">
            <a:xfrm>
              <a:off x="3436"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76" name="AutoShape 313">
              <a:extLst>
                <a:ext uri="{FF2B5EF4-FFF2-40B4-BE49-F238E27FC236}">
                  <a16:creationId xmlns:a16="http://schemas.microsoft.com/office/drawing/2014/main" id="{8453F736-60F2-1C9D-BF0C-DCBBE9E5A049}"/>
                </a:ext>
              </a:extLst>
            </p:cNvPr>
            <p:cNvSpPr>
              <a:spLocks noChangeArrowheads="1"/>
            </p:cNvSpPr>
            <p:nvPr/>
          </p:nvSpPr>
          <p:spPr bwMode="auto">
            <a:xfrm>
              <a:off x="3608"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77" name="AutoShape 314">
              <a:extLst>
                <a:ext uri="{FF2B5EF4-FFF2-40B4-BE49-F238E27FC236}">
                  <a16:creationId xmlns:a16="http://schemas.microsoft.com/office/drawing/2014/main" id="{67FDC38F-3ED4-8361-CDCE-B97793E1C3AC}"/>
                </a:ext>
              </a:extLst>
            </p:cNvPr>
            <p:cNvSpPr>
              <a:spLocks noChangeArrowheads="1"/>
            </p:cNvSpPr>
            <p:nvPr/>
          </p:nvSpPr>
          <p:spPr bwMode="auto">
            <a:xfrm>
              <a:off x="3782"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78" name="AutoShape 315">
              <a:extLst>
                <a:ext uri="{FF2B5EF4-FFF2-40B4-BE49-F238E27FC236}">
                  <a16:creationId xmlns:a16="http://schemas.microsoft.com/office/drawing/2014/main" id="{8F8D2B00-D020-E40D-8364-6890F9DFF9C9}"/>
                </a:ext>
              </a:extLst>
            </p:cNvPr>
            <p:cNvSpPr>
              <a:spLocks noChangeArrowheads="1"/>
            </p:cNvSpPr>
            <p:nvPr/>
          </p:nvSpPr>
          <p:spPr bwMode="auto">
            <a:xfrm>
              <a:off x="3947"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79" name="AutoShape 316">
              <a:extLst>
                <a:ext uri="{FF2B5EF4-FFF2-40B4-BE49-F238E27FC236}">
                  <a16:creationId xmlns:a16="http://schemas.microsoft.com/office/drawing/2014/main" id="{313575DE-7CD1-034B-BBBD-54EB4C521B95}"/>
                </a:ext>
              </a:extLst>
            </p:cNvPr>
            <p:cNvSpPr>
              <a:spLocks noChangeArrowheads="1"/>
            </p:cNvSpPr>
            <p:nvPr/>
          </p:nvSpPr>
          <p:spPr bwMode="auto">
            <a:xfrm>
              <a:off x="3437"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0" name="AutoShape 317">
              <a:extLst>
                <a:ext uri="{FF2B5EF4-FFF2-40B4-BE49-F238E27FC236}">
                  <a16:creationId xmlns:a16="http://schemas.microsoft.com/office/drawing/2014/main" id="{D7B73843-6277-D8EA-049A-1AB62875E621}"/>
                </a:ext>
              </a:extLst>
            </p:cNvPr>
            <p:cNvSpPr>
              <a:spLocks noChangeArrowheads="1"/>
            </p:cNvSpPr>
            <p:nvPr/>
          </p:nvSpPr>
          <p:spPr bwMode="auto">
            <a:xfrm>
              <a:off x="3609"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1" name="AutoShape 318">
              <a:extLst>
                <a:ext uri="{FF2B5EF4-FFF2-40B4-BE49-F238E27FC236}">
                  <a16:creationId xmlns:a16="http://schemas.microsoft.com/office/drawing/2014/main" id="{684A668D-9D06-B30C-D3A6-9E563D039911}"/>
                </a:ext>
              </a:extLst>
            </p:cNvPr>
            <p:cNvSpPr>
              <a:spLocks noChangeArrowheads="1"/>
            </p:cNvSpPr>
            <p:nvPr/>
          </p:nvSpPr>
          <p:spPr bwMode="auto">
            <a:xfrm>
              <a:off x="3783"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2" name="AutoShape 319">
              <a:extLst>
                <a:ext uri="{FF2B5EF4-FFF2-40B4-BE49-F238E27FC236}">
                  <a16:creationId xmlns:a16="http://schemas.microsoft.com/office/drawing/2014/main" id="{8024542F-E648-2F2F-F9AB-426797DB0F5E}"/>
                </a:ext>
              </a:extLst>
            </p:cNvPr>
            <p:cNvSpPr>
              <a:spLocks noChangeArrowheads="1"/>
            </p:cNvSpPr>
            <p:nvPr/>
          </p:nvSpPr>
          <p:spPr bwMode="auto">
            <a:xfrm>
              <a:off x="3948"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3" name="AutoShape 320">
              <a:extLst>
                <a:ext uri="{FF2B5EF4-FFF2-40B4-BE49-F238E27FC236}">
                  <a16:creationId xmlns:a16="http://schemas.microsoft.com/office/drawing/2014/main" id="{CF718477-D171-AFB9-851F-FD52455A2BE8}"/>
                </a:ext>
              </a:extLst>
            </p:cNvPr>
            <p:cNvSpPr>
              <a:spLocks noChangeArrowheads="1"/>
            </p:cNvSpPr>
            <p:nvPr/>
          </p:nvSpPr>
          <p:spPr bwMode="auto">
            <a:xfrm>
              <a:off x="3436"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4" name="AutoShape 321">
              <a:extLst>
                <a:ext uri="{FF2B5EF4-FFF2-40B4-BE49-F238E27FC236}">
                  <a16:creationId xmlns:a16="http://schemas.microsoft.com/office/drawing/2014/main" id="{B9FA234A-FA1C-0814-14D8-6C60F4E2133C}"/>
                </a:ext>
              </a:extLst>
            </p:cNvPr>
            <p:cNvSpPr>
              <a:spLocks noChangeArrowheads="1"/>
            </p:cNvSpPr>
            <p:nvPr/>
          </p:nvSpPr>
          <p:spPr bwMode="auto">
            <a:xfrm>
              <a:off x="3608"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5" name="AutoShape 322">
              <a:extLst>
                <a:ext uri="{FF2B5EF4-FFF2-40B4-BE49-F238E27FC236}">
                  <a16:creationId xmlns:a16="http://schemas.microsoft.com/office/drawing/2014/main" id="{74217741-DBAE-6327-1C6C-EC217ED1DBBE}"/>
                </a:ext>
              </a:extLst>
            </p:cNvPr>
            <p:cNvSpPr>
              <a:spLocks noChangeArrowheads="1"/>
            </p:cNvSpPr>
            <p:nvPr/>
          </p:nvSpPr>
          <p:spPr bwMode="auto">
            <a:xfrm>
              <a:off x="3782"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6" name="AutoShape 323">
              <a:extLst>
                <a:ext uri="{FF2B5EF4-FFF2-40B4-BE49-F238E27FC236}">
                  <a16:creationId xmlns:a16="http://schemas.microsoft.com/office/drawing/2014/main" id="{24FE68F6-FC6A-EA44-4AA1-38CEB8D23607}"/>
                </a:ext>
              </a:extLst>
            </p:cNvPr>
            <p:cNvSpPr>
              <a:spLocks noChangeArrowheads="1"/>
            </p:cNvSpPr>
            <p:nvPr/>
          </p:nvSpPr>
          <p:spPr bwMode="auto">
            <a:xfrm>
              <a:off x="3947"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7" name="AutoShape 324">
              <a:extLst>
                <a:ext uri="{FF2B5EF4-FFF2-40B4-BE49-F238E27FC236}">
                  <a16:creationId xmlns:a16="http://schemas.microsoft.com/office/drawing/2014/main" id="{5C5E2D47-F4C8-05D3-40B9-2788749A5FE1}"/>
                </a:ext>
              </a:extLst>
            </p:cNvPr>
            <p:cNvSpPr>
              <a:spLocks noChangeArrowheads="1"/>
            </p:cNvSpPr>
            <p:nvPr/>
          </p:nvSpPr>
          <p:spPr bwMode="auto">
            <a:xfrm>
              <a:off x="3440"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8" name="AutoShape 325">
              <a:extLst>
                <a:ext uri="{FF2B5EF4-FFF2-40B4-BE49-F238E27FC236}">
                  <a16:creationId xmlns:a16="http://schemas.microsoft.com/office/drawing/2014/main" id="{F9B5D73C-9E25-C48B-FA2C-0810B670AFCA}"/>
                </a:ext>
              </a:extLst>
            </p:cNvPr>
            <p:cNvSpPr>
              <a:spLocks noChangeArrowheads="1"/>
            </p:cNvSpPr>
            <p:nvPr/>
          </p:nvSpPr>
          <p:spPr bwMode="auto">
            <a:xfrm>
              <a:off x="3608"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9" name="AutoShape 326">
              <a:extLst>
                <a:ext uri="{FF2B5EF4-FFF2-40B4-BE49-F238E27FC236}">
                  <a16:creationId xmlns:a16="http://schemas.microsoft.com/office/drawing/2014/main" id="{6105AF91-68A4-6404-D33E-A261BCBBF368}"/>
                </a:ext>
              </a:extLst>
            </p:cNvPr>
            <p:cNvSpPr>
              <a:spLocks noChangeArrowheads="1"/>
            </p:cNvSpPr>
            <p:nvPr/>
          </p:nvSpPr>
          <p:spPr bwMode="auto">
            <a:xfrm>
              <a:off x="3782"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0" name="AutoShape 327">
              <a:extLst>
                <a:ext uri="{FF2B5EF4-FFF2-40B4-BE49-F238E27FC236}">
                  <a16:creationId xmlns:a16="http://schemas.microsoft.com/office/drawing/2014/main" id="{CA7BC0F2-5DBC-85DF-FC52-447884E322E8}"/>
                </a:ext>
              </a:extLst>
            </p:cNvPr>
            <p:cNvSpPr>
              <a:spLocks noChangeArrowheads="1"/>
            </p:cNvSpPr>
            <p:nvPr/>
          </p:nvSpPr>
          <p:spPr bwMode="auto">
            <a:xfrm>
              <a:off x="3947"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1" name="AutoShape 328">
              <a:extLst>
                <a:ext uri="{FF2B5EF4-FFF2-40B4-BE49-F238E27FC236}">
                  <a16:creationId xmlns:a16="http://schemas.microsoft.com/office/drawing/2014/main" id="{9DE2FBB0-6115-54EE-FE63-2814D3428841}"/>
                </a:ext>
              </a:extLst>
            </p:cNvPr>
            <p:cNvSpPr>
              <a:spLocks noChangeArrowheads="1"/>
            </p:cNvSpPr>
            <p:nvPr/>
          </p:nvSpPr>
          <p:spPr bwMode="auto">
            <a:xfrm>
              <a:off x="3384"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2" name="AutoShape 329">
              <a:extLst>
                <a:ext uri="{FF2B5EF4-FFF2-40B4-BE49-F238E27FC236}">
                  <a16:creationId xmlns:a16="http://schemas.microsoft.com/office/drawing/2014/main" id="{7A44DB17-794C-8004-6BFC-0F65E03E8718}"/>
                </a:ext>
              </a:extLst>
            </p:cNvPr>
            <p:cNvSpPr>
              <a:spLocks noChangeArrowheads="1"/>
            </p:cNvSpPr>
            <p:nvPr/>
          </p:nvSpPr>
          <p:spPr bwMode="auto">
            <a:xfrm>
              <a:off x="3556"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3" name="AutoShape 330">
              <a:extLst>
                <a:ext uri="{FF2B5EF4-FFF2-40B4-BE49-F238E27FC236}">
                  <a16:creationId xmlns:a16="http://schemas.microsoft.com/office/drawing/2014/main" id="{3091C055-FF40-819E-A48C-C7CE8A19771C}"/>
                </a:ext>
              </a:extLst>
            </p:cNvPr>
            <p:cNvSpPr>
              <a:spLocks noChangeArrowheads="1"/>
            </p:cNvSpPr>
            <p:nvPr/>
          </p:nvSpPr>
          <p:spPr bwMode="auto">
            <a:xfrm>
              <a:off x="3730"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4" name="AutoShape 331">
              <a:extLst>
                <a:ext uri="{FF2B5EF4-FFF2-40B4-BE49-F238E27FC236}">
                  <a16:creationId xmlns:a16="http://schemas.microsoft.com/office/drawing/2014/main" id="{F75ACB44-814B-16D3-ABB8-EB58E47D2425}"/>
                </a:ext>
              </a:extLst>
            </p:cNvPr>
            <p:cNvSpPr>
              <a:spLocks noChangeArrowheads="1"/>
            </p:cNvSpPr>
            <p:nvPr/>
          </p:nvSpPr>
          <p:spPr bwMode="auto">
            <a:xfrm>
              <a:off x="3895"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5" name="AutoShape 332">
              <a:extLst>
                <a:ext uri="{FF2B5EF4-FFF2-40B4-BE49-F238E27FC236}">
                  <a16:creationId xmlns:a16="http://schemas.microsoft.com/office/drawing/2014/main" id="{DB24CBF6-1FC1-6081-7054-4E03036F0136}"/>
                </a:ext>
              </a:extLst>
            </p:cNvPr>
            <p:cNvSpPr>
              <a:spLocks noChangeArrowheads="1"/>
            </p:cNvSpPr>
            <p:nvPr/>
          </p:nvSpPr>
          <p:spPr bwMode="auto">
            <a:xfrm>
              <a:off x="3385"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6" name="AutoShape 333">
              <a:extLst>
                <a:ext uri="{FF2B5EF4-FFF2-40B4-BE49-F238E27FC236}">
                  <a16:creationId xmlns:a16="http://schemas.microsoft.com/office/drawing/2014/main" id="{2B9AB70E-AF33-0B03-D3AD-965BDA12D892}"/>
                </a:ext>
              </a:extLst>
            </p:cNvPr>
            <p:cNvSpPr>
              <a:spLocks noChangeArrowheads="1"/>
            </p:cNvSpPr>
            <p:nvPr/>
          </p:nvSpPr>
          <p:spPr bwMode="auto">
            <a:xfrm>
              <a:off x="3557"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7" name="AutoShape 334">
              <a:extLst>
                <a:ext uri="{FF2B5EF4-FFF2-40B4-BE49-F238E27FC236}">
                  <a16:creationId xmlns:a16="http://schemas.microsoft.com/office/drawing/2014/main" id="{18EB10E5-5D98-9D74-43B2-620DA0822CAC}"/>
                </a:ext>
              </a:extLst>
            </p:cNvPr>
            <p:cNvSpPr>
              <a:spLocks noChangeArrowheads="1"/>
            </p:cNvSpPr>
            <p:nvPr/>
          </p:nvSpPr>
          <p:spPr bwMode="auto">
            <a:xfrm>
              <a:off x="3731"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8" name="AutoShape 335">
              <a:extLst>
                <a:ext uri="{FF2B5EF4-FFF2-40B4-BE49-F238E27FC236}">
                  <a16:creationId xmlns:a16="http://schemas.microsoft.com/office/drawing/2014/main" id="{36538C12-D5D0-4751-7541-E4D74AC7F977}"/>
                </a:ext>
              </a:extLst>
            </p:cNvPr>
            <p:cNvSpPr>
              <a:spLocks noChangeArrowheads="1"/>
            </p:cNvSpPr>
            <p:nvPr/>
          </p:nvSpPr>
          <p:spPr bwMode="auto">
            <a:xfrm>
              <a:off x="3898"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9" name="AutoShape 336">
              <a:extLst>
                <a:ext uri="{FF2B5EF4-FFF2-40B4-BE49-F238E27FC236}">
                  <a16:creationId xmlns:a16="http://schemas.microsoft.com/office/drawing/2014/main" id="{ADA43C35-D643-2242-D6EB-053EC094EC35}"/>
                </a:ext>
              </a:extLst>
            </p:cNvPr>
            <p:cNvSpPr>
              <a:spLocks noChangeArrowheads="1"/>
            </p:cNvSpPr>
            <p:nvPr/>
          </p:nvSpPr>
          <p:spPr bwMode="auto">
            <a:xfrm>
              <a:off x="3435"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0" name="AutoShape 337">
              <a:extLst>
                <a:ext uri="{FF2B5EF4-FFF2-40B4-BE49-F238E27FC236}">
                  <a16:creationId xmlns:a16="http://schemas.microsoft.com/office/drawing/2014/main" id="{E37FE4BC-F99F-B370-78CC-DB989C77434D}"/>
                </a:ext>
              </a:extLst>
            </p:cNvPr>
            <p:cNvSpPr>
              <a:spLocks noChangeArrowheads="1"/>
            </p:cNvSpPr>
            <p:nvPr/>
          </p:nvSpPr>
          <p:spPr bwMode="auto">
            <a:xfrm>
              <a:off x="3607"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1" name="AutoShape 338">
              <a:extLst>
                <a:ext uri="{FF2B5EF4-FFF2-40B4-BE49-F238E27FC236}">
                  <a16:creationId xmlns:a16="http://schemas.microsoft.com/office/drawing/2014/main" id="{96C6098B-6318-3981-82B5-CA5C286A8EBC}"/>
                </a:ext>
              </a:extLst>
            </p:cNvPr>
            <p:cNvSpPr>
              <a:spLocks noChangeArrowheads="1"/>
            </p:cNvSpPr>
            <p:nvPr/>
          </p:nvSpPr>
          <p:spPr bwMode="auto">
            <a:xfrm>
              <a:off x="3781"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2" name="AutoShape 339">
              <a:extLst>
                <a:ext uri="{FF2B5EF4-FFF2-40B4-BE49-F238E27FC236}">
                  <a16:creationId xmlns:a16="http://schemas.microsoft.com/office/drawing/2014/main" id="{D85DBFAC-24FF-F314-7349-9788EF815924}"/>
                </a:ext>
              </a:extLst>
            </p:cNvPr>
            <p:cNvSpPr>
              <a:spLocks noChangeArrowheads="1"/>
            </p:cNvSpPr>
            <p:nvPr/>
          </p:nvSpPr>
          <p:spPr bwMode="auto">
            <a:xfrm>
              <a:off x="3383"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3" name="AutoShape 340">
              <a:extLst>
                <a:ext uri="{FF2B5EF4-FFF2-40B4-BE49-F238E27FC236}">
                  <a16:creationId xmlns:a16="http://schemas.microsoft.com/office/drawing/2014/main" id="{285E57F5-0EA7-6837-E1D1-7F8DDF007F1E}"/>
                </a:ext>
              </a:extLst>
            </p:cNvPr>
            <p:cNvSpPr>
              <a:spLocks noChangeArrowheads="1"/>
            </p:cNvSpPr>
            <p:nvPr/>
          </p:nvSpPr>
          <p:spPr bwMode="auto">
            <a:xfrm>
              <a:off x="3555"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4" name="AutoShape 341">
              <a:extLst>
                <a:ext uri="{FF2B5EF4-FFF2-40B4-BE49-F238E27FC236}">
                  <a16:creationId xmlns:a16="http://schemas.microsoft.com/office/drawing/2014/main" id="{3F527BF2-E91C-373F-AD49-34B3CDCB7A0A}"/>
                </a:ext>
              </a:extLst>
            </p:cNvPr>
            <p:cNvSpPr>
              <a:spLocks noChangeArrowheads="1"/>
            </p:cNvSpPr>
            <p:nvPr/>
          </p:nvSpPr>
          <p:spPr bwMode="auto">
            <a:xfrm>
              <a:off x="3729"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5" name="AutoShape 342">
              <a:extLst>
                <a:ext uri="{FF2B5EF4-FFF2-40B4-BE49-F238E27FC236}">
                  <a16:creationId xmlns:a16="http://schemas.microsoft.com/office/drawing/2014/main" id="{C5B5563D-D90C-E30A-DDCD-657FE655E40E}"/>
                </a:ext>
              </a:extLst>
            </p:cNvPr>
            <p:cNvSpPr>
              <a:spLocks noChangeArrowheads="1"/>
            </p:cNvSpPr>
            <p:nvPr/>
          </p:nvSpPr>
          <p:spPr bwMode="auto">
            <a:xfrm>
              <a:off x="3894" y="183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6" name="AutoShape 343">
              <a:extLst>
                <a:ext uri="{FF2B5EF4-FFF2-40B4-BE49-F238E27FC236}">
                  <a16:creationId xmlns:a16="http://schemas.microsoft.com/office/drawing/2014/main" id="{78149BC1-04D2-EAC4-69EF-AA43DFD1050B}"/>
                </a:ext>
              </a:extLst>
            </p:cNvPr>
            <p:cNvSpPr>
              <a:spLocks noChangeArrowheads="1"/>
            </p:cNvSpPr>
            <p:nvPr/>
          </p:nvSpPr>
          <p:spPr bwMode="auto">
            <a:xfrm>
              <a:off x="3384"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7" name="AutoShape 344">
              <a:extLst>
                <a:ext uri="{FF2B5EF4-FFF2-40B4-BE49-F238E27FC236}">
                  <a16:creationId xmlns:a16="http://schemas.microsoft.com/office/drawing/2014/main" id="{E9F95E99-29A2-00A6-DFD7-69ABB114472F}"/>
                </a:ext>
              </a:extLst>
            </p:cNvPr>
            <p:cNvSpPr>
              <a:spLocks noChangeArrowheads="1"/>
            </p:cNvSpPr>
            <p:nvPr/>
          </p:nvSpPr>
          <p:spPr bwMode="auto">
            <a:xfrm>
              <a:off x="3556"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8" name="AutoShape 345">
              <a:extLst>
                <a:ext uri="{FF2B5EF4-FFF2-40B4-BE49-F238E27FC236}">
                  <a16:creationId xmlns:a16="http://schemas.microsoft.com/office/drawing/2014/main" id="{71E7ACA7-D687-790A-947B-B032D2DF79F0}"/>
                </a:ext>
              </a:extLst>
            </p:cNvPr>
            <p:cNvSpPr>
              <a:spLocks noChangeArrowheads="1"/>
            </p:cNvSpPr>
            <p:nvPr/>
          </p:nvSpPr>
          <p:spPr bwMode="auto">
            <a:xfrm>
              <a:off x="3730"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9" name="AutoShape 346">
              <a:extLst>
                <a:ext uri="{FF2B5EF4-FFF2-40B4-BE49-F238E27FC236}">
                  <a16:creationId xmlns:a16="http://schemas.microsoft.com/office/drawing/2014/main" id="{64EFA484-1A0D-09C1-1C05-D0AC3A9A4E64}"/>
                </a:ext>
              </a:extLst>
            </p:cNvPr>
            <p:cNvSpPr>
              <a:spLocks noChangeArrowheads="1"/>
            </p:cNvSpPr>
            <p:nvPr/>
          </p:nvSpPr>
          <p:spPr bwMode="auto">
            <a:xfrm>
              <a:off x="3895"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0" name="AutoShape 347">
              <a:extLst>
                <a:ext uri="{FF2B5EF4-FFF2-40B4-BE49-F238E27FC236}">
                  <a16:creationId xmlns:a16="http://schemas.microsoft.com/office/drawing/2014/main" id="{950F14AD-561E-7E1B-E59B-CAAEDA074BEF}"/>
                </a:ext>
              </a:extLst>
            </p:cNvPr>
            <p:cNvSpPr>
              <a:spLocks noChangeArrowheads="1"/>
            </p:cNvSpPr>
            <p:nvPr/>
          </p:nvSpPr>
          <p:spPr bwMode="auto">
            <a:xfrm>
              <a:off x="3333"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1" name="AutoShape 348">
              <a:extLst>
                <a:ext uri="{FF2B5EF4-FFF2-40B4-BE49-F238E27FC236}">
                  <a16:creationId xmlns:a16="http://schemas.microsoft.com/office/drawing/2014/main" id="{0EF9E8EE-FC53-2F9B-6DD7-05CF1CD5A973}"/>
                </a:ext>
              </a:extLst>
            </p:cNvPr>
            <p:cNvSpPr>
              <a:spLocks noChangeArrowheads="1"/>
            </p:cNvSpPr>
            <p:nvPr/>
          </p:nvSpPr>
          <p:spPr bwMode="auto">
            <a:xfrm>
              <a:off x="3505"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2" name="AutoShape 349">
              <a:extLst>
                <a:ext uri="{FF2B5EF4-FFF2-40B4-BE49-F238E27FC236}">
                  <a16:creationId xmlns:a16="http://schemas.microsoft.com/office/drawing/2014/main" id="{BD03735D-8A7E-DAF4-D133-868FC53E7FAC}"/>
                </a:ext>
              </a:extLst>
            </p:cNvPr>
            <p:cNvSpPr>
              <a:spLocks noChangeArrowheads="1"/>
            </p:cNvSpPr>
            <p:nvPr/>
          </p:nvSpPr>
          <p:spPr bwMode="auto">
            <a:xfrm>
              <a:off x="3679"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3" name="AutoShape 350">
              <a:extLst>
                <a:ext uri="{FF2B5EF4-FFF2-40B4-BE49-F238E27FC236}">
                  <a16:creationId xmlns:a16="http://schemas.microsoft.com/office/drawing/2014/main" id="{EA11078F-57A5-1DFF-09FE-2C1307F8B219}"/>
                </a:ext>
              </a:extLst>
            </p:cNvPr>
            <p:cNvSpPr>
              <a:spLocks noChangeArrowheads="1"/>
            </p:cNvSpPr>
            <p:nvPr/>
          </p:nvSpPr>
          <p:spPr bwMode="auto">
            <a:xfrm>
              <a:off x="3844"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4" name="AutoShape 351">
              <a:extLst>
                <a:ext uri="{FF2B5EF4-FFF2-40B4-BE49-F238E27FC236}">
                  <a16:creationId xmlns:a16="http://schemas.microsoft.com/office/drawing/2014/main" id="{B7EB17A6-BEAB-1BB6-567E-4F17AB3F2228}"/>
                </a:ext>
              </a:extLst>
            </p:cNvPr>
            <p:cNvSpPr>
              <a:spLocks noChangeArrowheads="1"/>
            </p:cNvSpPr>
            <p:nvPr/>
          </p:nvSpPr>
          <p:spPr bwMode="auto">
            <a:xfrm>
              <a:off x="3334"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5" name="AutoShape 352">
              <a:extLst>
                <a:ext uri="{FF2B5EF4-FFF2-40B4-BE49-F238E27FC236}">
                  <a16:creationId xmlns:a16="http://schemas.microsoft.com/office/drawing/2014/main" id="{AFA875D4-6BEB-20E2-DFDC-A15CF58AD4D5}"/>
                </a:ext>
              </a:extLst>
            </p:cNvPr>
            <p:cNvSpPr>
              <a:spLocks noChangeArrowheads="1"/>
            </p:cNvSpPr>
            <p:nvPr/>
          </p:nvSpPr>
          <p:spPr bwMode="auto">
            <a:xfrm>
              <a:off x="3506"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6" name="AutoShape 353">
              <a:extLst>
                <a:ext uri="{FF2B5EF4-FFF2-40B4-BE49-F238E27FC236}">
                  <a16:creationId xmlns:a16="http://schemas.microsoft.com/office/drawing/2014/main" id="{6409D830-7F3F-E237-99AA-B49B1CBE870B}"/>
                </a:ext>
              </a:extLst>
            </p:cNvPr>
            <p:cNvSpPr>
              <a:spLocks noChangeArrowheads="1"/>
            </p:cNvSpPr>
            <p:nvPr/>
          </p:nvSpPr>
          <p:spPr bwMode="auto">
            <a:xfrm>
              <a:off x="3680"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7" name="AutoShape 354">
              <a:extLst>
                <a:ext uri="{FF2B5EF4-FFF2-40B4-BE49-F238E27FC236}">
                  <a16:creationId xmlns:a16="http://schemas.microsoft.com/office/drawing/2014/main" id="{CACEF330-1DA8-3D0A-47F5-450BF7BF4209}"/>
                </a:ext>
              </a:extLst>
            </p:cNvPr>
            <p:cNvSpPr>
              <a:spLocks noChangeArrowheads="1"/>
            </p:cNvSpPr>
            <p:nvPr/>
          </p:nvSpPr>
          <p:spPr bwMode="auto">
            <a:xfrm>
              <a:off x="3845"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8" name="AutoShape 355">
              <a:extLst>
                <a:ext uri="{FF2B5EF4-FFF2-40B4-BE49-F238E27FC236}">
                  <a16:creationId xmlns:a16="http://schemas.microsoft.com/office/drawing/2014/main" id="{B84821FD-7EAB-5E24-6949-3966F946938F}"/>
                </a:ext>
              </a:extLst>
            </p:cNvPr>
            <p:cNvSpPr>
              <a:spLocks noChangeArrowheads="1"/>
            </p:cNvSpPr>
            <p:nvPr/>
          </p:nvSpPr>
          <p:spPr bwMode="auto">
            <a:xfrm>
              <a:off x="3333"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9" name="AutoShape 356">
              <a:extLst>
                <a:ext uri="{FF2B5EF4-FFF2-40B4-BE49-F238E27FC236}">
                  <a16:creationId xmlns:a16="http://schemas.microsoft.com/office/drawing/2014/main" id="{FAA9FF64-9F00-8323-48FC-1C30EAC4D893}"/>
                </a:ext>
              </a:extLst>
            </p:cNvPr>
            <p:cNvSpPr>
              <a:spLocks noChangeArrowheads="1"/>
            </p:cNvSpPr>
            <p:nvPr/>
          </p:nvSpPr>
          <p:spPr bwMode="auto">
            <a:xfrm>
              <a:off x="3505"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0" name="AutoShape 357">
              <a:extLst>
                <a:ext uri="{FF2B5EF4-FFF2-40B4-BE49-F238E27FC236}">
                  <a16:creationId xmlns:a16="http://schemas.microsoft.com/office/drawing/2014/main" id="{46C6B6EE-8B67-641A-A1CC-A4D11D7C264D}"/>
                </a:ext>
              </a:extLst>
            </p:cNvPr>
            <p:cNvSpPr>
              <a:spLocks noChangeArrowheads="1"/>
            </p:cNvSpPr>
            <p:nvPr/>
          </p:nvSpPr>
          <p:spPr bwMode="auto">
            <a:xfrm>
              <a:off x="3679"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1" name="AutoShape 358">
              <a:extLst>
                <a:ext uri="{FF2B5EF4-FFF2-40B4-BE49-F238E27FC236}">
                  <a16:creationId xmlns:a16="http://schemas.microsoft.com/office/drawing/2014/main" id="{7B09180B-00CC-CBE1-BF68-CE8D4A8B7A03}"/>
                </a:ext>
              </a:extLst>
            </p:cNvPr>
            <p:cNvSpPr>
              <a:spLocks noChangeArrowheads="1"/>
            </p:cNvSpPr>
            <p:nvPr/>
          </p:nvSpPr>
          <p:spPr bwMode="auto">
            <a:xfrm>
              <a:off x="3844"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2" name="AutoShape 359">
              <a:extLst>
                <a:ext uri="{FF2B5EF4-FFF2-40B4-BE49-F238E27FC236}">
                  <a16:creationId xmlns:a16="http://schemas.microsoft.com/office/drawing/2014/main" id="{CBB46F12-E8BD-1428-3C2D-AF0173FC0736}"/>
                </a:ext>
              </a:extLst>
            </p:cNvPr>
            <p:cNvSpPr>
              <a:spLocks noChangeArrowheads="1"/>
            </p:cNvSpPr>
            <p:nvPr/>
          </p:nvSpPr>
          <p:spPr bwMode="auto">
            <a:xfrm>
              <a:off x="3333"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3" name="AutoShape 360">
              <a:extLst>
                <a:ext uri="{FF2B5EF4-FFF2-40B4-BE49-F238E27FC236}">
                  <a16:creationId xmlns:a16="http://schemas.microsoft.com/office/drawing/2014/main" id="{ECE2966C-9841-73CB-9166-C77CB2E8B2F1}"/>
                </a:ext>
              </a:extLst>
            </p:cNvPr>
            <p:cNvSpPr>
              <a:spLocks noChangeArrowheads="1"/>
            </p:cNvSpPr>
            <p:nvPr/>
          </p:nvSpPr>
          <p:spPr bwMode="auto">
            <a:xfrm>
              <a:off x="3505"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4" name="AutoShape 361">
              <a:extLst>
                <a:ext uri="{FF2B5EF4-FFF2-40B4-BE49-F238E27FC236}">
                  <a16:creationId xmlns:a16="http://schemas.microsoft.com/office/drawing/2014/main" id="{E3E4C0BC-3A2A-8354-223A-3BF6300BE3EC}"/>
                </a:ext>
              </a:extLst>
            </p:cNvPr>
            <p:cNvSpPr>
              <a:spLocks noChangeArrowheads="1"/>
            </p:cNvSpPr>
            <p:nvPr/>
          </p:nvSpPr>
          <p:spPr bwMode="auto">
            <a:xfrm>
              <a:off x="3679"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5" name="AutoShape 362">
              <a:extLst>
                <a:ext uri="{FF2B5EF4-FFF2-40B4-BE49-F238E27FC236}">
                  <a16:creationId xmlns:a16="http://schemas.microsoft.com/office/drawing/2014/main" id="{1BAA4C7E-F0FD-0F96-A403-E772ECD76A97}"/>
                </a:ext>
              </a:extLst>
            </p:cNvPr>
            <p:cNvSpPr>
              <a:spLocks noChangeArrowheads="1"/>
            </p:cNvSpPr>
            <p:nvPr/>
          </p:nvSpPr>
          <p:spPr bwMode="auto">
            <a:xfrm>
              <a:off x="3844" y="171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6" name="AutoShape 363">
              <a:extLst>
                <a:ext uri="{FF2B5EF4-FFF2-40B4-BE49-F238E27FC236}">
                  <a16:creationId xmlns:a16="http://schemas.microsoft.com/office/drawing/2014/main" id="{2D8C9E60-F78A-A42C-537E-60C2ADA7D4BB}"/>
                </a:ext>
              </a:extLst>
            </p:cNvPr>
            <p:cNvSpPr>
              <a:spLocks noChangeArrowheads="1"/>
            </p:cNvSpPr>
            <p:nvPr/>
          </p:nvSpPr>
          <p:spPr bwMode="auto">
            <a:xfrm>
              <a:off x="3277"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7" name="AutoShape 364">
              <a:extLst>
                <a:ext uri="{FF2B5EF4-FFF2-40B4-BE49-F238E27FC236}">
                  <a16:creationId xmlns:a16="http://schemas.microsoft.com/office/drawing/2014/main" id="{FB24C76F-B950-1B5D-B62E-5761E3D95C59}"/>
                </a:ext>
              </a:extLst>
            </p:cNvPr>
            <p:cNvSpPr>
              <a:spLocks noChangeArrowheads="1"/>
            </p:cNvSpPr>
            <p:nvPr/>
          </p:nvSpPr>
          <p:spPr bwMode="auto">
            <a:xfrm>
              <a:off x="3449"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8" name="AutoShape 365">
              <a:extLst>
                <a:ext uri="{FF2B5EF4-FFF2-40B4-BE49-F238E27FC236}">
                  <a16:creationId xmlns:a16="http://schemas.microsoft.com/office/drawing/2014/main" id="{96292780-982C-48AE-74CC-D43AEDB26115}"/>
                </a:ext>
              </a:extLst>
            </p:cNvPr>
            <p:cNvSpPr>
              <a:spLocks noChangeArrowheads="1"/>
            </p:cNvSpPr>
            <p:nvPr/>
          </p:nvSpPr>
          <p:spPr bwMode="auto">
            <a:xfrm>
              <a:off x="3621"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9" name="AutoShape 366">
              <a:extLst>
                <a:ext uri="{FF2B5EF4-FFF2-40B4-BE49-F238E27FC236}">
                  <a16:creationId xmlns:a16="http://schemas.microsoft.com/office/drawing/2014/main" id="{5A29133D-0BB7-EF2B-6E61-3F538E27834E}"/>
                </a:ext>
              </a:extLst>
            </p:cNvPr>
            <p:cNvSpPr>
              <a:spLocks noChangeArrowheads="1"/>
            </p:cNvSpPr>
            <p:nvPr/>
          </p:nvSpPr>
          <p:spPr bwMode="auto">
            <a:xfrm>
              <a:off x="3792"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0" name="AutoShape 367">
              <a:extLst>
                <a:ext uri="{FF2B5EF4-FFF2-40B4-BE49-F238E27FC236}">
                  <a16:creationId xmlns:a16="http://schemas.microsoft.com/office/drawing/2014/main" id="{C6D7FE11-A5B4-3387-4AA0-2FB0E3833470}"/>
                </a:ext>
              </a:extLst>
            </p:cNvPr>
            <p:cNvSpPr>
              <a:spLocks noChangeArrowheads="1"/>
            </p:cNvSpPr>
            <p:nvPr/>
          </p:nvSpPr>
          <p:spPr bwMode="auto">
            <a:xfrm>
              <a:off x="3278"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1" name="AutoShape 368">
              <a:extLst>
                <a:ext uri="{FF2B5EF4-FFF2-40B4-BE49-F238E27FC236}">
                  <a16:creationId xmlns:a16="http://schemas.microsoft.com/office/drawing/2014/main" id="{C441AC10-0576-93F0-CAF6-BCE9D16D78E3}"/>
                </a:ext>
              </a:extLst>
            </p:cNvPr>
            <p:cNvSpPr>
              <a:spLocks noChangeArrowheads="1"/>
            </p:cNvSpPr>
            <p:nvPr/>
          </p:nvSpPr>
          <p:spPr bwMode="auto">
            <a:xfrm>
              <a:off x="3450"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2" name="AutoShape 369">
              <a:extLst>
                <a:ext uri="{FF2B5EF4-FFF2-40B4-BE49-F238E27FC236}">
                  <a16:creationId xmlns:a16="http://schemas.microsoft.com/office/drawing/2014/main" id="{59982A31-13C2-7B44-11C3-E73BA631E68B}"/>
                </a:ext>
              </a:extLst>
            </p:cNvPr>
            <p:cNvSpPr>
              <a:spLocks noChangeArrowheads="1"/>
            </p:cNvSpPr>
            <p:nvPr/>
          </p:nvSpPr>
          <p:spPr bwMode="auto">
            <a:xfrm>
              <a:off x="3620"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3" name="AutoShape 370">
              <a:extLst>
                <a:ext uri="{FF2B5EF4-FFF2-40B4-BE49-F238E27FC236}">
                  <a16:creationId xmlns:a16="http://schemas.microsoft.com/office/drawing/2014/main" id="{31D3DB83-6F36-A231-5A5F-3CAFBE9E219F}"/>
                </a:ext>
              </a:extLst>
            </p:cNvPr>
            <p:cNvSpPr>
              <a:spLocks noChangeArrowheads="1"/>
            </p:cNvSpPr>
            <p:nvPr/>
          </p:nvSpPr>
          <p:spPr bwMode="auto">
            <a:xfrm>
              <a:off x="3793"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4" name="AutoShape 371">
              <a:extLst>
                <a:ext uri="{FF2B5EF4-FFF2-40B4-BE49-F238E27FC236}">
                  <a16:creationId xmlns:a16="http://schemas.microsoft.com/office/drawing/2014/main" id="{D20659C7-8152-9EED-ED80-BA7AAFEC7CF8}"/>
                </a:ext>
              </a:extLst>
            </p:cNvPr>
            <p:cNvSpPr>
              <a:spLocks noChangeArrowheads="1"/>
            </p:cNvSpPr>
            <p:nvPr/>
          </p:nvSpPr>
          <p:spPr bwMode="auto">
            <a:xfrm>
              <a:off x="3332"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5" name="AutoShape 372">
              <a:extLst>
                <a:ext uri="{FF2B5EF4-FFF2-40B4-BE49-F238E27FC236}">
                  <a16:creationId xmlns:a16="http://schemas.microsoft.com/office/drawing/2014/main" id="{C6A7E86D-2D34-BEC2-8908-8EBC606BA6DA}"/>
                </a:ext>
              </a:extLst>
            </p:cNvPr>
            <p:cNvSpPr>
              <a:spLocks noChangeArrowheads="1"/>
            </p:cNvSpPr>
            <p:nvPr/>
          </p:nvSpPr>
          <p:spPr bwMode="auto">
            <a:xfrm>
              <a:off x="3504"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6" name="AutoShape 373">
              <a:extLst>
                <a:ext uri="{FF2B5EF4-FFF2-40B4-BE49-F238E27FC236}">
                  <a16:creationId xmlns:a16="http://schemas.microsoft.com/office/drawing/2014/main" id="{0FF1F429-B836-1805-DB31-864AF40E91BD}"/>
                </a:ext>
              </a:extLst>
            </p:cNvPr>
            <p:cNvSpPr>
              <a:spLocks noChangeArrowheads="1"/>
            </p:cNvSpPr>
            <p:nvPr/>
          </p:nvSpPr>
          <p:spPr bwMode="auto">
            <a:xfrm>
              <a:off x="3678"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7" name="AutoShape 374">
              <a:extLst>
                <a:ext uri="{FF2B5EF4-FFF2-40B4-BE49-F238E27FC236}">
                  <a16:creationId xmlns:a16="http://schemas.microsoft.com/office/drawing/2014/main" id="{1722EE72-77F7-B155-A0AE-CF579F7C4D81}"/>
                </a:ext>
              </a:extLst>
            </p:cNvPr>
            <p:cNvSpPr>
              <a:spLocks noChangeArrowheads="1"/>
            </p:cNvSpPr>
            <p:nvPr/>
          </p:nvSpPr>
          <p:spPr bwMode="auto">
            <a:xfrm>
              <a:off x="3278"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8" name="AutoShape 375">
              <a:extLst>
                <a:ext uri="{FF2B5EF4-FFF2-40B4-BE49-F238E27FC236}">
                  <a16:creationId xmlns:a16="http://schemas.microsoft.com/office/drawing/2014/main" id="{27B75F5B-5561-3584-3E31-7731468B2DC9}"/>
                </a:ext>
              </a:extLst>
            </p:cNvPr>
            <p:cNvSpPr>
              <a:spLocks noChangeArrowheads="1"/>
            </p:cNvSpPr>
            <p:nvPr/>
          </p:nvSpPr>
          <p:spPr bwMode="auto">
            <a:xfrm>
              <a:off x="3450"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9" name="AutoShape 376">
              <a:extLst>
                <a:ext uri="{FF2B5EF4-FFF2-40B4-BE49-F238E27FC236}">
                  <a16:creationId xmlns:a16="http://schemas.microsoft.com/office/drawing/2014/main" id="{E29F2A49-6577-6C71-09EB-A825A2068088}"/>
                </a:ext>
              </a:extLst>
            </p:cNvPr>
            <p:cNvSpPr>
              <a:spLocks noChangeArrowheads="1"/>
            </p:cNvSpPr>
            <p:nvPr/>
          </p:nvSpPr>
          <p:spPr bwMode="auto">
            <a:xfrm>
              <a:off x="3620"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0" name="AutoShape 377">
              <a:extLst>
                <a:ext uri="{FF2B5EF4-FFF2-40B4-BE49-F238E27FC236}">
                  <a16:creationId xmlns:a16="http://schemas.microsoft.com/office/drawing/2014/main" id="{6F19C65E-D12B-CFB3-7376-48FBE9CF4444}"/>
                </a:ext>
              </a:extLst>
            </p:cNvPr>
            <p:cNvSpPr>
              <a:spLocks noChangeArrowheads="1"/>
            </p:cNvSpPr>
            <p:nvPr/>
          </p:nvSpPr>
          <p:spPr bwMode="auto">
            <a:xfrm>
              <a:off x="3791"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1" name="AutoShape 378">
              <a:extLst>
                <a:ext uri="{FF2B5EF4-FFF2-40B4-BE49-F238E27FC236}">
                  <a16:creationId xmlns:a16="http://schemas.microsoft.com/office/drawing/2014/main" id="{C9CF6EA4-DC24-8B87-E121-30BCAE5AFB81}"/>
                </a:ext>
              </a:extLst>
            </p:cNvPr>
            <p:cNvSpPr>
              <a:spLocks noChangeArrowheads="1"/>
            </p:cNvSpPr>
            <p:nvPr/>
          </p:nvSpPr>
          <p:spPr bwMode="auto">
            <a:xfrm>
              <a:off x="3277" y="177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2" name="AutoShape 379">
              <a:extLst>
                <a:ext uri="{FF2B5EF4-FFF2-40B4-BE49-F238E27FC236}">
                  <a16:creationId xmlns:a16="http://schemas.microsoft.com/office/drawing/2014/main" id="{69362AC1-D086-C3BC-55B9-4A5C164D2F1F}"/>
                </a:ext>
              </a:extLst>
            </p:cNvPr>
            <p:cNvSpPr>
              <a:spLocks noChangeArrowheads="1"/>
            </p:cNvSpPr>
            <p:nvPr/>
          </p:nvSpPr>
          <p:spPr bwMode="auto">
            <a:xfrm>
              <a:off x="3447" y="177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3" name="AutoShape 380">
              <a:extLst>
                <a:ext uri="{FF2B5EF4-FFF2-40B4-BE49-F238E27FC236}">
                  <a16:creationId xmlns:a16="http://schemas.microsoft.com/office/drawing/2014/main" id="{B356D136-2794-F37D-029F-1D62B90F6BDD}"/>
                </a:ext>
              </a:extLst>
            </p:cNvPr>
            <p:cNvSpPr>
              <a:spLocks noChangeArrowheads="1"/>
            </p:cNvSpPr>
            <p:nvPr/>
          </p:nvSpPr>
          <p:spPr bwMode="auto">
            <a:xfrm>
              <a:off x="3619" y="176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4" name="AutoShape 381">
              <a:extLst>
                <a:ext uri="{FF2B5EF4-FFF2-40B4-BE49-F238E27FC236}">
                  <a16:creationId xmlns:a16="http://schemas.microsoft.com/office/drawing/2014/main" id="{EE2DEA00-FF4A-B24B-B76E-9887A8E75954}"/>
                </a:ext>
              </a:extLst>
            </p:cNvPr>
            <p:cNvSpPr>
              <a:spLocks noChangeArrowheads="1"/>
            </p:cNvSpPr>
            <p:nvPr/>
          </p:nvSpPr>
          <p:spPr bwMode="auto">
            <a:xfrm>
              <a:off x="3792" y="176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grpSp>
      <p:sp>
        <p:nvSpPr>
          <p:cNvPr id="145" name="Text Box 409">
            <a:extLst>
              <a:ext uri="{FF2B5EF4-FFF2-40B4-BE49-F238E27FC236}">
                <a16:creationId xmlns:a16="http://schemas.microsoft.com/office/drawing/2014/main" id="{151950DE-BC13-6FDD-5D58-95D9DF9260BF}"/>
              </a:ext>
            </a:extLst>
          </p:cNvPr>
          <p:cNvSpPr txBox="1">
            <a:spLocks noChangeArrowheads="1"/>
          </p:cNvSpPr>
          <p:nvPr/>
        </p:nvSpPr>
        <p:spPr bwMode="auto">
          <a:xfrm rot="18566085">
            <a:off x="6187624" y="3634047"/>
            <a:ext cx="950912" cy="311327"/>
          </a:xfrm>
          <a:prstGeom prst="rect">
            <a:avLst/>
          </a:prstGeom>
          <a:noFill/>
          <a:ln w="9525" algn="ctr">
            <a:noFill/>
            <a:miter lim="800000"/>
            <a:headEnd/>
            <a:tailEnd/>
          </a:ln>
          <a:effectLst/>
        </p:spPr>
        <p:txBody>
          <a:bodyPr wrap="none">
            <a:noAutofit/>
          </a:bodyPr>
          <a:lstStyle/>
          <a:p>
            <a:r>
              <a:rPr lang="de-DE" sz="1400" b="1" dirty="0">
                <a:latin typeface="Consolas" panose="020B0609020204030204" pitchFamily="49" charset="0"/>
              </a:rPr>
              <a:t>matcher</a:t>
            </a:r>
          </a:p>
        </p:txBody>
      </p:sp>
      <p:sp>
        <p:nvSpPr>
          <p:cNvPr id="146" name="Text Box 383">
            <a:extLst>
              <a:ext uri="{FF2B5EF4-FFF2-40B4-BE49-F238E27FC236}">
                <a16:creationId xmlns:a16="http://schemas.microsoft.com/office/drawing/2014/main" id="{566DFF56-C631-D95E-AA5A-D47A32B86914}"/>
              </a:ext>
            </a:extLst>
          </p:cNvPr>
          <p:cNvSpPr txBox="1">
            <a:spLocks noChangeArrowheads="1"/>
          </p:cNvSpPr>
          <p:nvPr/>
        </p:nvSpPr>
        <p:spPr bwMode="auto">
          <a:xfrm>
            <a:off x="6772411" y="4614766"/>
            <a:ext cx="396875" cy="336550"/>
          </a:xfrm>
          <a:prstGeom prst="rect">
            <a:avLst/>
          </a:prstGeom>
          <a:noFill/>
          <a:ln w="9525" algn="ctr">
            <a:noFill/>
            <a:miter lim="800000"/>
            <a:headEnd/>
            <a:tailEnd/>
          </a:ln>
          <a:effectLst/>
        </p:spPr>
        <p:txBody>
          <a:bodyPr wrap="none">
            <a:noAutofit/>
          </a:bodyPr>
          <a:lstStyle/>
          <a:p>
            <a:r>
              <a:rPr lang="de-DE" sz="1600" b="1">
                <a:latin typeface="Consolas" panose="020B0609020204030204" pitchFamily="49" charset="0"/>
                <a:sym typeface="Symbol" pitchFamily="18" charset="2"/>
              </a:rPr>
              <a:t>S</a:t>
            </a:r>
            <a:r>
              <a:rPr lang="de-DE" sz="1600" b="1" baseline="-25000">
                <a:latin typeface="Consolas" panose="020B0609020204030204" pitchFamily="49" charset="0"/>
                <a:sym typeface="Symbol" pitchFamily="18" charset="2"/>
              </a:rPr>
              <a:t>2</a:t>
            </a:r>
          </a:p>
        </p:txBody>
      </p:sp>
      <p:sp>
        <p:nvSpPr>
          <p:cNvPr id="147" name="Text Box 384">
            <a:extLst>
              <a:ext uri="{FF2B5EF4-FFF2-40B4-BE49-F238E27FC236}">
                <a16:creationId xmlns:a16="http://schemas.microsoft.com/office/drawing/2014/main" id="{EFF82CCE-CF75-88D1-B67B-3BF6A09DF163}"/>
              </a:ext>
            </a:extLst>
          </p:cNvPr>
          <p:cNvSpPr txBox="1">
            <a:spLocks noChangeArrowheads="1"/>
          </p:cNvSpPr>
          <p:nvPr/>
        </p:nvSpPr>
        <p:spPr bwMode="auto">
          <a:xfrm>
            <a:off x="6272349" y="4181379"/>
            <a:ext cx="396875" cy="336550"/>
          </a:xfrm>
          <a:prstGeom prst="rect">
            <a:avLst/>
          </a:prstGeom>
          <a:noFill/>
          <a:ln w="9525" algn="ctr">
            <a:noFill/>
            <a:miter lim="800000"/>
            <a:headEnd/>
            <a:tailEnd/>
          </a:ln>
          <a:effectLst/>
        </p:spPr>
        <p:txBody>
          <a:bodyPr wrap="none">
            <a:noAutofit/>
          </a:bodyPr>
          <a:lstStyle/>
          <a:p>
            <a:r>
              <a:rPr lang="de-DE" sz="1600" b="1" dirty="0">
                <a:latin typeface="Consolas" panose="020B0609020204030204" pitchFamily="49" charset="0"/>
              </a:rPr>
              <a:t>S</a:t>
            </a:r>
            <a:r>
              <a:rPr lang="de-DE" sz="1600" b="1" baseline="-25000" dirty="0">
                <a:latin typeface="Consolas" panose="020B0609020204030204" pitchFamily="49" charset="0"/>
              </a:rPr>
              <a:t>1</a:t>
            </a:r>
            <a:endParaRPr lang="de-DE" sz="1600" b="1" baseline="-25000" dirty="0">
              <a:latin typeface="Consolas" panose="020B0609020204030204" pitchFamily="49" charset="0"/>
              <a:sym typeface="Symbol" pitchFamily="18" charset="2"/>
            </a:endParaRPr>
          </a:p>
        </p:txBody>
      </p:sp>
      <p:sp>
        <p:nvSpPr>
          <p:cNvPr id="148" name="Text Box 411">
            <a:extLst>
              <a:ext uri="{FF2B5EF4-FFF2-40B4-BE49-F238E27FC236}">
                <a16:creationId xmlns:a16="http://schemas.microsoft.com/office/drawing/2014/main" id="{312F40F2-230A-E125-D8D3-2C23C9C80992}"/>
              </a:ext>
            </a:extLst>
          </p:cNvPr>
          <p:cNvSpPr txBox="1">
            <a:spLocks noChangeArrowheads="1"/>
          </p:cNvSpPr>
          <p:nvPr/>
        </p:nvSpPr>
        <p:spPr bwMode="auto">
          <a:xfrm>
            <a:off x="7936738" y="3848320"/>
            <a:ext cx="1291068" cy="908926"/>
          </a:xfrm>
          <a:prstGeom prst="rect">
            <a:avLst/>
          </a:prstGeom>
          <a:solidFill>
            <a:schemeClr val="bg1"/>
          </a:solidFill>
          <a:ln w="19050" algn="ctr">
            <a:solidFill>
              <a:schemeClr val="accent1"/>
            </a:solidFill>
            <a:miter lim="800000"/>
            <a:headEnd/>
            <a:tailEnd/>
          </a:ln>
          <a:effectLst/>
        </p:spPr>
        <p:txBody>
          <a:bodyPr wrap="none" anchor="ctr">
            <a:noAutofit/>
          </a:bodyPr>
          <a:lstStyle/>
          <a:p>
            <a:r>
              <a:rPr lang="de-DE" dirty="0">
                <a:latin typeface="Consolas" panose="020B0609020204030204" pitchFamily="49" charset="0"/>
              </a:rPr>
              <a:t>S</a:t>
            </a:r>
            <a:r>
              <a:rPr lang="de-DE" baseline="-25000" dirty="0">
                <a:latin typeface="Consolas" panose="020B0609020204030204" pitchFamily="49" charset="0"/>
              </a:rPr>
              <a:t>11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21</a:t>
            </a:r>
            <a:endParaRPr lang="de-DE" dirty="0">
              <a:latin typeface="Consolas" panose="020B0609020204030204" pitchFamily="49" charset="0"/>
            </a:endParaRPr>
          </a:p>
          <a:p>
            <a:r>
              <a:rPr lang="de-DE" dirty="0">
                <a:latin typeface="Consolas" panose="020B0609020204030204" pitchFamily="49" charset="0"/>
              </a:rPr>
              <a:t>S</a:t>
            </a:r>
            <a:r>
              <a:rPr lang="de-DE" baseline="-25000" dirty="0">
                <a:latin typeface="Consolas" panose="020B0609020204030204" pitchFamily="49" charset="0"/>
              </a:rPr>
              <a:t>12</a:t>
            </a:r>
            <a:r>
              <a:rPr lang="de-DE" dirty="0">
                <a:latin typeface="Consolas" panose="020B0609020204030204" pitchFamily="49" charset="0"/>
              </a:rPr>
              <a:t>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22</a:t>
            </a:r>
          </a:p>
          <a:p>
            <a:r>
              <a:rPr lang="de-DE" dirty="0">
                <a:latin typeface="Consolas" panose="020B0609020204030204" pitchFamily="49" charset="0"/>
              </a:rPr>
              <a:t>S</a:t>
            </a:r>
            <a:r>
              <a:rPr lang="de-DE" baseline="-25000" dirty="0">
                <a:latin typeface="Consolas" panose="020B0609020204030204" pitchFamily="49" charset="0"/>
              </a:rPr>
              <a:t>13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23</a:t>
            </a:r>
          </a:p>
        </p:txBody>
      </p:sp>
      <p:sp>
        <p:nvSpPr>
          <p:cNvPr id="149" name="Right Arrow 184">
            <a:extLst>
              <a:ext uri="{FF2B5EF4-FFF2-40B4-BE49-F238E27FC236}">
                <a16:creationId xmlns:a16="http://schemas.microsoft.com/office/drawing/2014/main" id="{6B8B110E-3B3A-BB4A-0AE8-DD127A5D4419}"/>
              </a:ext>
            </a:extLst>
          </p:cNvPr>
          <p:cNvSpPr/>
          <p:nvPr/>
        </p:nvSpPr>
        <p:spPr>
          <a:xfrm>
            <a:off x="3881194" y="417767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50" name="Right Arrow 185">
            <a:extLst>
              <a:ext uri="{FF2B5EF4-FFF2-40B4-BE49-F238E27FC236}">
                <a16:creationId xmlns:a16="http://schemas.microsoft.com/office/drawing/2014/main" id="{B614FD8B-150A-54BB-DA34-F9A6DB41D0C1}"/>
              </a:ext>
            </a:extLst>
          </p:cNvPr>
          <p:cNvSpPr/>
          <p:nvPr/>
        </p:nvSpPr>
        <p:spPr>
          <a:xfrm>
            <a:off x="5862392" y="4189402"/>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51" name="Right Arrow 186">
            <a:extLst>
              <a:ext uri="{FF2B5EF4-FFF2-40B4-BE49-F238E27FC236}">
                <a16:creationId xmlns:a16="http://schemas.microsoft.com/office/drawing/2014/main" id="{46C46DF9-9231-B179-D316-E766E559754E}"/>
              </a:ext>
            </a:extLst>
          </p:cNvPr>
          <p:cNvSpPr/>
          <p:nvPr/>
        </p:nvSpPr>
        <p:spPr>
          <a:xfrm>
            <a:off x="7501941" y="4170981"/>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52" name="Right Arrow 187">
            <a:extLst>
              <a:ext uri="{FF2B5EF4-FFF2-40B4-BE49-F238E27FC236}">
                <a16:creationId xmlns:a16="http://schemas.microsoft.com/office/drawing/2014/main" id="{1FFC5562-4A47-49C2-486D-21548A146FB8}"/>
              </a:ext>
            </a:extLst>
          </p:cNvPr>
          <p:cNvSpPr/>
          <p:nvPr/>
        </p:nvSpPr>
        <p:spPr>
          <a:xfrm rot="5400000">
            <a:off x="2936523" y="344434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53" name="Right Arrow 188">
            <a:extLst>
              <a:ext uri="{FF2B5EF4-FFF2-40B4-BE49-F238E27FC236}">
                <a16:creationId xmlns:a16="http://schemas.microsoft.com/office/drawing/2014/main" id="{4EC2C393-58E3-240C-1DA2-245CB291E374}"/>
              </a:ext>
            </a:extLst>
          </p:cNvPr>
          <p:cNvSpPr/>
          <p:nvPr/>
        </p:nvSpPr>
        <p:spPr>
          <a:xfrm rot="16200000">
            <a:off x="8330821" y="343468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54" name="Folded Corner 190">
            <a:extLst>
              <a:ext uri="{FF2B5EF4-FFF2-40B4-BE49-F238E27FC236}">
                <a16:creationId xmlns:a16="http://schemas.microsoft.com/office/drawing/2014/main" id="{31F5218D-7835-FFF2-B1E6-C6C21B3DF91B}"/>
              </a:ext>
            </a:extLst>
          </p:cNvPr>
          <p:cNvSpPr/>
          <p:nvPr/>
        </p:nvSpPr>
        <p:spPr>
          <a:xfrm>
            <a:off x="7564571" y="1785315"/>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Folded Corner 191">
            <a:extLst>
              <a:ext uri="{FF2B5EF4-FFF2-40B4-BE49-F238E27FC236}">
                <a16:creationId xmlns:a16="http://schemas.microsoft.com/office/drawing/2014/main" id="{1F0677B8-DAB7-06E0-ADA6-9EA0A867BBE0}"/>
              </a:ext>
            </a:extLst>
          </p:cNvPr>
          <p:cNvSpPr/>
          <p:nvPr/>
        </p:nvSpPr>
        <p:spPr>
          <a:xfrm>
            <a:off x="7768161" y="1968858"/>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Folded Corner 192">
            <a:extLst>
              <a:ext uri="{FF2B5EF4-FFF2-40B4-BE49-F238E27FC236}">
                <a16:creationId xmlns:a16="http://schemas.microsoft.com/office/drawing/2014/main" id="{A67900AD-195A-9B60-91EE-2217C6B8237F}"/>
              </a:ext>
            </a:extLst>
          </p:cNvPr>
          <p:cNvSpPr/>
          <p:nvPr/>
        </p:nvSpPr>
        <p:spPr>
          <a:xfrm>
            <a:off x="7991846" y="2141073"/>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E6CD48C2-629A-94CA-DA7C-88AB0FAD81C5}"/>
              </a:ext>
            </a:extLst>
          </p:cNvPr>
          <p:cNvSpPr txBox="1"/>
          <p:nvPr/>
        </p:nvSpPr>
        <p:spPr>
          <a:xfrm>
            <a:off x="8140896" y="1584350"/>
            <a:ext cx="939563"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Mappings</a:t>
            </a:r>
          </a:p>
        </p:txBody>
      </p:sp>
      <p:sp>
        <p:nvSpPr>
          <p:cNvPr id="158" name="TextBox 157">
            <a:extLst>
              <a:ext uri="{FF2B5EF4-FFF2-40B4-BE49-F238E27FC236}">
                <a16:creationId xmlns:a16="http://schemas.microsoft.com/office/drawing/2014/main" id="{71CF915B-A4E9-EEAF-6D05-C14C0EB2D061}"/>
              </a:ext>
            </a:extLst>
          </p:cNvPr>
          <p:cNvSpPr txBox="1"/>
          <p:nvPr/>
        </p:nvSpPr>
        <p:spPr>
          <a:xfrm>
            <a:off x="7589913" y="2651146"/>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Mapping Manipulation</a:t>
            </a:r>
          </a:p>
        </p:txBody>
      </p:sp>
      <p:sp>
        <p:nvSpPr>
          <p:cNvPr id="159" name="TextBox 158">
            <a:extLst>
              <a:ext uri="{FF2B5EF4-FFF2-40B4-BE49-F238E27FC236}">
                <a16:creationId xmlns:a16="http://schemas.microsoft.com/office/drawing/2014/main" id="{D930E20A-D99D-6AA5-D269-9255601F16FF}"/>
              </a:ext>
            </a:extLst>
          </p:cNvPr>
          <p:cNvSpPr txBox="1"/>
          <p:nvPr/>
        </p:nvSpPr>
        <p:spPr>
          <a:xfrm>
            <a:off x="7802602" y="5064426"/>
            <a:ext cx="1547305" cy="646331"/>
          </a:xfrm>
          <a:prstGeom prst="rect">
            <a:avLst/>
          </a:prstGeom>
          <a:noFill/>
        </p:spPr>
        <p:txBody>
          <a:bodyPr wrap="square" lIns="0" rIns="0" rtlCol="0">
            <a:spAutoFit/>
          </a:bodyPr>
          <a:lstStyle/>
          <a:p>
            <a:pPr algn="ctr"/>
            <a:r>
              <a:rPr lang="en-US" b="1" dirty="0" err="1">
                <a:solidFill>
                  <a:schemeClr val="accent1"/>
                </a:solidFill>
                <a:latin typeface="Calibri" panose="020F0502020204030204" pitchFamily="34" charset="0"/>
                <a:cs typeface="Calibri" panose="020F0502020204030204" pitchFamily="34" charset="0"/>
              </a:rPr>
              <a:t>Correspon</a:t>
            </a:r>
            <a:r>
              <a:rPr lang="en-US" b="1" dirty="0">
                <a:solidFill>
                  <a:schemeClr val="accent1"/>
                </a:solidFill>
                <a:latin typeface="Calibri" panose="020F0502020204030204" pitchFamily="34" charset="0"/>
                <a:cs typeface="Calibri" panose="020F0502020204030204" pitchFamily="34" charset="0"/>
              </a:rPr>
              <a:t>-</a:t>
            </a:r>
            <a:br>
              <a:rPr lang="en-US" b="1" dirty="0">
                <a:solidFill>
                  <a:schemeClr val="accent1"/>
                </a:solidFill>
                <a:latin typeface="Calibri" panose="020F0502020204030204" pitchFamily="34" charset="0"/>
                <a:cs typeface="Calibri" panose="020F0502020204030204" pitchFamily="34" charset="0"/>
              </a:rPr>
            </a:br>
            <a:r>
              <a:rPr lang="en-US" b="1" dirty="0" err="1">
                <a:solidFill>
                  <a:schemeClr val="accent1"/>
                </a:solidFill>
                <a:latin typeface="Calibri" panose="020F0502020204030204" pitchFamily="34" charset="0"/>
                <a:cs typeface="Calibri" panose="020F0502020204030204" pitchFamily="34" charset="0"/>
              </a:rPr>
              <a:t>dences</a:t>
            </a:r>
            <a:endParaRPr lang="en-US" b="1" dirty="0">
              <a:solidFill>
                <a:schemeClr val="accent1"/>
              </a:solidFill>
              <a:latin typeface="Calibri" panose="020F0502020204030204" pitchFamily="34" charset="0"/>
              <a:cs typeface="Calibri" panose="020F0502020204030204" pitchFamily="34" charset="0"/>
            </a:endParaRPr>
          </a:p>
        </p:txBody>
      </p:sp>
      <p:sp>
        <p:nvSpPr>
          <p:cNvPr id="160" name="TextBox 159">
            <a:extLst>
              <a:ext uri="{FF2B5EF4-FFF2-40B4-BE49-F238E27FC236}">
                <a16:creationId xmlns:a16="http://schemas.microsoft.com/office/drawing/2014/main" id="{76FA7A94-3D4B-D5E3-CC98-EFCD1C519768}"/>
              </a:ext>
            </a:extLst>
          </p:cNvPr>
          <p:cNvSpPr txBox="1"/>
          <p:nvPr/>
        </p:nvSpPr>
        <p:spPr>
          <a:xfrm>
            <a:off x="6166400" y="5066101"/>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Similarity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Combination</a:t>
            </a:r>
          </a:p>
        </p:txBody>
      </p:sp>
      <p:sp>
        <p:nvSpPr>
          <p:cNvPr id="161" name="TextBox 160">
            <a:extLst>
              <a:ext uri="{FF2B5EF4-FFF2-40B4-BE49-F238E27FC236}">
                <a16:creationId xmlns:a16="http://schemas.microsoft.com/office/drawing/2014/main" id="{B3D20C43-9609-AB13-2066-4A8284CBA3B4}"/>
              </a:ext>
            </a:extLst>
          </p:cNvPr>
          <p:cNvSpPr txBox="1"/>
          <p:nvPr/>
        </p:nvSpPr>
        <p:spPr>
          <a:xfrm>
            <a:off x="4218694" y="5067776"/>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Matcher Execution</a:t>
            </a:r>
          </a:p>
        </p:txBody>
      </p:sp>
      <p:sp>
        <p:nvSpPr>
          <p:cNvPr id="162" name="TextBox 161">
            <a:extLst>
              <a:ext uri="{FF2B5EF4-FFF2-40B4-BE49-F238E27FC236}">
                <a16:creationId xmlns:a16="http://schemas.microsoft.com/office/drawing/2014/main" id="{D8F2CD08-CAF1-D528-7C20-28467E28B420}"/>
              </a:ext>
            </a:extLst>
          </p:cNvPr>
          <p:cNvSpPr txBox="1"/>
          <p:nvPr/>
        </p:nvSpPr>
        <p:spPr>
          <a:xfrm>
            <a:off x="2250888" y="5059401"/>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Component Identification</a:t>
            </a:r>
          </a:p>
        </p:txBody>
      </p:sp>
      <p:pic>
        <p:nvPicPr>
          <p:cNvPr id="163" name="Picture 162">
            <a:extLst>
              <a:ext uri="{FF2B5EF4-FFF2-40B4-BE49-F238E27FC236}">
                <a16:creationId xmlns:a16="http://schemas.microsoft.com/office/drawing/2014/main" id="{414C832F-9F7F-B699-C3B6-BCAE1382DB13}"/>
              </a:ext>
            </a:extLst>
          </p:cNvPr>
          <p:cNvPicPr>
            <a:picLocks noChangeAspect="1"/>
          </p:cNvPicPr>
          <p:nvPr/>
        </p:nvPicPr>
        <p:blipFill>
          <a:blip r:embed="rId2"/>
          <a:stretch>
            <a:fillRect/>
          </a:stretch>
        </p:blipFill>
        <p:spPr>
          <a:xfrm>
            <a:off x="10791121" y="1284921"/>
            <a:ext cx="778969" cy="548640"/>
          </a:xfrm>
          <a:prstGeom prst="rect">
            <a:avLst/>
          </a:prstGeom>
          <a:ln w="25400">
            <a:solidFill>
              <a:srgbClr val="7889FB"/>
            </a:solidFill>
          </a:ln>
        </p:spPr>
      </p:pic>
      <p:sp>
        <p:nvSpPr>
          <p:cNvPr id="164" name="TextBox 163">
            <a:extLst>
              <a:ext uri="{FF2B5EF4-FFF2-40B4-BE49-F238E27FC236}">
                <a16:creationId xmlns:a16="http://schemas.microsoft.com/office/drawing/2014/main" id="{49FF1775-A411-8F48-0739-C28139B65DFF}"/>
              </a:ext>
            </a:extLst>
          </p:cNvPr>
          <p:cNvSpPr txBox="1"/>
          <p:nvPr/>
        </p:nvSpPr>
        <p:spPr>
          <a:xfrm>
            <a:off x="9415161" y="1934304"/>
            <a:ext cx="2212549"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[Erhard Rahm, Hong-Hai Do David </a:t>
            </a:r>
            <a:r>
              <a:rPr lang="en-US" sz="1400" dirty="0" err="1">
                <a:latin typeface="Calibri" panose="020F0502020204030204" pitchFamily="34" charset="0"/>
                <a:cs typeface="Calibri" panose="020F0502020204030204" pitchFamily="34" charset="0"/>
              </a:rPr>
              <a:t>Aumueller</a:t>
            </a:r>
            <a:r>
              <a:rPr lang="en-US" sz="1400" dirty="0">
                <a:latin typeface="Calibri" panose="020F0502020204030204" pitchFamily="34" charset="0"/>
                <a:cs typeface="Calibri" panose="020F0502020204030204" pitchFamily="34" charset="0"/>
              </a:rPr>
              <a:t>, Sabine </a:t>
            </a:r>
            <a:r>
              <a:rPr lang="en-US" sz="1400" dirty="0" err="1">
                <a:latin typeface="Calibri" panose="020F0502020204030204" pitchFamily="34" charset="0"/>
                <a:cs typeface="Calibri" panose="020F0502020204030204" pitchFamily="34" charset="0"/>
              </a:rPr>
              <a:t>Massmann</a:t>
            </a:r>
            <a:r>
              <a:rPr lang="en-US" sz="1400" dirty="0">
                <a:latin typeface="Calibri" panose="020F0502020204030204" pitchFamily="34" charset="0"/>
                <a:cs typeface="Calibri" panose="020F0502020204030204" pitchFamily="34" charset="0"/>
              </a:rPr>
              <a:t>: Matching Large Schemas with COMA++, </a:t>
            </a:r>
            <a:r>
              <a:rPr lang="en-US" sz="1400" b="1" dirty="0">
                <a:latin typeface="Calibri" panose="020F0502020204030204" pitchFamily="34" charset="0"/>
                <a:cs typeface="Calibri" panose="020F0502020204030204" pitchFamily="34" charset="0"/>
              </a:rPr>
              <a:t>2005</a:t>
            </a:r>
            <a:r>
              <a:rPr lang="en-US" sz="1400" dirty="0">
                <a:latin typeface="Calibri" panose="020F0502020204030204" pitchFamily="34" charset="0"/>
                <a:cs typeface="Calibri" panose="020F0502020204030204" pitchFamily="34" charset="0"/>
              </a:rPr>
              <a:t>]</a:t>
            </a:r>
          </a:p>
        </p:txBody>
      </p:sp>
      <p:sp>
        <p:nvSpPr>
          <p:cNvPr id="165" name="Rounded Rectangle 202">
            <a:extLst>
              <a:ext uri="{FF2B5EF4-FFF2-40B4-BE49-F238E27FC236}">
                <a16:creationId xmlns:a16="http://schemas.microsoft.com/office/drawing/2014/main" id="{765BE689-978E-8D3A-9D42-6E1DEAD94C22}"/>
              </a:ext>
            </a:extLst>
          </p:cNvPr>
          <p:cNvSpPr/>
          <p:nvPr/>
        </p:nvSpPr>
        <p:spPr>
          <a:xfrm>
            <a:off x="4273035" y="2809480"/>
            <a:ext cx="2990026" cy="458162"/>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Matcher </a:t>
            </a:r>
            <a:r>
              <a:rPr lang="en-US" b="1" dirty="0" err="1">
                <a:solidFill>
                  <a:schemeClr val="tx1"/>
                </a:solidFill>
                <a:latin typeface="Calibri" panose="020F0502020204030204" pitchFamily="34" charset="0"/>
                <a:cs typeface="Calibri" panose="020F0502020204030204" pitchFamily="34" charset="0"/>
              </a:rPr>
              <a:t>Configs</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3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65" grpId="0"/>
      <p:bldP spid="66" grpId="0"/>
      <p:bldP spid="67" grpId="0"/>
      <p:bldP spid="68" grpId="0" animBg="1"/>
      <p:bldP spid="69" grpId="0" animBg="1"/>
      <p:bldP spid="70" grpId="0" animBg="1"/>
      <p:bldP spid="71" grpId="0" animBg="1"/>
      <p:bldP spid="72" grpId="0" animBg="1"/>
      <p:bldP spid="73" grpId="0" animBg="1"/>
      <p:bldP spid="145" grpId="0"/>
      <p:bldP spid="146" grpId="0"/>
      <p:bldP spid="147" grpId="0"/>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p:bldP spid="158" grpId="0"/>
      <p:bldP spid="159" grpId="0"/>
      <p:bldP spid="160" grpId="0"/>
      <p:bldP spid="161" grpId="0"/>
      <p:bldP spid="162" grpId="0"/>
      <p:bldP spid="1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9D191-96DE-4154-7AFE-5BE3E6B8E6FB}"/>
              </a:ext>
            </a:extLst>
          </p:cNvPr>
          <p:cNvSpPr>
            <a:spLocks noGrp="1"/>
          </p:cNvSpPr>
          <p:nvPr>
            <p:ph type="body" sz="quarter" idx="18"/>
          </p:nvPr>
        </p:nvSpPr>
        <p:spPr/>
        <p:txBody>
          <a:bodyPr/>
          <a:lstStyle/>
          <a:p>
            <a:r>
              <a:rPr lang="en-US" dirty="0"/>
              <a:t>Different Types of Matchers</a:t>
            </a:r>
          </a:p>
          <a:p>
            <a:pPr lvl="1"/>
            <a:r>
              <a:rPr lang="en-US" dirty="0"/>
              <a:t>Schema- vs Instance-based</a:t>
            </a:r>
          </a:p>
          <a:p>
            <a:pPr lvl="1"/>
            <a:r>
              <a:rPr lang="en-US" dirty="0"/>
              <a:t>Cardinalities: 1:1, 1:N, N:M</a:t>
            </a:r>
          </a:p>
          <a:p>
            <a:pPr lvl="1"/>
            <a:r>
              <a:rPr lang="en-US" b="1" dirty="0">
                <a:solidFill>
                  <a:schemeClr val="accent1"/>
                </a:solidFill>
              </a:rPr>
              <a:t>Combined Matchers </a:t>
            </a:r>
            <a:br>
              <a:rPr lang="en-US" b="1" dirty="0">
                <a:solidFill>
                  <a:schemeClr val="accent1"/>
                </a:solidFill>
              </a:rPr>
            </a:br>
            <a:r>
              <a:rPr lang="en-US" dirty="0"/>
              <a:t>(hybrid, composite)</a:t>
            </a:r>
          </a:p>
          <a:p>
            <a:pPr lvl="1"/>
            <a:endParaRPr lang="en-US" dirty="0"/>
          </a:p>
        </p:txBody>
      </p:sp>
      <p:sp>
        <p:nvSpPr>
          <p:cNvPr id="3" name="Text Placeholder 2">
            <a:extLst>
              <a:ext uri="{FF2B5EF4-FFF2-40B4-BE49-F238E27FC236}">
                <a16:creationId xmlns:a16="http://schemas.microsoft.com/office/drawing/2014/main" id="{2B52B3BC-E7B5-E2E5-733E-EABA47B205B1}"/>
              </a:ext>
            </a:extLst>
          </p:cNvPr>
          <p:cNvSpPr>
            <a:spLocks noGrp="1"/>
          </p:cNvSpPr>
          <p:nvPr>
            <p:ph type="body" sz="quarter" idx="14"/>
          </p:nvPr>
        </p:nvSpPr>
        <p:spPr/>
        <p:txBody>
          <a:bodyPr/>
          <a:lstStyle/>
          <a:p>
            <a:r>
              <a:rPr lang="en-US" dirty="0"/>
              <a:t>Classification of Matching Techniques</a:t>
            </a:r>
          </a:p>
        </p:txBody>
      </p:sp>
      <p:sp>
        <p:nvSpPr>
          <p:cNvPr id="4" name="Rechteck 57">
            <a:extLst>
              <a:ext uri="{FF2B5EF4-FFF2-40B4-BE49-F238E27FC236}">
                <a16:creationId xmlns:a16="http://schemas.microsoft.com/office/drawing/2014/main" id="{25F3AD35-8F79-9EC0-482D-6B5463866E13}"/>
              </a:ext>
            </a:extLst>
          </p:cNvPr>
          <p:cNvSpPr/>
          <p:nvPr/>
        </p:nvSpPr>
        <p:spPr>
          <a:xfrm>
            <a:off x="7023547" y="346819"/>
            <a:ext cx="2833819" cy="738664"/>
          </a:xfrm>
          <a:prstGeom prst="rect">
            <a:avLst/>
          </a:prstGeom>
        </p:spPr>
        <p:txBody>
          <a:bodyPr wrap="square">
            <a:spAutoFit/>
          </a:bodyPr>
          <a:lstStyle/>
          <a:p>
            <a:pPr lvl="0" algn="r">
              <a:spcBef>
                <a:spcPct val="90000"/>
              </a:spcBef>
              <a:defRPr/>
            </a:pPr>
            <a:r>
              <a:rPr lang="en-US" sz="1400" dirty="0">
                <a:latin typeface="Calibri" panose="020F0502020204030204" pitchFamily="34" charset="0"/>
                <a:cs typeface="Calibri" panose="020F0502020204030204" pitchFamily="34" charset="0"/>
              </a:rPr>
              <a:t>[Erhard </a:t>
            </a:r>
            <a:r>
              <a:rPr lang="en-US" sz="1400" dirty="0" err="1">
                <a:latin typeface="Calibri" panose="020F0502020204030204" pitchFamily="34" charset="0"/>
                <a:cs typeface="Calibri" panose="020F0502020204030204" pitchFamily="34" charset="0"/>
              </a:rPr>
              <a:t>Rahm</a:t>
            </a:r>
            <a:r>
              <a:rPr lang="en-US" sz="1400" dirty="0">
                <a:latin typeface="Calibri" panose="020F0502020204030204" pitchFamily="34" charset="0"/>
                <a:cs typeface="Calibri" panose="020F0502020204030204" pitchFamily="34" charset="0"/>
              </a:rPr>
              <a:t>, Philip A. Bernstein: A survey of approaches to automatic schema matching. </a:t>
            </a:r>
            <a:r>
              <a:rPr lang="en-US" sz="1400" b="1" dirty="0">
                <a:latin typeface="Calibri" panose="020F0502020204030204" pitchFamily="34" charset="0"/>
                <a:cs typeface="Calibri" panose="020F0502020204030204" pitchFamily="34" charset="0"/>
              </a:rPr>
              <a:t>VLDB J. 2001</a:t>
            </a:r>
            <a:r>
              <a:rPr lang="en-US" sz="1400" dirty="0">
                <a:latin typeface="Calibri" panose="020F0502020204030204" pitchFamily="34" charset="0"/>
                <a:cs typeface="Calibri" panose="020F0502020204030204" pitchFamily="34" charset="0"/>
              </a:rPr>
              <a:t>]</a:t>
            </a:r>
            <a:endParaRPr lang="de-DE" sz="1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6D2BC18-D337-5538-7AD9-C4E63155EF8B}"/>
              </a:ext>
            </a:extLst>
          </p:cNvPr>
          <p:cNvPicPr>
            <a:picLocks noChangeAspect="1"/>
          </p:cNvPicPr>
          <p:nvPr/>
        </p:nvPicPr>
        <p:blipFill>
          <a:blip r:embed="rId2"/>
          <a:stretch>
            <a:fillRect/>
          </a:stretch>
        </p:blipFill>
        <p:spPr>
          <a:xfrm>
            <a:off x="9926860" y="407303"/>
            <a:ext cx="486505" cy="640080"/>
          </a:xfrm>
          <a:prstGeom prst="rect">
            <a:avLst/>
          </a:prstGeom>
          <a:ln w="25400">
            <a:solidFill>
              <a:srgbClr val="7889FB"/>
            </a:solidFill>
          </a:ln>
        </p:spPr>
      </p:pic>
      <p:sp>
        <p:nvSpPr>
          <p:cNvPr id="6" name="Rectangle 5">
            <a:extLst>
              <a:ext uri="{FF2B5EF4-FFF2-40B4-BE49-F238E27FC236}">
                <a16:creationId xmlns:a16="http://schemas.microsoft.com/office/drawing/2014/main" id="{569D0C58-6838-13B7-7299-13E7833B90B6}"/>
              </a:ext>
            </a:extLst>
          </p:cNvPr>
          <p:cNvSpPr/>
          <p:nvPr/>
        </p:nvSpPr>
        <p:spPr>
          <a:xfrm>
            <a:off x="4645544" y="1778559"/>
            <a:ext cx="1939332" cy="502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Schema-based</a:t>
            </a:r>
          </a:p>
        </p:txBody>
      </p:sp>
      <p:sp>
        <p:nvSpPr>
          <p:cNvPr id="7" name="Rectangle 6">
            <a:extLst>
              <a:ext uri="{FF2B5EF4-FFF2-40B4-BE49-F238E27FC236}">
                <a16:creationId xmlns:a16="http://schemas.microsoft.com/office/drawing/2014/main" id="{1EFDF5C6-DC43-2439-EE45-B8AFB7E267F7}"/>
              </a:ext>
            </a:extLst>
          </p:cNvPr>
          <p:cNvSpPr/>
          <p:nvPr/>
        </p:nvSpPr>
        <p:spPr>
          <a:xfrm>
            <a:off x="8556025" y="1778559"/>
            <a:ext cx="1939332" cy="502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Instance-based</a:t>
            </a:r>
          </a:p>
        </p:txBody>
      </p:sp>
      <p:sp>
        <p:nvSpPr>
          <p:cNvPr id="8" name="Rectangle 7">
            <a:extLst>
              <a:ext uri="{FF2B5EF4-FFF2-40B4-BE49-F238E27FC236}">
                <a16:creationId xmlns:a16="http://schemas.microsoft.com/office/drawing/2014/main" id="{36DB15DE-115C-CF8E-DB9A-E025B3A0D6A5}"/>
              </a:ext>
            </a:extLst>
          </p:cNvPr>
          <p:cNvSpPr/>
          <p:nvPr/>
        </p:nvSpPr>
        <p:spPr>
          <a:xfrm>
            <a:off x="3923742" y="3025470"/>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Element</a:t>
            </a:r>
          </a:p>
        </p:txBody>
      </p:sp>
      <p:sp>
        <p:nvSpPr>
          <p:cNvPr id="9" name="Rectangle 8">
            <a:extLst>
              <a:ext uri="{FF2B5EF4-FFF2-40B4-BE49-F238E27FC236}">
                <a16:creationId xmlns:a16="http://schemas.microsoft.com/office/drawing/2014/main" id="{C47F670C-64D8-F19A-1261-7B479CDA1EDA}"/>
              </a:ext>
            </a:extLst>
          </p:cNvPr>
          <p:cNvSpPr/>
          <p:nvPr/>
        </p:nvSpPr>
        <p:spPr>
          <a:xfrm>
            <a:off x="6176242" y="3027147"/>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Structure</a:t>
            </a:r>
          </a:p>
        </p:txBody>
      </p:sp>
      <p:cxnSp>
        <p:nvCxnSpPr>
          <p:cNvPr id="10" name="Straight Arrow Connector 9">
            <a:extLst>
              <a:ext uri="{FF2B5EF4-FFF2-40B4-BE49-F238E27FC236}">
                <a16:creationId xmlns:a16="http://schemas.microsoft.com/office/drawing/2014/main" id="{82EE2347-AA3A-B6FE-2FEB-5591337BF879}"/>
              </a:ext>
            </a:extLst>
          </p:cNvPr>
          <p:cNvCxnSpPr>
            <a:stCxn id="6" idx="2"/>
            <a:endCxn id="8" idx="0"/>
          </p:cNvCxnSpPr>
          <p:nvPr/>
        </p:nvCxnSpPr>
        <p:spPr>
          <a:xfrm flipH="1">
            <a:off x="4515758" y="2280977"/>
            <a:ext cx="1099452" cy="74449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AA2BD75-1533-F1F5-B48C-7DD80A2B9A0F}"/>
              </a:ext>
            </a:extLst>
          </p:cNvPr>
          <p:cNvCxnSpPr>
            <a:stCxn id="6" idx="2"/>
            <a:endCxn id="9" idx="0"/>
          </p:cNvCxnSpPr>
          <p:nvPr/>
        </p:nvCxnSpPr>
        <p:spPr>
          <a:xfrm>
            <a:off x="5615210" y="2280977"/>
            <a:ext cx="1153048" cy="74617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6E60224-2106-C05D-7456-6DA71F5BED0C}"/>
              </a:ext>
            </a:extLst>
          </p:cNvPr>
          <p:cNvSpPr/>
          <p:nvPr/>
        </p:nvSpPr>
        <p:spPr>
          <a:xfrm>
            <a:off x="8929496" y="3027146"/>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Element</a:t>
            </a:r>
          </a:p>
        </p:txBody>
      </p:sp>
      <p:cxnSp>
        <p:nvCxnSpPr>
          <p:cNvPr id="13" name="Straight Arrow Connector 12">
            <a:extLst>
              <a:ext uri="{FF2B5EF4-FFF2-40B4-BE49-F238E27FC236}">
                <a16:creationId xmlns:a16="http://schemas.microsoft.com/office/drawing/2014/main" id="{593AB133-63ED-4EF9-694B-543EB798F5CF}"/>
              </a:ext>
            </a:extLst>
          </p:cNvPr>
          <p:cNvCxnSpPr>
            <a:stCxn id="7" idx="2"/>
            <a:endCxn id="12" idx="0"/>
          </p:cNvCxnSpPr>
          <p:nvPr/>
        </p:nvCxnSpPr>
        <p:spPr>
          <a:xfrm flipH="1">
            <a:off x="9521512" y="2280977"/>
            <a:ext cx="4179" cy="74616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5B25479-A332-8C6B-F1E5-735875FD096C}"/>
              </a:ext>
            </a:extLst>
          </p:cNvPr>
          <p:cNvSpPr/>
          <p:nvPr/>
        </p:nvSpPr>
        <p:spPr>
          <a:xfrm>
            <a:off x="3161742" y="3851107"/>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Linguistic</a:t>
            </a:r>
          </a:p>
        </p:txBody>
      </p:sp>
      <p:cxnSp>
        <p:nvCxnSpPr>
          <p:cNvPr id="15" name="Straight Arrow Connector 14">
            <a:extLst>
              <a:ext uri="{FF2B5EF4-FFF2-40B4-BE49-F238E27FC236}">
                <a16:creationId xmlns:a16="http://schemas.microsoft.com/office/drawing/2014/main" id="{65B10919-BE57-050A-15C1-9A51FC8F31AD}"/>
              </a:ext>
            </a:extLst>
          </p:cNvPr>
          <p:cNvCxnSpPr>
            <a:stCxn id="8" idx="2"/>
            <a:endCxn id="14" idx="0"/>
          </p:cNvCxnSpPr>
          <p:nvPr/>
        </p:nvCxnSpPr>
        <p:spPr>
          <a:xfrm flipH="1">
            <a:off x="3753758" y="3368629"/>
            <a:ext cx="762000" cy="48247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116CFBB-B0FD-466B-66AD-FEC05D9A3F77}"/>
              </a:ext>
            </a:extLst>
          </p:cNvPr>
          <p:cNvCxnSpPr>
            <a:stCxn id="8" idx="2"/>
            <a:endCxn id="17" idx="0"/>
          </p:cNvCxnSpPr>
          <p:nvPr/>
        </p:nvCxnSpPr>
        <p:spPr>
          <a:xfrm>
            <a:off x="4515758" y="3368629"/>
            <a:ext cx="681610" cy="4942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D1EEA5E-4F41-145D-57C4-F6A466676866}"/>
              </a:ext>
            </a:extLst>
          </p:cNvPr>
          <p:cNvSpPr/>
          <p:nvPr/>
        </p:nvSpPr>
        <p:spPr>
          <a:xfrm>
            <a:off x="4540037" y="3862831"/>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sp>
        <p:nvSpPr>
          <p:cNvPr id="18" name="Rectangle 17">
            <a:extLst>
              <a:ext uri="{FF2B5EF4-FFF2-40B4-BE49-F238E27FC236}">
                <a16:creationId xmlns:a16="http://schemas.microsoft.com/office/drawing/2014/main" id="{CD47D3B1-5E3A-C7B8-3ED0-6DEB5A20D875}"/>
              </a:ext>
            </a:extLst>
          </p:cNvPr>
          <p:cNvSpPr/>
          <p:nvPr/>
        </p:nvSpPr>
        <p:spPr>
          <a:xfrm>
            <a:off x="6109249" y="3854458"/>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cxnSp>
        <p:nvCxnSpPr>
          <p:cNvPr id="19" name="Straight Arrow Connector 18">
            <a:extLst>
              <a:ext uri="{FF2B5EF4-FFF2-40B4-BE49-F238E27FC236}">
                <a16:creationId xmlns:a16="http://schemas.microsoft.com/office/drawing/2014/main" id="{A82B343A-80DD-9440-5A45-DB4D67D9818F}"/>
              </a:ext>
            </a:extLst>
          </p:cNvPr>
          <p:cNvCxnSpPr>
            <a:stCxn id="9" idx="2"/>
            <a:endCxn id="18" idx="0"/>
          </p:cNvCxnSpPr>
          <p:nvPr/>
        </p:nvCxnSpPr>
        <p:spPr>
          <a:xfrm flipH="1">
            <a:off x="6766580" y="3370306"/>
            <a:ext cx="1678" cy="48415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1492F43-6EC6-D717-77CD-CEC119D16081}"/>
              </a:ext>
            </a:extLst>
          </p:cNvPr>
          <p:cNvSpPr/>
          <p:nvPr/>
        </p:nvSpPr>
        <p:spPr>
          <a:xfrm>
            <a:off x="3072983" y="4495874"/>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Name sim, description sim </a:t>
            </a:r>
          </a:p>
        </p:txBody>
      </p:sp>
      <p:sp>
        <p:nvSpPr>
          <p:cNvPr id="21" name="Rectangle 20">
            <a:extLst>
              <a:ext uri="{FF2B5EF4-FFF2-40B4-BE49-F238E27FC236}">
                <a16:creationId xmlns:a16="http://schemas.microsoft.com/office/drawing/2014/main" id="{4FFB07D9-9BC7-8F27-F60D-63EE2ECCA574}"/>
              </a:ext>
            </a:extLst>
          </p:cNvPr>
          <p:cNvSpPr/>
          <p:nvPr/>
        </p:nvSpPr>
        <p:spPr>
          <a:xfrm>
            <a:off x="4521621" y="4497549"/>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Type sim,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key properties</a:t>
            </a:r>
          </a:p>
        </p:txBody>
      </p:sp>
      <p:sp>
        <p:nvSpPr>
          <p:cNvPr id="22" name="Rectangle 21">
            <a:extLst>
              <a:ext uri="{FF2B5EF4-FFF2-40B4-BE49-F238E27FC236}">
                <a16:creationId xmlns:a16="http://schemas.microsoft.com/office/drawing/2014/main" id="{CEAEEAEB-C03F-839A-4731-B0CEEFC4A802}"/>
              </a:ext>
            </a:extLst>
          </p:cNvPr>
          <p:cNvSpPr/>
          <p:nvPr/>
        </p:nvSpPr>
        <p:spPr>
          <a:xfrm>
            <a:off x="5948401" y="4499225"/>
            <a:ext cx="164139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parent-child, graph structure</a:t>
            </a:r>
          </a:p>
        </p:txBody>
      </p:sp>
      <p:cxnSp>
        <p:nvCxnSpPr>
          <p:cNvPr id="23" name="Straight Arrow Connector 22">
            <a:extLst>
              <a:ext uri="{FF2B5EF4-FFF2-40B4-BE49-F238E27FC236}">
                <a16:creationId xmlns:a16="http://schemas.microsoft.com/office/drawing/2014/main" id="{186B12AA-25E8-3217-9A84-46343AB8FEDC}"/>
              </a:ext>
            </a:extLst>
          </p:cNvPr>
          <p:cNvCxnSpPr>
            <a:stCxn id="14" idx="2"/>
            <a:endCxn id="20" idx="0"/>
          </p:cNvCxnSpPr>
          <p:nvPr/>
        </p:nvCxnSpPr>
        <p:spPr>
          <a:xfrm flipH="1">
            <a:off x="3751245" y="4194266"/>
            <a:ext cx="2513"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9E0117-5089-E3C7-9A30-76B7C65E4416}"/>
              </a:ext>
            </a:extLst>
          </p:cNvPr>
          <p:cNvCxnSpPr>
            <a:stCxn id="17" idx="2"/>
            <a:endCxn id="21" idx="0"/>
          </p:cNvCxnSpPr>
          <p:nvPr/>
        </p:nvCxnSpPr>
        <p:spPr>
          <a:xfrm>
            <a:off x="5197368" y="4205990"/>
            <a:ext cx="2515" cy="2915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1A8B6C-13BA-BBE5-CBD7-696CC1F1EC23}"/>
              </a:ext>
            </a:extLst>
          </p:cNvPr>
          <p:cNvCxnSpPr>
            <a:stCxn id="18" idx="2"/>
            <a:endCxn id="22" idx="0"/>
          </p:cNvCxnSpPr>
          <p:nvPr/>
        </p:nvCxnSpPr>
        <p:spPr>
          <a:xfrm>
            <a:off x="6766580" y="4197617"/>
            <a:ext cx="2518"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FBA96D5-BF6B-A10D-5B79-86E17147AF6F}"/>
              </a:ext>
            </a:extLst>
          </p:cNvPr>
          <p:cNvSpPr/>
          <p:nvPr/>
        </p:nvSpPr>
        <p:spPr>
          <a:xfrm>
            <a:off x="8177547" y="3862830"/>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Linguistic</a:t>
            </a:r>
          </a:p>
        </p:txBody>
      </p:sp>
      <p:cxnSp>
        <p:nvCxnSpPr>
          <p:cNvPr id="27" name="Straight Arrow Connector 26">
            <a:extLst>
              <a:ext uri="{FF2B5EF4-FFF2-40B4-BE49-F238E27FC236}">
                <a16:creationId xmlns:a16="http://schemas.microsoft.com/office/drawing/2014/main" id="{3EAC915F-E080-C83C-DEFF-EE06BD91445B}"/>
              </a:ext>
            </a:extLst>
          </p:cNvPr>
          <p:cNvCxnSpPr>
            <a:stCxn id="12" idx="2"/>
            <a:endCxn id="26" idx="0"/>
          </p:cNvCxnSpPr>
          <p:nvPr/>
        </p:nvCxnSpPr>
        <p:spPr>
          <a:xfrm flipH="1">
            <a:off x="8769563" y="3370305"/>
            <a:ext cx="751949" cy="492525"/>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9572C1C-A749-E771-BC19-D66152CA1E82}"/>
              </a:ext>
            </a:extLst>
          </p:cNvPr>
          <p:cNvCxnSpPr>
            <a:stCxn id="12" idx="2"/>
            <a:endCxn id="29" idx="0"/>
          </p:cNvCxnSpPr>
          <p:nvPr/>
        </p:nvCxnSpPr>
        <p:spPr>
          <a:xfrm>
            <a:off x="9521512" y="3370305"/>
            <a:ext cx="691661" cy="50424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4721CA7-D240-BAAD-586C-1FF00DEB1EA5}"/>
              </a:ext>
            </a:extLst>
          </p:cNvPr>
          <p:cNvSpPr/>
          <p:nvPr/>
        </p:nvSpPr>
        <p:spPr>
          <a:xfrm>
            <a:off x="9555842" y="3874554"/>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sp>
        <p:nvSpPr>
          <p:cNvPr id="30" name="Rectangle 29">
            <a:extLst>
              <a:ext uri="{FF2B5EF4-FFF2-40B4-BE49-F238E27FC236}">
                <a16:creationId xmlns:a16="http://schemas.microsoft.com/office/drawing/2014/main" id="{55094B49-2C72-F62B-23AB-D3A276589062}"/>
              </a:ext>
            </a:extLst>
          </p:cNvPr>
          <p:cNvSpPr/>
          <p:nvPr/>
        </p:nvSpPr>
        <p:spPr>
          <a:xfrm>
            <a:off x="8088788" y="4507597"/>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Word </a:t>
            </a:r>
            <a:r>
              <a:rPr lang="en-US" dirty="0" err="1">
                <a:solidFill>
                  <a:schemeClr val="tx1"/>
                </a:solidFill>
                <a:latin typeface="Calibri" panose="020F0502020204030204" pitchFamily="34" charset="0"/>
                <a:cs typeface="Calibri" panose="020F0502020204030204" pitchFamily="34" charset="0"/>
              </a:rPr>
              <a:t>freq</a:t>
            </a:r>
            <a:r>
              <a:rPr lang="en-US" dirty="0">
                <a:solidFill>
                  <a:schemeClr val="tx1"/>
                </a:solidFill>
                <a:latin typeface="Calibri" panose="020F0502020204030204" pitchFamily="34" charset="0"/>
                <a:cs typeface="Calibri" panose="020F0502020204030204" pitchFamily="34" charset="0"/>
              </a:rPr>
              <a:t>, key terms</a:t>
            </a:r>
          </a:p>
        </p:txBody>
      </p:sp>
      <p:sp>
        <p:nvSpPr>
          <p:cNvPr id="31" name="Rectangle 30">
            <a:extLst>
              <a:ext uri="{FF2B5EF4-FFF2-40B4-BE49-F238E27FC236}">
                <a16:creationId xmlns:a16="http://schemas.microsoft.com/office/drawing/2014/main" id="{5362342B-DB8D-F7EE-EF4C-FDB1E11B775A}"/>
              </a:ext>
            </a:extLst>
          </p:cNvPr>
          <p:cNvSpPr/>
          <p:nvPr/>
        </p:nvSpPr>
        <p:spPr>
          <a:xfrm>
            <a:off x="9394991" y="4509272"/>
            <a:ext cx="164139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Value patterns and ranges</a:t>
            </a:r>
          </a:p>
        </p:txBody>
      </p:sp>
      <p:cxnSp>
        <p:nvCxnSpPr>
          <p:cNvPr id="32" name="Straight Arrow Connector 31">
            <a:extLst>
              <a:ext uri="{FF2B5EF4-FFF2-40B4-BE49-F238E27FC236}">
                <a16:creationId xmlns:a16="http://schemas.microsoft.com/office/drawing/2014/main" id="{83D5A1F4-7097-995D-801F-61596BCDAA12}"/>
              </a:ext>
            </a:extLst>
          </p:cNvPr>
          <p:cNvCxnSpPr>
            <a:stCxn id="26" idx="2"/>
            <a:endCxn id="30" idx="0"/>
          </p:cNvCxnSpPr>
          <p:nvPr/>
        </p:nvCxnSpPr>
        <p:spPr>
          <a:xfrm flipH="1">
            <a:off x="8767050" y="4205989"/>
            <a:ext cx="2513"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433D064-0C93-E28D-2826-45741E7B797E}"/>
              </a:ext>
            </a:extLst>
          </p:cNvPr>
          <p:cNvCxnSpPr>
            <a:stCxn id="29" idx="2"/>
            <a:endCxn id="31" idx="0"/>
          </p:cNvCxnSpPr>
          <p:nvPr/>
        </p:nvCxnSpPr>
        <p:spPr>
          <a:xfrm>
            <a:off x="10213173" y="4217713"/>
            <a:ext cx="2515" cy="2915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EAB16E3-4FCF-8043-97C9-25B79918AB9B}"/>
              </a:ext>
            </a:extLst>
          </p:cNvPr>
          <p:cNvCxnSpPr>
            <a:endCxn id="6" idx="0"/>
          </p:cNvCxnSpPr>
          <p:nvPr/>
        </p:nvCxnSpPr>
        <p:spPr>
          <a:xfrm flipH="1">
            <a:off x="5615210" y="1487000"/>
            <a:ext cx="1953150" cy="29155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12AB388-5FEF-2AEF-B047-D781926407E5}"/>
              </a:ext>
            </a:extLst>
          </p:cNvPr>
          <p:cNvCxnSpPr>
            <a:endCxn id="7" idx="0"/>
          </p:cNvCxnSpPr>
          <p:nvPr/>
        </p:nvCxnSpPr>
        <p:spPr>
          <a:xfrm>
            <a:off x="7568360" y="1487000"/>
            <a:ext cx="1957331" cy="29155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6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p:bldP spid="17" grpId="0"/>
      <p:bldP spid="18" grpId="0"/>
      <p:bldP spid="20" grpId="0"/>
      <p:bldP spid="21" grpId="0"/>
      <p:bldP spid="22" grpId="0"/>
      <p:bldP spid="26"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97457-D848-63D4-62FA-6D9B2B2D5F58}"/>
              </a:ext>
            </a:extLst>
          </p:cNvPr>
          <p:cNvSpPr>
            <a:spLocks noGrp="1"/>
          </p:cNvSpPr>
          <p:nvPr>
            <p:ph type="body" sz="quarter" idx="18"/>
          </p:nvPr>
        </p:nvSpPr>
        <p:spPr/>
        <p:txBody>
          <a:bodyPr/>
          <a:lstStyle/>
          <a:p>
            <a:r>
              <a:rPr lang="en-US" dirty="0"/>
              <a:t>Linguistic Approaches</a:t>
            </a:r>
          </a:p>
          <a:p>
            <a:pPr lvl="1"/>
            <a:r>
              <a:rPr lang="en-US" dirty="0"/>
              <a:t>Syntactic</a:t>
            </a:r>
          </a:p>
          <a:p>
            <a:pPr lvl="2"/>
            <a:r>
              <a:rPr lang="en-US" dirty="0"/>
              <a:t>Affix (suffix, prefix)</a:t>
            </a:r>
          </a:p>
          <a:p>
            <a:pPr lvl="2"/>
            <a:r>
              <a:rPr lang="en-US" dirty="0"/>
              <a:t>N-grams</a:t>
            </a:r>
          </a:p>
          <a:p>
            <a:pPr lvl="2"/>
            <a:r>
              <a:rPr lang="en-US" dirty="0" err="1"/>
              <a:t>EditDistance</a:t>
            </a:r>
            <a:endParaRPr lang="en-US" dirty="0"/>
          </a:p>
          <a:p>
            <a:pPr lvl="1"/>
            <a:r>
              <a:rPr lang="en-US" dirty="0"/>
              <a:t>Semantic</a:t>
            </a:r>
          </a:p>
          <a:p>
            <a:pPr lvl="2"/>
            <a:r>
              <a:rPr lang="en-US" dirty="0"/>
              <a:t>Synonyms</a:t>
            </a:r>
          </a:p>
          <a:p>
            <a:pPr lvl="2"/>
            <a:r>
              <a:rPr lang="en-US" dirty="0"/>
              <a:t>Hierarchy </a:t>
            </a:r>
            <a:r>
              <a:rPr lang="en-US" dirty="0">
                <a:sym typeface="Wingdings" panose="05000000000000000000" pitchFamily="2" charset="2"/>
              </a:rPr>
              <a:t> taxonomies</a:t>
            </a:r>
          </a:p>
          <a:p>
            <a:pPr lvl="2"/>
            <a:r>
              <a:rPr lang="en-US" dirty="0">
                <a:sym typeface="Wingdings" panose="05000000000000000000" pitchFamily="2" charset="2"/>
              </a:rPr>
              <a:t>Language  dictionaries</a:t>
            </a:r>
            <a:endParaRPr lang="en-US" dirty="0"/>
          </a:p>
          <a:p>
            <a:endParaRPr lang="en-US" dirty="0"/>
          </a:p>
          <a:p>
            <a:r>
              <a:rPr lang="en-US" dirty="0"/>
              <a:t>Example Trigram</a:t>
            </a:r>
            <a:endParaRPr lang="en-US" sz="1000" dirty="0"/>
          </a:p>
          <a:p>
            <a:pPr lvl="1"/>
            <a:r>
              <a:rPr lang="en-US" dirty="0"/>
              <a:t>Similarity </a:t>
            </a:r>
            <a:br>
              <a:rPr lang="en-US" dirty="0"/>
            </a:br>
            <a:r>
              <a:rPr lang="en-US" dirty="0"/>
              <a:t>= 2|</a:t>
            </a:r>
            <a:r>
              <a:rPr lang="en-US" b="1" dirty="0">
                <a:solidFill>
                  <a:srgbClr val="7889FB"/>
                </a:solidFill>
              </a:rPr>
              <a:t>S1</a:t>
            </a:r>
            <a:r>
              <a:rPr lang="de-DE" b="1" dirty="0">
                <a:solidFill>
                  <a:srgbClr val="7889FB"/>
                </a:solidFill>
                <a:sym typeface="Symbol"/>
              </a:rPr>
              <a:t>  S2</a:t>
            </a:r>
            <a:r>
              <a:rPr lang="en-US" dirty="0"/>
              <a:t>| / (|S1|+|S2|)</a:t>
            </a:r>
            <a:br>
              <a:rPr lang="en-US" dirty="0"/>
            </a:br>
            <a:r>
              <a:rPr lang="en-US" dirty="0"/>
              <a:t>= 8/16 = 0.5</a:t>
            </a:r>
          </a:p>
        </p:txBody>
      </p:sp>
      <p:sp>
        <p:nvSpPr>
          <p:cNvPr id="3" name="Text Placeholder 2">
            <a:extLst>
              <a:ext uri="{FF2B5EF4-FFF2-40B4-BE49-F238E27FC236}">
                <a16:creationId xmlns:a16="http://schemas.microsoft.com/office/drawing/2014/main" id="{A8337D84-FC99-396F-479B-41CE8D327083}"/>
              </a:ext>
            </a:extLst>
          </p:cNvPr>
          <p:cNvSpPr>
            <a:spLocks noGrp="1"/>
          </p:cNvSpPr>
          <p:nvPr>
            <p:ph type="body" sz="quarter" idx="14"/>
          </p:nvPr>
        </p:nvSpPr>
        <p:spPr/>
        <p:txBody>
          <a:bodyPr/>
          <a:lstStyle/>
          <a:p>
            <a:r>
              <a:rPr lang="en-US" dirty="0"/>
              <a:t>Selected Matchers</a:t>
            </a:r>
          </a:p>
        </p:txBody>
      </p:sp>
      <p:sp>
        <p:nvSpPr>
          <p:cNvPr id="4" name="Text Box 168">
            <a:extLst>
              <a:ext uri="{FF2B5EF4-FFF2-40B4-BE49-F238E27FC236}">
                <a16:creationId xmlns:a16="http://schemas.microsoft.com/office/drawing/2014/main" id="{2B6562B2-5ACA-975F-3464-0419191B12B1}"/>
              </a:ext>
            </a:extLst>
          </p:cNvPr>
          <p:cNvSpPr txBox="1">
            <a:spLocks noChangeArrowheads="1"/>
          </p:cNvSpPr>
          <p:nvPr/>
        </p:nvSpPr>
        <p:spPr bwMode="auto">
          <a:xfrm flipH="1">
            <a:off x="8770116" y="454549"/>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5" name="Text Box 169">
            <a:extLst>
              <a:ext uri="{FF2B5EF4-FFF2-40B4-BE49-F238E27FC236}">
                <a16:creationId xmlns:a16="http://schemas.microsoft.com/office/drawing/2014/main" id="{4BA9902D-6EBF-A9B1-1F77-C0B29F508A44}"/>
              </a:ext>
            </a:extLst>
          </p:cNvPr>
          <p:cNvSpPr txBox="1">
            <a:spLocks noChangeArrowheads="1"/>
          </p:cNvSpPr>
          <p:nvPr/>
        </p:nvSpPr>
        <p:spPr bwMode="auto">
          <a:xfrm flipH="1">
            <a:off x="8152578" y="822849"/>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6" name="Text Box 170">
            <a:extLst>
              <a:ext uri="{FF2B5EF4-FFF2-40B4-BE49-F238E27FC236}">
                <a16:creationId xmlns:a16="http://schemas.microsoft.com/office/drawing/2014/main" id="{DC7DE5A4-B083-E361-44DA-F3FD99EEBCAC}"/>
              </a:ext>
            </a:extLst>
          </p:cNvPr>
          <p:cNvSpPr txBox="1">
            <a:spLocks noChangeArrowheads="1"/>
          </p:cNvSpPr>
          <p:nvPr/>
        </p:nvSpPr>
        <p:spPr bwMode="auto">
          <a:xfrm flipH="1">
            <a:off x="9384478" y="822849"/>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7" name="AutoShape 171">
            <a:extLst>
              <a:ext uri="{FF2B5EF4-FFF2-40B4-BE49-F238E27FC236}">
                <a16:creationId xmlns:a16="http://schemas.microsoft.com/office/drawing/2014/main" id="{1B09A97F-19F5-D99B-A996-C8EB3D47397C}"/>
              </a:ext>
            </a:extLst>
          </p:cNvPr>
          <p:cNvCxnSpPr>
            <a:cxnSpLocks noChangeShapeType="1"/>
            <a:stCxn id="4" idx="2"/>
            <a:endCxn id="6" idx="0"/>
          </p:cNvCxnSpPr>
          <p:nvPr/>
        </p:nvCxnSpPr>
        <p:spPr bwMode="auto">
          <a:xfrm rot="16200000" flipH="1">
            <a:off x="9584843" y="452508"/>
            <a:ext cx="126320" cy="614362"/>
          </a:xfrm>
          <a:prstGeom prst="straightConnector1">
            <a:avLst/>
          </a:prstGeom>
          <a:noFill/>
          <a:ln w="19050">
            <a:solidFill>
              <a:srgbClr val="7889FB"/>
            </a:solidFill>
            <a:round/>
            <a:headEnd/>
            <a:tailEnd/>
          </a:ln>
          <a:effectLst/>
        </p:spPr>
      </p:cxnSp>
      <p:cxnSp>
        <p:nvCxnSpPr>
          <p:cNvPr id="8" name="AutoShape 172">
            <a:extLst>
              <a:ext uri="{FF2B5EF4-FFF2-40B4-BE49-F238E27FC236}">
                <a16:creationId xmlns:a16="http://schemas.microsoft.com/office/drawing/2014/main" id="{CE814ADA-3D7F-C8E8-6260-828B31333973}"/>
              </a:ext>
            </a:extLst>
          </p:cNvPr>
          <p:cNvCxnSpPr>
            <a:cxnSpLocks noChangeShapeType="1"/>
            <a:stCxn id="4" idx="2"/>
            <a:endCxn id="5" idx="0"/>
          </p:cNvCxnSpPr>
          <p:nvPr/>
        </p:nvCxnSpPr>
        <p:spPr bwMode="auto">
          <a:xfrm rot="5400000">
            <a:off x="8968893" y="450920"/>
            <a:ext cx="126320" cy="617538"/>
          </a:xfrm>
          <a:prstGeom prst="straightConnector1">
            <a:avLst/>
          </a:prstGeom>
          <a:noFill/>
          <a:ln w="19050">
            <a:solidFill>
              <a:srgbClr val="7889FB"/>
            </a:solidFill>
            <a:round/>
            <a:headEnd/>
            <a:tailEnd/>
          </a:ln>
          <a:effectLst/>
        </p:spPr>
      </p:cxnSp>
      <p:graphicFrame>
        <p:nvGraphicFramePr>
          <p:cNvPr id="9" name="Content Placeholder 10">
            <a:extLst>
              <a:ext uri="{FF2B5EF4-FFF2-40B4-BE49-F238E27FC236}">
                <a16:creationId xmlns:a16="http://schemas.microsoft.com/office/drawing/2014/main" id="{6A0D1945-23BC-04B2-455D-6926FA40D101}"/>
              </a:ext>
            </a:extLst>
          </p:cNvPr>
          <p:cNvGraphicFramePr>
            <a:graphicFrameLocks/>
          </p:cNvGraphicFramePr>
          <p:nvPr>
            <p:extLst>
              <p:ext uri="{D42A27DB-BD31-4B8C-83A1-F6EECF244321}">
                <p14:modId xmlns:p14="http://schemas.microsoft.com/office/powerpoint/2010/main" val="4012518370"/>
              </p:ext>
            </p:extLst>
          </p:nvPr>
        </p:nvGraphicFramePr>
        <p:xfrm>
          <a:off x="5090965" y="1579941"/>
          <a:ext cx="4778707" cy="914400"/>
        </p:xfrm>
        <a:graphic>
          <a:graphicData uri="http://schemas.openxmlformats.org/drawingml/2006/table">
            <a:tbl>
              <a:tblPr firstRow="1" bandRow="1">
                <a:tableStyleId>{5C22544A-7EE6-4342-B048-85BDC9FD1C3A}</a:tableStyleId>
              </a:tblPr>
              <a:tblGrid>
                <a:gridCol w="1496390">
                  <a:extLst>
                    <a:ext uri="{9D8B030D-6E8A-4147-A177-3AD203B41FA5}">
                      <a16:colId xmlns:a16="http://schemas.microsoft.com/office/drawing/2014/main" val="3774107895"/>
                    </a:ext>
                  </a:extLst>
                </a:gridCol>
                <a:gridCol w="1695278">
                  <a:extLst>
                    <a:ext uri="{9D8B030D-6E8A-4147-A177-3AD203B41FA5}">
                      <a16:colId xmlns:a16="http://schemas.microsoft.com/office/drawing/2014/main" val="2602453363"/>
                    </a:ext>
                  </a:extLst>
                </a:gridCol>
                <a:gridCol w="1587039">
                  <a:extLst>
                    <a:ext uri="{9D8B030D-6E8A-4147-A177-3AD203B41FA5}">
                      <a16:colId xmlns:a16="http://schemas.microsoft.com/office/drawing/2014/main" val="633985697"/>
                    </a:ext>
                  </a:extLst>
                </a:gridCol>
              </a:tblGrid>
              <a:tr h="209160">
                <a:tc>
                  <a:txBody>
                    <a:bodyPr/>
                    <a:lstStyle/>
                    <a:p>
                      <a:r>
                        <a:rPr lang="en-US" sz="1400" dirty="0">
                          <a:latin typeface="Consolas" panose="020B0609020204030204" pitchFamily="49" charset="0"/>
                        </a:rPr>
                        <a:t>Name</a:t>
                      </a:r>
                    </a:p>
                  </a:txBody>
                  <a:tcPr marL="45720" marR="0"/>
                </a:tc>
                <a:tc>
                  <a:txBody>
                    <a:bodyPr/>
                    <a:lstStyle/>
                    <a:p>
                      <a:r>
                        <a:rPr lang="en-US" sz="1400" dirty="0">
                          <a:latin typeface="Consolas" panose="020B0609020204030204" pitchFamily="49" charset="0"/>
                        </a:rPr>
                        <a:t>Street</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a:latin typeface="Consolas" panose="020B0609020204030204" pitchFamily="49" charset="0"/>
                        </a:rPr>
                        <a:t>Emma Schmidt </a:t>
                      </a:r>
                    </a:p>
                  </a:txBody>
                  <a:tcPr marL="45720" marR="0"/>
                </a:tc>
                <a:tc>
                  <a:txBody>
                    <a:bodyPr/>
                    <a:lstStyle/>
                    <a:p>
                      <a:r>
                        <a:rPr lang="en-US" sz="1400" dirty="0" err="1">
                          <a:latin typeface="Consolas" panose="020B0609020204030204" pitchFamily="49" charset="0"/>
                        </a:rPr>
                        <a:t>Luisenstrasse</a:t>
                      </a:r>
                      <a:r>
                        <a:rPr lang="en-US" sz="1400" dirty="0">
                          <a:latin typeface="Consolas" panose="020B0609020204030204" pitchFamily="49" charset="0"/>
                        </a:rPr>
                        <a:t> 90</a:t>
                      </a:r>
                    </a:p>
                  </a:txBody>
                  <a:tcPr marL="45720" marR="0"/>
                </a:tc>
                <a:tc>
                  <a:txBody>
                    <a:bodyPr/>
                    <a:lstStyle/>
                    <a:p>
                      <a:r>
                        <a:rPr lang="en-US" sz="1400" dirty="0">
                          <a:latin typeface="Consolas" panose="020B0609020204030204" pitchFamily="49" charset="0"/>
                        </a:rPr>
                        <a:t>Munich,</a:t>
                      </a:r>
                      <a:r>
                        <a:rPr lang="en-US" sz="1400" baseline="0" dirty="0">
                          <a:latin typeface="Consolas" panose="020B0609020204030204" pitchFamily="49" charset="0"/>
                        </a:rPr>
                        <a:t> 80333</a:t>
                      </a:r>
                      <a:endParaRPr lang="en-US" sz="1400" dirty="0">
                        <a:latin typeface="Consolas" panose="020B0609020204030204" pitchFamily="49" charset="0"/>
                      </a:endParaRPr>
                    </a:p>
                  </a:txBody>
                  <a:tcPr marL="45720" marR="0"/>
                </a:tc>
                <a:extLst>
                  <a:ext uri="{0D108BD9-81ED-4DB2-BD59-A6C34878D82A}">
                    <a16:rowId xmlns:a16="http://schemas.microsoft.com/office/drawing/2014/main" val="3905669820"/>
                  </a:ext>
                </a:extLst>
              </a:tr>
              <a:tr h="209160">
                <a:tc>
                  <a:txBody>
                    <a:bodyPr/>
                    <a:lstStyle/>
                    <a:p>
                      <a:r>
                        <a:rPr lang="en-US" sz="1400" dirty="0">
                          <a:latin typeface="Consolas" panose="020B0609020204030204" pitchFamily="49" charset="0"/>
                        </a:rPr>
                        <a:t>Klaus Schumann</a:t>
                      </a:r>
                    </a:p>
                  </a:txBody>
                  <a:tcPr marL="45720" marR="0"/>
                </a:tc>
                <a:tc>
                  <a:txBody>
                    <a:bodyPr/>
                    <a:lstStyle/>
                    <a:p>
                      <a:r>
                        <a:rPr lang="en-US" sz="1400" dirty="0" err="1">
                          <a:latin typeface="Consolas" panose="020B0609020204030204" pitchFamily="49" charset="0"/>
                        </a:rPr>
                        <a:t>Koenigsstrasse</a:t>
                      </a:r>
                      <a:r>
                        <a:rPr lang="en-US" sz="1400" dirty="0">
                          <a:latin typeface="Consolas" panose="020B0609020204030204" pitchFamily="49" charset="0"/>
                        </a:rPr>
                        <a:t> 7</a:t>
                      </a:r>
                    </a:p>
                  </a:txBody>
                  <a:tcPr marL="45720" marR="0"/>
                </a:tc>
                <a:tc>
                  <a:txBody>
                    <a:bodyPr/>
                    <a:lstStyle/>
                    <a:p>
                      <a:r>
                        <a:rPr lang="en-US" sz="1400" dirty="0">
                          <a:latin typeface="Consolas" panose="020B0609020204030204" pitchFamily="49" charset="0"/>
                        </a:rPr>
                        <a:t>Dresden, 01199 </a:t>
                      </a:r>
                    </a:p>
                  </a:txBody>
                  <a:tcPr marL="45720" marR="0"/>
                </a:tc>
                <a:extLst>
                  <a:ext uri="{0D108BD9-81ED-4DB2-BD59-A6C34878D82A}">
                    <a16:rowId xmlns:a16="http://schemas.microsoft.com/office/drawing/2014/main" val="2812069375"/>
                  </a:ext>
                </a:extLst>
              </a:tr>
            </a:tbl>
          </a:graphicData>
        </a:graphic>
      </p:graphicFrame>
      <p:graphicFrame>
        <p:nvGraphicFramePr>
          <p:cNvPr id="10" name="Group 184">
            <a:extLst>
              <a:ext uri="{FF2B5EF4-FFF2-40B4-BE49-F238E27FC236}">
                <a16:creationId xmlns:a16="http://schemas.microsoft.com/office/drawing/2014/main" id="{C63AEC64-3BDA-298A-A3ED-AFE481808022}"/>
              </a:ext>
            </a:extLst>
          </p:cNvPr>
          <p:cNvGraphicFramePr>
            <a:graphicFrameLocks noGrp="1"/>
          </p:cNvGraphicFramePr>
          <p:nvPr>
            <p:extLst>
              <p:ext uri="{D42A27DB-BD31-4B8C-83A1-F6EECF244321}">
                <p14:modId xmlns:p14="http://schemas.microsoft.com/office/powerpoint/2010/main" val="623900313"/>
              </p:ext>
            </p:extLst>
          </p:nvPr>
        </p:nvGraphicFramePr>
        <p:xfrm>
          <a:off x="4680171" y="4494385"/>
          <a:ext cx="5541711" cy="570720"/>
        </p:xfrm>
        <a:graphic>
          <a:graphicData uri="http://schemas.openxmlformats.org/drawingml/2006/table">
            <a:tbl>
              <a:tblPr/>
              <a:tblGrid>
                <a:gridCol w="1065125">
                  <a:extLst>
                    <a:ext uri="{9D8B030D-6E8A-4147-A177-3AD203B41FA5}">
                      <a16:colId xmlns:a16="http://schemas.microsoft.com/office/drawing/2014/main" val="20000"/>
                    </a:ext>
                  </a:extLst>
                </a:gridCol>
                <a:gridCol w="435728">
                  <a:extLst>
                    <a:ext uri="{9D8B030D-6E8A-4147-A177-3AD203B41FA5}">
                      <a16:colId xmlns:a16="http://schemas.microsoft.com/office/drawing/2014/main" val="20001"/>
                    </a:ext>
                  </a:extLst>
                </a:gridCol>
                <a:gridCol w="426479">
                  <a:extLst>
                    <a:ext uri="{9D8B030D-6E8A-4147-A177-3AD203B41FA5}">
                      <a16:colId xmlns:a16="http://schemas.microsoft.com/office/drawing/2014/main" val="20002"/>
                    </a:ext>
                  </a:extLst>
                </a:gridCol>
                <a:gridCol w="378673">
                  <a:extLst>
                    <a:ext uri="{9D8B030D-6E8A-4147-A177-3AD203B41FA5}">
                      <a16:colId xmlns:a16="http://schemas.microsoft.com/office/drawing/2014/main" val="20003"/>
                    </a:ext>
                  </a:extLst>
                </a:gridCol>
                <a:gridCol w="378673">
                  <a:extLst>
                    <a:ext uri="{9D8B030D-6E8A-4147-A177-3AD203B41FA5}">
                      <a16:colId xmlns:a16="http://schemas.microsoft.com/office/drawing/2014/main" val="1141700261"/>
                    </a:ext>
                  </a:extLst>
                </a:gridCol>
                <a:gridCol w="476801">
                  <a:extLst>
                    <a:ext uri="{9D8B030D-6E8A-4147-A177-3AD203B41FA5}">
                      <a16:colId xmlns:a16="http://schemas.microsoft.com/office/drawing/2014/main" val="20004"/>
                    </a:ext>
                  </a:extLst>
                </a:gridCol>
                <a:gridCol w="426479">
                  <a:extLst>
                    <a:ext uri="{9D8B030D-6E8A-4147-A177-3AD203B41FA5}">
                      <a16:colId xmlns:a16="http://schemas.microsoft.com/office/drawing/2014/main" val="20005"/>
                    </a:ext>
                  </a:extLst>
                </a:gridCol>
                <a:gridCol w="500704">
                  <a:extLst>
                    <a:ext uri="{9D8B030D-6E8A-4147-A177-3AD203B41FA5}">
                      <a16:colId xmlns:a16="http://schemas.microsoft.com/office/drawing/2014/main" val="20006"/>
                    </a:ext>
                  </a:extLst>
                </a:gridCol>
                <a:gridCol w="464221">
                  <a:extLst>
                    <a:ext uri="{9D8B030D-6E8A-4147-A177-3AD203B41FA5}">
                      <a16:colId xmlns:a16="http://schemas.microsoft.com/office/drawing/2014/main" val="20007"/>
                    </a:ext>
                  </a:extLst>
                </a:gridCol>
                <a:gridCol w="500704">
                  <a:extLst>
                    <a:ext uri="{9D8B030D-6E8A-4147-A177-3AD203B41FA5}">
                      <a16:colId xmlns:a16="http://schemas.microsoft.com/office/drawing/2014/main" val="20008"/>
                    </a:ext>
                  </a:extLst>
                </a:gridCol>
                <a:gridCol w="488124">
                  <a:extLst>
                    <a:ext uri="{9D8B030D-6E8A-4147-A177-3AD203B41FA5}">
                      <a16:colId xmlns:a16="http://schemas.microsoft.com/office/drawing/2014/main" val="20009"/>
                    </a:ext>
                  </a:extLst>
                </a:gridCol>
              </a:tblGrid>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Name</a:t>
                      </a:r>
                    </a:p>
                  </a:txBody>
                  <a:tcPr marL="36000" marR="36000" marT="36000" marB="36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__N</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rPr>
                        <a:t>_Na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Nam</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ame</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me_</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e__</a:t>
                      </a:r>
                    </a:p>
                  </a:txBody>
                  <a:tcPr marL="36000" marR="36000" marT="36000" marB="36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extLst>
                  <a:ext uri="{0D108BD9-81ED-4DB2-BD59-A6C34878D82A}">
                    <a16:rowId xmlns:a16="http://schemas.microsoft.com/office/drawing/2014/main" val="10001"/>
                  </a:ext>
                </a:extLst>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Lastname</a:t>
                      </a:r>
                    </a:p>
                  </a:txBody>
                  <a:tcPr marL="36000" marR="36000" marT="36000" marB="36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__L</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_La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Las</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ast</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stn</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tna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bg1"/>
                          </a:solidFill>
                          <a:effectLst/>
                          <a:latin typeface="Consolas" panose="020B0609020204030204" pitchFamily="49" charset="0"/>
                          <a:cs typeface="Calibri" panose="020F0502020204030204" pitchFamily="34" charset="0"/>
                        </a:rPr>
                        <a:t>nam</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bg1"/>
                          </a:solidFill>
                          <a:effectLst/>
                          <a:latin typeface="Consolas" panose="020B0609020204030204" pitchFamily="49" charset="0"/>
                          <a:cs typeface="Calibri" panose="020F0502020204030204" pitchFamily="34" charset="0"/>
                        </a:rPr>
                        <a:t>ame</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me_</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e__</a:t>
                      </a:r>
                    </a:p>
                  </a:txBody>
                  <a:tcPr marL="36000" marR="36000" marT="36000" marB="36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extLst>
                  <a:ext uri="{0D108BD9-81ED-4DB2-BD59-A6C34878D82A}">
                    <a16:rowId xmlns:a16="http://schemas.microsoft.com/office/drawing/2014/main" val="844201990"/>
                  </a:ext>
                </a:extLst>
              </a:tr>
            </a:tbl>
          </a:graphicData>
        </a:graphic>
      </p:graphicFrame>
      <p:graphicFrame>
        <p:nvGraphicFramePr>
          <p:cNvPr id="11" name="Content Placeholder 10">
            <a:extLst>
              <a:ext uri="{FF2B5EF4-FFF2-40B4-BE49-F238E27FC236}">
                <a16:creationId xmlns:a16="http://schemas.microsoft.com/office/drawing/2014/main" id="{7F3ECF6B-CA23-B6AB-5402-6D15F200CF5F}"/>
              </a:ext>
            </a:extLst>
          </p:cNvPr>
          <p:cNvGraphicFramePr>
            <a:graphicFrameLocks/>
          </p:cNvGraphicFramePr>
          <p:nvPr>
            <p:extLst>
              <p:ext uri="{D42A27DB-BD31-4B8C-83A1-F6EECF244321}">
                <p14:modId xmlns:p14="http://schemas.microsoft.com/office/powerpoint/2010/main" val="2659855202"/>
              </p:ext>
            </p:extLst>
          </p:nvPr>
        </p:nvGraphicFramePr>
        <p:xfrm>
          <a:off x="4885508" y="2676882"/>
          <a:ext cx="5220830" cy="914400"/>
        </p:xfrm>
        <a:graphic>
          <a:graphicData uri="http://schemas.openxmlformats.org/drawingml/2006/table">
            <a:tbl>
              <a:tblPr firstRow="1" bandRow="1">
                <a:tableStyleId>{5C22544A-7EE6-4342-B048-85BDC9FD1C3A}</a:tableStyleId>
              </a:tblPr>
              <a:tblGrid>
                <a:gridCol w="976571">
                  <a:extLst>
                    <a:ext uri="{9D8B030D-6E8A-4147-A177-3AD203B41FA5}">
                      <a16:colId xmlns:a16="http://schemas.microsoft.com/office/drawing/2014/main" val="3774107895"/>
                    </a:ext>
                  </a:extLst>
                </a:gridCol>
                <a:gridCol w="986636">
                  <a:extLst>
                    <a:ext uri="{9D8B030D-6E8A-4147-A177-3AD203B41FA5}">
                      <a16:colId xmlns:a16="http://schemas.microsoft.com/office/drawing/2014/main" val="1815974092"/>
                    </a:ext>
                  </a:extLst>
                </a:gridCol>
                <a:gridCol w="1302508">
                  <a:extLst>
                    <a:ext uri="{9D8B030D-6E8A-4147-A177-3AD203B41FA5}">
                      <a16:colId xmlns:a16="http://schemas.microsoft.com/office/drawing/2014/main" val="2602453363"/>
                    </a:ext>
                  </a:extLst>
                </a:gridCol>
                <a:gridCol w="452176">
                  <a:extLst>
                    <a:ext uri="{9D8B030D-6E8A-4147-A177-3AD203B41FA5}">
                      <a16:colId xmlns:a16="http://schemas.microsoft.com/office/drawing/2014/main" val="316234620"/>
                    </a:ext>
                  </a:extLst>
                </a:gridCol>
                <a:gridCol w="636003">
                  <a:extLst>
                    <a:ext uri="{9D8B030D-6E8A-4147-A177-3AD203B41FA5}">
                      <a16:colId xmlns:a16="http://schemas.microsoft.com/office/drawing/2014/main" val="633985697"/>
                    </a:ext>
                  </a:extLst>
                </a:gridCol>
                <a:gridCol w="866936">
                  <a:extLst>
                    <a:ext uri="{9D8B030D-6E8A-4147-A177-3AD203B41FA5}">
                      <a16:colId xmlns:a16="http://schemas.microsoft.com/office/drawing/2014/main" val="1325898701"/>
                    </a:ext>
                  </a:extLst>
                </a:gridCol>
              </a:tblGrid>
              <a:tr h="209160">
                <a:tc>
                  <a:txBody>
                    <a:bodyPr/>
                    <a:lstStyle/>
                    <a:p>
                      <a:r>
                        <a:rPr lang="en-US" sz="1400" dirty="0" err="1">
                          <a:latin typeface="Consolas" panose="020B0609020204030204" pitchFamily="49" charset="0"/>
                        </a:rPr>
                        <a:t>Firstname</a:t>
                      </a:r>
                      <a:endParaRPr lang="en-US" sz="1400" dirty="0">
                        <a:latin typeface="Consolas" panose="020B0609020204030204" pitchFamily="49" charset="0"/>
                      </a:endParaRPr>
                    </a:p>
                  </a:txBody>
                  <a:tcPr marL="45720" marR="0"/>
                </a:tc>
                <a:tc>
                  <a:txBody>
                    <a:bodyPr/>
                    <a:lstStyle/>
                    <a:p>
                      <a:r>
                        <a:rPr lang="en-US" sz="1400" dirty="0" err="1">
                          <a:latin typeface="Consolas" panose="020B0609020204030204" pitchFamily="49" charset="0"/>
                        </a:rPr>
                        <a:t>Lastname</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Street</a:t>
                      </a:r>
                    </a:p>
                  </a:txBody>
                  <a:tcPr marL="45720" marR="0"/>
                </a:tc>
                <a:tc>
                  <a:txBody>
                    <a:bodyPr/>
                    <a:lstStyle/>
                    <a:p>
                      <a:r>
                        <a:rPr lang="en-US" sz="1400" dirty="0" err="1">
                          <a:latin typeface="Consolas" panose="020B0609020204030204" pitchFamily="49" charset="0"/>
                        </a:rPr>
                        <a:t>Num</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ZIP</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a:latin typeface="Consolas" panose="020B0609020204030204" pitchFamily="49" charset="0"/>
                        </a:rPr>
                        <a:t>Susanne</a:t>
                      </a:r>
                    </a:p>
                  </a:txBody>
                  <a:tcPr marL="45720" marR="0"/>
                </a:tc>
                <a:tc>
                  <a:txBody>
                    <a:bodyPr/>
                    <a:lstStyle/>
                    <a:p>
                      <a:r>
                        <a:rPr lang="en-US" sz="1400" dirty="0">
                          <a:latin typeface="Consolas" panose="020B0609020204030204" pitchFamily="49" charset="0"/>
                        </a:rPr>
                        <a:t>Froehlich</a:t>
                      </a:r>
                    </a:p>
                  </a:txBody>
                  <a:tcPr marL="45720" marR="0"/>
                </a:tc>
                <a:tc>
                  <a:txBody>
                    <a:bodyPr/>
                    <a:lstStyle/>
                    <a:p>
                      <a:r>
                        <a:rPr lang="en-US" sz="1400" dirty="0" err="1">
                          <a:latin typeface="Consolas" panose="020B0609020204030204" pitchFamily="49" charset="0"/>
                        </a:rPr>
                        <a:t>Weststrasse</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2</a:t>
                      </a:r>
                    </a:p>
                  </a:txBody>
                  <a:tcPr marL="45720" marR="0"/>
                </a:tc>
                <a:tc>
                  <a:txBody>
                    <a:bodyPr/>
                    <a:lstStyle/>
                    <a:p>
                      <a:r>
                        <a:rPr lang="en-US" sz="1400" dirty="0">
                          <a:latin typeface="Consolas" panose="020B0609020204030204" pitchFamily="49" charset="0"/>
                        </a:rPr>
                        <a:t>01187</a:t>
                      </a:r>
                    </a:p>
                  </a:txBody>
                  <a:tcPr marL="45720" marR="0"/>
                </a:tc>
                <a:tc>
                  <a:txBody>
                    <a:bodyPr/>
                    <a:lstStyle/>
                    <a:p>
                      <a:r>
                        <a:rPr lang="en-US" sz="1400" dirty="0">
                          <a:latin typeface="Consolas" panose="020B0609020204030204" pitchFamily="49" charset="0"/>
                        </a:rPr>
                        <a:t>Dresden</a:t>
                      </a:r>
                    </a:p>
                  </a:txBody>
                  <a:tcPr marL="45720" marR="0"/>
                </a:tc>
                <a:extLst>
                  <a:ext uri="{0D108BD9-81ED-4DB2-BD59-A6C34878D82A}">
                    <a16:rowId xmlns:a16="http://schemas.microsoft.com/office/drawing/2014/main" val="3905669820"/>
                  </a:ext>
                </a:extLst>
              </a:tr>
              <a:tr h="209160">
                <a:tc>
                  <a:txBody>
                    <a:bodyPr/>
                    <a:lstStyle/>
                    <a:p>
                      <a:r>
                        <a:rPr lang="en-US" sz="1400" dirty="0">
                          <a:latin typeface="Consolas" panose="020B0609020204030204" pitchFamily="49" charset="0"/>
                        </a:rPr>
                        <a:t>Thomas</a:t>
                      </a:r>
                    </a:p>
                  </a:txBody>
                  <a:tcPr marL="45720" marR="0"/>
                </a:tc>
                <a:tc>
                  <a:txBody>
                    <a:bodyPr/>
                    <a:lstStyle/>
                    <a:p>
                      <a:r>
                        <a:rPr lang="en-US" sz="1400" dirty="0" err="1">
                          <a:latin typeface="Consolas" panose="020B0609020204030204" pitchFamily="49" charset="0"/>
                        </a:rPr>
                        <a:t>Kunze</a:t>
                      </a:r>
                      <a:endParaRPr lang="en-US" sz="1400" dirty="0">
                        <a:latin typeface="Consolas" panose="020B0609020204030204" pitchFamily="49" charset="0"/>
                      </a:endParaRPr>
                    </a:p>
                  </a:txBody>
                  <a:tcPr marL="45720" marR="0"/>
                </a:tc>
                <a:tc>
                  <a:txBody>
                    <a:bodyPr/>
                    <a:lstStyle/>
                    <a:p>
                      <a:r>
                        <a:rPr lang="en-US" sz="1400" dirty="0" err="1">
                          <a:latin typeface="Consolas" panose="020B0609020204030204" pitchFamily="49" charset="0"/>
                        </a:rPr>
                        <a:t>Dammweg</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45</a:t>
                      </a:r>
                    </a:p>
                  </a:txBody>
                  <a:tcPr marL="45720" marR="0"/>
                </a:tc>
                <a:tc>
                  <a:txBody>
                    <a:bodyPr/>
                    <a:lstStyle/>
                    <a:p>
                      <a:r>
                        <a:rPr lang="en-US" sz="1400" dirty="0">
                          <a:latin typeface="Consolas" panose="020B0609020204030204" pitchFamily="49" charset="0"/>
                        </a:rPr>
                        <a:t>12437 </a:t>
                      </a:r>
                    </a:p>
                  </a:txBody>
                  <a:tcPr marL="45720" marR="0"/>
                </a:tc>
                <a:tc>
                  <a:txBody>
                    <a:bodyPr/>
                    <a:lstStyle/>
                    <a:p>
                      <a:r>
                        <a:rPr lang="en-US" sz="1400" dirty="0">
                          <a:latin typeface="Consolas" panose="020B0609020204030204" pitchFamily="49" charset="0"/>
                        </a:rPr>
                        <a:t>Berlin</a:t>
                      </a:r>
                    </a:p>
                  </a:txBody>
                  <a:tcPr marL="45720" marR="0"/>
                </a:tc>
                <a:extLst>
                  <a:ext uri="{0D108BD9-81ED-4DB2-BD59-A6C34878D82A}">
                    <a16:rowId xmlns:a16="http://schemas.microsoft.com/office/drawing/2014/main" val="2812069375"/>
                  </a:ext>
                </a:extLst>
              </a:tr>
            </a:tbl>
          </a:graphicData>
        </a:graphic>
      </p:graphicFrame>
      <p:sp>
        <p:nvSpPr>
          <p:cNvPr id="12" name="TextBox 11">
            <a:extLst>
              <a:ext uri="{FF2B5EF4-FFF2-40B4-BE49-F238E27FC236}">
                <a16:creationId xmlns:a16="http://schemas.microsoft.com/office/drawing/2014/main" id="{0A827516-B4A6-5E68-00A0-4D8D8A74FDA9}"/>
              </a:ext>
            </a:extLst>
          </p:cNvPr>
          <p:cNvSpPr txBox="1"/>
          <p:nvPr/>
        </p:nvSpPr>
        <p:spPr>
          <a:xfrm>
            <a:off x="6579633" y="5162994"/>
            <a:ext cx="3642249"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(alignment irrelevant – bag semantics)</a:t>
            </a:r>
          </a:p>
        </p:txBody>
      </p:sp>
    </p:spTree>
    <p:extLst>
      <p:ext uri="{BB962C8B-B14F-4D97-AF65-F5344CB8AC3E}">
        <p14:creationId xmlns:p14="http://schemas.microsoft.com/office/powerpoint/2010/main" val="280757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F7E5D2-AF09-236D-AC1D-595301CC6DD1}"/>
              </a:ext>
            </a:extLst>
          </p:cNvPr>
          <p:cNvSpPr>
            <a:spLocks noGrp="1"/>
          </p:cNvSpPr>
          <p:nvPr>
            <p:ph type="body" sz="quarter" idx="14"/>
          </p:nvPr>
        </p:nvSpPr>
        <p:spPr/>
        <p:txBody>
          <a:bodyPr/>
          <a:lstStyle/>
          <a:p>
            <a:r>
              <a:rPr lang="en-US" dirty="0"/>
              <a:t>Announcements / Administrative Items</a:t>
            </a:r>
          </a:p>
        </p:txBody>
      </p:sp>
      <p:sp>
        <p:nvSpPr>
          <p:cNvPr id="3" name="Text Placeholder 2">
            <a:extLst>
              <a:ext uri="{FF2B5EF4-FFF2-40B4-BE49-F238E27FC236}">
                <a16:creationId xmlns:a16="http://schemas.microsoft.com/office/drawing/2014/main" id="{50D313CB-1498-D0F3-EA57-30751CFAE574}"/>
              </a:ext>
            </a:extLst>
          </p:cNvPr>
          <p:cNvSpPr>
            <a:spLocks noGrp="1"/>
          </p:cNvSpPr>
          <p:nvPr>
            <p:ph type="body" sz="quarter" idx="18"/>
          </p:nvPr>
        </p:nvSpPr>
        <p:spPr/>
        <p:txBody>
          <a:bodyPr/>
          <a:lstStyle/>
          <a:p>
            <a:r>
              <a:rPr lang="en-US" dirty="0"/>
              <a:t>#1 Video Recording</a:t>
            </a:r>
          </a:p>
          <a:p>
            <a:pPr lvl="1"/>
            <a:r>
              <a:rPr lang="en-US" dirty="0"/>
              <a:t>Hybrid lectures: in-person H 0107, zoom live streaming, video recording</a:t>
            </a:r>
          </a:p>
          <a:p>
            <a:pPr lvl="1"/>
            <a:r>
              <a:rPr lang="en-US" dirty="0">
                <a:hlinkClick r:id="rId2"/>
              </a:rPr>
              <a:t>https://tu-berlin.zoom.us/j/9529634787?pwd=R1ZsN1M3SC9BOU1OcFdmem9zT202UT09</a:t>
            </a:r>
            <a:endParaRPr lang="en-US" dirty="0"/>
          </a:p>
          <a:p>
            <a:pPr lvl="1"/>
            <a:endParaRPr lang="en-US" dirty="0"/>
          </a:p>
          <a:p>
            <a:r>
              <a:rPr lang="en-US" dirty="0"/>
              <a:t>#2 Project Selection</a:t>
            </a:r>
          </a:p>
          <a:p>
            <a:pPr lvl="1"/>
            <a:r>
              <a:rPr lang="en-US" b="1" dirty="0"/>
              <a:t>Summary:</a:t>
            </a:r>
            <a:r>
              <a:rPr lang="en-US" dirty="0"/>
              <a:t> </a:t>
            </a:r>
            <a:r>
              <a:rPr lang="en-US" b="1" dirty="0">
                <a:solidFill>
                  <a:srgbClr val="C40D1E"/>
                </a:solidFill>
              </a:rPr>
              <a:t>49 exercise teams</a:t>
            </a:r>
            <a:r>
              <a:rPr lang="en-US" dirty="0"/>
              <a:t>, </a:t>
            </a:r>
            <a:r>
              <a:rPr lang="en-US" b="1" dirty="0">
                <a:solidFill>
                  <a:srgbClr val="7889FB"/>
                </a:solidFill>
              </a:rPr>
              <a:t>8 </a:t>
            </a:r>
            <a:r>
              <a:rPr lang="en-US" b="1" dirty="0" err="1">
                <a:solidFill>
                  <a:srgbClr val="7889FB"/>
                </a:solidFill>
              </a:rPr>
              <a:t>SystemDS</a:t>
            </a:r>
            <a:r>
              <a:rPr lang="en-US" b="1" dirty="0">
                <a:solidFill>
                  <a:srgbClr val="7889FB"/>
                </a:solidFill>
              </a:rPr>
              <a:t> teams</a:t>
            </a:r>
            <a:r>
              <a:rPr lang="en-US" dirty="0"/>
              <a:t> (100 students total)</a:t>
            </a:r>
          </a:p>
          <a:p>
            <a:pPr lvl="1"/>
            <a:r>
              <a:rPr lang="en-US" b="1" dirty="0">
                <a:solidFill>
                  <a:srgbClr val="C40D1E"/>
                </a:solidFill>
              </a:rPr>
              <a:t>Late registrations for exercise is possible</a:t>
            </a:r>
            <a:r>
              <a:rPr lang="en-US" dirty="0"/>
              <a:t>, anyway planning for written exam now</a:t>
            </a:r>
          </a:p>
          <a:p>
            <a:pPr lvl="1"/>
            <a:r>
              <a:rPr lang="en-US" dirty="0" err="1"/>
              <a:t>SystemDS</a:t>
            </a:r>
            <a:r>
              <a:rPr lang="en-US" dirty="0"/>
              <a:t> teams got mentor assigned via email, reach out otherwise </a:t>
            </a:r>
            <a:r>
              <a:rPr lang="en-US" dirty="0">
                <a:hlinkClick r:id="rId3"/>
              </a:rPr>
              <a:t>matthias.boehm@tu-berlin.de</a:t>
            </a:r>
            <a:r>
              <a:rPr lang="en-US" dirty="0"/>
              <a:t> </a:t>
            </a:r>
          </a:p>
          <a:p>
            <a:pPr lvl="1"/>
            <a:endParaRPr lang="en-US" dirty="0"/>
          </a:p>
        </p:txBody>
      </p:sp>
      <p:pic>
        <p:nvPicPr>
          <p:cNvPr id="4" name="Picture 3">
            <a:extLst>
              <a:ext uri="{FF2B5EF4-FFF2-40B4-BE49-F238E27FC236}">
                <a16:creationId xmlns:a16="http://schemas.microsoft.com/office/drawing/2014/main" id="{56311F7B-9A25-9F30-4A3E-890D279F2D13}"/>
              </a:ext>
            </a:extLst>
          </p:cNvPr>
          <p:cNvPicPr>
            <a:picLocks noChangeAspect="1"/>
          </p:cNvPicPr>
          <p:nvPr/>
        </p:nvPicPr>
        <p:blipFill>
          <a:blip r:embed="rId4"/>
          <a:stretch>
            <a:fillRect/>
          </a:stretch>
        </p:blipFill>
        <p:spPr>
          <a:xfrm>
            <a:off x="10404797" y="1689202"/>
            <a:ext cx="1210387" cy="316788"/>
          </a:xfrm>
          <a:prstGeom prst="rect">
            <a:avLst/>
          </a:prstGeom>
        </p:spPr>
      </p:pic>
    </p:spTree>
    <p:extLst>
      <p:ext uri="{BB962C8B-B14F-4D97-AF65-F5344CB8AC3E}">
        <p14:creationId xmlns:p14="http://schemas.microsoft.com/office/powerpoint/2010/main" val="22029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C648BF-AEC3-3D18-9FA3-54AF14278F0A}"/>
              </a:ext>
            </a:extLst>
          </p:cNvPr>
          <p:cNvSpPr/>
          <p:nvPr/>
        </p:nvSpPr>
        <p:spPr>
          <a:xfrm>
            <a:off x="1194318" y="5700827"/>
            <a:ext cx="10997682" cy="115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 Placeholder 1">
            <a:extLst>
              <a:ext uri="{FF2B5EF4-FFF2-40B4-BE49-F238E27FC236}">
                <a16:creationId xmlns:a16="http://schemas.microsoft.com/office/drawing/2014/main" id="{AF425EA3-7667-1F8D-2748-7769ED74BEF8}"/>
              </a:ext>
            </a:extLst>
          </p:cNvPr>
          <p:cNvSpPr>
            <a:spLocks noGrp="1"/>
          </p:cNvSpPr>
          <p:nvPr>
            <p:ph type="body" sz="quarter" idx="18"/>
          </p:nvPr>
        </p:nvSpPr>
        <p:spPr/>
        <p:txBody>
          <a:bodyPr/>
          <a:lstStyle/>
          <a:p>
            <a:r>
              <a:rPr lang="en-US" dirty="0"/>
              <a:t>Constraint-Based Approaches</a:t>
            </a:r>
          </a:p>
          <a:p>
            <a:pPr lvl="1"/>
            <a:r>
              <a:rPr lang="en-US" b="1" dirty="0">
                <a:solidFill>
                  <a:schemeClr val="accent1"/>
                </a:solidFill>
              </a:rPr>
              <a:t>Elements: </a:t>
            </a:r>
            <a:r>
              <a:rPr lang="en-US" dirty="0"/>
              <a:t>data types, domains, key attributes, constraints</a:t>
            </a:r>
          </a:p>
          <a:p>
            <a:pPr lvl="1"/>
            <a:r>
              <a:rPr lang="en-US" b="1" dirty="0">
                <a:solidFill>
                  <a:schemeClr val="accent1"/>
                </a:solidFill>
              </a:rPr>
              <a:t>Structure:</a:t>
            </a:r>
            <a:r>
              <a:rPr lang="en-US" dirty="0"/>
              <a:t> relationships between elements, combinations of data types, </a:t>
            </a:r>
            <a:br>
              <a:rPr lang="en-US" dirty="0"/>
            </a:br>
            <a:r>
              <a:rPr lang="en-US" dirty="0"/>
              <a:t>neighborhood, specialization and composition</a:t>
            </a:r>
            <a:endParaRPr lang="en-US" sz="1000" dirty="0"/>
          </a:p>
          <a:p>
            <a:r>
              <a:rPr lang="en-US" dirty="0"/>
              <a:t>Example Similarity Flooding</a:t>
            </a:r>
          </a:p>
          <a:p>
            <a:pPr lvl="1"/>
            <a:r>
              <a:rPr lang="en-US" dirty="0"/>
              <a:t>Create map pairs A x B (</a:t>
            </a:r>
            <a:r>
              <a:rPr lang="en-US" b="1" dirty="0">
                <a:solidFill>
                  <a:srgbClr val="7889FB"/>
                </a:solidFill>
              </a:rPr>
              <a:t>PCG</a:t>
            </a:r>
            <a:r>
              <a:rPr lang="en-US" dirty="0"/>
              <a:t>)</a:t>
            </a:r>
          </a:p>
          <a:p>
            <a:pPr lvl="1"/>
            <a:r>
              <a:rPr lang="en-US" dirty="0"/>
              <a:t>Propagation coefficients: 1/|out(v)| (</a:t>
            </a:r>
            <a:r>
              <a:rPr lang="en-US" b="1" dirty="0">
                <a:solidFill>
                  <a:srgbClr val="7889FB"/>
                </a:solidFill>
              </a:rPr>
              <a:t>IPG</a:t>
            </a:r>
            <a:r>
              <a:rPr lang="en-US" dirty="0"/>
              <a:t>)</a:t>
            </a:r>
          </a:p>
          <a:p>
            <a:pPr lvl="1"/>
            <a:r>
              <a:rPr lang="en-US" dirty="0"/>
              <a:t>Initial sim, adjusted by neighborhood sim until fixpoint (converged)</a:t>
            </a:r>
          </a:p>
          <a:p>
            <a:endParaRPr lang="en-US" dirty="0"/>
          </a:p>
        </p:txBody>
      </p:sp>
      <p:sp>
        <p:nvSpPr>
          <p:cNvPr id="3" name="Text Placeholder 2">
            <a:extLst>
              <a:ext uri="{FF2B5EF4-FFF2-40B4-BE49-F238E27FC236}">
                <a16:creationId xmlns:a16="http://schemas.microsoft.com/office/drawing/2014/main" id="{58376839-7485-2E4C-3433-5FB71678C257}"/>
              </a:ext>
            </a:extLst>
          </p:cNvPr>
          <p:cNvSpPr>
            <a:spLocks noGrp="1"/>
          </p:cNvSpPr>
          <p:nvPr>
            <p:ph type="body" sz="quarter" idx="14"/>
          </p:nvPr>
        </p:nvSpPr>
        <p:spPr/>
        <p:txBody>
          <a:bodyPr/>
          <a:lstStyle/>
          <a:p>
            <a:r>
              <a:rPr lang="en-US" dirty="0"/>
              <a:t>Selected Matchers, cont.</a:t>
            </a:r>
          </a:p>
        </p:txBody>
      </p:sp>
      <p:sp>
        <p:nvSpPr>
          <p:cNvPr id="4" name="Text Box 168">
            <a:extLst>
              <a:ext uri="{FF2B5EF4-FFF2-40B4-BE49-F238E27FC236}">
                <a16:creationId xmlns:a16="http://schemas.microsoft.com/office/drawing/2014/main" id="{550D9D67-B829-ED52-FF3B-E24F43044806}"/>
              </a:ext>
            </a:extLst>
          </p:cNvPr>
          <p:cNvSpPr txBox="1">
            <a:spLocks noChangeArrowheads="1"/>
          </p:cNvSpPr>
          <p:nvPr/>
        </p:nvSpPr>
        <p:spPr bwMode="auto">
          <a:xfrm flipH="1">
            <a:off x="8770116" y="454549"/>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5" name="Text Box 169">
            <a:extLst>
              <a:ext uri="{FF2B5EF4-FFF2-40B4-BE49-F238E27FC236}">
                <a16:creationId xmlns:a16="http://schemas.microsoft.com/office/drawing/2014/main" id="{C43256A4-01EF-5B65-E8D4-A71F68AF54C8}"/>
              </a:ext>
            </a:extLst>
          </p:cNvPr>
          <p:cNvSpPr txBox="1">
            <a:spLocks noChangeArrowheads="1"/>
          </p:cNvSpPr>
          <p:nvPr/>
        </p:nvSpPr>
        <p:spPr bwMode="auto">
          <a:xfrm flipH="1">
            <a:off x="8152578" y="822849"/>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6" name="Text Box 170">
            <a:extLst>
              <a:ext uri="{FF2B5EF4-FFF2-40B4-BE49-F238E27FC236}">
                <a16:creationId xmlns:a16="http://schemas.microsoft.com/office/drawing/2014/main" id="{F9B7FD33-F929-5C50-26BA-9DEDF37D5FC8}"/>
              </a:ext>
            </a:extLst>
          </p:cNvPr>
          <p:cNvSpPr txBox="1">
            <a:spLocks noChangeArrowheads="1"/>
          </p:cNvSpPr>
          <p:nvPr/>
        </p:nvSpPr>
        <p:spPr bwMode="auto">
          <a:xfrm flipH="1">
            <a:off x="9384478" y="822849"/>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7" name="AutoShape 171">
            <a:extLst>
              <a:ext uri="{FF2B5EF4-FFF2-40B4-BE49-F238E27FC236}">
                <a16:creationId xmlns:a16="http://schemas.microsoft.com/office/drawing/2014/main" id="{76A91EC1-EAB6-4FBE-C643-C379F1F98C4A}"/>
              </a:ext>
            </a:extLst>
          </p:cNvPr>
          <p:cNvCxnSpPr>
            <a:cxnSpLocks noChangeShapeType="1"/>
            <a:stCxn id="4" idx="2"/>
            <a:endCxn id="6" idx="0"/>
          </p:cNvCxnSpPr>
          <p:nvPr/>
        </p:nvCxnSpPr>
        <p:spPr bwMode="auto">
          <a:xfrm rot="16200000" flipH="1">
            <a:off x="9584843" y="452508"/>
            <a:ext cx="126320" cy="614362"/>
          </a:xfrm>
          <a:prstGeom prst="straightConnector1">
            <a:avLst/>
          </a:prstGeom>
          <a:noFill/>
          <a:ln w="19050">
            <a:solidFill>
              <a:srgbClr val="7889FB"/>
            </a:solidFill>
            <a:round/>
            <a:headEnd/>
            <a:tailEnd/>
          </a:ln>
          <a:effectLst/>
        </p:spPr>
      </p:cxnSp>
      <p:cxnSp>
        <p:nvCxnSpPr>
          <p:cNvPr id="8" name="AutoShape 172">
            <a:extLst>
              <a:ext uri="{FF2B5EF4-FFF2-40B4-BE49-F238E27FC236}">
                <a16:creationId xmlns:a16="http://schemas.microsoft.com/office/drawing/2014/main" id="{8D49835F-C974-61BA-0255-C23641134988}"/>
              </a:ext>
            </a:extLst>
          </p:cNvPr>
          <p:cNvCxnSpPr>
            <a:cxnSpLocks noChangeShapeType="1"/>
            <a:stCxn id="4" idx="2"/>
            <a:endCxn id="5" idx="0"/>
          </p:cNvCxnSpPr>
          <p:nvPr/>
        </p:nvCxnSpPr>
        <p:spPr bwMode="auto">
          <a:xfrm rot="5400000">
            <a:off x="8968893" y="450920"/>
            <a:ext cx="126320" cy="617538"/>
          </a:xfrm>
          <a:prstGeom prst="straightConnector1">
            <a:avLst/>
          </a:prstGeom>
          <a:noFill/>
          <a:ln w="19050">
            <a:solidFill>
              <a:srgbClr val="7889FB"/>
            </a:solidFill>
            <a:round/>
            <a:headEnd/>
            <a:tailEnd/>
          </a:ln>
          <a:effectLst/>
        </p:spPr>
      </p:cxnSp>
      <p:pic>
        <p:nvPicPr>
          <p:cNvPr id="9" name="Picture 8">
            <a:extLst>
              <a:ext uri="{FF2B5EF4-FFF2-40B4-BE49-F238E27FC236}">
                <a16:creationId xmlns:a16="http://schemas.microsoft.com/office/drawing/2014/main" id="{8274D6BA-3A41-109B-94FB-F5A626D491CB}"/>
              </a:ext>
            </a:extLst>
          </p:cNvPr>
          <p:cNvPicPr>
            <a:picLocks noChangeAspect="1"/>
          </p:cNvPicPr>
          <p:nvPr/>
        </p:nvPicPr>
        <p:blipFill>
          <a:blip r:embed="rId2"/>
          <a:stretch>
            <a:fillRect/>
          </a:stretch>
        </p:blipFill>
        <p:spPr>
          <a:xfrm>
            <a:off x="11128041" y="2747194"/>
            <a:ext cx="497901" cy="640080"/>
          </a:xfrm>
          <a:prstGeom prst="rect">
            <a:avLst/>
          </a:prstGeom>
          <a:ln w="25400">
            <a:solidFill>
              <a:srgbClr val="7889FB"/>
            </a:solidFill>
          </a:ln>
        </p:spPr>
      </p:pic>
      <p:sp>
        <p:nvSpPr>
          <p:cNvPr id="10" name="TextBox 9">
            <a:extLst>
              <a:ext uri="{FF2B5EF4-FFF2-40B4-BE49-F238E27FC236}">
                <a16:creationId xmlns:a16="http://schemas.microsoft.com/office/drawing/2014/main" id="{7F4E7B96-FAE1-E170-C7B7-B698703CA1C8}"/>
              </a:ext>
            </a:extLst>
          </p:cNvPr>
          <p:cNvSpPr txBox="1"/>
          <p:nvPr/>
        </p:nvSpPr>
        <p:spPr>
          <a:xfrm>
            <a:off x="7702514" y="2609231"/>
            <a:ext cx="3346100"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[Sergey </a:t>
            </a:r>
            <a:r>
              <a:rPr lang="en-US" sz="1400" dirty="0" err="1">
                <a:latin typeface="Calibri" panose="020F0502020204030204" pitchFamily="34" charset="0"/>
                <a:cs typeface="Calibri" panose="020F0502020204030204" pitchFamily="34" charset="0"/>
              </a:rPr>
              <a:t>Melnik</a:t>
            </a:r>
            <a:r>
              <a:rPr lang="en-US" sz="1400" dirty="0">
                <a:latin typeface="Calibri" panose="020F0502020204030204" pitchFamily="34" charset="0"/>
                <a:cs typeface="Calibri" panose="020F0502020204030204" pitchFamily="34" charset="0"/>
              </a:rPr>
              <a:t>, Hector Garcia-Molina, Erhard Rahm: Similarity Flooding: A Versatile Graph Matching Algorithm and Its Application to Schema Matching. </a:t>
            </a:r>
            <a:r>
              <a:rPr lang="en-US" sz="1400" b="1" dirty="0">
                <a:latin typeface="Calibri" panose="020F0502020204030204" pitchFamily="34" charset="0"/>
                <a:cs typeface="Calibri" panose="020F0502020204030204" pitchFamily="34" charset="0"/>
              </a:rPr>
              <a:t>ICDE 2002</a:t>
            </a:r>
            <a:r>
              <a:rPr lang="en-US" sz="1400" dirty="0">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027BAE41-3961-DE68-C251-BBF7897372A6}"/>
              </a:ext>
            </a:extLst>
          </p:cNvPr>
          <p:cNvPicPr>
            <a:picLocks noChangeAspect="1"/>
          </p:cNvPicPr>
          <p:nvPr/>
        </p:nvPicPr>
        <p:blipFill>
          <a:blip r:embed="rId3"/>
          <a:stretch>
            <a:fillRect/>
          </a:stretch>
        </p:blipFill>
        <p:spPr>
          <a:xfrm>
            <a:off x="1690979" y="3897208"/>
            <a:ext cx="9560142" cy="2718745"/>
          </a:xfrm>
          <a:prstGeom prst="rect">
            <a:avLst/>
          </a:prstGeom>
        </p:spPr>
      </p:pic>
    </p:spTree>
    <p:extLst>
      <p:ext uri="{BB962C8B-B14F-4D97-AF65-F5344CB8AC3E}">
        <p14:creationId xmlns:p14="http://schemas.microsoft.com/office/powerpoint/2010/main" val="12791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61DFF3-AD41-5815-3298-3CE4C532C672}"/>
              </a:ext>
            </a:extLst>
          </p:cNvPr>
          <p:cNvSpPr>
            <a:spLocks noGrp="1"/>
          </p:cNvSpPr>
          <p:nvPr>
            <p:ph type="body" sz="quarter" idx="18"/>
          </p:nvPr>
        </p:nvSpPr>
        <p:spPr/>
        <p:txBody>
          <a:bodyPr/>
          <a:lstStyle/>
          <a:p>
            <a:r>
              <a:rPr lang="en-US" dirty="0"/>
              <a:t>Problem Schema-based</a:t>
            </a:r>
          </a:p>
          <a:p>
            <a:pPr lvl="1"/>
            <a:r>
              <a:rPr lang="en-US" dirty="0"/>
              <a:t>Attribute names might differ vastly (</a:t>
            </a:r>
            <a:r>
              <a:rPr lang="en-US" dirty="0" err="1"/>
              <a:t>CustNa</a:t>
            </a:r>
            <a:r>
              <a:rPr lang="en-US" dirty="0"/>
              <a:t> vs Name, </a:t>
            </a:r>
            <a:r>
              <a:rPr lang="en-US" dirty="0" err="1"/>
              <a:t>CustSt</a:t>
            </a:r>
            <a:r>
              <a:rPr lang="en-US" dirty="0"/>
              <a:t> vs Street)</a:t>
            </a:r>
          </a:p>
          <a:p>
            <a:pPr marL="457200" lvl="1" indent="0">
              <a:buNone/>
            </a:pPr>
            <a:r>
              <a:rPr lang="en-US" dirty="0">
                <a:sym typeface="Wingdings" panose="05000000000000000000" pitchFamily="2" charset="2"/>
              </a:rPr>
              <a:t> </a:t>
            </a:r>
            <a:r>
              <a:rPr lang="en-US" b="1" dirty="0">
                <a:solidFill>
                  <a:schemeClr val="accent1"/>
                </a:solidFill>
                <a:sym typeface="Wingdings" panose="05000000000000000000" pitchFamily="2" charset="2"/>
              </a:rPr>
              <a:t>Instance-based matching</a:t>
            </a:r>
            <a:r>
              <a:rPr lang="en-US" dirty="0">
                <a:sym typeface="Wingdings" panose="05000000000000000000" pitchFamily="2" charset="2"/>
              </a:rPr>
              <a:t>, but need for data </a:t>
            </a:r>
            <a:endParaRPr lang="en-US" dirty="0"/>
          </a:p>
          <a:p>
            <a:pPr lvl="2"/>
            <a:endParaRPr lang="en-US" sz="1000" dirty="0"/>
          </a:p>
          <a:p>
            <a:r>
              <a:rPr lang="en-US" dirty="0"/>
              <a:t>#1 Linguistic Approaches</a:t>
            </a:r>
          </a:p>
          <a:p>
            <a:pPr lvl="1"/>
            <a:r>
              <a:rPr lang="en-US" dirty="0"/>
              <a:t>Word frequencies, bigrams, trigrams, </a:t>
            </a:r>
            <a:r>
              <a:rPr lang="en-US" dirty="0" err="1"/>
              <a:t>etc</a:t>
            </a:r>
            <a:endParaRPr lang="en-US" dirty="0"/>
          </a:p>
          <a:p>
            <a:pPr lvl="1"/>
            <a:r>
              <a:rPr lang="en-US" dirty="0"/>
              <a:t>Keywords, abbreviations</a:t>
            </a:r>
          </a:p>
          <a:p>
            <a:pPr lvl="1"/>
            <a:endParaRPr lang="en-US" dirty="0"/>
          </a:p>
          <a:p>
            <a:pPr lvl="1"/>
            <a:endParaRPr lang="en-US" dirty="0"/>
          </a:p>
          <a:p>
            <a:pPr lvl="1"/>
            <a:endParaRPr lang="en-US" dirty="0"/>
          </a:p>
          <a:p>
            <a:r>
              <a:rPr lang="en-US" dirty="0"/>
              <a:t>#2 Constraint-based Approaches</a:t>
            </a:r>
          </a:p>
          <a:p>
            <a:pPr lvl="1"/>
            <a:r>
              <a:rPr lang="en-US" b="1" dirty="0">
                <a:solidFill>
                  <a:schemeClr val="accent1"/>
                </a:solidFill>
              </a:rPr>
              <a:t>Elements: </a:t>
            </a:r>
            <a:r>
              <a:rPr lang="en-US" dirty="0"/>
              <a:t>data types and lengths, </a:t>
            </a:r>
            <a:br>
              <a:rPr lang="en-US" dirty="0"/>
            </a:br>
            <a:r>
              <a:rPr lang="en-US" dirty="0"/>
              <a:t>value domains, patterns</a:t>
            </a:r>
          </a:p>
          <a:p>
            <a:pPr lvl="1"/>
            <a:r>
              <a:rPr lang="en-US" b="1" dirty="0">
                <a:solidFill>
                  <a:schemeClr val="accent1"/>
                </a:solidFill>
              </a:rPr>
              <a:t>Structure:</a:t>
            </a:r>
            <a:r>
              <a:rPr lang="en-US" dirty="0"/>
              <a:t> combinations of element constraints</a:t>
            </a:r>
          </a:p>
          <a:p>
            <a:endParaRPr lang="en-US" dirty="0"/>
          </a:p>
        </p:txBody>
      </p:sp>
      <p:sp>
        <p:nvSpPr>
          <p:cNvPr id="3" name="Text Placeholder 2">
            <a:extLst>
              <a:ext uri="{FF2B5EF4-FFF2-40B4-BE49-F238E27FC236}">
                <a16:creationId xmlns:a16="http://schemas.microsoft.com/office/drawing/2014/main" id="{65E85AC5-D57E-B283-AB75-DCA07688F416}"/>
              </a:ext>
            </a:extLst>
          </p:cNvPr>
          <p:cNvSpPr>
            <a:spLocks noGrp="1"/>
          </p:cNvSpPr>
          <p:nvPr>
            <p:ph type="body" sz="quarter" idx="14"/>
          </p:nvPr>
        </p:nvSpPr>
        <p:spPr/>
        <p:txBody>
          <a:bodyPr/>
          <a:lstStyle/>
          <a:p>
            <a:r>
              <a:rPr lang="en-US" dirty="0"/>
              <a:t>Selected Matchers, cont.</a:t>
            </a:r>
          </a:p>
        </p:txBody>
      </p:sp>
      <p:sp>
        <p:nvSpPr>
          <p:cNvPr id="4" name="Text Box 168">
            <a:extLst>
              <a:ext uri="{FF2B5EF4-FFF2-40B4-BE49-F238E27FC236}">
                <a16:creationId xmlns:a16="http://schemas.microsoft.com/office/drawing/2014/main" id="{6667F927-3958-F029-48E3-73257938111D}"/>
              </a:ext>
            </a:extLst>
          </p:cNvPr>
          <p:cNvSpPr txBox="1">
            <a:spLocks noChangeArrowheads="1"/>
          </p:cNvSpPr>
          <p:nvPr/>
        </p:nvSpPr>
        <p:spPr bwMode="auto">
          <a:xfrm flipH="1">
            <a:off x="8770116" y="454549"/>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5" name="Text Box 169">
            <a:extLst>
              <a:ext uri="{FF2B5EF4-FFF2-40B4-BE49-F238E27FC236}">
                <a16:creationId xmlns:a16="http://schemas.microsoft.com/office/drawing/2014/main" id="{8F5AB383-5D35-F6BB-875B-4E350A22DD16}"/>
              </a:ext>
            </a:extLst>
          </p:cNvPr>
          <p:cNvSpPr txBox="1">
            <a:spLocks noChangeArrowheads="1"/>
          </p:cNvSpPr>
          <p:nvPr/>
        </p:nvSpPr>
        <p:spPr bwMode="auto">
          <a:xfrm flipH="1">
            <a:off x="8152578" y="822849"/>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6" name="Text Box 170">
            <a:extLst>
              <a:ext uri="{FF2B5EF4-FFF2-40B4-BE49-F238E27FC236}">
                <a16:creationId xmlns:a16="http://schemas.microsoft.com/office/drawing/2014/main" id="{FDD4FC97-E933-13BF-F05B-ACBA836161B9}"/>
              </a:ext>
            </a:extLst>
          </p:cNvPr>
          <p:cNvSpPr txBox="1">
            <a:spLocks noChangeArrowheads="1"/>
          </p:cNvSpPr>
          <p:nvPr/>
        </p:nvSpPr>
        <p:spPr bwMode="auto">
          <a:xfrm flipH="1">
            <a:off x="9384478" y="822849"/>
            <a:ext cx="1141413" cy="241980"/>
          </a:xfrm>
          <a:prstGeom prst="rect">
            <a:avLst/>
          </a:prstGeom>
          <a:solidFill>
            <a:srgbClr val="C40D1E"/>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7" name="AutoShape 171">
            <a:extLst>
              <a:ext uri="{FF2B5EF4-FFF2-40B4-BE49-F238E27FC236}">
                <a16:creationId xmlns:a16="http://schemas.microsoft.com/office/drawing/2014/main" id="{E6CDE6E1-1481-2DB2-3FE7-CCD8D4F424B7}"/>
              </a:ext>
            </a:extLst>
          </p:cNvPr>
          <p:cNvCxnSpPr>
            <a:cxnSpLocks noChangeShapeType="1"/>
            <a:stCxn id="4" idx="2"/>
            <a:endCxn id="6" idx="0"/>
          </p:cNvCxnSpPr>
          <p:nvPr/>
        </p:nvCxnSpPr>
        <p:spPr bwMode="auto">
          <a:xfrm rot="16200000" flipH="1">
            <a:off x="9584843" y="452508"/>
            <a:ext cx="126320" cy="614362"/>
          </a:xfrm>
          <a:prstGeom prst="straightConnector1">
            <a:avLst/>
          </a:prstGeom>
          <a:noFill/>
          <a:ln w="19050">
            <a:solidFill>
              <a:srgbClr val="7889FB"/>
            </a:solidFill>
            <a:round/>
            <a:headEnd/>
            <a:tailEnd/>
          </a:ln>
          <a:effectLst/>
        </p:spPr>
      </p:cxnSp>
      <p:cxnSp>
        <p:nvCxnSpPr>
          <p:cNvPr id="8" name="AutoShape 172">
            <a:extLst>
              <a:ext uri="{FF2B5EF4-FFF2-40B4-BE49-F238E27FC236}">
                <a16:creationId xmlns:a16="http://schemas.microsoft.com/office/drawing/2014/main" id="{789423B7-0D0D-F71C-1AE7-278B351347C0}"/>
              </a:ext>
            </a:extLst>
          </p:cNvPr>
          <p:cNvCxnSpPr>
            <a:cxnSpLocks noChangeShapeType="1"/>
            <a:stCxn id="4" idx="2"/>
            <a:endCxn id="5" idx="0"/>
          </p:cNvCxnSpPr>
          <p:nvPr/>
        </p:nvCxnSpPr>
        <p:spPr bwMode="auto">
          <a:xfrm rot="5400000">
            <a:off x="8968893" y="450920"/>
            <a:ext cx="126320" cy="617538"/>
          </a:xfrm>
          <a:prstGeom prst="straightConnector1">
            <a:avLst/>
          </a:prstGeom>
          <a:noFill/>
          <a:ln w="19050">
            <a:solidFill>
              <a:srgbClr val="7889FB"/>
            </a:solidFill>
            <a:round/>
            <a:headEnd/>
            <a:tailEnd/>
          </a:ln>
          <a:effectLst/>
        </p:spPr>
      </p:cxnSp>
      <p:graphicFrame>
        <p:nvGraphicFramePr>
          <p:cNvPr id="9" name="Content Placeholder 10">
            <a:extLst>
              <a:ext uri="{FF2B5EF4-FFF2-40B4-BE49-F238E27FC236}">
                <a16:creationId xmlns:a16="http://schemas.microsoft.com/office/drawing/2014/main" id="{4C12B95A-582E-91B0-85E7-88C8C20F539C}"/>
              </a:ext>
            </a:extLst>
          </p:cNvPr>
          <p:cNvGraphicFramePr>
            <a:graphicFrameLocks/>
          </p:cNvGraphicFramePr>
          <p:nvPr>
            <p:extLst>
              <p:ext uri="{D42A27DB-BD31-4B8C-83A1-F6EECF244321}">
                <p14:modId xmlns:p14="http://schemas.microsoft.com/office/powerpoint/2010/main" val="1002598676"/>
              </p:ext>
            </p:extLst>
          </p:nvPr>
        </p:nvGraphicFramePr>
        <p:xfrm>
          <a:off x="7226616" y="2309564"/>
          <a:ext cx="3282317" cy="914400"/>
        </p:xfrm>
        <a:graphic>
          <a:graphicData uri="http://schemas.openxmlformats.org/drawingml/2006/table">
            <a:tbl>
              <a:tblPr firstRow="1" bandRow="1">
                <a:tableStyleId>{5C22544A-7EE6-4342-B048-85BDC9FD1C3A}</a:tableStyleId>
              </a:tblPr>
              <a:tblGrid>
                <a:gridCol w="1695278">
                  <a:extLst>
                    <a:ext uri="{9D8B030D-6E8A-4147-A177-3AD203B41FA5}">
                      <a16:colId xmlns:a16="http://schemas.microsoft.com/office/drawing/2014/main" val="2602453363"/>
                    </a:ext>
                  </a:extLst>
                </a:gridCol>
                <a:gridCol w="1587039">
                  <a:extLst>
                    <a:ext uri="{9D8B030D-6E8A-4147-A177-3AD203B41FA5}">
                      <a16:colId xmlns:a16="http://schemas.microsoft.com/office/drawing/2014/main" val="633985697"/>
                    </a:ext>
                  </a:extLst>
                </a:gridCol>
              </a:tblGrid>
              <a:tr h="209160">
                <a:tc>
                  <a:txBody>
                    <a:bodyPr/>
                    <a:lstStyle/>
                    <a:p>
                      <a:r>
                        <a:rPr lang="en-US" sz="1400" dirty="0">
                          <a:latin typeface="Consolas" panose="020B0609020204030204" pitchFamily="49" charset="0"/>
                        </a:rPr>
                        <a:t>Street</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err="1">
                          <a:latin typeface="Consolas" panose="020B0609020204030204" pitchFamily="49" charset="0"/>
                        </a:rPr>
                        <a:t>Luisen</a:t>
                      </a:r>
                      <a:r>
                        <a:rPr lang="en-US" sz="1400" b="1" dirty="0" err="1">
                          <a:solidFill>
                            <a:srgbClr val="7889FB"/>
                          </a:solidFill>
                          <a:latin typeface="Consolas" panose="020B0609020204030204" pitchFamily="49" charset="0"/>
                        </a:rPr>
                        <a:t>strasse</a:t>
                      </a:r>
                      <a:r>
                        <a:rPr lang="en-US" sz="1400" dirty="0">
                          <a:latin typeface="Consolas" panose="020B0609020204030204" pitchFamily="49" charset="0"/>
                        </a:rPr>
                        <a:t> 90</a:t>
                      </a:r>
                    </a:p>
                  </a:txBody>
                  <a:tcPr marL="45720" marR="0"/>
                </a:tc>
                <a:tc>
                  <a:txBody>
                    <a:bodyPr/>
                    <a:lstStyle/>
                    <a:p>
                      <a:r>
                        <a:rPr lang="en-US" sz="1400" b="1" dirty="0">
                          <a:solidFill>
                            <a:srgbClr val="7889FB"/>
                          </a:solidFill>
                          <a:latin typeface="Consolas" panose="020B0609020204030204" pitchFamily="49" charset="0"/>
                        </a:rPr>
                        <a:t>Munich,</a:t>
                      </a:r>
                      <a:r>
                        <a:rPr lang="en-US" sz="1400" baseline="0" dirty="0">
                          <a:latin typeface="Consolas" panose="020B0609020204030204" pitchFamily="49" charset="0"/>
                        </a:rPr>
                        <a:t> 80333</a:t>
                      </a:r>
                      <a:endParaRPr lang="en-US" sz="1400" dirty="0">
                        <a:latin typeface="Consolas" panose="020B0609020204030204" pitchFamily="49" charset="0"/>
                      </a:endParaRPr>
                    </a:p>
                  </a:txBody>
                  <a:tcPr marL="45720" marR="0"/>
                </a:tc>
                <a:extLst>
                  <a:ext uri="{0D108BD9-81ED-4DB2-BD59-A6C34878D82A}">
                    <a16:rowId xmlns:a16="http://schemas.microsoft.com/office/drawing/2014/main" val="3905669820"/>
                  </a:ext>
                </a:extLst>
              </a:tr>
              <a:tr h="209160">
                <a:tc>
                  <a:txBody>
                    <a:bodyPr/>
                    <a:lstStyle/>
                    <a:p>
                      <a:r>
                        <a:rPr lang="en-US" sz="1400" dirty="0" err="1">
                          <a:latin typeface="Consolas" panose="020B0609020204030204" pitchFamily="49" charset="0"/>
                        </a:rPr>
                        <a:t>Koenigs</a:t>
                      </a:r>
                      <a:r>
                        <a:rPr lang="en-US" sz="1400" b="1" dirty="0" err="1">
                          <a:solidFill>
                            <a:srgbClr val="7889FB"/>
                          </a:solidFill>
                          <a:latin typeface="Consolas" panose="020B0609020204030204" pitchFamily="49" charset="0"/>
                        </a:rPr>
                        <a:t>strasse</a:t>
                      </a:r>
                      <a:r>
                        <a:rPr lang="en-US" sz="1400" dirty="0">
                          <a:latin typeface="Consolas" panose="020B0609020204030204" pitchFamily="49" charset="0"/>
                        </a:rPr>
                        <a:t> 7</a:t>
                      </a:r>
                    </a:p>
                  </a:txBody>
                  <a:tcPr marL="45720" marR="0"/>
                </a:tc>
                <a:tc>
                  <a:txBody>
                    <a:bodyPr/>
                    <a:lstStyle/>
                    <a:p>
                      <a:r>
                        <a:rPr lang="en-US" sz="1400" b="1" dirty="0">
                          <a:solidFill>
                            <a:srgbClr val="7889FB"/>
                          </a:solidFill>
                          <a:latin typeface="Consolas" panose="020B0609020204030204" pitchFamily="49" charset="0"/>
                        </a:rPr>
                        <a:t>Dresden,</a:t>
                      </a:r>
                      <a:r>
                        <a:rPr lang="en-US" sz="1400" dirty="0">
                          <a:latin typeface="Consolas" panose="020B0609020204030204" pitchFamily="49" charset="0"/>
                        </a:rPr>
                        <a:t> 01199 </a:t>
                      </a:r>
                    </a:p>
                  </a:txBody>
                  <a:tcPr marL="45720" marR="0"/>
                </a:tc>
                <a:extLst>
                  <a:ext uri="{0D108BD9-81ED-4DB2-BD59-A6C34878D82A}">
                    <a16:rowId xmlns:a16="http://schemas.microsoft.com/office/drawing/2014/main" val="2812069375"/>
                  </a:ext>
                </a:extLst>
              </a:tr>
            </a:tbl>
          </a:graphicData>
        </a:graphic>
      </p:graphicFrame>
      <p:graphicFrame>
        <p:nvGraphicFramePr>
          <p:cNvPr id="10" name="Content Placeholder 10">
            <a:extLst>
              <a:ext uri="{FF2B5EF4-FFF2-40B4-BE49-F238E27FC236}">
                <a16:creationId xmlns:a16="http://schemas.microsoft.com/office/drawing/2014/main" id="{06C1BC8A-E020-9F1F-4612-00EA8C339821}"/>
              </a:ext>
            </a:extLst>
          </p:cNvPr>
          <p:cNvGraphicFramePr>
            <a:graphicFrameLocks/>
          </p:cNvGraphicFramePr>
          <p:nvPr>
            <p:extLst>
              <p:ext uri="{D42A27DB-BD31-4B8C-83A1-F6EECF244321}">
                <p14:modId xmlns:p14="http://schemas.microsoft.com/office/powerpoint/2010/main" val="226279367"/>
              </p:ext>
            </p:extLst>
          </p:nvPr>
        </p:nvGraphicFramePr>
        <p:xfrm>
          <a:off x="7226616" y="3296122"/>
          <a:ext cx="3282317" cy="914400"/>
        </p:xfrm>
        <a:graphic>
          <a:graphicData uri="http://schemas.openxmlformats.org/drawingml/2006/table">
            <a:tbl>
              <a:tblPr firstRow="1" bandRow="1">
                <a:tableStyleId>{5C22544A-7EE6-4342-B048-85BDC9FD1C3A}</a:tableStyleId>
              </a:tblPr>
              <a:tblGrid>
                <a:gridCol w="1312381">
                  <a:extLst>
                    <a:ext uri="{9D8B030D-6E8A-4147-A177-3AD203B41FA5}">
                      <a16:colId xmlns:a16="http://schemas.microsoft.com/office/drawing/2014/main" val="2602453363"/>
                    </a:ext>
                  </a:extLst>
                </a:gridCol>
                <a:gridCol w="455604">
                  <a:extLst>
                    <a:ext uri="{9D8B030D-6E8A-4147-A177-3AD203B41FA5}">
                      <a16:colId xmlns:a16="http://schemas.microsoft.com/office/drawing/2014/main" val="316234620"/>
                    </a:ext>
                  </a:extLst>
                </a:gridCol>
                <a:gridCol w="640824">
                  <a:extLst>
                    <a:ext uri="{9D8B030D-6E8A-4147-A177-3AD203B41FA5}">
                      <a16:colId xmlns:a16="http://schemas.microsoft.com/office/drawing/2014/main" val="633985697"/>
                    </a:ext>
                  </a:extLst>
                </a:gridCol>
                <a:gridCol w="873508">
                  <a:extLst>
                    <a:ext uri="{9D8B030D-6E8A-4147-A177-3AD203B41FA5}">
                      <a16:colId xmlns:a16="http://schemas.microsoft.com/office/drawing/2014/main" val="1325898701"/>
                    </a:ext>
                  </a:extLst>
                </a:gridCol>
              </a:tblGrid>
              <a:tr h="209160">
                <a:tc>
                  <a:txBody>
                    <a:bodyPr/>
                    <a:lstStyle/>
                    <a:p>
                      <a:r>
                        <a:rPr lang="en-US" sz="1400" dirty="0">
                          <a:latin typeface="Consolas" panose="020B0609020204030204" pitchFamily="49" charset="0"/>
                        </a:rPr>
                        <a:t>Street</a:t>
                      </a:r>
                    </a:p>
                  </a:txBody>
                  <a:tcPr marL="45720" marR="0"/>
                </a:tc>
                <a:tc>
                  <a:txBody>
                    <a:bodyPr/>
                    <a:lstStyle/>
                    <a:p>
                      <a:r>
                        <a:rPr lang="en-US" sz="1400" dirty="0" err="1">
                          <a:latin typeface="Consolas" panose="020B0609020204030204" pitchFamily="49" charset="0"/>
                        </a:rPr>
                        <a:t>Num</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ZIP</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err="1">
                          <a:latin typeface="Consolas" panose="020B0609020204030204" pitchFamily="49" charset="0"/>
                        </a:rPr>
                        <a:t>West</a:t>
                      </a:r>
                      <a:r>
                        <a:rPr lang="en-US" sz="1400" b="1" dirty="0" err="1">
                          <a:solidFill>
                            <a:srgbClr val="7889FB"/>
                          </a:solidFill>
                          <a:latin typeface="Consolas" panose="020B0609020204030204" pitchFamily="49" charset="0"/>
                        </a:rPr>
                        <a:t>strasse</a:t>
                      </a:r>
                      <a:endParaRPr lang="en-US" sz="1400" b="1" dirty="0">
                        <a:solidFill>
                          <a:srgbClr val="7889FB"/>
                        </a:solidFill>
                        <a:latin typeface="Consolas" panose="020B0609020204030204" pitchFamily="49" charset="0"/>
                      </a:endParaRPr>
                    </a:p>
                  </a:txBody>
                  <a:tcPr marL="45720" marR="0"/>
                </a:tc>
                <a:tc>
                  <a:txBody>
                    <a:bodyPr/>
                    <a:lstStyle/>
                    <a:p>
                      <a:r>
                        <a:rPr lang="en-US" sz="1400" dirty="0">
                          <a:latin typeface="Consolas" panose="020B0609020204030204" pitchFamily="49" charset="0"/>
                        </a:rPr>
                        <a:t>2</a:t>
                      </a:r>
                    </a:p>
                  </a:txBody>
                  <a:tcPr marL="45720" marR="0"/>
                </a:tc>
                <a:tc>
                  <a:txBody>
                    <a:bodyPr/>
                    <a:lstStyle/>
                    <a:p>
                      <a:r>
                        <a:rPr lang="en-US" sz="1400" dirty="0">
                          <a:latin typeface="Consolas" panose="020B0609020204030204" pitchFamily="49" charset="0"/>
                        </a:rPr>
                        <a:t>01187</a:t>
                      </a:r>
                    </a:p>
                  </a:txBody>
                  <a:tcPr marL="45720" marR="0"/>
                </a:tc>
                <a:tc>
                  <a:txBody>
                    <a:bodyPr/>
                    <a:lstStyle/>
                    <a:p>
                      <a:r>
                        <a:rPr lang="en-US" sz="1400" b="1" dirty="0">
                          <a:solidFill>
                            <a:srgbClr val="7889FB"/>
                          </a:solidFill>
                          <a:latin typeface="Consolas" panose="020B0609020204030204" pitchFamily="49" charset="0"/>
                        </a:rPr>
                        <a:t>Dresden</a:t>
                      </a:r>
                    </a:p>
                  </a:txBody>
                  <a:tcPr marL="45720" marR="0"/>
                </a:tc>
                <a:extLst>
                  <a:ext uri="{0D108BD9-81ED-4DB2-BD59-A6C34878D82A}">
                    <a16:rowId xmlns:a16="http://schemas.microsoft.com/office/drawing/2014/main" val="3905669820"/>
                  </a:ext>
                </a:extLst>
              </a:tr>
              <a:tr h="209160">
                <a:tc>
                  <a:txBody>
                    <a:bodyPr/>
                    <a:lstStyle/>
                    <a:p>
                      <a:r>
                        <a:rPr lang="en-US" sz="1400" dirty="0" err="1">
                          <a:latin typeface="Consolas" panose="020B0609020204030204" pitchFamily="49" charset="0"/>
                        </a:rPr>
                        <a:t>Damm</a:t>
                      </a:r>
                      <a:r>
                        <a:rPr lang="en-US" sz="1400" b="1" dirty="0" err="1">
                          <a:solidFill>
                            <a:srgbClr val="7889FB"/>
                          </a:solidFill>
                          <a:latin typeface="Consolas" panose="020B0609020204030204" pitchFamily="49" charset="0"/>
                        </a:rPr>
                        <a:t>weg</a:t>
                      </a:r>
                      <a:endParaRPr lang="en-US" sz="1400" b="1" dirty="0">
                        <a:solidFill>
                          <a:srgbClr val="7889FB"/>
                        </a:solidFill>
                        <a:latin typeface="Consolas" panose="020B0609020204030204" pitchFamily="49" charset="0"/>
                      </a:endParaRPr>
                    </a:p>
                  </a:txBody>
                  <a:tcPr marL="45720" marR="0"/>
                </a:tc>
                <a:tc>
                  <a:txBody>
                    <a:bodyPr/>
                    <a:lstStyle/>
                    <a:p>
                      <a:r>
                        <a:rPr lang="en-US" sz="1400" dirty="0">
                          <a:latin typeface="Consolas" panose="020B0609020204030204" pitchFamily="49" charset="0"/>
                        </a:rPr>
                        <a:t>45</a:t>
                      </a:r>
                    </a:p>
                  </a:txBody>
                  <a:tcPr marL="45720" marR="0"/>
                </a:tc>
                <a:tc>
                  <a:txBody>
                    <a:bodyPr/>
                    <a:lstStyle/>
                    <a:p>
                      <a:r>
                        <a:rPr lang="en-US" sz="1400" dirty="0">
                          <a:latin typeface="Consolas" panose="020B0609020204030204" pitchFamily="49" charset="0"/>
                        </a:rPr>
                        <a:t>12437 </a:t>
                      </a:r>
                    </a:p>
                  </a:txBody>
                  <a:tcPr marL="45720" marR="0"/>
                </a:tc>
                <a:tc>
                  <a:txBody>
                    <a:bodyPr/>
                    <a:lstStyle/>
                    <a:p>
                      <a:r>
                        <a:rPr lang="en-US" sz="1400" b="1" dirty="0">
                          <a:solidFill>
                            <a:srgbClr val="7889FB"/>
                          </a:solidFill>
                          <a:latin typeface="Consolas" panose="020B0609020204030204" pitchFamily="49" charset="0"/>
                        </a:rPr>
                        <a:t>Berlin</a:t>
                      </a:r>
                    </a:p>
                  </a:txBody>
                  <a:tcPr marL="45720" marR="0"/>
                </a:tc>
                <a:extLst>
                  <a:ext uri="{0D108BD9-81ED-4DB2-BD59-A6C34878D82A}">
                    <a16:rowId xmlns:a16="http://schemas.microsoft.com/office/drawing/2014/main" val="2812069375"/>
                  </a:ext>
                </a:extLst>
              </a:tr>
            </a:tbl>
          </a:graphicData>
        </a:graphic>
      </p:graphicFrame>
      <p:graphicFrame>
        <p:nvGraphicFramePr>
          <p:cNvPr id="11" name="Table 10">
            <a:extLst>
              <a:ext uri="{FF2B5EF4-FFF2-40B4-BE49-F238E27FC236}">
                <a16:creationId xmlns:a16="http://schemas.microsoft.com/office/drawing/2014/main" id="{5D6911BA-D7A9-A989-EF53-45ABCD2C2DFE}"/>
              </a:ext>
            </a:extLst>
          </p:cNvPr>
          <p:cNvGraphicFramePr>
            <a:graphicFrameLocks noGrp="1"/>
          </p:cNvGraphicFramePr>
          <p:nvPr>
            <p:extLst>
              <p:ext uri="{D42A27DB-BD31-4B8C-83A1-F6EECF244321}">
                <p14:modId xmlns:p14="http://schemas.microsoft.com/office/powerpoint/2010/main" val="943706844"/>
              </p:ext>
            </p:extLst>
          </p:nvPr>
        </p:nvGraphicFramePr>
        <p:xfrm>
          <a:off x="10102661" y="4597651"/>
          <a:ext cx="640824" cy="914400"/>
        </p:xfrm>
        <a:graphic>
          <a:graphicData uri="http://schemas.openxmlformats.org/drawingml/2006/table">
            <a:tbl>
              <a:tblPr firstRow="1" bandRow="1">
                <a:tableStyleId>{5C22544A-7EE6-4342-B048-85BDC9FD1C3A}</a:tableStyleId>
              </a:tblPr>
              <a:tblGrid>
                <a:gridCol w="640824">
                  <a:extLst>
                    <a:ext uri="{9D8B030D-6E8A-4147-A177-3AD203B41FA5}">
                      <a16:colId xmlns:a16="http://schemas.microsoft.com/office/drawing/2014/main" val="4044649376"/>
                    </a:ext>
                  </a:extLst>
                </a:gridCol>
              </a:tblGrid>
              <a:tr h="209160">
                <a:tc>
                  <a:txBody>
                    <a:bodyPr/>
                    <a:lstStyle/>
                    <a:p>
                      <a:r>
                        <a:rPr lang="en-US" sz="1400" dirty="0">
                          <a:latin typeface="Consolas" panose="020B0609020204030204" pitchFamily="49" charset="0"/>
                        </a:rPr>
                        <a:t>ZIP</a:t>
                      </a:r>
                    </a:p>
                  </a:txBody>
                  <a:tcPr marL="45720" marR="0"/>
                </a:tc>
                <a:extLst>
                  <a:ext uri="{0D108BD9-81ED-4DB2-BD59-A6C34878D82A}">
                    <a16:rowId xmlns:a16="http://schemas.microsoft.com/office/drawing/2014/main" val="1173838149"/>
                  </a:ext>
                </a:extLst>
              </a:tr>
              <a:tr h="209160">
                <a:tc>
                  <a:txBody>
                    <a:bodyPr/>
                    <a:lstStyle/>
                    <a:p>
                      <a:r>
                        <a:rPr lang="en-US" sz="1400" b="1" dirty="0">
                          <a:solidFill>
                            <a:srgbClr val="7889FB"/>
                          </a:solidFill>
                          <a:latin typeface="Consolas" panose="020B0609020204030204" pitchFamily="49" charset="0"/>
                        </a:rPr>
                        <a:t>01187</a:t>
                      </a:r>
                    </a:p>
                  </a:txBody>
                  <a:tcPr marL="45720" marR="0"/>
                </a:tc>
                <a:extLst>
                  <a:ext uri="{0D108BD9-81ED-4DB2-BD59-A6C34878D82A}">
                    <a16:rowId xmlns:a16="http://schemas.microsoft.com/office/drawing/2014/main" val="1504138339"/>
                  </a:ext>
                </a:extLst>
              </a:tr>
              <a:tr h="209160">
                <a:tc>
                  <a:txBody>
                    <a:bodyPr/>
                    <a:lstStyle/>
                    <a:p>
                      <a:r>
                        <a:rPr lang="en-US" sz="1400" b="1" dirty="0">
                          <a:solidFill>
                            <a:srgbClr val="7889FB"/>
                          </a:solidFill>
                          <a:latin typeface="Consolas" panose="020B0609020204030204" pitchFamily="49" charset="0"/>
                        </a:rPr>
                        <a:t>12437 </a:t>
                      </a:r>
                    </a:p>
                  </a:txBody>
                  <a:tcPr marL="45720" marR="0"/>
                </a:tc>
                <a:extLst>
                  <a:ext uri="{0D108BD9-81ED-4DB2-BD59-A6C34878D82A}">
                    <a16:rowId xmlns:a16="http://schemas.microsoft.com/office/drawing/2014/main" val="3639536943"/>
                  </a:ext>
                </a:extLst>
              </a:tr>
            </a:tbl>
          </a:graphicData>
        </a:graphic>
      </p:graphicFrame>
      <p:graphicFrame>
        <p:nvGraphicFramePr>
          <p:cNvPr id="12" name="Table 11">
            <a:extLst>
              <a:ext uri="{FF2B5EF4-FFF2-40B4-BE49-F238E27FC236}">
                <a16:creationId xmlns:a16="http://schemas.microsoft.com/office/drawing/2014/main" id="{25E8C8B8-A3B9-B70C-54F7-3817E83DC6E4}"/>
              </a:ext>
            </a:extLst>
          </p:cNvPr>
          <p:cNvGraphicFramePr>
            <a:graphicFrameLocks noGrp="1"/>
          </p:cNvGraphicFramePr>
          <p:nvPr>
            <p:extLst>
              <p:ext uri="{D42A27DB-BD31-4B8C-83A1-F6EECF244321}">
                <p14:modId xmlns:p14="http://schemas.microsoft.com/office/powerpoint/2010/main" val="1431207118"/>
              </p:ext>
            </p:extLst>
          </p:nvPr>
        </p:nvGraphicFramePr>
        <p:xfrm>
          <a:off x="7033643" y="4574379"/>
          <a:ext cx="1587039" cy="914400"/>
        </p:xfrm>
        <a:graphic>
          <a:graphicData uri="http://schemas.openxmlformats.org/drawingml/2006/table">
            <a:tbl>
              <a:tblPr firstRow="1" bandRow="1">
                <a:tableStyleId>{5C22544A-7EE6-4342-B048-85BDC9FD1C3A}</a:tableStyleId>
              </a:tblPr>
              <a:tblGrid>
                <a:gridCol w="1587039">
                  <a:extLst>
                    <a:ext uri="{9D8B030D-6E8A-4147-A177-3AD203B41FA5}">
                      <a16:colId xmlns:a16="http://schemas.microsoft.com/office/drawing/2014/main" val="1545728383"/>
                    </a:ext>
                  </a:extLst>
                </a:gridCol>
              </a:tblGrid>
              <a:tr h="209160">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1269793689"/>
                  </a:ext>
                </a:extLst>
              </a:tr>
              <a:tr h="209160">
                <a:tc>
                  <a:txBody>
                    <a:bodyPr/>
                    <a:lstStyle/>
                    <a:p>
                      <a:r>
                        <a:rPr lang="en-US" sz="1400" b="0" dirty="0">
                          <a:solidFill>
                            <a:schemeClr val="tx1"/>
                          </a:solidFill>
                          <a:latin typeface="Consolas" panose="020B0609020204030204" pitchFamily="49" charset="0"/>
                        </a:rPr>
                        <a:t>Munich,</a:t>
                      </a:r>
                      <a:r>
                        <a:rPr lang="en-US" sz="1400" b="0" baseline="0" dirty="0">
                          <a:solidFill>
                            <a:schemeClr val="tx1"/>
                          </a:solidFill>
                          <a:latin typeface="Consolas" panose="020B0609020204030204" pitchFamily="49" charset="0"/>
                        </a:rPr>
                        <a:t> </a:t>
                      </a:r>
                      <a:r>
                        <a:rPr lang="en-US" sz="1400" b="1" baseline="0" dirty="0">
                          <a:solidFill>
                            <a:srgbClr val="7889FB"/>
                          </a:solidFill>
                          <a:latin typeface="Consolas" panose="020B0609020204030204" pitchFamily="49" charset="0"/>
                        </a:rPr>
                        <a:t>80333</a:t>
                      </a:r>
                      <a:endParaRPr lang="en-US" sz="1400" b="1" dirty="0">
                        <a:solidFill>
                          <a:srgbClr val="7889FB"/>
                        </a:solidFill>
                        <a:latin typeface="Consolas" panose="020B0609020204030204" pitchFamily="49" charset="0"/>
                      </a:endParaRPr>
                    </a:p>
                  </a:txBody>
                  <a:tcPr marL="45720" marR="0"/>
                </a:tc>
                <a:extLst>
                  <a:ext uri="{0D108BD9-81ED-4DB2-BD59-A6C34878D82A}">
                    <a16:rowId xmlns:a16="http://schemas.microsoft.com/office/drawing/2014/main" val="1805781442"/>
                  </a:ext>
                </a:extLst>
              </a:tr>
              <a:tr h="209160">
                <a:tc>
                  <a:txBody>
                    <a:bodyPr/>
                    <a:lstStyle/>
                    <a:p>
                      <a:r>
                        <a:rPr lang="en-US" sz="1400" b="0" dirty="0">
                          <a:solidFill>
                            <a:schemeClr val="tx1"/>
                          </a:solidFill>
                          <a:latin typeface="Consolas" panose="020B0609020204030204" pitchFamily="49" charset="0"/>
                        </a:rPr>
                        <a:t>Dresden, </a:t>
                      </a:r>
                      <a:r>
                        <a:rPr lang="en-US" sz="1400" b="1" dirty="0">
                          <a:solidFill>
                            <a:srgbClr val="7889FB"/>
                          </a:solidFill>
                          <a:latin typeface="Consolas" panose="020B0609020204030204" pitchFamily="49" charset="0"/>
                        </a:rPr>
                        <a:t>01199</a:t>
                      </a:r>
                      <a:r>
                        <a:rPr lang="en-US" sz="1400" b="0" dirty="0">
                          <a:solidFill>
                            <a:schemeClr val="tx1"/>
                          </a:solidFill>
                          <a:latin typeface="Consolas" panose="020B0609020204030204" pitchFamily="49" charset="0"/>
                        </a:rPr>
                        <a:t> </a:t>
                      </a:r>
                    </a:p>
                  </a:txBody>
                  <a:tcPr marL="45720" marR="0"/>
                </a:tc>
                <a:extLst>
                  <a:ext uri="{0D108BD9-81ED-4DB2-BD59-A6C34878D82A}">
                    <a16:rowId xmlns:a16="http://schemas.microsoft.com/office/drawing/2014/main" val="1656199772"/>
                  </a:ext>
                </a:extLst>
              </a:tr>
            </a:tbl>
          </a:graphicData>
        </a:graphic>
      </p:graphicFrame>
      <p:cxnSp>
        <p:nvCxnSpPr>
          <p:cNvPr id="13" name="Straight Arrow Connector 12">
            <a:extLst>
              <a:ext uri="{FF2B5EF4-FFF2-40B4-BE49-F238E27FC236}">
                <a16:creationId xmlns:a16="http://schemas.microsoft.com/office/drawing/2014/main" id="{E6545297-14D5-2EAA-F8D3-E1EF8BF8C8C7}"/>
              </a:ext>
            </a:extLst>
          </p:cNvPr>
          <p:cNvCxnSpPr/>
          <p:nvPr/>
        </p:nvCxnSpPr>
        <p:spPr>
          <a:xfrm flipH="1">
            <a:off x="8620682" y="5304029"/>
            <a:ext cx="1479362" cy="0"/>
          </a:xfrm>
          <a:prstGeom prst="straightConnector1">
            <a:avLst/>
          </a:prstGeom>
          <a:ln w="19050">
            <a:solidFill>
              <a:srgbClr val="7889FB"/>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CDE870-485D-8644-8798-52C693B71EF8}"/>
              </a:ext>
            </a:extLst>
          </p:cNvPr>
          <p:cNvSpPr txBox="1"/>
          <p:nvPr/>
        </p:nvSpPr>
        <p:spPr>
          <a:xfrm>
            <a:off x="8829233" y="4520260"/>
            <a:ext cx="1057135" cy="788036"/>
          </a:xfrm>
          <a:prstGeom prst="rect">
            <a:avLst/>
          </a:prstGeom>
          <a:noFill/>
        </p:spPr>
        <p:txBody>
          <a:bodyPr wrap="square" lIns="0" rIns="0" rtlCol="0">
            <a:spAutoFit/>
          </a:bodyPr>
          <a:lstStyle/>
          <a:p>
            <a:pPr algn="ctr">
              <a:lnSpc>
                <a:spcPts val="1800"/>
              </a:lnSpc>
            </a:pPr>
            <a:r>
              <a:rPr lang="en-US" b="1" dirty="0">
                <a:solidFill>
                  <a:srgbClr val="7889FB"/>
                </a:solidFill>
                <a:latin typeface="Calibri" panose="020F0502020204030204" pitchFamily="34" charset="0"/>
                <a:cs typeface="Calibri" panose="020F0502020204030204" pitchFamily="34" charset="0"/>
              </a:rPr>
              <a:t>5-letter numeric</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codes</a:t>
            </a:r>
          </a:p>
        </p:txBody>
      </p:sp>
    </p:spTree>
    <p:extLst>
      <p:ext uri="{BB962C8B-B14F-4D97-AF65-F5344CB8AC3E}">
        <p14:creationId xmlns:p14="http://schemas.microsoft.com/office/powerpoint/2010/main" val="3378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536BE-9F37-A802-4A8E-45394AE061D8}"/>
              </a:ext>
            </a:extLst>
          </p:cNvPr>
          <p:cNvSpPr>
            <a:spLocks noGrp="1"/>
          </p:cNvSpPr>
          <p:nvPr>
            <p:ph type="body" sz="quarter" idx="18"/>
          </p:nvPr>
        </p:nvSpPr>
        <p:spPr/>
        <p:txBody>
          <a:bodyPr/>
          <a:lstStyle/>
          <a:p>
            <a:r>
              <a:rPr lang="en-US" dirty="0"/>
              <a:t>#1 </a:t>
            </a:r>
            <a:r>
              <a:rPr lang="en-US" dirty="0">
                <a:solidFill>
                  <a:srgbClr val="7889FB"/>
                </a:solidFill>
              </a:rPr>
              <a:t>Reuse</a:t>
            </a:r>
          </a:p>
          <a:p>
            <a:pPr lvl="1"/>
            <a:r>
              <a:rPr lang="en-US" dirty="0"/>
              <a:t>Exploitation of transitive similarity</a:t>
            </a:r>
          </a:p>
          <a:p>
            <a:pPr lvl="1"/>
            <a:r>
              <a:rPr lang="en-US" dirty="0"/>
              <a:t>Fast and efficient matching, but potential for lost mappings </a:t>
            </a:r>
            <a:br>
              <a:rPr lang="en-US" dirty="0"/>
            </a:br>
            <a:r>
              <a:rPr lang="en-US" dirty="0"/>
              <a:t>(e.g., S3 misses attributes)</a:t>
            </a:r>
          </a:p>
          <a:p>
            <a:pPr lvl="2"/>
            <a:endParaRPr lang="en-US" sz="1000" dirty="0"/>
          </a:p>
          <a:p>
            <a:r>
              <a:rPr lang="en-US" dirty="0"/>
              <a:t>#2 </a:t>
            </a:r>
            <a:r>
              <a:rPr lang="en-US" dirty="0">
                <a:solidFill>
                  <a:srgbClr val="7889FB"/>
                </a:solidFill>
              </a:rPr>
              <a:t>Refinement</a:t>
            </a:r>
          </a:p>
          <a:p>
            <a:pPr lvl="1"/>
            <a:r>
              <a:rPr lang="en-US" b="1" dirty="0">
                <a:solidFill>
                  <a:schemeClr val="accent1"/>
                </a:solidFill>
              </a:rPr>
              <a:t>Chaining:</a:t>
            </a:r>
            <a:r>
              <a:rPr lang="en-US" dirty="0"/>
              <a:t> matcher M</a:t>
            </a:r>
            <a:r>
              <a:rPr lang="en-US" baseline="-25000" dirty="0"/>
              <a:t>n+1</a:t>
            </a:r>
            <a:r>
              <a:rPr lang="en-US" dirty="0"/>
              <a:t> works on mappings of M</a:t>
            </a:r>
            <a:r>
              <a:rPr lang="en-US" baseline="-25000" dirty="0"/>
              <a:t>n</a:t>
            </a:r>
            <a:r>
              <a:rPr lang="en-US" dirty="0"/>
              <a:t> </a:t>
            </a:r>
            <a:br>
              <a:rPr lang="en-US" dirty="0"/>
            </a:br>
            <a:r>
              <a:rPr lang="en-US" dirty="0">
                <a:sym typeface="Wingdings" panose="05000000000000000000" pitchFamily="2" charset="2"/>
              </a:rPr>
              <a:t> efficiency but potential for lost mappings</a:t>
            </a:r>
          </a:p>
          <a:p>
            <a:pPr lvl="1"/>
            <a:r>
              <a:rPr lang="en-US" b="1" dirty="0">
                <a:solidFill>
                  <a:schemeClr val="accent1"/>
                </a:solidFill>
                <a:sym typeface="Wingdings" panose="05000000000000000000" pitchFamily="2" charset="2"/>
              </a:rPr>
              <a:t>Context-sensitive matching:</a:t>
            </a:r>
            <a:r>
              <a:rPr lang="en-US" dirty="0">
                <a:sym typeface="Wingdings" panose="05000000000000000000" pitchFamily="2" charset="2"/>
              </a:rPr>
              <a:t> Matching context of schema components, </a:t>
            </a:r>
            <a:br>
              <a:rPr lang="en-US" dirty="0">
                <a:sym typeface="Wingdings" panose="05000000000000000000" pitchFamily="2" charset="2"/>
              </a:rPr>
            </a:br>
            <a:r>
              <a:rPr lang="en-US" dirty="0">
                <a:sym typeface="Wingdings" panose="05000000000000000000" pitchFamily="2" charset="2"/>
              </a:rPr>
              <a:t>matching elements within components</a:t>
            </a:r>
          </a:p>
          <a:p>
            <a:pPr lvl="2"/>
            <a:endParaRPr lang="en-US" sz="1000" dirty="0">
              <a:sym typeface="Wingdings" panose="05000000000000000000" pitchFamily="2" charset="2"/>
            </a:endParaRPr>
          </a:p>
          <a:p>
            <a:r>
              <a:rPr lang="en-US" dirty="0"/>
              <a:t>#3 </a:t>
            </a:r>
            <a:r>
              <a:rPr lang="en-US" dirty="0">
                <a:solidFill>
                  <a:srgbClr val="7889FB"/>
                </a:solidFill>
                <a:sym typeface="Wingdings" panose="05000000000000000000" pitchFamily="2" charset="2"/>
              </a:rPr>
              <a:t>Composite Matchers</a:t>
            </a:r>
          </a:p>
          <a:p>
            <a:pPr lvl="1"/>
            <a:r>
              <a:rPr lang="en-US" dirty="0">
                <a:sym typeface="Wingdings" panose="05000000000000000000" pitchFamily="2" charset="2"/>
              </a:rPr>
              <a:t>Select combination of complementary </a:t>
            </a:r>
            <a:br>
              <a:rPr lang="en-US" dirty="0">
                <a:sym typeface="Wingdings" panose="05000000000000000000" pitchFamily="2" charset="2"/>
              </a:rPr>
            </a:br>
            <a:r>
              <a:rPr lang="en-US" dirty="0">
                <a:sym typeface="Wingdings" panose="05000000000000000000" pitchFamily="2" charset="2"/>
              </a:rPr>
              <a:t>matchers in form of </a:t>
            </a:r>
            <a:r>
              <a:rPr lang="en-US" b="1" dirty="0">
                <a:solidFill>
                  <a:schemeClr val="accent1"/>
                </a:solidFill>
                <a:sym typeface="Wingdings" panose="05000000000000000000" pitchFamily="2" charset="2"/>
              </a:rPr>
              <a:t>ensemble</a:t>
            </a:r>
          </a:p>
          <a:p>
            <a:pPr lvl="1"/>
            <a:r>
              <a:rPr lang="en-US" b="1" dirty="0">
                <a:solidFill>
                  <a:schemeClr val="accent1"/>
                </a:solidFill>
                <a:sym typeface="Wingdings" panose="05000000000000000000" pitchFamily="2" charset="2"/>
              </a:rPr>
              <a:t>Aggregation</a:t>
            </a:r>
            <a:r>
              <a:rPr lang="en-US" dirty="0">
                <a:sym typeface="Wingdings" panose="05000000000000000000" pitchFamily="2" charset="2"/>
              </a:rPr>
              <a:t> of similarity (e.g., trigram, synonym  avg/min/max)</a:t>
            </a:r>
            <a:endParaRPr lang="en-US" dirty="0"/>
          </a:p>
          <a:p>
            <a:endParaRPr lang="en-US" dirty="0"/>
          </a:p>
        </p:txBody>
      </p:sp>
      <p:sp>
        <p:nvSpPr>
          <p:cNvPr id="3" name="Text Placeholder 2">
            <a:extLst>
              <a:ext uri="{FF2B5EF4-FFF2-40B4-BE49-F238E27FC236}">
                <a16:creationId xmlns:a16="http://schemas.microsoft.com/office/drawing/2014/main" id="{5427EC1A-9F34-2064-F17B-96A32BBB9A5E}"/>
              </a:ext>
            </a:extLst>
          </p:cNvPr>
          <p:cNvSpPr>
            <a:spLocks noGrp="1"/>
          </p:cNvSpPr>
          <p:nvPr>
            <p:ph type="body" sz="quarter" idx="14"/>
          </p:nvPr>
        </p:nvSpPr>
        <p:spPr/>
        <p:txBody>
          <a:bodyPr/>
          <a:lstStyle/>
          <a:p>
            <a:r>
              <a:rPr lang="en-US" dirty="0"/>
              <a:t>Combining Matchers</a:t>
            </a:r>
          </a:p>
        </p:txBody>
      </p:sp>
      <p:sp>
        <p:nvSpPr>
          <p:cNvPr id="9" name="Rectangle 8">
            <a:extLst>
              <a:ext uri="{FF2B5EF4-FFF2-40B4-BE49-F238E27FC236}">
                <a16:creationId xmlns:a16="http://schemas.microsoft.com/office/drawing/2014/main" id="{01608FF6-2587-7855-739F-74F1FCE84B93}"/>
              </a:ext>
            </a:extLst>
          </p:cNvPr>
          <p:cNvSpPr/>
          <p:nvPr/>
        </p:nvSpPr>
        <p:spPr>
          <a:xfrm>
            <a:off x="8669056" y="1559035"/>
            <a:ext cx="1851789" cy="646331"/>
          </a:xfrm>
          <a:prstGeom prst="rect">
            <a:avLst/>
          </a:prstGeom>
        </p:spPr>
        <p:txBody>
          <a:bodyPr wrap="none">
            <a:spAutoFit/>
          </a:bodyPr>
          <a:lstStyle/>
          <a:p>
            <a:pPr algn="ctr"/>
            <a:r>
              <a:rPr lang="de-DE" b="1" dirty="0">
                <a:solidFill>
                  <a:schemeClr val="accent1"/>
                </a:solidFill>
                <a:latin typeface="Calibri" panose="020F0502020204030204" pitchFamily="34" charset="0"/>
                <a:cs typeface="Calibri" panose="020F0502020204030204" pitchFamily="34" charset="0"/>
              </a:rPr>
              <a:t>S1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 </a:t>
            </a:r>
            <a:r>
              <a:rPr lang="de-DE" b="1" dirty="0">
                <a:solidFill>
                  <a:schemeClr val="accent1"/>
                </a:solidFill>
                <a:latin typeface="Calibri" panose="020F0502020204030204" pitchFamily="34" charset="0"/>
                <a:cs typeface="Calibri" panose="020F0502020204030204" pitchFamily="34" charset="0"/>
              </a:rPr>
              <a:t>S3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S3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S2 </a:t>
            </a:r>
            <a:br>
              <a:rPr lang="de-DE" b="1" dirty="0">
                <a:solidFill>
                  <a:schemeClr val="accent1"/>
                </a:solidFill>
                <a:latin typeface="Calibri" panose="020F0502020204030204" pitchFamily="34" charset="0"/>
                <a:cs typeface="Calibri" panose="020F0502020204030204" pitchFamily="34" charset="0"/>
              </a:rPr>
            </a:br>
            <a:r>
              <a:rPr lang="de-DE" b="1" dirty="0">
                <a:solidFill>
                  <a:schemeClr val="accent1"/>
                </a:solidFill>
                <a:latin typeface="Calibri" panose="020F0502020204030204" pitchFamily="34" charset="0"/>
                <a:cs typeface="Calibri" panose="020F0502020204030204" pitchFamily="34" charset="0"/>
                <a:sym typeface="Wingdings" pitchFamily="2" charset="2"/>
              </a:rPr>
              <a:t></a:t>
            </a:r>
            <a:r>
              <a:rPr lang="de-DE" b="1" dirty="0">
                <a:solidFill>
                  <a:schemeClr val="accent1"/>
                </a:solidFill>
                <a:latin typeface="Calibri" panose="020F0502020204030204" pitchFamily="34" charset="0"/>
                <a:cs typeface="Calibri" panose="020F0502020204030204" pitchFamily="34" charset="0"/>
              </a:rPr>
              <a:t> S1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S2</a:t>
            </a:r>
          </a:p>
        </p:txBody>
      </p:sp>
      <p:grpSp>
        <p:nvGrpSpPr>
          <p:cNvPr id="10" name="Group 9">
            <a:extLst>
              <a:ext uri="{FF2B5EF4-FFF2-40B4-BE49-F238E27FC236}">
                <a16:creationId xmlns:a16="http://schemas.microsoft.com/office/drawing/2014/main" id="{7207026A-46DE-4890-9754-3BFEA0F32564}"/>
              </a:ext>
            </a:extLst>
          </p:cNvPr>
          <p:cNvGrpSpPr/>
          <p:nvPr/>
        </p:nvGrpSpPr>
        <p:grpSpPr>
          <a:xfrm>
            <a:off x="8577457" y="3227531"/>
            <a:ext cx="2166162" cy="355886"/>
            <a:chOff x="6759412" y="3259804"/>
            <a:chExt cx="2166162" cy="355886"/>
          </a:xfrm>
        </p:grpSpPr>
        <p:sp>
          <p:nvSpPr>
            <p:cNvPr id="11" name="AutoShape 44">
              <a:extLst>
                <a:ext uri="{FF2B5EF4-FFF2-40B4-BE49-F238E27FC236}">
                  <a16:creationId xmlns:a16="http://schemas.microsoft.com/office/drawing/2014/main" id="{18A5C6C8-6421-B273-C6C2-28A1D2D4595A}"/>
                </a:ext>
              </a:extLst>
            </p:cNvPr>
            <p:cNvSpPr>
              <a:spLocks noChangeArrowheads="1"/>
            </p:cNvSpPr>
            <p:nvPr/>
          </p:nvSpPr>
          <p:spPr bwMode="auto">
            <a:xfrm>
              <a:off x="6759412" y="3267709"/>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1</a:t>
              </a:r>
            </a:p>
          </p:txBody>
        </p:sp>
        <p:sp>
          <p:nvSpPr>
            <p:cNvPr id="12" name="AutoShape 45">
              <a:extLst>
                <a:ext uri="{FF2B5EF4-FFF2-40B4-BE49-F238E27FC236}">
                  <a16:creationId xmlns:a16="http://schemas.microsoft.com/office/drawing/2014/main" id="{90243B85-C66F-EEA7-4FA4-DD0043F31FD0}"/>
                </a:ext>
              </a:extLst>
            </p:cNvPr>
            <p:cNvSpPr>
              <a:spLocks noChangeArrowheads="1"/>
            </p:cNvSpPr>
            <p:nvPr/>
          </p:nvSpPr>
          <p:spPr bwMode="auto">
            <a:xfrm>
              <a:off x="8149358" y="3266742"/>
              <a:ext cx="776216"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2</a:t>
              </a:r>
            </a:p>
          </p:txBody>
        </p:sp>
        <p:grpSp>
          <p:nvGrpSpPr>
            <p:cNvPr id="13" name="Group 46">
              <a:extLst>
                <a:ext uri="{FF2B5EF4-FFF2-40B4-BE49-F238E27FC236}">
                  <a16:creationId xmlns:a16="http://schemas.microsoft.com/office/drawing/2014/main" id="{432D28B3-46DA-D61C-C5EF-6A00502D27A9}"/>
                </a:ext>
              </a:extLst>
            </p:cNvPr>
            <p:cNvGrpSpPr>
              <a:grpSpLocks/>
            </p:cNvGrpSpPr>
            <p:nvPr/>
          </p:nvGrpSpPr>
          <p:grpSpPr bwMode="auto">
            <a:xfrm>
              <a:off x="7689565" y="3259804"/>
              <a:ext cx="299578" cy="355886"/>
              <a:chOff x="1901" y="2290"/>
              <a:chExt cx="910" cy="978"/>
            </a:xfrm>
            <a:solidFill>
              <a:schemeClr val="accent1"/>
            </a:solidFill>
          </p:grpSpPr>
          <p:grpSp>
            <p:nvGrpSpPr>
              <p:cNvPr id="16" name="Group 47">
                <a:extLst>
                  <a:ext uri="{FF2B5EF4-FFF2-40B4-BE49-F238E27FC236}">
                    <a16:creationId xmlns:a16="http://schemas.microsoft.com/office/drawing/2014/main" id="{1BFC1111-0289-7B1D-11E6-3F6C5CCE081A}"/>
                  </a:ext>
                </a:extLst>
              </p:cNvPr>
              <p:cNvGrpSpPr>
                <a:grpSpLocks/>
              </p:cNvGrpSpPr>
              <p:nvPr/>
            </p:nvGrpSpPr>
            <p:grpSpPr bwMode="auto">
              <a:xfrm>
                <a:off x="1903" y="2290"/>
                <a:ext cx="908" cy="485"/>
                <a:chOff x="1903" y="2290"/>
                <a:chExt cx="908" cy="485"/>
              </a:xfrm>
              <a:grpFill/>
            </p:grpSpPr>
            <p:sp>
              <p:nvSpPr>
                <p:cNvPr id="32" name="Rectangle 48">
                  <a:extLst>
                    <a:ext uri="{FF2B5EF4-FFF2-40B4-BE49-F238E27FC236}">
                      <a16:creationId xmlns:a16="http://schemas.microsoft.com/office/drawing/2014/main" id="{2307EF84-99C8-285F-5A43-489D92F9EA39}"/>
                    </a:ext>
                  </a:extLst>
                </p:cNvPr>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33" name="Rectangle 49">
                  <a:extLst>
                    <a:ext uri="{FF2B5EF4-FFF2-40B4-BE49-F238E27FC236}">
                      <a16:creationId xmlns:a16="http://schemas.microsoft.com/office/drawing/2014/main" id="{15FE424A-A703-C062-202F-B43F438F2B5C}"/>
                    </a:ext>
                  </a:extLst>
                </p:cNvPr>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34" name="Rectangle 50">
                  <a:extLst>
                    <a:ext uri="{FF2B5EF4-FFF2-40B4-BE49-F238E27FC236}">
                      <a16:creationId xmlns:a16="http://schemas.microsoft.com/office/drawing/2014/main" id="{20836ECA-FD13-7820-73BC-E97FC42344EC}"/>
                    </a:ext>
                  </a:extLst>
                </p:cNvPr>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35" name="Rectangle 51">
                  <a:extLst>
                    <a:ext uri="{FF2B5EF4-FFF2-40B4-BE49-F238E27FC236}">
                      <a16:creationId xmlns:a16="http://schemas.microsoft.com/office/drawing/2014/main" id="{53A805B7-0D0F-EE66-944C-88B25C6B3889}"/>
                    </a:ext>
                  </a:extLst>
                </p:cNvPr>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7" name="Group 52">
                <a:extLst>
                  <a:ext uri="{FF2B5EF4-FFF2-40B4-BE49-F238E27FC236}">
                    <a16:creationId xmlns:a16="http://schemas.microsoft.com/office/drawing/2014/main" id="{ECB5774D-AEAC-7A79-1D02-0B0AC403BAFF}"/>
                  </a:ext>
                </a:extLst>
              </p:cNvPr>
              <p:cNvGrpSpPr>
                <a:grpSpLocks/>
              </p:cNvGrpSpPr>
              <p:nvPr/>
            </p:nvGrpSpPr>
            <p:grpSpPr bwMode="auto">
              <a:xfrm>
                <a:off x="1901" y="2455"/>
                <a:ext cx="908" cy="483"/>
                <a:chOff x="1901" y="2290"/>
                <a:chExt cx="908" cy="483"/>
              </a:xfrm>
              <a:grpFill/>
            </p:grpSpPr>
            <p:sp>
              <p:nvSpPr>
                <p:cNvPr id="28" name="Rectangle 53">
                  <a:extLst>
                    <a:ext uri="{FF2B5EF4-FFF2-40B4-BE49-F238E27FC236}">
                      <a16:creationId xmlns:a16="http://schemas.microsoft.com/office/drawing/2014/main" id="{F38FBDC2-F32F-A26D-D9B6-368E17EAC4BC}"/>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9" name="Rectangle 54">
                  <a:extLst>
                    <a:ext uri="{FF2B5EF4-FFF2-40B4-BE49-F238E27FC236}">
                      <a16:creationId xmlns:a16="http://schemas.microsoft.com/office/drawing/2014/main" id="{BC1EEE43-94FA-25A0-A811-E96865BED84C}"/>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30" name="Rectangle 55">
                  <a:extLst>
                    <a:ext uri="{FF2B5EF4-FFF2-40B4-BE49-F238E27FC236}">
                      <a16:creationId xmlns:a16="http://schemas.microsoft.com/office/drawing/2014/main" id="{544F4908-108E-F7F0-58CD-E67293534621}"/>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31" name="Rectangle 56">
                  <a:extLst>
                    <a:ext uri="{FF2B5EF4-FFF2-40B4-BE49-F238E27FC236}">
                      <a16:creationId xmlns:a16="http://schemas.microsoft.com/office/drawing/2014/main" id="{A526E4DC-0AEF-3CA4-C310-B2AC1481AE8E}"/>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8" name="Group 57">
                <a:extLst>
                  <a:ext uri="{FF2B5EF4-FFF2-40B4-BE49-F238E27FC236}">
                    <a16:creationId xmlns:a16="http://schemas.microsoft.com/office/drawing/2014/main" id="{C5CA07EC-A3D5-0417-1BCE-D3DBADF54417}"/>
                  </a:ext>
                </a:extLst>
              </p:cNvPr>
              <p:cNvGrpSpPr>
                <a:grpSpLocks/>
              </p:cNvGrpSpPr>
              <p:nvPr/>
            </p:nvGrpSpPr>
            <p:grpSpPr bwMode="auto">
              <a:xfrm>
                <a:off x="1901" y="2620"/>
                <a:ext cx="908" cy="483"/>
                <a:chOff x="1901" y="2290"/>
                <a:chExt cx="908" cy="483"/>
              </a:xfrm>
              <a:grpFill/>
            </p:grpSpPr>
            <p:sp>
              <p:nvSpPr>
                <p:cNvPr id="24" name="Rectangle 58">
                  <a:extLst>
                    <a:ext uri="{FF2B5EF4-FFF2-40B4-BE49-F238E27FC236}">
                      <a16:creationId xmlns:a16="http://schemas.microsoft.com/office/drawing/2014/main" id="{36965C52-E9F0-F30F-0492-F09D4AD69C4D}"/>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5" name="Rectangle 59">
                  <a:extLst>
                    <a:ext uri="{FF2B5EF4-FFF2-40B4-BE49-F238E27FC236}">
                      <a16:creationId xmlns:a16="http://schemas.microsoft.com/office/drawing/2014/main" id="{31E28308-47E0-43F0-3471-C6432D07E5FA}"/>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6" name="Rectangle 60">
                  <a:extLst>
                    <a:ext uri="{FF2B5EF4-FFF2-40B4-BE49-F238E27FC236}">
                      <a16:creationId xmlns:a16="http://schemas.microsoft.com/office/drawing/2014/main" id="{50C8C522-81F8-6208-919F-762FD39605C8}"/>
                    </a:ext>
                  </a:extLst>
                </p:cNvPr>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27" name="Rectangle 61">
                  <a:extLst>
                    <a:ext uri="{FF2B5EF4-FFF2-40B4-BE49-F238E27FC236}">
                      <a16:creationId xmlns:a16="http://schemas.microsoft.com/office/drawing/2014/main" id="{BE13558D-4879-E9D7-FB24-4B566263C9DC}"/>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9" name="Group 62">
                <a:extLst>
                  <a:ext uri="{FF2B5EF4-FFF2-40B4-BE49-F238E27FC236}">
                    <a16:creationId xmlns:a16="http://schemas.microsoft.com/office/drawing/2014/main" id="{B975DA75-20E8-AD97-059D-B9C82F4FA1EA}"/>
                  </a:ext>
                </a:extLst>
              </p:cNvPr>
              <p:cNvGrpSpPr>
                <a:grpSpLocks/>
              </p:cNvGrpSpPr>
              <p:nvPr/>
            </p:nvGrpSpPr>
            <p:grpSpPr bwMode="auto">
              <a:xfrm>
                <a:off x="1901" y="2785"/>
                <a:ext cx="908" cy="483"/>
                <a:chOff x="1901" y="2290"/>
                <a:chExt cx="908" cy="483"/>
              </a:xfrm>
              <a:grpFill/>
            </p:grpSpPr>
            <p:sp>
              <p:nvSpPr>
                <p:cNvPr id="20" name="Rectangle 63">
                  <a:extLst>
                    <a:ext uri="{FF2B5EF4-FFF2-40B4-BE49-F238E27FC236}">
                      <a16:creationId xmlns:a16="http://schemas.microsoft.com/office/drawing/2014/main" id="{D93718EC-D5A2-617B-26E0-8124C5D94D23}"/>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1" name="Rectangle 64">
                  <a:extLst>
                    <a:ext uri="{FF2B5EF4-FFF2-40B4-BE49-F238E27FC236}">
                      <a16:creationId xmlns:a16="http://schemas.microsoft.com/office/drawing/2014/main" id="{F69B97FA-0286-DE30-EF88-09B2A2FA8C86}"/>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2" name="Rectangle 65">
                  <a:extLst>
                    <a:ext uri="{FF2B5EF4-FFF2-40B4-BE49-F238E27FC236}">
                      <a16:creationId xmlns:a16="http://schemas.microsoft.com/office/drawing/2014/main" id="{782912A8-A9F9-F79E-1EAD-876C8702A68D}"/>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3" name="Rectangle 66">
                  <a:extLst>
                    <a:ext uri="{FF2B5EF4-FFF2-40B4-BE49-F238E27FC236}">
                      <a16:creationId xmlns:a16="http://schemas.microsoft.com/office/drawing/2014/main" id="{78C05F65-767F-BC19-6B66-684B79D1BA3A}"/>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cxnSp>
          <p:nvCxnSpPr>
            <p:cNvPr id="14" name="AutoShape 67">
              <a:extLst>
                <a:ext uri="{FF2B5EF4-FFF2-40B4-BE49-F238E27FC236}">
                  <a16:creationId xmlns:a16="http://schemas.microsoft.com/office/drawing/2014/main" id="{D67DFF6C-F2A9-9D07-667A-B886B29BA936}"/>
                </a:ext>
              </a:extLst>
            </p:cNvPr>
            <p:cNvCxnSpPr>
              <a:cxnSpLocks noChangeShapeType="1"/>
              <a:stCxn id="11" idx="3"/>
            </p:cNvCxnSpPr>
            <p:nvPr/>
          </p:nvCxnSpPr>
          <p:spPr bwMode="auto">
            <a:xfrm>
              <a:off x="7534649" y="3403917"/>
              <a:ext cx="144868" cy="3809"/>
            </a:xfrm>
            <a:prstGeom prst="straightConnector1">
              <a:avLst/>
            </a:prstGeom>
            <a:noFill/>
            <a:ln w="19050">
              <a:solidFill>
                <a:srgbClr val="7889FB"/>
              </a:solidFill>
              <a:round/>
              <a:headEnd/>
              <a:tailEnd type="triangle" w="med" len="med"/>
            </a:ln>
            <a:effectLst/>
          </p:spPr>
        </p:cxnSp>
        <p:cxnSp>
          <p:nvCxnSpPr>
            <p:cNvPr id="15" name="AutoShape 68">
              <a:extLst>
                <a:ext uri="{FF2B5EF4-FFF2-40B4-BE49-F238E27FC236}">
                  <a16:creationId xmlns:a16="http://schemas.microsoft.com/office/drawing/2014/main" id="{AAF52303-3076-DC8B-ADF5-A1852D4A6F3F}"/>
                </a:ext>
              </a:extLst>
            </p:cNvPr>
            <p:cNvCxnSpPr>
              <a:cxnSpLocks noChangeShapeType="1"/>
              <a:endCxn id="12" idx="1"/>
            </p:cNvCxnSpPr>
            <p:nvPr/>
          </p:nvCxnSpPr>
          <p:spPr bwMode="auto">
            <a:xfrm flipV="1">
              <a:off x="7978437" y="3402950"/>
              <a:ext cx="170921" cy="4776"/>
            </a:xfrm>
            <a:prstGeom prst="straightConnector1">
              <a:avLst/>
            </a:prstGeom>
            <a:noFill/>
            <a:ln w="19050">
              <a:solidFill>
                <a:srgbClr val="7889FB"/>
              </a:solidFill>
              <a:round/>
              <a:headEnd/>
              <a:tailEnd type="triangle" w="med" len="med"/>
            </a:ln>
            <a:effectLst/>
          </p:spPr>
        </p:cxnSp>
      </p:grpSp>
      <p:grpSp>
        <p:nvGrpSpPr>
          <p:cNvPr id="36" name="Group 35">
            <a:extLst>
              <a:ext uri="{FF2B5EF4-FFF2-40B4-BE49-F238E27FC236}">
                <a16:creationId xmlns:a16="http://schemas.microsoft.com/office/drawing/2014/main" id="{8D3FA07C-5E95-EC0D-8024-B115BBC42FC4}"/>
              </a:ext>
            </a:extLst>
          </p:cNvPr>
          <p:cNvGrpSpPr/>
          <p:nvPr/>
        </p:nvGrpSpPr>
        <p:grpSpPr>
          <a:xfrm>
            <a:off x="8335570" y="4544128"/>
            <a:ext cx="2747022" cy="1143005"/>
            <a:chOff x="6128048" y="4859161"/>
            <a:chExt cx="2747022" cy="1143005"/>
          </a:xfrm>
        </p:grpSpPr>
        <p:sp>
          <p:nvSpPr>
            <p:cNvPr id="37" name="AutoShape 44">
              <a:extLst>
                <a:ext uri="{FF2B5EF4-FFF2-40B4-BE49-F238E27FC236}">
                  <a16:creationId xmlns:a16="http://schemas.microsoft.com/office/drawing/2014/main" id="{80F0D59A-8D81-E44E-3740-9BEB9B1F8918}"/>
                </a:ext>
              </a:extLst>
            </p:cNvPr>
            <p:cNvSpPr>
              <a:spLocks noChangeArrowheads="1"/>
            </p:cNvSpPr>
            <p:nvPr/>
          </p:nvSpPr>
          <p:spPr bwMode="auto">
            <a:xfrm>
              <a:off x="6128048" y="4887164"/>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1</a:t>
              </a:r>
            </a:p>
          </p:txBody>
        </p:sp>
        <p:sp>
          <p:nvSpPr>
            <p:cNvPr id="38" name="AutoShape 44">
              <a:extLst>
                <a:ext uri="{FF2B5EF4-FFF2-40B4-BE49-F238E27FC236}">
                  <a16:creationId xmlns:a16="http://schemas.microsoft.com/office/drawing/2014/main" id="{4B2872C8-9E02-5438-9617-098082E12A7D}"/>
                </a:ext>
              </a:extLst>
            </p:cNvPr>
            <p:cNvSpPr>
              <a:spLocks noChangeArrowheads="1"/>
            </p:cNvSpPr>
            <p:nvPr/>
          </p:nvSpPr>
          <p:spPr bwMode="auto">
            <a:xfrm>
              <a:off x="6129723" y="5280722"/>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Matcher 2</a:t>
              </a:r>
            </a:p>
          </p:txBody>
        </p:sp>
        <p:sp>
          <p:nvSpPr>
            <p:cNvPr id="39" name="AutoShape 44">
              <a:extLst>
                <a:ext uri="{FF2B5EF4-FFF2-40B4-BE49-F238E27FC236}">
                  <a16:creationId xmlns:a16="http://schemas.microsoft.com/office/drawing/2014/main" id="{37FB96E1-CBCB-6C3B-6AD2-D14300128774}"/>
                </a:ext>
              </a:extLst>
            </p:cNvPr>
            <p:cNvSpPr>
              <a:spLocks noChangeArrowheads="1"/>
            </p:cNvSpPr>
            <p:nvPr/>
          </p:nvSpPr>
          <p:spPr bwMode="auto">
            <a:xfrm>
              <a:off x="6131398" y="5674283"/>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Matcher 3</a:t>
              </a:r>
            </a:p>
          </p:txBody>
        </p:sp>
        <p:sp>
          <p:nvSpPr>
            <p:cNvPr id="40" name="AutoShape 45">
              <a:extLst>
                <a:ext uri="{FF2B5EF4-FFF2-40B4-BE49-F238E27FC236}">
                  <a16:creationId xmlns:a16="http://schemas.microsoft.com/office/drawing/2014/main" id="{9810CF59-CEA2-068B-C89E-AB49A0AE4A6A}"/>
                </a:ext>
              </a:extLst>
            </p:cNvPr>
            <p:cNvSpPr>
              <a:spLocks noChangeArrowheads="1"/>
            </p:cNvSpPr>
            <p:nvPr/>
          </p:nvSpPr>
          <p:spPr bwMode="auto">
            <a:xfrm>
              <a:off x="7612314" y="5286198"/>
              <a:ext cx="776216"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Combiner</a:t>
              </a:r>
            </a:p>
          </p:txBody>
        </p:sp>
        <p:grpSp>
          <p:nvGrpSpPr>
            <p:cNvPr id="41" name="Group 46">
              <a:extLst>
                <a:ext uri="{FF2B5EF4-FFF2-40B4-BE49-F238E27FC236}">
                  <a16:creationId xmlns:a16="http://schemas.microsoft.com/office/drawing/2014/main" id="{664F635F-8F1F-0D95-AFD6-0C62DA75FCD1}"/>
                </a:ext>
              </a:extLst>
            </p:cNvPr>
            <p:cNvGrpSpPr>
              <a:grpSpLocks/>
            </p:cNvGrpSpPr>
            <p:nvPr/>
          </p:nvGrpSpPr>
          <p:grpSpPr bwMode="auto">
            <a:xfrm>
              <a:off x="7138585" y="4859161"/>
              <a:ext cx="299578" cy="355886"/>
              <a:chOff x="1901" y="2290"/>
              <a:chExt cx="910" cy="978"/>
            </a:xfrm>
            <a:solidFill>
              <a:schemeClr val="accent1"/>
            </a:solidFill>
          </p:grpSpPr>
          <p:grpSp>
            <p:nvGrpSpPr>
              <p:cNvPr id="112" name="Group 47">
                <a:extLst>
                  <a:ext uri="{FF2B5EF4-FFF2-40B4-BE49-F238E27FC236}">
                    <a16:creationId xmlns:a16="http://schemas.microsoft.com/office/drawing/2014/main" id="{22EEC80F-2275-BF25-D43E-F9AF2C6612D7}"/>
                  </a:ext>
                </a:extLst>
              </p:cNvPr>
              <p:cNvGrpSpPr>
                <a:grpSpLocks/>
              </p:cNvGrpSpPr>
              <p:nvPr/>
            </p:nvGrpSpPr>
            <p:grpSpPr bwMode="auto">
              <a:xfrm>
                <a:off x="1903" y="2290"/>
                <a:ext cx="908" cy="485"/>
                <a:chOff x="1903" y="2290"/>
                <a:chExt cx="908" cy="485"/>
              </a:xfrm>
              <a:grpFill/>
            </p:grpSpPr>
            <p:sp>
              <p:nvSpPr>
                <p:cNvPr id="128" name="Rectangle 48">
                  <a:extLst>
                    <a:ext uri="{FF2B5EF4-FFF2-40B4-BE49-F238E27FC236}">
                      <a16:creationId xmlns:a16="http://schemas.microsoft.com/office/drawing/2014/main" id="{04FF3D29-131B-6359-62AF-B2EF5B58E512}"/>
                    </a:ext>
                  </a:extLst>
                </p:cNvPr>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9" name="Rectangle 49">
                  <a:extLst>
                    <a:ext uri="{FF2B5EF4-FFF2-40B4-BE49-F238E27FC236}">
                      <a16:creationId xmlns:a16="http://schemas.microsoft.com/office/drawing/2014/main" id="{AE04879A-5EA7-91C8-EF57-781382D2B92D}"/>
                    </a:ext>
                  </a:extLst>
                </p:cNvPr>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30" name="Rectangle 50">
                  <a:extLst>
                    <a:ext uri="{FF2B5EF4-FFF2-40B4-BE49-F238E27FC236}">
                      <a16:creationId xmlns:a16="http://schemas.microsoft.com/office/drawing/2014/main" id="{0519A3CA-4661-480A-B0DE-0CC835799D10}"/>
                    </a:ext>
                  </a:extLst>
                </p:cNvPr>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31" name="Rectangle 51">
                  <a:extLst>
                    <a:ext uri="{FF2B5EF4-FFF2-40B4-BE49-F238E27FC236}">
                      <a16:creationId xmlns:a16="http://schemas.microsoft.com/office/drawing/2014/main" id="{23DFA18E-D35A-D616-886A-A10594D8E491}"/>
                    </a:ext>
                  </a:extLst>
                </p:cNvPr>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13" name="Group 52">
                <a:extLst>
                  <a:ext uri="{FF2B5EF4-FFF2-40B4-BE49-F238E27FC236}">
                    <a16:creationId xmlns:a16="http://schemas.microsoft.com/office/drawing/2014/main" id="{B088E968-014A-18CC-3BA3-8D9EBCF3008B}"/>
                  </a:ext>
                </a:extLst>
              </p:cNvPr>
              <p:cNvGrpSpPr>
                <a:grpSpLocks/>
              </p:cNvGrpSpPr>
              <p:nvPr/>
            </p:nvGrpSpPr>
            <p:grpSpPr bwMode="auto">
              <a:xfrm>
                <a:off x="1901" y="2455"/>
                <a:ext cx="908" cy="483"/>
                <a:chOff x="1901" y="2290"/>
                <a:chExt cx="908" cy="483"/>
              </a:xfrm>
              <a:grpFill/>
            </p:grpSpPr>
            <p:sp>
              <p:nvSpPr>
                <p:cNvPr id="124" name="Rectangle 53">
                  <a:extLst>
                    <a:ext uri="{FF2B5EF4-FFF2-40B4-BE49-F238E27FC236}">
                      <a16:creationId xmlns:a16="http://schemas.microsoft.com/office/drawing/2014/main" id="{BA1FC475-4D99-4459-AB1D-35BE88B165E8}"/>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5" name="Rectangle 54">
                  <a:extLst>
                    <a:ext uri="{FF2B5EF4-FFF2-40B4-BE49-F238E27FC236}">
                      <a16:creationId xmlns:a16="http://schemas.microsoft.com/office/drawing/2014/main" id="{94493468-E21A-31A0-1BEF-8C76A881E7F6}"/>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6" name="Rectangle 55">
                  <a:extLst>
                    <a:ext uri="{FF2B5EF4-FFF2-40B4-BE49-F238E27FC236}">
                      <a16:creationId xmlns:a16="http://schemas.microsoft.com/office/drawing/2014/main" id="{99B7E6D1-3CAB-EDF9-B0E5-461D772B5922}"/>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7" name="Rectangle 56">
                  <a:extLst>
                    <a:ext uri="{FF2B5EF4-FFF2-40B4-BE49-F238E27FC236}">
                      <a16:creationId xmlns:a16="http://schemas.microsoft.com/office/drawing/2014/main" id="{CBF174BC-A341-7C4D-21FB-208FCC561C6C}"/>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14" name="Group 57">
                <a:extLst>
                  <a:ext uri="{FF2B5EF4-FFF2-40B4-BE49-F238E27FC236}">
                    <a16:creationId xmlns:a16="http://schemas.microsoft.com/office/drawing/2014/main" id="{087EB469-FE0F-1366-F6FE-458DA8E6D4B9}"/>
                  </a:ext>
                </a:extLst>
              </p:cNvPr>
              <p:cNvGrpSpPr>
                <a:grpSpLocks/>
              </p:cNvGrpSpPr>
              <p:nvPr/>
            </p:nvGrpSpPr>
            <p:grpSpPr bwMode="auto">
              <a:xfrm>
                <a:off x="1901" y="2620"/>
                <a:ext cx="908" cy="483"/>
                <a:chOff x="1901" y="2290"/>
                <a:chExt cx="908" cy="483"/>
              </a:xfrm>
              <a:grpFill/>
            </p:grpSpPr>
            <p:sp>
              <p:nvSpPr>
                <p:cNvPr id="120" name="Rectangle 58">
                  <a:extLst>
                    <a:ext uri="{FF2B5EF4-FFF2-40B4-BE49-F238E27FC236}">
                      <a16:creationId xmlns:a16="http://schemas.microsoft.com/office/drawing/2014/main" id="{A01566EC-D602-1A68-B36F-FF23AF75354D}"/>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1" name="Rectangle 59">
                  <a:extLst>
                    <a:ext uri="{FF2B5EF4-FFF2-40B4-BE49-F238E27FC236}">
                      <a16:creationId xmlns:a16="http://schemas.microsoft.com/office/drawing/2014/main" id="{7205B1DE-7E8C-E509-BA6C-1CE059DBEAAA}"/>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2" name="Rectangle 60">
                  <a:extLst>
                    <a:ext uri="{FF2B5EF4-FFF2-40B4-BE49-F238E27FC236}">
                      <a16:creationId xmlns:a16="http://schemas.microsoft.com/office/drawing/2014/main" id="{C3963DBB-6FC6-73F1-0F6C-E9836491F79B}"/>
                    </a:ext>
                  </a:extLst>
                </p:cNvPr>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123" name="Rectangle 61">
                  <a:extLst>
                    <a:ext uri="{FF2B5EF4-FFF2-40B4-BE49-F238E27FC236}">
                      <a16:creationId xmlns:a16="http://schemas.microsoft.com/office/drawing/2014/main" id="{49A8A097-A402-6C77-120B-F8255C8A67B6}"/>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15" name="Group 62">
                <a:extLst>
                  <a:ext uri="{FF2B5EF4-FFF2-40B4-BE49-F238E27FC236}">
                    <a16:creationId xmlns:a16="http://schemas.microsoft.com/office/drawing/2014/main" id="{89F97E99-AE37-C7C0-58C1-4CA8A22FBF8D}"/>
                  </a:ext>
                </a:extLst>
              </p:cNvPr>
              <p:cNvGrpSpPr>
                <a:grpSpLocks/>
              </p:cNvGrpSpPr>
              <p:nvPr/>
            </p:nvGrpSpPr>
            <p:grpSpPr bwMode="auto">
              <a:xfrm>
                <a:off x="1901" y="2785"/>
                <a:ext cx="908" cy="483"/>
                <a:chOff x="1901" y="2290"/>
                <a:chExt cx="908" cy="483"/>
              </a:xfrm>
              <a:grpFill/>
            </p:grpSpPr>
            <p:sp>
              <p:nvSpPr>
                <p:cNvPr id="116" name="Rectangle 63">
                  <a:extLst>
                    <a:ext uri="{FF2B5EF4-FFF2-40B4-BE49-F238E27FC236}">
                      <a16:creationId xmlns:a16="http://schemas.microsoft.com/office/drawing/2014/main" id="{A1078427-4E61-D383-EE9A-FFABE575C622}"/>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7" name="Rectangle 64">
                  <a:extLst>
                    <a:ext uri="{FF2B5EF4-FFF2-40B4-BE49-F238E27FC236}">
                      <a16:creationId xmlns:a16="http://schemas.microsoft.com/office/drawing/2014/main" id="{6682BA6B-BBFB-DA7C-A68E-2B3306546E41}"/>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8" name="Rectangle 65">
                  <a:extLst>
                    <a:ext uri="{FF2B5EF4-FFF2-40B4-BE49-F238E27FC236}">
                      <a16:creationId xmlns:a16="http://schemas.microsoft.com/office/drawing/2014/main" id="{BCCAFE5D-BEEB-9ACA-15AA-32B201F97751}"/>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9" name="Rectangle 66">
                  <a:extLst>
                    <a:ext uri="{FF2B5EF4-FFF2-40B4-BE49-F238E27FC236}">
                      <a16:creationId xmlns:a16="http://schemas.microsoft.com/office/drawing/2014/main" id="{90EBC1CA-749A-B6FD-A6E1-34CC4103F272}"/>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42" name="Group 46">
              <a:extLst>
                <a:ext uri="{FF2B5EF4-FFF2-40B4-BE49-F238E27FC236}">
                  <a16:creationId xmlns:a16="http://schemas.microsoft.com/office/drawing/2014/main" id="{B97CDB70-51BD-07CF-4BA3-17E09DC89205}"/>
                </a:ext>
              </a:extLst>
            </p:cNvPr>
            <p:cNvGrpSpPr>
              <a:grpSpLocks/>
            </p:cNvGrpSpPr>
            <p:nvPr/>
          </p:nvGrpSpPr>
          <p:grpSpPr bwMode="auto">
            <a:xfrm>
              <a:off x="7140260" y="5252721"/>
              <a:ext cx="299578" cy="355886"/>
              <a:chOff x="1901" y="2290"/>
              <a:chExt cx="910" cy="978"/>
            </a:xfrm>
            <a:solidFill>
              <a:schemeClr val="accent1"/>
            </a:solidFill>
          </p:grpSpPr>
          <p:grpSp>
            <p:nvGrpSpPr>
              <p:cNvPr id="92" name="Group 47">
                <a:extLst>
                  <a:ext uri="{FF2B5EF4-FFF2-40B4-BE49-F238E27FC236}">
                    <a16:creationId xmlns:a16="http://schemas.microsoft.com/office/drawing/2014/main" id="{893E1018-060D-C660-9401-7AD8DBDE26DE}"/>
                  </a:ext>
                </a:extLst>
              </p:cNvPr>
              <p:cNvGrpSpPr>
                <a:grpSpLocks/>
              </p:cNvGrpSpPr>
              <p:nvPr/>
            </p:nvGrpSpPr>
            <p:grpSpPr bwMode="auto">
              <a:xfrm>
                <a:off x="1903" y="2290"/>
                <a:ext cx="908" cy="485"/>
                <a:chOff x="1903" y="2290"/>
                <a:chExt cx="908" cy="485"/>
              </a:xfrm>
              <a:grpFill/>
            </p:grpSpPr>
            <p:sp>
              <p:nvSpPr>
                <p:cNvPr id="108" name="Rectangle 48">
                  <a:extLst>
                    <a:ext uri="{FF2B5EF4-FFF2-40B4-BE49-F238E27FC236}">
                      <a16:creationId xmlns:a16="http://schemas.microsoft.com/office/drawing/2014/main" id="{33FBA58C-C5DD-7FE4-F164-EBE1E2572959}"/>
                    </a:ext>
                  </a:extLst>
                </p:cNvPr>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9" name="Rectangle 49">
                  <a:extLst>
                    <a:ext uri="{FF2B5EF4-FFF2-40B4-BE49-F238E27FC236}">
                      <a16:creationId xmlns:a16="http://schemas.microsoft.com/office/drawing/2014/main" id="{1CC02424-BA81-508D-57BB-8569A31856E8}"/>
                    </a:ext>
                  </a:extLst>
                </p:cNvPr>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0" name="Rectangle 50">
                  <a:extLst>
                    <a:ext uri="{FF2B5EF4-FFF2-40B4-BE49-F238E27FC236}">
                      <a16:creationId xmlns:a16="http://schemas.microsoft.com/office/drawing/2014/main" id="{625AF809-1096-F180-FDFB-E0CF05958B9D}"/>
                    </a:ext>
                  </a:extLst>
                </p:cNvPr>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1" name="Rectangle 51">
                  <a:extLst>
                    <a:ext uri="{FF2B5EF4-FFF2-40B4-BE49-F238E27FC236}">
                      <a16:creationId xmlns:a16="http://schemas.microsoft.com/office/drawing/2014/main" id="{37CD8C48-D2DA-9234-D4C7-71EC7717F683}"/>
                    </a:ext>
                  </a:extLst>
                </p:cNvPr>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93" name="Group 52">
                <a:extLst>
                  <a:ext uri="{FF2B5EF4-FFF2-40B4-BE49-F238E27FC236}">
                    <a16:creationId xmlns:a16="http://schemas.microsoft.com/office/drawing/2014/main" id="{F3F64BEB-EC78-3921-711E-D4A1788D7147}"/>
                  </a:ext>
                </a:extLst>
              </p:cNvPr>
              <p:cNvGrpSpPr>
                <a:grpSpLocks/>
              </p:cNvGrpSpPr>
              <p:nvPr/>
            </p:nvGrpSpPr>
            <p:grpSpPr bwMode="auto">
              <a:xfrm>
                <a:off x="1901" y="2455"/>
                <a:ext cx="908" cy="483"/>
                <a:chOff x="1901" y="2290"/>
                <a:chExt cx="908" cy="483"/>
              </a:xfrm>
              <a:grpFill/>
            </p:grpSpPr>
            <p:sp>
              <p:nvSpPr>
                <p:cNvPr id="104" name="Rectangle 53">
                  <a:extLst>
                    <a:ext uri="{FF2B5EF4-FFF2-40B4-BE49-F238E27FC236}">
                      <a16:creationId xmlns:a16="http://schemas.microsoft.com/office/drawing/2014/main" id="{B0A653C2-D2BE-DC3E-4CEA-1853F535FE6F}"/>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5" name="Rectangle 54">
                  <a:extLst>
                    <a:ext uri="{FF2B5EF4-FFF2-40B4-BE49-F238E27FC236}">
                      <a16:creationId xmlns:a16="http://schemas.microsoft.com/office/drawing/2014/main" id="{EA31EDFC-4ECE-7217-C529-B408B4CCA9A1}"/>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6" name="Rectangle 55">
                  <a:extLst>
                    <a:ext uri="{FF2B5EF4-FFF2-40B4-BE49-F238E27FC236}">
                      <a16:creationId xmlns:a16="http://schemas.microsoft.com/office/drawing/2014/main" id="{0F5CA479-4F46-2CD8-9D7A-A88839A326C8}"/>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7" name="Rectangle 56">
                  <a:extLst>
                    <a:ext uri="{FF2B5EF4-FFF2-40B4-BE49-F238E27FC236}">
                      <a16:creationId xmlns:a16="http://schemas.microsoft.com/office/drawing/2014/main" id="{7AD61F8F-51D3-5ACF-6531-B0E408A57D27}"/>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94" name="Group 57">
                <a:extLst>
                  <a:ext uri="{FF2B5EF4-FFF2-40B4-BE49-F238E27FC236}">
                    <a16:creationId xmlns:a16="http://schemas.microsoft.com/office/drawing/2014/main" id="{9D51BCEA-7978-1F11-8872-F67736E3D3FC}"/>
                  </a:ext>
                </a:extLst>
              </p:cNvPr>
              <p:cNvGrpSpPr>
                <a:grpSpLocks/>
              </p:cNvGrpSpPr>
              <p:nvPr/>
            </p:nvGrpSpPr>
            <p:grpSpPr bwMode="auto">
              <a:xfrm>
                <a:off x="1901" y="2620"/>
                <a:ext cx="908" cy="483"/>
                <a:chOff x="1901" y="2290"/>
                <a:chExt cx="908" cy="483"/>
              </a:xfrm>
              <a:grpFill/>
            </p:grpSpPr>
            <p:sp>
              <p:nvSpPr>
                <p:cNvPr id="100" name="Rectangle 58">
                  <a:extLst>
                    <a:ext uri="{FF2B5EF4-FFF2-40B4-BE49-F238E27FC236}">
                      <a16:creationId xmlns:a16="http://schemas.microsoft.com/office/drawing/2014/main" id="{EE4EC6C3-FAD4-7B8E-38C3-B452EC16EEDB}"/>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1" name="Rectangle 59">
                  <a:extLst>
                    <a:ext uri="{FF2B5EF4-FFF2-40B4-BE49-F238E27FC236}">
                      <a16:creationId xmlns:a16="http://schemas.microsoft.com/office/drawing/2014/main" id="{BE6ADDA6-6E96-44EB-AC78-63B7C2CB7CDB}"/>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2" name="Rectangle 60">
                  <a:extLst>
                    <a:ext uri="{FF2B5EF4-FFF2-40B4-BE49-F238E27FC236}">
                      <a16:creationId xmlns:a16="http://schemas.microsoft.com/office/drawing/2014/main" id="{1D5104EE-B92A-29D0-6C5C-533684405655}"/>
                    </a:ext>
                  </a:extLst>
                </p:cNvPr>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103" name="Rectangle 61">
                  <a:extLst>
                    <a:ext uri="{FF2B5EF4-FFF2-40B4-BE49-F238E27FC236}">
                      <a16:creationId xmlns:a16="http://schemas.microsoft.com/office/drawing/2014/main" id="{29173DF6-03C0-09B9-8FC0-C1C312EBDF48}"/>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95" name="Group 62">
                <a:extLst>
                  <a:ext uri="{FF2B5EF4-FFF2-40B4-BE49-F238E27FC236}">
                    <a16:creationId xmlns:a16="http://schemas.microsoft.com/office/drawing/2014/main" id="{FADAED0E-8A20-9E59-7C90-38B2964DE947}"/>
                  </a:ext>
                </a:extLst>
              </p:cNvPr>
              <p:cNvGrpSpPr>
                <a:grpSpLocks/>
              </p:cNvGrpSpPr>
              <p:nvPr/>
            </p:nvGrpSpPr>
            <p:grpSpPr bwMode="auto">
              <a:xfrm>
                <a:off x="1901" y="2785"/>
                <a:ext cx="908" cy="483"/>
                <a:chOff x="1901" y="2290"/>
                <a:chExt cx="908" cy="483"/>
              </a:xfrm>
              <a:grpFill/>
            </p:grpSpPr>
            <p:sp>
              <p:nvSpPr>
                <p:cNvPr id="96" name="Rectangle 63">
                  <a:extLst>
                    <a:ext uri="{FF2B5EF4-FFF2-40B4-BE49-F238E27FC236}">
                      <a16:creationId xmlns:a16="http://schemas.microsoft.com/office/drawing/2014/main" id="{FBC1C6BC-9505-B70D-0835-C60D2654711B}"/>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7" name="Rectangle 64">
                  <a:extLst>
                    <a:ext uri="{FF2B5EF4-FFF2-40B4-BE49-F238E27FC236}">
                      <a16:creationId xmlns:a16="http://schemas.microsoft.com/office/drawing/2014/main" id="{AD7AF288-9ED4-B490-AC07-1FF89C41B19D}"/>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8" name="Rectangle 65">
                  <a:extLst>
                    <a:ext uri="{FF2B5EF4-FFF2-40B4-BE49-F238E27FC236}">
                      <a16:creationId xmlns:a16="http://schemas.microsoft.com/office/drawing/2014/main" id="{980A8F89-D95B-DF7B-5CBA-78FD1B9AE593}"/>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9" name="Rectangle 66">
                  <a:extLst>
                    <a:ext uri="{FF2B5EF4-FFF2-40B4-BE49-F238E27FC236}">
                      <a16:creationId xmlns:a16="http://schemas.microsoft.com/office/drawing/2014/main" id="{6387D913-CC98-1FAD-EDA5-6D8D9DE14B78}"/>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43" name="Group 46">
              <a:extLst>
                <a:ext uri="{FF2B5EF4-FFF2-40B4-BE49-F238E27FC236}">
                  <a16:creationId xmlns:a16="http://schemas.microsoft.com/office/drawing/2014/main" id="{F602F57F-7E5F-FBFF-ABDF-C3E6756A9A8B}"/>
                </a:ext>
              </a:extLst>
            </p:cNvPr>
            <p:cNvGrpSpPr>
              <a:grpSpLocks/>
            </p:cNvGrpSpPr>
            <p:nvPr/>
          </p:nvGrpSpPr>
          <p:grpSpPr bwMode="auto">
            <a:xfrm>
              <a:off x="7131885" y="5646280"/>
              <a:ext cx="299578" cy="355886"/>
              <a:chOff x="1901" y="2290"/>
              <a:chExt cx="910" cy="978"/>
            </a:xfrm>
            <a:solidFill>
              <a:schemeClr val="accent1"/>
            </a:solidFill>
          </p:grpSpPr>
          <p:grpSp>
            <p:nvGrpSpPr>
              <p:cNvPr id="72" name="Group 47">
                <a:extLst>
                  <a:ext uri="{FF2B5EF4-FFF2-40B4-BE49-F238E27FC236}">
                    <a16:creationId xmlns:a16="http://schemas.microsoft.com/office/drawing/2014/main" id="{F88E164D-307F-FC91-91E9-2B5E4A0D862B}"/>
                  </a:ext>
                </a:extLst>
              </p:cNvPr>
              <p:cNvGrpSpPr>
                <a:grpSpLocks/>
              </p:cNvGrpSpPr>
              <p:nvPr/>
            </p:nvGrpSpPr>
            <p:grpSpPr bwMode="auto">
              <a:xfrm>
                <a:off x="1903" y="2290"/>
                <a:ext cx="908" cy="485"/>
                <a:chOff x="1903" y="2290"/>
                <a:chExt cx="908" cy="485"/>
              </a:xfrm>
              <a:grpFill/>
            </p:grpSpPr>
            <p:sp>
              <p:nvSpPr>
                <p:cNvPr id="88" name="Rectangle 48">
                  <a:extLst>
                    <a:ext uri="{FF2B5EF4-FFF2-40B4-BE49-F238E27FC236}">
                      <a16:creationId xmlns:a16="http://schemas.microsoft.com/office/drawing/2014/main" id="{1F7DA0A2-AF9C-2B0D-8E5F-ABE77972A1C1}"/>
                    </a:ext>
                  </a:extLst>
                </p:cNvPr>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9" name="Rectangle 49">
                  <a:extLst>
                    <a:ext uri="{FF2B5EF4-FFF2-40B4-BE49-F238E27FC236}">
                      <a16:creationId xmlns:a16="http://schemas.microsoft.com/office/drawing/2014/main" id="{FD38D34A-E4E1-3330-2079-CEB64CD2F13D}"/>
                    </a:ext>
                  </a:extLst>
                </p:cNvPr>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0" name="Rectangle 50">
                  <a:extLst>
                    <a:ext uri="{FF2B5EF4-FFF2-40B4-BE49-F238E27FC236}">
                      <a16:creationId xmlns:a16="http://schemas.microsoft.com/office/drawing/2014/main" id="{54D07F19-FE6F-AD3D-D8A5-3D8A18F868E0}"/>
                    </a:ext>
                  </a:extLst>
                </p:cNvPr>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1" name="Rectangle 51">
                  <a:extLst>
                    <a:ext uri="{FF2B5EF4-FFF2-40B4-BE49-F238E27FC236}">
                      <a16:creationId xmlns:a16="http://schemas.microsoft.com/office/drawing/2014/main" id="{C917C624-D27B-014F-34FD-592AD99B313B}"/>
                    </a:ext>
                  </a:extLst>
                </p:cNvPr>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73" name="Group 52">
                <a:extLst>
                  <a:ext uri="{FF2B5EF4-FFF2-40B4-BE49-F238E27FC236}">
                    <a16:creationId xmlns:a16="http://schemas.microsoft.com/office/drawing/2014/main" id="{E73DBD1C-962B-610A-1897-77C6EB08C72A}"/>
                  </a:ext>
                </a:extLst>
              </p:cNvPr>
              <p:cNvGrpSpPr>
                <a:grpSpLocks/>
              </p:cNvGrpSpPr>
              <p:nvPr/>
            </p:nvGrpSpPr>
            <p:grpSpPr bwMode="auto">
              <a:xfrm>
                <a:off x="1901" y="2455"/>
                <a:ext cx="908" cy="483"/>
                <a:chOff x="1901" y="2290"/>
                <a:chExt cx="908" cy="483"/>
              </a:xfrm>
              <a:grpFill/>
            </p:grpSpPr>
            <p:sp>
              <p:nvSpPr>
                <p:cNvPr id="84" name="Rectangle 53">
                  <a:extLst>
                    <a:ext uri="{FF2B5EF4-FFF2-40B4-BE49-F238E27FC236}">
                      <a16:creationId xmlns:a16="http://schemas.microsoft.com/office/drawing/2014/main" id="{824B290E-B3AA-0221-27E0-F8271A0CC998}"/>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5" name="Rectangle 54">
                  <a:extLst>
                    <a:ext uri="{FF2B5EF4-FFF2-40B4-BE49-F238E27FC236}">
                      <a16:creationId xmlns:a16="http://schemas.microsoft.com/office/drawing/2014/main" id="{5AA6A783-8096-73A4-559F-9193934D8699}"/>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6" name="Rectangle 55">
                  <a:extLst>
                    <a:ext uri="{FF2B5EF4-FFF2-40B4-BE49-F238E27FC236}">
                      <a16:creationId xmlns:a16="http://schemas.microsoft.com/office/drawing/2014/main" id="{6959B989-613D-BFB6-3263-188307CFC620}"/>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7" name="Rectangle 56">
                  <a:extLst>
                    <a:ext uri="{FF2B5EF4-FFF2-40B4-BE49-F238E27FC236}">
                      <a16:creationId xmlns:a16="http://schemas.microsoft.com/office/drawing/2014/main" id="{E48DDAFA-ADF0-B9C3-F18D-D98F94AE6BE9}"/>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74" name="Group 57">
                <a:extLst>
                  <a:ext uri="{FF2B5EF4-FFF2-40B4-BE49-F238E27FC236}">
                    <a16:creationId xmlns:a16="http://schemas.microsoft.com/office/drawing/2014/main" id="{A05B69E8-6578-6B0A-856A-FB9389DCD929}"/>
                  </a:ext>
                </a:extLst>
              </p:cNvPr>
              <p:cNvGrpSpPr>
                <a:grpSpLocks/>
              </p:cNvGrpSpPr>
              <p:nvPr/>
            </p:nvGrpSpPr>
            <p:grpSpPr bwMode="auto">
              <a:xfrm>
                <a:off x="1901" y="2620"/>
                <a:ext cx="908" cy="483"/>
                <a:chOff x="1901" y="2290"/>
                <a:chExt cx="908" cy="483"/>
              </a:xfrm>
              <a:grpFill/>
            </p:grpSpPr>
            <p:sp>
              <p:nvSpPr>
                <p:cNvPr id="80" name="Rectangle 58">
                  <a:extLst>
                    <a:ext uri="{FF2B5EF4-FFF2-40B4-BE49-F238E27FC236}">
                      <a16:creationId xmlns:a16="http://schemas.microsoft.com/office/drawing/2014/main" id="{23FE73D1-3E48-4DA4-1417-89707727814A}"/>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1" name="Rectangle 59">
                  <a:extLst>
                    <a:ext uri="{FF2B5EF4-FFF2-40B4-BE49-F238E27FC236}">
                      <a16:creationId xmlns:a16="http://schemas.microsoft.com/office/drawing/2014/main" id="{0F3251A0-611A-23D8-0233-D963A187D09E}"/>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2" name="Rectangle 60">
                  <a:extLst>
                    <a:ext uri="{FF2B5EF4-FFF2-40B4-BE49-F238E27FC236}">
                      <a16:creationId xmlns:a16="http://schemas.microsoft.com/office/drawing/2014/main" id="{41E4A3FA-8F26-D073-FCAA-BA003E0F0F04}"/>
                    </a:ext>
                  </a:extLst>
                </p:cNvPr>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83" name="Rectangle 61">
                  <a:extLst>
                    <a:ext uri="{FF2B5EF4-FFF2-40B4-BE49-F238E27FC236}">
                      <a16:creationId xmlns:a16="http://schemas.microsoft.com/office/drawing/2014/main" id="{295B071B-E6F7-9496-2E4F-91004D8337A6}"/>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75" name="Group 62">
                <a:extLst>
                  <a:ext uri="{FF2B5EF4-FFF2-40B4-BE49-F238E27FC236}">
                    <a16:creationId xmlns:a16="http://schemas.microsoft.com/office/drawing/2014/main" id="{F473DDD8-9B19-AEFE-D361-45BB2CBC0AFF}"/>
                  </a:ext>
                </a:extLst>
              </p:cNvPr>
              <p:cNvGrpSpPr>
                <a:grpSpLocks/>
              </p:cNvGrpSpPr>
              <p:nvPr/>
            </p:nvGrpSpPr>
            <p:grpSpPr bwMode="auto">
              <a:xfrm>
                <a:off x="1901" y="2785"/>
                <a:ext cx="908" cy="483"/>
                <a:chOff x="1901" y="2290"/>
                <a:chExt cx="908" cy="483"/>
              </a:xfrm>
              <a:grpFill/>
            </p:grpSpPr>
            <p:sp>
              <p:nvSpPr>
                <p:cNvPr id="76" name="Rectangle 63">
                  <a:extLst>
                    <a:ext uri="{FF2B5EF4-FFF2-40B4-BE49-F238E27FC236}">
                      <a16:creationId xmlns:a16="http://schemas.microsoft.com/office/drawing/2014/main" id="{F2107FE6-F2A9-634E-46B0-51B7A8B7CD99}"/>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7" name="Rectangle 64">
                  <a:extLst>
                    <a:ext uri="{FF2B5EF4-FFF2-40B4-BE49-F238E27FC236}">
                      <a16:creationId xmlns:a16="http://schemas.microsoft.com/office/drawing/2014/main" id="{1B208A68-E82D-6F4F-1235-42BA76A7D16F}"/>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8" name="Rectangle 65">
                  <a:extLst>
                    <a:ext uri="{FF2B5EF4-FFF2-40B4-BE49-F238E27FC236}">
                      <a16:creationId xmlns:a16="http://schemas.microsoft.com/office/drawing/2014/main" id="{67CC6E58-57E5-8F8C-1FAF-1EEE7A9C4257}"/>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9" name="Rectangle 66">
                  <a:extLst>
                    <a:ext uri="{FF2B5EF4-FFF2-40B4-BE49-F238E27FC236}">
                      <a16:creationId xmlns:a16="http://schemas.microsoft.com/office/drawing/2014/main" id="{BEAB6908-5326-F21C-D118-34C6C91AADFA}"/>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44" name="Group 46">
              <a:extLst>
                <a:ext uri="{FF2B5EF4-FFF2-40B4-BE49-F238E27FC236}">
                  <a16:creationId xmlns:a16="http://schemas.microsoft.com/office/drawing/2014/main" id="{8CE14357-2884-2C63-A89F-FAA82E7ADBBB}"/>
                </a:ext>
              </a:extLst>
            </p:cNvPr>
            <p:cNvGrpSpPr>
              <a:grpSpLocks/>
            </p:cNvGrpSpPr>
            <p:nvPr/>
          </p:nvGrpSpPr>
          <p:grpSpPr bwMode="auto">
            <a:xfrm>
              <a:off x="8575492" y="5259264"/>
              <a:ext cx="299578" cy="355886"/>
              <a:chOff x="1901" y="2290"/>
              <a:chExt cx="910" cy="978"/>
            </a:xfrm>
            <a:solidFill>
              <a:schemeClr val="accent1"/>
            </a:solidFill>
          </p:grpSpPr>
          <p:grpSp>
            <p:nvGrpSpPr>
              <p:cNvPr id="52" name="Group 47">
                <a:extLst>
                  <a:ext uri="{FF2B5EF4-FFF2-40B4-BE49-F238E27FC236}">
                    <a16:creationId xmlns:a16="http://schemas.microsoft.com/office/drawing/2014/main" id="{E35FEDEF-5377-93A0-4595-16DFC8728B32}"/>
                  </a:ext>
                </a:extLst>
              </p:cNvPr>
              <p:cNvGrpSpPr>
                <a:grpSpLocks/>
              </p:cNvGrpSpPr>
              <p:nvPr/>
            </p:nvGrpSpPr>
            <p:grpSpPr bwMode="auto">
              <a:xfrm>
                <a:off x="1903" y="2290"/>
                <a:ext cx="908" cy="485"/>
                <a:chOff x="1903" y="2290"/>
                <a:chExt cx="908" cy="485"/>
              </a:xfrm>
              <a:grpFill/>
            </p:grpSpPr>
            <p:sp>
              <p:nvSpPr>
                <p:cNvPr id="68" name="Rectangle 48">
                  <a:extLst>
                    <a:ext uri="{FF2B5EF4-FFF2-40B4-BE49-F238E27FC236}">
                      <a16:creationId xmlns:a16="http://schemas.microsoft.com/office/drawing/2014/main" id="{26C60904-CD7C-A119-D381-26A2A70C1E0E}"/>
                    </a:ext>
                  </a:extLst>
                </p:cNvPr>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9" name="Rectangle 49">
                  <a:extLst>
                    <a:ext uri="{FF2B5EF4-FFF2-40B4-BE49-F238E27FC236}">
                      <a16:creationId xmlns:a16="http://schemas.microsoft.com/office/drawing/2014/main" id="{4BC8CA01-C4A8-704E-31A2-AABD48AC1E37}"/>
                    </a:ext>
                  </a:extLst>
                </p:cNvPr>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0" name="Rectangle 50">
                  <a:extLst>
                    <a:ext uri="{FF2B5EF4-FFF2-40B4-BE49-F238E27FC236}">
                      <a16:creationId xmlns:a16="http://schemas.microsoft.com/office/drawing/2014/main" id="{8DA6CECF-E206-9C65-5C9D-4606EBA7336C}"/>
                    </a:ext>
                  </a:extLst>
                </p:cNvPr>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1" name="Rectangle 51">
                  <a:extLst>
                    <a:ext uri="{FF2B5EF4-FFF2-40B4-BE49-F238E27FC236}">
                      <a16:creationId xmlns:a16="http://schemas.microsoft.com/office/drawing/2014/main" id="{A0A45D94-D506-AC66-E78F-8A93B30D1388}"/>
                    </a:ext>
                  </a:extLst>
                </p:cNvPr>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3" name="Group 52">
                <a:extLst>
                  <a:ext uri="{FF2B5EF4-FFF2-40B4-BE49-F238E27FC236}">
                    <a16:creationId xmlns:a16="http://schemas.microsoft.com/office/drawing/2014/main" id="{EFBA17C1-9BFF-ADA4-753F-F26BE534A60A}"/>
                  </a:ext>
                </a:extLst>
              </p:cNvPr>
              <p:cNvGrpSpPr>
                <a:grpSpLocks/>
              </p:cNvGrpSpPr>
              <p:nvPr/>
            </p:nvGrpSpPr>
            <p:grpSpPr bwMode="auto">
              <a:xfrm>
                <a:off x="1901" y="2455"/>
                <a:ext cx="908" cy="483"/>
                <a:chOff x="1901" y="2290"/>
                <a:chExt cx="908" cy="483"/>
              </a:xfrm>
              <a:grpFill/>
            </p:grpSpPr>
            <p:sp>
              <p:nvSpPr>
                <p:cNvPr id="64" name="Rectangle 53">
                  <a:extLst>
                    <a:ext uri="{FF2B5EF4-FFF2-40B4-BE49-F238E27FC236}">
                      <a16:creationId xmlns:a16="http://schemas.microsoft.com/office/drawing/2014/main" id="{B1A6E2F1-F3CB-8F5C-D345-992151ABC9AE}"/>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5" name="Rectangle 54">
                  <a:extLst>
                    <a:ext uri="{FF2B5EF4-FFF2-40B4-BE49-F238E27FC236}">
                      <a16:creationId xmlns:a16="http://schemas.microsoft.com/office/drawing/2014/main" id="{D8EA4752-A2E8-3BE7-9DBF-F499B2489E4A}"/>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6" name="Rectangle 55">
                  <a:extLst>
                    <a:ext uri="{FF2B5EF4-FFF2-40B4-BE49-F238E27FC236}">
                      <a16:creationId xmlns:a16="http://schemas.microsoft.com/office/drawing/2014/main" id="{9E368A85-CD14-75E9-2F53-61B21F8A2AC8}"/>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7" name="Rectangle 56">
                  <a:extLst>
                    <a:ext uri="{FF2B5EF4-FFF2-40B4-BE49-F238E27FC236}">
                      <a16:creationId xmlns:a16="http://schemas.microsoft.com/office/drawing/2014/main" id="{8BE6E354-6B4A-D8A3-4119-758C0350BEB4}"/>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4" name="Group 57">
                <a:extLst>
                  <a:ext uri="{FF2B5EF4-FFF2-40B4-BE49-F238E27FC236}">
                    <a16:creationId xmlns:a16="http://schemas.microsoft.com/office/drawing/2014/main" id="{C0DB5A3F-7324-F59F-AB98-726F5E423539}"/>
                  </a:ext>
                </a:extLst>
              </p:cNvPr>
              <p:cNvGrpSpPr>
                <a:grpSpLocks/>
              </p:cNvGrpSpPr>
              <p:nvPr/>
            </p:nvGrpSpPr>
            <p:grpSpPr bwMode="auto">
              <a:xfrm>
                <a:off x="1901" y="2620"/>
                <a:ext cx="908" cy="483"/>
                <a:chOff x="1901" y="2290"/>
                <a:chExt cx="908" cy="483"/>
              </a:xfrm>
              <a:grpFill/>
            </p:grpSpPr>
            <p:sp>
              <p:nvSpPr>
                <p:cNvPr id="60" name="Rectangle 58">
                  <a:extLst>
                    <a:ext uri="{FF2B5EF4-FFF2-40B4-BE49-F238E27FC236}">
                      <a16:creationId xmlns:a16="http://schemas.microsoft.com/office/drawing/2014/main" id="{6D1C54C8-DAEF-8923-AB53-EC55929A7F14}"/>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1" name="Rectangle 59">
                  <a:extLst>
                    <a:ext uri="{FF2B5EF4-FFF2-40B4-BE49-F238E27FC236}">
                      <a16:creationId xmlns:a16="http://schemas.microsoft.com/office/drawing/2014/main" id="{2D87AA59-AEEF-6050-6D30-8F962AF46324}"/>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2" name="Rectangle 60">
                  <a:extLst>
                    <a:ext uri="{FF2B5EF4-FFF2-40B4-BE49-F238E27FC236}">
                      <a16:creationId xmlns:a16="http://schemas.microsoft.com/office/drawing/2014/main" id="{3D76E98A-20E6-6181-AB84-D4A2FC739B4E}"/>
                    </a:ext>
                  </a:extLst>
                </p:cNvPr>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63" name="Rectangle 61">
                  <a:extLst>
                    <a:ext uri="{FF2B5EF4-FFF2-40B4-BE49-F238E27FC236}">
                      <a16:creationId xmlns:a16="http://schemas.microsoft.com/office/drawing/2014/main" id="{F072952B-151C-9BF8-7889-69B1B49DD161}"/>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5" name="Group 62">
                <a:extLst>
                  <a:ext uri="{FF2B5EF4-FFF2-40B4-BE49-F238E27FC236}">
                    <a16:creationId xmlns:a16="http://schemas.microsoft.com/office/drawing/2014/main" id="{7C7FB41E-52D8-F041-7421-AA96BE4A2606}"/>
                  </a:ext>
                </a:extLst>
              </p:cNvPr>
              <p:cNvGrpSpPr>
                <a:grpSpLocks/>
              </p:cNvGrpSpPr>
              <p:nvPr/>
            </p:nvGrpSpPr>
            <p:grpSpPr bwMode="auto">
              <a:xfrm>
                <a:off x="1901" y="2785"/>
                <a:ext cx="908" cy="483"/>
                <a:chOff x="1901" y="2290"/>
                <a:chExt cx="908" cy="483"/>
              </a:xfrm>
              <a:grpFill/>
            </p:grpSpPr>
            <p:sp>
              <p:nvSpPr>
                <p:cNvPr id="56" name="Rectangle 63">
                  <a:extLst>
                    <a:ext uri="{FF2B5EF4-FFF2-40B4-BE49-F238E27FC236}">
                      <a16:creationId xmlns:a16="http://schemas.microsoft.com/office/drawing/2014/main" id="{B0EA9C1D-5AB6-AFCF-18D3-B1AEFD0D4A88}"/>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7" name="Rectangle 64">
                  <a:extLst>
                    <a:ext uri="{FF2B5EF4-FFF2-40B4-BE49-F238E27FC236}">
                      <a16:creationId xmlns:a16="http://schemas.microsoft.com/office/drawing/2014/main" id="{0B9A1370-9D3A-83C3-8077-62E2C5E26693}"/>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8" name="Rectangle 65">
                  <a:extLst>
                    <a:ext uri="{FF2B5EF4-FFF2-40B4-BE49-F238E27FC236}">
                      <a16:creationId xmlns:a16="http://schemas.microsoft.com/office/drawing/2014/main" id="{F65E900C-A5CF-EB9F-7D9D-34A31AA43C78}"/>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9" name="Rectangle 66">
                  <a:extLst>
                    <a:ext uri="{FF2B5EF4-FFF2-40B4-BE49-F238E27FC236}">
                      <a16:creationId xmlns:a16="http://schemas.microsoft.com/office/drawing/2014/main" id="{6B40B09C-3BDC-7FFE-D24A-68F32F360C80}"/>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cxnSp>
          <p:nvCxnSpPr>
            <p:cNvPr id="45" name="AutoShape 67">
              <a:extLst>
                <a:ext uri="{FF2B5EF4-FFF2-40B4-BE49-F238E27FC236}">
                  <a16:creationId xmlns:a16="http://schemas.microsoft.com/office/drawing/2014/main" id="{9578C336-3D46-D7B7-B356-187A7AB67F8C}"/>
                </a:ext>
              </a:extLst>
            </p:cNvPr>
            <p:cNvCxnSpPr>
              <a:cxnSpLocks noChangeShapeType="1"/>
              <a:stCxn id="37" idx="3"/>
            </p:cNvCxnSpPr>
            <p:nvPr/>
          </p:nvCxnSpPr>
          <p:spPr bwMode="auto">
            <a:xfrm>
              <a:off x="6903285" y="5023372"/>
              <a:ext cx="228600" cy="0"/>
            </a:xfrm>
            <a:prstGeom prst="straightConnector1">
              <a:avLst/>
            </a:prstGeom>
            <a:noFill/>
            <a:ln w="19050">
              <a:solidFill>
                <a:srgbClr val="7889FB"/>
              </a:solidFill>
              <a:round/>
              <a:headEnd/>
              <a:tailEnd type="triangle" w="med" len="med"/>
            </a:ln>
            <a:effectLst/>
          </p:spPr>
        </p:cxnSp>
        <p:cxnSp>
          <p:nvCxnSpPr>
            <p:cNvPr id="46" name="AutoShape 67">
              <a:extLst>
                <a:ext uri="{FF2B5EF4-FFF2-40B4-BE49-F238E27FC236}">
                  <a16:creationId xmlns:a16="http://schemas.microsoft.com/office/drawing/2014/main" id="{191C8A9C-67B1-1FCC-7607-4B7D68DDE283}"/>
                </a:ext>
              </a:extLst>
            </p:cNvPr>
            <p:cNvCxnSpPr>
              <a:cxnSpLocks noChangeShapeType="1"/>
              <a:stCxn id="38" idx="3"/>
            </p:cNvCxnSpPr>
            <p:nvPr/>
          </p:nvCxnSpPr>
          <p:spPr bwMode="auto">
            <a:xfrm>
              <a:off x="6904960" y="5416930"/>
              <a:ext cx="223410" cy="0"/>
            </a:xfrm>
            <a:prstGeom prst="straightConnector1">
              <a:avLst/>
            </a:prstGeom>
            <a:noFill/>
            <a:ln w="19050">
              <a:solidFill>
                <a:srgbClr val="7889FB"/>
              </a:solidFill>
              <a:round/>
              <a:headEnd/>
              <a:tailEnd type="triangle" w="med" len="med"/>
            </a:ln>
            <a:effectLst/>
          </p:spPr>
        </p:cxnSp>
        <p:cxnSp>
          <p:nvCxnSpPr>
            <p:cNvPr id="47" name="AutoShape 67">
              <a:extLst>
                <a:ext uri="{FF2B5EF4-FFF2-40B4-BE49-F238E27FC236}">
                  <a16:creationId xmlns:a16="http://schemas.microsoft.com/office/drawing/2014/main" id="{DA407875-7E7F-231B-7CC0-CF961ECB970C}"/>
                </a:ext>
              </a:extLst>
            </p:cNvPr>
            <p:cNvCxnSpPr>
              <a:cxnSpLocks noChangeShapeType="1"/>
              <a:stCxn id="39" idx="3"/>
            </p:cNvCxnSpPr>
            <p:nvPr/>
          </p:nvCxnSpPr>
          <p:spPr bwMode="auto">
            <a:xfrm flipV="1">
              <a:off x="6906635" y="5805916"/>
              <a:ext cx="215900" cy="4575"/>
            </a:xfrm>
            <a:prstGeom prst="straightConnector1">
              <a:avLst/>
            </a:prstGeom>
            <a:noFill/>
            <a:ln w="19050">
              <a:solidFill>
                <a:srgbClr val="7889FB"/>
              </a:solidFill>
              <a:round/>
              <a:headEnd/>
              <a:tailEnd type="triangle" w="med" len="med"/>
            </a:ln>
            <a:effectLst/>
          </p:spPr>
        </p:cxnSp>
        <p:cxnSp>
          <p:nvCxnSpPr>
            <p:cNvPr id="48" name="AutoShape 67">
              <a:extLst>
                <a:ext uri="{FF2B5EF4-FFF2-40B4-BE49-F238E27FC236}">
                  <a16:creationId xmlns:a16="http://schemas.microsoft.com/office/drawing/2014/main" id="{E2FED57F-2CAD-C624-D95F-EB7716FF21C7}"/>
                </a:ext>
              </a:extLst>
            </p:cNvPr>
            <p:cNvCxnSpPr>
              <a:cxnSpLocks noChangeShapeType="1"/>
              <a:endCxn id="40" idx="0"/>
            </p:cNvCxnSpPr>
            <p:nvPr/>
          </p:nvCxnSpPr>
          <p:spPr bwMode="auto">
            <a:xfrm>
              <a:off x="7439839" y="5023372"/>
              <a:ext cx="560583" cy="262826"/>
            </a:xfrm>
            <a:prstGeom prst="straightConnector1">
              <a:avLst/>
            </a:prstGeom>
            <a:noFill/>
            <a:ln w="19050">
              <a:solidFill>
                <a:srgbClr val="7889FB"/>
              </a:solidFill>
              <a:round/>
              <a:headEnd/>
              <a:tailEnd type="triangle" w="med" len="med"/>
            </a:ln>
            <a:effectLst/>
          </p:spPr>
        </p:cxnSp>
        <p:cxnSp>
          <p:nvCxnSpPr>
            <p:cNvPr id="49" name="AutoShape 67">
              <a:extLst>
                <a:ext uri="{FF2B5EF4-FFF2-40B4-BE49-F238E27FC236}">
                  <a16:creationId xmlns:a16="http://schemas.microsoft.com/office/drawing/2014/main" id="{02610D9F-631A-CDF5-8D48-E45C976B5542}"/>
                </a:ext>
              </a:extLst>
            </p:cNvPr>
            <p:cNvCxnSpPr>
              <a:cxnSpLocks noChangeShapeType="1"/>
              <a:endCxn id="40" idx="1"/>
            </p:cNvCxnSpPr>
            <p:nvPr/>
          </p:nvCxnSpPr>
          <p:spPr bwMode="auto">
            <a:xfrm>
              <a:off x="7441513" y="5416931"/>
              <a:ext cx="170801" cy="5475"/>
            </a:xfrm>
            <a:prstGeom prst="straightConnector1">
              <a:avLst/>
            </a:prstGeom>
            <a:noFill/>
            <a:ln w="19050">
              <a:solidFill>
                <a:srgbClr val="7889FB"/>
              </a:solidFill>
              <a:round/>
              <a:headEnd/>
              <a:tailEnd type="triangle" w="med" len="med"/>
            </a:ln>
            <a:effectLst/>
          </p:spPr>
        </p:cxnSp>
        <p:cxnSp>
          <p:nvCxnSpPr>
            <p:cNvPr id="50" name="AutoShape 67">
              <a:extLst>
                <a:ext uri="{FF2B5EF4-FFF2-40B4-BE49-F238E27FC236}">
                  <a16:creationId xmlns:a16="http://schemas.microsoft.com/office/drawing/2014/main" id="{88BB3AFB-F48D-C287-A787-0ECB41DCA6C2}"/>
                </a:ext>
              </a:extLst>
            </p:cNvPr>
            <p:cNvCxnSpPr>
              <a:cxnSpLocks noChangeShapeType="1"/>
              <a:endCxn id="40" idx="2"/>
            </p:cNvCxnSpPr>
            <p:nvPr/>
          </p:nvCxnSpPr>
          <p:spPr bwMode="auto">
            <a:xfrm flipV="1">
              <a:off x="7443188" y="5558613"/>
              <a:ext cx="557234" cy="251877"/>
            </a:xfrm>
            <a:prstGeom prst="straightConnector1">
              <a:avLst/>
            </a:prstGeom>
            <a:noFill/>
            <a:ln w="19050">
              <a:solidFill>
                <a:srgbClr val="7889FB"/>
              </a:solidFill>
              <a:round/>
              <a:headEnd/>
              <a:tailEnd type="triangle" w="med" len="med"/>
            </a:ln>
            <a:effectLst/>
          </p:spPr>
        </p:cxnSp>
        <p:cxnSp>
          <p:nvCxnSpPr>
            <p:cNvPr id="51" name="AutoShape 67">
              <a:extLst>
                <a:ext uri="{FF2B5EF4-FFF2-40B4-BE49-F238E27FC236}">
                  <a16:creationId xmlns:a16="http://schemas.microsoft.com/office/drawing/2014/main" id="{2DA223B9-219D-F416-B84B-31C1F1543EFA}"/>
                </a:ext>
              </a:extLst>
            </p:cNvPr>
            <p:cNvCxnSpPr>
              <a:cxnSpLocks noChangeShapeType="1"/>
              <a:stCxn id="40" idx="3"/>
            </p:cNvCxnSpPr>
            <p:nvPr/>
          </p:nvCxnSpPr>
          <p:spPr bwMode="auto">
            <a:xfrm flipV="1">
              <a:off x="8388530" y="5418502"/>
              <a:ext cx="156175" cy="3904"/>
            </a:xfrm>
            <a:prstGeom prst="straightConnector1">
              <a:avLst/>
            </a:prstGeom>
            <a:noFill/>
            <a:ln w="19050">
              <a:solidFill>
                <a:srgbClr val="7889FB"/>
              </a:solidFill>
              <a:round/>
              <a:headEnd/>
              <a:tailEnd type="triangle" w="med" len="med"/>
            </a:ln>
            <a:effectLst/>
          </p:spPr>
        </p:cxnSp>
      </p:grpSp>
    </p:spTree>
    <p:extLst>
      <p:ext uri="{BB962C8B-B14F-4D97-AF65-F5344CB8AC3E}">
        <p14:creationId xmlns:p14="http://schemas.microsoft.com/office/powerpoint/2010/main" val="343391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125F1-42E9-1A3F-12D9-15F223B4CB20}"/>
              </a:ext>
            </a:extLst>
          </p:cNvPr>
          <p:cNvSpPr>
            <a:spLocks noGrp="1"/>
          </p:cNvSpPr>
          <p:nvPr>
            <p:ph type="body" sz="quarter" idx="18"/>
          </p:nvPr>
        </p:nvSpPr>
        <p:spPr/>
        <p:txBody>
          <a:bodyPr/>
          <a:lstStyle/>
          <a:p>
            <a:r>
              <a:rPr lang="en-US" dirty="0"/>
              <a:t>Problem</a:t>
            </a:r>
          </a:p>
          <a:p>
            <a:pPr lvl="1"/>
            <a:r>
              <a:rPr lang="en-US" b="1" dirty="0">
                <a:solidFill>
                  <a:schemeClr val="accent1"/>
                </a:solidFill>
              </a:rPr>
              <a:t>Large schemas and matching complexity</a:t>
            </a:r>
            <a:r>
              <a:rPr lang="en-US" dirty="0"/>
              <a:t>; all-pair problem </a:t>
            </a:r>
            <a:r>
              <a:rPr lang="en-US" b="1" dirty="0">
                <a:solidFill>
                  <a:schemeClr val="accent1"/>
                </a:solidFill>
              </a:rPr>
              <a:t>O(n*m)</a:t>
            </a:r>
          </a:p>
          <a:p>
            <a:pPr lvl="2"/>
            <a:endParaRPr lang="en-US" sz="1000" dirty="0"/>
          </a:p>
          <a:p>
            <a:r>
              <a:rPr lang="en-US" dirty="0"/>
              <a:t>#1 </a:t>
            </a:r>
            <a:r>
              <a:rPr lang="en-US" dirty="0">
                <a:solidFill>
                  <a:srgbClr val="7889FB"/>
                </a:solidFill>
              </a:rPr>
              <a:t>Early Search Space Pruning</a:t>
            </a:r>
          </a:p>
          <a:p>
            <a:pPr lvl="1"/>
            <a:r>
              <a:rPr lang="en-US" dirty="0"/>
              <a:t>Faster matchers used to eliminate unlikely matches </a:t>
            </a:r>
          </a:p>
          <a:p>
            <a:pPr lvl="1"/>
            <a:r>
              <a:rPr lang="en-US" dirty="0"/>
              <a:t>Reduce schema sizes for expensive matchers</a:t>
            </a:r>
            <a:endParaRPr lang="en-US" sz="1000" dirty="0"/>
          </a:p>
          <a:p>
            <a:r>
              <a:rPr lang="en-US" dirty="0"/>
              <a:t>#2 </a:t>
            </a:r>
            <a:r>
              <a:rPr lang="en-US" dirty="0">
                <a:solidFill>
                  <a:srgbClr val="7889FB"/>
                </a:solidFill>
              </a:rPr>
              <a:t>Partition-based Matching</a:t>
            </a:r>
          </a:p>
          <a:p>
            <a:pPr lvl="1"/>
            <a:r>
              <a:rPr lang="en-US" dirty="0"/>
              <a:t>Blocking into independent fragments </a:t>
            </a:r>
          </a:p>
          <a:p>
            <a:pPr lvl="1"/>
            <a:r>
              <a:rPr lang="en-US" dirty="0"/>
              <a:t>Match elements of similar fragment</a:t>
            </a:r>
            <a:endParaRPr lang="en-US" sz="1000" dirty="0"/>
          </a:p>
          <a:p>
            <a:r>
              <a:rPr lang="en-US" dirty="0"/>
              <a:t>#3 </a:t>
            </a:r>
            <a:r>
              <a:rPr lang="en-US" dirty="0">
                <a:solidFill>
                  <a:srgbClr val="7889FB"/>
                </a:solidFill>
              </a:rPr>
              <a:t>Parallel Matching</a:t>
            </a:r>
          </a:p>
          <a:p>
            <a:pPr lvl="1"/>
            <a:r>
              <a:rPr lang="en-US" dirty="0"/>
              <a:t>Process different steps/fragments in parallel</a:t>
            </a:r>
            <a:endParaRPr lang="en-US" sz="1000" dirty="0"/>
          </a:p>
          <a:p>
            <a:r>
              <a:rPr lang="en-US" dirty="0"/>
              <a:t>#4 </a:t>
            </a:r>
            <a:r>
              <a:rPr lang="en-US" dirty="0">
                <a:solidFill>
                  <a:srgbClr val="7889FB"/>
                </a:solidFill>
              </a:rPr>
              <a:t>Custom Similarity Matrices</a:t>
            </a:r>
          </a:p>
          <a:p>
            <a:pPr lvl="1"/>
            <a:r>
              <a:rPr lang="en-US" dirty="0"/>
              <a:t>Sparse matrices (adjacency lists) w/ nesting</a:t>
            </a:r>
          </a:p>
          <a:p>
            <a:endParaRPr lang="en-US" dirty="0"/>
          </a:p>
        </p:txBody>
      </p:sp>
      <p:sp>
        <p:nvSpPr>
          <p:cNvPr id="3" name="Text Placeholder 2">
            <a:extLst>
              <a:ext uri="{FF2B5EF4-FFF2-40B4-BE49-F238E27FC236}">
                <a16:creationId xmlns:a16="http://schemas.microsoft.com/office/drawing/2014/main" id="{42AB475E-B437-57C1-EA9E-B7E07985EE8E}"/>
              </a:ext>
            </a:extLst>
          </p:cNvPr>
          <p:cNvSpPr>
            <a:spLocks noGrp="1"/>
          </p:cNvSpPr>
          <p:nvPr>
            <p:ph type="body" sz="quarter" idx="14"/>
          </p:nvPr>
        </p:nvSpPr>
        <p:spPr/>
        <p:txBody>
          <a:bodyPr/>
          <a:lstStyle/>
          <a:p>
            <a:r>
              <a:rPr lang="en-US" dirty="0"/>
              <a:t>Efficiency and Scalability</a:t>
            </a:r>
          </a:p>
        </p:txBody>
      </p:sp>
      <p:pic>
        <p:nvPicPr>
          <p:cNvPr id="4" name="Picture 3">
            <a:extLst>
              <a:ext uri="{FF2B5EF4-FFF2-40B4-BE49-F238E27FC236}">
                <a16:creationId xmlns:a16="http://schemas.microsoft.com/office/drawing/2014/main" id="{2CA28ACE-F8AF-3082-5C9D-DEBAC2D21E57}"/>
              </a:ext>
            </a:extLst>
          </p:cNvPr>
          <p:cNvPicPr>
            <a:picLocks noChangeAspect="1"/>
          </p:cNvPicPr>
          <p:nvPr/>
        </p:nvPicPr>
        <p:blipFill>
          <a:blip r:embed="rId2"/>
          <a:stretch>
            <a:fillRect/>
          </a:stretch>
        </p:blipFill>
        <p:spPr>
          <a:xfrm>
            <a:off x="9953804" y="442272"/>
            <a:ext cx="502493" cy="640080"/>
          </a:xfrm>
          <a:prstGeom prst="rect">
            <a:avLst/>
          </a:prstGeom>
          <a:ln w="25400">
            <a:solidFill>
              <a:srgbClr val="7889FB"/>
            </a:solidFill>
          </a:ln>
        </p:spPr>
      </p:pic>
      <p:sp>
        <p:nvSpPr>
          <p:cNvPr id="5" name="TextBox 4">
            <a:extLst>
              <a:ext uri="{FF2B5EF4-FFF2-40B4-BE49-F238E27FC236}">
                <a16:creationId xmlns:a16="http://schemas.microsoft.com/office/drawing/2014/main" id="{C443CAC5-AF02-BCFD-EC01-6984BD0870E5}"/>
              </a:ext>
            </a:extLst>
          </p:cNvPr>
          <p:cNvSpPr txBox="1"/>
          <p:nvPr/>
        </p:nvSpPr>
        <p:spPr>
          <a:xfrm>
            <a:off x="6906409" y="376190"/>
            <a:ext cx="2916067"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Jayant </a:t>
            </a:r>
            <a:r>
              <a:rPr lang="en-US" sz="1400" dirty="0" err="1">
                <a:latin typeface="Calibri" panose="020F0502020204030204" pitchFamily="34" charset="0"/>
                <a:cs typeface="Calibri" panose="020F0502020204030204" pitchFamily="34" charset="0"/>
              </a:rPr>
              <a:t>Madhavan</a:t>
            </a:r>
            <a:r>
              <a:rPr lang="en-US" sz="1400" dirty="0">
                <a:latin typeface="Calibri" panose="020F0502020204030204" pitchFamily="34" charset="0"/>
                <a:cs typeface="Calibri" panose="020F0502020204030204" pitchFamily="34" charset="0"/>
              </a:rPr>
              <a:t>, Erhard Rahm: Generic Schema Matching, Ten Years Later. </a:t>
            </a:r>
            <a:r>
              <a:rPr lang="en-US" sz="1400" b="1" dirty="0">
                <a:latin typeface="Calibri" panose="020F0502020204030204" pitchFamily="34" charset="0"/>
                <a:cs typeface="Calibri" panose="020F0502020204030204" pitchFamily="34" charset="0"/>
              </a:rPr>
              <a:t>PVLDB 2011</a:t>
            </a:r>
            <a:r>
              <a:rPr lang="en-US" sz="14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137FDC84-2A76-F3FA-F6E5-1724BBF4DC6F}"/>
              </a:ext>
            </a:extLst>
          </p:cNvPr>
          <p:cNvPicPr>
            <a:picLocks noChangeAspect="1"/>
          </p:cNvPicPr>
          <p:nvPr/>
        </p:nvPicPr>
        <p:blipFill>
          <a:blip r:embed="rId3"/>
          <a:stretch>
            <a:fillRect/>
          </a:stretch>
        </p:blipFill>
        <p:spPr>
          <a:xfrm>
            <a:off x="9969566" y="4959559"/>
            <a:ext cx="497489" cy="640080"/>
          </a:xfrm>
          <a:prstGeom prst="rect">
            <a:avLst/>
          </a:prstGeom>
          <a:ln w="25400">
            <a:solidFill>
              <a:srgbClr val="7889FB"/>
            </a:solidFill>
          </a:ln>
        </p:spPr>
      </p:pic>
      <p:sp>
        <p:nvSpPr>
          <p:cNvPr id="7" name="TextBox 6">
            <a:extLst>
              <a:ext uri="{FF2B5EF4-FFF2-40B4-BE49-F238E27FC236}">
                <a16:creationId xmlns:a16="http://schemas.microsoft.com/office/drawing/2014/main" id="{0CEDF50B-ACCA-2D6D-00BD-34915B98270A}"/>
              </a:ext>
            </a:extLst>
          </p:cNvPr>
          <p:cNvSpPr txBox="1"/>
          <p:nvPr/>
        </p:nvSpPr>
        <p:spPr>
          <a:xfrm>
            <a:off x="6228679" y="4925854"/>
            <a:ext cx="3595032"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Sergey </a:t>
            </a:r>
            <a:r>
              <a:rPr lang="en-US" sz="1400" dirty="0" err="1">
                <a:latin typeface="Calibri" panose="020F0502020204030204" pitchFamily="34" charset="0"/>
                <a:cs typeface="Calibri" panose="020F0502020204030204" pitchFamily="34" charset="0"/>
              </a:rPr>
              <a:t>Melnik</a:t>
            </a:r>
            <a:r>
              <a:rPr lang="en-US" sz="1400" dirty="0">
                <a:latin typeface="Calibri" panose="020F0502020204030204" pitchFamily="34" charset="0"/>
                <a:cs typeface="Calibri" panose="020F0502020204030204" pitchFamily="34" charset="0"/>
              </a:rPr>
              <a:t>, Michalis Petropoulos, Christoph </a:t>
            </a:r>
            <a:r>
              <a:rPr lang="en-US" sz="1400" dirty="0" err="1">
                <a:latin typeface="Calibri" panose="020F0502020204030204" pitchFamily="34" charset="0"/>
                <a:cs typeface="Calibri" panose="020F0502020204030204" pitchFamily="34" charset="0"/>
              </a:rPr>
              <a:t>Quix</a:t>
            </a:r>
            <a:r>
              <a:rPr lang="en-US" sz="1400" dirty="0">
                <a:latin typeface="Calibri" panose="020F0502020204030204" pitchFamily="34" charset="0"/>
                <a:cs typeface="Calibri" panose="020F0502020204030204" pitchFamily="34" charset="0"/>
              </a:rPr>
              <a:t>: Industrial-Strength Schema Matching. </a:t>
            </a:r>
            <a:r>
              <a:rPr lang="en-US" sz="1400" b="1" dirty="0">
                <a:latin typeface="Calibri" panose="020F0502020204030204" pitchFamily="34" charset="0"/>
                <a:cs typeface="Calibri" panose="020F0502020204030204" pitchFamily="34" charset="0"/>
              </a:rPr>
              <a:t>SIGMOD Record 2004</a:t>
            </a:r>
            <a:r>
              <a:rPr lang="en-US" sz="1400" dirty="0">
                <a:latin typeface="Calibri" panose="020F0502020204030204" pitchFamily="34" charset="0"/>
                <a:cs typeface="Calibri" panose="020F0502020204030204" pitchFamily="34" charset="0"/>
              </a:rPr>
              <a:t>]</a:t>
            </a:r>
          </a:p>
        </p:txBody>
      </p:sp>
      <p:grpSp>
        <p:nvGrpSpPr>
          <p:cNvPr id="8" name="Group 7">
            <a:extLst>
              <a:ext uri="{FF2B5EF4-FFF2-40B4-BE49-F238E27FC236}">
                <a16:creationId xmlns:a16="http://schemas.microsoft.com/office/drawing/2014/main" id="{EBFEA4C1-187B-804E-4596-7B4ECC257A48}"/>
              </a:ext>
            </a:extLst>
          </p:cNvPr>
          <p:cNvGrpSpPr/>
          <p:nvPr/>
        </p:nvGrpSpPr>
        <p:grpSpPr>
          <a:xfrm>
            <a:off x="7421196" y="2490538"/>
            <a:ext cx="2582974" cy="1736620"/>
            <a:chOff x="5882853" y="2969948"/>
            <a:chExt cx="2582974" cy="1736620"/>
          </a:xfrm>
        </p:grpSpPr>
        <p:sp>
          <p:nvSpPr>
            <p:cNvPr id="9" name="AutoShape 49">
              <a:extLst>
                <a:ext uri="{FF2B5EF4-FFF2-40B4-BE49-F238E27FC236}">
                  <a16:creationId xmlns:a16="http://schemas.microsoft.com/office/drawing/2014/main" id="{B60930B2-13AB-D2CC-15D0-E38D27EC0B21}"/>
                </a:ext>
              </a:extLst>
            </p:cNvPr>
            <p:cNvSpPr>
              <a:spLocks noChangeArrowheads="1"/>
            </p:cNvSpPr>
            <p:nvPr/>
          </p:nvSpPr>
          <p:spPr bwMode="auto">
            <a:xfrm>
              <a:off x="7745102" y="3150817"/>
              <a:ext cx="463550" cy="611188"/>
            </a:xfrm>
            <a:prstGeom prst="triangle">
              <a:avLst>
                <a:gd name="adj" fmla="val 50000"/>
              </a:avLst>
            </a:prstGeom>
            <a:solidFill>
              <a:srgbClr val="7889FB"/>
            </a:solidFill>
            <a:ln w="9525" algn="ctr">
              <a:noFill/>
              <a:miter lim="800000"/>
              <a:headEnd/>
              <a:tailEnd/>
            </a:ln>
            <a:effectLst/>
          </p:spPr>
          <p:txBody>
            <a:bodyPr anchor="ctr">
              <a:noAutofit/>
            </a:bodyPr>
            <a:lstStyle/>
            <a:p>
              <a:pPr algn="ctr"/>
              <a:r>
                <a:rPr lang="de-DE" dirty="0">
                  <a:solidFill>
                    <a:schemeClr val="bg1"/>
                  </a:solidFill>
                  <a:latin typeface="Calibri" panose="020F0502020204030204" pitchFamily="34" charset="0"/>
                  <a:cs typeface="Calibri" panose="020F0502020204030204" pitchFamily="34" charset="0"/>
                </a:rPr>
                <a:t>1</a:t>
              </a:r>
            </a:p>
          </p:txBody>
        </p:sp>
        <p:sp>
          <p:nvSpPr>
            <p:cNvPr id="10" name="AutoShape 51">
              <a:extLst>
                <a:ext uri="{FF2B5EF4-FFF2-40B4-BE49-F238E27FC236}">
                  <a16:creationId xmlns:a16="http://schemas.microsoft.com/office/drawing/2014/main" id="{26784232-77BA-9016-7BC2-D954E4C8F143}"/>
                </a:ext>
              </a:extLst>
            </p:cNvPr>
            <p:cNvSpPr>
              <a:spLocks noChangeArrowheads="1"/>
            </p:cNvSpPr>
            <p:nvPr/>
          </p:nvSpPr>
          <p:spPr bwMode="auto">
            <a:xfrm>
              <a:off x="7722877" y="4000130"/>
              <a:ext cx="463550" cy="611188"/>
            </a:xfrm>
            <a:prstGeom prst="triangle">
              <a:avLst>
                <a:gd name="adj" fmla="val 50000"/>
              </a:avLst>
            </a:prstGeom>
            <a:solidFill>
              <a:srgbClr val="7889FB"/>
            </a:solidFill>
            <a:ln w="9525" algn="ctr">
              <a:noFill/>
              <a:miter lim="800000"/>
              <a:headEnd/>
              <a:tailEnd/>
            </a:ln>
            <a:effectLst/>
          </p:spPr>
          <p:txBody>
            <a:bodyPr anchor="ctr">
              <a:noAutofit/>
            </a:bodyPr>
            <a:lstStyle/>
            <a:p>
              <a:pPr algn="ctr"/>
              <a:r>
                <a:rPr lang="de-DE" dirty="0">
                  <a:solidFill>
                    <a:schemeClr val="bg1"/>
                  </a:solidFill>
                  <a:latin typeface="Calibri" panose="020F0502020204030204" pitchFamily="34" charset="0"/>
                  <a:cs typeface="Calibri" panose="020F0502020204030204" pitchFamily="34" charset="0"/>
                </a:rPr>
                <a:t>3</a:t>
              </a:r>
            </a:p>
          </p:txBody>
        </p:sp>
        <p:sp>
          <p:nvSpPr>
            <p:cNvPr id="11" name="AutoShape 52">
              <a:extLst>
                <a:ext uri="{FF2B5EF4-FFF2-40B4-BE49-F238E27FC236}">
                  <a16:creationId xmlns:a16="http://schemas.microsoft.com/office/drawing/2014/main" id="{61DAD512-6F65-8ECD-9768-6D4FA8B13C7D}"/>
                </a:ext>
              </a:extLst>
            </p:cNvPr>
            <p:cNvSpPr>
              <a:spLocks noChangeArrowheads="1"/>
            </p:cNvSpPr>
            <p:nvPr/>
          </p:nvSpPr>
          <p:spPr bwMode="auto">
            <a:xfrm>
              <a:off x="8002277" y="3255592"/>
              <a:ext cx="463550" cy="611188"/>
            </a:xfrm>
            <a:prstGeom prst="triangle">
              <a:avLst>
                <a:gd name="adj" fmla="val 50000"/>
              </a:avLst>
            </a:prstGeom>
            <a:solidFill>
              <a:schemeClr val="accent1"/>
            </a:solidFill>
            <a:ln w="9525" algn="ctr">
              <a:noFill/>
              <a:miter lim="800000"/>
              <a:headEnd/>
              <a:tailEnd/>
            </a:ln>
            <a:effectLst/>
          </p:spPr>
          <p:txBody>
            <a:bodyPr anchor="ctr">
              <a:noAutofit/>
            </a:bodyPr>
            <a:lstStyle/>
            <a:p>
              <a:r>
                <a:rPr lang="de-DE" dirty="0">
                  <a:solidFill>
                    <a:schemeClr val="bg1"/>
                  </a:solidFill>
                  <a:latin typeface="Calibri" panose="020F0502020204030204" pitchFamily="34" charset="0"/>
                  <a:cs typeface="Calibri" panose="020F0502020204030204" pitchFamily="34" charset="0"/>
                </a:rPr>
                <a:t>1</a:t>
              </a:r>
            </a:p>
          </p:txBody>
        </p:sp>
        <p:sp>
          <p:nvSpPr>
            <p:cNvPr id="12" name="AutoShape 50">
              <a:extLst>
                <a:ext uri="{FF2B5EF4-FFF2-40B4-BE49-F238E27FC236}">
                  <a16:creationId xmlns:a16="http://schemas.microsoft.com/office/drawing/2014/main" id="{C1AC8349-E672-EA52-90D1-B9AEA9BB22B4}"/>
                </a:ext>
              </a:extLst>
            </p:cNvPr>
            <p:cNvSpPr>
              <a:spLocks noChangeArrowheads="1"/>
            </p:cNvSpPr>
            <p:nvPr/>
          </p:nvSpPr>
          <p:spPr bwMode="auto">
            <a:xfrm>
              <a:off x="7992752" y="4095380"/>
              <a:ext cx="463550" cy="611188"/>
            </a:xfrm>
            <a:prstGeom prst="triangle">
              <a:avLst>
                <a:gd name="adj" fmla="val 50000"/>
              </a:avLst>
            </a:prstGeom>
            <a:solidFill>
              <a:schemeClr val="accent1"/>
            </a:solidFill>
            <a:ln w="9525" algn="ctr">
              <a:noFill/>
              <a:miter lim="800000"/>
              <a:headEnd/>
              <a:tailEnd/>
            </a:ln>
            <a:effectLst/>
          </p:spPr>
          <p:txBody>
            <a:bodyPr anchor="ctr">
              <a:noAutofit/>
            </a:bodyPr>
            <a:lstStyle/>
            <a:p>
              <a:r>
                <a:rPr lang="de-DE" dirty="0">
                  <a:solidFill>
                    <a:schemeClr val="bg1"/>
                  </a:solidFill>
                  <a:latin typeface="Calibri" panose="020F0502020204030204" pitchFamily="34" charset="0"/>
                  <a:cs typeface="Calibri" panose="020F0502020204030204" pitchFamily="34" charset="0"/>
                </a:rPr>
                <a:t>2</a:t>
              </a:r>
            </a:p>
          </p:txBody>
        </p:sp>
        <p:grpSp>
          <p:nvGrpSpPr>
            <p:cNvPr id="13" name="Group 12">
              <a:extLst>
                <a:ext uri="{FF2B5EF4-FFF2-40B4-BE49-F238E27FC236}">
                  <a16:creationId xmlns:a16="http://schemas.microsoft.com/office/drawing/2014/main" id="{5EF5DB0F-9726-8EC8-B02B-592B69004126}"/>
                </a:ext>
              </a:extLst>
            </p:cNvPr>
            <p:cNvGrpSpPr/>
            <p:nvPr/>
          </p:nvGrpSpPr>
          <p:grpSpPr>
            <a:xfrm>
              <a:off x="5882853" y="3224765"/>
              <a:ext cx="887413" cy="1435101"/>
              <a:chOff x="5621598" y="3244861"/>
              <a:chExt cx="887413" cy="1435101"/>
            </a:xfrm>
          </p:grpSpPr>
          <p:sp>
            <p:nvSpPr>
              <p:cNvPr id="17" name="AutoShape 37">
                <a:extLst>
                  <a:ext uri="{FF2B5EF4-FFF2-40B4-BE49-F238E27FC236}">
                    <a16:creationId xmlns:a16="http://schemas.microsoft.com/office/drawing/2014/main" id="{537C5BFA-A949-EC05-54B7-4D56EE875064}"/>
                  </a:ext>
                </a:extLst>
              </p:cNvPr>
              <p:cNvSpPr>
                <a:spLocks noChangeArrowheads="1"/>
              </p:cNvSpPr>
              <p:nvPr/>
            </p:nvSpPr>
            <p:spPr bwMode="auto">
              <a:xfrm>
                <a:off x="5621598" y="3282961"/>
                <a:ext cx="882650" cy="611188"/>
              </a:xfrm>
              <a:prstGeom prst="triangle">
                <a:avLst>
                  <a:gd name="adj" fmla="val 50000"/>
                </a:avLst>
              </a:prstGeom>
              <a:solidFill>
                <a:srgbClr val="7889FB"/>
              </a:solidFill>
              <a:ln w="9525" algn="ctr">
                <a:noFill/>
                <a:miter lim="800000"/>
                <a:headEnd/>
                <a:tailEnd/>
              </a:ln>
              <a:effectLst/>
            </p:spPr>
            <p:txBody>
              <a:bodyPr anchor="ctr">
                <a:noAutofit/>
              </a:bodyPr>
              <a:lstStyle/>
              <a:p>
                <a:endParaRPr lang="de-DE" dirty="0">
                  <a:solidFill>
                    <a:schemeClr val="bg1"/>
                  </a:solidFill>
                  <a:latin typeface="Calibri" panose="020F0502020204030204" pitchFamily="34" charset="0"/>
                  <a:cs typeface="Calibri" panose="020F0502020204030204" pitchFamily="34" charset="0"/>
                </a:endParaRPr>
              </a:p>
            </p:txBody>
          </p:sp>
          <p:sp>
            <p:nvSpPr>
              <p:cNvPr id="18" name="AutoShape 38">
                <a:extLst>
                  <a:ext uri="{FF2B5EF4-FFF2-40B4-BE49-F238E27FC236}">
                    <a16:creationId xmlns:a16="http://schemas.microsoft.com/office/drawing/2014/main" id="{36E37A6E-693C-13F5-EFCA-7343011F0FB3}"/>
                  </a:ext>
                </a:extLst>
              </p:cNvPr>
              <p:cNvSpPr>
                <a:spLocks noChangeArrowheads="1"/>
              </p:cNvSpPr>
              <p:nvPr/>
            </p:nvSpPr>
            <p:spPr bwMode="auto">
              <a:xfrm>
                <a:off x="5626361" y="4017974"/>
                <a:ext cx="882650" cy="611188"/>
              </a:xfrm>
              <a:prstGeom prst="triangle">
                <a:avLst>
                  <a:gd name="adj" fmla="val 50000"/>
                </a:avLst>
              </a:prstGeom>
              <a:solidFill>
                <a:schemeClr val="accent1"/>
              </a:solidFill>
              <a:ln w="9525" algn="ctr">
                <a:noFill/>
                <a:miter lim="800000"/>
                <a:headEnd/>
                <a:tailEnd/>
              </a:ln>
              <a:effectLst/>
            </p:spPr>
            <p:txBody>
              <a:bodyPr anchor="ct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19" name="Line 39">
                <a:extLst>
                  <a:ext uri="{FF2B5EF4-FFF2-40B4-BE49-F238E27FC236}">
                    <a16:creationId xmlns:a16="http://schemas.microsoft.com/office/drawing/2014/main" id="{5103EDFE-F1C2-4B81-66E0-1E4E9F682B46}"/>
                  </a:ext>
                </a:extLst>
              </p:cNvPr>
              <p:cNvSpPr>
                <a:spLocks noChangeShapeType="1"/>
              </p:cNvSpPr>
              <p:nvPr/>
            </p:nvSpPr>
            <p:spPr bwMode="auto">
              <a:xfrm>
                <a:off x="6061336" y="3271849"/>
                <a:ext cx="177800" cy="66833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20" name="Line 40">
                <a:extLst>
                  <a:ext uri="{FF2B5EF4-FFF2-40B4-BE49-F238E27FC236}">
                    <a16:creationId xmlns:a16="http://schemas.microsoft.com/office/drawing/2014/main" id="{71A1B57E-3DEE-566C-E8D4-43DDC8D3F106}"/>
                  </a:ext>
                </a:extLst>
              </p:cNvPr>
              <p:cNvSpPr>
                <a:spLocks noChangeShapeType="1"/>
              </p:cNvSpPr>
              <p:nvPr/>
            </p:nvSpPr>
            <p:spPr bwMode="auto">
              <a:xfrm flipH="1">
                <a:off x="6012123" y="3244861"/>
                <a:ext cx="50800" cy="73183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21" name="Line 42">
                <a:extLst>
                  <a:ext uri="{FF2B5EF4-FFF2-40B4-BE49-F238E27FC236}">
                    <a16:creationId xmlns:a16="http://schemas.microsoft.com/office/drawing/2014/main" id="{F5C1AD36-288D-2EF6-28FC-C89D7745BC1A}"/>
                  </a:ext>
                </a:extLst>
              </p:cNvPr>
              <p:cNvSpPr>
                <a:spLocks noChangeShapeType="1"/>
              </p:cNvSpPr>
              <p:nvPr/>
            </p:nvSpPr>
            <p:spPr bwMode="auto">
              <a:xfrm>
                <a:off x="6067686" y="3979874"/>
                <a:ext cx="9525" cy="70008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FCACB8C-0221-FABD-4C78-99600FFFE698}"/>
                  </a:ext>
                </a:extLst>
              </p:cNvPr>
              <p:cNvSpPr txBox="1"/>
              <p:nvPr/>
            </p:nvSpPr>
            <p:spPr>
              <a:xfrm>
                <a:off x="5767752" y="3547070"/>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1</a:t>
                </a:r>
              </a:p>
            </p:txBody>
          </p:sp>
          <p:sp>
            <p:nvSpPr>
              <p:cNvPr id="23" name="TextBox 22">
                <a:extLst>
                  <a:ext uri="{FF2B5EF4-FFF2-40B4-BE49-F238E27FC236}">
                    <a16:creationId xmlns:a16="http://schemas.microsoft.com/office/drawing/2014/main" id="{6EA4B6C6-1FCD-95FB-C432-7CACDD44E018}"/>
                  </a:ext>
                </a:extLst>
              </p:cNvPr>
              <p:cNvSpPr txBox="1"/>
              <p:nvPr/>
            </p:nvSpPr>
            <p:spPr>
              <a:xfrm>
                <a:off x="6171361" y="3548746"/>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3</a:t>
                </a:r>
              </a:p>
            </p:txBody>
          </p:sp>
          <p:sp>
            <p:nvSpPr>
              <p:cNvPr id="24" name="TextBox 23">
                <a:extLst>
                  <a:ext uri="{FF2B5EF4-FFF2-40B4-BE49-F238E27FC236}">
                    <a16:creationId xmlns:a16="http://schemas.microsoft.com/office/drawing/2014/main" id="{3A5FB723-433F-B7F0-2C78-82C6351C3C6A}"/>
                  </a:ext>
                </a:extLst>
              </p:cNvPr>
              <p:cNvSpPr txBox="1"/>
              <p:nvPr/>
            </p:nvSpPr>
            <p:spPr>
              <a:xfrm>
                <a:off x="5992166" y="3550420"/>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62957AD2-8014-B965-8C67-ABB30A0B6E11}"/>
                  </a:ext>
                </a:extLst>
              </p:cNvPr>
              <p:cNvSpPr txBox="1"/>
              <p:nvPr/>
            </p:nvSpPr>
            <p:spPr>
              <a:xfrm>
                <a:off x="5849814" y="4232029"/>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1</a:t>
                </a:r>
              </a:p>
            </p:txBody>
          </p:sp>
          <p:sp>
            <p:nvSpPr>
              <p:cNvPr id="26" name="TextBox 25">
                <a:extLst>
                  <a:ext uri="{FF2B5EF4-FFF2-40B4-BE49-F238E27FC236}">
                    <a16:creationId xmlns:a16="http://schemas.microsoft.com/office/drawing/2014/main" id="{345D6AEC-4E64-E1BF-ACD3-114E374A37C7}"/>
                  </a:ext>
                </a:extLst>
              </p:cNvPr>
              <p:cNvSpPr txBox="1"/>
              <p:nvPr/>
            </p:nvSpPr>
            <p:spPr>
              <a:xfrm>
                <a:off x="6074228" y="4235379"/>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2</a:t>
                </a:r>
              </a:p>
            </p:txBody>
          </p:sp>
        </p:grpSp>
        <p:cxnSp>
          <p:nvCxnSpPr>
            <p:cNvPr id="14" name="Straight Arrow Connector 13">
              <a:extLst>
                <a:ext uri="{FF2B5EF4-FFF2-40B4-BE49-F238E27FC236}">
                  <a16:creationId xmlns:a16="http://schemas.microsoft.com/office/drawing/2014/main" id="{91B01FD6-AE7F-7E1C-68EA-A6654C4CD672}"/>
                </a:ext>
              </a:extLst>
            </p:cNvPr>
            <p:cNvCxnSpPr/>
            <p:nvPr/>
          </p:nvCxnSpPr>
          <p:spPr>
            <a:xfrm flipV="1">
              <a:off x="6809101" y="3543356"/>
              <a:ext cx="913776" cy="526147"/>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31CA53-960B-7BBC-3418-7B77077FB2E2}"/>
                </a:ext>
              </a:extLst>
            </p:cNvPr>
            <p:cNvCxnSpPr/>
            <p:nvPr/>
          </p:nvCxnSpPr>
          <p:spPr>
            <a:xfrm>
              <a:off x="6810775" y="4071180"/>
              <a:ext cx="855859" cy="27727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29571DA-462F-97CD-4A5B-DA516E441A48}"/>
                </a:ext>
              </a:extLst>
            </p:cNvPr>
            <p:cNvSpPr txBox="1"/>
            <p:nvPr/>
          </p:nvSpPr>
          <p:spPr>
            <a:xfrm>
              <a:off x="6787515" y="2969948"/>
              <a:ext cx="889422"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Divide &amp; Conquer</a:t>
              </a:r>
            </a:p>
          </p:txBody>
        </p:sp>
      </p:grpSp>
    </p:spTree>
    <p:extLst>
      <p:ext uri="{BB962C8B-B14F-4D97-AF65-F5344CB8AC3E}">
        <p14:creationId xmlns:p14="http://schemas.microsoft.com/office/powerpoint/2010/main" val="40901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55A834-ECFC-750B-59F5-C26FB54617F3}"/>
              </a:ext>
            </a:extLst>
          </p:cNvPr>
          <p:cNvSpPr>
            <a:spLocks noGrp="1"/>
          </p:cNvSpPr>
          <p:nvPr>
            <p:ph type="body" sz="quarter" idx="18"/>
          </p:nvPr>
        </p:nvSpPr>
        <p:spPr/>
        <p:txBody>
          <a:bodyPr/>
          <a:lstStyle/>
          <a:p>
            <a:r>
              <a:rPr lang="en-US" dirty="0"/>
              <a:t>Problem Definition</a:t>
            </a:r>
          </a:p>
          <a:p>
            <a:pPr lvl="1"/>
            <a:r>
              <a:rPr lang="en-US" dirty="0"/>
              <a:t>For common correspondences, global schema matching relates to the </a:t>
            </a:r>
            <a:br>
              <a:rPr lang="en-US" dirty="0"/>
            </a:br>
            <a:r>
              <a:rPr lang="en-US" dirty="0"/>
              <a:t>stable marriage (1:1) and hospitals/residence (1:N) problems</a:t>
            </a:r>
            <a:endParaRPr lang="en-US" sz="1000" dirty="0"/>
          </a:p>
          <a:p>
            <a:r>
              <a:rPr lang="en-US" dirty="0"/>
              <a:t>Example Stable Marriage</a:t>
            </a:r>
          </a:p>
          <a:p>
            <a:pPr lvl="1"/>
            <a:r>
              <a:rPr lang="en-US" b="1" dirty="0">
                <a:solidFill>
                  <a:schemeClr val="accent1"/>
                </a:solidFill>
              </a:rPr>
              <a:t>Stable matching: </a:t>
            </a:r>
            <a:r>
              <a:rPr lang="en-US" dirty="0"/>
              <a:t>there is no match (A, B), preferable </a:t>
            </a:r>
            <a:br>
              <a:rPr lang="en-US" dirty="0"/>
            </a:br>
            <a:r>
              <a:rPr lang="en-US" dirty="0"/>
              <a:t>for both A and B over their current matches</a:t>
            </a:r>
          </a:p>
          <a:p>
            <a:pPr lvl="1"/>
            <a:r>
              <a:rPr lang="en-US" dirty="0"/>
              <a:t>Input are bidirectional similarity </a:t>
            </a:r>
            <a:br>
              <a:rPr lang="en-US" dirty="0"/>
            </a:br>
            <a:r>
              <a:rPr lang="en-US" dirty="0"/>
              <a:t>(preference ranking)</a:t>
            </a:r>
          </a:p>
          <a:p>
            <a:pPr lvl="1"/>
            <a:r>
              <a:rPr lang="en-US" b="1" dirty="0">
                <a:solidFill>
                  <a:schemeClr val="accent1"/>
                </a:solidFill>
              </a:rPr>
              <a:t>Deferred Acceptance Algorithm</a:t>
            </a:r>
          </a:p>
          <a:p>
            <a:endParaRPr lang="en-US" dirty="0"/>
          </a:p>
        </p:txBody>
      </p:sp>
      <p:sp>
        <p:nvSpPr>
          <p:cNvPr id="3" name="Text Placeholder 2">
            <a:extLst>
              <a:ext uri="{FF2B5EF4-FFF2-40B4-BE49-F238E27FC236}">
                <a16:creationId xmlns:a16="http://schemas.microsoft.com/office/drawing/2014/main" id="{AE70566D-D82E-926F-5581-EC5D1542E469}"/>
              </a:ext>
            </a:extLst>
          </p:cNvPr>
          <p:cNvSpPr>
            <a:spLocks noGrp="1"/>
          </p:cNvSpPr>
          <p:nvPr>
            <p:ph type="body" sz="quarter" idx="14"/>
          </p:nvPr>
        </p:nvSpPr>
        <p:spPr/>
        <p:txBody>
          <a:bodyPr/>
          <a:lstStyle/>
          <a:p>
            <a:r>
              <a:rPr lang="en-US" dirty="0"/>
              <a:t>Excursus: Stable Marriage Problem</a:t>
            </a:r>
          </a:p>
        </p:txBody>
      </p:sp>
      <p:sp>
        <p:nvSpPr>
          <p:cNvPr id="4" name="TextBox 3">
            <a:extLst>
              <a:ext uri="{FF2B5EF4-FFF2-40B4-BE49-F238E27FC236}">
                <a16:creationId xmlns:a16="http://schemas.microsoft.com/office/drawing/2014/main" id="{BE6B3D12-44D3-FCE0-9ED8-CA4B46587A93}"/>
              </a:ext>
            </a:extLst>
          </p:cNvPr>
          <p:cNvSpPr txBox="1"/>
          <p:nvPr/>
        </p:nvSpPr>
        <p:spPr>
          <a:xfrm>
            <a:off x="7290098" y="4189002"/>
            <a:ext cx="2009671" cy="1477328"/>
          </a:xfrm>
          <a:prstGeom prst="rect">
            <a:avLst/>
          </a:prstGeom>
          <a:noFill/>
        </p:spPr>
        <p:txBody>
          <a:bodyPr wrap="square" lIns="0" rIns="0" rtlCol="0">
            <a:spAutoFit/>
          </a:bodyPr>
          <a:lstStyle/>
          <a:p>
            <a:pPr algn="ctr"/>
            <a:r>
              <a:rPr lang="en-US" b="1" dirty="0">
                <a:latin typeface="Consolas" panose="020B0609020204030204" pitchFamily="49" charset="0"/>
                <a:cs typeface="Calibri" panose="020F0502020204030204" pitchFamily="34" charset="0"/>
              </a:rPr>
              <a:t>Group A:</a:t>
            </a:r>
          </a:p>
          <a:p>
            <a:pPr algn="ctr"/>
            <a:r>
              <a:rPr lang="en-US" dirty="0">
                <a:latin typeface="Consolas" panose="020B0609020204030204" pitchFamily="49" charset="0"/>
                <a:cs typeface="Calibri" panose="020F0502020204030204" pitchFamily="34" charset="0"/>
              </a:rPr>
              <a:t>1: B, D, A, C</a:t>
            </a:r>
          </a:p>
          <a:p>
            <a:pPr algn="ctr"/>
            <a:r>
              <a:rPr lang="en-US" dirty="0">
                <a:latin typeface="Consolas" panose="020B0609020204030204" pitchFamily="49" charset="0"/>
                <a:cs typeface="Calibri" panose="020F0502020204030204" pitchFamily="34" charset="0"/>
              </a:rPr>
              <a:t>2: C, A, D, B</a:t>
            </a:r>
          </a:p>
          <a:p>
            <a:pPr algn="ctr"/>
            <a:r>
              <a:rPr lang="en-US" dirty="0">
                <a:latin typeface="Consolas" panose="020B0609020204030204" pitchFamily="49" charset="0"/>
                <a:cs typeface="Calibri" panose="020F0502020204030204" pitchFamily="34" charset="0"/>
              </a:rPr>
              <a:t>3: B, C, A, D</a:t>
            </a:r>
          </a:p>
          <a:p>
            <a:pPr algn="ctr"/>
            <a:r>
              <a:rPr lang="en-US" dirty="0">
                <a:latin typeface="Consolas" panose="020B0609020204030204" pitchFamily="49" charset="0"/>
                <a:cs typeface="Calibri" panose="020F0502020204030204" pitchFamily="34" charset="0"/>
              </a:rPr>
              <a:t>4: D, A, C, B</a:t>
            </a:r>
          </a:p>
        </p:txBody>
      </p:sp>
      <p:sp>
        <p:nvSpPr>
          <p:cNvPr id="5" name="TextBox 4">
            <a:extLst>
              <a:ext uri="{FF2B5EF4-FFF2-40B4-BE49-F238E27FC236}">
                <a16:creationId xmlns:a16="http://schemas.microsoft.com/office/drawing/2014/main" id="{692BEF5E-2ECD-DDDE-2133-D90CF0B162CE}"/>
              </a:ext>
            </a:extLst>
          </p:cNvPr>
          <p:cNvSpPr txBox="1"/>
          <p:nvPr/>
        </p:nvSpPr>
        <p:spPr>
          <a:xfrm>
            <a:off x="9289726" y="4189002"/>
            <a:ext cx="2009671" cy="1477328"/>
          </a:xfrm>
          <a:prstGeom prst="rect">
            <a:avLst/>
          </a:prstGeom>
          <a:noFill/>
        </p:spPr>
        <p:txBody>
          <a:bodyPr wrap="square" lIns="0" rIns="0" rtlCol="0">
            <a:spAutoFit/>
          </a:bodyPr>
          <a:lstStyle/>
          <a:p>
            <a:pPr algn="ctr"/>
            <a:r>
              <a:rPr lang="en-US" b="1" dirty="0">
                <a:latin typeface="Consolas" panose="020B0609020204030204" pitchFamily="49" charset="0"/>
                <a:cs typeface="Calibri" panose="020F0502020204030204" pitchFamily="34" charset="0"/>
              </a:rPr>
              <a:t>Group B:</a:t>
            </a:r>
          </a:p>
          <a:p>
            <a:pPr algn="ctr"/>
            <a:r>
              <a:rPr lang="en-US" dirty="0">
                <a:latin typeface="Consolas" panose="020B0609020204030204" pitchFamily="49" charset="0"/>
                <a:cs typeface="Calibri" panose="020F0502020204030204" pitchFamily="34" charset="0"/>
              </a:rPr>
              <a:t>A: 2, 1, 4, 3</a:t>
            </a:r>
          </a:p>
          <a:p>
            <a:pPr algn="ctr"/>
            <a:r>
              <a:rPr lang="en-US" dirty="0">
                <a:latin typeface="Consolas" panose="020B0609020204030204" pitchFamily="49" charset="0"/>
                <a:cs typeface="Calibri" panose="020F0502020204030204" pitchFamily="34" charset="0"/>
              </a:rPr>
              <a:t>B: 4, 3, 1, 2</a:t>
            </a:r>
          </a:p>
          <a:p>
            <a:pPr algn="ctr"/>
            <a:r>
              <a:rPr lang="en-US" dirty="0">
                <a:latin typeface="Consolas" panose="020B0609020204030204" pitchFamily="49" charset="0"/>
                <a:cs typeface="Calibri" panose="020F0502020204030204" pitchFamily="34" charset="0"/>
              </a:rPr>
              <a:t>C: 1, 4, 3, 2</a:t>
            </a:r>
          </a:p>
          <a:p>
            <a:pPr algn="ctr"/>
            <a:r>
              <a:rPr lang="en-US" dirty="0">
                <a:latin typeface="Consolas" panose="020B0609020204030204" pitchFamily="49" charset="0"/>
                <a:cs typeface="Calibri" panose="020F0502020204030204" pitchFamily="34" charset="0"/>
              </a:rPr>
              <a:t>D: 2, 1, 4, 3</a:t>
            </a:r>
          </a:p>
        </p:txBody>
      </p:sp>
      <p:sp>
        <p:nvSpPr>
          <p:cNvPr id="6" name="TextBox 5">
            <a:extLst>
              <a:ext uri="{FF2B5EF4-FFF2-40B4-BE49-F238E27FC236}">
                <a16:creationId xmlns:a16="http://schemas.microsoft.com/office/drawing/2014/main" id="{FD7EF4D6-9824-7DEE-054E-0A06AB766FA1}"/>
              </a:ext>
            </a:extLst>
          </p:cNvPr>
          <p:cNvSpPr txBox="1"/>
          <p:nvPr/>
        </p:nvSpPr>
        <p:spPr>
          <a:xfrm>
            <a:off x="7399550" y="2307171"/>
            <a:ext cx="3786555" cy="1477328"/>
          </a:xfrm>
          <a:prstGeom prst="rect">
            <a:avLst/>
          </a:prstGeom>
          <a:noFill/>
        </p:spPr>
        <p:txBody>
          <a:bodyPr wrap="square" lIns="0" rIns="0" rtlCol="0">
            <a:spAutoFit/>
          </a:bodyPr>
          <a:lstStyle/>
          <a:p>
            <a:pPr algn="ctr"/>
            <a:r>
              <a:rPr lang="en-US" dirty="0">
                <a:latin typeface="Consolas" panose="020B0609020204030204" pitchFamily="49" charset="0"/>
                <a:cs typeface="Calibri" panose="020F0502020204030204" pitchFamily="34" charset="0"/>
              </a:rPr>
              <a:t>   A,     B,     C,     D</a:t>
            </a:r>
          </a:p>
          <a:p>
            <a:pPr algn="ctr"/>
            <a:r>
              <a:rPr lang="en-US" dirty="0">
                <a:latin typeface="Consolas" panose="020B0609020204030204" pitchFamily="49" charset="0"/>
                <a:cs typeface="Calibri" panose="020F0502020204030204" pitchFamily="34" charset="0"/>
              </a:rPr>
              <a:t>1: (3,6), (9,3), (0,9), (6,6)</a:t>
            </a:r>
          </a:p>
          <a:p>
            <a:pPr algn="ctr"/>
            <a:r>
              <a:rPr lang="en-US" dirty="0">
                <a:latin typeface="Consolas" panose="020B0609020204030204" pitchFamily="49" charset="0"/>
                <a:cs typeface="Calibri" panose="020F0502020204030204" pitchFamily="34" charset="0"/>
              </a:rPr>
              <a:t>2: (6,9), (0,0), (9,0), (3,9)</a:t>
            </a:r>
          </a:p>
          <a:p>
            <a:pPr algn="ctr"/>
            <a:r>
              <a:rPr lang="en-US" dirty="0">
                <a:latin typeface="Consolas" panose="020B0609020204030204" pitchFamily="49" charset="0"/>
                <a:cs typeface="Calibri" panose="020F0502020204030204" pitchFamily="34" charset="0"/>
              </a:rPr>
              <a:t>3: (3,0), (9,6), (6,3), (0,0)</a:t>
            </a:r>
          </a:p>
          <a:p>
            <a:pPr algn="ctr"/>
            <a:r>
              <a:rPr lang="en-US" dirty="0">
                <a:latin typeface="Consolas" panose="020B0609020204030204" pitchFamily="49" charset="0"/>
                <a:cs typeface="Calibri" panose="020F0502020204030204" pitchFamily="34" charset="0"/>
              </a:rPr>
              <a:t>4: (6,3), (0,9), (3,6), (9,3)</a:t>
            </a:r>
          </a:p>
        </p:txBody>
      </p:sp>
      <p:sp>
        <p:nvSpPr>
          <p:cNvPr id="7" name="Right Arrow 10">
            <a:extLst>
              <a:ext uri="{FF2B5EF4-FFF2-40B4-BE49-F238E27FC236}">
                <a16:creationId xmlns:a16="http://schemas.microsoft.com/office/drawing/2014/main" id="{1FDE68E3-FB05-EEC8-7C4C-B1489B3E69F5}"/>
              </a:ext>
            </a:extLst>
          </p:cNvPr>
          <p:cNvSpPr/>
          <p:nvPr/>
        </p:nvSpPr>
        <p:spPr>
          <a:xfrm rot="5400000">
            <a:off x="9160590" y="3905346"/>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8" name="Rectangle 7">
            <a:extLst>
              <a:ext uri="{FF2B5EF4-FFF2-40B4-BE49-F238E27FC236}">
                <a16:creationId xmlns:a16="http://schemas.microsoft.com/office/drawing/2014/main" id="{34C199B9-4D38-E1B1-B9CB-501A73510ACB}"/>
              </a:ext>
            </a:extLst>
          </p:cNvPr>
          <p:cNvSpPr/>
          <p:nvPr/>
        </p:nvSpPr>
        <p:spPr>
          <a:xfrm>
            <a:off x="1150566" y="4280625"/>
            <a:ext cx="4262421" cy="1477328"/>
          </a:xfrm>
          <a:prstGeom prst="rect">
            <a:avLst/>
          </a:prstGeom>
        </p:spPr>
        <p:txBody>
          <a:bodyPr wrap="square">
            <a:spAutoFit/>
          </a:bodyPr>
          <a:lstStyle/>
          <a:p>
            <a:r>
              <a:rPr lang="en-US" b="1" dirty="0">
                <a:latin typeface="Consolas" panose="020B0609020204030204" pitchFamily="49" charset="0"/>
              </a:rPr>
              <a:t>while</a:t>
            </a:r>
            <a:r>
              <a:rPr lang="en-US" dirty="0">
                <a:latin typeface="Consolas" panose="020B0609020204030204" pitchFamily="49" charset="0"/>
              </a:rPr>
              <a:t>(!converged)</a:t>
            </a:r>
          </a:p>
          <a:p>
            <a:r>
              <a:rPr lang="en-US" dirty="0">
                <a:latin typeface="Consolas" panose="020B0609020204030204" pitchFamily="49" charset="0"/>
              </a:rPr>
              <a:t>  </a:t>
            </a:r>
            <a:r>
              <a:rPr lang="en-US" b="1" dirty="0">
                <a:latin typeface="Consolas" panose="020B0609020204030204" pitchFamily="49" charset="0"/>
              </a:rPr>
              <a:t>#1 </a:t>
            </a:r>
            <a:r>
              <a:rPr lang="en-US" dirty="0">
                <a:latin typeface="Consolas" panose="020B0609020204030204" pitchFamily="49" charset="0"/>
              </a:rPr>
              <a:t>unmatched As propose to </a:t>
            </a:r>
            <a:br>
              <a:rPr lang="en-US" dirty="0">
                <a:latin typeface="Consolas" panose="020B0609020204030204" pitchFamily="49" charset="0"/>
              </a:rPr>
            </a:br>
            <a:r>
              <a:rPr lang="en-US" dirty="0">
                <a:latin typeface="Consolas" panose="020B0609020204030204" pitchFamily="49" charset="0"/>
              </a:rPr>
              <a:t>     highest-ranked, unasked </a:t>
            </a:r>
            <a:r>
              <a:rPr lang="en-US" dirty="0" err="1">
                <a:latin typeface="Consolas" panose="020B0609020204030204" pitchFamily="49" charset="0"/>
              </a:rPr>
              <a:t>Bs</a:t>
            </a:r>
            <a:endParaRPr lang="en-US" dirty="0">
              <a:latin typeface="Consolas" panose="020B0609020204030204" pitchFamily="49" charset="0"/>
            </a:endParaRPr>
          </a:p>
          <a:p>
            <a:r>
              <a:rPr lang="en-US" dirty="0">
                <a:latin typeface="Consolas" panose="020B0609020204030204" pitchFamily="49" charset="0"/>
              </a:rPr>
              <a:t>  </a:t>
            </a:r>
            <a:r>
              <a:rPr lang="en-US" b="1" dirty="0">
                <a:latin typeface="Consolas" panose="020B0609020204030204" pitchFamily="49" charset="0"/>
              </a:rPr>
              <a:t>#2</a:t>
            </a:r>
            <a:r>
              <a:rPr lang="en-US" dirty="0">
                <a:latin typeface="Consolas" panose="020B0609020204030204" pitchFamily="49" charset="0"/>
              </a:rPr>
              <a:t> </a:t>
            </a:r>
            <a:r>
              <a:rPr lang="en-US" dirty="0" err="1">
                <a:latin typeface="Consolas" panose="020B0609020204030204" pitchFamily="49" charset="0"/>
              </a:rPr>
              <a:t>Bs</a:t>
            </a:r>
            <a:r>
              <a:rPr lang="en-US" dirty="0">
                <a:latin typeface="Consolas" panose="020B0609020204030204" pitchFamily="49" charset="0"/>
              </a:rPr>
              <a:t> accept highest-ranked </a:t>
            </a:r>
            <a:br>
              <a:rPr lang="en-US" dirty="0">
                <a:latin typeface="Consolas" panose="020B0609020204030204" pitchFamily="49" charset="0"/>
              </a:rPr>
            </a:br>
            <a:r>
              <a:rPr lang="en-US" dirty="0">
                <a:latin typeface="Consolas" panose="020B0609020204030204" pitchFamily="49" charset="0"/>
              </a:rPr>
              <a:t>     proposal (even if matched)</a:t>
            </a:r>
          </a:p>
        </p:txBody>
      </p:sp>
      <p:sp>
        <p:nvSpPr>
          <p:cNvPr id="9" name="Rectangle 8">
            <a:extLst>
              <a:ext uri="{FF2B5EF4-FFF2-40B4-BE49-F238E27FC236}">
                <a16:creationId xmlns:a16="http://schemas.microsoft.com/office/drawing/2014/main" id="{E7AFC2E4-BF9F-AEBB-C45D-45BC5786F6E1}"/>
              </a:ext>
            </a:extLst>
          </p:cNvPr>
          <p:cNvSpPr/>
          <p:nvPr/>
        </p:nvSpPr>
        <p:spPr>
          <a:xfrm>
            <a:off x="9961904" y="1288049"/>
            <a:ext cx="2154793" cy="923330"/>
          </a:xfrm>
          <a:prstGeom prst="rect">
            <a:avLst/>
          </a:prstGeom>
        </p:spPr>
        <p:txBody>
          <a:bodyPr wrap="square">
            <a:spAutoFit/>
          </a:bodyPr>
          <a:lstStyle/>
          <a:p>
            <a:pPr algn="ctr"/>
            <a:r>
              <a:rPr lang="en-US" altLang="en-US" dirty="0">
                <a:latin typeface="Calibri" panose="020F0502020204030204" pitchFamily="34" charset="0"/>
                <a:cs typeface="Calibri" panose="020F0502020204030204" pitchFamily="34" charset="0"/>
              </a:rPr>
              <a:t>Alternatively: </a:t>
            </a:r>
            <a:br>
              <a:rPr lang="en-US" altLang="en-US" dirty="0">
                <a:latin typeface="Calibri" panose="020F0502020204030204" pitchFamily="34" charset="0"/>
                <a:cs typeface="Calibri" panose="020F0502020204030204" pitchFamily="34" charset="0"/>
              </a:rPr>
            </a:br>
            <a:r>
              <a:rPr lang="en-US" altLang="en-US" dirty="0">
                <a:solidFill>
                  <a:schemeClr val="accent1"/>
                </a:solidFill>
                <a:latin typeface="Calibri" panose="020F0502020204030204" pitchFamily="34" charset="0"/>
                <a:cs typeface="Calibri" panose="020F0502020204030204" pitchFamily="34" charset="0"/>
              </a:rPr>
              <a:t>Maximal weight matching</a:t>
            </a:r>
          </a:p>
        </p:txBody>
      </p:sp>
      <p:sp>
        <p:nvSpPr>
          <p:cNvPr id="10" name="Rectangle 9">
            <a:extLst>
              <a:ext uri="{FF2B5EF4-FFF2-40B4-BE49-F238E27FC236}">
                <a16:creationId xmlns:a16="http://schemas.microsoft.com/office/drawing/2014/main" id="{42F161FE-11CF-6043-2C63-E64AFDCCCC9E}"/>
              </a:ext>
            </a:extLst>
          </p:cNvPr>
          <p:cNvSpPr/>
          <p:nvPr/>
        </p:nvSpPr>
        <p:spPr>
          <a:xfrm>
            <a:off x="5727284" y="328782"/>
            <a:ext cx="4791052" cy="830997"/>
          </a:xfrm>
          <a:prstGeom prst="rect">
            <a:avLst/>
          </a:prstGeom>
        </p:spPr>
        <p:txBody>
          <a:bodyPr wrap="square">
            <a:spAutoFit/>
          </a:bodyPr>
          <a:lstStyle/>
          <a:p>
            <a:pPr algn="r"/>
            <a:r>
              <a:rPr lang="en-US" sz="1600" dirty="0"/>
              <a:t>DIA WS19/20 Project: </a:t>
            </a:r>
            <a:r>
              <a:rPr lang="en-US" sz="1600" b="1" dirty="0">
                <a:solidFill>
                  <a:srgbClr val="7889FB"/>
                </a:solidFill>
              </a:rPr>
              <a:t>Stable Marriage Algorithms in Linear Algebra</a:t>
            </a:r>
            <a:r>
              <a:rPr lang="en-US" sz="1600" dirty="0"/>
              <a:t>: </a:t>
            </a:r>
            <a:r>
              <a:rPr lang="en-US" sz="1600" dirty="0">
                <a:hlinkClick r:id="rId3"/>
              </a:rPr>
              <a:t>https://github.com/apache/systemds/</a:t>
            </a:r>
            <a:br>
              <a:rPr lang="en-US" sz="1600" dirty="0">
                <a:hlinkClick r:id="rId3"/>
              </a:rPr>
            </a:br>
            <a:r>
              <a:rPr lang="en-US" sz="1600" dirty="0">
                <a:hlinkClick r:id="rId3"/>
              </a:rPr>
              <a:t>blob/main/scripts/builtin/stableMarriage.dml</a:t>
            </a:r>
            <a:r>
              <a:rPr lang="en-US" sz="1600" dirty="0"/>
              <a:t> </a:t>
            </a:r>
          </a:p>
        </p:txBody>
      </p:sp>
    </p:spTree>
    <p:extLst>
      <p:ext uri="{BB962C8B-B14F-4D97-AF65-F5344CB8AC3E}">
        <p14:creationId xmlns:p14="http://schemas.microsoft.com/office/powerpoint/2010/main" val="25542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8FA741-90EE-2F47-1ECF-B9CB09EBAFF9}"/>
              </a:ext>
            </a:extLst>
          </p:cNvPr>
          <p:cNvSpPr>
            <a:spLocks noGrp="1"/>
          </p:cNvSpPr>
          <p:nvPr>
            <p:ph type="body" sz="quarter" idx="18"/>
          </p:nvPr>
        </p:nvSpPr>
        <p:spPr/>
        <p:txBody>
          <a:bodyPr/>
          <a:lstStyle/>
          <a:p>
            <a:r>
              <a:rPr lang="en-US" dirty="0"/>
              <a:t>Commercial Tools</a:t>
            </a:r>
          </a:p>
          <a:p>
            <a:pPr lvl="1"/>
            <a:r>
              <a:rPr lang="en-US" dirty="0"/>
              <a:t>Most </a:t>
            </a:r>
            <a:r>
              <a:rPr lang="en-US" b="1" dirty="0">
                <a:solidFill>
                  <a:schemeClr val="accent1"/>
                </a:solidFill>
              </a:rPr>
              <a:t>message-oriented middleware</a:t>
            </a:r>
            <a:r>
              <a:rPr lang="en-US" dirty="0"/>
              <a:t>, </a:t>
            </a:r>
            <a:r>
              <a:rPr lang="en-US" b="1" dirty="0">
                <a:solidFill>
                  <a:schemeClr val="accent1"/>
                </a:solidFill>
              </a:rPr>
              <a:t>EAI</a:t>
            </a:r>
            <a:r>
              <a:rPr lang="en-US" dirty="0"/>
              <a:t>, </a:t>
            </a:r>
            <a:r>
              <a:rPr lang="en-US" b="1" dirty="0">
                <a:solidFill>
                  <a:schemeClr val="accent1"/>
                </a:solidFill>
              </a:rPr>
              <a:t>ETL</a:t>
            </a:r>
            <a:r>
              <a:rPr lang="en-US" dirty="0"/>
              <a:t> tools provide mapping UIs</a:t>
            </a:r>
            <a:br>
              <a:rPr lang="en-US" dirty="0"/>
            </a:br>
            <a:r>
              <a:rPr lang="en-US" dirty="0"/>
              <a:t>(w/ basic string similarity for matching)</a:t>
            </a:r>
          </a:p>
          <a:p>
            <a:pPr lvl="1"/>
            <a:r>
              <a:rPr lang="en-US" dirty="0"/>
              <a:t>Many data modeling tools also support matching/mapping</a:t>
            </a:r>
          </a:p>
          <a:p>
            <a:pPr lvl="3"/>
            <a:endParaRPr lang="en-US" sz="1000" dirty="0"/>
          </a:p>
          <a:p>
            <a:r>
              <a:rPr lang="en-US" dirty="0"/>
              <a:t>Academic Prototypes</a:t>
            </a:r>
          </a:p>
          <a:p>
            <a:endParaRPr lang="en-US" dirty="0"/>
          </a:p>
        </p:txBody>
      </p:sp>
      <p:sp>
        <p:nvSpPr>
          <p:cNvPr id="3" name="Text Placeholder 2">
            <a:extLst>
              <a:ext uri="{FF2B5EF4-FFF2-40B4-BE49-F238E27FC236}">
                <a16:creationId xmlns:a16="http://schemas.microsoft.com/office/drawing/2014/main" id="{6A0A258D-59E9-5E02-824E-CC2B2C589CA3}"/>
              </a:ext>
            </a:extLst>
          </p:cNvPr>
          <p:cNvSpPr>
            <a:spLocks noGrp="1"/>
          </p:cNvSpPr>
          <p:nvPr>
            <p:ph type="body" sz="quarter" idx="14"/>
          </p:nvPr>
        </p:nvSpPr>
        <p:spPr/>
        <p:txBody>
          <a:bodyPr/>
          <a:lstStyle/>
          <a:p>
            <a:r>
              <a:rPr lang="en-US" dirty="0"/>
              <a:t>Schema Matching Tools</a:t>
            </a:r>
          </a:p>
        </p:txBody>
      </p:sp>
      <p:pic>
        <p:nvPicPr>
          <p:cNvPr id="4" name="Picture 3">
            <a:extLst>
              <a:ext uri="{FF2B5EF4-FFF2-40B4-BE49-F238E27FC236}">
                <a16:creationId xmlns:a16="http://schemas.microsoft.com/office/drawing/2014/main" id="{5ECC3E32-533E-8669-80B6-45F6B266CB45}"/>
              </a:ext>
            </a:extLst>
          </p:cNvPr>
          <p:cNvPicPr>
            <a:picLocks noChangeAspect="1"/>
          </p:cNvPicPr>
          <p:nvPr/>
        </p:nvPicPr>
        <p:blipFill>
          <a:blip r:embed="rId2"/>
          <a:stretch>
            <a:fillRect/>
          </a:stretch>
        </p:blipFill>
        <p:spPr>
          <a:xfrm>
            <a:off x="3811855" y="2817109"/>
            <a:ext cx="6360961" cy="2782686"/>
          </a:xfrm>
          <a:prstGeom prst="rect">
            <a:avLst/>
          </a:prstGeom>
        </p:spPr>
      </p:pic>
      <p:pic>
        <p:nvPicPr>
          <p:cNvPr id="5" name="Picture 4">
            <a:extLst>
              <a:ext uri="{FF2B5EF4-FFF2-40B4-BE49-F238E27FC236}">
                <a16:creationId xmlns:a16="http://schemas.microsoft.com/office/drawing/2014/main" id="{7D4B0EC3-415C-92A7-4FF6-60F90E8BF5B3}"/>
              </a:ext>
            </a:extLst>
          </p:cNvPr>
          <p:cNvPicPr>
            <a:picLocks noChangeAspect="1"/>
          </p:cNvPicPr>
          <p:nvPr/>
        </p:nvPicPr>
        <p:blipFill>
          <a:blip r:embed="rId3"/>
          <a:stretch>
            <a:fillRect/>
          </a:stretch>
        </p:blipFill>
        <p:spPr>
          <a:xfrm>
            <a:off x="759902" y="3364453"/>
            <a:ext cx="454046" cy="640080"/>
          </a:xfrm>
          <a:prstGeom prst="rect">
            <a:avLst/>
          </a:prstGeom>
          <a:ln w="25400">
            <a:solidFill>
              <a:srgbClr val="7889FB"/>
            </a:solidFill>
          </a:ln>
        </p:spPr>
      </p:pic>
      <p:sp>
        <p:nvSpPr>
          <p:cNvPr id="6" name="TextBox 5">
            <a:extLst>
              <a:ext uri="{FF2B5EF4-FFF2-40B4-BE49-F238E27FC236}">
                <a16:creationId xmlns:a16="http://schemas.microsoft.com/office/drawing/2014/main" id="{15E31EBB-9488-D253-AEB4-D1E34AEDCB84}"/>
              </a:ext>
            </a:extLst>
          </p:cNvPr>
          <p:cNvSpPr txBox="1"/>
          <p:nvPr/>
        </p:nvSpPr>
        <p:spPr>
          <a:xfrm>
            <a:off x="1330522" y="3240776"/>
            <a:ext cx="2196320"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[Erhard Rahm: Towards Large-Scale Schema and Ontology Matching. Schema Matching and Mapping 2011]</a:t>
            </a:r>
          </a:p>
        </p:txBody>
      </p:sp>
    </p:spTree>
    <p:extLst>
      <p:ext uri="{BB962C8B-B14F-4D97-AF65-F5344CB8AC3E}">
        <p14:creationId xmlns:p14="http://schemas.microsoft.com/office/powerpoint/2010/main" val="39101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4E2A8F-B647-7958-C897-270CD75C177C}"/>
              </a:ext>
            </a:extLst>
          </p:cNvPr>
          <p:cNvSpPr>
            <a:spLocks noGrp="1"/>
          </p:cNvSpPr>
          <p:nvPr>
            <p:ph type="body" sz="quarter" idx="18"/>
          </p:nvPr>
        </p:nvSpPr>
        <p:spPr/>
        <p:txBody>
          <a:bodyPr/>
          <a:lstStyle/>
          <a:p>
            <a:r>
              <a:rPr lang="en-US" dirty="0"/>
              <a:t>COMA ++</a:t>
            </a:r>
          </a:p>
          <a:p>
            <a:endParaRPr lang="en-US" dirty="0"/>
          </a:p>
          <a:p>
            <a:pPr marL="0" indent="0">
              <a:buNone/>
            </a:pPr>
            <a:endParaRPr lang="en-US" dirty="0"/>
          </a:p>
          <a:p>
            <a:endParaRPr lang="en-US" dirty="0"/>
          </a:p>
          <a:p>
            <a:endParaRPr lang="en-US" dirty="0"/>
          </a:p>
          <a:p>
            <a:endParaRPr lang="en-US" dirty="0"/>
          </a:p>
          <a:p>
            <a:endParaRPr lang="en-US" dirty="0"/>
          </a:p>
          <a:p>
            <a:r>
              <a:rPr lang="en-US" dirty="0"/>
              <a:t>COMA 3.0</a:t>
            </a:r>
          </a:p>
          <a:p>
            <a:pPr lvl="1"/>
            <a:r>
              <a:rPr lang="en-US" dirty="0"/>
              <a:t>2011/2012</a:t>
            </a:r>
          </a:p>
          <a:p>
            <a:pPr lvl="1"/>
            <a:r>
              <a:rPr lang="en-US" b="1" dirty="0">
                <a:solidFill>
                  <a:srgbClr val="7889FB"/>
                </a:solidFill>
              </a:rPr>
              <a:t>Ontology Merging</a:t>
            </a:r>
          </a:p>
          <a:p>
            <a:pPr lvl="1"/>
            <a:r>
              <a:rPr lang="en-US" dirty="0"/>
              <a:t>Workflow Management </a:t>
            </a:r>
          </a:p>
          <a:p>
            <a:endParaRPr lang="en-US" dirty="0"/>
          </a:p>
        </p:txBody>
      </p:sp>
      <p:sp>
        <p:nvSpPr>
          <p:cNvPr id="3" name="Text Placeholder 2">
            <a:extLst>
              <a:ext uri="{FF2B5EF4-FFF2-40B4-BE49-F238E27FC236}">
                <a16:creationId xmlns:a16="http://schemas.microsoft.com/office/drawing/2014/main" id="{53A6B2BC-2725-73D9-CB1A-FCCD1C213BA5}"/>
              </a:ext>
            </a:extLst>
          </p:cNvPr>
          <p:cNvSpPr>
            <a:spLocks noGrp="1"/>
          </p:cNvSpPr>
          <p:nvPr>
            <p:ph type="body" sz="quarter" idx="14"/>
          </p:nvPr>
        </p:nvSpPr>
        <p:spPr/>
        <p:txBody>
          <a:bodyPr/>
          <a:lstStyle/>
          <a:p>
            <a:r>
              <a:rPr lang="en-US" dirty="0"/>
              <a:t>Schema Matching Tools, cont.</a:t>
            </a:r>
          </a:p>
        </p:txBody>
      </p:sp>
      <p:pic>
        <p:nvPicPr>
          <p:cNvPr id="4" name="Picture 6">
            <a:extLst>
              <a:ext uri="{FF2B5EF4-FFF2-40B4-BE49-F238E27FC236}">
                <a16:creationId xmlns:a16="http://schemas.microsoft.com/office/drawing/2014/main" id="{7ACC5200-3AAF-8559-5FFD-6508D5699F0B}"/>
              </a:ext>
            </a:extLst>
          </p:cNvPr>
          <p:cNvPicPr>
            <a:picLocks noChangeAspect="1" noChangeArrowheads="1"/>
          </p:cNvPicPr>
          <p:nvPr/>
        </p:nvPicPr>
        <p:blipFill>
          <a:blip r:embed="rId2" cstate="print"/>
          <a:srcRect l="6285" t="16016" r="2142" b="17969"/>
          <a:stretch>
            <a:fillRect/>
          </a:stretch>
        </p:blipFill>
        <p:spPr bwMode="auto">
          <a:xfrm>
            <a:off x="3952333" y="1278637"/>
            <a:ext cx="5001462" cy="2637239"/>
          </a:xfrm>
          <a:prstGeom prst="rect">
            <a:avLst/>
          </a:prstGeom>
          <a:noFill/>
          <a:ln w="9525" algn="ctr">
            <a:noFill/>
            <a:miter lim="800000"/>
            <a:headEnd/>
            <a:tailEnd/>
          </a:ln>
          <a:effectLst/>
        </p:spPr>
      </p:pic>
      <p:pic>
        <p:nvPicPr>
          <p:cNvPr id="5" name="Picture 4">
            <a:extLst>
              <a:ext uri="{FF2B5EF4-FFF2-40B4-BE49-F238E27FC236}">
                <a16:creationId xmlns:a16="http://schemas.microsoft.com/office/drawing/2014/main" id="{0AAA5F1D-84A6-38F1-9043-FE1A034CB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886" y="2597256"/>
            <a:ext cx="3833435" cy="3014769"/>
          </a:xfrm>
          <a:prstGeom prst="rect">
            <a:avLst/>
          </a:prstGeom>
        </p:spPr>
      </p:pic>
      <p:sp>
        <p:nvSpPr>
          <p:cNvPr id="6" name="Rectangle 5">
            <a:extLst>
              <a:ext uri="{FF2B5EF4-FFF2-40B4-BE49-F238E27FC236}">
                <a16:creationId xmlns:a16="http://schemas.microsoft.com/office/drawing/2014/main" id="{F998163C-D42C-A4AC-E44E-2A7D443130EF}"/>
              </a:ext>
            </a:extLst>
          </p:cNvPr>
          <p:cNvSpPr/>
          <p:nvPr/>
        </p:nvSpPr>
        <p:spPr>
          <a:xfrm>
            <a:off x="5708547" y="4036521"/>
            <a:ext cx="2170444" cy="738664"/>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a:t>
            </a:r>
            <a:r>
              <a:rPr lang="en-US" sz="1400" dirty="0">
                <a:latin typeface="Calibri" panose="020F0502020204030204" pitchFamily="34" charset="0"/>
                <a:cs typeface="Calibri" panose="020F0502020204030204" pitchFamily="34" charset="0"/>
              </a:rPr>
              <a:t>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hlinkClick r:id="rId4"/>
              </a:rPr>
              <a:t>https://dbs.uni-leipzig.de/</a:t>
            </a:r>
            <a:br>
              <a:rPr lang="en-US" sz="1400" dirty="0">
                <a:latin typeface="Calibri" panose="020F0502020204030204" pitchFamily="34" charset="0"/>
                <a:cs typeface="Calibri" panose="020F0502020204030204" pitchFamily="34" charset="0"/>
                <a:hlinkClick r:id="rId4"/>
              </a:rPr>
            </a:br>
            <a:r>
              <a:rPr lang="en-US" sz="1400" dirty="0">
                <a:latin typeface="Calibri" panose="020F0502020204030204" pitchFamily="34" charset="0"/>
                <a:cs typeface="Calibri" panose="020F0502020204030204" pitchFamily="34" charset="0"/>
                <a:hlinkClick r:id="rId4"/>
              </a:rPr>
              <a:t>de/Research/coma.html</a:t>
            </a:r>
            <a:r>
              <a:rPr lang="en-US" sz="1400" dirty="0">
                <a:latin typeface="Calibri" panose="020F0502020204030204" pitchFamily="34" charset="0"/>
                <a:cs typeface="Calibri" panose="020F0502020204030204" pitchFamily="34" charset="0"/>
              </a:rPr>
              <a:t>]</a:t>
            </a:r>
          </a:p>
        </p:txBody>
      </p:sp>
      <p:pic>
        <p:nvPicPr>
          <p:cNvPr id="7" name="Picture 154">
            <a:extLst>
              <a:ext uri="{FF2B5EF4-FFF2-40B4-BE49-F238E27FC236}">
                <a16:creationId xmlns:a16="http://schemas.microsoft.com/office/drawing/2014/main" id="{BFAB7AD3-62CB-5F08-422A-DDA3727B76AE}"/>
              </a:ext>
            </a:extLst>
          </p:cNvPr>
          <p:cNvPicPr>
            <a:picLocks noChangeAspect="1" noChangeArrowheads="1"/>
          </p:cNvPicPr>
          <p:nvPr/>
        </p:nvPicPr>
        <p:blipFill>
          <a:blip r:embed="rId5" cstate="print"/>
          <a:srcRect r="1077"/>
          <a:stretch>
            <a:fillRect/>
          </a:stretch>
        </p:blipFill>
        <p:spPr bwMode="auto">
          <a:xfrm>
            <a:off x="8530848" y="825206"/>
            <a:ext cx="1893887" cy="298450"/>
          </a:xfrm>
          <a:prstGeom prst="rect">
            <a:avLst/>
          </a:prstGeom>
          <a:noFill/>
          <a:ln w="9525" algn="ctr">
            <a:noFill/>
            <a:miter lim="800000"/>
            <a:headEnd/>
            <a:tailEnd/>
          </a:ln>
          <a:effectLst/>
        </p:spPr>
      </p:pic>
      <p:sp>
        <p:nvSpPr>
          <p:cNvPr id="8" name="Rectangle 7">
            <a:extLst>
              <a:ext uri="{FF2B5EF4-FFF2-40B4-BE49-F238E27FC236}">
                <a16:creationId xmlns:a16="http://schemas.microsoft.com/office/drawing/2014/main" id="{137CBE6F-06D4-EF09-0CE9-8F796605398D}"/>
              </a:ext>
            </a:extLst>
          </p:cNvPr>
          <p:cNvSpPr/>
          <p:nvPr/>
        </p:nvSpPr>
        <p:spPr>
          <a:xfrm>
            <a:off x="7727129" y="293842"/>
            <a:ext cx="2762250" cy="523220"/>
          </a:xfrm>
          <a:prstGeom prst="rect">
            <a:avLst/>
          </a:prstGeom>
        </p:spPr>
        <p:txBody>
          <a:bodyPr wrap="square">
            <a:spAutoFit/>
          </a:bodyPr>
          <a:lstStyle/>
          <a:p>
            <a:pPr algn="r"/>
            <a:r>
              <a:rPr lang="en-US" sz="1400" b="1" dirty="0">
                <a:solidFill>
                  <a:schemeClr val="accent1"/>
                </a:solidFill>
                <a:latin typeface="Calibri" panose="020F0502020204030204" pitchFamily="34" charset="0"/>
                <a:cs typeface="Calibri" panose="020F0502020204030204" pitchFamily="34" charset="0"/>
              </a:rPr>
              <a:t>COMA</a:t>
            </a:r>
            <a:r>
              <a:rPr lang="en-US" sz="1400" dirty="0">
                <a:latin typeface="Calibri" panose="020F0502020204030204" pitchFamily="34" charset="0"/>
                <a:cs typeface="Calibri" panose="020F0502020204030204" pitchFamily="34" charset="0"/>
              </a:rPr>
              <a:t> system for </a:t>
            </a:r>
            <a:r>
              <a:rPr lang="en-US" sz="1400" b="1" dirty="0">
                <a:solidFill>
                  <a:schemeClr val="accent1"/>
                </a:solidFill>
                <a:latin typeface="Calibri" panose="020F0502020204030204" pitchFamily="34" charset="0"/>
                <a:cs typeface="Calibri" panose="020F0502020204030204" pitchFamily="34" charset="0"/>
              </a:rPr>
              <a:t>co</a:t>
            </a:r>
            <a:r>
              <a:rPr lang="en-US" sz="1400" dirty="0">
                <a:latin typeface="Calibri" panose="020F0502020204030204" pitchFamily="34" charset="0"/>
                <a:cs typeface="Calibri" panose="020F0502020204030204" pitchFamily="34" charset="0"/>
              </a:rPr>
              <a:t>mbining </a:t>
            </a:r>
            <a:r>
              <a:rPr lang="en-US" sz="1400" b="1" dirty="0">
                <a:solidFill>
                  <a:schemeClr val="accent1"/>
                </a:solidFill>
                <a:latin typeface="Calibri" panose="020F0502020204030204" pitchFamily="34" charset="0"/>
                <a:cs typeface="Calibri" panose="020F0502020204030204" pitchFamily="34" charset="0"/>
              </a:rPr>
              <a:t>ma</a:t>
            </a:r>
            <a:r>
              <a:rPr lang="en-US" sz="1400" dirty="0">
                <a:latin typeface="Calibri" panose="020F0502020204030204" pitchFamily="34" charset="0"/>
                <a:cs typeface="Calibri" panose="020F0502020204030204" pitchFamily="34" charset="0"/>
              </a:rPr>
              <a:t>tch algorithms in a flexible way)</a:t>
            </a:r>
          </a:p>
        </p:txBody>
      </p:sp>
      <p:pic>
        <p:nvPicPr>
          <p:cNvPr id="9" name="Picture 8">
            <a:extLst>
              <a:ext uri="{FF2B5EF4-FFF2-40B4-BE49-F238E27FC236}">
                <a16:creationId xmlns:a16="http://schemas.microsoft.com/office/drawing/2014/main" id="{21B1A730-51DE-8024-BA8E-D98329CC2E1F}"/>
              </a:ext>
            </a:extLst>
          </p:cNvPr>
          <p:cNvPicPr>
            <a:picLocks noChangeAspect="1"/>
          </p:cNvPicPr>
          <p:nvPr/>
        </p:nvPicPr>
        <p:blipFill>
          <a:blip r:embed="rId6"/>
          <a:stretch>
            <a:fillRect/>
          </a:stretch>
        </p:blipFill>
        <p:spPr>
          <a:xfrm>
            <a:off x="589867" y="1831759"/>
            <a:ext cx="455255" cy="640080"/>
          </a:xfrm>
          <a:prstGeom prst="rect">
            <a:avLst/>
          </a:prstGeom>
          <a:ln w="25400">
            <a:solidFill>
              <a:srgbClr val="7889FB"/>
            </a:solidFill>
          </a:ln>
        </p:spPr>
      </p:pic>
      <p:pic>
        <p:nvPicPr>
          <p:cNvPr id="10" name="Picture 9">
            <a:extLst>
              <a:ext uri="{FF2B5EF4-FFF2-40B4-BE49-F238E27FC236}">
                <a16:creationId xmlns:a16="http://schemas.microsoft.com/office/drawing/2014/main" id="{0248FF4C-1CC0-D7ED-FBEC-400F62CA4566}"/>
              </a:ext>
            </a:extLst>
          </p:cNvPr>
          <p:cNvPicPr>
            <a:picLocks noChangeAspect="1"/>
          </p:cNvPicPr>
          <p:nvPr/>
        </p:nvPicPr>
        <p:blipFill>
          <a:blip r:embed="rId7"/>
          <a:stretch>
            <a:fillRect/>
          </a:stretch>
        </p:blipFill>
        <p:spPr>
          <a:xfrm>
            <a:off x="590057" y="2695764"/>
            <a:ext cx="455065" cy="640080"/>
          </a:xfrm>
          <a:prstGeom prst="rect">
            <a:avLst/>
          </a:prstGeom>
          <a:ln w="25400">
            <a:solidFill>
              <a:srgbClr val="7889FB"/>
            </a:solidFill>
          </a:ln>
        </p:spPr>
      </p:pic>
      <p:sp>
        <p:nvSpPr>
          <p:cNvPr id="11" name="TextBox 10">
            <a:extLst>
              <a:ext uri="{FF2B5EF4-FFF2-40B4-BE49-F238E27FC236}">
                <a16:creationId xmlns:a16="http://schemas.microsoft.com/office/drawing/2014/main" id="{B97CA29E-DA83-7EBC-6430-A0903E4BB52C}"/>
              </a:ext>
            </a:extLst>
          </p:cNvPr>
          <p:cNvSpPr txBox="1"/>
          <p:nvPr/>
        </p:nvSpPr>
        <p:spPr>
          <a:xfrm>
            <a:off x="1154828" y="2567084"/>
            <a:ext cx="248962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[David </a:t>
            </a:r>
            <a:r>
              <a:rPr lang="en-US" sz="1400" dirty="0" err="1">
                <a:latin typeface="Calibri" panose="020F0502020204030204" pitchFamily="34" charset="0"/>
                <a:cs typeface="Calibri" panose="020F0502020204030204" pitchFamily="34" charset="0"/>
              </a:rPr>
              <a:t>Aumueller</a:t>
            </a:r>
            <a:r>
              <a:rPr lang="en-US" sz="1400" dirty="0">
                <a:latin typeface="Calibri" panose="020F0502020204030204" pitchFamily="34" charset="0"/>
                <a:cs typeface="Calibri" panose="020F0502020204030204" pitchFamily="34" charset="0"/>
              </a:rPr>
              <a:t>, Hong Hai Do, Sabine </a:t>
            </a:r>
            <a:r>
              <a:rPr lang="en-US" sz="1400" dirty="0" err="1">
                <a:latin typeface="Calibri" panose="020F0502020204030204" pitchFamily="34" charset="0"/>
                <a:cs typeface="Calibri" panose="020F0502020204030204" pitchFamily="34" charset="0"/>
              </a:rPr>
              <a:t>Massmann</a:t>
            </a:r>
            <a:r>
              <a:rPr lang="en-US" sz="1400" dirty="0">
                <a:latin typeface="Calibri" panose="020F0502020204030204" pitchFamily="34" charset="0"/>
                <a:cs typeface="Calibri" panose="020F0502020204030204" pitchFamily="34" charset="0"/>
              </a:rPr>
              <a:t>, Erhard Rahm: Schema and ontology matching with COMA++. </a:t>
            </a:r>
            <a:r>
              <a:rPr lang="en-US" sz="1400" b="1" dirty="0">
                <a:latin typeface="Calibri" panose="020F0502020204030204" pitchFamily="34" charset="0"/>
                <a:cs typeface="Calibri" panose="020F0502020204030204" pitchFamily="34" charset="0"/>
              </a:rPr>
              <a:t>SIGMOD 2005</a:t>
            </a:r>
            <a:r>
              <a:rPr lang="en-US" sz="1400" dirty="0">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41289C9-49AC-FDBA-9812-A274293BE53F}"/>
              </a:ext>
            </a:extLst>
          </p:cNvPr>
          <p:cNvSpPr txBox="1"/>
          <p:nvPr/>
        </p:nvSpPr>
        <p:spPr>
          <a:xfrm>
            <a:off x="1156505" y="1684507"/>
            <a:ext cx="248962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[Hong Hai Do, Erhard Rahm: COMA - A System for Flexible Combination of Schema Matching Approaches. </a:t>
            </a:r>
            <a:r>
              <a:rPr lang="en-US" sz="1400" b="1" dirty="0">
                <a:latin typeface="Calibri" panose="020F0502020204030204" pitchFamily="34" charset="0"/>
                <a:cs typeface="Calibri" panose="020F0502020204030204" pitchFamily="34" charset="0"/>
              </a:rPr>
              <a:t>VLDB 2002</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176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1CBA30-CEB7-F9CD-6309-AA8B9B64A0C6}"/>
              </a:ext>
            </a:extLst>
          </p:cNvPr>
          <p:cNvSpPr>
            <a:spLocks noGrp="1"/>
          </p:cNvSpPr>
          <p:nvPr>
            <p:ph type="body" sz="quarter" idx="14"/>
          </p:nvPr>
        </p:nvSpPr>
        <p:spPr/>
        <p:txBody>
          <a:bodyPr/>
          <a:lstStyle/>
          <a:p>
            <a:r>
              <a:rPr lang="en-US" dirty="0"/>
              <a:t>Schema Mapping</a:t>
            </a:r>
          </a:p>
          <a:p>
            <a:endParaRPr lang="en-US" dirty="0"/>
          </a:p>
        </p:txBody>
      </p:sp>
      <p:pic>
        <p:nvPicPr>
          <p:cNvPr id="4" name="Picture 10" descr="https://upload.wikimedia.org/wikipedia/commons/thumb/d/d8/Emblem-person-blue.svg/1024px-Emblem-person-blue.svg.png">
            <a:extLst>
              <a:ext uri="{FF2B5EF4-FFF2-40B4-BE49-F238E27FC236}">
                <a16:creationId xmlns:a16="http://schemas.microsoft.com/office/drawing/2014/main" id="{49BC2FA6-5064-AFC8-7CE7-01728C071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436" y="3049394"/>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5" name="Chevron 6">
            <a:extLst>
              <a:ext uri="{FF2B5EF4-FFF2-40B4-BE49-F238E27FC236}">
                <a16:creationId xmlns:a16="http://schemas.microsoft.com/office/drawing/2014/main" id="{69955840-9C22-D004-4F61-79BD96973FFC}"/>
              </a:ext>
            </a:extLst>
          </p:cNvPr>
          <p:cNvSpPr/>
          <p:nvPr/>
        </p:nvSpPr>
        <p:spPr>
          <a:xfrm>
            <a:off x="2849357" y="4395522"/>
            <a:ext cx="1738364" cy="984738"/>
          </a:xfrm>
          <a:prstGeom prst="chevron">
            <a:avLst>
              <a:gd name="adj" fmla="val 36735"/>
            </a:avLst>
          </a:prstGeom>
          <a:solidFill>
            <a:srgbClr val="C40D1E"/>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6" name="Chevron 7">
            <a:extLst>
              <a:ext uri="{FF2B5EF4-FFF2-40B4-BE49-F238E27FC236}">
                <a16:creationId xmlns:a16="http://schemas.microsoft.com/office/drawing/2014/main" id="{32ACBAC7-B9DA-1990-FDE3-07762B1993A3}"/>
              </a:ext>
            </a:extLst>
          </p:cNvPr>
          <p:cNvSpPr/>
          <p:nvPr/>
        </p:nvSpPr>
        <p:spPr>
          <a:xfrm>
            <a:off x="5254103" y="4395522"/>
            <a:ext cx="1738364" cy="984738"/>
          </a:xfrm>
          <a:prstGeom prst="chevron">
            <a:avLst>
              <a:gd name="adj" fmla="val 36735"/>
            </a:avLst>
          </a:prstGeom>
          <a:solidFill>
            <a:srgbClr val="C40D1E"/>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7" name="Chevron 8">
            <a:extLst>
              <a:ext uri="{FF2B5EF4-FFF2-40B4-BE49-F238E27FC236}">
                <a16:creationId xmlns:a16="http://schemas.microsoft.com/office/drawing/2014/main" id="{5A472787-DDA9-C1AF-6C79-6511ED1D43BB}"/>
              </a:ext>
            </a:extLst>
          </p:cNvPr>
          <p:cNvSpPr/>
          <p:nvPr/>
        </p:nvSpPr>
        <p:spPr>
          <a:xfrm>
            <a:off x="7648599" y="4395522"/>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8" name="Straight Arrow Connector 7">
            <a:extLst>
              <a:ext uri="{FF2B5EF4-FFF2-40B4-BE49-F238E27FC236}">
                <a16:creationId xmlns:a16="http://schemas.microsoft.com/office/drawing/2014/main" id="{77CE134B-BA71-6FE4-424A-8F7D1BC79339}"/>
              </a:ext>
            </a:extLst>
          </p:cNvPr>
          <p:cNvCxnSpPr>
            <a:stCxn id="4" idx="1"/>
            <a:endCxn id="5" idx="0"/>
          </p:cNvCxnSpPr>
          <p:nvPr/>
        </p:nvCxnSpPr>
        <p:spPr>
          <a:xfrm flipH="1">
            <a:off x="3537667" y="3609361"/>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933E4F9-D754-B793-7296-249F5555CAEA}"/>
              </a:ext>
            </a:extLst>
          </p:cNvPr>
          <p:cNvCxnSpPr>
            <a:stCxn id="4" idx="2"/>
          </p:cNvCxnSpPr>
          <p:nvPr/>
        </p:nvCxnSpPr>
        <p:spPr>
          <a:xfrm>
            <a:off x="6090403" y="4169328"/>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112DD92-729F-602B-68AB-F61E6E7DD564}"/>
              </a:ext>
            </a:extLst>
          </p:cNvPr>
          <p:cNvCxnSpPr>
            <a:stCxn id="4" idx="3"/>
            <a:endCxn id="7" idx="0"/>
          </p:cNvCxnSpPr>
          <p:nvPr/>
        </p:nvCxnSpPr>
        <p:spPr>
          <a:xfrm>
            <a:off x="6650370" y="3609361"/>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feld 4">
            <a:extLst>
              <a:ext uri="{FF2B5EF4-FFF2-40B4-BE49-F238E27FC236}">
                <a16:creationId xmlns:a16="http://schemas.microsoft.com/office/drawing/2014/main" id="{23EC4E7B-6FB4-1960-B61F-DDB1765F9990}"/>
              </a:ext>
            </a:extLst>
          </p:cNvPr>
          <p:cNvSpPr txBox="1"/>
          <p:nvPr/>
        </p:nvSpPr>
        <p:spPr>
          <a:xfrm>
            <a:off x="9303260" y="4533948"/>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2" name="Group 11">
            <a:extLst>
              <a:ext uri="{FF2B5EF4-FFF2-40B4-BE49-F238E27FC236}">
                <a16:creationId xmlns:a16="http://schemas.microsoft.com/office/drawing/2014/main" id="{B1479C29-F8BE-40AF-F712-65B563636372}"/>
              </a:ext>
            </a:extLst>
          </p:cNvPr>
          <p:cNvGrpSpPr/>
          <p:nvPr/>
        </p:nvGrpSpPr>
        <p:grpSpPr>
          <a:xfrm>
            <a:off x="2286649" y="4566345"/>
            <a:ext cx="545963" cy="678839"/>
            <a:chOff x="180871" y="5004080"/>
            <a:chExt cx="545963" cy="678839"/>
          </a:xfrm>
        </p:grpSpPr>
        <p:sp>
          <p:nvSpPr>
            <p:cNvPr id="13" name="Folded Corner 14">
              <a:extLst>
                <a:ext uri="{FF2B5EF4-FFF2-40B4-BE49-F238E27FC236}">
                  <a16:creationId xmlns:a16="http://schemas.microsoft.com/office/drawing/2014/main" id="{8E26F009-7925-46A1-A6F3-C272A7E6BCFD}"/>
                </a:ext>
              </a:extLst>
            </p:cNvPr>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5">
              <a:extLst>
                <a:ext uri="{FF2B5EF4-FFF2-40B4-BE49-F238E27FC236}">
                  <a16:creationId xmlns:a16="http://schemas.microsoft.com/office/drawing/2014/main" id="{7F087D8C-30A3-8146-D585-CF8CB40D3A02}"/>
                </a:ext>
              </a:extLst>
            </p:cNvPr>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16">
              <a:extLst>
                <a:ext uri="{FF2B5EF4-FFF2-40B4-BE49-F238E27FC236}">
                  <a16:creationId xmlns:a16="http://schemas.microsoft.com/office/drawing/2014/main" id="{E6BBDBA7-534B-5758-79B9-B8C6C8C7840E}"/>
                </a:ext>
              </a:extLst>
            </p:cNvPr>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12BEA3B1-D24C-3F94-47B5-54134F2F7EE7}"/>
              </a:ext>
            </a:extLst>
          </p:cNvPr>
          <p:cNvGrpSpPr/>
          <p:nvPr/>
        </p:nvGrpSpPr>
        <p:grpSpPr>
          <a:xfrm rot="10800000">
            <a:off x="4773700" y="4667741"/>
            <a:ext cx="388442" cy="125540"/>
            <a:chOff x="5581337" y="3056661"/>
            <a:chExt cx="293277" cy="236705"/>
          </a:xfrm>
        </p:grpSpPr>
        <p:sp>
          <p:nvSpPr>
            <p:cNvPr id="17" name="Rectangle 16">
              <a:extLst>
                <a:ext uri="{FF2B5EF4-FFF2-40B4-BE49-F238E27FC236}">
                  <a16:creationId xmlns:a16="http://schemas.microsoft.com/office/drawing/2014/main" id="{F536D871-E173-27A3-9DB5-97AF313CB9AB}"/>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14AF6669-5B01-8057-C5E3-1F1452308A2C}"/>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72FFC70E-5777-A0A4-D3A4-D0D83B2F8BD7}"/>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BF373406-158F-E6BB-ED94-E17A137DA949}"/>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AF596BF5-9307-A87C-AE63-EC7A664C115E}"/>
              </a:ext>
            </a:extLst>
          </p:cNvPr>
          <p:cNvGrpSpPr/>
          <p:nvPr/>
        </p:nvGrpSpPr>
        <p:grpSpPr>
          <a:xfrm>
            <a:off x="4728482" y="4980914"/>
            <a:ext cx="490370" cy="125540"/>
            <a:chOff x="2739093" y="5422831"/>
            <a:chExt cx="490370" cy="125540"/>
          </a:xfrm>
        </p:grpSpPr>
        <p:sp>
          <p:nvSpPr>
            <p:cNvPr id="22" name="Rectangle 21">
              <a:extLst>
                <a:ext uri="{FF2B5EF4-FFF2-40B4-BE49-F238E27FC236}">
                  <a16:creationId xmlns:a16="http://schemas.microsoft.com/office/drawing/2014/main" id="{7A99CFBA-E147-8FDA-3BF6-608B61FA3524}"/>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0E11434-78A2-C98D-1C1D-259753F634B5}"/>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45EAEFAD-3354-0A1B-FC43-548F0AF5F02C}"/>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3E0468B0-10FF-E695-601D-4E3B0E70B935}"/>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693B51BE-A10C-E702-4D03-D9889E4D479F}"/>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C7552AFF-F50C-A8A6-7D05-C0E8188047CA}"/>
              </a:ext>
            </a:extLst>
          </p:cNvPr>
          <p:cNvGrpSpPr/>
          <p:nvPr/>
        </p:nvGrpSpPr>
        <p:grpSpPr>
          <a:xfrm rot="10800000">
            <a:off x="7176936" y="4669417"/>
            <a:ext cx="388442" cy="125540"/>
            <a:chOff x="5581337" y="3056661"/>
            <a:chExt cx="293277" cy="236705"/>
          </a:xfrm>
        </p:grpSpPr>
        <p:sp>
          <p:nvSpPr>
            <p:cNvPr id="28" name="Rectangle 27">
              <a:extLst>
                <a:ext uri="{FF2B5EF4-FFF2-40B4-BE49-F238E27FC236}">
                  <a16:creationId xmlns:a16="http://schemas.microsoft.com/office/drawing/2014/main" id="{568C0908-8284-EE7C-221A-A85CEE944B8F}"/>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82C0DA9D-912F-D9A2-7AA6-53B136921F4D}"/>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6A5013C9-3DF4-9F42-A775-266FD0138AE0}"/>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CFE1A746-6E12-6F88-C63B-82ECC3C03E0A}"/>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4C3D4189-8863-DF45-1FF5-79873416F411}"/>
              </a:ext>
            </a:extLst>
          </p:cNvPr>
          <p:cNvGrpSpPr/>
          <p:nvPr/>
        </p:nvGrpSpPr>
        <p:grpSpPr>
          <a:xfrm>
            <a:off x="7131718" y="4982590"/>
            <a:ext cx="490370" cy="125540"/>
            <a:chOff x="2739093" y="5422831"/>
            <a:chExt cx="490370" cy="125540"/>
          </a:xfrm>
        </p:grpSpPr>
        <p:sp>
          <p:nvSpPr>
            <p:cNvPr id="33" name="Rectangle 32">
              <a:extLst>
                <a:ext uri="{FF2B5EF4-FFF2-40B4-BE49-F238E27FC236}">
                  <a16:creationId xmlns:a16="http://schemas.microsoft.com/office/drawing/2014/main" id="{38FCFA2A-1DA6-FD7F-9A49-46F30402207E}"/>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F8CD75CE-A96E-DD66-AC6B-42DDE828AFB8}"/>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5AC15232-599F-8260-C2FC-8C982A0327F5}"/>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B9DE9F7B-EE8F-B0D3-9401-99F5253EFAF9}"/>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8A06786F-96BE-099A-4A01-FEBD23C1EF98}"/>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38" name="Straight Arrow Connector 37">
            <a:extLst>
              <a:ext uri="{FF2B5EF4-FFF2-40B4-BE49-F238E27FC236}">
                <a16:creationId xmlns:a16="http://schemas.microsoft.com/office/drawing/2014/main" id="{28FD1DA3-012B-6925-A2F0-B24969F27954}"/>
              </a:ext>
            </a:extLst>
          </p:cNvPr>
          <p:cNvCxnSpPr>
            <a:stCxn id="28" idx="1"/>
            <a:endCxn id="33" idx="3"/>
          </p:cNvCxnSpPr>
          <p:nvPr/>
        </p:nvCxnSpPr>
        <p:spPr>
          <a:xfrm flipH="1">
            <a:off x="7180093" y="4794957"/>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051173C-7B57-A1FB-2EC7-24E1A2AC9F5F}"/>
              </a:ext>
            </a:extLst>
          </p:cNvPr>
          <p:cNvCxnSpPr>
            <a:stCxn id="31" idx="1"/>
            <a:endCxn id="35" idx="3"/>
          </p:cNvCxnSpPr>
          <p:nvPr/>
        </p:nvCxnSpPr>
        <p:spPr>
          <a:xfrm flipH="1">
            <a:off x="7374421" y="4794957"/>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13F68B5-AD08-35B9-55BD-848E38C4B51C}"/>
              </a:ext>
            </a:extLst>
          </p:cNvPr>
          <p:cNvCxnSpPr>
            <a:stCxn id="30" idx="1"/>
            <a:endCxn id="34" idx="3"/>
          </p:cNvCxnSpPr>
          <p:nvPr/>
        </p:nvCxnSpPr>
        <p:spPr>
          <a:xfrm flipH="1">
            <a:off x="7276843" y="4794957"/>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1E5101C-3345-4866-B3A4-18A752116EB8}"/>
              </a:ext>
            </a:extLst>
          </p:cNvPr>
          <p:cNvCxnSpPr>
            <a:stCxn id="37" idx="3"/>
            <a:endCxn id="29" idx="1"/>
          </p:cNvCxnSpPr>
          <p:nvPr/>
        </p:nvCxnSpPr>
        <p:spPr>
          <a:xfrm flipH="1" flipV="1">
            <a:off x="7322061" y="4794957"/>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6FA94FDE-2E21-F0AA-3B28-2F5E96090F7D}"/>
              </a:ext>
            </a:extLst>
          </p:cNvPr>
          <p:cNvPicPr>
            <a:picLocks noChangeAspect="1"/>
          </p:cNvPicPr>
          <p:nvPr/>
        </p:nvPicPr>
        <p:blipFill>
          <a:blip r:embed="rId3"/>
          <a:stretch>
            <a:fillRect/>
          </a:stretch>
        </p:blipFill>
        <p:spPr>
          <a:xfrm>
            <a:off x="9642884" y="408970"/>
            <a:ext cx="778100" cy="548640"/>
          </a:xfrm>
          <a:prstGeom prst="rect">
            <a:avLst/>
          </a:prstGeom>
          <a:ln w="25400">
            <a:solidFill>
              <a:srgbClr val="7889FB"/>
            </a:solidFill>
          </a:ln>
        </p:spPr>
      </p:pic>
      <p:sp>
        <p:nvSpPr>
          <p:cNvPr id="43" name="TextBox 42">
            <a:extLst>
              <a:ext uri="{FF2B5EF4-FFF2-40B4-BE49-F238E27FC236}">
                <a16:creationId xmlns:a16="http://schemas.microsoft.com/office/drawing/2014/main" id="{476F09C3-0948-C546-D57F-FB3166C7E4C6}"/>
              </a:ext>
            </a:extLst>
          </p:cNvPr>
          <p:cNvSpPr txBox="1"/>
          <p:nvPr/>
        </p:nvSpPr>
        <p:spPr>
          <a:xfrm>
            <a:off x="6261058" y="335343"/>
            <a:ext cx="3205425"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[Felix </a:t>
            </a:r>
            <a:r>
              <a:rPr lang="en-US" sz="1400" dirty="0" err="1">
                <a:latin typeface="Calibri" panose="020F0502020204030204" pitchFamily="34" charset="0"/>
                <a:cs typeface="Calibri" panose="020F0502020204030204" pitchFamily="34" charset="0"/>
              </a:rPr>
              <a:t>Naumann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Informationsintegration</a:t>
            </a:r>
            <a:r>
              <a:rPr lang="en-US" sz="1400" dirty="0">
                <a:latin typeface="Calibri" panose="020F0502020204030204" pitchFamily="34" charset="0"/>
                <a:cs typeface="Calibri" panose="020F0502020204030204" pitchFamily="34" charset="0"/>
              </a:rPr>
              <a:t> – Schema Mapping, HPI Lecture, 2012]</a:t>
            </a:r>
          </a:p>
        </p:txBody>
      </p:sp>
    </p:spTree>
    <p:extLst>
      <p:ext uri="{BB962C8B-B14F-4D97-AF65-F5344CB8AC3E}">
        <p14:creationId xmlns:p14="http://schemas.microsoft.com/office/powerpoint/2010/main" val="1211060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47E844-6696-0170-5718-5A7FDCE3AB40}"/>
              </a:ext>
            </a:extLst>
          </p:cNvPr>
          <p:cNvSpPr>
            <a:spLocks noGrp="1"/>
          </p:cNvSpPr>
          <p:nvPr>
            <p:ph type="body" sz="quarter" idx="18"/>
          </p:nvPr>
        </p:nvSpPr>
        <p:spPr/>
        <p:txBody>
          <a:bodyPr/>
          <a:lstStyle/>
          <a:p>
            <a:r>
              <a:rPr lang="en-US" dirty="0"/>
              <a:t>Problem</a:t>
            </a:r>
          </a:p>
          <a:p>
            <a:pPr lvl="1"/>
            <a:r>
              <a:rPr lang="en-US" b="1" dirty="0">
                <a:solidFill>
                  <a:srgbClr val="7889FB"/>
                </a:solidFill>
              </a:rPr>
              <a:t>Given:</a:t>
            </a:r>
            <a:r>
              <a:rPr lang="en-US" dirty="0"/>
              <a:t> two schemas w/ high-level mapping</a:t>
            </a:r>
          </a:p>
          <a:p>
            <a:pPr lvl="1"/>
            <a:r>
              <a:rPr lang="en-US" dirty="0"/>
              <a:t>Generate concrete transformation program/query (SQL, XSLT, XQuery)</a:t>
            </a:r>
            <a:endParaRPr lang="en-US" sz="1000" dirty="0"/>
          </a:p>
          <a:p>
            <a:r>
              <a:rPr lang="en-US" dirty="0"/>
              <a:t>Schema Mapping Process </a:t>
            </a:r>
            <a:r>
              <a:rPr lang="en-US" b="0" dirty="0"/>
              <a:t>(systematic lowering)</a:t>
            </a:r>
          </a:p>
          <a:p>
            <a:pPr lvl="1"/>
            <a:r>
              <a:rPr lang="en-US" b="1" dirty="0">
                <a:solidFill>
                  <a:schemeClr val="accent1"/>
                </a:solidFill>
              </a:rPr>
              <a:t>High-level mapping:</a:t>
            </a:r>
            <a:r>
              <a:rPr lang="en-US" dirty="0"/>
              <a:t> intra- and inter-schema correspondences</a:t>
            </a:r>
          </a:p>
          <a:p>
            <a:pPr lvl="1"/>
            <a:r>
              <a:rPr lang="en-US" b="1" dirty="0">
                <a:solidFill>
                  <a:schemeClr val="accent1"/>
                </a:solidFill>
              </a:rPr>
              <a:t>Low-level mapping:</a:t>
            </a:r>
            <a:r>
              <a:rPr lang="en-US" dirty="0"/>
              <a:t> mapping that ensures consistency with constraints of target schema and user intend</a:t>
            </a:r>
          </a:p>
          <a:p>
            <a:pPr lvl="1"/>
            <a:r>
              <a:rPr lang="en-US" b="1" dirty="0">
                <a:solidFill>
                  <a:schemeClr val="accent1"/>
                </a:solidFill>
              </a:rPr>
              <a:t>Transformation query:</a:t>
            </a:r>
            <a:r>
              <a:rPr lang="en-US" dirty="0"/>
              <a:t> transformation from one into the other schema, backend-specific (query generation)</a:t>
            </a:r>
          </a:p>
          <a:p>
            <a:pPr lvl="1"/>
            <a:endParaRPr lang="en-US" dirty="0"/>
          </a:p>
          <a:p>
            <a:r>
              <a:rPr lang="en-US" dirty="0"/>
              <a:t>Example</a:t>
            </a:r>
          </a:p>
        </p:txBody>
      </p:sp>
      <p:sp>
        <p:nvSpPr>
          <p:cNvPr id="4" name="Text Placeholder 3">
            <a:extLst>
              <a:ext uri="{FF2B5EF4-FFF2-40B4-BE49-F238E27FC236}">
                <a16:creationId xmlns:a16="http://schemas.microsoft.com/office/drawing/2014/main" id="{135A36AF-1780-C839-B8AD-22C48D040D8A}"/>
              </a:ext>
            </a:extLst>
          </p:cNvPr>
          <p:cNvSpPr>
            <a:spLocks noGrp="1"/>
          </p:cNvSpPr>
          <p:nvPr>
            <p:ph type="body" sz="quarter" idx="14"/>
          </p:nvPr>
        </p:nvSpPr>
        <p:spPr/>
        <p:txBody>
          <a:bodyPr/>
          <a:lstStyle/>
          <a:p>
            <a:r>
              <a:rPr lang="en-US" dirty="0"/>
              <a:t>Schema Mapping Overview</a:t>
            </a:r>
          </a:p>
        </p:txBody>
      </p:sp>
      <p:graphicFrame>
        <p:nvGraphicFramePr>
          <p:cNvPr id="2" name="Table 1">
            <a:extLst>
              <a:ext uri="{FF2B5EF4-FFF2-40B4-BE49-F238E27FC236}">
                <a16:creationId xmlns:a16="http://schemas.microsoft.com/office/drawing/2014/main" id="{F18CDC33-18CC-F1C3-9C12-E3121DF32D98}"/>
              </a:ext>
            </a:extLst>
          </p:cNvPr>
          <p:cNvGraphicFramePr>
            <a:graphicFrameLocks noGrp="1"/>
          </p:cNvGraphicFramePr>
          <p:nvPr>
            <p:extLst>
              <p:ext uri="{D42A27DB-BD31-4B8C-83A1-F6EECF244321}">
                <p14:modId xmlns:p14="http://schemas.microsoft.com/office/powerpoint/2010/main" val="1888739357"/>
              </p:ext>
            </p:extLst>
          </p:nvPr>
        </p:nvGraphicFramePr>
        <p:xfrm>
          <a:off x="2323870" y="4017723"/>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artPK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bl>
          </a:graphicData>
        </a:graphic>
      </p:graphicFrame>
      <p:graphicFrame>
        <p:nvGraphicFramePr>
          <p:cNvPr id="3" name="Table 2">
            <a:extLst>
              <a:ext uri="{FF2B5EF4-FFF2-40B4-BE49-F238E27FC236}">
                <a16:creationId xmlns:a16="http://schemas.microsoft.com/office/drawing/2014/main" id="{9811B643-4754-9977-4D74-78A745EAFC9E}"/>
              </a:ext>
            </a:extLst>
          </p:cNvPr>
          <p:cNvGraphicFramePr>
            <a:graphicFrameLocks noGrp="1"/>
          </p:cNvGraphicFramePr>
          <p:nvPr>
            <p:extLst>
              <p:ext uri="{D42A27DB-BD31-4B8C-83A1-F6EECF244321}">
                <p14:modId xmlns:p14="http://schemas.microsoft.com/office/powerpoint/2010/main" val="1742316999"/>
              </p:ext>
            </p:extLst>
          </p:nvPr>
        </p:nvGraphicFramePr>
        <p:xfrm>
          <a:off x="3732319" y="4029448"/>
          <a:ext cx="1473163" cy="134112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bl>
          </a:graphicData>
        </a:graphic>
      </p:graphicFrame>
      <p:sp>
        <p:nvSpPr>
          <p:cNvPr id="6" name="TextBox 5">
            <a:extLst>
              <a:ext uri="{FF2B5EF4-FFF2-40B4-BE49-F238E27FC236}">
                <a16:creationId xmlns:a16="http://schemas.microsoft.com/office/drawing/2014/main" id="{D46C45D2-17F0-2CCE-5AB3-BFA1EDC42AAC}"/>
              </a:ext>
            </a:extLst>
          </p:cNvPr>
          <p:cNvSpPr txBox="1"/>
          <p:nvPr/>
        </p:nvSpPr>
        <p:spPr>
          <a:xfrm>
            <a:off x="5848573" y="4080467"/>
            <a:ext cx="3346099" cy="1077218"/>
          </a:xfrm>
          <a:prstGeom prst="rect">
            <a:avLst/>
          </a:prstGeom>
          <a:noFill/>
        </p:spPr>
        <p:txBody>
          <a:bodyPr wrap="square" lIns="0" rIns="0" rtlCol="0">
            <a:spAutoFit/>
          </a:bodyPr>
          <a:lstStyle/>
          <a:p>
            <a:r>
              <a:rPr lang="en-US" sz="1600" b="1" dirty="0">
                <a:solidFill>
                  <a:schemeClr val="accent1"/>
                </a:solidFill>
                <a:latin typeface="Calibri" panose="020F0502020204030204" pitchFamily="34" charset="0"/>
                <a:cs typeface="Calibri" panose="020F0502020204030204" pitchFamily="34" charset="0"/>
              </a:rPr>
              <a:t>Transformation Query:</a:t>
            </a:r>
          </a:p>
          <a:p>
            <a:r>
              <a:rPr lang="en-US" sz="1600" b="1" dirty="0">
                <a:latin typeface="Consolas" panose="020B0609020204030204" pitchFamily="49" charset="0"/>
                <a:cs typeface="Calibri" panose="020F0502020204030204" pitchFamily="34" charset="0"/>
              </a:rPr>
              <a:t>INSERT INTO </a:t>
            </a:r>
            <a:r>
              <a:rPr lang="en-US" sz="1600" dirty="0">
                <a:latin typeface="Consolas" panose="020B0609020204030204" pitchFamily="49" charset="0"/>
                <a:cs typeface="Calibri" panose="020F0502020204030204" pitchFamily="34" charset="0"/>
              </a:rPr>
              <a:t>Publication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SELECT</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artPK</a:t>
            </a:r>
            <a:r>
              <a:rPr lang="en-US" sz="1600" dirty="0">
                <a:latin typeface="Consolas" panose="020B0609020204030204" pitchFamily="49" charset="0"/>
                <a:cs typeface="Calibri" panose="020F0502020204030204" pitchFamily="34" charset="0"/>
              </a:rPr>
              <a:t>, title, </a:t>
            </a:r>
            <a:r>
              <a:rPr lang="en-US" sz="1600" b="1" dirty="0">
                <a:latin typeface="Consolas" panose="020B0609020204030204" pitchFamily="49" charset="0"/>
                <a:cs typeface="Calibri" panose="020F0502020204030204" pitchFamily="34" charset="0"/>
              </a:rPr>
              <a:t>NULL</a:t>
            </a:r>
            <a:r>
              <a:rPr lang="en-US" sz="1600" dirty="0">
                <a:latin typeface="Consolas" panose="020B0609020204030204" pitchFamily="49" charset="0"/>
                <a:cs typeface="Calibri" panose="020F0502020204030204" pitchFamily="34" charset="0"/>
              </a:rPr>
              <a:t>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FROM</a:t>
            </a:r>
            <a:r>
              <a:rPr lang="en-US" sz="1600" dirty="0">
                <a:latin typeface="Consolas" panose="020B0609020204030204" pitchFamily="49" charset="0"/>
                <a:cs typeface="Calibri" panose="020F0502020204030204" pitchFamily="34" charset="0"/>
              </a:rPr>
              <a:t> Article</a:t>
            </a:r>
          </a:p>
        </p:txBody>
      </p:sp>
      <p:sp>
        <p:nvSpPr>
          <p:cNvPr id="7" name="Right Arrow 11">
            <a:extLst>
              <a:ext uri="{FF2B5EF4-FFF2-40B4-BE49-F238E27FC236}">
                <a16:creationId xmlns:a16="http://schemas.microsoft.com/office/drawing/2014/main" id="{4A58434B-D94D-F1F3-0724-D0624B03460A}"/>
              </a:ext>
            </a:extLst>
          </p:cNvPr>
          <p:cNvSpPr/>
          <p:nvPr/>
        </p:nvSpPr>
        <p:spPr>
          <a:xfrm>
            <a:off x="5434252" y="4520643"/>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8" name="Straight Arrow Connector 7">
            <a:extLst>
              <a:ext uri="{FF2B5EF4-FFF2-40B4-BE49-F238E27FC236}">
                <a16:creationId xmlns:a16="http://schemas.microsoft.com/office/drawing/2014/main" id="{A48841A3-0BED-CB1B-F9E3-39822DFC9A9A}"/>
              </a:ext>
            </a:extLst>
          </p:cNvPr>
          <p:cNvCxnSpPr>
            <a:stCxn id="2" idx="3"/>
          </p:cNvCxnSpPr>
          <p:nvPr/>
        </p:nvCxnSpPr>
        <p:spPr>
          <a:xfrm>
            <a:off x="3386726" y="4520643"/>
            <a:ext cx="3455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DB265F-9B13-DCA1-52EA-4AA43F799840}"/>
              </a:ext>
            </a:extLst>
          </p:cNvPr>
          <p:cNvCxnSpPr/>
          <p:nvPr/>
        </p:nvCxnSpPr>
        <p:spPr>
          <a:xfrm>
            <a:off x="3386726" y="4841508"/>
            <a:ext cx="3455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38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73A64-D2FD-6147-A142-7AFF2C8C88DC}"/>
              </a:ext>
            </a:extLst>
          </p:cNvPr>
          <p:cNvSpPr>
            <a:spLocks noGrp="1"/>
          </p:cNvSpPr>
          <p:nvPr>
            <p:ph type="body" sz="quarter" idx="18"/>
          </p:nvPr>
        </p:nvSpPr>
        <p:spPr/>
        <p:txBody>
          <a:bodyPr/>
          <a:lstStyle/>
          <a:p>
            <a:r>
              <a:rPr lang="en-US" dirty="0"/>
              <a:t>Without Intra-Schema</a:t>
            </a:r>
            <a:br>
              <a:rPr lang="en-US" dirty="0"/>
            </a:br>
            <a:r>
              <a:rPr lang="en-US" dirty="0"/>
              <a:t>Correspondences</a:t>
            </a:r>
          </a:p>
          <a:p>
            <a:endParaRPr lang="en-US" dirty="0"/>
          </a:p>
        </p:txBody>
      </p:sp>
      <p:sp>
        <p:nvSpPr>
          <p:cNvPr id="3" name="Text Placeholder 2">
            <a:extLst>
              <a:ext uri="{FF2B5EF4-FFF2-40B4-BE49-F238E27FC236}">
                <a16:creationId xmlns:a16="http://schemas.microsoft.com/office/drawing/2014/main" id="{ED3325EF-F168-7A09-A3EE-B300C7B853BC}"/>
              </a:ext>
            </a:extLst>
          </p:cNvPr>
          <p:cNvSpPr>
            <a:spLocks noGrp="1"/>
          </p:cNvSpPr>
          <p:nvPr>
            <p:ph type="body" sz="quarter" idx="14"/>
          </p:nvPr>
        </p:nvSpPr>
        <p:spPr/>
        <p:txBody>
          <a:bodyPr/>
          <a:lstStyle/>
          <a:p>
            <a:r>
              <a:rPr lang="en-US" dirty="0"/>
              <a:t>Mapping Interpretations</a:t>
            </a:r>
          </a:p>
        </p:txBody>
      </p:sp>
      <p:graphicFrame>
        <p:nvGraphicFramePr>
          <p:cNvPr id="4" name="Table 3">
            <a:extLst>
              <a:ext uri="{FF2B5EF4-FFF2-40B4-BE49-F238E27FC236}">
                <a16:creationId xmlns:a16="http://schemas.microsoft.com/office/drawing/2014/main" id="{AED5BC45-58E6-05BB-0030-BD3D76B6EED4}"/>
              </a:ext>
            </a:extLst>
          </p:cNvPr>
          <p:cNvGraphicFramePr>
            <a:graphicFrameLocks noGrp="1"/>
          </p:cNvGraphicFramePr>
          <p:nvPr>
            <p:extLst>
              <p:ext uri="{D42A27DB-BD31-4B8C-83A1-F6EECF244321}">
                <p14:modId xmlns:p14="http://schemas.microsoft.com/office/powerpoint/2010/main" val="1667072766"/>
              </p:ext>
            </p:extLst>
          </p:nvPr>
        </p:nvGraphicFramePr>
        <p:xfrm>
          <a:off x="1588896" y="2280752"/>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artPK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5" name="Table 4">
            <a:extLst>
              <a:ext uri="{FF2B5EF4-FFF2-40B4-BE49-F238E27FC236}">
                <a16:creationId xmlns:a16="http://schemas.microsoft.com/office/drawing/2014/main" id="{D3C36464-57B6-C9A7-DCC8-70B00A5C4A9C}"/>
              </a:ext>
            </a:extLst>
          </p:cNvPr>
          <p:cNvGraphicFramePr>
            <a:graphicFrameLocks noGrp="1"/>
          </p:cNvGraphicFramePr>
          <p:nvPr>
            <p:extLst>
              <p:ext uri="{D42A27DB-BD31-4B8C-83A1-F6EECF244321}">
                <p14:modId xmlns:p14="http://schemas.microsoft.com/office/powerpoint/2010/main" val="387495687"/>
              </p:ext>
            </p:extLst>
          </p:nvPr>
        </p:nvGraphicFramePr>
        <p:xfrm>
          <a:off x="3321945" y="2282596"/>
          <a:ext cx="1473163" cy="167640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6" name="Table 5">
            <a:extLst>
              <a:ext uri="{FF2B5EF4-FFF2-40B4-BE49-F238E27FC236}">
                <a16:creationId xmlns:a16="http://schemas.microsoft.com/office/drawing/2014/main" id="{995A6045-AE06-D94E-9E31-1B65A0A2C6CE}"/>
              </a:ext>
            </a:extLst>
          </p:cNvPr>
          <p:cNvGraphicFramePr>
            <a:graphicFrameLocks noGrp="1"/>
          </p:cNvGraphicFramePr>
          <p:nvPr>
            <p:extLst>
              <p:ext uri="{D42A27DB-BD31-4B8C-83A1-F6EECF244321}">
                <p14:modId xmlns:p14="http://schemas.microsoft.com/office/powerpoint/2010/main" val="3810832869"/>
              </p:ext>
            </p:extLst>
          </p:nvPr>
        </p:nvGraphicFramePr>
        <p:xfrm>
          <a:off x="1588896" y="3707574"/>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7" name="Straight Arrow Connector 6">
            <a:extLst>
              <a:ext uri="{FF2B5EF4-FFF2-40B4-BE49-F238E27FC236}">
                <a16:creationId xmlns:a16="http://schemas.microsoft.com/office/drawing/2014/main" id="{8269104C-1A6E-B8AB-1EB2-65C802A445BE}"/>
              </a:ext>
            </a:extLst>
          </p:cNvPr>
          <p:cNvCxnSpPr/>
          <p:nvPr/>
        </p:nvCxnSpPr>
        <p:spPr>
          <a:xfrm>
            <a:off x="2651752" y="2761230"/>
            <a:ext cx="6701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B61C52-2671-F853-CB68-866D5253F3A4}"/>
              </a:ext>
            </a:extLst>
          </p:cNvPr>
          <p:cNvCxnSpPr>
            <a:endCxn id="5" idx="1"/>
          </p:cNvCxnSpPr>
          <p:nvPr/>
        </p:nvCxnSpPr>
        <p:spPr>
          <a:xfrm flipV="1">
            <a:off x="2651752" y="3120796"/>
            <a:ext cx="670193" cy="236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ECD6791-FC1E-FED3-0590-7AB1D1A00A8D}"/>
              </a:ext>
            </a:extLst>
          </p:cNvPr>
          <p:cNvCxnSpPr/>
          <p:nvPr/>
        </p:nvCxnSpPr>
        <p:spPr>
          <a:xfrm flipV="1">
            <a:off x="2651752" y="3789510"/>
            <a:ext cx="670193" cy="75390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3985060-BB2A-0072-1B21-6725C7FDF654}"/>
              </a:ext>
            </a:extLst>
          </p:cNvPr>
          <p:cNvSpPr txBox="1"/>
          <p:nvPr/>
        </p:nvSpPr>
        <p:spPr>
          <a:xfrm>
            <a:off x="5677095" y="1361917"/>
            <a:ext cx="3225519" cy="3416320"/>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pubID</a:t>
            </a:r>
            <a:r>
              <a:rPr lang="en-US" dirty="0">
                <a:latin typeface="Consolas" panose="020B0609020204030204" pitchFamily="49" charset="0"/>
                <a:cs typeface="Calibri" panose="020F0502020204030204" pitchFamily="34" charset="0"/>
              </a:rPr>
              <a:t>,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title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title, </a:t>
            </a:r>
          </a:p>
          <a:p>
            <a:r>
              <a:rPr lang="en-US" b="1" dirty="0">
                <a:latin typeface="Consolas" panose="020B0609020204030204" pitchFamily="49" charset="0"/>
                <a:cs typeface="Calibri" panose="020F0502020204030204" pitchFamily="34" charset="0"/>
              </a:rPr>
              <a:t>          NULL AS </a:t>
            </a:r>
            <a:r>
              <a:rPr lang="en-US" dirty="0">
                <a:latin typeface="Consolas" panose="020B0609020204030204" pitchFamily="49" charset="0"/>
                <a:cs typeface="Calibri" panose="020F0502020204030204" pitchFamily="34" charset="0"/>
              </a:rPr>
              <a:t>date</a:t>
            </a:r>
            <a:r>
              <a:rPr lang="en-US" b="1" dirty="0">
                <a:latin typeface="Consolas" panose="020B0609020204030204" pitchFamily="49" charset="0"/>
                <a:cs typeface="Calibri" panose="020F0502020204030204" pitchFamily="34" charset="0"/>
              </a:rPr>
              <a:t>, </a:t>
            </a:r>
          </a:p>
          <a:p>
            <a:r>
              <a:rPr lang="en-US" b="1" dirty="0">
                <a:latin typeface="Consolas" panose="020B0609020204030204" pitchFamily="49" charset="0"/>
                <a:cs typeface="Calibri" panose="020F0502020204030204" pitchFamily="34" charset="0"/>
              </a:rPr>
              <a:t>          NULL</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author</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Article)</a:t>
            </a:r>
          </a:p>
          <a:p>
            <a:r>
              <a:rPr lang="en-US" dirty="0">
                <a:solidFill>
                  <a:srgbClr val="7889FB"/>
                </a:solidFill>
                <a:latin typeface="Consolas" panose="020B0609020204030204" pitchFamily="49" charset="0"/>
                <a:cs typeface="Calibri" panose="020F0502020204030204" pitchFamily="34" charset="0"/>
              </a:rPr>
              <a:t>  </a:t>
            </a:r>
            <a:r>
              <a:rPr lang="en-US" b="1" dirty="0">
                <a:solidFill>
                  <a:srgbClr val="7889FB"/>
                </a:solidFill>
                <a:latin typeface="Consolas" panose="020B0609020204030204" pitchFamily="49" charset="0"/>
                <a:cs typeface="Calibri" panose="020F0502020204030204" pitchFamily="34" charset="0"/>
              </a:rPr>
              <a:t>UNION ALL</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 NULL AS</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pubID</a:t>
            </a:r>
            <a:r>
              <a:rPr lang="en-US" dirty="0">
                <a:latin typeface="Consolas" panose="020B0609020204030204" pitchFamily="49" charset="0"/>
                <a:cs typeface="Calibri" panose="020F0502020204030204" pitchFamily="34" charset="0"/>
              </a:rPr>
              <a:t>, </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AS</a:t>
            </a:r>
            <a:r>
              <a:rPr lang="en-US" dirty="0">
                <a:latin typeface="Consolas" panose="020B0609020204030204" pitchFamily="49" charset="0"/>
                <a:cs typeface="Calibri" panose="020F0502020204030204" pitchFamily="34" charset="0"/>
              </a:rPr>
              <a:t> title, </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AS</a:t>
            </a:r>
            <a:r>
              <a:rPr lang="en-US" dirty="0">
                <a:latin typeface="Consolas" panose="020B0609020204030204" pitchFamily="49" charset="0"/>
                <a:cs typeface="Calibri" panose="020F0502020204030204" pitchFamily="34" charset="0"/>
              </a:rPr>
              <a:t> date, </a:t>
            </a:r>
          </a:p>
          <a:p>
            <a:r>
              <a:rPr lang="en-US" dirty="0">
                <a:latin typeface="Consolas" panose="020B0609020204030204" pitchFamily="49" charset="0"/>
                <a:cs typeface="Calibri" panose="020F0502020204030204" pitchFamily="34" charset="0"/>
              </a:rPr>
              <a:t>          name</a:t>
            </a:r>
            <a:r>
              <a:rPr lang="en-US" b="1" dirty="0">
                <a:latin typeface="Consolas" panose="020B0609020204030204" pitchFamily="49" charset="0"/>
                <a:cs typeface="Calibri" panose="020F0502020204030204" pitchFamily="34" charset="0"/>
              </a:rPr>
              <a:t> AS</a:t>
            </a:r>
            <a:r>
              <a:rPr lang="en-US" dirty="0">
                <a:latin typeface="Consolas" panose="020B0609020204030204" pitchFamily="49" charset="0"/>
                <a:cs typeface="Calibri" panose="020F0502020204030204" pitchFamily="34" charset="0"/>
              </a:rPr>
              <a:t> author</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Author) </a:t>
            </a:r>
          </a:p>
        </p:txBody>
      </p:sp>
      <p:pic>
        <p:nvPicPr>
          <p:cNvPr id="11" name="Picture 10">
            <a:extLst>
              <a:ext uri="{FF2B5EF4-FFF2-40B4-BE49-F238E27FC236}">
                <a16:creationId xmlns:a16="http://schemas.microsoft.com/office/drawing/2014/main" id="{7821C67B-1BE3-2063-3282-F4AF62B57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146" y="2951312"/>
            <a:ext cx="669627" cy="669627"/>
          </a:xfrm>
          <a:prstGeom prst="rect">
            <a:avLst/>
          </a:prstGeom>
        </p:spPr>
      </p:pic>
      <p:sp>
        <p:nvSpPr>
          <p:cNvPr id="12" name="Right Arrow 19">
            <a:extLst>
              <a:ext uri="{FF2B5EF4-FFF2-40B4-BE49-F238E27FC236}">
                <a16:creationId xmlns:a16="http://schemas.microsoft.com/office/drawing/2014/main" id="{426B568F-2B56-10F8-8FAF-F666E603C85F}"/>
              </a:ext>
            </a:extLst>
          </p:cNvPr>
          <p:cNvSpPr/>
          <p:nvPr/>
        </p:nvSpPr>
        <p:spPr>
          <a:xfrm>
            <a:off x="5197819" y="302003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345512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77752A-3C19-3D7B-F46B-F552950D5116}"/>
              </a:ext>
            </a:extLst>
          </p:cNvPr>
          <p:cNvSpPr>
            <a:spLocks noGrp="1"/>
          </p:cNvSpPr>
          <p:nvPr>
            <p:ph type="body" sz="quarter" idx="18"/>
          </p:nvPr>
        </p:nvSpPr>
        <p:spPr/>
        <p:txBody>
          <a:bodyPr/>
          <a:lstStyle/>
          <a:p>
            <a:r>
              <a:rPr lang="en-US" dirty="0">
                <a:solidFill>
                  <a:schemeClr val="tx1"/>
                </a:solidFill>
              </a:rPr>
              <a:t>Motivation and Terminology</a:t>
            </a:r>
          </a:p>
          <a:p>
            <a:r>
              <a:rPr lang="en-US" dirty="0">
                <a:solidFill>
                  <a:schemeClr val="tx1"/>
                </a:solidFill>
              </a:rPr>
              <a:t>Schema Detection</a:t>
            </a:r>
          </a:p>
          <a:p>
            <a:r>
              <a:rPr lang="en-US" dirty="0">
                <a:solidFill>
                  <a:schemeClr val="tx1"/>
                </a:solidFill>
              </a:rPr>
              <a:t>Schema Matching</a:t>
            </a:r>
          </a:p>
          <a:p>
            <a:r>
              <a:rPr lang="en-US" dirty="0">
                <a:solidFill>
                  <a:schemeClr val="tx1"/>
                </a:solidFill>
              </a:rPr>
              <a:t>Schema Mapping</a:t>
            </a:r>
          </a:p>
        </p:txBody>
      </p:sp>
      <p:sp>
        <p:nvSpPr>
          <p:cNvPr id="3" name="Text Placeholder 2">
            <a:extLst>
              <a:ext uri="{FF2B5EF4-FFF2-40B4-BE49-F238E27FC236}">
                <a16:creationId xmlns:a16="http://schemas.microsoft.com/office/drawing/2014/main" id="{5A53A55A-84FA-DA28-D1A0-B8512BB22EB9}"/>
              </a:ext>
            </a:extLst>
          </p:cNvPr>
          <p:cNvSpPr>
            <a:spLocks noGrp="1"/>
          </p:cNvSpPr>
          <p:nvPr>
            <p:ph type="body" sz="quarter" idx="14"/>
          </p:nvPr>
        </p:nvSpPr>
        <p:spPr/>
        <p:txBody>
          <a:bodyPr/>
          <a:lstStyle/>
          <a:p>
            <a:r>
              <a:rPr lang="en-US" dirty="0"/>
              <a:t>Agenda</a:t>
            </a:r>
          </a:p>
        </p:txBody>
      </p:sp>
    </p:spTree>
    <p:extLst>
      <p:ext uri="{BB962C8B-B14F-4D97-AF65-F5344CB8AC3E}">
        <p14:creationId xmlns:p14="http://schemas.microsoft.com/office/powerpoint/2010/main" val="3728501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ECE8B-A3CB-EE56-FEEF-920F92DCD7EC}"/>
              </a:ext>
            </a:extLst>
          </p:cNvPr>
          <p:cNvSpPr>
            <a:spLocks noGrp="1"/>
          </p:cNvSpPr>
          <p:nvPr>
            <p:ph type="body" sz="quarter" idx="18"/>
          </p:nvPr>
        </p:nvSpPr>
        <p:spPr/>
        <p:txBody>
          <a:bodyPr/>
          <a:lstStyle/>
          <a:p>
            <a:r>
              <a:rPr lang="en-US" dirty="0"/>
              <a:t>With Intra-Schema</a:t>
            </a:r>
            <a:br>
              <a:rPr lang="en-US" dirty="0"/>
            </a:br>
            <a:r>
              <a:rPr lang="en-US" dirty="0"/>
              <a:t>Correspondences</a:t>
            </a:r>
          </a:p>
          <a:p>
            <a:endParaRPr lang="en-US" dirty="0"/>
          </a:p>
        </p:txBody>
      </p:sp>
      <p:sp>
        <p:nvSpPr>
          <p:cNvPr id="3" name="Text Placeholder 2">
            <a:extLst>
              <a:ext uri="{FF2B5EF4-FFF2-40B4-BE49-F238E27FC236}">
                <a16:creationId xmlns:a16="http://schemas.microsoft.com/office/drawing/2014/main" id="{7E8D198B-3C66-CC03-5885-4009619471F3}"/>
              </a:ext>
            </a:extLst>
          </p:cNvPr>
          <p:cNvSpPr>
            <a:spLocks noGrp="1"/>
          </p:cNvSpPr>
          <p:nvPr>
            <p:ph type="body" sz="quarter" idx="14"/>
          </p:nvPr>
        </p:nvSpPr>
        <p:spPr/>
        <p:txBody>
          <a:bodyPr/>
          <a:lstStyle/>
          <a:p>
            <a:r>
              <a:rPr lang="en-US" dirty="0"/>
              <a:t>Mapping Interpretations, cont.</a:t>
            </a:r>
          </a:p>
        </p:txBody>
      </p:sp>
      <p:graphicFrame>
        <p:nvGraphicFramePr>
          <p:cNvPr id="4" name="Table 3">
            <a:extLst>
              <a:ext uri="{FF2B5EF4-FFF2-40B4-BE49-F238E27FC236}">
                <a16:creationId xmlns:a16="http://schemas.microsoft.com/office/drawing/2014/main" id="{1BE83C3F-FC63-D7F5-028D-1AF6D192B5AC}"/>
              </a:ext>
            </a:extLst>
          </p:cNvPr>
          <p:cNvGraphicFramePr>
            <a:graphicFrameLocks noGrp="1"/>
          </p:cNvGraphicFramePr>
          <p:nvPr>
            <p:extLst>
              <p:ext uri="{D42A27DB-BD31-4B8C-83A1-F6EECF244321}">
                <p14:modId xmlns:p14="http://schemas.microsoft.com/office/powerpoint/2010/main" val="1698127460"/>
              </p:ext>
            </p:extLst>
          </p:nvPr>
        </p:nvGraphicFramePr>
        <p:xfrm>
          <a:off x="1598580" y="2286053"/>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u="sng" dirty="0" err="1">
                          <a:latin typeface="Consolas" panose="020B0609020204030204" pitchFamily="49" charset="0"/>
                          <a:cs typeface="Calibri" panose="020F0502020204030204" pitchFamily="34" charset="0"/>
                        </a:rPr>
                        <a:t>artPK</a:t>
                      </a:r>
                      <a:endParaRPr lang="en-US" sz="1600" u="sng"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5" name="Table 4">
            <a:extLst>
              <a:ext uri="{FF2B5EF4-FFF2-40B4-BE49-F238E27FC236}">
                <a16:creationId xmlns:a16="http://schemas.microsoft.com/office/drawing/2014/main" id="{87D0AAF6-1C54-7080-9354-393A8129C258}"/>
              </a:ext>
            </a:extLst>
          </p:cNvPr>
          <p:cNvGraphicFramePr>
            <a:graphicFrameLocks noGrp="1"/>
          </p:cNvGraphicFramePr>
          <p:nvPr>
            <p:extLst>
              <p:ext uri="{D42A27DB-BD31-4B8C-83A1-F6EECF244321}">
                <p14:modId xmlns:p14="http://schemas.microsoft.com/office/powerpoint/2010/main" val="401673821"/>
              </p:ext>
            </p:extLst>
          </p:nvPr>
        </p:nvGraphicFramePr>
        <p:xfrm>
          <a:off x="3331629" y="2287897"/>
          <a:ext cx="1473163" cy="167640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6" name="Table 5">
            <a:extLst>
              <a:ext uri="{FF2B5EF4-FFF2-40B4-BE49-F238E27FC236}">
                <a16:creationId xmlns:a16="http://schemas.microsoft.com/office/drawing/2014/main" id="{1A58E759-B884-B44B-FA20-715DA5E9B426}"/>
              </a:ext>
            </a:extLst>
          </p:cNvPr>
          <p:cNvGraphicFramePr>
            <a:graphicFrameLocks noGrp="1"/>
          </p:cNvGraphicFramePr>
          <p:nvPr>
            <p:extLst>
              <p:ext uri="{D42A27DB-BD31-4B8C-83A1-F6EECF244321}">
                <p14:modId xmlns:p14="http://schemas.microsoft.com/office/powerpoint/2010/main" val="2357282509"/>
              </p:ext>
            </p:extLst>
          </p:nvPr>
        </p:nvGraphicFramePr>
        <p:xfrm>
          <a:off x="1598580" y="3712875"/>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7" name="Straight Arrow Connector 6">
            <a:extLst>
              <a:ext uri="{FF2B5EF4-FFF2-40B4-BE49-F238E27FC236}">
                <a16:creationId xmlns:a16="http://schemas.microsoft.com/office/drawing/2014/main" id="{4FE9CE4F-F966-0167-1E8F-8F2235D9EC6F}"/>
              </a:ext>
            </a:extLst>
          </p:cNvPr>
          <p:cNvCxnSpPr/>
          <p:nvPr/>
        </p:nvCxnSpPr>
        <p:spPr>
          <a:xfrm>
            <a:off x="2661436" y="2766531"/>
            <a:ext cx="6701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4BC768E-7A3D-013D-E21E-6B049581B45D}"/>
              </a:ext>
            </a:extLst>
          </p:cNvPr>
          <p:cNvCxnSpPr>
            <a:endCxn id="5" idx="1"/>
          </p:cNvCxnSpPr>
          <p:nvPr/>
        </p:nvCxnSpPr>
        <p:spPr>
          <a:xfrm flipV="1">
            <a:off x="2661436" y="3126097"/>
            <a:ext cx="670193" cy="236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BC7F845-99C4-F983-8810-7D3CEF6E1611}"/>
              </a:ext>
            </a:extLst>
          </p:cNvPr>
          <p:cNvCxnSpPr/>
          <p:nvPr/>
        </p:nvCxnSpPr>
        <p:spPr>
          <a:xfrm flipV="1">
            <a:off x="2661436" y="3794811"/>
            <a:ext cx="670193" cy="75390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40DDAF-1077-5FDE-1513-2B5630DCD7BE}"/>
              </a:ext>
            </a:extLst>
          </p:cNvPr>
          <p:cNvSpPr txBox="1"/>
          <p:nvPr/>
        </p:nvSpPr>
        <p:spPr>
          <a:xfrm>
            <a:off x="5857600" y="1333286"/>
            <a:ext cx="3225519" cy="1477328"/>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title,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t>
            </a:r>
            <a:r>
              <a:rPr lang="en-US" dirty="0">
                <a:latin typeface="Consolas" panose="020B0609020204030204" pitchFamily="49" charset="0"/>
                <a:cs typeface="Calibri" panose="020F0502020204030204" pitchFamily="34" charset="0"/>
              </a:rPr>
              <a:t>name </a:t>
            </a:r>
          </a:p>
          <a:p>
            <a:r>
              <a:rPr lang="en-US" b="1" dirty="0">
                <a:solidFill>
                  <a:srgbClr val="7889FB"/>
                </a:solidFill>
                <a:latin typeface="Consolas" panose="020B0609020204030204" pitchFamily="49" charset="0"/>
                <a:cs typeface="Calibri" panose="020F0502020204030204" pitchFamily="34" charset="0"/>
              </a:rPr>
              <a:t>  FROM</a:t>
            </a:r>
            <a:r>
              <a:rPr lang="en-US" dirty="0">
                <a:solidFill>
                  <a:srgbClr val="7889FB"/>
                </a:solidFill>
                <a:latin typeface="Consolas" panose="020B0609020204030204" pitchFamily="49" charset="0"/>
                <a:cs typeface="Calibri" panose="020F0502020204030204" pitchFamily="34" charset="0"/>
              </a:rPr>
              <a:t> Article, Author</a:t>
            </a:r>
          </a:p>
          <a:p>
            <a:r>
              <a:rPr lang="en-US" dirty="0">
                <a:solidFill>
                  <a:srgbClr val="7889FB"/>
                </a:solidFill>
                <a:latin typeface="Consolas" panose="020B0609020204030204" pitchFamily="49" charset="0"/>
                <a:cs typeface="Calibri" panose="020F0502020204030204" pitchFamily="34" charset="0"/>
              </a:rPr>
              <a:t>  </a:t>
            </a:r>
            <a:r>
              <a:rPr lang="en-US" b="1" dirty="0">
                <a:solidFill>
                  <a:srgbClr val="7889FB"/>
                </a:solidFill>
                <a:latin typeface="Consolas" panose="020B0609020204030204" pitchFamily="49" charset="0"/>
                <a:cs typeface="Calibri" panose="020F0502020204030204" pitchFamily="34" charset="0"/>
              </a:rPr>
              <a:t>WHERE</a:t>
            </a:r>
            <a:r>
              <a:rPr lang="en-US" dirty="0">
                <a:solidFill>
                  <a:srgbClr val="7889FB"/>
                </a:solidFill>
                <a:latin typeface="Consolas" panose="020B0609020204030204" pitchFamily="49" charset="0"/>
                <a:cs typeface="Calibri" panose="020F0502020204030204" pitchFamily="34" charset="0"/>
              </a:rPr>
              <a:t> </a:t>
            </a:r>
            <a:r>
              <a:rPr lang="en-US" dirty="0" err="1">
                <a:solidFill>
                  <a:srgbClr val="7889FB"/>
                </a:solidFill>
                <a:latin typeface="Consolas" panose="020B0609020204030204" pitchFamily="49" charset="0"/>
                <a:cs typeface="Calibri" panose="020F0502020204030204" pitchFamily="34" charset="0"/>
              </a:rPr>
              <a:t>artPK</a:t>
            </a:r>
            <a:r>
              <a:rPr lang="en-US" dirty="0">
                <a:solidFill>
                  <a:srgbClr val="7889FB"/>
                </a:solidFill>
                <a:latin typeface="Consolas" panose="020B0609020204030204" pitchFamily="49" charset="0"/>
                <a:cs typeface="Calibri" panose="020F0502020204030204" pitchFamily="34" charset="0"/>
              </a:rPr>
              <a:t> = </a:t>
            </a:r>
            <a:r>
              <a:rPr lang="en-US" dirty="0" err="1">
                <a:solidFill>
                  <a:srgbClr val="7889FB"/>
                </a:solidFill>
                <a:latin typeface="Consolas" panose="020B0609020204030204" pitchFamily="49" charset="0"/>
                <a:cs typeface="Calibri" panose="020F0502020204030204" pitchFamily="34" charset="0"/>
              </a:rPr>
              <a:t>artFK</a:t>
            </a:r>
            <a:r>
              <a:rPr lang="en-US" dirty="0">
                <a:solidFill>
                  <a:srgbClr val="7889FB"/>
                </a:solidFill>
                <a:latin typeface="Consolas" panose="020B0609020204030204" pitchFamily="49" charset="0"/>
                <a:cs typeface="Calibri" panose="020F0502020204030204" pitchFamily="34" charset="0"/>
              </a:rPr>
              <a:t> </a:t>
            </a:r>
          </a:p>
        </p:txBody>
      </p:sp>
      <p:sp>
        <p:nvSpPr>
          <p:cNvPr id="11" name="Right Arrow 11">
            <a:extLst>
              <a:ext uri="{FF2B5EF4-FFF2-40B4-BE49-F238E27FC236}">
                <a16:creationId xmlns:a16="http://schemas.microsoft.com/office/drawing/2014/main" id="{E2B31133-26AF-A93C-11E2-0C353F2BB193}"/>
              </a:ext>
            </a:extLst>
          </p:cNvPr>
          <p:cNvSpPr/>
          <p:nvPr/>
        </p:nvSpPr>
        <p:spPr>
          <a:xfrm rot="19891451">
            <a:off x="5150081" y="2373500"/>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12" name="Straight Arrow Connector 11">
            <a:extLst>
              <a:ext uri="{FF2B5EF4-FFF2-40B4-BE49-F238E27FC236}">
                <a16:creationId xmlns:a16="http://schemas.microsoft.com/office/drawing/2014/main" id="{7E6B2230-E116-6E19-F88A-F347C9D18A03}"/>
              </a:ext>
            </a:extLst>
          </p:cNvPr>
          <p:cNvCxnSpPr/>
          <p:nvPr/>
        </p:nvCxnSpPr>
        <p:spPr>
          <a:xfrm>
            <a:off x="1265501" y="2766531"/>
            <a:ext cx="333079" cy="0"/>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012BC3-AB29-2F19-14EA-D25B9826024B}"/>
              </a:ext>
            </a:extLst>
          </p:cNvPr>
          <p:cNvCxnSpPr/>
          <p:nvPr/>
        </p:nvCxnSpPr>
        <p:spPr>
          <a:xfrm flipV="1">
            <a:off x="1265501" y="2766531"/>
            <a:ext cx="0" cy="1449264"/>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1667592-CF8E-17F9-43B9-362F8549D8E5}"/>
              </a:ext>
            </a:extLst>
          </p:cNvPr>
          <p:cNvCxnSpPr/>
          <p:nvPr/>
        </p:nvCxnSpPr>
        <p:spPr>
          <a:xfrm>
            <a:off x="1265501" y="4228582"/>
            <a:ext cx="333079" cy="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805006B-D2A0-D476-C33F-743722DA3291}"/>
              </a:ext>
            </a:extLst>
          </p:cNvPr>
          <p:cNvSpPr txBox="1"/>
          <p:nvPr/>
        </p:nvSpPr>
        <p:spPr>
          <a:xfrm>
            <a:off x="5522836" y="2922216"/>
            <a:ext cx="402270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Note: </a:t>
            </a:r>
            <a:r>
              <a:rPr lang="en-US" dirty="0">
                <a:latin typeface="Calibri" panose="020F0502020204030204" pitchFamily="34" charset="0"/>
                <a:cs typeface="Calibri" panose="020F0502020204030204" pitchFamily="34" charset="0"/>
              </a:rPr>
              <a:t>Inner join acts as filter (no articles w/o authors, NOT NULL constraints)</a:t>
            </a:r>
          </a:p>
        </p:txBody>
      </p:sp>
      <p:sp>
        <p:nvSpPr>
          <p:cNvPr id="16" name="Right Arrow 20">
            <a:extLst>
              <a:ext uri="{FF2B5EF4-FFF2-40B4-BE49-F238E27FC236}">
                <a16:creationId xmlns:a16="http://schemas.microsoft.com/office/drawing/2014/main" id="{2D30BFDE-CDDD-371F-A103-683C5CC0E59C}"/>
              </a:ext>
            </a:extLst>
          </p:cNvPr>
          <p:cNvSpPr/>
          <p:nvPr/>
        </p:nvSpPr>
        <p:spPr>
          <a:xfrm rot="2013018">
            <a:off x="3886683" y="4537209"/>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7" name="TextBox 16">
            <a:extLst>
              <a:ext uri="{FF2B5EF4-FFF2-40B4-BE49-F238E27FC236}">
                <a16:creationId xmlns:a16="http://schemas.microsoft.com/office/drawing/2014/main" id="{A6AD2264-7F17-0B16-9DA5-3492856D9354}"/>
              </a:ext>
            </a:extLst>
          </p:cNvPr>
          <p:cNvSpPr txBox="1"/>
          <p:nvPr/>
        </p:nvSpPr>
        <p:spPr>
          <a:xfrm>
            <a:off x="4499537" y="4548715"/>
            <a:ext cx="5074418" cy="1200329"/>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title, </a:t>
            </a:r>
            <a:r>
              <a:rPr lang="en-US" b="1" dirty="0">
                <a:latin typeface="Consolas" panose="020B0609020204030204" pitchFamily="49" charset="0"/>
                <a:cs typeface="Calibri" panose="020F0502020204030204" pitchFamily="34" charset="0"/>
              </a:rPr>
              <a:t>NULL, </a:t>
            </a:r>
            <a:r>
              <a:rPr lang="en-US" dirty="0">
                <a:latin typeface="Consolas" panose="020B0609020204030204" pitchFamily="49" charset="0"/>
                <a:cs typeface="Calibri" panose="020F0502020204030204" pitchFamily="34" charset="0"/>
              </a:rPr>
              <a:t>name</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Article </a:t>
            </a:r>
            <a:r>
              <a:rPr lang="en-US" b="1" dirty="0">
                <a:solidFill>
                  <a:srgbClr val="7889FB"/>
                </a:solidFill>
                <a:latin typeface="Consolas" panose="020B0609020204030204" pitchFamily="49" charset="0"/>
                <a:cs typeface="Calibri" panose="020F0502020204030204" pitchFamily="34" charset="0"/>
              </a:rPr>
              <a:t>LEFT OUTER JOIN</a:t>
            </a:r>
            <a:r>
              <a:rPr lang="en-US" dirty="0">
                <a:solidFill>
                  <a:srgbClr val="7889FB"/>
                </a:solidFill>
                <a:latin typeface="Consolas" panose="020B0609020204030204" pitchFamily="49" charset="0"/>
                <a:cs typeface="Calibri" panose="020F0502020204030204" pitchFamily="34" charset="0"/>
              </a:rPr>
              <a:t> </a:t>
            </a:r>
            <a:r>
              <a:rPr lang="en-US" dirty="0">
                <a:latin typeface="Consolas" panose="020B0609020204030204" pitchFamily="49" charset="0"/>
                <a:cs typeface="Calibri" panose="020F0502020204030204" pitchFamily="34" charset="0"/>
              </a:rPr>
              <a:t>Author</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ON</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 </a:t>
            </a:r>
            <a:r>
              <a:rPr lang="en-US" dirty="0" err="1">
                <a:latin typeface="Consolas" panose="020B0609020204030204" pitchFamily="49" charset="0"/>
                <a:cs typeface="Calibri" panose="020F0502020204030204" pitchFamily="34" charset="0"/>
              </a:rPr>
              <a:t>artFK</a:t>
            </a:r>
            <a:r>
              <a:rPr lang="en-US" dirty="0">
                <a:latin typeface="Consolas" panose="020B0609020204030204" pitchFamily="49" charset="0"/>
                <a:cs typeface="Calibri" panose="020F0502020204030204" pitchFamily="34" charset="0"/>
              </a:rPr>
              <a:t> </a:t>
            </a:r>
          </a:p>
        </p:txBody>
      </p:sp>
    </p:spTree>
    <p:extLst>
      <p:ext uri="{BB962C8B-B14F-4D97-AF65-F5344CB8AC3E}">
        <p14:creationId xmlns:p14="http://schemas.microsoft.com/office/powerpoint/2010/main" val="99664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5" grpId="0"/>
      <p:bldP spid="16"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4F498-6B0A-643D-7FA8-2AEA0DD23F97}"/>
              </a:ext>
            </a:extLst>
          </p:cNvPr>
          <p:cNvSpPr>
            <a:spLocks noGrp="1"/>
          </p:cNvSpPr>
          <p:nvPr>
            <p:ph type="body" sz="quarter" idx="18"/>
          </p:nvPr>
        </p:nvSpPr>
        <p:spPr/>
        <p:txBody>
          <a:bodyPr/>
          <a:lstStyle/>
          <a:p>
            <a:r>
              <a:rPr lang="en-US" dirty="0"/>
              <a:t>From Denormalized to </a:t>
            </a:r>
            <a:br>
              <a:rPr lang="en-US" dirty="0"/>
            </a:br>
            <a:r>
              <a:rPr lang="en-US" dirty="0"/>
              <a:t>Normalized Form</a:t>
            </a:r>
          </a:p>
          <a:p>
            <a:endParaRPr lang="en-US" dirty="0"/>
          </a:p>
          <a:p>
            <a:endParaRPr lang="en-US" dirty="0"/>
          </a:p>
          <a:p>
            <a:endParaRPr lang="en-US" dirty="0"/>
          </a:p>
          <a:p>
            <a:endParaRPr lang="en-US" dirty="0"/>
          </a:p>
          <a:p>
            <a:endParaRPr lang="en-US" dirty="0"/>
          </a:p>
          <a:p>
            <a:endParaRPr lang="en-US" dirty="0"/>
          </a:p>
          <a:p>
            <a:endParaRPr lang="en-US" dirty="0"/>
          </a:p>
          <a:p>
            <a:pPr lvl="1"/>
            <a:r>
              <a:rPr lang="en-US" b="1" dirty="0" err="1">
                <a:solidFill>
                  <a:schemeClr val="accent1"/>
                </a:solidFill>
              </a:rPr>
              <a:t>Skolem</a:t>
            </a:r>
            <a:r>
              <a:rPr lang="en-US" b="1" dirty="0">
                <a:solidFill>
                  <a:schemeClr val="accent1"/>
                </a:solidFill>
              </a:rPr>
              <a:t> Function (SK): </a:t>
            </a:r>
            <a:r>
              <a:rPr lang="en-US" dirty="0"/>
              <a:t>unique key generation from tuple values t[X] </a:t>
            </a:r>
            <a:br>
              <a:rPr lang="en-US" dirty="0"/>
            </a:br>
            <a:r>
              <a:rPr lang="en-US" dirty="0"/>
              <a:t>of an attribute set X </a:t>
            </a:r>
          </a:p>
          <a:p>
            <a:endParaRPr lang="en-US" dirty="0"/>
          </a:p>
        </p:txBody>
      </p:sp>
      <p:sp>
        <p:nvSpPr>
          <p:cNvPr id="3" name="Text Placeholder 2">
            <a:extLst>
              <a:ext uri="{FF2B5EF4-FFF2-40B4-BE49-F238E27FC236}">
                <a16:creationId xmlns:a16="http://schemas.microsoft.com/office/drawing/2014/main" id="{FC4E6BA0-36C3-3BBC-33BB-9A708BF5BA71}"/>
              </a:ext>
            </a:extLst>
          </p:cNvPr>
          <p:cNvSpPr>
            <a:spLocks noGrp="1"/>
          </p:cNvSpPr>
          <p:nvPr>
            <p:ph type="body" sz="quarter" idx="14"/>
          </p:nvPr>
        </p:nvSpPr>
        <p:spPr/>
        <p:txBody>
          <a:bodyPr/>
          <a:lstStyle/>
          <a:p>
            <a:r>
              <a:rPr lang="en-US" dirty="0"/>
              <a:t>Mapping Interpretations, cont.</a:t>
            </a:r>
          </a:p>
        </p:txBody>
      </p:sp>
      <p:graphicFrame>
        <p:nvGraphicFramePr>
          <p:cNvPr id="4" name="Table 3">
            <a:extLst>
              <a:ext uri="{FF2B5EF4-FFF2-40B4-BE49-F238E27FC236}">
                <a16:creationId xmlns:a16="http://schemas.microsoft.com/office/drawing/2014/main" id="{88065FFB-5A79-EAD3-FE2F-3BFFCE05610A}"/>
              </a:ext>
            </a:extLst>
          </p:cNvPr>
          <p:cNvGraphicFramePr>
            <a:graphicFrameLocks noGrp="1"/>
          </p:cNvGraphicFramePr>
          <p:nvPr>
            <p:extLst>
              <p:ext uri="{D42A27DB-BD31-4B8C-83A1-F6EECF244321}">
                <p14:modId xmlns:p14="http://schemas.microsoft.com/office/powerpoint/2010/main" val="246711556"/>
              </p:ext>
            </p:extLst>
          </p:nvPr>
        </p:nvGraphicFramePr>
        <p:xfrm>
          <a:off x="4749726" y="2094629"/>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u="sng" dirty="0" err="1">
                          <a:latin typeface="Consolas" panose="020B0609020204030204" pitchFamily="49" charset="0"/>
                          <a:cs typeface="Calibri" panose="020F0502020204030204" pitchFamily="34" charset="0"/>
                        </a:rPr>
                        <a:t>artPK</a:t>
                      </a:r>
                      <a:endParaRPr lang="en-US" sz="1600" u="sng"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5" name="Table 4">
            <a:extLst>
              <a:ext uri="{FF2B5EF4-FFF2-40B4-BE49-F238E27FC236}">
                <a16:creationId xmlns:a16="http://schemas.microsoft.com/office/drawing/2014/main" id="{97AB01AA-36F4-BAE0-A6C3-2B4AFD90CBC3}"/>
              </a:ext>
            </a:extLst>
          </p:cNvPr>
          <p:cNvGraphicFramePr>
            <a:graphicFrameLocks noGrp="1"/>
          </p:cNvGraphicFramePr>
          <p:nvPr>
            <p:extLst>
              <p:ext uri="{D42A27DB-BD31-4B8C-83A1-F6EECF244321}">
                <p14:modId xmlns:p14="http://schemas.microsoft.com/office/powerpoint/2010/main" val="3376964112"/>
              </p:ext>
            </p:extLst>
          </p:nvPr>
        </p:nvGraphicFramePr>
        <p:xfrm>
          <a:off x="2603189" y="2096473"/>
          <a:ext cx="1473163" cy="134112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6" name="Table 5">
            <a:extLst>
              <a:ext uri="{FF2B5EF4-FFF2-40B4-BE49-F238E27FC236}">
                <a16:creationId xmlns:a16="http://schemas.microsoft.com/office/drawing/2014/main" id="{8294BE34-27B4-14C0-08E0-71F76B0C2A21}"/>
              </a:ext>
            </a:extLst>
          </p:cNvPr>
          <p:cNvGraphicFramePr>
            <a:graphicFrameLocks noGrp="1"/>
          </p:cNvGraphicFramePr>
          <p:nvPr>
            <p:extLst>
              <p:ext uri="{D42A27DB-BD31-4B8C-83A1-F6EECF244321}">
                <p14:modId xmlns:p14="http://schemas.microsoft.com/office/powerpoint/2010/main" val="2697719275"/>
              </p:ext>
            </p:extLst>
          </p:nvPr>
        </p:nvGraphicFramePr>
        <p:xfrm>
          <a:off x="4749726" y="3521451"/>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7" name="Straight Arrow Connector 6">
            <a:extLst>
              <a:ext uri="{FF2B5EF4-FFF2-40B4-BE49-F238E27FC236}">
                <a16:creationId xmlns:a16="http://schemas.microsoft.com/office/drawing/2014/main" id="{91496053-6DF3-CD31-1B57-F35A410E28EE}"/>
              </a:ext>
            </a:extLst>
          </p:cNvPr>
          <p:cNvCxnSpPr/>
          <p:nvPr/>
        </p:nvCxnSpPr>
        <p:spPr>
          <a:xfrm>
            <a:off x="4076352" y="2575107"/>
            <a:ext cx="673374" cy="35956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D81817-4D98-8612-CB60-EEE6269AA19A}"/>
              </a:ext>
            </a:extLst>
          </p:cNvPr>
          <p:cNvCxnSpPr/>
          <p:nvPr/>
        </p:nvCxnSpPr>
        <p:spPr>
          <a:xfrm>
            <a:off x="4076352" y="3267378"/>
            <a:ext cx="671894" cy="112795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32CC74F-5DA7-8BB8-1155-8B9EF8478C99}"/>
              </a:ext>
            </a:extLst>
          </p:cNvPr>
          <p:cNvCxnSpPr/>
          <p:nvPr/>
        </p:nvCxnSpPr>
        <p:spPr>
          <a:xfrm>
            <a:off x="5813367" y="2575107"/>
            <a:ext cx="333079" cy="0"/>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5FC1D07-1416-4C9E-FDA7-E23006C711C8}"/>
              </a:ext>
            </a:extLst>
          </p:cNvPr>
          <p:cNvCxnSpPr/>
          <p:nvPr/>
        </p:nvCxnSpPr>
        <p:spPr>
          <a:xfrm flipV="1">
            <a:off x="6144965" y="2575107"/>
            <a:ext cx="0" cy="1449264"/>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C5FD389-B1E7-59D8-56F0-3CA36172D19E}"/>
              </a:ext>
            </a:extLst>
          </p:cNvPr>
          <p:cNvCxnSpPr/>
          <p:nvPr/>
        </p:nvCxnSpPr>
        <p:spPr>
          <a:xfrm>
            <a:off x="5813368" y="4037158"/>
            <a:ext cx="333079" cy="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E5BDB2F-33D4-92EB-ABCF-D7D8F82FCC4D}"/>
              </a:ext>
            </a:extLst>
          </p:cNvPr>
          <p:cNvSpPr txBox="1"/>
          <p:nvPr/>
        </p:nvSpPr>
        <p:spPr>
          <a:xfrm>
            <a:off x="6772580" y="2157812"/>
            <a:ext cx="3737506" cy="1200329"/>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Article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DISTINCT</a:t>
            </a:r>
            <a:r>
              <a:rPr lang="en-US" dirty="0">
                <a:latin typeface="Consolas" panose="020B0609020204030204" pitchFamily="49" charset="0"/>
                <a:cs typeface="Calibri" panose="020F0502020204030204" pitchFamily="34" charset="0"/>
              </a:rPr>
              <a:t>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solidFill>
                  <a:schemeClr val="accent1"/>
                </a:solidFill>
                <a:latin typeface="Consolas" panose="020B0609020204030204" pitchFamily="49" charset="0"/>
                <a:cs typeface="Calibri" panose="020F0502020204030204" pitchFamily="34" charset="0"/>
              </a:rPr>
              <a:t>SK</a:t>
            </a:r>
            <a:r>
              <a:rPr lang="en-US" dirty="0">
                <a:latin typeface="Consolas" panose="020B0609020204030204" pitchFamily="49" charset="0"/>
                <a:cs typeface="Calibri" panose="020F0502020204030204" pitchFamily="34" charset="0"/>
              </a:rPr>
              <a:t>(title), title, </a:t>
            </a:r>
            <a:r>
              <a:rPr lang="en-US" b="1" dirty="0">
                <a:latin typeface="Consolas" panose="020B0609020204030204" pitchFamily="49" charset="0"/>
                <a:cs typeface="Calibri" panose="020F0502020204030204" pitchFamily="34" charset="0"/>
              </a:rPr>
              <a:t>NULL   </a:t>
            </a:r>
            <a:br>
              <a:rPr lang="en-US" b="1" dirty="0">
                <a:latin typeface="Consolas" panose="020B0609020204030204" pitchFamily="49" charset="0"/>
                <a:cs typeface="Calibri" panose="020F0502020204030204" pitchFamily="34" charset="0"/>
              </a:rPr>
            </a:br>
            <a:r>
              <a:rPr lang="en-US" b="1" dirty="0">
                <a:latin typeface="Consolas" panose="020B0609020204030204" pitchFamily="49" charset="0"/>
                <a:cs typeface="Calibri" panose="020F0502020204030204" pitchFamily="34" charset="0"/>
              </a:rPr>
              <a:t>    FROM</a:t>
            </a:r>
            <a:r>
              <a:rPr lang="en-US" dirty="0">
                <a:latin typeface="Consolas" panose="020B0609020204030204" pitchFamily="49" charset="0"/>
                <a:cs typeface="Calibri" panose="020F0502020204030204" pitchFamily="34" charset="0"/>
              </a:rPr>
              <a:t> Publication</a:t>
            </a:r>
          </a:p>
        </p:txBody>
      </p:sp>
      <p:sp>
        <p:nvSpPr>
          <p:cNvPr id="13" name="TextBox 12">
            <a:extLst>
              <a:ext uri="{FF2B5EF4-FFF2-40B4-BE49-F238E27FC236}">
                <a16:creationId xmlns:a16="http://schemas.microsoft.com/office/drawing/2014/main" id="{0F092221-0E93-1485-DD59-CB22F5E4412F}"/>
              </a:ext>
            </a:extLst>
          </p:cNvPr>
          <p:cNvSpPr txBox="1"/>
          <p:nvPr/>
        </p:nvSpPr>
        <p:spPr>
          <a:xfrm>
            <a:off x="6764207" y="3526060"/>
            <a:ext cx="3737506" cy="923330"/>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Author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b="1" dirty="0">
                <a:solidFill>
                  <a:schemeClr val="accent1"/>
                </a:solidFill>
                <a:latin typeface="Consolas" panose="020B0609020204030204" pitchFamily="49" charset="0"/>
                <a:cs typeface="Calibri" panose="020F0502020204030204" pitchFamily="34" charset="0"/>
              </a:rPr>
              <a:t>SK</a:t>
            </a:r>
            <a:r>
              <a:rPr lang="en-US" dirty="0">
                <a:latin typeface="Consolas" panose="020B0609020204030204" pitchFamily="49" charset="0"/>
                <a:cs typeface="Calibri" panose="020F0502020204030204" pitchFamily="34" charset="0"/>
              </a:rPr>
              <a:t>(title), author</a:t>
            </a:r>
            <a:br>
              <a:rPr lang="en-US" b="1" dirty="0">
                <a:latin typeface="Consolas" panose="020B0609020204030204" pitchFamily="49" charset="0"/>
                <a:cs typeface="Calibri" panose="020F0502020204030204" pitchFamily="34" charset="0"/>
              </a:rPr>
            </a:br>
            <a:r>
              <a:rPr lang="en-US" b="1" dirty="0">
                <a:latin typeface="Consolas" panose="020B0609020204030204" pitchFamily="49" charset="0"/>
                <a:cs typeface="Calibri" panose="020F0502020204030204" pitchFamily="34" charset="0"/>
              </a:rPr>
              <a:t>    FROM</a:t>
            </a:r>
            <a:r>
              <a:rPr lang="en-US" dirty="0">
                <a:latin typeface="Consolas" panose="020B0609020204030204" pitchFamily="49" charset="0"/>
                <a:cs typeface="Calibri" panose="020F0502020204030204" pitchFamily="34" charset="0"/>
              </a:rPr>
              <a:t> Publication</a:t>
            </a:r>
          </a:p>
        </p:txBody>
      </p:sp>
      <p:sp>
        <p:nvSpPr>
          <p:cNvPr id="14" name="Right Arrow 14">
            <a:extLst>
              <a:ext uri="{FF2B5EF4-FFF2-40B4-BE49-F238E27FC236}">
                <a16:creationId xmlns:a16="http://schemas.microsoft.com/office/drawing/2014/main" id="{4D6FA2AA-8AB5-3B71-2ED4-904C9F2A4F4D}"/>
              </a:ext>
            </a:extLst>
          </p:cNvPr>
          <p:cNvSpPr/>
          <p:nvPr/>
        </p:nvSpPr>
        <p:spPr>
          <a:xfrm>
            <a:off x="6347567" y="3106945"/>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317480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79DF5F-3B4E-0809-472F-77B8AEBAF1D1}"/>
              </a:ext>
            </a:extLst>
          </p:cNvPr>
          <p:cNvSpPr>
            <a:spLocks noGrp="1"/>
          </p:cNvSpPr>
          <p:nvPr>
            <p:ph type="body" sz="quarter" idx="18"/>
          </p:nvPr>
        </p:nvSpPr>
        <p:spPr/>
        <p:txBody>
          <a:bodyPr/>
          <a:lstStyle/>
          <a:p>
            <a:r>
              <a:rPr lang="en-US" dirty="0"/>
              <a:t>Clio </a:t>
            </a:r>
            <a:r>
              <a:rPr lang="en-US" b="0" dirty="0"/>
              <a:t>(IBM Research – Almaden)</a:t>
            </a:r>
          </a:p>
          <a:p>
            <a:endParaRPr lang="en-US" dirty="0"/>
          </a:p>
        </p:txBody>
      </p:sp>
      <p:sp>
        <p:nvSpPr>
          <p:cNvPr id="3" name="Text Placeholder 2">
            <a:extLst>
              <a:ext uri="{FF2B5EF4-FFF2-40B4-BE49-F238E27FC236}">
                <a16:creationId xmlns:a16="http://schemas.microsoft.com/office/drawing/2014/main" id="{E4FEBA56-BE12-35B4-75B1-B7BE20DF3093}"/>
              </a:ext>
            </a:extLst>
          </p:cNvPr>
          <p:cNvSpPr>
            <a:spLocks noGrp="1"/>
          </p:cNvSpPr>
          <p:nvPr>
            <p:ph type="body" sz="quarter" idx="14"/>
          </p:nvPr>
        </p:nvSpPr>
        <p:spPr/>
        <p:txBody>
          <a:bodyPr/>
          <a:lstStyle/>
          <a:p>
            <a:r>
              <a:rPr lang="en-US" dirty="0"/>
              <a:t>Schema Mapping Tools</a:t>
            </a:r>
          </a:p>
        </p:txBody>
      </p:sp>
      <p:pic>
        <p:nvPicPr>
          <p:cNvPr id="4" name="Picture 2">
            <a:extLst>
              <a:ext uri="{FF2B5EF4-FFF2-40B4-BE49-F238E27FC236}">
                <a16:creationId xmlns:a16="http://schemas.microsoft.com/office/drawing/2014/main" id="{DC3970AF-C25B-E626-D8BF-0E5BFB4871E2}"/>
              </a:ext>
            </a:extLst>
          </p:cNvPr>
          <p:cNvPicPr>
            <a:picLocks noChangeAspect="1" noChangeArrowheads="1"/>
          </p:cNvPicPr>
          <p:nvPr/>
        </p:nvPicPr>
        <p:blipFill>
          <a:blip r:embed="rId2" cstate="print"/>
          <a:srcRect/>
          <a:stretch>
            <a:fillRect/>
          </a:stretch>
        </p:blipFill>
        <p:spPr bwMode="auto">
          <a:xfrm>
            <a:off x="753172" y="1750717"/>
            <a:ext cx="5755042" cy="3997688"/>
          </a:xfrm>
          <a:prstGeom prst="rect">
            <a:avLst/>
          </a:prstGeom>
          <a:noFill/>
          <a:ln w="9525">
            <a:noFill/>
            <a:miter lim="800000"/>
            <a:headEnd/>
            <a:tailEnd/>
          </a:ln>
          <a:effectLst/>
        </p:spPr>
      </p:pic>
      <p:pic>
        <p:nvPicPr>
          <p:cNvPr id="5" name="Picture 2">
            <a:extLst>
              <a:ext uri="{FF2B5EF4-FFF2-40B4-BE49-F238E27FC236}">
                <a16:creationId xmlns:a16="http://schemas.microsoft.com/office/drawing/2014/main" id="{29D07B17-A1A5-64A9-3FD4-83A582C4B941}"/>
              </a:ext>
            </a:extLst>
          </p:cNvPr>
          <p:cNvPicPr>
            <a:picLocks noChangeAspect="1" noChangeArrowheads="1"/>
          </p:cNvPicPr>
          <p:nvPr/>
        </p:nvPicPr>
        <p:blipFill>
          <a:blip r:embed="rId3" cstate="print"/>
          <a:srcRect/>
          <a:stretch>
            <a:fillRect/>
          </a:stretch>
        </p:blipFill>
        <p:spPr bwMode="auto">
          <a:xfrm>
            <a:off x="6172297" y="1040096"/>
            <a:ext cx="4496196" cy="3119437"/>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id="{264C289B-C47C-9BF1-2F6A-08C34C1DAE6F}"/>
              </a:ext>
            </a:extLst>
          </p:cNvPr>
          <p:cNvPicPr>
            <a:picLocks noChangeAspect="1"/>
          </p:cNvPicPr>
          <p:nvPr/>
        </p:nvPicPr>
        <p:blipFill>
          <a:blip r:embed="rId4"/>
          <a:stretch>
            <a:fillRect/>
          </a:stretch>
        </p:blipFill>
        <p:spPr>
          <a:xfrm>
            <a:off x="10799395" y="4322562"/>
            <a:ext cx="497559" cy="640080"/>
          </a:xfrm>
          <a:prstGeom prst="rect">
            <a:avLst/>
          </a:prstGeom>
          <a:ln w="25400">
            <a:solidFill>
              <a:srgbClr val="7889FB"/>
            </a:solidFill>
          </a:ln>
        </p:spPr>
      </p:pic>
      <p:pic>
        <p:nvPicPr>
          <p:cNvPr id="7" name="Picture 6">
            <a:extLst>
              <a:ext uri="{FF2B5EF4-FFF2-40B4-BE49-F238E27FC236}">
                <a16:creationId xmlns:a16="http://schemas.microsoft.com/office/drawing/2014/main" id="{F5661B4C-8E3E-4B03-AE43-8866D7A091C1}"/>
              </a:ext>
            </a:extLst>
          </p:cNvPr>
          <p:cNvPicPr>
            <a:picLocks noChangeAspect="1"/>
          </p:cNvPicPr>
          <p:nvPr/>
        </p:nvPicPr>
        <p:blipFill>
          <a:blip r:embed="rId5"/>
          <a:stretch>
            <a:fillRect/>
          </a:stretch>
        </p:blipFill>
        <p:spPr>
          <a:xfrm>
            <a:off x="801823" y="5196606"/>
            <a:ext cx="497489" cy="640080"/>
          </a:xfrm>
          <a:prstGeom prst="rect">
            <a:avLst/>
          </a:prstGeom>
          <a:ln w="25400">
            <a:solidFill>
              <a:srgbClr val="7889FB"/>
            </a:solidFill>
          </a:ln>
        </p:spPr>
      </p:pic>
      <p:sp>
        <p:nvSpPr>
          <p:cNvPr id="8" name="TextBox 7">
            <a:extLst>
              <a:ext uri="{FF2B5EF4-FFF2-40B4-BE49-F238E27FC236}">
                <a16:creationId xmlns:a16="http://schemas.microsoft.com/office/drawing/2014/main" id="{1EE8028F-74ED-F9E8-0AB7-8AC70C40C5AE}"/>
              </a:ext>
            </a:extLst>
          </p:cNvPr>
          <p:cNvSpPr txBox="1"/>
          <p:nvPr/>
        </p:nvSpPr>
        <p:spPr>
          <a:xfrm>
            <a:off x="6828646" y="4273270"/>
            <a:ext cx="3820644"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[Laura M. Haas, Mauricio A. Hernández, Howard Ho, Lucian </a:t>
            </a:r>
            <a:r>
              <a:rPr lang="en-US" sz="1400" dirty="0" err="1">
                <a:latin typeface="Calibri" panose="020F0502020204030204" pitchFamily="34" charset="0"/>
                <a:cs typeface="Calibri" panose="020F0502020204030204" pitchFamily="34" charset="0"/>
              </a:rPr>
              <a:t>Popa</a:t>
            </a:r>
            <a:r>
              <a:rPr lang="en-US" sz="1400" dirty="0">
                <a:latin typeface="Calibri" panose="020F0502020204030204" pitchFamily="34" charset="0"/>
                <a:cs typeface="Calibri" panose="020F0502020204030204" pitchFamily="34" charset="0"/>
              </a:rPr>
              <a:t>, Mary Roth: Clio grows up: from research prototype to industrial tool. </a:t>
            </a:r>
            <a:r>
              <a:rPr lang="en-US" sz="1400" b="1" dirty="0">
                <a:latin typeface="Calibri" panose="020F0502020204030204" pitchFamily="34" charset="0"/>
                <a:cs typeface="Calibri" panose="020F0502020204030204" pitchFamily="34" charset="0"/>
              </a:rPr>
              <a:t>SIGMOD 2005</a:t>
            </a:r>
            <a:r>
              <a:rPr lang="en-US" sz="1400" dirty="0">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23EF9F1D-9916-BE2D-BBA2-2F28446074F9}"/>
              </a:ext>
            </a:extLst>
          </p:cNvPr>
          <p:cNvSpPr txBox="1"/>
          <p:nvPr/>
        </p:nvSpPr>
        <p:spPr>
          <a:xfrm>
            <a:off x="1400479" y="5043268"/>
            <a:ext cx="248916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[Mauricio A. Hernández, Renée J. Miller, Laura M. Haas: Clio: A Semi-Automatic Tool For Schema Mapping. </a:t>
            </a:r>
            <a:r>
              <a:rPr lang="en-US" sz="1400" b="1" dirty="0">
                <a:latin typeface="Calibri" panose="020F0502020204030204" pitchFamily="34" charset="0"/>
                <a:cs typeface="Calibri" panose="020F0502020204030204" pitchFamily="34" charset="0"/>
              </a:rPr>
              <a:t>SIGMOD 2001</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36541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4A37D-DBF8-948D-EF7B-409DA262A3E2}"/>
              </a:ext>
            </a:extLst>
          </p:cNvPr>
          <p:cNvSpPr>
            <a:spLocks noGrp="1"/>
          </p:cNvSpPr>
          <p:nvPr>
            <p:ph type="body" sz="quarter" idx="18"/>
          </p:nvPr>
        </p:nvSpPr>
        <p:spPr/>
        <p:txBody>
          <a:bodyPr/>
          <a:lstStyle/>
          <a:p>
            <a:r>
              <a:rPr lang="en-US" dirty="0"/>
              <a:t>GIO Overview</a:t>
            </a:r>
          </a:p>
          <a:p>
            <a:pPr lvl="1"/>
            <a:r>
              <a:rPr lang="en-US" b="1" dirty="0">
                <a:solidFill>
                  <a:srgbClr val="C40D1E"/>
                </a:solidFill>
              </a:rPr>
              <a:t>Identify mapping rules </a:t>
            </a:r>
            <a:r>
              <a:rPr lang="en-US" dirty="0"/>
              <a:t>from custom data formats to frames/matrix </a:t>
            </a:r>
            <a:r>
              <a:rPr lang="en-US" b="1" dirty="0">
                <a:solidFill>
                  <a:srgbClr val="7889FB"/>
                </a:solidFill>
              </a:rPr>
              <a:t>by example</a:t>
            </a:r>
          </a:p>
          <a:p>
            <a:pPr lvl="1"/>
            <a:r>
              <a:rPr lang="en-US" dirty="0"/>
              <a:t>Generate efficient </a:t>
            </a:r>
            <a:r>
              <a:rPr lang="en-US" b="1" dirty="0">
                <a:solidFill>
                  <a:srgbClr val="7889FB"/>
                </a:solidFill>
              </a:rPr>
              <a:t>multi-threaded frame/matrix readers </a:t>
            </a:r>
          </a:p>
          <a:p>
            <a:pPr lvl="1"/>
            <a:r>
              <a:rPr lang="en-US" dirty="0"/>
              <a:t>Support for  flat or nested structure, optional key or positional attributes, multiple custom delimiters or prefixes, multi-line records, attribute sequences, co-appearances, and repeating groups of attributes</a:t>
            </a:r>
          </a:p>
        </p:txBody>
      </p:sp>
      <p:sp>
        <p:nvSpPr>
          <p:cNvPr id="3" name="Text Placeholder 2">
            <a:extLst>
              <a:ext uri="{FF2B5EF4-FFF2-40B4-BE49-F238E27FC236}">
                <a16:creationId xmlns:a16="http://schemas.microsoft.com/office/drawing/2014/main" id="{EF21E6DA-550B-06F2-1AA7-ADCEC39145D6}"/>
              </a:ext>
            </a:extLst>
          </p:cNvPr>
          <p:cNvSpPr>
            <a:spLocks noGrp="1"/>
          </p:cNvSpPr>
          <p:nvPr>
            <p:ph type="body" sz="quarter" idx="14"/>
          </p:nvPr>
        </p:nvSpPr>
        <p:spPr/>
        <p:txBody>
          <a:bodyPr/>
          <a:lstStyle/>
          <a:p>
            <a:r>
              <a:rPr lang="en-US" dirty="0"/>
              <a:t>Excursus: GIO – Generating Readers for </a:t>
            </a:r>
            <a:br>
              <a:rPr lang="en-US" dirty="0"/>
            </a:br>
            <a:r>
              <a:rPr lang="en-US" dirty="0"/>
              <a:t>Custom Data Formats </a:t>
            </a:r>
          </a:p>
        </p:txBody>
      </p:sp>
      <p:pic>
        <p:nvPicPr>
          <p:cNvPr id="4" name="Picture 3">
            <a:extLst>
              <a:ext uri="{FF2B5EF4-FFF2-40B4-BE49-F238E27FC236}">
                <a16:creationId xmlns:a16="http://schemas.microsoft.com/office/drawing/2014/main" id="{A24B9D34-A087-5D2C-42BE-46238B225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985" y="327043"/>
            <a:ext cx="702000" cy="856440"/>
          </a:xfrm>
          <a:prstGeom prst="rect">
            <a:avLst/>
          </a:prstGeom>
        </p:spPr>
      </p:pic>
      <p:pic>
        <p:nvPicPr>
          <p:cNvPr id="6" name="Picture 5">
            <a:extLst>
              <a:ext uri="{FF2B5EF4-FFF2-40B4-BE49-F238E27FC236}">
                <a16:creationId xmlns:a16="http://schemas.microsoft.com/office/drawing/2014/main" id="{2C9E2987-D455-19F0-132D-1070FFD89A25}"/>
              </a:ext>
            </a:extLst>
          </p:cNvPr>
          <p:cNvPicPr>
            <a:picLocks noChangeAspect="1"/>
          </p:cNvPicPr>
          <p:nvPr/>
        </p:nvPicPr>
        <p:blipFill>
          <a:blip r:embed="rId3"/>
          <a:stretch>
            <a:fillRect/>
          </a:stretch>
        </p:blipFill>
        <p:spPr>
          <a:xfrm>
            <a:off x="933130" y="3181124"/>
            <a:ext cx="7452115" cy="2276350"/>
          </a:xfrm>
          <a:prstGeom prst="rect">
            <a:avLst/>
          </a:prstGeom>
        </p:spPr>
      </p:pic>
      <p:pic>
        <p:nvPicPr>
          <p:cNvPr id="8" name="Picture 7">
            <a:extLst>
              <a:ext uri="{FF2B5EF4-FFF2-40B4-BE49-F238E27FC236}">
                <a16:creationId xmlns:a16="http://schemas.microsoft.com/office/drawing/2014/main" id="{55B9DCCA-D1C5-522F-3BD7-A7A3C48C8DA2}"/>
              </a:ext>
            </a:extLst>
          </p:cNvPr>
          <p:cNvPicPr>
            <a:picLocks noChangeAspect="1"/>
          </p:cNvPicPr>
          <p:nvPr/>
        </p:nvPicPr>
        <p:blipFill>
          <a:blip r:embed="rId4"/>
          <a:stretch>
            <a:fillRect/>
          </a:stretch>
        </p:blipFill>
        <p:spPr>
          <a:xfrm>
            <a:off x="9071684" y="456739"/>
            <a:ext cx="432392" cy="640080"/>
          </a:xfrm>
          <a:prstGeom prst="rect">
            <a:avLst/>
          </a:prstGeom>
          <a:ln w="25400">
            <a:solidFill>
              <a:srgbClr val="7889FB"/>
            </a:solidFill>
          </a:ln>
        </p:spPr>
      </p:pic>
      <p:sp>
        <p:nvSpPr>
          <p:cNvPr id="9" name="TextBox 8">
            <a:extLst>
              <a:ext uri="{FF2B5EF4-FFF2-40B4-BE49-F238E27FC236}">
                <a16:creationId xmlns:a16="http://schemas.microsoft.com/office/drawing/2014/main" id="{8CBE9E2D-81F4-4DAA-71E4-63C6C8FB98FB}"/>
              </a:ext>
            </a:extLst>
          </p:cNvPr>
          <p:cNvSpPr txBox="1"/>
          <p:nvPr/>
        </p:nvSpPr>
        <p:spPr>
          <a:xfrm>
            <a:off x="5916705" y="306131"/>
            <a:ext cx="2994100" cy="954107"/>
          </a:xfrm>
          <a:prstGeom prst="rect">
            <a:avLst/>
          </a:prstGeom>
          <a:noFill/>
        </p:spPr>
        <p:txBody>
          <a:bodyPr wrap="square" lIns="0" rIns="0" rtlCol="0">
            <a:spAutoFit/>
          </a:bodyPr>
          <a:lstStyle/>
          <a:p>
            <a:pPr algn="r"/>
            <a:r>
              <a:rPr lang="en-US" sz="1400" dirty="0">
                <a:solidFill>
                  <a:srgbClr val="000000"/>
                </a:solidFill>
                <a:latin typeface="Calibri" panose="020F0502020204030204" pitchFamily="34" charset="0"/>
                <a:cs typeface="Calibri" panose="020F0502020204030204" pitchFamily="34" charset="0"/>
              </a:rPr>
              <a:t>[Saeed </a:t>
            </a:r>
            <a:r>
              <a:rPr lang="en-US" sz="1400" dirty="0" err="1">
                <a:solidFill>
                  <a:srgbClr val="000000"/>
                </a:solidFill>
                <a:latin typeface="Calibri" panose="020F0502020204030204" pitchFamily="34" charset="0"/>
                <a:cs typeface="Calibri" panose="020F0502020204030204" pitchFamily="34" charset="0"/>
              </a:rPr>
              <a:t>Fathollahzadeh</a:t>
            </a:r>
            <a:r>
              <a:rPr lang="en-US" sz="1400" dirty="0">
                <a:solidFill>
                  <a:srgbClr val="000000"/>
                </a:solidFill>
                <a:latin typeface="Calibri" panose="020F0502020204030204" pitchFamily="34" charset="0"/>
                <a:cs typeface="Calibri" panose="020F0502020204030204" pitchFamily="34" charset="0"/>
              </a:rPr>
              <a:t>, Matthias Boehm: GIO: Generating Efficient Matrix and Frame Readers for Custom Data Formats by Example, </a:t>
            </a:r>
            <a:r>
              <a:rPr lang="en-US" sz="1400" b="1" dirty="0">
                <a:solidFill>
                  <a:srgbClr val="000000"/>
                </a:solidFill>
                <a:latin typeface="Calibri" panose="020F0502020204030204" pitchFamily="34" charset="0"/>
                <a:cs typeface="Calibri" panose="020F0502020204030204" pitchFamily="34" charset="0"/>
              </a:rPr>
              <a:t>SIGMOD 2023</a:t>
            </a:r>
            <a:r>
              <a:rPr lang="en-US" sz="1400" dirty="0">
                <a:solidFill>
                  <a:srgbClr val="000000"/>
                </a:solidFill>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1A5DC159-140D-FC61-D2FA-FD136F64DDA4}"/>
              </a:ext>
            </a:extLst>
          </p:cNvPr>
          <p:cNvPicPr>
            <a:picLocks noChangeAspect="1"/>
          </p:cNvPicPr>
          <p:nvPr/>
        </p:nvPicPr>
        <p:blipFill>
          <a:blip r:embed="rId5"/>
          <a:stretch>
            <a:fillRect/>
          </a:stretch>
        </p:blipFill>
        <p:spPr>
          <a:xfrm>
            <a:off x="8664639" y="3456922"/>
            <a:ext cx="3054434" cy="1853847"/>
          </a:xfrm>
          <a:prstGeom prst="rect">
            <a:avLst/>
          </a:prstGeom>
        </p:spPr>
      </p:pic>
    </p:spTree>
    <p:extLst>
      <p:ext uri="{BB962C8B-B14F-4D97-AF65-F5344CB8AC3E}">
        <p14:creationId xmlns:p14="http://schemas.microsoft.com/office/powerpoint/2010/main" val="29385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78F0DB-84BF-3CA1-4FD6-98049355F014}"/>
              </a:ext>
            </a:extLst>
          </p:cNvPr>
          <p:cNvSpPr>
            <a:spLocks noGrp="1"/>
          </p:cNvSpPr>
          <p:nvPr>
            <p:ph type="body" sz="quarter" idx="18"/>
          </p:nvPr>
        </p:nvSpPr>
        <p:spPr/>
        <p:txBody>
          <a:bodyPr/>
          <a:lstStyle/>
          <a:p>
            <a:r>
              <a:rPr lang="en-US" dirty="0">
                <a:solidFill>
                  <a:schemeClr val="tx1"/>
                </a:solidFill>
              </a:rPr>
              <a:t>Motivation and Terminology</a:t>
            </a:r>
          </a:p>
          <a:p>
            <a:r>
              <a:rPr lang="en-US" dirty="0">
                <a:solidFill>
                  <a:schemeClr val="tx1"/>
                </a:solidFill>
              </a:rPr>
              <a:t>Schema Detection</a:t>
            </a:r>
          </a:p>
          <a:p>
            <a:r>
              <a:rPr lang="en-US" dirty="0">
                <a:solidFill>
                  <a:schemeClr val="tx1"/>
                </a:solidFill>
              </a:rPr>
              <a:t>Schema Matching</a:t>
            </a:r>
          </a:p>
          <a:p>
            <a:r>
              <a:rPr lang="en-US" dirty="0">
                <a:solidFill>
                  <a:schemeClr val="tx1"/>
                </a:solidFill>
              </a:rPr>
              <a:t>Schema Mapping</a:t>
            </a:r>
          </a:p>
          <a:p>
            <a:pPr lvl="2"/>
            <a:endParaRPr lang="en-US" sz="1000" dirty="0"/>
          </a:p>
          <a:p>
            <a:endParaRPr lang="en-US" dirty="0"/>
          </a:p>
          <a:p>
            <a:endParaRPr lang="en-US" dirty="0"/>
          </a:p>
          <a:p>
            <a:r>
              <a:rPr lang="en-US" dirty="0"/>
              <a:t>Next Lectures (</a:t>
            </a:r>
            <a:r>
              <a:rPr lang="en-US" dirty="0">
                <a:solidFill>
                  <a:schemeClr val="accent1"/>
                </a:solidFill>
              </a:rPr>
              <a:t>Data Integration Architectures</a:t>
            </a:r>
            <a:r>
              <a:rPr lang="en-US" dirty="0"/>
              <a:t>)</a:t>
            </a:r>
          </a:p>
          <a:p>
            <a:pPr lvl="1"/>
            <a:r>
              <a:rPr lang="en-US" b="1" dirty="0"/>
              <a:t>05</a:t>
            </a:r>
            <a:r>
              <a:rPr lang="en-US" b="1" dirty="0">
                <a:solidFill>
                  <a:srgbClr val="7889FB"/>
                </a:solidFill>
              </a:rPr>
              <a:t> Entity Linking and Deduplication</a:t>
            </a:r>
            <a:r>
              <a:rPr lang="en-US" dirty="0"/>
              <a:t> [Nov 16] </a:t>
            </a:r>
          </a:p>
          <a:p>
            <a:pPr lvl="1"/>
            <a:r>
              <a:rPr lang="en-US" b="1" dirty="0"/>
              <a:t>06</a:t>
            </a:r>
            <a:r>
              <a:rPr lang="en-US" b="1" dirty="0">
                <a:solidFill>
                  <a:srgbClr val="7889FB"/>
                </a:solidFill>
              </a:rPr>
              <a:t> Data Cleaning and Data Fusion</a:t>
            </a:r>
            <a:r>
              <a:rPr lang="en-US" dirty="0"/>
              <a:t> [Nov 23]</a:t>
            </a:r>
          </a:p>
          <a:p>
            <a:pPr lvl="1"/>
            <a:r>
              <a:rPr lang="en-US" b="1" dirty="0"/>
              <a:t>07</a:t>
            </a:r>
            <a:r>
              <a:rPr lang="en-US" b="1" dirty="0">
                <a:solidFill>
                  <a:srgbClr val="7889FB"/>
                </a:solidFill>
              </a:rPr>
              <a:t> Data Provenance and Catalogs</a:t>
            </a:r>
            <a:r>
              <a:rPr lang="en-US" dirty="0"/>
              <a:t> [Nov 30]</a:t>
            </a:r>
          </a:p>
          <a:p>
            <a:pPr lvl="1"/>
            <a:endParaRPr lang="en-US" dirty="0"/>
          </a:p>
        </p:txBody>
      </p:sp>
      <p:sp>
        <p:nvSpPr>
          <p:cNvPr id="4" name="Text Placeholder 3">
            <a:extLst>
              <a:ext uri="{FF2B5EF4-FFF2-40B4-BE49-F238E27FC236}">
                <a16:creationId xmlns:a16="http://schemas.microsoft.com/office/drawing/2014/main" id="{127DD1B8-4944-4292-1BD0-EBC44BDDFC72}"/>
              </a:ext>
            </a:extLst>
          </p:cNvPr>
          <p:cNvSpPr>
            <a:spLocks noGrp="1"/>
          </p:cNvSpPr>
          <p:nvPr>
            <p:ph type="body" sz="quarter" idx="14"/>
          </p:nvPr>
        </p:nvSpPr>
        <p:spPr/>
        <p:txBody>
          <a:bodyPr/>
          <a:lstStyle/>
          <a:p>
            <a:r>
              <a:rPr lang="en-US" dirty="0"/>
              <a:t>Summary and </a:t>
            </a:r>
            <a:r>
              <a:rPr lang="en-US" dirty="0">
                <a:solidFill>
                  <a:schemeClr val="accent1"/>
                </a:solidFill>
              </a:rPr>
              <a:t>Q&amp;A</a:t>
            </a:r>
            <a:endParaRPr lang="en-US" dirty="0"/>
          </a:p>
        </p:txBody>
      </p:sp>
      <p:sp>
        <p:nvSpPr>
          <p:cNvPr id="6" name="TextBox 5">
            <a:extLst>
              <a:ext uri="{FF2B5EF4-FFF2-40B4-BE49-F238E27FC236}">
                <a16:creationId xmlns:a16="http://schemas.microsoft.com/office/drawing/2014/main" id="{5C41E0D3-2F21-8781-ED17-D1B091C0A465}"/>
              </a:ext>
            </a:extLst>
          </p:cNvPr>
          <p:cNvSpPr txBox="1"/>
          <p:nvPr/>
        </p:nvSpPr>
        <p:spPr>
          <a:xfrm>
            <a:off x="5674718" y="1299753"/>
            <a:ext cx="5934210" cy="1600438"/>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“Given the existence of all these tools, </a:t>
            </a:r>
            <a:r>
              <a:rPr lang="en-US" sz="1400" b="1" dirty="0">
                <a:solidFill>
                  <a:schemeClr val="accent1"/>
                </a:solidFill>
                <a:latin typeface="Calibri" panose="020F0502020204030204" pitchFamily="34" charset="0"/>
                <a:cs typeface="Calibri" panose="020F0502020204030204" pitchFamily="34" charset="0"/>
              </a:rPr>
              <a:t>why is it still so labor-intensive to develop engineered mappings?</a:t>
            </a:r>
            <a:r>
              <a:rPr lang="en-US" sz="1400" dirty="0">
                <a:latin typeface="Calibri" panose="020F0502020204030204" pitchFamily="34" charset="0"/>
                <a:cs typeface="Calibri" panose="020F0502020204030204" pitchFamily="34" charset="0"/>
              </a:rPr>
              <a:t> To some extent, it is an </a:t>
            </a:r>
            <a:r>
              <a:rPr lang="en-US" sz="1400" b="1" dirty="0">
                <a:solidFill>
                  <a:srgbClr val="7889FB"/>
                </a:solidFill>
                <a:latin typeface="Calibri" panose="020F0502020204030204" pitchFamily="34" charset="0"/>
                <a:cs typeface="Calibri" panose="020F0502020204030204" pitchFamily="34" charset="0"/>
              </a:rPr>
              <a:t>unavoidable consequence of ambiguity </a:t>
            </a:r>
            <a:r>
              <a:rPr lang="en-US" sz="1400" dirty="0">
                <a:latin typeface="Calibri" panose="020F0502020204030204" pitchFamily="34" charset="0"/>
                <a:cs typeface="Calibri" panose="020F0502020204030204" pitchFamily="34" charset="0"/>
              </a:rPr>
              <a:t>in the meaning of the data to be integrated. If there is a specification of the schemas, it often says little about integrity constraints, units of measure, data quality, intended usage, data lineage, etc. Given that the specification of meaning is weak and the mapping must be precisely engineered, it seems hopeless to fully automate the process anytime soon. </a:t>
            </a:r>
            <a:r>
              <a:rPr lang="en-US" sz="1400" b="1" dirty="0">
                <a:solidFill>
                  <a:srgbClr val="7889FB"/>
                </a:solidFill>
                <a:latin typeface="Calibri" panose="020F0502020204030204" pitchFamily="34" charset="0"/>
                <a:cs typeface="Calibri" panose="020F0502020204030204" pitchFamily="34" charset="0"/>
              </a:rPr>
              <a:t>A human must be in the loop</a:t>
            </a:r>
            <a:r>
              <a:rPr lang="en-US" sz="1400" dirty="0">
                <a:latin typeface="Calibri" panose="020F0502020204030204" pitchFamily="34" charset="0"/>
                <a:cs typeface="Calibri" panose="020F0502020204030204" pitchFamily="34" charset="0"/>
              </a:rPr>
              <a:t>.” </a:t>
            </a:r>
          </a:p>
        </p:txBody>
      </p:sp>
      <p:sp>
        <p:nvSpPr>
          <p:cNvPr id="7" name="Textfeld 4">
            <a:extLst>
              <a:ext uri="{FF2B5EF4-FFF2-40B4-BE49-F238E27FC236}">
                <a16:creationId xmlns:a16="http://schemas.microsoft.com/office/drawing/2014/main" id="{D7D56D7E-FF35-BA0A-52F3-484A0D369184}"/>
              </a:ext>
            </a:extLst>
          </p:cNvPr>
          <p:cNvSpPr txBox="1"/>
          <p:nvPr/>
        </p:nvSpPr>
        <p:spPr>
          <a:xfrm>
            <a:off x="6816077" y="391732"/>
            <a:ext cx="3097258" cy="738664"/>
          </a:xfrm>
          <a:prstGeom prst="rect">
            <a:avLst/>
          </a:prstGeom>
          <a:noFill/>
        </p:spPr>
        <p:txBody>
          <a:bodyPr wrap="square" rtlCol="0">
            <a:spAutoFit/>
          </a:bodyPr>
          <a:lstStyle/>
          <a:p>
            <a:pPr algn="r"/>
            <a:r>
              <a:rPr lang="de-DE" sz="1400" dirty="0">
                <a:latin typeface="Calibri" panose="020F0502020204030204" pitchFamily="34" charset="0"/>
                <a:cs typeface="Calibri" panose="020F0502020204030204" pitchFamily="34" charset="0"/>
              </a:rPr>
              <a:t>[Philip A. Bernstein, Sergey Melnik: Model Management 2.0: Manipulating Richer Mappings. </a:t>
            </a:r>
            <a:r>
              <a:rPr lang="de-DE" sz="1400" b="1" dirty="0">
                <a:latin typeface="Calibri" panose="020F0502020204030204" pitchFamily="34" charset="0"/>
                <a:cs typeface="Calibri" panose="020F0502020204030204" pitchFamily="34" charset="0"/>
              </a:rPr>
              <a:t>SIGMOD 2007</a:t>
            </a:r>
            <a:r>
              <a:rPr lang="de-DE" sz="1400"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7EB039D-883C-0837-F185-ED709F3856D7}"/>
              </a:ext>
            </a:extLst>
          </p:cNvPr>
          <p:cNvPicPr>
            <a:picLocks noChangeAspect="1"/>
          </p:cNvPicPr>
          <p:nvPr/>
        </p:nvPicPr>
        <p:blipFill>
          <a:blip r:embed="rId2"/>
          <a:stretch>
            <a:fillRect/>
          </a:stretch>
        </p:blipFill>
        <p:spPr>
          <a:xfrm>
            <a:off x="9937073" y="429832"/>
            <a:ext cx="497709" cy="640080"/>
          </a:xfrm>
          <a:prstGeom prst="rect">
            <a:avLst/>
          </a:prstGeom>
          <a:ln w="25400">
            <a:solidFill>
              <a:srgbClr val="7889FB"/>
            </a:solidFill>
          </a:ln>
        </p:spPr>
      </p:pic>
      <p:sp>
        <p:nvSpPr>
          <p:cNvPr id="9" name="Right Arrow 8">
            <a:extLst>
              <a:ext uri="{FF2B5EF4-FFF2-40B4-BE49-F238E27FC236}">
                <a16:creationId xmlns:a16="http://schemas.microsoft.com/office/drawing/2014/main" id="{D14EB55B-D661-1F56-9F9D-8A05C9A6113F}"/>
              </a:ext>
            </a:extLst>
          </p:cNvPr>
          <p:cNvSpPr/>
          <p:nvPr/>
        </p:nvSpPr>
        <p:spPr>
          <a:xfrm rot="5400000">
            <a:off x="8748572" y="3018865"/>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0" name="TextBox 9">
            <a:extLst>
              <a:ext uri="{FF2B5EF4-FFF2-40B4-BE49-F238E27FC236}">
                <a16:creationId xmlns:a16="http://schemas.microsoft.com/office/drawing/2014/main" id="{61F0FA3D-C3CE-4BD3-6965-93F1D1F8475D}"/>
              </a:ext>
            </a:extLst>
          </p:cNvPr>
          <p:cNvSpPr txBox="1"/>
          <p:nvPr/>
        </p:nvSpPr>
        <p:spPr>
          <a:xfrm>
            <a:off x="8042504" y="3448667"/>
            <a:ext cx="1738364"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The 80% Argument</a:t>
            </a:r>
          </a:p>
        </p:txBody>
      </p:sp>
    </p:spTree>
    <p:extLst>
      <p:ext uri="{BB962C8B-B14F-4D97-AF65-F5344CB8AC3E}">
        <p14:creationId xmlns:p14="http://schemas.microsoft.com/office/powerpoint/2010/main" val="208712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E4A34D-5047-8343-7B4C-3940DAC5A782}"/>
              </a:ext>
            </a:extLst>
          </p:cNvPr>
          <p:cNvSpPr>
            <a:spLocks noGrp="1"/>
          </p:cNvSpPr>
          <p:nvPr>
            <p:ph type="body" sz="quarter" idx="14"/>
          </p:nvPr>
        </p:nvSpPr>
        <p:spPr/>
        <p:txBody>
          <a:bodyPr/>
          <a:lstStyle/>
          <a:p>
            <a:r>
              <a:rPr lang="en-US" dirty="0"/>
              <a:t>Motivation and Terminology</a:t>
            </a:r>
          </a:p>
        </p:txBody>
      </p:sp>
      <p:sp>
        <p:nvSpPr>
          <p:cNvPr id="3" name="Text Placeholder 2">
            <a:extLst>
              <a:ext uri="{FF2B5EF4-FFF2-40B4-BE49-F238E27FC236}">
                <a16:creationId xmlns:a16="http://schemas.microsoft.com/office/drawing/2014/main" id="{4B203574-7285-6794-9881-100C96AA4BE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17400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80C7F4-E142-8031-1EAB-4D7AB307A424}"/>
              </a:ext>
            </a:extLst>
          </p:cNvPr>
          <p:cNvSpPr>
            <a:spLocks noGrp="1"/>
          </p:cNvSpPr>
          <p:nvPr>
            <p:ph type="body" sz="quarter" idx="14"/>
          </p:nvPr>
        </p:nvSpPr>
        <p:spPr/>
        <p:txBody>
          <a:bodyPr/>
          <a:lstStyle/>
          <a:p>
            <a:r>
              <a:rPr lang="en-US" dirty="0"/>
              <a:t>Recap: XSLT Example</a:t>
            </a:r>
          </a:p>
        </p:txBody>
      </p:sp>
      <p:sp>
        <p:nvSpPr>
          <p:cNvPr id="4" name="TextBox 3">
            <a:extLst>
              <a:ext uri="{FF2B5EF4-FFF2-40B4-BE49-F238E27FC236}">
                <a16:creationId xmlns:a16="http://schemas.microsoft.com/office/drawing/2014/main" id="{A3E09243-49EA-2E74-2383-9C0CD8E3F558}"/>
              </a:ext>
            </a:extLst>
          </p:cNvPr>
          <p:cNvSpPr txBox="1"/>
          <p:nvPr/>
        </p:nvSpPr>
        <p:spPr>
          <a:xfrm>
            <a:off x="555867" y="1116935"/>
            <a:ext cx="8646649" cy="3108543"/>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&lt;?xml version="1.0" encoding="UTF-8"?&gt;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xsl:stylesheet</a:t>
            </a:r>
            <a:r>
              <a:rPr lang="en-US" sz="1400" dirty="0">
                <a:latin typeface="Consolas" panose="020B0609020204030204" pitchFamily="49" charset="0"/>
                <a:cs typeface="Calibri" panose="020F0502020204030204" pitchFamily="34" charset="0"/>
              </a:rPr>
              <a:t> version="2.0“ </a:t>
            </a:r>
            <a:r>
              <a:rPr lang="en-US" sz="1400" dirty="0" err="1">
                <a:latin typeface="Consolas" panose="020B0609020204030204" pitchFamily="49" charset="0"/>
                <a:cs typeface="Calibri" panose="020F0502020204030204" pitchFamily="34" charset="0"/>
              </a:rPr>
              <a:t>xmlns:xsl</a:t>
            </a:r>
            <a:r>
              <a:rPr lang="en-US" sz="1400" dirty="0">
                <a:latin typeface="Consolas" panose="020B0609020204030204" pitchFamily="49" charset="0"/>
                <a:cs typeface="Calibri" panose="020F0502020204030204" pitchFamily="34" charset="0"/>
              </a:rPr>
              <a:t>="http://www.w3.org/1999/XSL/Transform"&gt;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xsl:template</a:t>
            </a:r>
            <a:r>
              <a:rPr lang="en-US" sz="1400" dirty="0">
                <a:latin typeface="Consolas" panose="020B0609020204030204" pitchFamily="49" charset="0"/>
                <a:cs typeface="Calibri" panose="020F0502020204030204" pitchFamily="34" charset="0"/>
              </a:rPr>
              <a:t> match="/"&gt; </a:t>
            </a:r>
          </a:p>
          <a:p>
            <a:r>
              <a:rPr lang="en-US" sz="1400" dirty="0">
                <a:latin typeface="Consolas" panose="020B0609020204030204" pitchFamily="49" charset="0"/>
                <a:cs typeface="Calibri" panose="020F0502020204030204" pitchFamily="34" charset="0"/>
              </a:rPr>
              <a:t>  </a:t>
            </a:r>
            <a:r>
              <a:rPr lang="en-US" sz="1400" b="1" dirty="0">
                <a:solidFill>
                  <a:schemeClr val="accent1"/>
                </a:solidFill>
                <a:latin typeface="Consolas" panose="020B0609020204030204" pitchFamily="49" charset="0"/>
                <a:cs typeface="Calibri" panose="020F0502020204030204" pitchFamily="34" charset="0"/>
              </a:rPr>
              <a:t>&lt;</a:t>
            </a:r>
            <a:r>
              <a:rPr lang="en-US" sz="1400" b="1" dirty="0" err="1">
                <a:solidFill>
                  <a:schemeClr val="accent1"/>
                </a:solidFill>
                <a:latin typeface="Consolas" panose="020B0609020204030204" pitchFamily="49" charset="0"/>
                <a:cs typeface="Calibri" panose="020F0502020204030204" pitchFamily="34" charset="0"/>
              </a:rPr>
              <a:t>xsl:element</a:t>
            </a:r>
            <a:r>
              <a:rPr lang="en-US" sz="1400" b="1" dirty="0">
                <a:solidFill>
                  <a:schemeClr val="accent1"/>
                </a:solidFill>
                <a:latin typeface="Consolas" panose="020B0609020204030204" pitchFamily="49" charset="0"/>
                <a:cs typeface="Calibri" panose="020F0502020204030204" pitchFamily="34" charset="0"/>
              </a:rPr>
              <a:t> name=“suppliers"&gt;</a:t>
            </a:r>
          </a:p>
          <a:p>
            <a:r>
              <a:rPr lang="en-US" sz="1400" dirty="0">
                <a:latin typeface="Consolas" panose="020B0609020204030204" pitchFamily="49" charset="0"/>
                <a:cs typeface="Calibri" panose="020F0502020204030204" pitchFamily="34" charset="0"/>
              </a:rPr>
              <a:t>    &lt;</a:t>
            </a:r>
            <a:r>
              <a:rPr lang="en-US" sz="1400" b="1" dirty="0" err="1">
                <a:solidFill>
                  <a:srgbClr val="7889FB"/>
                </a:solidFill>
                <a:latin typeface="Consolas" panose="020B0609020204030204" pitchFamily="49" charset="0"/>
                <a:cs typeface="Calibri" panose="020F0502020204030204" pitchFamily="34" charset="0"/>
              </a:rPr>
              <a:t>xsl:for-each</a:t>
            </a:r>
            <a:r>
              <a:rPr lang="en-US" sz="1400" b="1" dirty="0">
                <a:solidFill>
                  <a:srgbClr val="7889FB"/>
                </a:solidFill>
                <a:latin typeface="Consolas" panose="020B0609020204030204" pitchFamily="49" charset="0"/>
                <a:cs typeface="Calibri" panose="020F0502020204030204" pitchFamily="34" charset="0"/>
              </a:rPr>
              <a:t> </a:t>
            </a:r>
            <a:r>
              <a:rPr lang="en-US" sz="1400" dirty="0">
                <a:latin typeface="Consolas" panose="020B0609020204030204" pitchFamily="49" charset="0"/>
                <a:cs typeface="Calibri" panose="020F0502020204030204" pitchFamily="34" charset="0"/>
              </a:rPr>
              <a:t>select="/</a:t>
            </a:r>
            <a:r>
              <a:rPr lang="en-US" sz="1400" dirty="0" err="1">
                <a:latin typeface="Consolas" panose="020B0609020204030204" pitchFamily="49" charset="0"/>
                <a:cs typeface="Calibri" panose="020F0502020204030204" pitchFamily="34" charset="0"/>
              </a:rPr>
              <a:t>resultsets</a:t>
            </a:r>
            <a:r>
              <a:rPr lang="en-US" sz="1400" dirty="0">
                <a:latin typeface="Consolas" panose="020B0609020204030204" pitchFamily="49" charset="0"/>
                <a:cs typeface="Calibri" panose="020F0502020204030204" pitchFamily="34" charset="0"/>
              </a:rPr>
              <a:t>/</a:t>
            </a:r>
            <a:r>
              <a:rPr lang="en-US" sz="1400" dirty="0" err="1">
                <a:latin typeface="Consolas" panose="020B0609020204030204" pitchFamily="49" charset="0"/>
                <a:cs typeface="Calibri" panose="020F0502020204030204" pitchFamily="34" charset="0"/>
              </a:rPr>
              <a:t>resultset</a:t>
            </a:r>
            <a:r>
              <a:rPr lang="en-US" sz="1400" dirty="0">
                <a:latin typeface="Consolas" panose="020B0609020204030204" pitchFamily="49" charset="0"/>
                <a:cs typeface="Calibri" panose="020F0502020204030204" pitchFamily="34" charset="0"/>
              </a:rPr>
              <a:t>[@</a:t>
            </a:r>
            <a:r>
              <a:rPr lang="en-US" sz="1400" dirty="0" err="1">
                <a:latin typeface="Consolas" panose="020B0609020204030204" pitchFamily="49" charset="0"/>
                <a:cs typeface="Calibri" panose="020F0502020204030204" pitchFamily="34" charset="0"/>
              </a:rPr>
              <a:t>Tablename</a:t>
            </a:r>
            <a:r>
              <a:rPr lang="en-US" sz="1400" dirty="0">
                <a:latin typeface="Consolas" panose="020B0609020204030204" pitchFamily="49" charset="0"/>
                <a:cs typeface="Calibri" panose="020F0502020204030204" pitchFamily="34" charset="0"/>
              </a:rPr>
              <a:t>='Supplier']/</a:t>
            </a:r>
            <a:r>
              <a:rPr lang="en-US" sz="1400" b="1" dirty="0">
                <a:solidFill>
                  <a:srgbClr val="7889FB"/>
                </a:solidFill>
                <a:latin typeface="Consolas" panose="020B0609020204030204" pitchFamily="49" charset="0"/>
                <a:cs typeface="Calibri" panose="020F0502020204030204" pitchFamily="34" charset="0"/>
              </a:rPr>
              <a:t>row</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a:t>
            </a:r>
            <a:r>
              <a:rPr lang="en-US" sz="1400" b="1" dirty="0">
                <a:solidFill>
                  <a:schemeClr val="accent1"/>
                </a:solidFill>
                <a:latin typeface="Consolas" panose="020B0609020204030204" pitchFamily="49" charset="0"/>
                <a:cs typeface="Calibri" panose="020F0502020204030204" pitchFamily="34" charset="0"/>
              </a:rPr>
              <a:t>&lt;</a:t>
            </a:r>
            <a:r>
              <a:rPr lang="en-US" sz="1400" b="1" dirty="0" err="1">
                <a:solidFill>
                  <a:schemeClr val="accent1"/>
                </a:solidFill>
                <a:latin typeface="Consolas" panose="020B0609020204030204" pitchFamily="49" charset="0"/>
                <a:cs typeface="Calibri" panose="020F0502020204030204" pitchFamily="34" charset="0"/>
              </a:rPr>
              <a:t>xsl:element</a:t>
            </a:r>
            <a:r>
              <a:rPr lang="en-US" sz="1400" b="1" dirty="0">
                <a:solidFill>
                  <a:schemeClr val="accent1"/>
                </a:solidFill>
                <a:latin typeface="Consolas" panose="020B0609020204030204" pitchFamily="49" charset="0"/>
                <a:cs typeface="Calibri" panose="020F0502020204030204" pitchFamily="34" charset="0"/>
              </a:rPr>
              <a:t> name=“supplier"&gt;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xsl:attribute</a:t>
            </a:r>
            <a:r>
              <a:rPr lang="en-US" sz="1400" dirty="0">
                <a:latin typeface="Consolas" panose="020B0609020204030204" pitchFamily="49" charset="0"/>
                <a:cs typeface="Calibri" panose="020F0502020204030204" pitchFamily="34" charset="0"/>
              </a:rPr>
              <a:t> name=“ID"&gt;&lt;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Suppkey</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xsl:attribute</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 name="Name"&gt;&lt;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SuppName</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&gt; </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 name="Address"&gt;&lt;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SuppAddress</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&gt; </a:t>
            </a:r>
          </a:p>
          <a:p>
            <a:r>
              <a:rPr lang="en-US" sz="1400" dirty="0">
                <a:latin typeface="Consolas" panose="020B0609020204030204" pitchFamily="49" charset="0"/>
                <a:cs typeface="Calibri" panose="020F0502020204030204" pitchFamily="34" charset="0"/>
              </a:rPr>
              <a:t>      </a:t>
            </a:r>
            <a:r>
              <a:rPr lang="en-US" sz="1400" b="1" dirty="0">
                <a:solidFill>
                  <a:schemeClr val="accent1"/>
                </a:solidFill>
                <a:latin typeface="Consolas" panose="020B0609020204030204" pitchFamily="49" charset="0"/>
                <a:cs typeface="Calibri" panose="020F0502020204030204" pitchFamily="34" charset="0"/>
              </a:rPr>
              <a:t>&lt;/</a:t>
            </a:r>
            <a:r>
              <a:rPr lang="en-US" sz="1400" b="1" dirty="0" err="1">
                <a:solidFill>
                  <a:schemeClr val="accent1"/>
                </a:solidFill>
                <a:latin typeface="Consolas" panose="020B0609020204030204" pitchFamily="49" charset="0"/>
                <a:cs typeface="Calibri" panose="020F0502020204030204" pitchFamily="34" charset="0"/>
              </a:rPr>
              <a:t>xsl:element</a:t>
            </a:r>
            <a:r>
              <a:rPr lang="en-US" sz="1400" b="1" dirty="0">
                <a:solidFill>
                  <a:schemeClr val="accent1"/>
                </a:solidFill>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xsl:for-each</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a:t>
            </a:r>
            <a:r>
              <a:rPr lang="en-US" sz="1400" b="1" dirty="0">
                <a:solidFill>
                  <a:schemeClr val="accent1"/>
                </a:solidFill>
                <a:latin typeface="Consolas" panose="020B0609020204030204" pitchFamily="49" charset="0"/>
                <a:cs typeface="Calibri" panose="020F0502020204030204" pitchFamily="34" charset="0"/>
              </a:rPr>
              <a:t>&lt;/</a:t>
            </a:r>
            <a:r>
              <a:rPr lang="en-US" sz="1400" b="1" dirty="0" err="1">
                <a:solidFill>
                  <a:schemeClr val="accent1"/>
                </a:solidFill>
                <a:latin typeface="Consolas" panose="020B0609020204030204" pitchFamily="49" charset="0"/>
                <a:cs typeface="Calibri" panose="020F0502020204030204" pitchFamily="34" charset="0"/>
              </a:rPr>
              <a:t>xsl:element</a:t>
            </a:r>
            <a:r>
              <a:rPr lang="en-US" sz="1400" b="1" dirty="0">
                <a:solidFill>
                  <a:schemeClr val="accent1"/>
                </a:solidFill>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xsl:template</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xsl:stylesheet</a:t>
            </a:r>
            <a:r>
              <a:rPr lang="en-US" sz="1400" dirty="0">
                <a:latin typeface="Consolas" panose="020B0609020204030204" pitchFamily="49" charset="0"/>
                <a:cs typeface="Calibri" panose="020F0502020204030204" pitchFamily="34" charset="0"/>
              </a:rPr>
              <a:t>&gt;</a:t>
            </a:r>
          </a:p>
        </p:txBody>
      </p:sp>
      <p:sp>
        <p:nvSpPr>
          <p:cNvPr id="5" name="TextBox 4">
            <a:extLst>
              <a:ext uri="{FF2B5EF4-FFF2-40B4-BE49-F238E27FC236}">
                <a16:creationId xmlns:a16="http://schemas.microsoft.com/office/drawing/2014/main" id="{639E98BC-25E8-F272-CA35-05632DAEE273}"/>
              </a:ext>
            </a:extLst>
          </p:cNvPr>
          <p:cNvSpPr txBox="1"/>
          <p:nvPr/>
        </p:nvSpPr>
        <p:spPr>
          <a:xfrm>
            <a:off x="2917654" y="3572801"/>
            <a:ext cx="5163183" cy="2246769"/>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&lt;</a:t>
            </a:r>
            <a:r>
              <a:rPr lang="en-US" sz="1400" b="1" dirty="0" err="1">
                <a:latin typeface="Consolas" panose="020B0609020204030204" pitchFamily="49" charset="0"/>
                <a:cs typeface="Calibri" panose="020F0502020204030204" pitchFamily="34" charset="0"/>
              </a:rPr>
              <a:t>resultssets</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resultset</a:t>
            </a:r>
            <a:r>
              <a:rPr lang="en-US" sz="1400" b="1" dirty="0">
                <a:latin typeface="Consolas" panose="020B0609020204030204" pitchFamily="49" charset="0"/>
                <a:cs typeface="Calibri" panose="020F0502020204030204" pitchFamily="34" charset="0"/>
              </a:rPr>
              <a:t> </a:t>
            </a:r>
            <a:r>
              <a:rPr lang="en-US" sz="1400" b="1" dirty="0" err="1">
                <a:latin typeface="Consolas" panose="020B0609020204030204" pitchFamily="49" charset="0"/>
                <a:cs typeface="Calibri" panose="020F0502020204030204" pitchFamily="34" charset="0"/>
              </a:rPr>
              <a:t>Tablename</a:t>
            </a:r>
            <a:r>
              <a:rPr lang="en-US" sz="1400" b="1" dirty="0">
                <a:latin typeface="Consolas" panose="020B0609020204030204" pitchFamily="49" charset="0"/>
                <a:cs typeface="Calibri" panose="020F0502020204030204" pitchFamily="34" charset="0"/>
              </a:rPr>
              <a:t>=“Supplier”&gt;</a:t>
            </a:r>
          </a:p>
          <a:p>
            <a:r>
              <a:rPr lang="en-US" sz="1400" b="1" dirty="0">
                <a:latin typeface="Consolas" panose="020B0609020204030204" pitchFamily="49" charset="0"/>
                <a:cs typeface="Calibri" panose="020F0502020204030204" pitchFamily="34" charset="0"/>
              </a:rPr>
              <a:t>    &lt;</a:t>
            </a:r>
            <a:r>
              <a:rPr lang="en-US" sz="1400" b="1" dirty="0">
                <a:solidFill>
                  <a:srgbClr val="7889FB"/>
                </a:solidFill>
                <a:latin typeface="Consolas" panose="020B0609020204030204" pitchFamily="49" charset="0"/>
                <a:cs typeface="Calibri" panose="020F0502020204030204" pitchFamily="34" charset="0"/>
              </a:rPr>
              <a:t>row</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Suppkey</a:t>
            </a:r>
            <a:r>
              <a:rPr lang="en-US" sz="1400" b="1" dirty="0">
                <a:latin typeface="Consolas" panose="020B0609020204030204" pitchFamily="49" charset="0"/>
                <a:cs typeface="Calibri" panose="020F0502020204030204" pitchFamily="34" charset="0"/>
              </a:rPr>
              <a:t>&gt;7&lt;/</a:t>
            </a:r>
            <a:r>
              <a:rPr lang="en-US" sz="1400" b="1" dirty="0" err="1">
                <a:latin typeface="Consolas" panose="020B0609020204030204" pitchFamily="49" charset="0"/>
                <a:cs typeface="Calibri" panose="020F0502020204030204" pitchFamily="34" charset="0"/>
              </a:rPr>
              <a:t>Suppkey</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SuppName</a:t>
            </a:r>
            <a:r>
              <a:rPr lang="en-US" sz="1400" b="1" dirty="0">
                <a:latin typeface="Consolas" panose="020B0609020204030204" pitchFamily="49" charset="0"/>
                <a:cs typeface="Calibri" panose="020F0502020204030204" pitchFamily="34" charset="0"/>
              </a:rPr>
              <a:t>&gt;MB&lt;/</a:t>
            </a:r>
            <a:r>
              <a:rPr lang="en-US" sz="1400" b="1" dirty="0" err="1">
                <a:latin typeface="Consolas" panose="020B0609020204030204" pitchFamily="49" charset="0"/>
                <a:cs typeface="Calibri" panose="020F0502020204030204" pitchFamily="34" charset="0"/>
              </a:rPr>
              <a:t>Suppname</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SuppAddress</a:t>
            </a:r>
            <a:r>
              <a:rPr lang="en-US" sz="1400" b="1" dirty="0">
                <a:latin typeface="Consolas" panose="020B0609020204030204" pitchFamily="49" charset="0"/>
                <a:cs typeface="Calibri" panose="020F0502020204030204" pitchFamily="34" charset="0"/>
              </a:rPr>
              <a:t>&gt;1035 Coleman Rd&lt;/</a:t>
            </a:r>
            <a:r>
              <a:rPr lang="en-US" sz="1400" b="1" dirty="0" err="1">
                <a:latin typeface="Consolas" panose="020B0609020204030204" pitchFamily="49" charset="0"/>
                <a:cs typeface="Calibri" panose="020F0502020204030204" pitchFamily="34" charset="0"/>
              </a:rPr>
              <a:t>SuppAddress</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a:solidFill>
                  <a:srgbClr val="7889FB"/>
                </a:solidFill>
                <a:latin typeface="Consolas" panose="020B0609020204030204" pitchFamily="49" charset="0"/>
                <a:cs typeface="Calibri" panose="020F0502020204030204" pitchFamily="34" charset="0"/>
              </a:rPr>
              <a:t>row</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&lt;row&gt; … &lt;/row&gt;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resultset</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&lt;/</a:t>
            </a:r>
            <a:r>
              <a:rPr lang="en-US" sz="1400" b="1" dirty="0" err="1">
                <a:latin typeface="Consolas" panose="020B0609020204030204" pitchFamily="49" charset="0"/>
                <a:cs typeface="Calibri" panose="020F0502020204030204" pitchFamily="34" charset="0"/>
              </a:rPr>
              <a:t>resultsets</a:t>
            </a:r>
            <a:r>
              <a:rPr lang="en-US" sz="1400" b="1" dirty="0">
                <a:latin typeface="Consolas" panose="020B0609020204030204" pitchFamily="49" charset="0"/>
                <a:cs typeface="Calibri" panose="020F0502020204030204" pitchFamily="34" charset="0"/>
              </a:rPr>
              <a:t>&gt;</a:t>
            </a:r>
          </a:p>
        </p:txBody>
      </p:sp>
      <p:sp>
        <p:nvSpPr>
          <p:cNvPr id="6" name="TextBox 5">
            <a:extLst>
              <a:ext uri="{FF2B5EF4-FFF2-40B4-BE49-F238E27FC236}">
                <a16:creationId xmlns:a16="http://schemas.microsoft.com/office/drawing/2014/main" id="{D361EA09-1B60-5ACA-EBB9-6D5B52C7A3F2}"/>
              </a:ext>
            </a:extLst>
          </p:cNvPr>
          <p:cNvSpPr txBox="1"/>
          <p:nvPr/>
        </p:nvSpPr>
        <p:spPr>
          <a:xfrm>
            <a:off x="7822938" y="3835731"/>
            <a:ext cx="3806639" cy="1600438"/>
          </a:xfrm>
          <a:prstGeom prst="rect">
            <a:avLst/>
          </a:prstGeom>
          <a:noFill/>
        </p:spPr>
        <p:txBody>
          <a:bodyPr wrap="square" lIns="0" rIns="0" rtlCol="0">
            <a:spAutoFit/>
          </a:bodyPr>
          <a:lstStyle/>
          <a:p>
            <a:r>
              <a:rPr lang="en-US" sz="1400" b="1" dirty="0">
                <a:solidFill>
                  <a:schemeClr val="accent1"/>
                </a:solidFill>
                <a:latin typeface="Consolas" panose="020B0609020204030204" pitchFamily="49" charset="0"/>
                <a:cs typeface="Calibri" panose="020F0502020204030204" pitchFamily="34" charset="0"/>
              </a:rPr>
              <a:t>&lt;suppliers&gt;</a:t>
            </a:r>
          </a:p>
          <a:p>
            <a:r>
              <a:rPr lang="en-US" sz="1400" b="1" dirty="0">
                <a:solidFill>
                  <a:schemeClr val="accent1"/>
                </a:solidFill>
                <a:latin typeface="Consolas" panose="020B0609020204030204" pitchFamily="49" charset="0"/>
                <a:cs typeface="Calibri" panose="020F0502020204030204" pitchFamily="34" charset="0"/>
              </a:rPr>
              <a:t>  &lt;supplier</a:t>
            </a:r>
            <a:r>
              <a:rPr lang="en-US" sz="1400" b="1" dirty="0">
                <a:latin typeface="Consolas" panose="020B0609020204030204" pitchFamily="49" charset="0"/>
                <a:cs typeface="Calibri" panose="020F0502020204030204" pitchFamily="34" charset="0"/>
              </a:rPr>
              <a:t> ID=“7”&gt;</a:t>
            </a:r>
          </a:p>
          <a:p>
            <a:r>
              <a:rPr lang="en-US" sz="1400" b="1" dirty="0">
                <a:latin typeface="Consolas" panose="020B0609020204030204" pitchFamily="49" charset="0"/>
                <a:cs typeface="Calibri" panose="020F0502020204030204" pitchFamily="34" charset="0"/>
              </a:rPr>
              <a:t>    &lt;Name&gt;MB&lt;/Name&gt;</a:t>
            </a:r>
          </a:p>
          <a:p>
            <a:r>
              <a:rPr lang="en-US" sz="1400" b="1" dirty="0">
                <a:latin typeface="Consolas" panose="020B0609020204030204" pitchFamily="49" charset="0"/>
                <a:cs typeface="Calibri" panose="020F0502020204030204" pitchFamily="34" charset="0"/>
              </a:rPr>
              <a:t>    &lt;Address&gt;1035 Coleman Rd&lt;/Address&gt;</a:t>
            </a:r>
          </a:p>
          <a:p>
            <a:r>
              <a:rPr lang="en-US" sz="1400" b="1" dirty="0">
                <a:latin typeface="Consolas" panose="020B0609020204030204" pitchFamily="49" charset="0"/>
                <a:cs typeface="Calibri" panose="020F0502020204030204" pitchFamily="34" charset="0"/>
              </a:rPr>
              <a:t>  </a:t>
            </a:r>
            <a:r>
              <a:rPr lang="en-US" sz="1400" b="1" dirty="0">
                <a:solidFill>
                  <a:schemeClr val="accent1"/>
                </a:solidFill>
                <a:latin typeface="Consolas" panose="020B0609020204030204" pitchFamily="49" charset="0"/>
                <a:cs typeface="Calibri" panose="020F0502020204030204" pitchFamily="34" charset="0"/>
              </a:rPr>
              <a:t>&lt;/supplier&gt;</a:t>
            </a:r>
          </a:p>
          <a:p>
            <a:r>
              <a:rPr lang="en-US" sz="1400" b="1" dirty="0">
                <a:solidFill>
                  <a:schemeClr val="accent1"/>
                </a:solidFill>
                <a:latin typeface="Consolas" panose="020B0609020204030204" pitchFamily="49" charset="0"/>
                <a:cs typeface="Calibri" panose="020F0502020204030204" pitchFamily="34" charset="0"/>
              </a:rPr>
              <a:t>  &lt;supplier&gt; </a:t>
            </a:r>
            <a:r>
              <a:rPr lang="en-US" sz="1400" b="1" dirty="0">
                <a:latin typeface="Consolas" panose="020B0609020204030204" pitchFamily="49" charset="0"/>
                <a:cs typeface="Calibri" panose="020F0502020204030204" pitchFamily="34" charset="0"/>
              </a:rPr>
              <a:t>…</a:t>
            </a:r>
            <a:r>
              <a:rPr lang="en-US" sz="1400" b="1" dirty="0">
                <a:solidFill>
                  <a:schemeClr val="accent1"/>
                </a:solidFill>
                <a:latin typeface="Consolas" panose="020B0609020204030204" pitchFamily="49" charset="0"/>
                <a:cs typeface="Calibri" panose="020F0502020204030204" pitchFamily="34" charset="0"/>
              </a:rPr>
              <a:t> &lt;/supplier&gt;</a:t>
            </a:r>
          </a:p>
          <a:p>
            <a:r>
              <a:rPr lang="en-US" sz="1400" b="1" dirty="0">
                <a:solidFill>
                  <a:schemeClr val="accent1"/>
                </a:solidFill>
                <a:latin typeface="Consolas" panose="020B0609020204030204" pitchFamily="49" charset="0"/>
                <a:cs typeface="Calibri" panose="020F0502020204030204" pitchFamily="34" charset="0"/>
              </a:rPr>
              <a:t>&lt;suppliers&gt;</a:t>
            </a:r>
          </a:p>
        </p:txBody>
      </p:sp>
      <p:sp>
        <p:nvSpPr>
          <p:cNvPr id="7" name="Right Arrow 8">
            <a:extLst>
              <a:ext uri="{FF2B5EF4-FFF2-40B4-BE49-F238E27FC236}">
                <a16:creationId xmlns:a16="http://schemas.microsoft.com/office/drawing/2014/main" id="{AEBD9D0F-1425-CB3E-8012-1B47746235B8}"/>
              </a:ext>
            </a:extLst>
          </p:cNvPr>
          <p:cNvSpPr/>
          <p:nvPr/>
        </p:nvSpPr>
        <p:spPr>
          <a:xfrm>
            <a:off x="7059076" y="4029802"/>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8" name="Straight Arrow Connector 7">
            <a:extLst>
              <a:ext uri="{FF2B5EF4-FFF2-40B4-BE49-F238E27FC236}">
                <a16:creationId xmlns:a16="http://schemas.microsoft.com/office/drawing/2014/main" id="{962E3368-B117-09A4-42FE-9AA6F06F31E7}"/>
              </a:ext>
            </a:extLst>
          </p:cNvPr>
          <p:cNvCxnSpPr/>
          <p:nvPr/>
        </p:nvCxnSpPr>
        <p:spPr>
          <a:xfrm flipH="1" flipV="1">
            <a:off x="7209502" y="3505397"/>
            <a:ext cx="1670" cy="348619"/>
          </a:xfrm>
          <a:prstGeom prst="straightConnector1">
            <a:avLst/>
          </a:prstGeom>
          <a:ln w="19050">
            <a:solidFill>
              <a:srgbClr val="7889FB"/>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2" name="Rounded Rectangle 9">
            <a:extLst>
              <a:ext uri="{FF2B5EF4-FFF2-40B4-BE49-F238E27FC236}">
                <a16:creationId xmlns:a16="http://schemas.microsoft.com/office/drawing/2014/main" id="{89159608-BF8E-8AE2-7BFA-C8CF98B35AAF}"/>
              </a:ext>
            </a:extLst>
          </p:cNvPr>
          <p:cNvSpPr/>
          <p:nvPr/>
        </p:nvSpPr>
        <p:spPr>
          <a:xfrm>
            <a:off x="3805640" y="177830"/>
            <a:ext cx="6144610" cy="813916"/>
          </a:xfrm>
          <a:prstGeom prst="round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latin typeface="Calibri" panose="020F0502020204030204" pitchFamily="34" charset="0"/>
                <a:cs typeface="Calibri" panose="020F0502020204030204" pitchFamily="34" charset="0"/>
              </a:rPr>
              <a:t>Are you kidding me? I have 100s of systems/apps and 1000s* of tables/attributes </a:t>
            </a:r>
          </a:p>
        </p:txBody>
      </p:sp>
      <p:sp>
        <p:nvSpPr>
          <p:cNvPr id="9" name="TextBox 8">
            <a:extLst>
              <a:ext uri="{FF2B5EF4-FFF2-40B4-BE49-F238E27FC236}">
                <a16:creationId xmlns:a16="http://schemas.microsoft.com/office/drawing/2014/main" id="{94F582B2-5046-2941-14B9-99E71C986914}"/>
              </a:ext>
            </a:extLst>
          </p:cNvPr>
          <p:cNvSpPr txBox="1"/>
          <p:nvPr/>
        </p:nvSpPr>
        <p:spPr>
          <a:xfrm>
            <a:off x="8939604" y="1302254"/>
            <a:ext cx="2675013" cy="954107"/>
          </a:xfrm>
          <a:prstGeom prst="rect">
            <a:avLst/>
          </a:prstGeom>
          <a:noFill/>
        </p:spPr>
        <p:txBody>
          <a:bodyPr wrap="square" lIns="0" rIns="0" rtlCol="0">
            <a:spAutoFit/>
          </a:bodyPr>
          <a:lstStyle/>
          <a:p>
            <a:pPr algn="r"/>
            <a:r>
              <a:rPr lang="en-US" sz="1400" dirty="0">
                <a:solidFill>
                  <a:srgbClr val="000000"/>
                </a:solidFill>
                <a:latin typeface="Calibri" panose="020F0502020204030204" pitchFamily="34" charset="0"/>
                <a:cs typeface="Calibri" panose="020F0502020204030204" pitchFamily="34" charset="0"/>
              </a:rPr>
              <a:t>* [</a:t>
            </a:r>
            <a:r>
              <a:rPr lang="de-DE" sz="1400" dirty="0">
                <a:solidFill>
                  <a:srgbClr val="000000"/>
                </a:solidFill>
                <a:latin typeface="Calibri" panose="020F0502020204030204" pitchFamily="34" charset="0"/>
                <a:cs typeface="Calibri" panose="020F0502020204030204" pitchFamily="34" charset="0"/>
              </a:rPr>
              <a:t>Rudolf Munz: Datenmanagement für SAP Applikationen, BTW, 2007</a:t>
            </a:r>
            <a:r>
              <a:rPr lang="de-DE" sz="1400" dirty="0">
                <a:solidFill>
                  <a:srgbClr val="555555"/>
                </a:solidFill>
                <a:latin typeface="Calibri" panose="020F0502020204030204" pitchFamily="34" charset="0"/>
                <a:cs typeface="Calibri" panose="020F0502020204030204" pitchFamily="34" charset="0"/>
              </a:rPr>
              <a:t>: </a:t>
            </a:r>
            <a:r>
              <a:rPr lang="de-DE" sz="1400" b="1" dirty="0">
                <a:solidFill>
                  <a:schemeClr val="accent1"/>
                </a:solidFill>
                <a:latin typeface="Calibri" panose="020F0502020204030204" pitchFamily="34" charset="0"/>
                <a:cs typeface="Calibri" panose="020F0502020204030204" pitchFamily="34" charset="0"/>
              </a:rPr>
              <a:t>67,000</a:t>
            </a:r>
            <a:r>
              <a:rPr lang="de-DE" sz="1400" dirty="0">
                <a:solidFill>
                  <a:schemeClr val="accent1"/>
                </a:solidFill>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tables, </a:t>
            </a:r>
            <a:r>
              <a:rPr lang="de-DE" sz="1400" b="1" dirty="0">
                <a:solidFill>
                  <a:schemeClr val="accent1"/>
                </a:solidFill>
                <a:latin typeface="Calibri" panose="020F0502020204030204" pitchFamily="34" charset="0"/>
                <a:cs typeface="Calibri" panose="020F0502020204030204" pitchFamily="34" charset="0"/>
              </a:rPr>
              <a:t>700,000</a:t>
            </a:r>
            <a:r>
              <a:rPr lang="de-DE" sz="1400" dirty="0">
                <a:latin typeface="Calibri" panose="020F0502020204030204" pitchFamily="34" charset="0"/>
                <a:cs typeface="Calibri" panose="020F0502020204030204" pitchFamily="34" charset="0"/>
              </a:rPr>
              <a:t> columns, </a:t>
            </a:r>
            <a:r>
              <a:rPr lang="de-DE" sz="1400" b="1" dirty="0">
                <a:solidFill>
                  <a:schemeClr val="accent1"/>
                </a:solidFill>
                <a:latin typeface="Calibri" panose="020F0502020204030204" pitchFamily="34" charset="0"/>
                <a:cs typeface="Calibri" panose="020F0502020204030204" pitchFamily="34" charset="0"/>
              </a:rPr>
              <a:t>10,000</a:t>
            </a:r>
            <a:r>
              <a:rPr lang="de-DE" sz="1400" dirty="0">
                <a:latin typeface="Calibri" panose="020F0502020204030204" pitchFamily="34" charset="0"/>
                <a:cs typeface="Calibri" panose="020F0502020204030204" pitchFamily="34" charset="0"/>
              </a:rPr>
              <a:t> views, </a:t>
            </a:r>
            <a:r>
              <a:rPr lang="de-DE" sz="1400" b="1" dirty="0">
                <a:solidFill>
                  <a:schemeClr val="accent1"/>
                </a:solidFill>
                <a:latin typeface="Calibri" panose="020F0502020204030204" pitchFamily="34" charset="0"/>
                <a:cs typeface="Calibri" panose="020F0502020204030204" pitchFamily="34" charset="0"/>
              </a:rPr>
              <a:t>13,000</a:t>
            </a:r>
            <a:r>
              <a:rPr lang="de-DE" sz="1400" dirty="0">
                <a:latin typeface="Calibri" panose="020F0502020204030204" pitchFamily="34" charset="0"/>
                <a:cs typeface="Calibri" panose="020F0502020204030204" pitchFamily="34" charset="0"/>
              </a:rPr>
              <a:t> indexes</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0621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90C195-3A0D-CCD2-F062-779C91489BCB}"/>
              </a:ext>
            </a:extLst>
          </p:cNvPr>
          <p:cNvSpPr>
            <a:spLocks noGrp="1"/>
          </p:cNvSpPr>
          <p:nvPr>
            <p:ph type="body" sz="quarter" idx="18"/>
          </p:nvPr>
        </p:nvSpPr>
        <p:spPr/>
        <p:txBody>
          <a:bodyPr/>
          <a:lstStyle/>
          <a:p>
            <a:r>
              <a:rPr lang="en-US" dirty="0"/>
              <a:t>Schema Matching</a:t>
            </a:r>
          </a:p>
          <a:p>
            <a:pPr lvl="1"/>
            <a:r>
              <a:rPr lang="en-US" b="1" dirty="0">
                <a:solidFill>
                  <a:schemeClr val="accent1"/>
                </a:solidFill>
              </a:rPr>
              <a:t>Given: </a:t>
            </a:r>
            <a:r>
              <a:rPr lang="en-US" dirty="0"/>
              <a:t>two or more relational/hierarchical schemas (and data)</a:t>
            </a:r>
          </a:p>
          <a:p>
            <a:pPr lvl="1"/>
            <a:r>
              <a:rPr lang="en-US" dirty="0"/>
              <a:t>Find schema mappings in terms of logical attribute correspondences</a:t>
            </a:r>
          </a:p>
          <a:p>
            <a:r>
              <a:rPr lang="en-US" dirty="0"/>
              <a:t>Schema Mapping</a:t>
            </a:r>
          </a:p>
          <a:p>
            <a:pPr lvl="1"/>
            <a:r>
              <a:rPr lang="en-US" b="1" dirty="0">
                <a:solidFill>
                  <a:schemeClr val="accent1"/>
                </a:solidFill>
              </a:rPr>
              <a:t>Given:</a:t>
            </a:r>
            <a:r>
              <a:rPr lang="en-US" dirty="0"/>
              <a:t> logical attribute correspondences between schemas</a:t>
            </a:r>
          </a:p>
          <a:p>
            <a:pPr lvl="1"/>
            <a:r>
              <a:rPr lang="en-US" dirty="0"/>
              <a:t>Compile physical schema mapping programs (</a:t>
            </a:r>
            <a:r>
              <a:rPr lang="en-US" b="1" dirty="0">
                <a:solidFill>
                  <a:srgbClr val="7889FB"/>
                </a:solidFill>
              </a:rPr>
              <a:t>SQL</a:t>
            </a:r>
            <a:r>
              <a:rPr lang="en-US" dirty="0"/>
              <a:t>, </a:t>
            </a:r>
            <a:r>
              <a:rPr lang="en-US" b="1" dirty="0">
                <a:solidFill>
                  <a:srgbClr val="7889FB"/>
                </a:solidFill>
              </a:rPr>
              <a:t>XSLT</a:t>
            </a:r>
            <a:r>
              <a:rPr lang="en-US" dirty="0"/>
              <a:t>, </a:t>
            </a:r>
            <a:r>
              <a:rPr lang="en-US" b="1" dirty="0">
                <a:solidFill>
                  <a:srgbClr val="7889FB"/>
                </a:solidFill>
              </a:rPr>
              <a:t>XQuery</a:t>
            </a:r>
            <a:r>
              <a:rPr lang="en-US" dirty="0"/>
              <a:t>, </a:t>
            </a:r>
            <a:r>
              <a:rPr lang="en-US" dirty="0" err="1"/>
              <a:t>etc</a:t>
            </a:r>
            <a:r>
              <a:rPr lang="en-US" dirty="0"/>
              <a:t>)</a:t>
            </a:r>
          </a:p>
          <a:p>
            <a:endParaRPr lang="en-US" dirty="0"/>
          </a:p>
        </p:txBody>
      </p:sp>
      <p:sp>
        <p:nvSpPr>
          <p:cNvPr id="3" name="Text Placeholder 2">
            <a:extLst>
              <a:ext uri="{FF2B5EF4-FFF2-40B4-BE49-F238E27FC236}">
                <a16:creationId xmlns:a16="http://schemas.microsoft.com/office/drawing/2014/main" id="{7F0D256E-8348-3194-9649-A705AB4632FF}"/>
              </a:ext>
            </a:extLst>
          </p:cNvPr>
          <p:cNvSpPr>
            <a:spLocks noGrp="1"/>
          </p:cNvSpPr>
          <p:nvPr>
            <p:ph type="body" sz="quarter" idx="14"/>
          </p:nvPr>
        </p:nvSpPr>
        <p:spPr/>
        <p:txBody>
          <a:bodyPr/>
          <a:lstStyle/>
          <a:p>
            <a:r>
              <a:rPr lang="en-US" dirty="0"/>
              <a:t>Schema Matching and Mapping</a:t>
            </a:r>
          </a:p>
        </p:txBody>
      </p:sp>
      <p:pic>
        <p:nvPicPr>
          <p:cNvPr id="4" name="Picture 10" descr="https://upload.wikimedia.org/wikipedia/commons/thumb/d/d8/Emblem-person-blue.svg/1024px-Emblem-person-blue.svg.png">
            <a:extLst>
              <a:ext uri="{FF2B5EF4-FFF2-40B4-BE49-F238E27FC236}">
                <a16:creationId xmlns:a16="http://schemas.microsoft.com/office/drawing/2014/main" id="{EB6DDF4A-8FF4-5481-2F46-4F551FCC5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542" y="3301526"/>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5" name="Chevron 13">
            <a:extLst>
              <a:ext uri="{FF2B5EF4-FFF2-40B4-BE49-F238E27FC236}">
                <a16:creationId xmlns:a16="http://schemas.microsoft.com/office/drawing/2014/main" id="{23839FD9-25B0-17B5-DACF-94AA44C1C5E9}"/>
              </a:ext>
            </a:extLst>
          </p:cNvPr>
          <p:cNvSpPr/>
          <p:nvPr/>
        </p:nvSpPr>
        <p:spPr>
          <a:xfrm>
            <a:off x="2412463" y="4647654"/>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6" name="Chevron 14">
            <a:extLst>
              <a:ext uri="{FF2B5EF4-FFF2-40B4-BE49-F238E27FC236}">
                <a16:creationId xmlns:a16="http://schemas.microsoft.com/office/drawing/2014/main" id="{7343B406-161E-BE41-E91D-DB45E72D5B15}"/>
              </a:ext>
            </a:extLst>
          </p:cNvPr>
          <p:cNvSpPr/>
          <p:nvPr/>
        </p:nvSpPr>
        <p:spPr>
          <a:xfrm>
            <a:off x="4817209" y="4647654"/>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7" name="Chevron 15">
            <a:extLst>
              <a:ext uri="{FF2B5EF4-FFF2-40B4-BE49-F238E27FC236}">
                <a16:creationId xmlns:a16="http://schemas.microsoft.com/office/drawing/2014/main" id="{B6EFCF71-3022-2FA9-F810-87B0E4210387}"/>
              </a:ext>
            </a:extLst>
          </p:cNvPr>
          <p:cNvSpPr/>
          <p:nvPr/>
        </p:nvSpPr>
        <p:spPr>
          <a:xfrm>
            <a:off x="7211705" y="4647654"/>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8" name="Straight Arrow Connector 7">
            <a:extLst>
              <a:ext uri="{FF2B5EF4-FFF2-40B4-BE49-F238E27FC236}">
                <a16:creationId xmlns:a16="http://schemas.microsoft.com/office/drawing/2014/main" id="{B3C33F52-E87A-0CCB-28B7-1F61F0EE86C0}"/>
              </a:ext>
            </a:extLst>
          </p:cNvPr>
          <p:cNvCxnSpPr>
            <a:stCxn id="4" idx="1"/>
            <a:endCxn id="5" idx="0"/>
          </p:cNvCxnSpPr>
          <p:nvPr/>
        </p:nvCxnSpPr>
        <p:spPr>
          <a:xfrm flipH="1">
            <a:off x="3100773" y="3861493"/>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3FA9870-5334-F984-7B7E-6934388618BE}"/>
              </a:ext>
            </a:extLst>
          </p:cNvPr>
          <p:cNvCxnSpPr>
            <a:stCxn id="4" idx="2"/>
          </p:cNvCxnSpPr>
          <p:nvPr/>
        </p:nvCxnSpPr>
        <p:spPr>
          <a:xfrm>
            <a:off x="5653509" y="4421460"/>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75718A1-1C07-437F-935E-229E189BD3B1}"/>
              </a:ext>
            </a:extLst>
          </p:cNvPr>
          <p:cNvCxnSpPr>
            <a:stCxn id="4" idx="3"/>
            <a:endCxn id="7" idx="0"/>
          </p:cNvCxnSpPr>
          <p:nvPr/>
        </p:nvCxnSpPr>
        <p:spPr>
          <a:xfrm>
            <a:off x="6213476" y="3861493"/>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feld 4">
            <a:extLst>
              <a:ext uri="{FF2B5EF4-FFF2-40B4-BE49-F238E27FC236}">
                <a16:creationId xmlns:a16="http://schemas.microsoft.com/office/drawing/2014/main" id="{D7879479-BF3B-9D1E-86CA-C732D207EA96}"/>
              </a:ext>
            </a:extLst>
          </p:cNvPr>
          <p:cNvSpPr txBox="1"/>
          <p:nvPr/>
        </p:nvSpPr>
        <p:spPr>
          <a:xfrm>
            <a:off x="8866366" y="4786080"/>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2" name="Group 11">
            <a:extLst>
              <a:ext uri="{FF2B5EF4-FFF2-40B4-BE49-F238E27FC236}">
                <a16:creationId xmlns:a16="http://schemas.microsoft.com/office/drawing/2014/main" id="{1649466C-97C3-176D-51D9-9F61A391C2F9}"/>
              </a:ext>
            </a:extLst>
          </p:cNvPr>
          <p:cNvGrpSpPr/>
          <p:nvPr/>
        </p:nvGrpSpPr>
        <p:grpSpPr>
          <a:xfrm>
            <a:off x="1849755" y="4818477"/>
            <a:ext cx="545963" cy="678839"/>
            <a:chOff x="180871" y="5004080"/>
            <a:chExt cx="545963" cy="678839"/>
          </a:xfrm>
        </p:grpSpPr>
        <p:sp>
          <p:nvSpPr>
            <p:cNvPr id="13" name="Folded Corner 21">
              <a:extLst>
                <a:ext uri="{FF2B5EF4-FFF2-40B4-BE49-F238E27FC236}">
                  <a16:creationId xmlns:a16="http://schemas.microsoft.com/office/drawing/2014/main" id="{A58E3185-0B85-1DEC-CD2B-98F41C2EC06F}"/>
                </a:ext>
              </a:extLst>
            </p:cNvPr>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22">
              <a:extLst>
                <a:ext uri="{FF2B5EF4-FFF2-40B4-BE49-F238E27FC236}">
                  <a16:creationId xmlns:a16="http://schemas.microsoft.com/office/drawing/2014/main" id="{BB13EA66-8B27-934B-E62D-6F8717B7E233}"/>
                </a:ext>
              </a:extLst>
            </p:cNvPr>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23">
              <a:extLst>
                <a:ext uri="{FF2B5EF4-FFF2-40B4-BE49-F238E27FC236}">
                  <a16:creationId xmlns:a16="http://schemas.microsoft.com/office/drawing/2014/main" id="{2A3C52D6-7B10-7CCF-3F10-38D609960515}"/>
                </a:ext>
              </a:extLst>
            </p:cNvPr>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31EA01D-3923-D43C-7A47-D360827386A4}"/>
              </a:ext>
            </a:extLst>
          </p:cNvPr>
          <p:cNvGrpSpPr/>
          <p:nvPr/>
        </p:nvGrpSpPr>
        <p:grpSpPr>
          <a:xfrm rot="10800000">
            <a:off x="4336806" y="4919873"/>
            <a:ext cx="388442" cy="125540"/>
            <a:chOff x="5581337" y="3056661"/>
            <a:chExt cx="293277" cy="236705"/>
          </a:xfrm>
        </p:grpSpPr>
        <p:sp>
          <p:nvSpPr>
            <p:cNvPr id="17" name="Rectangle 16">
              <a:extLst>
                <a:ext uri="{FF2B5EF4-FFF2-40B4-BE49-F238E27FC236}">
                  <a16:creationId xmlns:a16="http://schemas.microsoft.com/office/drawing/2014/main" id="{0705DF22-D632-4958-E70D-17C699966BBF}"/>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5F294FC0-BBBC-AC47-4D0A-946004026A48}"/>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8888EC08-768C-6A26-432F-CCA2EF251BAD}"/>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9EE5A859-1D7D-1B29-BEBA-095EA3D0670C}"/>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62F9B9FC-A6BB-0990-676D-52FE9BE02881}"/>
              </a:ext>
            </a:extLst>
          </p:cNvPr>
          <p:cNvGrpSpPr/>
          <p:nvPr/>
        </p:nvGrpSpPr>
        <p:grpSpPr>
          <a:xfrm>
            <a:off x="4291588" y="5233046"/>
            <a:ext cx="490370" cy="125540"/>
            <a:chOff x="2739093" y="5422831"/>
            <a:chExt cx="490370" cy="125540"/>
          </a:xfrm>
        </p:grpSpPr>
        <p:sp>
          <p:nvSpPr>
            <p:cNvPr id="22" name="Rectangle 21">
              <a:extLst>
                <a:ext uri="{FF2B5EF4-FFF2-40B4-BE49-F238E27FC236}">
                  <a16:creationId xmlns:a16="http://schemas.microsoft.com/office/drawing/2014/main" id="{0A3C4747-6752-ADCF-3F76-1E450B6083A5}"/>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61DC898-382F-A65C-39B0-A0B009F45857}"/>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0D871DCF-4178-0DAA-FEA9-197F3D290835}"/>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37C1A95A-7973-685C-B5F6-2872D886DC73}"/>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D9CB6B83-3462-6DC9-43A7-B93C9A697696}"/>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373D0C4C-71B0-9C36-B1F9-B379950878F3}"/>
              </a:ext>
            </a:extLst>
          </p:cNvPr>
          <p:cNvGrpSpPr/>
          <p:nvPr/>
        </p:nvGrpSpPr>
        <p:grpSpPr>
          <a:xfrm rot="10800000">
            <a:off x="6740042" y="4921549"/>
            <a:ext cx="388442" cy="125540"/>
            <a:chOff x="5581337" y="3056661"/>
            <a:chExt cx="293277" cy="236705"/>
          </a:xfrm>
        </p:grpSpPr>
        <p:sp>
          <p:nvSpPr>
            <p:cNvPr id="28" name="Rectangle 27">
              <a:extLst>
                <a:ext uri="{FF2B5EF4-FFF2-40B4-BE49-F238E27FC236}">
                  <a16:creationId xmlns:a16="http://schemas.microsoft.com/office/drawing/2014/main" id="{32DD359B-26CC-6CA5-4745-A26B8606A054}"/>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865D355F-2638-890D-8D7C-53F794524832}"/>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5BE5624F-400C-6B94-61CC-DDF9CFB3B7E5}"/>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72740D2C-4C00-A834-AA62-626292C144E4}"/>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5CD82C48-67BB-B082-1D83-85629EB33223}"/>
              </a:ext>
            </a:extLst>
          </p:cNvPr>
          <p:cNvGrpSpPr/>
          <p:nvPr/>
        </p:nvGrpSpPr>
        <p:grpSpPr>
          <a:xfrm>
            <a:off x="6694824" y="5234722"/>
            <a:ext cx="490370" cy="125540"/>
            <a:chOff x="2739093" y="5422831"/>
            <a:chExt cx="490370" cy="125540"/>
          </a:xfrm>
        </p:grpSpPr>
        <p:sp>
          <p:nvSpPr>
            <p:cNvPr id="33" name="Rectangle 32">
              <a:extLst>
                <a:ext uri="{FF2B5EF4-FFF2-40B4-BE49-F238E27FC236}">
                  <a16:creationId xmlns:a16="http://schemas.microsoft.com/office/drawing/2014/main" id="{3B0AC85E-819D-4636-ABD5-64C46443DECD}"/>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4D422078-E5C3-9F3C-1EF5-BDB8648550A0}"/>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A2793720-014F-D3F1-FCC7-0F97F9B8AC4F}"/>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4F4BAA01-D2B2-10A8-51AE-85E0736FDB3E}"/>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3ED615BA-A958-8DF8-C790-DF157E0F55AD}"/>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38" name="Straight Arrow Connector 37">
            <a:extLst>
              <a:ext uri="{FF2B5EF4-FFF2-40B4-BE49-F238E27FC236}">
                <a16:creationId xmlns:a16="http://schemas.microsoft.com/office/drawing/2014/main" id="{442854F2-F9A4-5852-00F3-AC55EACB6BE4}"/>
              </a:ext>
            </a:extLst>
          </p:cNvPr>
          <p:cNvCxnSpPr>
            <a:stCxn id="28" idx="1"/>
            <a:endCxn id="33" idx="3"/>
          </p:cNvCxnSpPr>
          <p:nvPr/>
        </p:nvCxnSpPr>
        <p:spPr>
          <a:xfrm flipH="1">
            <a:off x="6743199" y="5047089"/>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39BB758-EF72-4133-D6FD-C7FFD3D0EA27}"/>
              </a:ext>
            </a:extLst>
          </p:cNvPr>
          <p:cNvCxnSpPr>
            <a:stCxn id="31" idx="1"/>
            <a:endCxn id="35" idx="3"/>
          </p:cNvCxnSpPr>
          <p:nvPr/>
        </p:nvCxnSpPr>
        <p:spPr>
          <a:xfrm flipH="1">
            <a:off x="6937527" y="5047089"/>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9423C99-AB9B-FF30-20E0-956D50295E6E}"/>
              </a:ext>
            </a:extLst>
          </p:cNvPr>
          <p:cNvCxnSpPr>
            <a:stCxn id="30" idx="1"/>
            <a:endCxn id="34" idx="3"/>
          </p:cNvCxnSpPr>
          <p:nvPr/>
        </p:nvCxnSpPr>
        <p:spPr>
          <a:xfrm flipH="1">
            <a:off x="6839949" y="5047089"/>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DB11316-33DF-A00C-3074-AA2DB673F178}"/>
              </a:ext>
            </a:extLst>
          </p:cNvPr>
          <p:cNvCxnSpPr>
            <a:stCxn id="37" idx="3"/>
            <a:endCxn id="29" idx="1"/>
          </p:cNvCxnSpPr>
          <p:nvPr/>
        </p:nvCxnSpPr>
        <p:spPr>
          <a:xfrm flipH="1" flipV="1">
            <a:off x="6885167" y="5047089"/>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93E5824-020F-B387-0879-3CDA3C8C44F3}"/>
              </a:ext>
            </a:extLst>
          </p:cNvPr>
          <p:cNvSpPr txBox="1"/>
          <p:nvPr/>
        </p:nvSpPr>
        <p:spPr>
          <a:xfrm>
            <a:off x="1658836" y="3914126"/>
            <a:ext cx="172466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Well, I don’t even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have a schema</a:t>
            </a:r>
          </a:p>
        </p:txBody>
      </p:sp>
    </p:spTree>
    <p:extLst>
      <p:ext uri="{BB962C8B-B14F-4D97-AF65-F5344CB8AC3E}">
        <p14:creationId xmlns:p14="http://schemas.microsoft.com/office/powerpoint/2010/main" val="3493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DD95B-7835-D23B-C6DE-7B352C612F6F}"/>
              </a:ext>
            </a:extLst>
          </p:cNvPr>
          <p:cNvSpPr>
            <a:spLocks noGrp="1"/>
          </p:cNvSpPr>
          <p:nvPr>
            <p:ph type="body" sz="quarter" idx="18"/>
          </p:nvPr>
        </p:nvSpPr>
        <p:spPr/>
        <p:txBody>
          <a:bodyPr/>
          <a:lstStyle/>
          <a:p>
            <a:r>
              <a:rPr lang="en-US" dirty="0"/>
              <a:t>Schema Integration</a:t>
            </a:r>
          </a:p>
          <a:p>
            <a:pPr lvl="1"/>
            <a:r>
              <a:rPr lang="en-US" b="1" dirty="0"/>
              <a:t>Use case:</a:t>
            </a:r>
            <a:r>
              <a:rPr lang="en-US" dirty="0"/>
              <a:t> DWH schema (</a:t>
            </a:r>
            <a:r>
              <a:rPr lang="en-US" b="1" dirty="0">
                <a:solidFill>
                  <a:srgbClr val="7889FB"/>
                </a:solidFill>
              </a:rPr>
              <a:t>lecture 02</a:t>
            </a:r>
            <a:r>
              <a:rPr lang="en-US" dirty="0"/>
              <a:t>), virtual/federated DBMS (</a:t>
            </a:r>
            <a:r>
              <a:rPr lang="en-US" b="1" dirty="0">
                <a:solidFill>
                  <a:srgbClr val="7889FB"/>
                </a:solidFill>
              </a:rPr>
              <a:t>lecture 03</a:t>
            </a:r>
            <a:r>
              <a:rPr lang="en-US" dirty="0"/>
              <a:t>)</a:t>
            </a:r>
          </a:p>
          <a:p>
            <a:pPr lvl="1"/>
            <a:r>
              <a:rPr lang="en-US" b="1" dirty="0">
                <a:solidFill>
                  <a:srgbClr val="7889FB"/>
                </a:solidFill>
              </a:rPr>
              <a:t>Schema integration:</a:t>
            </a:r>
            <a:r>
              <a:rPr lang="en-US" dirty="0"/>
              <a:t> map existing schemas into consolidated schema</a:t>
            </a:r>
          </a:p>
          <a:p>
            <a:pPr lvl="1"/>
            <a:r>
              <a:rPr lang="en-US" b="1" dirty="0">
                <a:solidFill>
                  <a:schemeClr val="accent1"/>
                </a:solidFill>
              </a:rPr>
              <a:t>Schema mapping</a:t>
            </a:r>
            <a:r>
              <a:rPr lang="en-US" dirty="0"/>
              <a:t> orthogonal, but both deal with semantic and structural heterogeneity</a:t>
            </a:r>
          </a:p>
          <a:p>
            <a:endParaRPr lang="en-US" dirty="0"/>
          </a:p>
        </p:txBody>
      </p:sp>
      <p:sp>
        <p:nvSpPr>
          <p:cNvPr id="4" name="Text Placeholder 3">
            <a:extLst>
              <a:ext uri="{FF2B5EF4-FFF2-40B4-BE49-F238E27FC236}">
                <a16:creationId xmlns:a16="http://schemas.microsoft.com/office/drawing/2014/main" id="{90EDE4E7-5547-51FD-0399-46C5C3E62528}"/>
              </a:ext>
            </a:extLst>
          </p:cNvPr>
          <p:cNvSpPr>
            <a:spLocks noGrp="1"/>
          </p:cNvSpPr>
          <p:nvPr>
            <p:ph type="body" sz="quarter" idx="14"/>
          </p:nvPr>
        </p:nvSpPr>
        <p:spPr/>
        <p:txBody>
          <a:bodyPr/>
          <a:lstStyle/>
          <a:p>
            <a:r>
              <a:rPr lang="en-US" dirty="0"/>
              <a:t>Schema Mapping vs. Schema Integration</a:t>
            </a:r>
          </a:p>
        </p:txBody>
      </p:sp>
      <p:grpSp>
        <p:nvGrpSpPr>
          <p:cNvPr id="6" name="Group 5">
            <a:extLst>
              <a:ext uri="{FF2B5EF4-FFF2-40B4-BE49-F238E27FC236}">
                <a16:creationId xmlns:a16="http://schemas.microsoft.com/office/drawing/2014/main" id="{81E76FD7-26D8-2E21-C77F-A50B27F66A7B}"/>
              </a:ext>
            </a:extLst>
          </p:cNvPr>
          <p:cNvGrpSpPr/>
          <p:nvPr/>
        </p:nvGrpSpPr>
        <p:grpSpPr>
          <a:xfrm>
            <a:off x="7624788" y="4027104"/>
            <a:ext cx="1703004" cy="1679750"/>
            <a:chOff x="6638632" y="4561952"/>
            <a:chExt cx="1703004" cy="1679750"/>
          </a:xfrm>
        </p:grpSpPr>
        <p:sp>
          <p:nvSpPr>
            <p:cNvPr id="7" name="Can 56">
              <a:extLst>
                <a:ext uri="{FF2B5EF4-FFF2-40B4-BE49-F238E27FC236}">
                  <a16:creationId xmlns:a16="http://schemas.microsoft.com/office/drawing/2014/main" id="{5752668C-4277-C32D-EACE-8F7D9A961350}"/>
                </a:ext>
              </a:extLst>
            </p:cNvPr>
            <p:cNvSpPr/>
            <p:nvPr/>
          </p:nvSpPr>
          <p:spPr>
            <a:xfrm>
              <a:off x="6885009" y="5678994"/>
              <a:ext cx="1215465" cy="562708"/>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Source 2</a:t>
              </a:r>
            </a:p>
          </p:txBody>
        </p:sp>
        <p:sp>
          <p:nvSpPr>
            <p:cNvPr id="8" name="Rounded Rectangle 57">
              <a:extLst>
                <a:ext uri="{FF2B5EF4-FFF2-40B4-BE49-F238E27FC236}">
                  <a16:creationId xmlns:a16="http://schemas.microsoft.com/office/drawing/2014/main" id="{49BC790D-7DEF-0C15-525C-C13C00522FBA}"/>
                </a:ext>
              </a:extLst>
            </p:cNvPr>
            <p:cNvSpPr/>
            <p:nvPr/>
          </p:nvSpPr>
          <p:spPr>
            <a:xfrm>
              <a:off x="6638632" y="4561952"/>
              <a:ext cx="1703004" cy="923562"/>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Schema 2</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EE65E84-5A29-BB16-F246-2D0C18C82DDF}"/>
                </a:ext>
              </a:extLst>
            </p:cNvPr>
            <p:cNvSpPr/>
            <p:nvPr/>
          </p:nvSpPr>
          <p:spPr>
            <a:xfrm>
              <a:off x="6799596" y="496327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10" name="Rectangle 9">
              <a:extLst>
                <a:ext uri="{FF2B5EF4-FFF2-40B4-BE49-F238E27FC236}">
                  <a16:creationId xmlns:a16="http://schemas.microsoft.com/office/drawing/2014/main" id="{FE6B5877-B2B1-8951-239B-D68A50EF4051}"/>
                </a:ext>
              </a:extLst>
            </p:cNvPr>
            <p:cNvSpPr/>
            <p:nvPr/>
          </p:nvSpPr>
          <p:spPr>
            <a:xfrm>
              <a:off x="7353929" y="5145821"/>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sp>
          <p:nvSpPr>
            <p:cNvPr id="11" name="Rectangle 10">
              <a:extLst>
                <a:ext uri="{FF2B5EF4-FFF2-40B4-BE49-F238E27FC236}">
                  <a16:creationId xmlns:a16="http://schemas.microsoft.com/office/drawing/2014/main" id="{19D746E1-F40C-FCED-46A4-4F58A3F5D50F}"/>
                </a:ext>
              </a:extLst>
            </p:cNvPr>
            <p:cNvSpPr/>
            <p:nvPr/>
          </p:nvSpPr>
          <p:spPr>
            <a:xfrm>
              <a:off x="7888164" y="4886243"/>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4</a:t>
              </a:r>
            </a:p>
          </p:txBody>
        </p:sp>
        <p:cxnSp>
          <p:nvCxnSpPr>
            <p:cNvPr id="12" name="Gerade Verbindung mit Pfeil 26">
              <a:extLst>
                <a:ext uri="{FF2B5EF4-FFF2-40B4-BE49-F238E27FC236}">
                  <a16:creationId xmlns:a16="http://schemas.microsoft.com/office/drawing/2014/main" id="{0C12ECEE-4926-025B-B506-3ADE18CB11A5}"/>
                </a:ext>
              </a:extLst>
            </p:cNvPr>
            <p:cNvCxnSpPr>
              <a:stCxn id="8" idx="2"/>
              <a:endCxn id="7" idx="1"/>
            </p:cNvCxnSpPr>
            <p:nvPr/>
          </p:nvCxnSpPr>
          <p:spPr bwMode="auto">
            <a:xfrm>
              <a:off x="7490134" y="5485514"/>
              <a:ext cx="2608" cy="193480"/>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13" name="Gerade Verbindung mit Pfeil 26">
              <a:extLst>
                <a:ext uri="{FF2B5EF4-FFF2-40B4-BE49-F238E27FC236}">
                  <a16:creationId xmlns:a16="http://schemas.microsoft.com/office/drawing/2014/main" id="{20275090-0811-627F-F53B-DB50E0913521}"/>
                </a:ext>
              </a:extLst>
            </p:cNvPr>
            <p:cNvCxnSpPr>
              <a:stCxn id="9" idx="3"/>
              <a:endCxn id="10" idx="1"/>
            </p:cNvCxnSpPr>
            <p:nvPr/>
          </p:nvCxnSpPr>
          <p:spPr bwMode="auto">
            <a:xfrm>
              <a:off x="7111094" y="5108979"/>
              <a:ext cx="242835" cy="182543"/>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14" name="Gerade Verbindung mit Pfeil 26">
              <a:extLst>
                <a:ext uri="{FF2B5EF4-FFF2-40B4-BE49-F238E27FC236}">
                  <a16:creationId xmlns:a16="http://schemas.microsoft.com/office/drawing/2014/main" id="{62771FBD-0941-8B7F-957C-0E18D2EE0755}"/>
                </a:ext>
              </a:extLst>
            </p:cNvPr>
            <p:cNvCxnSpPr>
              <a:stCxn id="11" idx="1"/>
              <a:endCxn id="10" idx="3"/>
            </p:cNvCxnSpPr>
            <p:nvPr/>
          </p:nvCxnSpPr>
          <p:spPr bwMode="auto">
            <a:xfrm flipH="1">
              <a:off x="7665427" y="5031944"/>
              <a:ext cx="222737" cy="259578"/>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15" name="Gerade Verbindung mit Pfeil 26">
              <a:extLst>
                <a:ext uri="{FF2B5EF4-FFF2-40B4-BE49-F238E27FC236}">
                  <a16:creationId xmlns:a16="http://schemas.microsoft.com/office/drawing/2014/main" id="{1A4E79A2-5E66-DA5C-E94E-213CBE39D4D1}"/>
                </a:ext>
              </a:extLst>
            </p:cNvPr>
            <p:cNvCxnSpPr>
              <a:stCxn id="11" idx="1"/>
              <a:endCxn id="9" idx="3"/>
            </p:cNvCxnSpPr>
            <p:nvPr/>
          </p:nvCxnSpPr>
          <p:spPr bwMode="auto">
            <a:xfrm flipH="1">
              <a:off x="7111094" y="5031944"/>
              <a:ext cx="777070" cy="77035"/>
            </a:xfrm>
            <a:prstGeom prst="straightConnector1">
              <a:avLst/>
            </a:prstGeom>
            <a:noFill/>
            <a:ln w="19050" cap="flat" cmpd="sng" algn="ctr">
              <a:solidFill>
                <a:srgbClr val="7889FB"/>
              </a:solidFill>
              <a:prstDash val="solid"/>
              <a:round/>
              <a:headEnd type="none" w="med" len="med"/>
              <a:tailEnd type="none" w="med" len="lg"/>
            </a:ln>
            <a:effectLst/>
          </p:spPr>
        </p:cxnSp>
      </p:grpSp>
      <p:grpSp>
        <p:nvGrpSpPr>
          <p:cNvPr id="16" name="Group 15">
            <a:extLst>
              <a:ext uri="{FF2B5EF4-FFF2-40B4-BE49-F238E27FC236}">
                <a16:creationId xmlns:a16="http://schemas.microsoft.com/office/drawing/2014/main" id="{D6016697-D8A3-0C77-BE92-17503FEC5644}"/>
              </a:ext>
            </a:extLst>
          </p:cNvPr>
          <p:cNvGrpSpPr/>
          <p:nvPr/>
        </p:nvGrpSpPr>
        <p:grpSpPr>
          <a:xfrm>
            <a:off x="1955825" y="4027104"/>
            <a:ext cx="1703004" cy="1678073"/>
            <a:chOff x="1019910" y="4501663"/>
            <a:chExt cx="1703004" cy="1678073"/>
          </a:xfrm>
        </p:grpSpPr>
        <p:sp>
          <p:nvSpPr>
            <p:cNvPr id="17" name="Can 39">
              <a:extLst>
                <a:ext uri="{FF2B5EF4-FFF2-40B4-BE49-F238E27FC236}">
                  <a16:creationId xmlns:a16="http://schemas.microsoft.com/office/drawing/2014/main" id="{2BDE0A97-974E-9378-9AC1-8F3756462CA5}"/>
                </a:ext>
              </a:extLst>
            </p:cNvPr>
            <p:cNvSpPr/>
            <p:nvPr/>
          </p:nvSpPr>
          <p:spPr>
            <a:xfrm>
              <a:off x="1266287" y="5617028"/>
              <a:ext cx="1215465" cy="562708"/>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Source 1</a:t>
              </a:r>
            </a:p>
          </p:txBody>
        </p:sp>
        <p:sp>
          <p:nvSpPr>
            <p:cNvPr id="18" name="Rounded Rectangle 41">
              <a:extLst>
                <a:ext uri="{FF2B5EF4-FFF2-40B4-BE49-F238E27FC236}">
                  <a16:creationId xmlns:a16="http://schemas.microsoft.com/office/drawing/2014/main" id="{A4ACD2D9-84BB-9EA5-30F0-8AC5CA24CE9D}"/>
                </a:ext>
              </a:extLst>
            </p:cNvPr>
            <p:cNvSpPr/>
            <p:nvPr/>
          </p:nvSpPr>
          <p:spPr>
            <a:xfrm>
              <a:off x="1019910" y="4501663"/>
              <a:ext cx="1703004" cy="921885"/>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Schema 1</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7ED706B2-C8CB-E19A-330E-6D618BDC60F7}"/>
                </a:ext>
              </a:extLst>
            </p:cNvPr>
            <p:cNvSpPr/>
            <p:nvPr/>
          </p:nvSpPr>
          <p:spPr>
            <a:xfrm>
              <a:off x="1180874" y="5031939"/>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1</a:t>
              </a:r>
            </a:p>
          </p:txBody>
        </p:sp>
        <p:sp>
          <p:nvSpPr>
            <p:cNvPr id="20" name="Rectangle 19">
              <a:extLst>
                <a:ext uri="{FF2B5EF4-FFF2-40B4-BE49-F238E27FC236}">
                  <a16:creationId xmlns:a16="http://schemas.microsoft.com/office/drawing/2014/main" id="{00DD304C-BE1C-46CB-4CE8-0758A5CF3646}"/>
                </a:ext>
              </a:extLst>
            </p:cNvPr>
            <p:cNvSpPr/>
            <p:nvPr/>
          </p:nvSpPr>
          <p:spPr>
            <a:xfrm>
              <a:off x="1735207" y="4923084"/>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21" name="Rectangle 20">
              <a:extLst>
                <a:ext uri="{FF2B5EF4-FFF2-40B4-BE49-F238E27FC236}">
                  <a16:creationId xmlns:a16="http://schemas.microsoft.com/office/drawing/2014/main" id="{F0D57512-88D4-9BC6-F01D-E36F1FBDC260}"/>
                </a:ext>
              </a:extLst>
            </p:cNvPr>
            <p:cNvSpPr/>
            <p:nvPr/>
          </p:nvSpPr>
          <p:spPr>
            <a:xfrm>
              <a:off x="2269442" y="505538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cxnSp>
          <p:nvCxnSpPr>
            <p:cNvPr id="22" name="Gerade Verbindung mit Pfeil 26">
              <a:extLst>
                <a:ext uri="{FF2B5EF4-FFF2-40B4-BE49-F238E27FC236}">
                  <a16:creationId xmlns:a16="http://schemas.microsoft.com/office/drawing/2014/main" id="{55789AFF-BD38-EC48-2208-A8D8ECB833C7}"/>
                </a:ext>
              </a:extLst>
            </p:cNvPr>
            <p:cNvCxnSpPr>
              <a:stCxn id="18" idx="2"/>
              <a:endCxn id="17" idx="1"/>
            </p:cNvCxnSpPr>
            <p:nvPr/>
          </p:nvCxnSpPr>
          <p:spPr bwMode="auto">
            <a:xfrm>
              <a:off x="1871412" y="5423548"/>
              <a:ext cx="2608" cy="193480"/>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23" name="Gerade Verbindung mit Pfeil 26">
              <a:extLst>
                <a:ext uri="{FF2B5EF4-FFF2-40B4-BE49-F238E27FC236}">
                  <a16:creationId xmlns:a16="http://schemas.microsoft.com/office/drawing/2014/main" id="{EB12A880-A6FC-4B22-DFC8-1A6EB6FA1DB2}"/>
                </a:ext>
              </a:extLst>
            </p:cNvPr>
            <p:cNvCxnSpPr>
              <a:stCxn id="19" idx="3"/>
              <a:endCxn id="20" idx="1"/>
            </p:cNvCxnSpPr>
            <p:nvPr/>
          </p:nvCxnSpPr>
          <p:spPr bwMode="auto">
            <a:xfrm flipV="1">
              <a:off x="1492372" y="5068785"/>
              <a:ext cx="242835" cy="108855"/>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24" name="Gerade Verbindung mit Pfeil 26">
              <a:extLst>
                <a:ext uri="{FF2B5EF4-FFF2-40B4-BE49-F238E27FC236}">
                  <a16:creationId xmlns:a16="http://schemas.microsoft.com/office/drawing/2014/main" id="{2447173E-872D-B782-F1E0-A2EF06E8BA22}"/>
                </a:ext>
              </a:extLst>
            </p:cNvPr>
            <p:cNvCxnSpPr>
              <a:stCxn id="21" idx="1"/>
              <a:endCxn id="20" idx="3"/>
            </p:cNvCxnSpPr>
            <p:nvPr/>
          </p:nvCxnSpPr>
          <p:spPr bwMode="auto">
            <a:xfrm flipH="1" flipV="1">
              <a:off x="2046705" y="5068785"/>
              <a:ext cx="222737" cy="132304"/>
            </a:xfrm>
            <a:prstGeom prst="straightConnector1">
              <a:avLst/>
            </a:prstGeom>
            <a:noFill/>
            <a:ln w="19050" cap="flat" cmpd="sng" algn="ctr">
              <a:solidFill>
                <a:srgbClr val="7889FB"/>
              </a:solidFill>
              <a:prstDash val="solid"/>
              <a:round/>
              <a:headEnd type="none" w="med" len="med"/>
              <a:tailEnd type="none" w="med" len="lg"/>
            </a:ln>
            <a:effectLst/>
          </p:spPr>
        </p:cxnSp>
      </p:grpSp>
      <p:grpSp>
        <p:nvGrpSpPr>
          <p:cNvPr id="25" name="Group 24">
            <a:extLst>
              <a:ext uri="{FF2B5EF4-FFF2-40B4-BE49-F238E27FC236}">
                <a16:creationId xmlns:a16="http://schemas.microsoft.com/office/drawing/2014/main" id="{CC2D4633-62E8-C95C-AE77-EEB89DE0F6A2}"/>
              </a:ext>
            </a:extLst>
          </p:cNvPr>
          <p:cNvGrpSpPr/>
          <p:nvPr/>
        </p:nvGrpSpPr>
        <p:grpSpPr>
          <a:xfrm>
            <a:off x="4335797" y="2786015"/>
            <a:ext cx="2548741" cy="999928"/>
            <a:chOff x="3399882" y="3260574"/>
            <a:chExt cx="2548741" cy="999928"/>
          </a:xfrm>
        </p:grpSpPr>
        <p:sp>
          <p:nvSpPr>
            <p:cNvPr id="26" name="Rectangle 25">
              <a:extLst>
                <a:ext uri="{FF2B5EF4-FFF2-40B4-BE49-F238E27FC236}">
                  <a16:creationId xmlns:a16="http://schemas.microsoft.com/office/drawing/2014/main" id="{5776BA9E-00A3-E0DD-1E9A-105D8B2A7681}"/>
                </a:ext>
              </a:extLst>
            </p:cNvPr>
            <p:cNvSpPr/>
            <p:nvPr/>
          </p:nvSpPr>
          <p:spPr>
            <a:xfrm>
              <a:off x="3664494" y="3807714"/>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1</a:t>
              </a:r>
            </a:p>
          </p:txBody>
        </p:sp>
        <p:grpSp>
          <p:nvGrpSpPr>
            <p:cNvPr id="27" name="Group 26">
              <a:extLst>
                <a:ext uri="{FF2B5EF4-FFF2-40B4-BE49-F238E27FC236}">
                  <a16:creationId xmlns:a16="http://schemas.microsoft.com/office/drawing/2014/main" id="{6431870F-AA60-34A6-6DF5-DA77850EB256}"/>
                </a:ext>
              </a:extLst>
            </p:cNvPr>
            <p:cNvGrpSpPr/>
            <p:nvPr/>
          </p:nvGrpSpPr>
          <p:grpSpPr>
            <a:xfrm>
              <a:off x="3399882" y="3260574"/>
              <a:ext cx="2548741" cy="999928"/>
              <a:chOff x="3329545" y="3320863"/>
              <a:chExt cx="2548741" cy="999928"/>
            </a:xfrm>
          </p:grpSpPr>
          <p:sp>
            <p:nvSpPr>
              <p:cNvPr id="28" name="Rounded Rectangle 45">
                <a:extLst>
                  <a:ext uri="{FF2B5EF4-FFF2-40B4-BE49-F238E27FC236}">
                    <a16:creationId xmlns:a16="http://schemas.microsoft.com/office/drawing/2014/main" id="{CAC379A4-D2F1-696D-3419-5368ABD90582}"/>
                  </a:ext>
                </a:extLst>
              </p:cNvPr>
              <p:cNvSpPr/>
              <p:nvPr/>
            </p:nvSpPr>
            <p:spPr>
              <a:xfrm>
                <a:off x="3329545" y="3320863"/>
                <a:ext cx="2548741" cy="999928"/>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889FB"/>
                    </a:solidFill>
                    <a:latin typeface="Calibri" panose="020F0502020204030204" pitchFamily="34" charset="0"/>
                    <a:cs typeface="Calibri" panose="020F0502020204030204" pitchFamily="34" charset="0"/>
                  </a:rPr>
                  <a:t>Integrated Schema</a:t>
                </a:r>
              </a:p>
              <a:p>
                <a:pPr algn="ctr"/>
                <a:endParaRPr lang="en-US" sz="2200"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A93757CD-3AD6-51E1-00E4-0E794235CC77}"/>
                  </a:ext>
                </a:extLst>
              </p:cNvPr>
              <p:cNvSpPr/>
              <p:nvPr/>
            </p:nvSpPr>
            <p:spPr>
              <a:xfrm>
                <a:off x="4168586" y="375914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30" name="Rectangle 29">
                <a:extLst>
                  <a:ext uri="{FF2B5EF4-FFF2-40B4-BE49-F238E27FC236}">
                    <a16:creationId xmlns:a16="http://schemas.microsoft.com/office/drawing/2014/main" id="{70BE701C-EF2F-F223-599E-E7E5E8C24AEB}"/>
                  </a:ext>
                </a:extLst>
              </p:cNvPr>
              <p:cNvSpPr/>
              <p:nvPr/>
            </p:nvSpPr>
            <p:spPr>
              <a:xfrm>
                <a:off x="4702821" y="3941692"/>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cxnSp>
            <p:nvCxnSpPr>
              <p:cNvPr id="31" name="Gerade Verbindung mit Pfeil 26">
                <a:extLst>
                  <a:ext uri="{FF2B5EF4-FFF2-40B4-BE49-F238E27FC236}">
                    <a16:creationId xmlns:a16="http://schemas.microsoft.com/office/drawing/2014/main" id="{1B44C81C-1EEB-F511-BC2A-545E50A41519}"/>
                  </a:ext>
                </a:extLst>
              </p:cNvPr>
              <p:cNvCxnSpPr>
                <a:stCxn id="26" idx="3"/>
                <a:endCxn id="29" idx="1"/>
              </p:cNvCxnSpPr>
              <p:nvPr/>
            </p:nvCxnSpPr>
            <p:spPr bwMode="auto">
              <a:xfrm flipV="1">
                <a:off x="3895607" y="3904849"/>
                <a:ext cx="272979" cy="108855"/>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32" name="Gerade Verbindung mit Pfeil 26">
                <a:extLst>
                  <a:ext uri="{FF2B5EF4-FFF2-40B4-BE49-F238E27FC236}">
                    <a16:creationId xmlns:a16="http://schemas.microsoft.com/office/drawing/2014/main" id="{AC3FEB3A-81BC-1D53-AFEC-A33EC5DD0495}"/>
                  </a:ext>
                </a:extLst>
              </p:cNvPr>
              <p:cNvCxnSpPr>
                <a:stCxn id="30" idx="1"/>
                <a:endCxn id="29" idx="3"/>
              </p:cNvCxnSpPr>
              <p:nvPr/>
            </p:nvCxnSpPr>
            <p:spPr bwMode="auto">
              <a:xfrm flipH="1" flipV="1">
                <a:off x="4480084" y="3904849"/>
                <a:ext cx="222737" cy="182544"/>
              </a:xfrm>
              <a:prstGeom prst="straightConnector1">
                <a:avLst/>
              </a:prstGeom>
              <a:noFill/>
              <a:ln w="19050" cap="flat" cmpd="sng" algn="ctr">
                <a:solidFill>
                  <a:srgbClr val="7889FB"/>
                </a:solidFill>
                <a:prstDash val="solid"/>
                <a:round/>
                <a:headEnd type="none" w="med" len="med"/>
                <a:tailEnd type="none" w="med" len="lg"/>
              </a:ln>
              <a:effectLst/>
            </p:spPr>
          </p:cxnSp>
          <p:sp>
            <p:nvSpPr>
              <p:cNvPr id="33" name="Rectangle 32">
                <a:extLst>
                  <a:ext uri="{FF2B5EF4-FFF2-40B4-BE49-F238E27FC236}">
                    <a16:creationId xmlns:a16="http://schemas.microsoft.com/office/drawing/2014/main" id="{A2F36C30-E072-D4CC-12BA-98C7939114AB}"/>
                  </a:ext>
                </a:extLst>
              </p:cNvPr>
              <p:cNvSpPr/>
              <p:nvPr/>
            </p:nvSpPr>
            <p:spPr>
              <a:xfrm>
                <a:off x="5257169" y="3672067"/>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4</a:t>
                </a:r>
              </a:p>
            </p:txBody>
          </p:sp>
          <p:cxnSp>
            <p:nvCxnSpPr>
              <p:cNvPr id="34" name="Gerade Verbindung mit Pfeil 26">
                <a:extLst>
                  <a:ext uri="{FF2B5EF4-FFF2-40B4-BE49-F238E27FC236}">
                    <a16:creationId xmlns:a16="http://schemas.microsoft.com/office/drawing/2014/main" id="{A4B186F9-9DA8-8873-6C04-DCC11F4D1F59}"/>
                  </a:ext>
                </a:extLst>
              </p:cNvPr>
              <p:cNvCxnSpPr>
                <a:stCxn id="33" idx="1"/>
                <a:endCxn id="29" idx="3"/>
              </p:cNvCxnSpPr>
              <p:nvPr/>
            </p:nvCxnSpPr>
            <p:spPr bwMode="auto">
              <a:xfrm flipH="1">
                <a:off x="4480084" y="3817768"/>
                <a:ext cx="777085" cy="87081"/>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35" name="Gerade Verbindung mit Pfeil 26">
                <a:extLst>
                  <a:ext uri="{FF2B5EF4-FFF2-40B4-BE49-F238E27FC236}">
                    <a16:creationId xmlns:a16="http://schemas.microsoft.com/office/drawing/2014/main" id="{4B7EDE6D-F930-C6D1-1C07-6926475B65FB}"/>
                  </a:ext>
                </a:extLst>
              </p:cNvPr>
              <p:cNvCxnSpPr>
                <a:stCxn id="33" idx="1"/>
                <a:endCxn id="30" idx="3"/>
              </p:cNvCxnSpPr>
              <p:nvPr/>
            </p:nvCxnSpPr>
            <p:spPr bwMode="auto">
              <a:xfrm flipH="1">
                <a:off x="5014319" y="3817768"/>
                <a:ext cx="242850" cy="269625"/>
              </a:xfrm>
              <a:prstGeom prst="straightConnector1">
                <a:avLst/>
              </a:prstGeom>
              <a:noFill/>
              <a:ln w="19050" cap="flat" cmpd="sng" algn="ctr">
                <a:solidFill>
                  <a:srgbClr val="7889FB"/>
                </a:solidFill>
                <a:prstDash val="solid"/>
                <a:round/>
                <a:headEnd type="none" w="med" len="med"/>
                <a:tailEnd type="none" w="med" len="lg"/>
              </a:ln>
              <a:effectLst/>
            </p:spPr>
          </p:cxnSp>
        </p:grpSp>
      </p:grpSp>
      <p:cxnSp>
        <p:nvCxnSpPr>
          <p:cNvPr id="36" name="Gerade Verbindung mit Pfeil 27">
            <a:extLst>
              <a:ext uri="{FF2B5EF4-FFF2-40B4-BE49-F238E27FC236}">
                <a16:creationId xmlns:a16="http://schemas.microsoft.com/office/drawing/2014/main" id="{5C175076-4369-DB87-65E2-D9A8350032D6}"/>
              </a:ext>
            </a:extLst>
          </p:cNvPr>
          <p:cNvCxnSpPr>
            <a:stCxn id="8" idx="0"/>
            <a:endCxn id="28" idx="3"/>
          </p:cNvCxnSpPr>
          <p:nvPr/>
        </p:nvCxnSpPr>
        <p:spPr bwMode="auto">
          <a:xfrm flipH="1" flipV="1">
            <a:off x="6884538" y="3285979"/>
            <a:ext cx="1591752" cy="741125"/>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37" name="Gerade Verbindung mit Pfeil 27">
            <a:extLst>
              <a:ext uri="{FF2B5EF4-FFF2-40B4-BE49-F238E27FC236}">
                <a16:creationId xmlns:a16="http://schemas.microsoft.com/office/drawing/2014/main" id="{A15AAFB6-EF24-13C1-FC9A-B425FF0E6BAA}"/>
              </a:ext>
            </a:extLst>
          </p:cNvPr>
          <p:cNvCxnSpPr>
            <a:stCxn id="18" idx="0"/>
            <a:endCxn id="28" idx="1"/>
          </p:cNvCxnSpPr>
          <p:nvPr/>
        </p:nvCxnSpPr>
        <p:spPr bwMode="auto">
          <a:xfrm flipV="1">
            <a:off x="2807327" y="3285979"/>
            <a:ext cx="1528470" cy="741125"/>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38" name="Gerade Verbindung mit Pfeil 27">
            <a:extLst>
              <a:ext uri="{FF2B5EF4-FFF2-40B4-BE49-F238E27FC236}">
                <a16:creationId xmlns:a16="http://schemas.microsoft.com/office/drawing/2014/main" id="{9E31CDAE-249E-AB4A-AA2B-6BBEE19F57EF}"/>
              </a:ext>
            </a:extLst>
          </p:cNvPr>
          <p:cNvCxnSpPr>
            <a:stCxn id="18" idx="3"/>
            <a:endCxn id="8" idx="1"/>
          </p:cNvCxnSpPr>
          <p:nvPr/>
        </p:nvCxnSpPr>
        <p:spPr bwMode="auto">
          <a:xfrm>
            <a:off x="3658829" y="4488047"/>
            <a:ext cx="3965959" cy="838"/>
          </a:xfrm>
          <a:prstGeom prst="straightConnector1">
            <a:avLst/>
          </a:prstGeom>
          <a:noFill/>
          <a:ln w="19050" cap="flat" cmpd="sng" algn="ctr">
            <a:solidFill>
              <a:srgbClr val="7889FB"/>
            </a:solidFill>
            <a:prstDash val="solid"/>
            <a:round/>
            <a:headEnd type="triangle" w="med" len="lg"/>
            <a:tailEnd type="triangle" w="med" len="lg"/>
          </a:ln>
          <a:effectLst/>
        </p:spPr>
      </p:cxnSp>
      <p:sp>
        <p:nvSpPr>
          <p:cNvPr id="39" name="TextBox 38">
            <a:extLst>
              <a:ext uri="{FF2B5EF4-FFF2-40B4-BE49-F238E27FC236}">
                <a16:creationId xmlns:a16="http://schemas.microsoft.com/office/drawing/2014/main" id="{B24F4740-9858-707D-B30B-98132CAE3EC3}"/>
              </a:ext>
            </a:extLst>
          </p:cNvPr>
          <p:cNvSpPr txBox="1"/>
          <p:nvPr/>
        </p:nvSpPr>
        <p:spPr>
          <a:xfrm>
            <a:off x="4442143" y="4591107"/>
            <a:ext cx="2311121"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40" name="TextBox 39">
            <a:extLst>
              <a:ext uri="{FF2B5EF4-FFF2-40B4-BE49-F238E27FC236}">
                <a16:creationId xmlns:a16="http://schemas.microsoft.com/office/drawing/2014/main" id="{6C8EE6D1-5827-6E88-EDA1-28EF8B2CD0C3}"/>
              </a:ext>
            </a:extLst>
          </p:cNvPr>
          <p:cNvSpPr txBox="1"/>
          <p:nvPr/>
        </p:nvSpPr>
        <p:spPr>
          <a:xfrm>
            <a:off x="2424095" y="2975002"/>
            <a:ext cx="139922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41" name="TextBox 40">
            <a:extLst>
              <a:ext uri="{FF2B5EF4-FFF2-40B4-BE49-F238E27FC236}">
                <a16:creationId xmlns:a16="http://schemas.microsoft.com/office/drawing/2014/main" id="{9EDAD7F2-F838-C666-AADA-A2158C06F670}"/>
              </a:ext>
            </a:extLst>
          </p:cNvPr>
          <p:cNvSpPr txBox="1"/>
          <p:nvPr/>
        </p:nvSpPr>
        <p:spPr>
          <a:xfrm>
            <a:off x="7399722" y="2976678"/>
            <a:ext cx="139922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42" name="TextBox 41">
            <a:extLst>
              <a:ext uri="{FF2B5EF4-FFF2-40B4-BE49-F238E27FC236}">
                <a16:creationId xmlns:a16="http://schemas.microsoft.com/office/drawing/2014/main" id="{C1FF8610-89FB-7907-E00B-9CFF2BF77727}"/>
              </a:ext>
            </a:extLst>
          </p:cNvPr>
          <p:cNvSpPr txBox="1"/>
          <p:nvPr/>
        </p:nvSpPr>
        <p:spPr>
          <a:xfrm>
            <a:off x="5094544" y="3785943"/>
            <a:ext cx="1006317"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DWH</a:t>
            </a:r>
          </a:p>
        </p:txBody>
      </p:sp>
    </p:spTree>
    <p:extLst>
      <p:ext uri="{BB962C8B-B14F-4D97-AF65-F5344CB8AC3E}">
        <p14:creationId xmlns:p14="http://schemas.microsoft.com/office/powerpoint/2010/main" val="36606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92D262-CD7B-680F-7E45-8054731ED372}"/>
              </a:ext>
            </a:extLst>
          </p:cNvPr>
          <p:cNvSpPr>
            <a:spLocks noGrp="1"/>
          </p:cNvSpPr>
          <p:nvPr>
            <p:ph type="body" sz="quarter" idx="14"/>
          </p:nvPr>
        </p:nvSpPr>
        <p:spPr/>
        <p:txBody>
          <a:bodyPr/>
          <a:lstStyle/>
          <a:p>
            <a:r>
              <a:rPr lang="en-US" dirty="0"/>
              <a:t>Recap: Types of Heterogeneity</a:t>
            </a:r>
            <a:br>
              <a:rPr lang="en-US" dirty="0"/>
            </a:br>
            <a:r>
              <a:rPr lang="en-US" dirty="0">
                <a:sym typeface="Wingdings" panose="05000000000000000000" pitchFamily="2" charset="2"/>
              </a:rPr>
              <a:t> Scope</a:t>
            </a:r>
            <a:endParaRPr lang="en-US" dirty="0"/>
          </a:p>
        </p:txBody>
      </p:sp>
      <p:pic>
        <p:nvPicPr>
          <p:cNvPr id="4" name="Picture 3">
            <a:extLst>
              <a:ext uri="{FF2B5EF4-FFF2-40B4-BE49-F238E27FC236}">
                <a16:creationId xmlns:a16="http://schemas.microsoft.com/office/drawing/2014/main" id="{859E9ACF-445B-279B-6BD7-D9ECF1176C28}"/>
              </a:ext>
            </a:extLst>
          </p:cNvPr>
          <p:cNvPicPr>
            <a:picLocks noChangeAspect="1"/>
          </p:cNvPicPr>
          <p:nvPr/>
        </p:nvPicPr>
        <p:blipFill>
          <a:blip r:embed="rId2"/>
          <a:stretch>
            <a:fillRect/>
          </a:stretch>
        </p:blipFill>
        <p:spPr>
          <a:xfrm>
            <a:off x="9844381" y="473902"/>
            <a:ext cx="497489" cy="640080"/>
          </a:xfrm>
          <a:prstGeom prst="rect">
            <a:avLst/>
          </a:prstGeom>
          <a:ln w="25400">
            <a:solidFill>
              <a:srgbClr val="7889FB"/>
            </a:solidFill>
          </a:ln>
        </p:spPr>
      </p:pic>
      <p:sp>
        <p:nvSpPr>
          <p:cNvPr id="5" name="TextBox 4">
            <a:extLst>
              <a:ext uri="{FF2B5EF4-FFF2-40B4-BE49-F238E27FC236}">
                <a16:creationId xmlns:a16="http://schemas.microsoft.com/office/drawing/2014/main" id="{B0B3E2F7-C3A0-6443-775E-54C02665015B}"/>
              </a:ext>
            </a:extLst>
          </p:cNvPr>
          <p:cNvSpPr txBox="1"/>
          <p:nvPr/>
        </p:nvSpPr>
        <p:spPr>
          <a:xfrm>
            <a:off x="6096000" y="323177"/>
            <a:ext cx="362544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[J. Hammer, M. </a:t>
            </a:r>
            <a:r>
              <a:rPr lang="en-US" sz="1400" dirty="0" err="1">
                <a:latin typeface="Calibri" panose="020F0502020204030204" pitchFamily="34" charset="0"/>
                <a:cs typeface="Calibri" panose="020F0502020204030204" pitchFamily="34" charset="0"/>
              </a:rPr>
              <a:t>Stonebraker</a:t>
            </a:r>
            <a:r>
              <a:rPr lang="en-US" sz="1400" dirty="0">
                <a:latin typeface="Calibri" panose="020F0502020204030204" pitchFamily="34" charset="0"/>
                <a:cs typeface="Calibri" panose="020F0502020204030204" pitchFamily="34" charset="0"/>
              </a:rPr>
              <a:t>, and O. </a:t>
            </a:r>
            <a:r>
              <a:rPr lang="en-US" sz="1400" dirty="0" err="1">
                <a:latin typeface="Calibri" panose="020F0502020204030204" pitchFamily="34" charset="0"/>
                <a:cs typeface="Calibri" panose="020F0502020204030204" pitchFamily="34" charset="0"/>
              </a:rPr>
              <a:t>Topsakal</a:t>
            </a:r>
            <a:r>
              <a:rPr lang="en-US" sz="1400" dirty="0">
                <a:latin typeface="Calibri" panose="020F0502020204030204" pitchFamily="34" charset="0"/>
                <a:cs typeface="Calibri" panose="020F0502020204030204" pitchFamily="34" charset="0"/>
              </a:rPr>
              <a:t>: THALIA: Test Harness for the Assessment of Legacy Information Integration Approaches. U Florida, TR05-001, </a:t>
            </a:r>
            <a:r>
              <a:rPr lang="en-US" sz="1400" b="1" dirty="0">
                <a:latin typeface="Calibri" panose="020F0502020204030204" pitchFamily="34" charset="0"/>
                <a:cs typeface="Calibri" panose="020F0502020204030204" pitchFamily="34" charset="0"/>
              </a:rPr>
              <a:t>2005</a:t>
            </a:r>
            <a:r>
              <a:rPr lang="en-US" sz="1400" dirty="0">
                <a:latin typeface="Calibri" panose="020F0502020204030204" pitchFamily="34" charset="0"/>
                <a:cs typeface="Calibri" panose="020F0502020204030204" pitchFamily="34" charset="0"/>
              </a:rPr>
              <a:t>]</a:t>
            </a:r>
          </a:p>
        </p:txBody>
      </p:sp>
      <p:sp>
        <p:nvSpPr>
          <p:cNvPr id="33" name="Textfeld 4">
            <a:extLst>
              <a:ext uri="{FF2B5EF4-FFF2-40B4-BE49-F238E27FC236}">
                <a16:creationId xmlns:a16="http://schemas.microsoft.com/office/drawing/2014/main" id="{52C5D929-5FFB-21F5-696D-B3F8421253A1}"/>
              </a:ext>
            </a:extLst>
          </p:cNvPr>
          <p:cNvSpPr txBox="1"/>
          <p:nvPr/>
        </p:nvSpPr>
        <p:spPr>
          <a:xfrm>
            <a:off x="4682094" y="1269200"/>
            <a:ext cx="2071702" cy="369332"/>
          </a:xfrm>
          <a:prstGeom prst="rect">
            <a:avLst/>
          </a:prstGeom>
          <a:solidFill>
            <a:schemeClr val="bg1"/>
          </a:solidFill>
          <a:ln w="19050">
            <a:noFill/>
          </a:ln>
        </p:spPr>
        <p:txBody>
          <a:bodyPr wrap="square" rtlCol="0">
            <a:spAutoFit/>
          </a:bodyPr>
          <a:lstStyle/>
          <a:p>
            <a:pPr algn="ctr"/>
            <a:r>
              <a:rPr lang="en-US" b="1" dirty="0">
                <a:latin typeface="Calibri" panose="020F0502020204030204" pitchFamily="34" charset="0"/>
                <a:cs typeface="Calibri" panose="020F0502020204030204" pitchFamily="34" charset="0"/>
              </a:rPr>
              <a:t>Heterogeneity</a:t>
            </a:r>
          </a:p>
        </p:txBody>
      </p:sp>
      <p:sp>
        <p:nvSpPr>
          <p:cNvPr id="34" name="Textfeld 5">
            <a:extLst>
              <a:ext uri="{FF2B5EF4-FFF2-40B4-BE49-F238E27FC236}">
                <a16:creationId xmlns:a16="http://schemas.microsoft.com/office/drawing/2014/main" id="{4DD5EDCF-0571-2014-0C17-C92681F52C0E}"/>
              </a:ext>
            </a:extLst>
          </p:cNvPr>
          <p:cNvSpPr txBox="1"/>
          <p:nvPr/>
        </p:nvSpPr>
        <p:spPr>
          <a:xfrm>
            <a:off x="6825234" y="1942364"/>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Structural Heterogeneity</a:t>
            </a:r>
          </a:p>
        </p:txBody>
      </p:sp>
      <p:sp>
        <p:nvSpPr>
          <p:cNvPr id="35" name="Textfeld 6">
            <a:extLst>
              <a:ext uri="{FF2B5EF4-FFF2-40B4-BE49-F238E27FC236}">
                <a16:creationId xmlns:a16="http://schemas.microsoft.com/office/drawing/2014/main" id="{D8309F6D-4BB0-5A92-8AEF-57590A840534}"/>
              </a:ext>
            </a:extLst>
          </p:cNvPr>
          <p:cNvSpPr txBox="1"/>
          <p:nvPr/>
        </p:nvSpPr>
        <p:spPr>
          <a:xfrm>
            <a:off x="2610392" y="1955635"/>
            <a:ext cx="2071702" cy="646331"/>
          </a:xfrm>
          <a:prstGeom prst="rect">
            <a:avLst/>
          </a:prstGeom>
          <a:solidFill>
            <a:schemeClr val="bg1"/>
          </a:solidFill>
          <a:ln w="19050">
            <a:noFill/>
          </a:ln>
        </p:spPr>
        <p:txBody>
          <a:bodyPr wrap="square" rtlCol="0">
            <a:spAutoFit/>
          </a:bodyPr>
          <a:lstStyle/>
          <a:p>
            <a:pPr algn="ctr"/>
            <a:r>
              <a:rPr lang="en-US" b="1" dirty="0">
                <a:latin typeface="Calibri" panose="020F0502020204030204" pitchFamily="34" charset="0"/>
                <a:cs typeface="Calibri" panose="020F0502020204030204" pitchFamily="34" charset="0"/>
              </a:rPr>
              <a:t>Semantic Heterogeneity</a:t>
            </a:r>
          </a:p>
        </p:txBody>
      </p:sp>
      <p:sp>
        <p:nvSpPr>
          <p:cNvPr id="36" name="Textfeld 7">
            <a:extLst>
              <a:ext uri="{FF2B5EF4-FFF2-40B4-BE49-F238E27FC236}">
                <a16:creationId xmlns:a16="http://schemas.microsoft.com/office/drawing/2014/main" id="{7A438693-348A-67C1-99D1-3716A7BDD877}"/>
              </a:ext>
            </a:extLst>
          </p:cNvPr>
          <p:cNvSpPr txBox="1"/>
          <p:nvPr/>
        </p:nvSpPr>
        <p:spPr>
          <a:xfrm>
            <a:off x="1538822" y="2912274"/>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Attribute Heterogeneity</a:t>
            </a:r>
          </a:p>
        </p:txBody>
      </p:sp>
      <p:sp>
        <p:nvSpPr>
          <p:cNvPr id="37" name="Textfeld 8">
            <a:extLst>
              <a:ext uri="{FF2B5EF4-FFF2-40B4-BE49-F238E27FC236}">
                <a16:creationId xmlns:a16="http://schemas.microsoft.com/office/drawing/2014/main" id="{F786FE52-E7CC-D98A-6489-F4AFDABBF27F}"/>
              </a:ext>
            </a:extLst>
          </p:cNvPr>
          <p:cNvSpPr txBox="1"/>
          <p:nvPr/>
        </p:nvSpPr>
        <p:spPr>
          <a:xfrm>
            <a:off x="3896276" y="2899003"/>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Missing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Data</a:t>
            </a:r>
          </a:p>
        </p:txBody>
      </p:sp>
      <p:cxnSp>
        <p:nvCxnSpPr>
          <p:cNvPr id="38" name="Gerade Verbindung mit Pfeil 9">
            <a:extLst>
              <a:ext uri="{FF2B5EF4-FFF2-40B4-BE49-F238E27FC236}">
                <a16:creationId xmlns:a16="http://schemas.microsoft.com/office/drawing/2014/main" id="{18CADDDE-A987-4642-EBC5-B1C3E0AC320B}"/>
              </a:ext>
            </a:extLst>
          </p:cNvPr>
          <p:cNvCxnSpPr>
            <a:stCxn id="33" idx="2"/>
            <a:endCxn id="35" idx="0"/>
          </p:cNvCxnSpPr>
          <p:nvPr/>
        </p:nvCxnSpPr>
        <p:spPr bwMode="auto">
          <a:xfrm flipH="1">
            <a:off x="3646243" y="1638532"/>
            <a:ext cx="2071702" cy="317103"/>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39" name="Gerade Verbindung mit Pfeil 10">
            <a:extLst>
              <a:ext uri="{FF2B5EF4-FFF2-40B4-BE49-F238E27FC236}">
                <a16:creationId xmlns:a16="http://schemas.microsoft.com/office/drawing/2014/main" id="{1C762A76-5863-0D1E-FAFF-DC208AFC7976}"/>
              </a:ext>
            </a:extLst>
          </p:cNvPr>
          <p:cNvCxnSpPr>
            <a:stCxn id="33" idx="2"/>
            <a:endCxn id="34" idx="0"/>
          </p:cNvCxnSpPr>
          <p:nvPr/>
        </p:nvCxnSpPr>
        <p:spPr bwMode="auto">
          <a:xfrm>
            <a:off x="5717945" y="1638532"/>
            <a:ext cx="2143140" cy="303832"/>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40" name="Gerade Verbindung mit Pfeil 11">
            <a:extLst>
              <a:ext uri="{FF2B5EF4-FFF2-40B4-BE49-F238E27FC236}">
                <a16:creationId xmlns:a16="http://schemas.microsoft.com/office/drawing/2014/main" id="{46A2989C-02E6-12C2-C15E-C1698470CAEF}"/>
              </a:ext>
            </a:extLst>
          </p:cNvPr>
          <p:cNvCxnSpPr>
            <a:stCxn id="35" idx="2"/>
            <a:endCxn id="37" idx="0"/>
          </p:cNvCxnSpPr>
          <p:nvPr/>
        </p:nvCxnSpPr>
        <p:spPr bwMode="auto">
          <a:xfrm>
            <a:off x="3646243" y="2601966"/>
            <a:ext cx="1285884" cy="297037"/>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41" name="Gerade Verbindung mit Pfeil 12">
            <a:extLst>
              <a:ext uri="{FF2B5EF4-FFF2-40B4-BE49-F238E27FC236}">
                <a16:creationId xmlns:a16="http://schemas.microsoft.com/office/drawing/2014/main" id="{F8FB0D60-E1F4-89C1-227B-E923D24CAB63}"/>
              </a:ext>
            </a:extLst>
          </p:cNvPr>
          <p:cNvCxnSpPr>
            <a:stCxn id="35" idx="2"/>
            <a:endCxn id="36" idx="0"/>
          </p:cNvCxnSpPr>
          <p:nvPr/>
        </p:nvCxnSpPr>
        <p:spPr bwMode="auto">
          <a:xfrm flipH="1">
            <a:off x="2574673" y="2601966"/>
            <a:ext cx="1071570" cy="310308"/>
          </a:xfrm>
          <a:prstGeom prst="straightConnector1">
            <a:avLst/>
          </a:prstGeom>
          <a:noFill/>
          <a:ln w="19050" cap="flat" cmpd="sng" algn="ctr">
            <a:solidFill>
              <a:srgbClr val="7889FB"/>
            </a:solidFill>
            <a:prstDash val="solid"/>
            <a:round/>
            <a:headEnd type="none" w="med" len="med"/>
            <a:tailEnd type="triangle" w="med" len="lg"/>
          </a:ln>
          <a:effectLst/>
        </p:spPr>
      </p:cxnSp>
      <p:grpSp>
        <p:nvGrpSpPr>
          <p:cNvPr id="57" name="Group 56">
            <a:extLst>
              <a:ext uri="{FF2B5EF4-FFF2-40B4-BE49-F238E27FC236}">
                <a16:creationId xmlns:a16="http://schemas.microsoft.com/office/drawing/2014/main" id="{C0C66F27-472E-821C-5272-7A8A45A7C72F}"/>
              </a:ext>
            </a:extLst>
          </p:cNvPr>
          <p:cNvGrpSpPr/>
          <p:nvPr/>
        </p:nvGrpSpPr>
        <p:grpSpPr>
          <a:xfrm>
            <a:off x="1395946" y="3559398"/>
            <a:ext cx="2357454" cy="2098297"/>
            <a:chOff x="1395946" y="3559398"/>
            <a:chExt cx="2357454" cy="2098297"/>
          </a:xfrm>
        </p:grpSpPr>
        <p:sp>
          <p:nvSpPr>
            <p:cNvPr id="42" name="Textfeld 13">
              <a:extLst>
                <a:ext uri="{FF2B5EF4-FFF2-40B4-BE49-F238E27FC236}">
                  <a16:creationId xmlns:a16="http://schemas.microsoft.com/office/drawing/2014/main" id="{BEF3ACBA-312F-1D8F-2E2E-141264023FD4}"/>
                </a:ext>
              </a:extLst>
            </p:cNvPr>
            <p:cNvSpPr txBox="1"/>
            <p:nvPr/>
          </p:nvSpPr>
          <p:spPr>
            <a:xfrm>
              <a:off x="1395946" y="3983844"/>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 Synonyms/homonyms</a:t>
              </a:r>
            </a:p>
          </p:txBody>
        </p:sp>
        <p:sp>
          <p:nvSpPr>
            <p:cNvPr id="43" name="Textfeld 14">
              <a:extLst>
                <a:ext uri="{FF2B5EF4-FFF2-40B4-BE49-F238E27FC236}">
                  <a16:creationId xmlns:a16="http://schemas.microsoft.com/office/drawing/2014/main" id="{CF62BFCB-DA97-89E2-C45F-83F62F72A120}"/>
                </a:ext>
              </a:extLst>
            </p:cNvPr>
            <p:cNvSpPr txBox="1"/>
            <p:nvPr/>
          </p:nvSpPr>
          <p:spPr>
            <a:xfrm>
              <a:off x="1395946" y="4247571"/>
              <a:ext cx="2357454"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2. Simple mapping </a:t>
              </a:r>
              <a:r>
                <a:rPr lang="en-US" sz="1600" dirty="0">
                  <a:latin typeface="Calibri" panose="020F0502020204030204" pitchFamily="34" charset="0"/>
                  <a:cs typeface="Calibri" panose="020F0502020204030204" pitchFamily="34" charset="0"/>
                </a:rPr>
                <a:t>(mathematical)</a:t>
              </a:r>
            </a:p>
          </p:txBody>
        </p:sp>
        <p:sp>
          <p:nvSpPr>
            <p:cNvPr id="44" name="Textfeld 15">
              <a:extLst>
                <a:ext uri="{FF2B5EF4-FFF2-40B4-BE49-F238E27FC236}">
                  <a16:creationId xmlns:a16="http://schemas.microsoft.com/office/drawing/2014/main" id="{8658F952-4441-0C4C-33B4-2C9FC3790456}"/>
                </a:ext>
              </a:extLst>
            </p:cNvPr>
            <p:cNvSpPr txBox="1"/>
            <p:nvPr/>
          </p:nvSpPr>
          <p:spPr>
            <a:xfrm>
              <a:off x="1395946" y="4746508"/>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3. Different data types</a:t>
              </a:r>
            </a:p>
          </p:txBody>
        </p:sp>
        <p:sp>
          <p:nvSpPr>
            <p:cNvPr id="45" name="Textfeld 16">
              <a:extLst>
                <a:ext uri="{FF2B5EF4-FFF2-40B4-BE49-F238E27FC236}">
                  <a16:creationId xmlns:a16="http://schemas.microsoft.com/office/drawing/2014/main" id="{7B452713-CC41-18CF-4BC2-A8AB8198FCB4}"/>
                </a:ext>
              </a:extLst>
            </p:cNvPr>
            <p:cNvSpPr txBox="1"/>
            <p:nvPr/>
          </p:nvSpPr>
          <p:spPr>
            <a:xfrm>
              <a:off x="1395946" y="5033389"/>
              <a:ext cx="2357454"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4. Complex mappings</a:t>
              </a:r>
            </a:p>
          </p:txBody>
        </p:sp>
        <p:sp>
          <p:nvSpPr>
            <p:cNvPr id="46" name="Textfeld 17">
              <a:extLst>
                <a:ext uri="{FF2B5EF4-FFF2-40B4-BE49-F238E27FC236}">
                  <a16:creationId xmlns:a16="http://schemas.microsoft.com/office/drawing/2014/main" id="{21DA8F0F-A295-C878-FB78-D0621B94DB12}"/>
                </a:ext>
              </a:extLst>
            </p:cNvPr>
            <p:cNvSpPr txBox="1"/>
            <p:nvPr/>
          </p:nvSpPr>
          <p:spPr>
            <a:xfrm>
              <a:off x="1395946" y="5319141"/>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5. Language expressions</a:t>
              </a:r>
            </a:p>
          </p:txBody>
        </p:sp>
        <p:cxnSp>
          <p:nvCxnSpPr>
            <p:cNvPr id="47" name="Gerade Verbindung mit Pfeil 25">
              <a:extLst>
                <a:ext uri="{FF2B5EF4-FFF2-40B4-BE49-F238E27FC236}">
                  <a16:creationId xmlns:a16="http://schemas.microsoft.com/office/drawing/2014/main" id="{DB9F9630-6EAA-B88F-9EBD-EF5BE819664B}"/>
                </a:ext>
              </a:extLst>
            </p:cNvPr>
            <p:cNvCxnSpPr>
              <a:stCxn id="36" idx="2"/>
              <a:endCxn id="42" idx="0"/>
            </p:cNvCxnSpPr>
            <p:nvPr/>
          </p:nvCxnSpPr>
          <p:spPr bwMode="auto">
            <a:xfrm rot="5400000">
              <a:off x="2362054" y="3771224"/>
              <a:ext cx="425239" cy="1588"/>
            </a:xfrm>
            <a:prstGeom prst="straightConnector1">
              <a:avLst/>
            </a:prstGeom>
            <a:noFill/>
            <a:ln w="19050" cap="flat" cmpd="sng" algn="ctr">
              <a:solidFill>
                <a:srgbClr val="7889FB"/>
              </a:solidFill>
              <a:prstDash val="solid"/>
              <a:round/>
              <a:headEnd type="none" w="med" len="med"/>
              <a:tailEnd type="triangle" w="med" len="lg"/>
            </a:ln>
            <a:effectLst/>
          </p:spPr>
        </p:cxnSp>
      </p:grpSp>
      <p:grpSp>
        <p:nvGrpSpPr>
          <p:cNvPr id="58" name="Group 57">
            <a:extLst>
              <a:ext uri="{FF2B5EF4-FFF2-40B4-BE49-F238E27FC236}">
                <a16:creationId xmlns:a16="http://schemas.microsoft.com/office/drawing/2014/main" id="{FF3FCBEC-694A-0327-AAA1-002344A25CC0}"/>
              </a:ext>
            </a:extLst>
          </p:cNvPr>
          <p:cNvGrpSpPr/>
          <p:nvPr/>
        </p:nvGrpSpPr>
        <p:grpSpPr>
          <a:xfrm>
            <a:off x="3753400" y="3546128"/>
            <a:ext cx="2357454" cy="1593995"/>
            <a:chOff x="3753400" y="3546128"/>
            <a:chExt cx="2357454" cy="1593995"/>
          </a:xfrm>
        </p:grpSpPr>
        <p:sp>
          <p:nvSpPr>
            <p:cNvPr id="48" name="Textfeld 18">
              <a:extLst>
                <a:ext uri="{FF2B5EF4-FFF2-40B4-BE49-F238E27FC236}">
                  <a16:creationId xmlns:a16="http://schemas.microsoft.com/office/drawing/2014/main" id="{A468F039-974D-6B8D-DCB4-DAF1E0429EA0}"/>
                </a:ext>
              </a:extLst>
            </p:cNvPr>
            <p:cNvSpPr txBox="1"/>
            <p:nvPr/>
          </p:nvSpPr>
          <p:spPr>
            <a:xfrm>
              <a:off x="3753400" y="3983844"/>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6. Nulls </a:t>
              </a:r>
              <a:r>
                <a:rPr lang="en-US" sz="1600" dirty="0">
                  <a:latin typeface="Calibri" panose="020F0502020204030204" pitchFamily="34" charset="0"/>
                  <a:cs typeface="Calibri" panose="020F0502020204030204" pitchFamily="34" charset="0"/>
                </a:rPr>
                <a:t>(Missing Values)</a:t>
              </a:r>
            </a:p>
          </p:txBody>
        </p:sp>
        <p:sp>
          <p:nvSpPr>
            <p:cNvPr id="49" name="Textfeld 19">
              <a:extLst>
                <a:ext uri="{FF2B5EF4-FFF2-40B4-BE49-F238E27FC236}">
                  <a16:creationId xmlns:a16="http://schemas.microsoft.com/office/drawing/2014/main" id="{603FFB68-924E-4C8A-4B6C-D9F38D82CBA8}"/>
                </a:ext>
              </a:extLst>
            </p:cNvPr>
            <p:cNvSpPr txBox="1"/>
            <p:nvPr/>
          </p:nvSpPr>
          <p:spPr>
            <a:xfrm>
              <a:off x="3753400" y="4288232"/>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7. Virtual columns</a:t>
              </a:r>
            </a:p>
          </p:txBody>
        </p:sp>
        <p:sp>
          <p:nvSpPr>
            <p:cNvPr id="50" name="Textfeld 20">
              <a:extLst>
                <a:ext uri="{FF2B5EF4-FFF2-40B4-BE49-F238E27FC236}">
                  <a16:creationId xmlns:a16="http://schemas.microsoft.com/office/drawing/2014/main" id="{4C75196E-95E5-FFDA-BB4E-0A17A4EA3A72}"/>
                </a:ext>
              </a:extLst>
            </p:cNvPr>
            <p:cNvSpPr txBox="1"/>
            <p:nvPr/>
          </p:nvSpPr>
          <p:spPr>
            <a:xfrm>
              <a:off x="3753400" y="4555348"/>
              <a:ext cx="2357454"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8. Semantic incompatibility</a:t>
              </a:r>
            </a:p>
          </p:txBody>
        </p:sp>
        <p:cxnSp>
          <p:nvCxnSpPr>
            <p:cNvPr id="51" name="Gerade Verbindung mit Pfeil 26">
              <a:extLst>
                <a:ext uri="{FF2B5EF4-FFF2-40B4-BE49-F238E27FC236}">
                  <a16:creationId xmlns:a16="http://schemas.microsoft.com/office/drawing/2014/main" id="{9CEFDBE8-62EF-46C3-56FB-F553348F1415}"/>
                </a:ext>
              </a:extLst>
            </p:cNvPr>
            <p:cNvCxnSpPr>
              <a:stCxn id="37" idx="2"/>
              <a:endCxn id="48" idx="0"/>
            </p:cNvCxnSpPr>
            <p:nvPr/>
          </p:nvCxnSpPr>
          <p:spPr bwMode="auto">
            <a:xfrm rot="5400000">
              <a:off x="4712872" y="3764589"/>
              <a:ext cx="438510" cy="1588"/>
            </a:xfrm>
            <a:prstGeom prst="straightConnector1">
              <a:avLst/>
            </a:prstGeom>
            <a:noFill/>
            <a:ln w="19050" cap="flat" cmpd="sng" algn="ctr">
              <a:solidFill>
                <a:srgbClr val="7889FB"/>
              </a:solidFill>
              <a:prstDash val="solid"/>
              <a:round/>
              <a:headEnd type="none" w="med" len="med"/>
              <a:tailEnd type="triangle" w="med" len="lg"/>
            </a:ln>
            <a:effectLst/>
          </p:spPr>
        </p:cxnSp>
      </p:grpSp>
      <p:grpSp>
        <p:nvGrpSpPr>
          <p:cNvPr id="59" name="Group 58">
            <a:extLst>
              <a:ext uri="{FF2B5EF4-FFF2-40B4-BE49-F238E27FC236}">
                <a16:creationId xmlns:a16="http://schemas.microsoft.com/office/drawing/2014/main" id="{958EB003-1A14-A418-47E7-BC83C79F222B}"/>
              </a:ext>
            </a:extLst>
          </p:cNvPr>
          <p:cNvGrpSpPr/>
          <p:nvPr/>
        </p:nvGrpSpPr>
        <p:grpSpPr>
          <a:xfrm>
            <a:off x="6610920" y="2588695"/>
            <a:ext cx="2500330" cy="3109661"/>
            <a:chOff x="6610920" y="2588695"/>
            <a:chExt cx="2500330" cy="3109661"/>
          </a:xfrm>
        </p:grpSpPr>
        <p:sp>
          <p:nvSpPr>
            <p:cNvPr id="52" name="Textfeld 21">
              <a:extLst>
                <a:ext uri="{FF2B5EF4-FFF2-40B4-BE49-F238E27FC236}">
                  <a16:creationId xmlns:a16="http://schemas.microsoft.com/office/drawing/2014/main" id="{1623CDDF-2FDA-9120-9928-F2EF7FE3377B}"/>
                </a:ext>
              </a:extLst>
            </p:cNvPr>
            <p:cNvSpPr txBox="1"/>
            <p:nvPr/>
          </p:nvSpPr>
          <p:spPr>
            <a:xfrm>
              <a:off x="6610920" y="3983844"/>
              <a:ext cx="2500330"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9. Same attribute in different structure</a:t>
              </a:r>
            </a:p>
          </p:txBody>
        </p:sp>
        <p:sp>
          <p:nvSpPr>
            <p:cNvPr id="53" name="Textfeld 22">
              <a:extLst>
                <a:ext uri="{FF2B5EF4-FFF2-40B4-BE49-F238E27FC236}">
                  <a16:creationId xmlns:a16="http://schemas.microsoft.com/office/drawing/2014/main" id="{7B93CF11-DD78-918A-B63C-E78F6634F648}"/>
                </a:ext>
              </a:extLst>
            </p:cNvPr>
            <p:cNvSpPr txBox="1"/>
            <p:nvPr/>
          </p:nvSpPr>
          <p:spPr>
            <a:xfrm>
              <a:off x="6682358" y="4502546"/>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10. Handling Sets</a:t>
              </a:r>
            </a:p>
          </p:txBody>
        </p:sp>
        <p:sp>
          <p:nvSpPr>
            <p:cNvPr id="54" name="Textfeld 23">
              <a:extLst>
                <a:ext uri="{FF2B5EF4-FFF2-40B4-BE49-F238E27FC236}">
                  <a16:creationId xmlns:a16="http://schemas.microsoft.com/office/drawing/2014/main" id="{604C99A7-A236-B009-1B41-C0D3F912AA70}"/>
                </a:ext>
              </a:extLst>
            </p:cNvPr>
            <p:cNvSpPr txBox="1"/>
            <p:nvPr/>
          </p:nvSpPr>
          <p:spPr>
            <a:xfrm>
              <a:off x="6682358" y="4827829"/>
              <a:ext cx="2357454"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11. Attribute name </a:t>
              </a:r>
              <a:br>
                <a:rPr lang="en-US" sz="1600" b="1" dirty="0">
                  <a:solidFill>
                    <a:srgbClr val="7889FB"/>
                  </a:solidFill>
                  <a:latin typeface="Calibri" panose="020F0502020204030204" pitchFamily="34" charset="0"/>
                  <a:cs typeface="Calibri" panose="020F0502020204030204" pitchFamily="34" charset="0"/>
                </a:rPr>
              </a:br>
              <a:r>
                <a:rPr lang="en-US" sz="1600" b="1" dirty="0">
                  <a:solidFill>
                    <a:srgbClr val="7889FB"/>
                  </a:solidFill>
                  <a:latin typeface="Calibri" panose="020F0502020204030204" pitchFamily="34" charset="0"/>
                  <a:cs typeface="Calibri" panose="020F0502020204030204" pitchFamily="34" charset="0"/>
                </a:rPr>
                <a:t>w/o semantics</a:t>
              </a:r>
            </a:p>
          </p:txBody>
        </p:sp>
        <p:sp>
          <p:nvSpPr>
            <p:cNvPr id="55" name="Textfeld 24">
              <a:extLst>
                <a:ext uri="{FF2B5EF4-FFF2-40B4-BE49-F238E27FC236}">
                  <a16:creationId xmlns:a16="http://schemas.microsoft.com/office/drawing/2014/main" id="{5551F67A-8886-3EF4-1DB7-F71269D0354B}"/>
                </a:ext>
              </a:extLst>
            </p:cNvPr>
            <p:cNvSpPr txBox="1"/>
            <p:nvPr/>
          </p:nvSpPr>
          <p:spPr>
            <a:xfrm>
              <a:off x="6682358" y="5359802"/>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12. Attribute composition</a:t>
              </a:r>
            </a:p>
          </p:txBody>
        </p:sp>
        <p:cxnSp>
          <p:nvCxnSpPr>
            <p:cNvPr id="56" name="Gerade Verbindung mit Pfeil 27">
              <a:extLst>
                <a:ext uri="{FF2B5EF4-FFF2-40B4-BE49-F238E27FC236}">
                  <a16:creationId xmlns:a16="http://schemas.microsoft.com/office/drawing/2014/main" id="{DA1222D1-0EFF-DD2B-B476-39CD9956B3F5}"/>
                </a:ext>
              </a:extLst>
            </p:cNvPr>
            <p:cNvCxnSpPr>
              <a:stCxn id="34" idx="2"/>
              <a:endCxn id="52" idx="0"/>
            </p:cNvCxnSpPr>
            <p:nvPr/>
          </p:nvCxnSpPr>
          <p:spPr bwMode="auto">
            <a:xfrm>
              <a:off x="7861085" y="2588695"/>
              <a:ext cx="0" cy="1395149"/>
            </a:xfrm>
            <a:prstGeom prst="straightConnector1">
              <a:avLst/>
            </a:prstGeom>
            <a:noFill/>
            <a:ln w="19050" cap="flat" cmpd="sng" algn="ctr">
              <a:solidFill>
                <a:srgbClr val="7889FB"/>
              </a:solidFill>
              <a:prstDash val="solid"/>
              <a:round/>
              <a:headEnd type="none" w="med" len="med"/>
              <a:tailEnd type="triangle" w="med" len="lg"/>
            </a:ln>
            <a:effectLst/>
          </p:spPr>
        </p:cxnSp>
      </p:grpSp>
    </p:spTree>
    <p:extLst>
      <p:ext uri="{BB962C8B-B14F-4D97-AF65-F5344CB8AC3E}">
        <p14:creationId xmlns:p14="http://schemas.microsoft.com/office/powerpoint/2010/main" val="11997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39033-DDF8-8797-B932-F6B08D54A753}"/>
              </a:ext>
            </a:extLst>
          </p:cNvPr>
          <p:cNvSpPr>
            <a:spLocks noGrp="1"/>
          </p:cNvSpPr>
          <p:nvPr>
            <p:ph type="body" sz="quarter" idx="14"/>
          </p:nvPr>
        </p:nvSpPr>
        <p:spPr/>
        <p:txBody>
          <a:bodyPr/>
          <a:lstStyle/>
          <a:p>
            <a:r>
              <a:rPr lang="en-US" dirty="0"/>
              <a:t>Schema Detection</a:t>
            </a:r>
          </a:p>
          <a:p>
            <a:endParaRPr lang="en-US" dirty="0"/>
          </a:p>
        </p:txBody>
      </p:sp>
      <p:pic>
        <p:nvPicPr>
          <p:cNvPr id="4" name="Picture 10" descr="https://upload.wikimedia.org/wikipedia/commons/thumb/d/d8/Emblem-person-blue.svg/1024px-Emblem-person-blue.svg.png">
            <a:extLst>
              <a:ext uri="{FF2B5EF4-FFF2-40B4-BE49-F238E27FC236}">
                <a16:creationId xmlns:a16="http://schemas.microsoft.com/office/drawing/2014/main" id="{7DA66898-9017-5D8D-9A73-6894DA8AF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436" y="3049394"/>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5" name="Chevron 6">
            <a:extLst>
              <a:ext uri="{FF2B5EF4-FFF2-40B4-BE49-F238E27FC236}">
                <a16:creationId xmlns:a16="http://schemas.microsoft.com/office/drawing/2014/main" id="{CE2BA85C-5FC2-1292-CF7E-5EA268859475}"/>
              </a:ext>
            </a:extLst>
          </p:cNvPr>
          <p:cNvSpPr/>
          <p:nvPr/>
        </p:nvSpPr>
        <p:spPr>
          <a:xfrm>
            <a:off x="2849357" y="4395522"/>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6" name="Chevron 7">
            <a:extLst>
              <a:ext uri="{FF2B5EF4-FFF2-40B4-BE49-F238E27FC236}">
                <a16:creationId xmlns:a16="http://schemas.microsoft.com/office/drawing/2014/main" id="{2801FB89-3773-5D2C-4A19-B44C9DC967D1}"/>
              </a:ext>
            </a:extLst>
          </p:cNvPr>
          <p:cNvSpPr/>
          <p:nvPr/>
        </p:nvSpPr>
        <p:spPr>
          <a:xfrm>
            <a:off x="5254103" y="4395522"/>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7" name="Chevron 8">
            <a:extLst>
              <a:ext uri="{FF2B5EF4-FFF2-40B4-BE49-F238E27FC236}">
                <a16:creationId xmlns:a16="http://schemas.microsoft.com/office/drawing/2014/main" id="{4232FA2D-CF30-8136-F553-FF6E120162F4}"/>
              </a:ext>
            </a:extLst>
          </p:cNvPr>
          <p:cNvSpPr/>
          <p:nvPr/>
        </p:nvSpPr>
        <p:spPr>
          <a:xfrm>
            <a:off x="7648599" y="4395522"/>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8" name="Straight Arrow Connector 7">
            <a:extLst>
              <a:ext uri="{FF2B5EF4-FFF2-40B4-BE49-F238E27FC236}">
                <a16:creationId xmlns:a16="http://schemas.microsoft.com/office/drawing/2014/main" id="{4C8969A7-BAFF-5A99-F0B7-300495F0B409}"/>
              </a:ext>
            </a:extLst>
          </p:cNvPr>
          <p:cNvCxnSpPr>
            <a:stCxn id="4" idx="1"/>
            <a:endCxn id="5" idx="0"/>
          </p:cNvCxnSpPr>
          <p:nvPr/>
        </p:nvCxnSpPr>
        <p:spPr>
          <a:xfrm flipH="1">
            <a:off x="3537667" y="3609361"/>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741E1EA-D60A-1ACD-845E-BF535196218D}"/>
              </a:ext>
            </a:extLst>
          </p:cNvPr>
          <p:cNvCxnSpPr>
            <a:stCxn id="4" idx="2"/>
          </p:cNvCxnSpPr>
          <p:nvPr/>
        </p:nvCxnSpPr>
        <p:spPr>
          <a:xfrm>
            <a:off x="6090403" y="4169328"/>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806721-D6D9-EE8B-3CC3-B6BE9BB8C6FE}"/>
              </a:ext>
            </a:extLst>
          </p:cNvPr>
          <p:cNvCxnSpPr>
            <a:stCxn id="4" idx="3"/>
            <a:endCxn id="7" idx="0"/>
          </p:cNvCxnSpPr>
          <p:nvPr/>
        </p:nvCxnSpPr>
        <p:spPr>
          <a:xfrm>
            <a:off x="6650370" y="3609361"/>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feld 4">
            <a:extLst>
              <a:ext uri="{FF2B5EF4-FFF2-40B4-BE49-F238E27FC236}">
                <a16:creationId xmlns:a16="http://schemas.microsoft.com/office/drawing/2014/main" id="{2F532C2E-F437-F2D6-E855-4A7ECC8566BB}"/>
              </a:ext>
            </a:extLst>
          </p:cNvPr>
          <p:cNvSpPr txBox="1"/>
          <p:nvPr/>
        </p:nvSpPr>
        <p:spPr>
          <a:xfrm>
            <a:off x="9303260" y="4533948"/>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2" name="Group 11">
            <a:extLst>
              <a:ext uri="{FF2B5EF4-FFF2-40B4-BE49-F238E27FC236}">
                <a16:creationId xmlns:a16="http://schemas.microsoft.com/office/drawing/2014/main" id="{C55B1035-D704-80FD-B6A1-69938C86C06C}"/>
              </a:ext>
            </a:extLst>
          </p:cNvPr>
          <p:cNvGrpSpPr/>
          <p:nvPr/>
        </p:nvGrpSpPr>
        <p:grpSpPr>
          <a:xfrm>
            <a:off x="2286649" y="4566345"/>
            <a:ext cx="545963" cy="678839"/>
            <a:chOff x="180871" y="5004080"/>
            <a:chExt cx="545963" cy="678839"/>
          </a:xfrm>
        </p:grpSpPr>
        <p:sp>
          <p:nvSpPr>
            <p:cNvPr id="13" name="Folded Corner 14">
              <a:extLst>
                <a:ext uri="{FF2B5EF4-FFF2-40B4-BE49-F238E27FC236}">
                  <a16:creationId xmlns:a16="http://schemas.microsoft.com/office/drawing/2014/main" id="{FB727467-14A0-0FC9-964B-9A3F78FFD5DD}"/>
                </a:ext>
              </a:extLst>
            </p:cNvPr>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5">
              <a:extLst>
                <a:ext uri="{FF2B5EF4-FFF2-40B4-BE49-F238E27FC236}">
                  <a16:creationId xmlns:a16="http://schemas.microsoft.com/office/drawing/2014/main" id="{9CA30963-95EA-C120-BC79-0128D97816B0}"/>
                </a:ext>
              </a:extLst>
            </p:cNvPr>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16">
              <a:extLst>
                <a:ext uri="{FF2B5EF4-FFF2-40B4-BE49-F238E27FC236}">
                  <a16:creationId xmlns:a16="http://schemas.microsoft.com/office/drawing/2014/main" id="{F4E511D6-6A47-FA1F-4D7F-93E9CA4A03CA}"/>
                </a:ext>
              </a:extLst>
            </p:cNvPr>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D23D8A7-A2F1-E14F-CE6D-C981062E0FC3}"/>
              </a:ext>
            </a:extLst>
          </p:cNvPr>
          <p:cNvGrpSpPr/>
          <p:nvPr/>
        </p:nvGrpSpPr>
        <p:grpSpPr>
          <a:xfrm rot="10800000">
            <a:off x="4773700" y="4667741"/>
            <a:ext cx="388442" cy="125540"/>
            <a:chOff x="5581337" y="3056661"/>
            <a:chExt cx="293277" cy="236705"/>
          </a:xfrm>
        </p:grpSpPr>
        <p:sp>
          <p:nvSpPr>
            <p:cNvPr id="17" name="Rectangle 16">
              <a:extLst>
                <a:ext uri="{FF2B5EF4-FFF2-40B4-BE49-F238E27FC236}">
                  <a16:creationId xmlns:a16="http://schemas.microsoft.com/office/drawing/2014/main" id="{CCF920CF-6CF6-AF9E-7C44-747EB10B3C36}"/>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C32C4229-F159-FF59-1864-3CD8B7AE8182}"/>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0F859581-2EF8-D925-9C57-EF1DAD3970B2}"/>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0497BE58-F53F-BD90-E8F9-6F255DE7705D}"/>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1A2CE8F8-546A-66F5-0F15-166409199005}"/>
              </a:ext>
            </a:extLst>
          </p:cNvPr>
          <p:cNvGrpSpPr/>
          <p:nvPr/>
        </p:nvGrpSpPr>
        <p:grpSpPr>
          <a:xfrm>
            <a:off x="4728482" y="4980914"/>
            <a:ext cx="490370" cy="125540"/>
            <a:chOff x="2739093" y="5422831"/>
            <a:chExt cx="490370" cy="125540"/>
          </a:xfrm>
        </p:grpSpPr>
        <p:sp>
          <p:nvSpPr>
            <p:cNvPr id="22" name="Rectangle 21">
              <a:extLst>
                <a:ext uri="{FF2B5EF4-FFF2-40B4-BE49-F238E27FC236}">
                  <a16:creationId xmlns:a16="http://schemas.microsoft.com/office/drawing/2014/main" id="{983D4755-0462-1772-D528-E5DBDA8823BD}"/>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FCF37A37-8389-D352-6456-33EA34062BC2}"/>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25F3FD17-560E-CBE1-A395-75A4BEA3B860}"/>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458378D4-4536-4091-9B88-60A61DB7947A}"/>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3D53CCDA-66AA-1F7D-8B3E-09FC9F6DAC3F}"/>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AF2813EE-6F43-5610-07AE-D1B2F560179E}"/>
              </a:ext>
            </a:extLst>
          </p:cNvPr>
          <p:cNvGrpSpPr/>
          <p:nvPr/>
        </p:nvGrpSpPr>
        <p:grpSpPr>
          <a:xfrm rot="10800000">
            <a:off x="7176936" y="4669417"/>
            <a:ext cx="388442" cy="125540"/>
            <a:chOff x="5581337" y="3056661"/>
            <a:chExt cx="293277" cy="236705"/>
          </a:xfrm>
        </p:grpSpPr>
        <p:sp>
          <p:nvSpPr>
            <p:cNvPr id="28" name="Rectangle 27">
              <a:extLst>
                <a:ext uri="{FF2B5EF4-FFF2-40B4-BE49-F238E27FC236}">
                  <a16:creationId xmlns:a16="http://schemas.microsoft.com/office/drawing/2014/main" id="{07F68DF2-870D-CE87-C5E1-6741740A1F06}"/>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DAF06BA8-236F-0753-3FAF-BB36BEB6F2CB}"/>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74E5162D-22EA-1D43-E9A4-AC0E648564AD}"/>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8ADD03CF-6420-D0BA-1816-14BD95F03DC1}"/>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8A8A636E-39DF-9EC6-43C4-8455E1BC4FB3}"/>
              </a:ext>
            </a:extLst>
          </p:cNvPr>
          <p:cNvGrpSpPr/>
          <p:nvPr/>
        </p:nvGrpSpPr>
        <p:grpSpPr>
          <a:xfrm>
            <a:off x="7131718" y="4982590"/>
            <a:ext cx="490370" cy="125540"/>
            <a:chOff x="2739093" y="5422831"/>
            <a:chExt cx="490370" cy="125540"/>
          </a:xfrm>
        </p:grpSpPr>
        <p:sp>
          <p:nvSpPr>
            <p:cNvPr id="33" name="Rectangle 32">
              <a:extLst>
                <a:ext uri="{FF2B5EF4-FFF2-40B4-BE49-F238E27FC236}">
                  <a16:creationId xmlns:a16="http://schemas.microsoft.com/office/drawing/2014/main" id="{20E1E959-3293-7084-AE66-4722ED820E58}"/>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8DE0F61A-22FE-4D29-C14C-FCB4EAF712DF}"/>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C696614C-679D-4B16-EDCE-FE6F95EE920D}"/>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B4D2F1FC-B419-7C2F-15B6-3C25D94AF2D2}"/>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194FD98C-0C30-DE00-259E-C084E38E9F3E}"/>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38" name="Straight Arrow Connector 37">
            <a:extLst>
              <a:ext uri="{FF2B5EF4-FFF2-40B4-BE49-F238E27FC236}">
                <a16:creationId xmlns:a16="http://schemas.microsoft.com/office/drawing/2014/main" id="{B4A433A6-525E-CEB1-A9E4-91D5D8829623}"/>
              </a:ext>
            </a:extLst>
          </p:cNvPr>
          <p:cNvCxnSpPr>
            <a:stCxn id="28" idx="1"/>
            <a:endCxn id="33" idx="3"/>
          </p:cNvCxnSpPr>
          <p:nvPr/>
        </p:nvCxnSpPr>
        <p:spPr>
          <a:xfrm flipH="1">
            <a:off x="7180093" y="4794957"/>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29FEC06-83FA-5516-3906-0F69C491AC89}"/>
              </a:ext>
            </a:extLst>
          </p:cNvPr>
          <p:cNvCxnSpPr>
            <a:stCxn id="31" idx="1"/>
            <a:endCxn id="35" idx="3"/>
          </p:cNvCxnSpPr>
          <p:nvPr/>
        </p:nvCxnSpPr>
        <p:spPr>
          <a:xfrm flipH="1">
            <a:off x="7374421" y="4794957"/>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25C9E0A-3130-F70B-DA3F-5249BC5D5F7F}"/>
              </a:ext>
            </a:extLst>
          </p:cNvPr>
          <p:cNvCxnSpPr>
            <a:stCxn id="30" idx="1"/>
            <a:endCxn id="34" idx="3"/>
          </p:cNvCxnSpPr>
          <p:nvPr/>
        </p:nvCxnSpPr>
        <p:spPr>
          <a:xfrm flipH="1">
            <a:off x="7276843" y="4794957"/>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FBF478E-DFAC-6C54-66C4-9B753CADF378}"/>
              </a:ext>
            </a:extLst>
          </p:cNvPr>
          <p:cNvCxnSpPr>
            <a:stCxn id="37" idx="3"/>
            <a:endCxn id="29" idx="1"/>
          </p:cNvCxnSpPr>
          <p:nvPr/>
        </p:nvCxnSpPr>
        <p:spPr>
          <a:xfrm flipH="1" flipV="1">
            <a:off x="7322061" y="4794957"/>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277288"/>
      </p:ext>
    </p:extLst>
  </p:cSld>
  <p:clrMapOvr>
    <a:masterClrMapping/>
  </p:clrMapOvr>
</p:sld>
</file>

<file path=ppt/theme/theme1.xml><?xml version="1.0" encoding="utf-8"?>
<a:theme xmlns:a="http://schemas.openxmlformats.org/drawingml/2006/main" name="Titelfolien zur Auswahl">
  <a:themeElements>
    <a:clrScheme name="TU Berlin">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9" id="{246E6033-15ED-8042-86E0-B76FF5BFC716}" vid="{848A7489-E40A-E247-AA59-65F245259B10}"/>
    </a:ext>
  </a:extLst>
</a:theme>
</file>

<file path=ppt/theme/theme2.xml><?xml version="1.0" encoding="utf-8"?>
<a:theme xmlns:a="http://schemas.openxmlformats.org/drawingml/2006/main" name="Master für Folgeseiten">
  <a:themeElements>
    <a:clrScheme name="Custom 1">
      <a:dk1>
        <a:srgbClr val="000000"/>
      </a:dk1>
      <a:lt1>
        <a:srgbClr val="FFFFFF"/>
      </a:lt1>
      <a:dk2>
        <a:srgbClr val="000000"/>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spAutoFit/>
      </a:bodyPr>
      <a:lstStyle>
        <a:defPPr algn="l">
          <a:defRPr sz="1600" dirty="0">
            <a:solidFill>
              <a:srgbClr val="000000"/>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Präsentation9" id="{246E6033-15ED-8042-86E0-B76FF5BFC716}" vid="{7CAADE83-5F25-0A48-B83D-03A7471B880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TU-Berlin-Praesentation-Master-Verlauf-Orange-Rot</Template>
  <TotalTime>0</TotalTime>
  <Words>3633</Words>
  <Application>Microsoft Office PowerPoint</Application>
  <PresentationFormat>Widescreen</PresentationFormat>
  <Paragraphs>650</Paragraphs>
  <Slides>34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Consolas</vt:lpstr>
      <vt:lpstr>Verdana</vt:lpstr>
      <vt:lpstr>Wingdings</vt:lpstr>
      <vt:lpstr>Titelfolien zur Auswahl</vt:lpstr>
      <vt:lpstr>Master für Folgeseiten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- 04 Schema Matching and Mapping</dc:title>
  <dc:creator>Matthias Boehm</dc:creator>
  <cp:lastModifiedBy>Matthias Boehm</cp:lastModifiedBy>
  <cp:revision>581</cp:revision>
  <cp:lastPrinted>2021-03-24T16:10:50Z</cp:lastPrinted>
  <dcterms:created xsi:type="dcterms:W3CDTF">2023-02-25T13:39:16Z</dcterms:created>
  <dcterms:modified xsi:type="dcterms:W3CDTF">2023-11-05T16:40:32Z</dcterms:modified>
</cp:coreProperties>
</file>