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0"/>
  </p:notesMasterIdLst>
  <p:sldIdLst>
    <p:sldId id="359" r:id="rId3"/>
    <p:sldId id="424" r:id="rId4"/>
    <p:sldId id="388" r:id="rId5"/>
    <p:sldId id="426" r:id="rId6"/>
    <p:sldId id="449" r:id="rId7"/>
    <p:sldId id="431" r:id="rId8"/>
    <p:sldId id="432" r:id="rId9"/>
    <p:sldId id="450" r:id="rId10"/>
    <p:sldId id="428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6" r:id="rId21"/>
    <p:sldId id="464" r:id="rId22"/>
    <p:sldId id="465" r:id="rId23"/>
    <p:sldId id="429" r:id="rId24"/>
    <p:sldId id="451" r:id="rId25"/>
    <p:sldId id="452" r:id="rId26"/>
    <p:sldId id="453" r:id="rId27"/>
    <p:sldId id="454" r:id="rId28"/>
    <p:sldId id="427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83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11.11.2023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matrix(c(0.45,0.8,0.85,0.4,0.85,0.75),2,3,byrow=TRUE)</a:t>
            </a:r>
          </a:p>
          <a:p>
            <a:r>
              <a:rPr lang="en-US" dirty="0"/>
              <a:t>H = matrix(c(-1,1,1,1,1,1,-1,-1,1,-1,1,-1), 3, 4)</a:t>
            </a:r>
          </a:p>
          <a:p>
            <a:r>
              <a:rPr lang="en-US" dirty="0"/>
              <a:t>V %*%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1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05 Entity Linking and Deduplication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hiresky.github.io/levenshtein-demo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edupeio.github.io/dedupe-examples/docs/csv_example.html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bs.uni-leipzig.de/research/projects/object_matching/benchmark_datasets_for_entity_resolution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issues.apache.org/jira/browse/SYSTEMDS-3191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arxiv.org/pdf/2006.05265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05 Entity Linking and Deduplication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11,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BD1A7-487A-42AB-D1E5-91A81B13D8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Entity Resolution</a:t>
            </a:r>
          </a:p>
          <a:p>
            <a:pPr lvl="1"/>
            <a:r>
              <a:rPr lang="en-US" dirty="0"/>
              <a:t>“Recognizing those records in two files which represent identical persons, objects, or events”</a:t>
            </a:r>
          </a:p>
          <a:p>
            <a:pPr lvl="1"/>
            <a:r>
              <a:rPr lang="en-US" dirty="0"/>
              <a:t>Given two data sets A and B </a:t>
            </a:r>
          </a:p>
          <a:p>
            <a:pPr lvl="1"/>
            <a:r>
              <a:rPr lang="en-US" dirty="0"/>
              <a:t>Decide for all pairs of records a</a:t>
            </a:r>
            <a:r>
              <a:rPr lang="en-US" baseline="-25000" dirty="0"/>
              <a:t>i</a:t>
            </a:r>
            <a:r>
              <a:rPr lang="en-US" dirty="0"/>
              <a:t> –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in A x B </a:t>
            </a:r>
            <a:br>
              <a:rPr lang="en-US" dirty="0"/>
            </a:br>
            <a:r>
              <a:rPr lang="en-US" dirty="0"/>
              <a:t>if match (</a:t>
            </a:r>
            <a:r>
              <a:rPr lang="en-US" b="1" dirty="0">
                <a:solidFill>
                  <a:srgbClr val="7889FB"/>
                </a:solidFill>
              </a:rPr>
              <a:t>link</a:t>
            </a:r>
            <a:r>
              <a:rPr lang="en-US" dirty="0"/>
              <a:t>), no match (</a:t>
            </a:r>
            <a:r>
              <a:rPr lang="en-US" b="1" dirty="0">
                <a:solidFill>
                  <a:srgbClr val="7889FB"/>
                </a:solidFill>
              </a:rPr>
              <a:t>non-link</a:t>
            </a:r>
            <a:r>
              <a:rPr lang="en-US" dirty="0"/>
              <a:t>), or not enough evidence (</a:t>
            </a:r>
            <a:r>
              <a:rPr lang="en-US" b="1" dirty="0">
                <a:solidFill>
                  <a:srgbClr val="7889FB"/>
                </a:solidFill>
              </a:rPr>
              <a:t>possible-link</a:t>
            </a:r>
            <a:r>
              <a:rPr lang="en-US" dirty="0"/>
              <a:t>)</a:t>
            </a:r>
          </a:p>
          <a:p>
            <a:pPr lvl="2"/>
            <a:endParaRPr lang="en-US" sz="1000" dirty="0"/>
          </a:p>
          <a:p>
            <a:r>
              <a:rPr lang="en-US" dirty="0"/>
              <a:t>Naïve Deduplication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UNION DISTINCT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via hash group-by or sort group-by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only exact matches</a:t>
            </a:r>
          </a:p>
          <a:p>
            <a:pPr lvl="2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Similarity Measures</a:t>
            </a:r>
          </a:p>
          <a:p>
            <a:pPr lvl="1"/>
            <a:r>
              <a:rPr lang="en-US" dirty="0"/>
              <a:t>Token-based: e.g., Jaccard </a:t>
            </a:r>
            <a:r>
              <a:rPr lang="en-US" dirty="0">
                <a:solidFill>
                  <a:schemeClr val="tx1"/>
                </a:solidFill>
              </a:rPr>
              <a:t>J(A,B) = |A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 B| / |A </a:t>
            </a:r>
            <a:r>
              <a:rPr lang="en-US" dirty="0">
                <a:solidFill>
                  <a:schemeClr val="tx1"/>
                </a:solidFill>
              </a:rPr>
              <a:t> B|</a:t>
            </a:r>
          </a:p>
          <a:p>
            <a:pPr lvl="1"/>
            <a:r>
              <a:rPr lang="en-US" dirty="0"/>
              <a:t>Edit-based: e.g., </a:t>
            </a:r>
            <a:r>
              <a:rPr lang="en-US" dirty="0" err="1"/>
              <a:t>Levenshtein</a:t>
            </a:r>
            <a:r>
              <a:rPr lang="en-US" dirty="0"/>
              <a:t> lev(A,B) </a:t>
            </a:r>
            <a:r>
              <a:rPr lang="en-US" dirty="0">
                <a:sym typeface="Wingdings" panose="05000000000000000000" pitchFamily="2" charset="2"/>
              </a:rPr>
              <a:t> min(replace, insert, delete)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Phonetic similarity (e.g., </a:t>
            </a:r>
            <a:r>
              <a:rPr lang="en-US" dirty="0" err="1">
                <a:sym typeface="Wingdings" panose="05000000000000000000" pitchFamily="2" charset="2"/>
              </a:rPr>
              <a:t>soundex</a:t>
            </a:r>
            <a:r>
              <a:rPr lang="en-US" dirty="0">
                <a:sym typeface="Wingdings" panose="05000000000000000000" pitchFamily="2" charset="2"/>
              </a:rPr>
              <a:t>, metaphone),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Python lib Jellyfish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72090-B489-544C-9762-D26AB5352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2903A-1B3F-FE9F-1108-AAF4D443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74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94848A-DDE4-AA20-7D44-DCAFA66F201F}"/>
              </a:ext>
            </a:extLst>
          </p:cNvPr>
          <p:cNvSpPr txBox="1"/>
          <p:nvPr/>
        </p:nvSpPr>
        <p:spPr>
          <a:xfrm>
            <a:off x="6863379" y="335831"/>
            <a:ext cx="29368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Fellegi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Theory for Record Linkage, J. American. Statistical Assoc., pp. 1183-1210,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868B9F1-FFE0-C09F-AD7F-A4BFEDE9B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42688"/>
              </p:ext>
            </p:extLst>
          </p:nvPr>
        </p:nvGraphicFramePr>
        <p:xfrm>
          <a:off x="6047479" y="3041385"/>
          <a:ext cx="564059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132">
                  <a:extLst>
                    <a:ext uri="{9D8B030D-6E8A-4147-A177-3AD203B41FA5}">
                      <a16:colId xmlns:a16="http://schemas.microsoft.com/office/drawing/2014/main" val="3536421524"/>
                    </a:ext>
                  </a:extLst>
                </a:gridCol>
                <a:gridCol w="925158">
                  <a:extLst>
                    <a:ext uri="{9D8B030D-6E8A-4147-A177-3AD203B41FA5}">
                      <a16:colId xmlns:a16="http://schemas.microsoft.com/office/drawing/2014/main" val="3906493585"/>
                    </a:ext>
                  </a:extLst>
                </a:gridCol>
                <a:gridCol w="1421857">
                  <a:extLst>
                    <a:ext uri="{9D8B030D-6E8A-4147-A177-3AD203B41FA5}">
                      <a16:colId xmlns:a16="http://schemas.microsoft.com/office/drawing/2014/main" val="4166038070"/>
                    </a:ext>
                  </a:extLst>
                </a:gridCol>
                <a:gridCol w="1701444">
                  <a:extLst>
                    <a:ext uri="{9D8B030D-6E8A-4147-A177-3AD203B41FA5}">
                      <a16:colId xmlns:a16="http://schemas.microsoft.com/office/drawing/2014/main" val="283633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890843829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 </a:t>
                      </a:r>
                      <a:b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Almaden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SystemML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18018291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Böhm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Graz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5303482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Böhm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Apache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SystemDS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36570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8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BD1F1-C2FF-845D-901E-CD2886F3D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Pipeline</a:t>
            </a:r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6348ECA7-105E-050C-A45E-829A3AFB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85" y="600657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hevron 5">
            <a:extLst>
              <a:ext uri="{FF2B5EF4-FFF2-40B4-BE49-F238E27FC236}">
                <a16:creationId xmlns:a16="http://schemas.microsoft.com/office/drawing/2014/main" id="{899A7D5F-BED5-E0E2-123C-1DE9D295D53C}"/>
              </a:ext>
            </a:extLst>
          </p:cNvPr>
          <p:cNvSpPr/>
          <p:nvPr/>
        </p:nvSpPr>
        <p:spPr>
          <a:xfrm>
            <a:off x="1803860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8189F938-7B3C-A6EB-D9FA-4A150FD9E2A1}"/>
              </a:ext>
            </a:extLst>
          </p:cNvPr>
          <p:cNvSpPr/>
          <p:nvPr/>
        </p:nvSpPr>
        <p:spPr>
          <a:xfrm>
            <a:off x="3946958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D207C1D0-7846-53D5-B249-4C43AAE599B5}"/>
              </a:ext>
            </a:extLst>
          </p:cNvPr>
          <p:cNvSpPr/>
          <p:nvPr/>
        </p:nvSpPr>
        <p:spPr>
          <a:xfrm>
            <a:off x="6070392" y="2099480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73A5D5-8D32-0101-1208-50FFC00C96F4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4635268" y="1720591"/>
            <a:ext cx="1179484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31ACA67-2A2E-293F-1482-5F82EEE7B312}"/>
              </a:ext>
            </a:extLst>
          </p:cNvPr>
          <p:cNvGrpSpPr/>
          <p:nvPr/>
        </p:nvGrpSpPr>
        <p:grpSpPr>
          <a:xfrm>
            <a:off x="1197751" y="2279067"/>
            <a:ext cx="473947" cy="616875"/>
            <a:chOff x="180871" y="5004080"/>
            <a:chExt cx="473947" cy="616875"/>
          </a:xfrm>
        </p:grpSpPr>
        <p:sp>
          <p:nvSpPr>
            <p:cNvPr id="10" name="Folded Corner 13">
              <a:extLst>
                <a:ext uri="{FF2B5EF4-FFF2-40B4-BE49-F238E27FC236}">
                  <a16:creationId xmlns:a16="http://schemas.microsoft.com/office/drawing/2014/main" id="{C20FBFA3-B0B5-65B0-E715-019A0B632905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4">
              <a:extLst>
                <a:ext uri="{FF2B5EF4-FFF2-40B4-BE49-F238E27FC236}">
                  <a16:creationId xmlns:a16="http://schemas.microsoft.com/office/drawing/2014/main" id="{327E6E2A-60A0-F906-1D49-D54EE6621AEA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hevron 46">
            <a:extLst>
              <a:ext uri="{FF2B5EF4-FFF2-40B4-BE49-F238E27FC236}">
                <a16:creationId xmlns:a16="http://schemas.microsoft.com/office/drawing/2014/main" id="{6BDDE190-D722-F4A9-55AD-322F5EED9D54}"/>
              </a:ext>
            </a:extLst>
          </p:cNvPr>
          <p:cNvSpPr/>
          <p:nvPr/>
        </p:nvSpPr>
        <p:spPr>
          <a:xfrm>
            <a:off x="8203657" y="209513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AF8BA7B-10FF-1FC5-A7AE-4F20B77D9FE8}"/>
              </a:ext>
            </a:extLst>
          </p:cNvPr>
          <p:cNvCxnSpPr>
            <a:endCxn id="5" idx="0"/>
          </p:cNvCxnSpPr>
          <p:nvPr/>
        </p:nvCxnSpPr>
        <p:spPr>
          <a:xfrm flipH="1">
            <a:off x="2492170" y="1720591"/>
            <a:ext cx="3293087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4D4B13-8DD4-F578-355A-9BBD3823CD7C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814752" y="1720591"/>
            <a:ext cx="943950" cy="3788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6EBA-70C4-6AFD-A535-DFC17709BBAF}"/>
              </a:ext>
            </a:extLst>
          </p:cNvPr>
          <p:cNvCxnSpPr>
            <a:stCxn id="4" idx="2"/>
            <a:endCxn id="12" idx="0"/>
          </p:cNvCxnSpPr>
          <p:nvPr/>
        </p:nvCxnSpPr>
        <p:spPr>
          <a:xfrm>
            <a:off x="5814752" y="1720591"/>
            <a:ext cx="3077215" cy="3745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E75638-C8B4-F83E-CE6B-6ABE259EEC94}"/>
              </a:ext>
            </a:extLst>
          </p:cNvPr>
          <p:cNvGrpSpPr/>
          <p:nvPr/>
        </p:nvGrpSpPr>
        <p:grpSpPr>
          <a:xfrm>
            <a:off x="1809388" y="3694666"/>
            <a:ext cx="1278495" cy="1141228"/>
            <a:chOff x="824576" y="4285906"/>
            <a:chExt cx="1278495" cy="1141228"/>
          </a:xfrm>
        </p:grpSpPr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5833489F-C38E-92D8-0D9A-292D1A996628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3217411A-3C8D-AA09-21FA-F9C5905B946F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40D9AB26-8608-FC4F-DD2B-801CD5CDEBA5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0" name="Rechteck 29">
              <a:extLst>
                <a:ext uri="{FF2B5EF4-FFF2-40B4-BE49-F238E27FC236}">
                  <a16:creationId xmlns:a16="http://schemas.microsoft.com/office/drawing/2014/main" id="{FAAEBCE4-181A-ACC0-840B-799DA2BA77AA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28FDA2FC-85CC-9477-066E-B6F2E4A93B82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EE7667F1-629B-0BD3-D642-DD4E89161697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6C7F7C8B-73D8-78F8-E016-F1C5B5719C5A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E101002E-590D-CB9C-7841-C00BF205F191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095B23D-9A8E-86DA-F3D9-9F2881C7D64B}"/>
              </a:ext>
            </a:extLst>
          </p:cNvPr>
          <p:cNvGrpSpPr/>
          <p:nvPr/>
        </p:nvGrpSpPr>
        <p:grpSpPr>
          <a:xfrm>
            <a:off x="3855831" y="3472424"/>
            <a:ext cx="1868822" cy="2170440"/>
            <a:chOff x="2871019" y="4063664"/>
            <a:chExt cx="1868822" cy="2170440"/>
          </a:xfrm>
        </p:grpSpPr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5A2ED423-BF4E-6F3A-FFDE-3A0B1E317D68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821BA967-DDAA-F0C0-90CC-052B2D301F20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2D029C77-ED05-D0B9-2412-D2DF345B7827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9" name="Rechteck 29">
              <a:extLst>
                <a:ext uri="{FF2B5EF4-FFF2-40B4-BE49-F238E27FC236}">
                  <a16:creationId xmlns:a16="http://schemas.microsoft.com/office/drawing/2014/main" id="{2E007A4B-C16E-FC6C-524C-C0AD722F7AAE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BED6708-2DE8-FEF2-3150-4F1B322ADCC7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1" name="Rechteck 29">
              <a:extLst>
                <a:ext uri="{FF2B5EF4-FFF2-40B4-BE49-F238E27FC236}">
                  <a16:creationId xmlns:a16="http://schemas.microsoft.com/office/drawing/2014/main" id="{B4F87DE3-606A-7918-0595-0511451680B1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2" name="Rechteck 29">
              <a:extLst>
                <a:ext uri="{FF2B5EF4-FFF2-40B4-BE49-F238E27FC236}">
                  <a16:creationId xmlns:a16="http://schemas.microsoft.com/office/drawing/2014/main" id="{2477DA6B-6CE7-93C0-007B-A4EFBEF83BCB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656E3888-27B0-499A-F4D6-B1ECA4EE3F9E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9FE5AE-F594-626A-8496-19EDB892E5F9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2112FB-A90E-F031-85B2-554C6F8B6AA5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2825134-2537-0047-766D-5F557A699E08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149A4E9-6340-50FD-B1A4-8F44553FF508}"/>
              </a:ext>
            </a:extLst>
          </p:cNvPr>
          <p:cNvGrpSpPr/>
          <p:nvPr/>
        </p:nvGrpSpPr>
        <p:grpSpPr>
          <a:xfrm>
            <a:off x="6170748" y="3499950"/>
            <a:ext cx="1453366" cy="2083196"/>
            <a:chOff x="5185936" y="4091190"/>
            <a:chExt cx="1453366" cy="2083196"/>
          </a:xfrm>
        </p:grpSpPr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B9D7AFE5-7BDD-1861-657F-80A719DD6B77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4FE994B9-1D0A-1F92-D87C-A75EBE721A4A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E57A84A2-FE26-8068-0E1E-09F916707A28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41" name="Rechteck 29">
              <a:extLst>
                <a:ext uri="{FF2B5EF4-FFF2-40B4-BE49-F238E27FC236}">
                  <a16:creationId xmlns:a16="http://schemas.microsoft.com/office/drawing/2014/main" id="{9FCEEBF2-0C42-C394-2F24-653BC53E8AC4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42" name="Rechteck 29">
              <a:extLst>
                <a:ext uri="{FF2B5EF4-FFF2-40B4-BE49-F238E27FC236}">
                  <a16:creationId xmlns:a16="http://schemas.microsoft.com/office/drawing/2014/main" id="{BF4F088C-BBCC-1421-74A8-3215AF247E42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43" name="Rechteck 29">
              <a:extLst>
                <a:ext uri="{FF2B5EF4-FFF2-40B4-BE49-F238E27FC236}">
                  <a16:creationId xmlns:a16="http://schemas.microsoft.com/office/drawing/2014/main" id="{43C60F8C-B96F-866B-DE8E-4F81EBC8896A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44" name="Rechteck 29">
              <a:extLst>
                <a:ext uri="{FF2B5EF4-FFF2-40B4-BE49-F238E27FC236}">
                  <a16:creationId xmlns:a16="http://schemas.microsoft.com/office/drawing/2014/main" id="{27AF6E61-9734-AF0F-5E7C-6C3417498CAC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5" name="Rechteck 29">
              <a:extLst>
                <a:ext uri="{FF2B5EF4-FFF2-40B4-BE49-F238E27FC236}">
                  <a16:creationId xmlns:a16="http://schemas.microsoft.com/office/drawing/2014/main" id="{4A387F43-1A48-1E0D-9363-0C761A5C159D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89ED5A7-75BD-8C1E-4A44-DDB77BCE688E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AD0D82-8D18-3EF0-88A2-041B98673D4E}"/>
                </a:ext>
              </a:extLst>
            </p:cNvPr>
            <p:cNvCxnSpPr>
              <a:stCxn id="40" idx="3"/>
              <a:endCxn id="4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12A3DA-4B6E-700B-1860-ACC9FDB5C605}"/>
                </a:ext>
              </a:extLst>
            </p:cNvPr>
            <p:cNvCxnSpPr>
              <a:stCxn id="43" idx="1"/>
              <a:endCxn id="4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9A2FD5-12C3-FBB0-BF90-F7973A97700C}"/>
                </a:ext>
              </a:extLst>
            </p:cNvPr>
            <p:cNvCxnSpPr>
              <a:stCxn id="42" idx="3"/>
              <a:endCxn id="4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DCDB127-1BD9-2F81-20F6-84387F5DF53A}"/>
              </a:ext>
            </a:extLst>
          </p:cNvPr>
          <p:cNvGrpSpPr/>
          <p:nvPr/>
        </p:nvGrpSpPr>
        <p:grpSpPr>
          <a:xfrm>
            <a:off x="8538057" y="3480900"/>
            <a:ext cx="1431384" cy="2046984"/>
            <a:chOff x="7553245" y="4072140"/>
            <a:chExt cx="1431384" cy="204698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178B23C-920A-6A90-D2F4-07011BFD6B3A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6" name="Rechteck 29">
                <a:extLst>
                  <a:ext uri="{FF2B5EF4-FFF2-40B4-BE49-F238E27FC236}">
                    <a16:creationId xmlns:a16="http://schemas.microsoft.com/office/drawing/2014/main" id="{13926161-31F5-CC33-7C53-7CAC54FDD8E3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7" name="Rechteck 29">
                <a:extLst>
                  <a:ext uri="{FF2B5EF4-FFF2-40B4-BE49-F238E27FC236}">
                    <a16:creationId xmlns:a16="http://schemas.microsoft.com/office/drawing/2014/main" id="{6F617020-D334-75F2-B4F9-CB82AAE2930A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8" name="Rechteck 29">
                <a:extLst>
                  <a:ext uri="{FF2B5EF4-FFF2-40B4-BE49-F238E27FC236}">
                    <a16:creationId xmlns:a16="http://schemas.microsoft.com/office/drawing/2014/main" id="{3ABF5C44-9202-A0F6-1844-7C4230008DC1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9" name="Rechteck 29">
                <a:extLst>
                  <a:ext uri="{FF2B5EF4-FFF2-40B4-BE49-F238E27FC236}">
                    <a16:creationId xmlns:a16="http://schemas.microsoft.com/office/drawing/2014/main" id="{79909A00-6CEF-60BC-BEBE-522167181B8B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BFBC216-E602-788E-E029-7F5879BC29D6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EB963F9-D6F6-E7AF-7538-72852E547718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ECF2932-1033-50F9-C618-955D73CA406F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512FF1-553C-C93E-5A54-355CD6449396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3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1C472-5831-8103-4987-8F99567DE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Linking Approaches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634FC-41AD-8FCE-83F3-E4B5042AD638}"/>
              </a:ext>
            </a:extLst>
          </p:cNvPr>
          <p:cNvSpPr txBox="1"/>
          <p:nvPr/>
        </p:nvSpPr>
        <p:spPr>
          <a:xfrm>
            <a:off x="7471135" y="310402"/>
            <a:ext cx="300667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9C830-C5E0-41DA-E3F0-F3C93E4B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459" y="1293865"/>
            <a:ext cx="9797039" cy="42917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3A07E-1FCA-BCBE-5E1A-0033E1CBD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704" y="1086938"/>
            <a:ext cx="98010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80332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1F2E61-0FAA-787E-071C-30E3F3C9B0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Schema Matching and Mapping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</a:p>
          <a:p>
            <a:pPr lvl="1"/>
            <a:r>
              <a:rPr lang="en-US" dirty="0"/>
              <a:t>Create </a:t>
            </a:r>
            <a:r>
              <a:rPr lang="en-US" b="1" dirty="0">
                <a:solidFill>
                  <a:schemeClr val="accent1"/>
                </a:solidFill>
              </a:rPr>
              <a:t>homogeneous schema </a:t>
            </a:r>
            <a:r>
              <a:rPr lang="en-US" dirty="0"/>
              <a:t>for comparison</a:t>
            </a:r>
          </a:p>
          <a:p>
            <a:pPr lvl="1"/>
            <a:r>
              <a:rPr lang="en-US" dirty="0"/>
              <a:t>Split composite attributes</a:t>
            </a:r>
          </a:p>
          <a:p>
            <a:pPr lvl="2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Removal of special characters and white spaces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Stemming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Capitalization</a:t>
            </a:r>
            <a:r>
              <a:rPr lang="en-US" dirty="0"/>
              <a:t> (to upper/lower)</a:t>
            </a:r>
          </a:p>
          <a:p>
            <a:pPr lvl="1"/>
            <a:r>
              <a:rPr lang="en-US" dirty="0"/>
              <a:t>Remove redundant works, resolve abbreviations</a:t>
            </a:r>
          </a:p>
          <a:p>
            <a:pPr lvl="2"/>
            <a:endParaRPr lang="en-US" dirty="0"/>
          </a:p>
          <a:p>
            <a:r>
              <a:rPr lang="en-US" dirty="0"/>
              <a:t>#3 Data Cleaning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</a:p>
          <a:p>
            <a:pPr lvl="1"/>
            <a:r>
              <a:rPr lang="en-US" dirty="0"/>
              <a:t>Correct data corruption and inconsistencies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0EA16-2992-17E9-07B5-C26A51CA1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1: Data Preparation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FAEAFF-8F4E-544F-8273-534ECEFF7B27}"/>
              </a:ext>
            </a:extLst>
          </p:cNvPr>
          <p:cNvSpPr/>
          <p:nvPr/>
        </p:nvSpPr>
        <p:spPr>
          <a:xfrm>
            <a:off x="6818389" y="3439655"/>
            <a:ext cx="363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ly/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Like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LIKE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118259-8C00-40EC-3CA1-4D753BCCB7D9}"/>
              </a:ext>
            </a:extLst>
          </p:cNvPr>
          <p:cNvSpPr/>
          <p:nvPr/>
        </p:nvSpPr>
        <p:spPr>
          <a:xfrm>
            <a:off x="7266707" y="1709987"/>
            <a:ext cx="265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Autonomous, heterogeneous systems</a:t>
            </a:r>
          </a:p>
        </p:txBody>
      </p:sp>
    </p:spTree>
    <p:extLst>
      <p:ext uri="{BB962C8B-B14F-4D97-AF65-F5344CB8AC3E}">
        <p14:creationId xmlns:p14="http://schemas.microsoft.com/office/powerpoint/2010/main" val="21526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AA775-C9C8-0923-DF13-B4FA52D118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Naïve All-Pairs</a:t>
            </a:r>
          </a:p>
          <a:p>
            <a:pPr lvl="1"/>
            <a:r>
              <a:rPr lang="en-US" dirty="0"/>
              <a:t>Brute-force, naïve approach </a:t>
            </a:r>
            <a:r>
              <a:rPr lang="en-US" dirty="0">
                <a:sym typeface="Wingdings" panose="05000000000000000000" pitchFamily="2" charset="2"/>
              </a:rPr>
              <a:t> n*(n-1)/2 pairs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O(n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 complexity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#2 Blocking / Partitioning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Efficiently create small blocks of similar records for pair-wise matching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Basic:</a:t>
            </a:r>
            <a:r>
              <a:rPr lang="en-US" dirty="0">
                <a:sym typeface="Wingdings" panose="05000000000000000000" pitchFamily="2" charset="2"/>
              </a:rPr>
              <a:t> equivalent values on selected attributes (name)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Predicates:</a:t>
            </a:r>
            <a:r>
              <a:rPr lang="en-US" dirty="0">
                <a:sym typeface="Wingdings" panose="05000000000000000000" pitchFamily="2" charset="2"/>
              </a:rPr>
              <a:t> whole field, token field, common integer, same x char start, n-grams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Hybrid:</a:t>
            </a:r>
            <a:r>
              <a:rPr lang="en-US" dirty="0">
                <a:sym typeface="Wingdings" panose="05000000000000000000" pitchFamily="2" charset="2"/>
              </a:rPr>
              <a:t> disjunctions/conjunctions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Blocking Keys: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Learned: Minimal rule set via greedy algorithms 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 Significant reduction:</a:t>
            </a:r>
            <a:r>
              <a:rPr lang="en-US" dirty="0">
                <a:sym typeface="Wingdings" panose="05000000000000000000" pitchFamily="2" charset="2"/>
              </a:rPr>
              <a:t> 1M records  1T</a:t>
            </a:r>
            <a:r>
              <a:rPr lang="en-US" baseline="30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pairs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 10K partitions w/ 100 records  100M pairs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10,000x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EF6D-F445-86C3-06D0-7A11E4C58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2: Blocking and Sorting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5D534F-87E8-00F8-C914-BEF3CB192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83953"/>
              </p:ext>
            </p:extLst>
          </p:nvPr>
        </p:nvGraphicFramePr>
        <p:xfrm>
          <a:off x="9066903" y="1268963"/>
          <a:ext cx="1314453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779">
                  <a:extLst>
                    <a:ext uri="{9D8B030D-6E8A-4147-A177-3AD203B41FA5}">
                      <a16:colId xmlns:a16="http://schemas.microsoft.com/office/drawing/2014/main" val="230869230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6302799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176109356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60742309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55954320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29310663"/>
                    </a:ext>
                  </a:extLst>
                </a:gridCol>
                <a:gridCol w="187779">
                  <a:extLst>
                    <a:ext uri="{9D8B030D-6E8A-4147-A177-3AD203B41FA5}">
                      <a16:colId xmlns:a16="http://schemas.microsoft.com/office/drawing/2014/main" val="3424861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9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04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971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530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15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813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320846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C16DC6-E981-9893-08A3-C2EAE027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90722"/>
              </p:ext>
            </p:extLst>
          </p:nvPr>
        </p:nvGraphicFramePr>
        <p:xfrm>
          <a:off x="3179794" y="4187961"/>
          <a:ext cx="4588573" cy="335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5951">
                  <a:extLst>
                    <a:ext uri="{9D8B030D-6E8A-4147-A177-3AD203B41FA5}">
                      <a16:colId xmlns:a16="http://schemas.microsoft.com/office/drawing/2014/main" val="2824609469"/>
                    </a:ext>
                  </a:extLst>
                </a:gridCol>
                <a:gridCol w="1123358">
                  <a:extLst>
                    <a:ext uri="{9D8B030D-6E8A-4147-A177-3AD203B41FA5}">
                      <a16:colId xmlns:a16="http://schemas.microsoft.com/office/drawing/2014/main" val="2986342543"/>
                    </a:ext>
                  </a:extLst>
                </a:gridCol>
                <a:gridCol w="903579">
                  <a:extLst>
                    <a:ext uri="{9D8B030D-6E8A-4147-A177-3AD203B41FA5}">
                      <a16:colId xmlns:a16="http://schemas.microsoft.com/office/drawing/2014/main" val="1922097347"/>
                    </a:ext>
                  </a:extLst>
                </a:gridCol>
                <a:gridCol w="522387">
                  <a:extLst>
                    <a:ext uri="{9D8B030D-6E8A-4147-A177-3AD203B41FA5}">
                      <a16:colId xmlns:a16="http://schemas.microsoft.com/office/drawing/2014/main" val="3907588433"/>
                    </a:ext>
                  </a:extLst>
                </a:gridCol>
                <a:gridCol w="713298">
                  <a:extLst>
                    <a:ext uri="{9D8B030D-6E8A-4147-A177-3AD203B41FA5}">
                      <a16:colId xmlns:a16="http://schemas.microsoft.com/office/drawing/2014/main" val="4168097957"/>
                    </a:ext>
                  </a:extLst>
                </a:gridCol>
              </a:tblGrid>
              <a:tr h="2326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J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ohn </a:t>
                      </a: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R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oberts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20 Main St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Plainville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MA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01111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895286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6AC91F-4027-1C1E-844E-0CFF46CD9446}"/>
              </a:ext>
            </a:extLst>
          </p:cNvPr>
          <p:cNvSpPr/>
          <p:nvPr/>
        </p:nvSpPr>
        <p:spPr>
          <a:xfrm>
            <a:off x="6568216" y="379474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JR01111 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AB6A24-35A6-AA29-4E99-F5E198754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442" y="3794747"/>
            <a:ext cx="97788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6097F8-B9CD-3705-A475-4F8EDB46BC42}"/>
              </a:ext>
            </a:extLst>
          </p:cNvPr>
          <p:cNvSpPr txBox="1"/>
          <p:nvPr/>
        </p:nvSpPr>
        <p:spPr>
          <a:xfrm>
            <a:off x="8867775" y="4392146"/>
            <a:ext cx="26695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Chammas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Eddie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Pantrige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Building a Scalable Record Linkage System,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Spark+AI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Summit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36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C8D0D9-58DF-B498-1028-E2BE9AFAE7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#3 Sorted Neighborhood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sorting keys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(similar to blocking keys; e.g., publication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Sort records by sorting keys</a:t>
            </a:r>
          </a:p>
          <a:p>
            <a:pPr lvl="1"/>
            <a:r>
              <a:rPr lang="en-US" dirty="0"/>
              <a:t>Define </a:t>
            </a:r>
            <a:r>
              <a:rPr lang="en-US" b="1" dirty="0">
                <a:solidFill>
                  <a:schemeClr val="accent1"/>
                </a:solidFill>
              </a:rPr>
              <a:t>sliding window of size m</a:t>
            </a:r>
            <a:r>
              <a:rPr lang="en-US" dirty="0"/>
              <a:t> (e.g., size 100, step 90) or </a:t>
            </a:r>
            <a:r>
              <a:rPr lang="en-US" b="1" dirty="0">
                <a:solidFill>
                  <a:srgbClr val="C40D1E"/>
                </a:solidFill>
              </a:rPr>
              <a:t>value range </a:t>
            </a:r>
            <a:r>
              <a:rPr lang="en-US" dirty="0"/>
              <a:t>(2 years)</a:t>
            </a:r>
            <a:br>
              <a:rPr lang="en-US" dirty="0"/>
            </a:br>
            <a:r>
              <a:rPr lang="en-US" dirty="0"/>
              <a:t>and compute all-pair </a:t>
            </a:r>
            <a:r>
              <a:rPr lang="en-US" b="1" dirty="0">
                <a:solidFill>
                  <a:srgbClr val="7889FB"/>
                </a:solidFill>
              </a:rPr>
              <a:t>matching within sliding window</a:t>
            </a:r>
          </a:p>
          <a:p>
            <a:pPr lvl="2"/>
            <a:endParaRPr lang="en-US" sz="1000" dirty="0"/>
          </a:p>
          <a:p>
            <a:r>
              <a:rPr lang="en-US" dirty="0"/>
              <a:t>#4 Blocking via Word Embeddings and LSH/DL</a:t>
            </a:r>
          </a:p>
          <a:p>
            <a:pPr lvl="1"/>
            <a:r>
              <a:rPr lang="en-US" dirty="0"/>
              <a:t>Compute word/attribute embeddings + tuple embeddings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Locality-Sensitive Hashing (LSH) </a:t>
            </a:r>
            <a:r>
              <a:rPr lang="en-US" dirty="0"/>
              <a:t>for blocking</a:t>
            </a:r>
          </a:p>
          <a:p>
            <a:pPr lvl="1"/>
            <a:r>
              <a:rPr lang="en-US" dirty="0"/>
              <a:t>K hash functions h(t) </a:t>
            </a:r>
            <a:r>
              <a:rPr lang="en-US" dirty="0">
                <a:sym typeface="Wingdings" panose="05000000000000000000" pitchFamily="2" charset="2"/>
              </a:rPr>
              <a:t> k-dim hash-code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 hash tables, each k hash functions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8E61B-C359-2835-87AC-D24F3F2D7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2: Blocking,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3F423B-12FB-CCE6-C5C7-9F4E65CC51B9}"/>
              </a:ext>
            </a:extLst>
          </p:cNvPr>
          <p:cNvSpPr txBox="1"/>
          <p:nvPr/>
        </p:nvSpPr>
        <p:spPr>
          <a:xfrm>
            <a:off x="8381158" y="3004795"/>
            <a:ext cx="32394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7F9CC-A88E-7F1D-7B5A-AF9E0529D572}"/>
              </a:ext>
            </a:extLst>
          </p:cNvPr>
          <p:cNvSpPr txBox="1"/>
          <p:nvPr/>
        </p:nvSpPr>
        <p:spPr>
          <a:xfrm>
            <a:off x="8251876" y="3402022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72A22-9617-E228-A4C1-58298E35C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927" y="3479293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567A3-FA7A-2CAF-5E30-1F12FF08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8021" y="421263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00D124-49C2-8337-21EA-D21F6BD00A46}"/>
              </a:ext>
            </a:extLst>
          </p:cNvPr>
          <p:cNvSpPr txBox="1"/>
          <p:nvPr/>
        </p:nvSpPr>
        <p:spPr>
          <a:xfrm>
            <a:off x="8280451" y="4154497"/>
            <a:ext cx="27566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Saravanan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Thirumuruganathan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 Deep Learning for Blocking in Entity Matching […].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1BAA0A-F25E-05BB-16EC-729614E01E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C885F5-E380-2731-562A-4AC8E7FE8F7C}"/>
              </a:ext>
            </a:extLst>
          </p:cNvPr>
          <p:cNvSpPr txBox="1"/>
          <p:nvPr/>
        </p:nvSpPr>
        <p:spPr>
          <a:xfrm>
            <a:off x="2462436" y="5664689"/>
            <a:ext cx="273367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v[t1]=[0.45,0.8,0.85]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v[t2]=[0.4,0.85,0.75]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FBDE0-26BB-5F80-7DBE-7173638C34B4}"/>
              </a:ext>
            </a:extLst>
          </p:cNvPr>
          <p:cNvSpPr txBox="1"/>
          <p:nvPr/>
        </p:nvSpPr>
        <p:spPr>
          <a:xfrm>
            <a:off x="4921297" y="5007464"/>
            <a:ext cx="311890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h1=[-1, 1,1], h2=[ 1,1, 1],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h3=[-1,-1,1], h4=[-1,1,-1],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DC4BB-9C8D-C8E6-CF18-016810FD50BA}"/>
              </a:ext>
            </a:extLst>
          </p:cNvPr>
          <p:cNvSpPr txBox="1"/>
          <p:nvPr/>
        </p:nvSpPr>
        <p:spPr>
          <a:xfrm>
            <a:off x="5196111" y="5655164"/>
            <a:ext cx="21717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[1.2,2.1,-0.4,-0.5]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[1.2,2.0,-0.5,-0.3]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F3E2C9-563B-06A1-0003-C591AC37F18C}"/>
              </a:ext>
            </a:extLst>
          </p:cNvPr>
          <p:cNvSpPr txBox="1"/>
          <p:nvPr/>
        </p:nvSpPr>
        <p:spPr>
          <a:xfrm>
            <a:off x="7680020" y="5655164"/>
            <a:ext cx="145944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[1,1,-1,-1]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1F40F1-3A57-9806-F236-83C4353B5C2E}"/>
              </a:ext>
            </a:extLst>
          </p:cNvPr>
          <p:cNvSpPr/>
          <p:nvPr/>
        </p:nvSpPr>
        <p:spPr>
          <a:xfrm>
            <a:off x="3623428" y="5145963"/>
            <a:ext cx="970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 %*% 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8B8A13-5699-71E8-3BA1-122392E1AF7C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7367811" y="5947552"/>
            <a:ext cx="31220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D63790-28E7-2724-A65E-50311A5378B3}"/>
              </a:ext>
            </a:extLst>
          </p:cNvPr>
          <p:cNvSpPr txBox="1"/>
          <p:nvPr/>
        </p:nvSpPr>
        <p:spPr>
          <a:xfrm>
            <a:off x="9480246" y="5655164"/>
            <a:ext cx="68791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[12]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34755B-9817-1397-85D1-1868F6EEE41D}"/>
              </a:ext>
            </a:extLst>
          </p:cNvPr>
          <p:cNvCxnSpPr>
            <a:endCxn id="16" idx="1"/>
          </p:cNvCxnSpPr>
          <p:nvPr/>
        </p:nvCxnSpPr>
        <p:spPr>
          <a:xfrm>
            <a:off x="9168036" y="5947552"/>
            <a:ext cx="31221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2CFE17-E6AB-92B4-704F-C2AE3859B4C7}"/>
              </a:ext>
            </a:extLst>
          </p:cNvPr>
          <p:cNvSpPr txBox="1"/>
          <p:nvPr/>
        </p:nvSpPr>
        <p:spPr>
          <a:xfrm>
            <a:off x="9896699" y="5636114"/>
            <a:ext cx="1019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 bucket</a:t>
            </a:r>
          </a:p>
        </p:txBody>
      </p:sp>
    </p:spTree>
    <p:extLst>
      <p:ext uri="{BB962C8B-B14F-4D97-AF65-F5344CB8AC3E}">
        <p14:creationId xmlns:p14="http://schemas.microsoft.com/office/powerpoint/2010/main" val="33452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D7F0-BEDA-B882-49D5-C5E554C720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Basic Similarity Measures </a:t>
            </a:r>
          </a:p>
          <a:p>
            <a:pPr lvl="1"/>
            <a:r>
              <a:rPr lang="en-US" dirty="0"/>
              <a:t>Pick similarity measure sim(r, r’) and thresholds: high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(and low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Record similarity: </a:t>
            </a:r>
            <a:r>
              <a:rPr lang="en-US" dirty="0"/>
              <a:t>avg attribute similarity; attribute similarity on token/n-gram/character-level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Match:</a:t>
            </a:r>
            <a:r>
              <a:rPr lang="en-US" dirty="0"/>
              <a:t> sim(r, r’)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r>
              <a:rPr lang="en-US" dirty="0"/>
              <a:t>  </a:t>
            </a:r>
            <a:r>
              <a:rPr lang="en-US" b="1" dirty="0">
                <a:solidFill>
                  <a:srgbClr val="7889FB"/>
                </a:solidFill>
              </a:rPr>
              <a:t>Non-match:</a:t>
            </a:r>
            <a:r>
              <a:rPr lang="en-US" dirty="0"/>
              <a:t> sim(r, r’) &lt;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possible match: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en-US" baseline="-25000" dirty="0"/>
              <a:t>l</a:t>
            </a:r>
            <a:r>
              <a:rPr lang="en-US" dirty="0"/>
              <a:t> &lt; sim(r, r’) &lt;</a:t>
            </a:r>
            <a:r>
              <a:rPr lang="el-GR" dirty="0"/>
              <a:t> θ</a:t>
            </a:r>
            <a:r>
              <a:rPr lang="en-US" baseline="-25000" dirty="0"/>
              <a:t>h</a:t>
            </a:r>
            <a:r>
              <a:rPr lang="en-US" dirty="0"/>
              <a:t> </a:t>
            </a:r>
          </a:p>
          <a:p>
            <a:pPr lvl="2"/>
            <a:endParaRPr lang="en-US" sz="1000" dirty="0"/>
          </a:p>
          <a:p>
            <a:r>
              <a:rPr lang="en-US" dirty="0"/>
              <a:t>Examples    </a:t>
            </a:r>
            <a:r>
              <a:rPr lang="en-US" sz="2000" b="0" dirty="0">
                <a:latin typeface="Consolas" panose="020B0609020204030204" pitchFamily="49" charset="0"/>
              </a:rPr>
              <a:t>sim(</a:t>
            </a:r>
            <a:r>
              <a:rPr lang="en-US" b="0" dirty="0">
                <a:latin typeface="Consolas" panose="020B0609020204030204" pitchFamily="49" charset="0"/>
              </a:rPr>
              <a:t>“Matt </a:t>
            </a:r>
            <a:r>
              <a:rPr lang="en-US" b="0" dirty="0" err="1">
                <a:latin typeface="Consolas" panose="020B0609020204030204" pitchFamily="49" charset="0"/>
              </a:rPr>
              <a:t>Böhm</a:t>
            </a:r>
            <a:r>
              <a:rPr lang="en-US" b="0" dirty="0">
                <a:latin typeface="Consolas" panose="020B0609020204030204" pitchFamily="49" charset="0"/>
              </a:rPr>
              <a:t>”, </a:t>
            </a:r>
            <a:r>
              <a:rPr lang="en-US" sz="2000" b="0" dirty="0">
                <a:latin typeface="Consolas" panose="020B0609020204030204" pitchFamily="49" charset="0"/>
              </a:rPr>
              <a:t>“Matt Boehm”)</a:t>
            </a:r>
            <a:endParaRPr lang="en-US" b="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8744F-20FF-DC3F-3F85-447A723F3A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88104F-3AB7-1C43-4CF1-6FCE1A9F13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B98C2A-9C0C-7C52-D779-C52FA9816C3D}"/>
              </a:ext>
            </a:extLst>
          </p:cNvPr>
          <p:cNvSpPr txBox="1"/>
          <p:nvPr/>
        </p:nvSpPr>
        <p:spPr>
          <a:xfrm>
            <a:off x="8822038" y="3288570"/>
            <a:ext cx="273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Levenshtein</a:t>
            </a:r>
            <a:r>
              <a:rPr lang="en-US" b="1" dirty="0"/>
              <a:t> Distance: </a:t>
            </a:r>
            <a:r>
              <a:rPr lang="en-US" b="1" dirty="0">
                <a:solidFill>
                  <a:srgbClr val="C40D1E"/>
                </a:solidFill>
              </a:rPr>
              <a:t>2</a:t>
            </a:r>
            <a:r>
              <a:rPr lang="en-US" b="1" dirty="0"/>
              <a:t>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2702D2-081F-6AEB-AB9B-F8181098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364" y="3705110"/>
            <a:ext cx="2871739" cy="260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A67444-6AF6-5C25-8477-4C5F2E243A34}"/>
              </a:ext>
            </a:extLst>
          </p:cNvPr>
          <p:cNvSpPr txBox="1"/>
          <p:nvPr/>
        </p:nvSpPr>
        <p:spPr>
          <a:xfrm>
            <a:off x="8455514" y="6376236"/>
            <a:ext cx="347472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https://phiresky.github.io/levenshtein-demo/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6DC4A-3AF4-3BF4-D40C-303B04A4B69B}"/>
              </a:ext>
            </a:extLst>
          </p:cNvPr>
          <p:cNvSpPr txBox="1"/>
          <p:nvPr/>
        </p:nvSpPr>
        <p:spPr>
          <a:xfrm>
            <a:off x="4476177" y="3298124"/>
            <a:ext cx="2737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Trigram Similarity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4D9CA-AB73-F87E-9097-BEAE04604C62}"/>
              </a:ext>
            </a:extLst>
          </p:cNvPr>
          <p:cNvSpPr txBox="1"/>
          <p:nvPr/>
        </p:nvSpPr>
        <p:spPr>
          <a:xfrm>
            <a:off x="3852230" y="3799717"/>
            <a:ext cx="4182164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__M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tt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t_B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   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öhm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hm_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m__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__M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_Ma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tt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t_B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_Bo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Boe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oeh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ehm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hm_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m__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sim =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2*|A </a:t>
            </a:r>
            <a:r>
              <a:rPr lang="de-DE" dirty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 B| / (|A|+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|B|)</a:t>
            </a:r>
          </a:p>
          <a:p>
            <a:r>
              <a:rPr lang="en-US" dirty="0">
                <a:latin typeface="Consolas" panose="020B0609020204030204" pitchFamily="49" charset="0"/>
              </a:rPr>
              <a:t>    = 2*8 / (11+12)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</a:rPr>
              <a:t>0.696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B6F8C7-EB56-45E8-1E15-DF3C7A24937A}"/>
              </a:ext>
            </a:extLst>
          </p:cNvPr>
          <p:cNvSpPr txBox="1"/>
          <p:nvPr/>
        </p:nvSpPr>
        <p:spPr>
          <a:xfrm>
            <a:off x="326765" y="3288570"/>
            <a:ext cx="2737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Jaccard Similarity</a:t>
            </a:r>
            <a:br>
              <a:rPr lang="en-US" b="1" dirty="0"/>
            </a:br>
            <a:r>
              <a:rPr lang="en-US" dirty="0"/>
              <a:t>(token-level, set semantics)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62B8D9-DCC9-7F13-15E6-CEC573549A81}"/>
              </a:ext>
            </a:extLst>
          </p:cNvPr>
          <p:cNvSpPr txBox="1"/>
          <p:nvPr/>
        </p:nvSpPr>
        <p:spPr>
          <a:xfrm>
            <a:off x="554018" y="4018309"/>
            <a:ext cx="287173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Böhm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B: {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Boehm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sim =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|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 </a:t>
            </a:r>
            <a:r>
              <a:rPr lang="de-DE" dirty="0">
                <a:solidFill>
                  <a:schemeClr val="tx1"/>
                </a:solidFill>
                <a:latin typeface="Consolas" panose="020B0609020204030204" pitchFamily="49" charset="0"/>
                <a:sym typeface="Symbol"/>
              </a:rPr>
              <a:t> B|/|A 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B|</a:t>
            </a:r>
          </a:p>
          <a:p>
            <a:r>
              <a:rPr lang="en-US" dirty="0">
                <a:latin typeface="Consolas" panose="020B0609020204030204" pitchFamily="49" charset="0"/>
              </a:rPr>
              <a:t>    = 1 / 3 = </a:t>
            </a:r>
            <a:r>
              <a:rPr lang="en-US" b="1" dirty="0">
                <a:solidFill>
                  <a:srgbClr val="C40D1E"/>
                </a:solidFill>
                <a:latin typeface="Consolas" panose="020B0609020204030204" pitchFamily="49" charset="0"/>
              </a:rPr>
              <a:t>0.333</a:t>
            </a:r>
          </a:p>
        </p:txBody>
      </p:sp>
    </p:spTree>
    <p:extLst>
      <p:ext uri="{BB962C8B-B14F-4D97-AF65-F5344CB8AC3E}">
        <p14:creationId xmlns:p14="http://schemas.microsoft.com/office/powerpoint/2010/main" val="336172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468738-DE03-1881-1558-0EDF191A6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Traditional ML for 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1:</a:t>
            </a:r>
            <a:r>
              <a:rPr lang="en-US" dirty="0"/>
              <a:t> Learned string similarity measures for selected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2:</a:t>
            </a:r>
            <a:r>
              <a:rPr lang="en-US" dirty="0"/>
              <a:t> Training matching decisions from similarity metrics </a:t>
            </a:r>
          </a:p>
          <a:p>
            <a:pPr lvl="1"/>
            <a:r>
              <a:rPr lang="en-US" dirty="0"/>
              <a:t>Selection of samples for labeling (sufficient, suitable, </a:t>
            </a:r>
            <a:r>
              <a:rPr lang="en-US" b="1" dirty="0">
                <a:solidFill>
                  <a:schemeClr val="accent1"/>
                </a:solidFill>
              </a:rPr>
              <a:t>balanced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Example ML Algorithms: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logistic regression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random forest</a:t>
            </a:r>
            <a:r>
              <a:rPr lang="en-US" dirty="0"/>
              <a:t>, </a:t>
            </a:r>
            <a:r>
              <a:rPr lang="en-US" dirty="0" err="1"/>
              <a:t>XGBoost</a:t>
            </a:r>
            <a:endParaRPr lang="en-US" dirty="0"/>
          </a:p>
          <a:p>
            <a:endParaRPr lang="en-US" dirty="0"/>
          </a:p>
          <a:p>
            <a:r>
              <a:rPr lang="en-US" dirty="0"/>
              <a:t>Deep Learning for ER</a:t>
            </a:r>
          </a:p>
          <a:p>
            <a:pPr lvl="1"/>
            <a:r>
              <a:rPr lang="en-US" dirty="0"/>
              <a:t>Automatic </a:t>
            </a:r>
            <a:r>
              <a:rPr lang="en-US" b="1" dirty="0">
                <a:solidFill>
                  <a:srgbClr val="7889FB"/>
                </a:solidFill>
              </a:rPr>
              <a:t>representation learning</a:t>
            </a:r>
            <a:r>
              <a:rPr lang="en-US" dirty="0"/>
              <a:t> from text (avoid feature engineering)</a:t>
            </a:r>
          </a:p>
          <a:p>
            <a:pPr lvl="1"/>
            <a:r>
              <a:rPr lang="en-US" dirty="0"/>
              <a:t>Leverage pre-trained </a:t>
            </a:r>
            <a:r>
              <a:rPr lang="en-US" b="1" dirty="0">
                <a:solidFill>
                  <a:srgbClr val="7889FB"/>
                </a:solidFill>
              </a:rPr>
              <a:t>word embeddings for semantics </a:t>
            </a:r>
            <a:r>
              <a:rPr lang="en-US" dirty="0"/>
              <a:t>(no syntactic limitations)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8DC0D-1C3E-E2BE-8040-67A2F70809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2F293-8624-E570-8E26-81C27596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691" y="136801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276A7-2FB6-6749-7B53-80718B2FA5CA}"/>
              </a:ext>
            </a:extLst>
          </p:cNvPr>
          <p:cNvSpPr txBox="1"/>
          <p:nvPr/>
        </p:nvSpPr>
        <p:spPr>
          <a:xfrm>
            <a:off x="7702475" y="1307819"/>
            <a:ext cx="32922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[Mikhail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Bilenko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Raymond J. Mooney: Adaptive duplicate detection using learnable string similarity measures.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2C64D-F5C2-102E-3359-C39E9848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32" y="213668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3AB7CD-72F3-AB65-E447-5F1406131340}"/>
              </a:ext>
            </a:extLst>
          </p:cNvPr>
          <p:cNvSpPr txBox="1"/>
          <p:nvPr/>
        </p:nvSpPr>
        <p:spPr>
          <a:xfrm>
            <a:off x="7562627" y="2063267"/>
            <a:ext cx="34321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Köpcke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Thor, Erhard Rahm: Evaluation of entity resolution approaches on real-world match problems.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BBFD48-EC5B-6BB9-7C94-2314600E7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563" y="3151868"/>
            <a:ext cx="1093199" cy="54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714EE-4A27-E30A-5AAE-2964FA904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32" y="2910359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AE0A05-CECF-3411-C79E-C0E6770886B2}"/>
              </a:ext>
            </a:extLst>
          </p:cNvPr>
          <p:cNvSpPr txBox="1"/>
          <p:nvPr/>
        </p:nvSpPr>
        <p:spPr>
          <a:xfrm>
            <a:off x="8489663" y="2862324"/>
            <a:ext cx="24955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Dong: Building a Broad Knowledge Graph for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76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05E85-F5D5-5A94-4A88-A9B92C0A28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DeepER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Magellan</a:t>
            </a:r>
          </a:p>
          <a:p>
            <a:pPr lvl="1"/>
            <a:r>
              <a:rPr lang="en-US" dirty="0"/>
              <a:t>DL for </a:t>
            </a:r>
            <a:r>
              <a:rPr lang="en-US" b="1" dirty="0">
                <a:solidFill>
                  <a:srgbClr val="7889FB"/>
                </a:solidFill>
              </a:rPr>
              <a:t>text and dirty 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488B5-BD50-DD54-B78B-D4B916BB3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F81F1-6F7E-C2F1-63D8-5A648F72E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20" y="1187080"/>
            <a:ext cx="5931705" cy="44838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9BCE1B-1AD5-F3B4-6E8F-A82CFFE2C2E1}"/>
              </a:ext>
            </a:extLst>
          </p:cNvPr>
          <p:cNvSpPr/>
          <p:nvPr/>
        </p:nvSpPr>
        <p:spPr>
          <a:xfrm>
            <a:off x="5699234" y="1568395"/>
            <a:ext cx="2205933" cy="351997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85E23-2962-A45B-0AD1-657547F22281}"/>
              </a:ext>
            </a:extLst>
          </p:cNvPr>
          <p:cNvSpPr/>
          <p:nvPr/>
        </p:nvSpPr>
        <p:spPr>
          <a:xfrm>
            <a:off x="7905167" y="1796527"/>
            <a:ext cx="684600" cy="264522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B3E95-E0BA-9857-BE02-BA74C437AF6E}"/>
              </a:ext>
            </a:extLst>
          </p:cNvPr>
          <p:cNvSpPr txBox="1"/>
          <p:nvPr/>
        </p:nvSpPr>
        <p:spPr>
          <a:xfrm>
            <a:off x="6619317" y="5140075"/>
            <a:ext cx="259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Tuple 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7D507-16C0-B407-2FEB-EFCE835BBA51}"/>
              </a:ext>
            </a:extLst>
          </p:cNvPr>
          <p:cNvSpPr txBox="1"/>
          <p:nvPr/>
        </p:nvSpPr>
        <p:spPr>
          <a:xfrm>
            <a:off x="8296675" y="4107830"/>
            <a:ext cx="23234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 Difference /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88B78-6C31-E5B1-74D6-5046EF0B6D9F}"/>
              </a:ext>
            </a:extLst>
          </p:cNvPr>
          <p:cNvSpPr txBox="1"/>
          <p:nvPr/>
        </p:nvSpPr>
        <p:spPr>
          <a:xfrm>
            <a:off x="1472454" y="1655862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Ebraheem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Distributed Representations of Tuples for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9E94A-492D-702B-B218-5BC2E205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73" y="179652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E72D2C-9F0C-B949-E52B-0BF78F2C69FB}"/>
              </a:ext>
            </a:extLst>
          </p:cNvPr>
          <p:cNvSpPr txBox="1"/>
          <p:nvPr/>
        </p:nvSpPr>
        <p:spPr>
          <a:xfrm>
            <a:off x="1462929" y="3923350"/>
            <a:ext cx="212407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Sidharth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Mudgal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Deep Learning for Entity Matching: A Design Space Exploration.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59961B-D4AA-134C-15E1-A36BBCF74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32" y="408054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340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776B4-3999-7507-07C2-95382C96A8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Labeled Data</a:t>
            </a:r>
          </a:p>
          <a:p>
            <a:pPr lvl="1"/>
            <a:r>
              <a:rPr lang="en-US" dirty="0"/>
              <a:t>Scarce (experts)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Class skew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Transfer Learning</a:t>
            </a:r>
          </a:p>
          <a:p>
            <a:pPr lvl="1"/>
            <a:r>
              <a:rPr lang="en-US" dirty="0"/>
              <a:t>Learn model from high-resource ER scenario (w/ regularization)</a:t>
            </a:r>
          </a:p>
          <a:p>
            <a:pPr lvl="1"/>
            <a:r>
              <a:rPr lang="en-US" dirty="0"/>
              <a:t>Fine-tune using low-resource examples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Active Learning</a:t>
            </a:r>
          </a:p>
          <a:p>
            <a:pPr lvl="1"/>
            <a:r>
              <a:rPr lang="en-US" dirty="0"/>
              <a:t>Select instances for tuning to min labeling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0BA8C-0C4E-AB5F-1DCA-EC29930160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3: Matching - #2 Learned Matchers,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15AA7C-FE96-FB94-8B20-29B79057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97" y="1268963"/>
            <a:ext cx="4695942" cy="27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1E18A-DB67-748F-75A0-8C2DA8221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803" y="1082352"/>
            <a:ext cx="102510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1F95B-14DC-3805-C2B3-FE00FC57A84F}"/>
              </a:ext>
            </a:extLst>
          </p:cNvPr>
          <p:cNvSpPr txBox="1"/>
          <p:nvPr/>
        </p:nvSpPr>
        <p:spPr>
          <a:xfrm>
            <a:off x="6734078" y="281133"/>
            <a:ext cx="37782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11654-C2E9-2A4A-6153-9220B82DD9B3}"/>
              </a:ext>
            </a:extLst>
          </p:cNvPr>
          <p:cNvSpPr txBox="1"/>
          <p:nvPr/>
        </p:nvSpPr>
        <p:spPr>
          <a:xfrm>
            <a:off x="4720976" y="971958"/>
            <a:ext cx="112036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DBLP-ACM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B6112-DD45-79A6-D773-C01AB4E152A4}"/>
              </a:ext>
            </a:extLst>
          </p:cNvPr>
          <p:cNvSpPr txBox="1"/>
          <p:nvPr/>
        </p:nvSpPr>
        <p:spPr>
          <a:xfrm>
            <a:off x="7171248" y="4842203"/>
            <a:ext cx="27118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Jungo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Kasai et al: Low-resource Deep Entity Resolution with Transfer and Active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ACL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D92B9-B0D3-7996-D5BE-4ED8C39AC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164" y="4891495"/>
            <a:ext cx="4547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AF68-703A-30F3-6152-154C5C896DD8}"/>
                  </a:ext>
                </a:extLst>
              </p:cNvPr>
              <p:cNvSpPr txBox="1"/>
              <p:nvPr/>
            </p:nvSpPr>
            <p:spPr>
              <a:xfrm>
                <a:off x="6871706" y="2514123"/>
                <a:ext cx="2557746" cy="601318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=2⋅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𝑝𝑟𝑒𝑐𝑖𝑠𝑖𝑜𝑛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88AF68-703A-30F3-6152-154C5C896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706" y="2514123"/>
                <a:ext cx="2557746" cy="6013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Lectures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Dec 07:</a:t>
            </a:r>
            <a:r>
              <a:rPr lang="en-US" dirty="0"/>
              <a:t> no lecture because blocked ADBS course Dec 04 - Dec 07 at TU Graz</a:t>
            </a:r>
          </a:p>
          <a:p>
            <a:pPr lvl="1"/>
            <a:r>
              <a:rPr lang="en-US" dirty="0"/>
              <a:t>Moved lecture </a:t>
            </a:r>
            <a:r>
              <a:rPr lang="en-US" b="1" dirty="0">
                <a:solidFill>
                  <a:srgbClr val="7889FB"/>
                </a:solidFill>
              </a:rPr>
              <a:t>08 Cloud Fundamentals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14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09 Cloud Scheduling</a:t>
            </a:r>
            <a:r>
              <a:rPr lang="en-US" dirty="0"/>
              <a:t> to </a:t>
            </a:r>
            <a:r>
              <a:rPr lang="en-US" b="1" dirty="0">
                <a:solidFill>
                  <a:srgbClr val="C40D1E"/>
                </a:solidFill>
              </a:rPr>
              <a:t>Dec 21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#3 Exam Registration</a:t>
            </a:r>
          </a:p>
          <a:p>
            <a:pPr lvl="1"/>
            <a:r>
              <a:rPr lang="en-US" dirty="0"/>
              <a:t>Written exams </a:t>
            </a:r>
            <a:r>
              <a:rPr lang="en-US" b="1" dirty="0">
                <a:solidFill>
                  <a:srgbClr val="C40D1E"/>
                </a:solidFill>
              </a:rPr>
              <a:t>Feb 08, 4pm</a:t>
            </a:r>
            <a:r>
              <a:rPr lang="en-US" dirty="0"/>
              <a:t> and </a:t>
            </a:r>
            <a:r>
              <a:rPr lang="en-US" b="1" dirty="0">
                <a:solidFill>
                  <a:srgbClr val="C40D1E"/>
                </a:solidFill>
              </a:rPr>
              <a:t>Feb 15, 4pm</a:t>
            </a:r>
            <a:r>
              <a:rPr lang="en-US" dirty="0"/>
              <a:t> (both in </a:t>
            </a:r>
            <a:r>
              <a:rPr lang="en-US" b="1" dirty="0">
                <a:solidFill>
                  <a:srgbClr val="7889FB"/>
                </a:solidFill>
              </a:rPr>
              <a:t>H 0107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 registration beginning of January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BDFBE-055C-C431-D862-FB34DB51E1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Connected Components</a:t>
            </a:r>
          </a:p>
          <a:p>
            <a:pPr lvl="1"/>
            <a:r>
              <a:rPr lang="en-US" dirty="0"/>
              <a:t>Determine connected components of a graph (subgraphs of connected nodes)</a:t>
            </a:r>
          </a:p>
          <a:p>
            <a:pPr lvl="1"/>
            <a:r>
              <a:rPr lang="en-US" dirty="0"/>
              <a:t>Propagate max(current, </a:t>
            </a:r>
            <a:r>
              <a:rPr lang="en-US" dirty="0" err="1"/>
              <a:t>msgs</a:t>
            </a:r>
            <a:r>
              <a:rPr lang="en-US" dirty="0"/>
              <a:t>) if != current to neighbors, terminate if no </a:t>
            </a:r>
            <a:r>
              <a:rPr lang="en-US" dirty="0" err="1"/>
              <a:t>msgs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Clustering Approaches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Basic:</a:t>
            </a:r>
            <a:r>
              <a:rPr lang="en-US" dirty="0"/>
              <a:t> connected components  (transitive closure) w/ edges sim &gt; </a:t>
            </a:r>
            <a:r>
              <a:rPr lang="el-GR" dirty="0"/>
              <a:t>θ</a:t>
            </a:r>
            <a:r>
              <a:rPr lang="en-US" baseline="-25000" dirty="0"/>
              <a:t>h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Issues: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big clusters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dissimilar records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Correlation clustering:</a:t>
            </a:r>
            <a:r>
              <a:rPr lang="en-US" dirty="0"/>
              <a:t> +/- cuts based on sims </a:t>
            </a:r>
            <a:r>
              <a:rPr lang="en-US" dirty="0">
                <a:sym typeface="Wingdings" panose="05000000000000000000" pitchFamily="2" charset="2"/>
              </a:rPr>
              <a:t> global opt NP-hard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Markov clustering:</a:t>
            </a:r>
            <a:r>
              <a:rPr lang="en-US" dirty="0"/>
              <a:t> stochastic flow simulation via random walks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D962A-BE19-F4D6-D857-9240DA1288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Step 4: Clustering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2010AD-9630-1747-46D9-2EDCE4056870}"/>
              </a:ext>
            </a:extLst>
          </p:cNvPr>
          <p:cNvGrpSpPr/>
          <p:nvPr/>
        </p:nvGrpSpPr>
        <p:grpSpPr>
          <a:xfrm>
            <a:off x="1245632" y="2434963"/>
            <a:ext cx="1925163" cy="1237734"/>
            <a:chOff x="6624612" y="2794113"/>
            <a:chExt cx="1925163" cy="12377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29A9DA-95A2-DD10-D1F0-6BDBC63D2E66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D72513-94B2-CC66-5802-AEF2349CCABB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1360B6-0C2F-4ECD-BE56-B6D1A2A40129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39BF9F-8C0E-B164-AC1D-CBD0EDAEC752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AE400B-AFAC-24FC-95BA-930D0D46B23A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137B97-74FF-651B-C4CC-85DC74481243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4C34EF-6B99-4E7F-7692-289020CD0084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023E0C7-1AF1-C67B-59D6-B2F422B1529B}"/>
                </a:ext>
              </a:extLst>
            </p:cNvPr>
            <p:cNvCxnSpPr>
              <a:stCxn id="7" idx="1"/>
              <a:endCxn id="5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F135D3-3970-ACE5-DD38-7C2167520D03}"/>
                </a:ext>
              </a:extLst>
            </p:cNvPr>
            <p:cNvCxnSpPr>
              <a:stCxn id="6" idx="1"/>
              <a:endCxn id="5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126E0E9-9072-C766-6052-3A9A974DB00D}"/>
                </a:ext>
              </a:extLst>
            </p:cNvPr>
            <p:cNvCxnSpPr>
              <a:stCxn id="7" idx="6"/>
              <a:endCxn id="6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913423B-0AF7-DAF6-7029-70DAA9028EA4}"/>
                </a:ext>
              </a:extLst>
            </p:cNvPr>
            <p:cNvCxnSpPr>
              <a:stCxn id="8" idx="2"/>
              <a:endCxn id="6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4D49BF-D3B5-20A3-5753-AA1B1005589A}"/>
                </a:ext>
              </a:extLst>
            </p:cNvPr>
            <p:cNvCxnSpPr>
              <a:stCxn id="10" idx="7"/>
              <a:endCxn id="9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1B3A8C-2171-4DD3-50DF-7E85C66D33E9}"/>
                </a:ext>
              </a:extLst>
            </p:cNvPr>
            <p:cNvCxnSpPr>
              <a:stCxn id="11" idx="1"/>
              <a:endCxn id="9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BA2D3-74DE-4C06-5214-157256B709F3}"/>
                </a:ext>
              </a:extLst>
            </p:cNvPr>
            <p:cNvCxnSpPr>
              <a:stCxn id="11" idx="2"/>
              <a:endCxn id="10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8C71E5D-A8E4-63A9-F651-5934CBB96B13}"/>
              </a:ext>
            </a:extLst>
          </p:cNvPr>
          <p:cNvSpPr txBox="1"/>
          <p:nvPr/>
        </p:nvSpPr>
        <p:spPr>
          <a:xfrm>
            <a:off x="1352177" y="2257593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3DE308-5325-2ADF-3C09-070DA51402E5}"/>
              </a:ext>
            </a:extLst>
          </p:cNvPr>
          <p:cNvGrpSpPr/>
          <p:nvPr/>
        </p:nvGrpSpPr>
        <p:grpSpPr>
          <a:xfrm>
            <a:off x="3918202" y="2431720"/>
            <a:ext cx="1925163" cy="1237734"/>
            <a:chOff x="6624612" y="2794113"/>
            <a:chExt cx="1925163" cy="123773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D45655-CD57-3C4F-14C9-80374CB668DC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B9561F-6233-4077-2DA7-D05C770690CC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82FFE1-BBBC-13E6-742F-FFB5495B6D87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9C2CFE6-9F01-3A82-E984-D5841FA33CAE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A1C8E09-D25C-988A-6F82-99164B5FEF12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16120C-7994-65C0-A347-ADB5F62215C3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556E749-0BEF-F0B2-5F79-1AB1FA4DF62C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5C8DD01-B083-3E7B-7802-34DDC5B9C2F8}"/>
                </a:ext>
              </a:extLst>
            </p:cNvPr>
            <p:cNvCxnSpPr>
              <a:stCxn id="23" idx="1"/>
              <a:endCxn id="21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1D1CD64-B315-7C91-E292-8C73EB824B13}"/>
                </a:ext>
              </a:extLst>
            </p:cNvPr>
            <p:cNvCxnSpPr>
              <a:stCxn id="22" idx="1"/>
              <a:endCxn id="21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47CC891-9BA7-BFEA-921E-4D6FA360ED97}"/>
                </a:ext>
              </a:extLst>
            </p:cNvPr>
            <p:cNvCxnSpPr>
              <a:stCxn id="23" idx="6"/>
              <a:endCxn id="22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63D65A-68B8-BD94-CF9A-8E96D9778E70}"/>
                </a:ext>
              </a:extLst>
            </p:cNvPr>
            <p:cNvCxnSpPr>
              <a:stCxn id="24" idx="2"/>
              <a:endCxn id="22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BC1297-F226-958C-8336-695885645BA4}"/>
                </a:ext>
              </a:extLst>
            </p:cNvPr>
            <p:cNvCxnSpPr>
              <a:stCxn id="26" idx="7"/>
              <a:endCxn id="25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4B3EBC9-7AF2-99B4-4F65-DD437E2BD401}"/>
                </a:ext>
              </a:extLst>
            </p:cNvPr>
            <p:cNvCxnSpPr>
              <a:stCxn id="27" idx="1"/>
              <a:endCxn id="25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84DE5E-5195-91C1-D9FA-BAFAFC845412}"/>
                </a:ext>
              </a:extLst>
            </p:cNvPr>
            <p:cNvCxnSpPr>
              <a:stCxn id="27" idx="2"/>
              <a:endCxn id="26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73AFA4-B5FC-A990-AB52-7361F38D0E72}"/>
              </a:ext>
            </a:extLst>
          </p:cNvPr>
          <p:cNvSpPr txBox="1"/>
          <p:nvPr/>
        </p:nvSpPr>
        <p:spPr>
          <a:xfrm>
            <a:off x="4131754" y="2264076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7C3C76-2E39-08B1-2216-3ADA7ADF12C2}"/>
              </a:ext>
            </a:extLst>
          </p:cNvPr>
          <p:cNvGrpSpPr/>
          <p:nvPr/>
        </p:nvGrpSpPr>
        <p:grpSpPr>
          <a:xfrm>
            <a:off x="6810031" y="2428477"/>
            <a:ext cx="1925163" cy="1237734"/>
            <a:chOff x="6624612" y="2794113"/>
            <a:chExt cx="1925163" cy="123773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E6875CA-D17E-60F5-A74D-8FFFD2B05A05}"/>
                </a:ext>
              </a:extLst>
            </p:cNvPr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77B3C7-07E4-CBA4-6602-148579968BE1}"/>
                </a:ext>
              </a:extLst>
            </p:cNvPr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8F9CA56-A125-DCB7-5E56-A8298018294C}"/>
                </a:ext>
              </a:extLst>
            </p:cNvPr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A377647-3E0B-7F3E-23A8-6A21A71795AA}"/>
                </a:ext>
              </a:extLst>
            </p:cNvPr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228BD03-5136-39AC-4F70-742C9505357F}"/>
                </a:ext>
              </a:extLst>
            </p:cNvPr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869BA6-F273-1D03-BE12-C1DB34DFDF76}"/>
                </a:ext>
              </a:extLst>
            </p:cNvPr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4DD77FF-FC75-6507-325B-2374D5A9114B}"/>
                </a:ext>
              </a:extLst>
            </p:cNvPr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64E817D-9A42-20DB-451F-4970A96EDF65}"/>
                </a:ext>
              </a:extLst>
            </p:cNvPr>
            <p:cNvCxnSpPr>
              <a:stCxn id="39" idx="1"/>
              <a:endCxn id="37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FC244F3D-2890-77DD-50C4-BFFBE1CD9FE6}"/>
                </a:ext>
              </a:extLst>
            </p:cNvPr>
            <p:cNvCxnSpPr>
              <a:stCxn id="38" idx="1"/>
              <a:endCxn id="37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CAB958F-6079-932A-1DCE-473D57AD872F}"/>
                </a:ext>
              </a:extLst>
            </p:cNvPr>
            <p:cNvCxnSpPr>
              <a:stCxn id="39" idx="6"/>
              <a:endCxn id="38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FB1BB5D-9701-54EC-6E2A-2AC2AF8E120F}"/>
                </a:ext>
              </a:extLst>
            </p:cNvPr>
            <p:cNvCxnSpPr>
              <a:stCxn id="40" idx="2"/>
              <a:endCxn id="38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D437E28-573A-8229-DD8D-21B0E9CD5FE3}"/>
                </a:ext>
              </a:extLst>
            </p:cNvPr>
            <p:cNvCxnSpPr>
              <a:stCxn id="42" idx="7"/>
              <a:endCxn id="41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1AFC49C-A912-7D62-4B36-51961F4AFF54}"/>
                </a:ext>
              </a:extLst>
            </p:cNvPr>
            <p:cNvCxnSpPr>
              <a:stCxn id="43" idx="1"/>
              <a:endCxn id="41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78661F-2746-6353-DB53-41E8F94B5DC3}"/>
                </a:ext>
              </a:extLst>
            </p:cNvPr>
            <p:cNvCxnSpPr>
              <a:stCxn id="43" idx="2"/>
              <a:endCxn id="42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677DFC5-3D23-2580-9BDD-48D7C715A961}"/>
              </a:ext>
            </a:extLst>
          </p:cNvPr>
          <p:cNvSpPr txBox="1"/>
          <p:nvPr/>
        </p:nvSpPr>
        <p:spPr>
          <a:xfrm>
            <a:off x="7023583" y="2260833"/>
            <a:ext cx="1711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3518AC7-15CB-FB47-33FF-4D0A23696338}"/>
              </a:ext>
            </a:extLst>
          </p:cNvPr>
          <p:cNvSpPr txBox="1"/>
          <p:nvPr/>
        </p:nvSpPr>
        <p:spPr>
          <a:xfrm>
            <a:off x="9367582" y="2257588"/>
            <a:ext cx="12237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Step 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converged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DA28A73-2AA5-A8DA-DF45-4F668D4B15A7}"/>
              </a:ext>
            </a:extLst>
          </p:cNvPr>
          <p:cNvSpPr txBox="1"/>
          <p:nvPr/>
        </p:nvSpPr>
        <p:spPr>
          <a:xfrm>
            <a:off x="8196369" y="4163865"/>
            <a:ext cx="28514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Oktie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Hassanzadeh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Chiang, Renée J. Miller, Hyun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Lee: Framework for Evaluating Clustering Algorithms in Duplicate Detection.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65A0929-334B-103A-BEB0-326D578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99" y="4301828"/>
            <a:ext cx="45364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57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1471A-E132-98E0-DBDD-7F85C96884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Incremental stream of updates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previously </a:t>
            </a:r>
            <a:r>
              <a:rPr lang="en-US" b="1" dirty="0">
                <a:solidFill>
                  <a:schemeClr val="accent1"/>
                </a:solidFill>
              </a:rPr>
              <a:t>computed results obsolete</a:t>
            </a:r>
          </a:p>
          <a:p>
            <a:pPr lvl="1"/>
            <a:r>
              <a:rPr lang="en-US" dirty="0"/>
              <a:t>Same or </a:t>
            </a:r>
            <a:r>
              <a:rPr lang="en-US" b="1" dirty="0">
                <a:solidFill>
                  <a:srgbClr val="7889FB"/>
                </a:solidFill>
              </a:rPr>
              <a:t>similar results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significantly faster</a:t>
            </a:r>
            <a:r>
              <a:rPr lang="en-US" dirty="0"/>
              <a:t> than batch computation</a:t>
            </a:r>
          </a:p>
          <a:p>
            <a:pPr lvl="1"/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End-to-end incremental record linkage for new and changing records</a:t>
            </a:r>
          </a:p>
          <a:p>
            <a:pPr lvl="1"/>
            <a:r>
              <a:rPr lang="en-US" dirty="0"/>
              <a:t>Incremental maintenance of similarity graph and incremental graph clustering </a:t>
            </a:r>
          </a:p>
          <a:p>
            <a:pPr lvl="1"/>
            <a:r>
              <a:rPr lang="en-US" dirty="0"/>
              <a:t>Initial graph created by </a:t>
            </a:r>
            <a:r>
              <a:rPr lang="en-US" b="1" dirty="0">
                <a:solidFill>
                  <a:srgbClr val="7889FB"/>
                </a:solidFill>
              </a:rPr>
              <a:t>correlation clustering </a:t>
            </a:r>
          </a:p>
          <a:p>
            <a:pPr lvl="1"/>
            <a:r>
              <a:rPr lang="en-US" dirty="0"/>
              <a:t>Greedy update approach in polynomial time</a:t>
            </a:r>
          </a:p>
          <a:p>
            <a:pPr lvl="2"/>
            <a:r>
              <a:rPr lang="en-US" dirty="0"/>
              <a:t>Directly connect components from increment </a:t>
            </a:r>
            <a:r>
              <a:rPr lang="el-GR" dirty="0"/>
              <a:t>Δ</a:t>
            </a:r>
            <a:r>
              <a:rPr lang="en-US" dirty="0"/>
              <a:t>G into Q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Merge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pairs of clusters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Split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1"/>
                </a:solidFill>
              </a:rPr>
              <a:t>cluster into two</a:t>
            </a:r>
            <a:r>
              <a:rPr lang="en-US" dirty="0"/>
              <a:t> to obtain better result?</a:t>
            </a:r>
          </a:p>
          <a:p>
            <a:pPr lvl="2"/>
            <a:r>
              <a:rPr lang="en-US" b="1" dirty="0">
                <a:solidFill>
                  <a:srgbClr val="7889FB"/>
                </a:solidFill>
              </a:rPr>
              <a:t>Move</a:t>
            </a:r>
            <a:r>
              <a:rPr lang="en-US" dirty="0"/>
              <a:t> nodes </a:t>
            </a:r>
            <a:r>
              <a:rPr lang="en-US" b="1" dirty="0">
                <a:solidFill>
                  <a:schemeClr val="accent1"/>
                </a:solidFill>
              </a:rPr>
              <a:t>between two clusters</a:t>
            </a:r>
            <a:r>
              <a:rPr lang="en-US" dirty="0"/>
              <a:t> to obtain better result?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87CB0-6834-7AC0-231A-86F8BCAAE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Incremental Data Deduplication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F0FA9-EBF9-BBED-628A-40AD000CE9C0}"/>
              </a:ext>
            </a:extLst>
          </p:cNvPr>
          <p:cNvSpPr txBox="1"/>
          <p:nvPr/>
        </p:nvSpPr>
        <p:spPr>
          <a:xfrm>
            <a:off x="7172214" y="363346"/>
            <a:ext cx="26003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Gruenheid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Incremental Record Linkage.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72112-1721-6849-B60D-A5BA494E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779" y="41806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3486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0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92057-B044-86D6-2025-1335D6721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Python library for data deduplication </a:t>
            </a:r>
            <a:r>
              <a:rPr lang="en-US" dirty="0"/>
              <a:t>(entity resolution)</a:t>
            </a:r>
          </a:p>
          <a:p>
            <a:pPr lvl="1"/>
            <a:r>
              <a:rPr lang="en-US" b="1" dirty="0"/>
              <a:t>By default:</a:t>
            </a:r>
            <a:r>
              <a:rPr lang="en-US" dirty="0"/>
              <a:t> logistic regression matching (and blocking)</a:t>
            </a:r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49CF1-C865-591F-AB10-94D43724AF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Python Dedupe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D662A-B5E4-334D-3466-88775C0BD852}"/>
              </a:ext>
            </a:extLst>
          </p:cNvPr>
          <p:cNvSpPr txBox="1"/>
          <p:nvPr/>
        </p:nvSpPr>
        <p:spPr>
          <a:xfrm>
            <a:off x="5238302" y="396545"/>
            <a:ext cx="517842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https://docs.dedupe.io/en/latest/API-documentation.html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https://dedupeio.github.io/dedupe-examples/docs/csv_example.html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0A38C-A611-35B0-5756-DC9CB1498B5B}"/>
              </a:ext>
            </a:extLst>
          </p:cNvPr>
          <p:cNvSpPr txBox="1"/>
          <p:nvPr/>
        </p:nvSpPr>
        <p:spPr>
          <a:xfrm>
            <a:off x="2050816" y="2276533"/>
            <a:ext cx="623887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fields = [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field':'Site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name',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'},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{'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field':'Address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', '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type':'String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'}]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dedupe.Dedupe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(fields)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sample data and active learning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sample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15000)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consoleLabel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018BE5-3C07-5C46-BA48-86307DC04F6B}"/>
              </a:ext>
            </a:extLst>
          </p:cNvPr>
          <p:cNvSpPr txBox="1"/>
          <p:nvPr/>
        </p:nvSpPr>
        <p:spPr>
          <a:xfrm>
            <a:off x="6239214" y="3293882"/>
            <a:ext cx="27146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 these records refer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to the same thing?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(y)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es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(n)o / </a:t>
            </a:r>
            <a:b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(u)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nsure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/ (f)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inished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70FF7-2423-8FC3-5352-251E13F5D404}"/>
              </a:ext>
            </a:extLst>
          </p:cNvPr>
          <p:cNvSpPr/>
          <p:nvPr/>
        </p:nvSpPr>
        <p:spPr>
          <a:xfrm>
            <a:off x="1955565" y="4386564"/>
            <a:ext cx="6524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learn blocking rules and pairwise classifier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train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Obtain clusters as lists of (RIDs and confidence)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threshold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threshold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recall_weight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=1)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clustered_dupes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deduper.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match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(data, threshold)</a:t>
            </a:r>
          </a:p>
        </p:txBody>
      </p:sp>
    </p:spTree>
    <p:extLst>
      <p:ext uri="{BB962C8B-B14F-4D97-AF65-F5344CB8AC3E}">
        <p14:creationId xmlns:p14="http://schemas.microsoft.com/office/powerpoint/2010/main" val="18930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17E1A-F56D-9D80-98A3-4C94273EB9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How-to guides for users</a:t>
            </a:r>
          </a:p>
          <a:p>
            <a:pPr lvl="1"/>
            <a:r>
              <a:rPr lang="en-US" dirty="0"/>
              <a:t>Tools for individual steps of </a:t>
            </a:r>
            <a:r>
              <a:rPr lang="en-US" b="1" dirty="0">
                <a:solidFill>
                  <a:schemeClr val="accent1"/>
                </a:solidFill>
              </a:rPr>
              <a:t>entire ER pipeline</a:t>
            </a:r>
          </a:p>
          <a:p>
            <a:pPr lvl="1"/>
            <a:r>
              <a:rPr lang="en-US" dirty="0"/>
              <a:t>Build on top of existing Python/big data stack</a:t>
            </a:r>
          </a:p>
          <a:p>
            <a:pPr lvl="1"/>
            <a:r>
              <a:rPr lang="en-US" dirty="0"/>
              <a:t>Scripting environment for power users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D07EA-BD19-819B-937A-0BBA0E9AD8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Magellan (University Wisconsin-Madison)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C04D6-BCB1-5C5C-E35C-5C6B0B62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465" y="4287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618296-F506-C5A5-2739-4A60FC9F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94" y="1258155"/>
            <a:ext cx="5250731" cy="3704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71A5D8-42E4-3A27-9C12-231AF19D8F31}"/>
              </a:ext>
            </a:extLst>
          </p:cNvPr>
          <p:cNvSpPr txBox="1"/>
          <p:nvPr/>
        </p:nvSpPr>
        <p:spPr>
          <a:xfrm>
            <a:off x="7018562" y="396545"/>
            <a:ext cx="26967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Pradap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Konda et al.: Magellan: Toward Building Entity Matching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EC5D61-6B8E-DBF0-339C-CFF93341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75" y="3109782"/>
            <a:ext cx="3748015" cy="2490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358EE-CC62-5C19-6D1D-FB10021FD9D2}"/>
              </a:ext>
            </a:extLst>
          </p:cNvPr>
          <p:cNvSpPr txBox="1"/>
          <p:nvPr/>
        </p:nvSpPr>
        <p:spPr>
          <a:xfrm>
            <a:off x="5400480" y="5067780"/>
            <a:ext cx="3095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Govind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Entity Matching Meets Data Science: A Progress Report from the Magellan Project.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E49310-1465-ED45-5359-E0E57BECF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75" y="5099619"/>
            <a:ext cx="4973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B17F3-5635-AED2-61E9-0117BEFC398A}"/>
              </a:ext>
            </a:extLst>
          </p:cNvPr>
          <p:cNvSpPr txBox="1"/>
          <p:nvPr/>
        </p:nvSpPr>
        <p:spPr>
          <a:xfrm>
            <a:off x="1063456" y="4260329"/>
            <a:ext cx="54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3485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637B8-2CBB-1BFB-C952-421C882D42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SystemER</a:t>
            </a:r>
            <a:r>
              <a:rPr lang="en-US" dirty="0"/>
              <a:t> (IBM Research – Almaden)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2B78B-0AF7-727D-3E48-6B0A3742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87" y="1290479"/>
            <a:ext cx="9895219" cy="28003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14D17-FE3E-E2C7-E825-C96B30A76B2B}"/>
              </a:ext>
            </a:extLst>
          </p:cNvPr>
          <p:cNvSpPr txBox="1"/>
          <p:nvPr/>
        </p:nvSpPr>
        <p:spPr>
          <a:xfrm>
            <a:off x="1389524" y="4500275"/>
            <a:ext cx="5441950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DBLP.title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ACM.title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DBLP.year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ACM.year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DBLP.authors,ACM.authors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</a:rPr>
              <a:t>jaccardSim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DBLP.venue,ACM.venue</a:t>
            </a:r>
            <a:r>
              <a:rPr lang="en-US" sz="1600" dirty="0">
                <a:latin typeface="Consolas" panose="020B0609020204030204" pitchFamily="49" charset="0"/>
              </a:rPr>
              <a:t>)&gt;0.1</a:t>
            </a:r>
          </a:p>
          <a:p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SamePaper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DBLP.id,ACM.id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D1C428-EFAF-7D91-77F3-922B89A8B1A4}"/>
              </a:ext>
            </a:extLst>
          </p:cNvPr>
          <p:cNvSpPr txBox="1"/>
          <p:nvPr/>
        </p:nvSpPr>
        <p:spPr>
          <a:xfrm>
            <a:off x="4402598" y="4281200"/>
            <a:ext cx="199072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Learns explainable ER rules (in HIL)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873F7-331F-6CAD-4648-7BD3340E1BB4}"/>
              </a:ext>
            </a:extLst>
          </p:cNvPr>
          <p:cNvSpPr txBox="1"/>
          <p:nvPr/>
        </p:nvSpPr>
        <p:spPr>
          <a:xfrm>
            <a:off x="7702473" y="4562294"/>
            <a:ext cx="325999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[Mauricio A. Hernández, Georgia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Koutrika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Rajasekar Krishnamurthy, Lucian Popa, Ryan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Wisnesky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HIL: a high-level scripting language for entity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249D92-A3D0-EC59-1C14-FBF3D1A9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5767" y="4731554"/>
            <a:ext cx="4979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69BE1-2887-6522-5006-6F7A618F0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051" y="4113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145F55-2333-AB02-EF4C-AE3FEDEA99F3}"/>
              </a:ext>
            </a:extLst>
          </p:cNvPr>
          <p:cNvSpPr txBox="1"/>
          <p:nvPr/>
        </p:nvSpPr>
        <p:spPr>
          <a:xfrm>
            <a:off x="6547261" y="349596"/>
            <a:ext cx="3286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[Kun Qian,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Prithviraj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SystemER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Human-in-the-loop System for Explainable Entity Resolution.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835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F00C99-D5B7-F810-DD2B-D8D8B7FF5098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85767-FEF2-6EE1-5511-05DD64D536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BEER (UMass/Roma/AT&amp;T Labs)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D85F2-2B04-5E76-2FBB-16E645CA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35" y="40145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C3C50-C051-8608-D218-9969E4EAA62F}"/>
              </a:ext>
            </a:extLst>
          </p:cNvPr>
          <p:cNvSpPr txBox="1"/>
          <p:nvPr/>
        </p:nvSpPr>
        <p:spPr>
          <a:xfrm>
            <a:off x="6394861" y="343688"/>
            <a:ext cx="342900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Sainyam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Galhotra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Donatella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Firmani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Barna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Saha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Divesh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Srivastava: BEER: </a:t>
            </a:r>
            <a:r>
              <a:rPr lang="en-US" sz="1400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 for Effective Entity 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E4E74-BC63-F126-4EAD-F0A7D055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571" y="1482172"/>
            <a:ext cx="9256884" cy="3136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2B001-8BC1-9C08-9453-DB044D0A2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81" y="4726868"/>
            <a:ext cx="4278007" cy="1971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DB876-1CD6-82F9-04D1-11E59FFFE7D2}"/>
              </a:ext>
            </a:extLst>
          </p:cNvPr>
          <p:cNvSpPr txBox="1"/>
          <p:nvPr/>
        </p:nvSpPr>
        <p:spPr>
          <a:xfrm>
            <a:off x="3100934" y="1147650"/>
            <a:ext cx="29813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Feedback after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 sample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293145-4572-EFE2-D398-200659A80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43" y="4749778"/>
            <a:ext cx="3431110" cy="19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5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23]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30]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 lecture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project work</a:t>
            </a:r>
            <a:r>
              <a:rPr lang="en-US" dirty="0"/>
              <a:t> [Dec 07]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F5C1874-ECC3-708D-8D4C-76147839DB9B}"/>
              </a:ext>
            </a:extLst>
          </p:cNvPr>
          <p:cNvSpPr/>
          <p:nvPr/>
        </p:nvSpPr>
        <p:spPr>
          <a:xfrm>
            <a:off x="5172075" y="1341455"/>
            <a:ext cx="180975" cy="103598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AA631-19C7-82E6-C78E-3A10A008FD2C}"/>
              </a:ext>
            </a:extLst>
          </p:cNvPr>
          <p:cNvSpPr txBox="1"/>
          <p:nvPr/>
        </p:nvSpPr>
        <p:spPr>
          <a:xfrm>
            <a:off x="5899450" y="1235036"/>
            <a:ext cx="270510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 Data Integration Technique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lots of applications + remaining challenges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Concepts</a:t>
            </a:r>
          </a:p>
          <a:p>
            <a:r>
              <a:rPr lang="en-US" dirty="0">
                <a:solidFill>
                  <a:schemeClr val="tx1"/>
                </a:solidFill>
              </a:rPr>
              <a:t>Entity Resolution Tools</a:t>
            </a:r>
          </a:p>
          <a:p>
            <a:r>
              <a:rPr lang="en-US" dirty="0">
                <a:solidFill>
                  <a:schemeClr val="tx1"/>
                </a:solidFill>
              </a:rPr>
              <a:t>Example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92D-236F-CAE1-48DF-FA1059851EA4}"/>
              </a:ext>
            </a:extLst>
          </p:cNvPr>
          <p:cNvSpPr txBox="1"/>
          <p:nvPr/>
        </p:nvSpPr>
        <p:spPr>
          <a:xfrm>
            <a:off x="8519273" y="1367730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AD667-05E1-33AF-06B7-06865556DB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Entity Linking</a:t>
            </a:r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1"/>
                </a:solidFill>
              </a:rPr>
              <a:t>Entity linking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is the problem of creating links among records </a:t>
            </a:r>
            <a:br>
              <a:rPr lang="en-US" dirty="0"/>
            </a:br>
            <a:r>
              <a:rPr lang="en-US" dirty="0"/>
              <a:t>representing real-world entities that are related in certain ways.”</a:t>
            </a:r>
          </a:p>
          <a:p>
            <a:pPr lvl="1"/>
            <a:r>
              <a:rPr lang="en-US" dirty="0"/>
              <a:t>“As an important special case, it includes </a:t>
            </a:r>
            <a:r>
              <a:rPr lang="en-US" b="1" dirty="0">
                <a:solidFill>
                  <a:schemeClr val="accent1"/>
                </a:solidFill>
              </a:rPr>
              <a:t>entity resolution</a:t>
            </a:r>
            <a:r>
              <a:rPr lang="en-US" dirty="0"/>
              <a:t>, which is </a:t>
            </a:r>
            <a:br>
              <a:rPr lang="en-US" dirty="0"/>
            </a:br>
            <a:r>
              <a:rPr lang="en-US" dirty="0"/>
              <a:t>the problem of </a:t>
            </a:r>
            <a:r>
              <a:rPr lang="en-US" b="1" dirty="0">
                <a:solidFill>
                  <a:srgbClr val="7889FB"/>
                </a:solidFill>
              </a:rPr>
              <a:t>identifying or linking duplicate entities</a:t>
            </a:r>
            <a:endParaRPr lang="en-US" sz="1000" dirty="0"/>
          </a:p>
          <a:p>
            <a:r>
              <a:rPr lang="en-US" dirty="0"/>
              <a:t>Other Terminology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Entity Linking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Entity Linkage, Record Linkage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Entity Resolution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Data Deduplication</a:t>
            </a:r>
            <a:r>
              <a:rPr lang="en-US" dirty="0"/>
              <a:t>, Entity/Record Matching</a:t>
            </a:r>
            <a:endParaRPr lang="en-US" sz="1000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Named entity recognition and disambiguation</a:t>
            </a:r>
          </a:p>
          <a:p>
            <a:pPr lvl="1"/>
            <a:r>
              <a:rPr lang="en-US" dirty="0"/>
              <a:t>Archiving, knowledge bases and graphs</a:t>
            </a:r>
          </a:p>
          <a:p>
            <a:pPr lvl="1"/>
            <a:r>
              <a:rPr lang="en-US" dirty="0"/>
              <a:t>Recommenders / social networks</a:t>
            </a:r>
          </a:p>
          <a:p>
            <a:pPr lvl="1"/>
            <a:r>
              <a:rPr lang="en-US" dirty="0"/>
              <a:t>Financial institutions (persons and legal entities)</a:t>
            </a:r>
          </a:p>
          <a:p>
            <a:pPr lvl="1"/>
            <a:r>
              <a:rPr lang="en-US" dirty="0"/>
              <a:t>Travel agencies, transportation, health care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51B43-ADF6-3129-963C-9EA486334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DE821-65F4-2014-4C40-239722A3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82" y="407303"/>
            <a:ext cx="4703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2A023-6154-3D70-22EB-B7CC293038FF}"/>
              </a:ext>
            </a:extLst>
          </p:cNvPr>
          <p:cNvSpPr txBox="1"/>
          <p:nvPr/>
        </p:nvSpPr>
        <p:spPr>
          <a:xfrm>
            <a:off x="5801845" y="347720"/>
            <a:ext cx="401562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[Douglas Burdick, Ronald Fagin,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Phokion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Kolaitis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Lucian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Popa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Wang-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Tan: Expressive power of entity-linking frameworks.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Syst. Sci.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1C374EE-9D25-0C92-0100-DA18B00E7C77}"/>
              </a:ext>
            </a:extLst>
          </p:cNvPr>
          <p:cNvSpPr/>
          <p:nvPr/>
        </p:nvSpPr>
        <p:spPr>
          <a:xfrm>
            <a:off x="7783606" y="3062287"/>
            <a:ext cx="219075" cy="73342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81A15-569A-B33F-9C8D-C304160DC783}"/>
              </a:ext>
            </a:extLst>
          </p:cNvPr>
          <p:cNvSpPr txBox="1"/>
          <p:nvPr/>
        </p:nvSpPr>
        <p:spPr>
          <a:xfrm>
            <a:off x="8088406" y="3186112"/>
            <a:ext cx="44767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CE11E-A14E-1A1E-8357-BEC6D8714D95}"/>
              </a:ext>
            </a:extLst>
          </p:cNvPr>
          <p:cNvSpPr/>
          <p:nvPr/>
        </p:nvSpPr>
        <p:spPr>
          <a:xfrm>
            <a:off x="8725423" y="3954395"/>
            <a:ext cx="2547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 Obama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Hussein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Obama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president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D4F11-2715-E574-3EC1-BD4512D05DCD}"/>
              </a:ext>
            </a:extLst>
          </p:cNvPr>
          <p:cNvSpPr txBox="1"/>
          <p:nvPr/>
        </p:nvSpPr>
        <p:spPr>
          <a:xfrm>
            <a:off x="8917953" y="4963388"/>
            <a:ext cx="216217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Barack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married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00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C47E90-15B3-5ED8-EB48-0DB0F8251F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1: DBLP, ACM, Google Scholar Publications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(title, authors, venue, year)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Basic preprocessing via title capitalization,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linked PDF papers?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 2: Amazon, Google Products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(name, description, manufacturer, price)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NLP for matching medium and long descriptions, e.g., word embeddings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about leveraging the product images (different angles) </a:t>
            </a:r>
          </a:p>
          <a:p>
            <a:endParaRPr lang="en-US" dirty="0"/>
          </a:p>
          <a:p>
            <a:r>
              <a:rPr lang="en-US" dirty="0"/>
              <a:t>Benchmark Datasets</a:t>
            </a:r>
          </a:p>
          <a:p>
            <a:pPr lvl="1"/>
            <a:r>
              <a:rPr lang="en-US" dirty="0"/>
              <a:t>Availability of ground truth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1A411-9A59-048C-C6C7-3CFD2D933A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Applications: Classical Deduplication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15DEDA-BB13-FE35-02F3-3800F9C45F22}"/>
              </a:ext>
            </a:extLst>
          </p:cNvPr>
          <p:cNvSpPr/>
          <p:nvPr/>
        </p:nvSpPr>
        <p:spPr>
          <a:xfrm>
            <a:off x="4537304" y="4723218"/>
            <a:ext cx="3365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https://dbs.uni-leipzig.de/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research/projects/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object_matching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benchmark_datasets_for_entity_resolution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20B67-8CF3-9A56-865D-58A5CEB6AE80}"/>
              </a:ext>
            </a:extLst>
          </p:cNvPr>
          <p:cNvSpPr txBox="1"/>
          <p:nvPr/>
        </p:nvSpPr>
        <p:spPr>
          <a:xfrm>
            <a:off x="7599718" y="2072761"/>
            <a:ext cx="222187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practice: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multi-modal data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437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011F6-8CCE-EDD1-50A1-E7610E95E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WS20/21: </a:t>
            </a:r>
            <a:r>
              <a:rPr lang="en-US" dirty="0"/>
              <a:t>automatic grading system for Data Management exercises</a:t>
            </a:r>
          </a:p>
          <a:p>
            <a:pPr lvl="1"/>
            <a:r>
              <a:rPr lang="en-US" b="1" dirty="0"/>
              <a:t>Overview:</a:t>
            </a:r>
            <a:r>
              <a:rPr lang="en-US" dirty="0"/>
              <a:t> export submissions, run ingestion programs, execute queries, </a:t>
            </a:r>
            <a:br>
              <a:rPr lang="en-US" dirty="0"/>
            </a:br>
            <a:r>
              <a:rPr lang="en-US" dirty="0"/>
              <a:t>compare results and test queries, auto comments/grades, upload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Increasing automation requires better plagiarism detection</a:t>
            </a:r>
          </a:p>
          <a:p>
            <a:pPr lvl="2"/>
            <a:endParaRPr lang="en-US" sz="1200" dirty="0"/>
          </a:p>
          <a:p>
            <a:r>
              <a:rPr lang="en-US" dirty="0"/>
              <a:t>Plagiarism Detection via Entity Resolution</a:t>
            </a:r>
          </a:p>
          <a:p>
            <a:pPr lvl="1"/>
            <a:r>
              <a:rPr lang="en-US" dirty="0">
                <a:hlinkClick r:id="rId2"/>
              </a:rPr>
              <a:t>https://issues.apache.org/jira/browse/SYSTEMDS-3191</a:t>
            </a:r>
            <a:r>
              <a:rPr lang="en-US" dirty="0"/>
              <a:t> (DIA WiSe23/24)</a:t>
            </a:r>
            <a:endParaRPr lang="en-US" b="0" dirty="0"/>
          </a:p>
          <a:p>
            <a:pPr lvl="1"/>
            <a:r>
              <a:rPr lang="en-US" b="1" dirty="0"/>
              <a:t>Data preparation:</a:t>
            </a:r>
            <a:r>
              <a:rPr lang="en-US" dirty="0"/>
              <a:t> file names/properties, runtime, correctness</a:t>
            </a:r>
          </a:p>
          <a:p>
            <a:pPr lvl="1"/>
            <a:r>
              <a:rPr lang="en-US" b="1" dirty="0"/>
              <a:t>Blocking:</a:t>
            </a:r>
            <a:r>
              <a:rPr lang="en-US" b="0" dirty="0"/>
              <a:t> by programming language, results sets </a:t>
            </a:r>
          </a:p>
          <a:p>
            <a:pPr lvl="1"/>
            <a:r>
              <a:rPr lang="en-US" b="1" dirty="0"/>
              <a:t>Matching</a:t>
            </a:r>
          </a:p>
          <a:p>
            <a:pPr lvl="2"/>
            <a:r>
              <a:rPr lang="en-US" dirty="0"/>
              <a:t>Exact matches via basic diff + threshold</a:t>
            </a:r>
          </a:p>
          <a:p>
            <a:pPr lvl="2"/>
            <a:r>
              <a:rPr lang="en-US" dirty="0"/>
              <a:t>Code similarity via </a:t>
            </a:r>
            <a:r>
              <a:rPr lang="en-US" dirty="0" err="1"/>
              <a:t>SotA</a:t>
            </a:r>
            <a:r>
              <a:rPr lang="en-US" dirty="0"/>
              <a:t> embeddings</a:t>
            </a:r>
          </a:p>
          <a:p>
            <a:pPr lvl="1"/>
            <a:r>
              <a:rPr lang="en-US" b="1" dirty="0"/>
              <a:t>Clustering</a:t>
            </a:r>
          </a:p>
          <a:p>
            <a:pPr lvl="2"/>
            <a:r>
              <a:rPr lang="en-US" dirty="0"/>
              <a:t>Connected components within each block (min sim threshold)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BD92-3455-BE07-107B-50B6711E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Applications: Plagiarism Detection for </a:t>
            </a:r>
            <a:r>
              <a:rPr lang="en-US" dirty="0" err="1"/>
              <a:t>Autograding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3D35C-4F59-AF2E-E20D-B0ABB95A0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476" y="4484739"/>
            <a:ext cx="49646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61B67-41F7-30EE-2572-7FC22A9C5206}"/>
              </a:ext>
            </a:extLst>
          </p:cNvPr>
          <p:cNvSpPr txBox="1"/>
          <p:nvPr/>
        </p:nvSpPr>
        <p:spPr>
          <a:xfrm>
            <a:off x="7917628" y="4424545"/>
            <a:ext cx="30827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Fangke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Ye et al: MISIM: An End-to-End Neural Code Similarity System.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arxiv.org/pdf/2006.05265.pdf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9495C-699C-FE60-28B3-9BAB5AFE1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637" y="1303701"/>
            <a:ext cx="3206002" cy="2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Entity Resolution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C38C9-3600-E736-EAC8-EEAE649B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7" y="3708790"/>
            <a:ext cx="1013963" cy="5675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E73135-D076-0B4A-AAF6-6F155F68CD1C}"/>
              </a:ext>
            </a:extLst>
          </p:cNvPr>
          <p:cNvSpPr txBox="1"/>
          <p:nvPr/>
        </p:nvSpPr>
        <p:spPr>
          <a:xfrm>
            <a:off x="1754027" y="3737364"/>
            <a:ext cx="57758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[Xin Luna Dong,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Integration and Machine Learning: A Natural Synergy. Tutorials,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B363-C5E3-3257-DB9C-9C8336F9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27" y="5196796"/>
            <a:ext cx="1012204" cy="56734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73C0FF-38B1-336A-8599-758A6AB02999}"/>
              </a:ext>
            </a:extLst>
          </p:cNvPr>
          <p:cNvSpPr txBox="1"/>
          <p:nvPr/>
        </p:nvSpPr>
        <p:spPr>
          <a:xfrm>
            <a:off x="1754028" y="5213739"/>
            <a:ext cx="53853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Samiei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Koumarelas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Master project seminar for Distributed Duplicate Detection. Seminar,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HPI WS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484F0E-A4BF-DEAC-F9AB-D2397062D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4" y="4462269"/>
            <a:ext cx="1014825" cy="54313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AB55BF-DED2-6DFB-3601-0E879304F745}"/>
              </a:ext>
            </a:extLst>
          </p:cNvPr>
          <p:cNvSpPr txBox="1"/>
          <p:nvPr/>
        </p:nvSpPr>
        <p:spPr>
          <a:xfrm>
            <a:off x="1729203" y="4479907"/>
            <a:ext cx="580072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i-FI" sz="1400" dirty="0">
                <a:latin typeface="Calibri" panose="020F0502020204030204" pitchFamily="34" charset="0"/>
                <a:cs typeface="Calibri" panose="020F0502020204030204" pitchFamily="34" charset="0"/>
              </a:rPr>
              <a:t>Sairam Gurajada, Lucian Popa, Kun Qian, Prithviraj Sen: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Learning-Based Methods with Human in the Loop for Entity Resolution,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CIKM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644202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2857</Words>
  <Application>Microsoft Office PowerPoint</Application>
  <PresentationFormat>Widescreen</PresentationFormat>
  <Paragraphs>446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- 05 Entity Linking and Deduplication</dc:title>
  <dc:creator>Matthias Boehm</dc:creator>
  <cp:lastModifiedBy>Matthias Boehm</cp:lastModifiedBy>
  <cp:revision>621</cp:revision>
  <cp:lastPrinted>2021-03-24T16:10:50Z</cp:lastPrinted>
  <dcterms:created xsi:type="dcterms:W3CDTF">2023-02-25T13:39:16Z</dcterms:created>
  <dcterms:modified xsi:type="dcterms:W3CDTF">2023-11-11T16:34:26Z</dcterms:modified>
</cp:coreProperties>
</file>