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6"/>
  </p:notesMasterIdLst>
  <p:sldIdLst>
    <p:sldId id="359" r:id="rId3"/>
    <p:sldId id="424" r:id="rId4"/>
    <p:sldId id="388" r:id="rId5"/>
    <p:sldId id="428" r:id="rId6"/>
    <p:sldId id="466" r:id="rId7"/>
    <p:sldId id="467" r:id="rId8"/>
    <p:sldId id="468" r:id="rId9"/>
    <p:sldId id="426" r:id="rId10"/>
    <p:sldId id="469" r:id="rId11"/>
    <p:sldId id="470" r:id="rId12"/>
    <p:sldId id="471" r:id="rId13"/>
    <p:sldId id="472" r:id="rId14"/>
    <p:sldId id="473" r:id="rId15"/>
    <p:sldId id="487" r:id="rId16"/>
    <p:sldId id="479" r:id="rId17"/>
    <p:sldId id="452" r:id="rId18"/>
    <p:sldId id="453" r:id="rId19"/>
    <p:sldId id="454" r:id="rId20"/>
    <p:sldId id="455" r:id="rId21"/>
    <p:sldId id="368" r:id="rId22"/>
    <p:sldId id="459" r:id="rId23"/>
    <p:sldId id="480" r:id="rId24"/>
    <p:sldId id="481" r:id="rId25"/>
    <p:sldId id="482" r:id="rId26"/>
    <p:sldId id="483" r:id="rId27"/>
    <p:sldId id="484" r:id="rId28"/>
    <p:sldId id="429" r:id="rId29"/>
    <p:sldId id="463" r:id="rId30"/>
    <p:sldId id="430" r:id="rId31"/>
    <p:sldId id="465" r:id="rId32"/>
    <p:sldId id="464" r:id="rId33"/>
    <p:sldId id="475" r:id="rId34"/>
    <p:sldId id="427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reuse poly, but materialization opt</a:t>
            </a:r>
            <a:r>
              <a:rPr lang="en-US" baseline="0" dirty="0"/>
              <a:t> NP-hard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19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inspired by earlier work on COLUMBUS, </a:t>
            </a:r>
            <a:r>
              <a:rPr lang="en-US" dirty="0" err="1"/>
              <a:t>KeystoneML</a:t>
            </a:r>
            <a:r>
              <a:rPr lang="en-US" dirty="0"/>
              <a:t>, Helix, PRETZEL, MISTIQUE, Alpine</a:t>
            </a:r>
            <a:r>
              <a:rPr lang="en-US" baseline="0" dirty="0"/>
              <a:t> Meadow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36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2023: 573K TXs; 229 MB </a:t>
            </a:r>
            <a:r>
              <a:rPr lang="en-US" dirty="0" err="1"/>
              <a:t>mempool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66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Nov 19 difficulty 17 zero bits, adjusted every 216 blocks so ~1 block every 10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07 Data Provenance and Data Catalogs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.cs.berkeley.edu/projects/jarvis/" TargetMode="External"/><Relationship Id="rId2" Type="http://schemas.openxmlformats.org/officeDocument/2006/relationships/hyperlink" Target="https://databricks.com/blog/2018/06/0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hyperlink" Target="https://www.blockchain.com/charts" TargetMode="Externa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lockchain.com/en/charts/hash-rate?daysAverageString=7&amp;timespan=180days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chia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web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emf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era.com/tutorials/cross-component-lineage-with-apache-atlas-across-apache-sqoop-hive-kafka-storm/.html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tlas.apache.org/" TargetMode="Externa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582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07 Data Provenance and Data Catalogs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30,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650E05-D57A-8184-C19B-0991D91B9B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An Abstract 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Data:</a:t>
            </a:r>
            <a:r>
              <a:rPr lang="en-US" dirty="0"/>
              <a:t> schema, structure </a:t>
            </a:r>
            <a:r>
              <a:rPr lang="en-US" dirty="0">
                <a:sym typeface="Wingdings" panose="05000000000000000000" pitchFamily="2" charset="2"/>
              </a:rPr>
              <a:t> data items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Data composition</a:t>
            </a:r>
            <a:r>
              <a:rPr lang="en-US" dirty="0">
                <a:sym typeface="Wingdings" panose="05000000000000000000" pitchFamily="2" charset="2"/>
              </a:rPr>
              <a:t> (granularity): attribute, tuple, relation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</a:t>
            </a:r>
            <a:r>
              <a:rPr lang="en-US" b="1" dirty="0">
                <a:solidFill>
                  <a:srgbClr val="7889FB"/>
                </a:solidFill>
              </a:rPr>
              <a:t>ransformation: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consumes inputs, produces outputs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Hierarchical transformations:</a:t>
            </a:r>
            <a:r>
              <a:rPr lang="en-US" dirty="0">
                <a:sym typeface="Wingdings" panose="05000000000000000000" pitchFamily="2" charset="2"/>
              </a:rPr>
              <a:t> query w/ views, query block, operators</a:t>
            </a:r>
          </a:p>
          <a:p>
            <a:pPr lvl="1"/>
            <a:r>
              <a:rPr lang="en-US" b="1" dirty="0"/>
              <a:t>Additional:</a:t>
            </a:r>
            <a:r>
              <a:rPr lang="en-US" dirty="0"/>
              <a:t> env context (OS, libraries, env variables, state), users</a:t>
            </a:r>
          </a:p>
          <a:p>
            <a:pPr lvl="1"/>
            <a:endParaRPr lang="en-US" sz="1200" dirty="0"/>
          </a:p>
          <a:p>
            <a:r>
              <a:rPr lang="en-US" dirty="0"/>
              <a:t>Goal: Tracing of Derived Results</a:t>
            </a:r>
          </a:p>
          <a:p>
            <a:pPr lvl="1"/>
            <a:r>
              <a:rPr lang="en-US" dirty="0"/>
              <a:t>Inputs and parameters</a:t>
            </a:r>
          </a:p>
          <a:p>
            <a:pPr lvl="1"/>
            <a:r>
              <a:rPr lang="en-US" dirty="0"/>
              <a:t>Steps involved in creating the result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Store and query data &amp; provenance</a:t>
            </a:r>
          </a:p>
          <a:p>
            <a:pPr lvl="1"/>
            <a:r>
              <a:rPr lang="en-US" dirty="0"/>
              <a:t>General Data Protection </a:t>
            </a:r>
            <a:br>
              <a:rPr lang="en-US" dirty="0"/>
            </a:br>
            <a:r>
              <a:rPr lang="en-US" dirty="0"/>
              <a:t>Regulation (</a:t>
            </a:r>
            <a:r>
              <a:rPr lang="en-US" b="1" dirty="0">
                <a:solidFill>
                  <a:schemeClr val="accent1"/>
                </a:solidFill>
              </a:rPr>
              <a:t>GDPR</a:t>
            </a:r>
            <a:r>
              <a:rPr lang="en-US" dirty="0"/>
              <a:t>)?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264CA-C3EE-F2BB-7B49-FF5E9E9A6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 Provenance, cont.</a:t>
            </a:r>
          </a:p>
        </p:txBody>
      </p:sp>
      <p:sp>
        <p:nvSpPr>
          <p:cNvPr id="4" name="Folded Corner 2">
            <a:extLst>
              <a:ext uri="{FF2B5EF4-FFF2-40B4-BE49-F238E27FC236}">
                <a16:creationId xmlns:a16="http://schemas.microsoft.com/office/drawing/2014/main" id="{8E1B5BDF-487A-34EB-DF1D-4AD0CE65BF0C}"/>
              </a:ext>
            </a:extLst>
          </p:cNvPr>
          <p:cNvSpPr/>
          <p:nvPr/>
        </p:nvSpPr>
        <p:spPr>
          <a:xfrm>
            <a:off x="5480685" y="4198814"/>
            <a:ext cx="2514600" cy="1223156"/>
          </a:xfrm>
          <a:prstGeom prst="foldedCorner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7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Read file1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Sort rows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Compute median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Write to file2 </a:t>
            </a:r>
          </a:p>
        </p:txBody>
      </p:sp>
      <p:sp>
        <p:nvSpPr>
          <p:cNvPr id="5" name="Folded Corner 3">
            <a:extLst>
              <a:ext uri="{FF2B5EF4-FFF2-40B4-BE49-F238E27FC236}">
                <a16:creationId xmlns:a16="http://schemas.microsoft.com/office/drawing/2014/main" id="{B88A08B7-BC3C-4842-E913-5F521F3BB0C1}"/>
              </a:ext>
            </a:extLst>
          </p:cNvPr>
          <p:cNvSpPr/>
          <p:nvPr/>
        </p:nvSpPr>
        <p:spPr>
          <a:xfrm>
            <a:off x="8204836" y="4875088"/>
            <a:ext cx="800100" cy="518307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Prov.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D28CC-C8BB-A27C-2C31-CFE2FE988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431" y="4198814"/>
            <a:ext cx="98217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1E95FB-71DE-C575-507B-05337124AAB8}"/>
              </a:ext>
            </a:extLst>
          </p:cNvPr>
          <p:cNvSpPr txBox="1"/>
          <p:nvPr/>
        </p:nvSpPr>
        <p:spPr>
          <a:xfrm>
            <a:off x="7963011" y="3631163"/>
            <a:ext cx="358140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Ives: Data Provenance: Challenges, Benefits, Research,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NIH Webinar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A6538-8C83-183B-C9EE-23299063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040" y="2038988"/>
            <a:ext cx="734361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501B03-2067-34DE-D674-997180D4DC9B}"/>
              </a:ext>
            </a:extLst>
          </p:cNvPr>
          <p:cNvSpPr txBox="1"/>
          <p:nvPr/>
        </p:nvSpPr>
        <p:spPr>
          <a:xfrm>
            <a:off x="8124937" y="1268963"/>
            <a:ext cx="34480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[Boris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Glavic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CS595 Data Provenance – Introduction to Data Provenance,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Illinois Institute of Technology,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227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18DDE-9D9B-F759-F151-6D56C2EC59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Base query Q(D) = O with database D = {R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, R</a:t>
            </a:r>
            <a:r>
              <a:rPr lang="en-US" baseline="-25000" dirty="0"/>
              <a:t>n</a:t>
            </a:r>
            <a:r>
              <a:rPr lang="en-US" dirty="0"/>
              <a:t>}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Forward lineage query: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f</a:t>
            </a:r>
            <a:r>
              <a:rPr lang="en-US" dirty="0"/>
              <a:t>(R</a:t>
            </a:r>
            <a:r>
              <a:rPr lang="en-US" baseline="-25000" dirty="0"/>
              <a:t>i</a:t>
            </a:r>
            <a:r>
              <a:rPr lang="en-US" dirty="0"/>
              <a:t>”, O’) from subset of input relation to output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Backward lineage query: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b</a:t>
            </a:r>
            <a:r>
              <a:rPr lang="en-US" dirty="0"/>
              <a:t>(O’, R</a:t>
            </a:r>
            <a:r>
              <a:rPr lang="en-US" baseline="-25000" dirty="0"/>
              <a:t>i</a:t>
            </a:r>
            <a:r>
              <a:rPr lang="en-US" dirty="0"/>
              <a:t>) from subset of outputs to base tables </a:t>
            </a:r>
          </a:p>
          <a:p>
            <a:pPr lvl="2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Lazy Lineage Query Evaluation</a:t>
            </a:r>
          </a:p>
          <a:p>
            <a:pPr lvl="1"/>
            <a:r>
              <a:rPr lang="en-US" dirty="0"/>
              <a:t>Rewrite (</a:t>
            </a:r>
            <a:r>
              <a:rPr lang="en-US" b="1" dirty="0">
                <a:solidFill>
                  <a:srgbClr val="7889FB"/>
                </a:solidFill>
              </a:rPr>
              <a:t>invert</a:t>
            </a:r>
            <a:r>
              <a:rPr lang="en-US" dirty="0"/>
              <a:t>) lineage queries as relational queries over input relations</a:t>
            </a:r>
          </a:p>
          <a:p>
            <a:pPr lvl="1"/>
            <a:r>
              <a:rPr lang="en-US" dirty="0"/>
              <a:t>No runtime overhead but slow lineage query processing</a:t>
            </a:r>
          </a:p>
          <a:p>
            <a:pPr lvl="2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Eager Lineage Query Evaluation</a:t>
            </a:r>
          </a:p>
          <a:p>
            <a:pPr lvl="1"/>
            <a:r>
              <a:rPr lang="en-US" dirty="0"/>
              <a:t>Materialize </a:t>
            </a:r>
            <a:r>
              <a:rPr lang="en-US" b="1" dirty="0">
                <a:solidFill>
                  <a:srgbClr val="7889FB"/>
                </a:solidFill>
              </a:rPr>
              <a:t>annotations</a:t>
            </a:r>
            <a:r>
              <a:rPr lang="en-US" dirty="0"/>
              <a:t> (data/transforms) during base query evaluation</a:t>
            </a:r>
          </a:p>
          <a:p>
            <a:pPr lvl="1"/>
            <a:r>
              <a:rPr lang="en-US" dirty="0"/>
              <a:t>Runtime overhead but fast lineage query processing</a:t>
            </a:r>
          </a:p>
          <a:p>
            <a:pPr lvl="1"/>
            <a:r>
              <a:rPr lang="en-US" dirty="0"/>
              <a:t>Lineage capture: </a:t>
            </a:r>
            <a:r>
              <a:rPr lang="en-US" b="1" dirty="0">
                <a:solidFill>
                  <a:srgbClr val="7889FB"/>
                </a:solidFill>
              </a:rPr>
              <a:t>Logical</a:t>
            </a:r>
            <a:r>
              <a:rPr lang="en-US" dirty="0"/>
              <a:t> (relational) </a:t>
            </a:r>
            <a:br>
              <a:rPr lang="en-US" dirty="0"/>
            </a:br>
            <a:r>
              <a:rPr lang="en-US" dirty="0"/>
              <a:t>vs </a:t>
            </a:r>
            <a:r>
              <a:rPr lang="en-US" b="1" dirty="0">
                <a:solidFill>
                  <a:srgbClr val="7889FB"/>
                </a:solidFill>
              </a:rPr>
              <a:t>physical</a:t>
            </a:r>
            <a:r>
              <a:rPr lang="en-US" dirty="0"/>
              <a:t> (instrumented physical ops)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3FF47-A503-49C9-CDDA-0E70A6827C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Classification of Data Provenance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6A616-09C5-CF00-7D8E-C9E3B9DD6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453" y="456892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238FD-0311-6BDA-4600-417B48D237C6}"/>
              </a:ext>
            </a:extLst>
          </p:cNvPr>
          <p:cNvSpPr txBox="1"/>
          <p:nvPr/>
        </p:nvSpPr>
        <p:spPr>
          <a:xfrm>
            <a:off x="8574106" y="4519634"/>
            <a:ext cx="2441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Psallidas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Eugene Wu: Smoke: Fine-grained Lineage at Interactive Speed.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878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9A7306B-E4D8-B394-A81E-602DCC5CC009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 Why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Goal:</a:t>
                </a:r>
                <a:r>
                  <a:rPr lang="en-US" dirty="0"/>
                  <a:t> Which input tuples contributed to an output tuple t in query Q</a:t>
                </a:r>
              </a:p>
              <a:p>
                <a:pPr lvl="1"/>
                <a:r>
                  <a:rPr lang="en-US" dirty="0"/>
                  <a:t>Representation: Set of witnesses w for tuple t (</a:t>
                </a:r>
                <a:r>
                  <a:rPr lang="en-US" b="1" dirty="0">
                    <a:solidFill>
                      <a:schemeClr val="accent1"/>
                    </a:solidFill>
                  </a:rPr>
                  <a:t>set semantics!</a:t>
                </a:r>
                <a:r>
                  <a:rPr lang="en-US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(subset of all tuples in instance I)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(tuple in result of query over w)</a:t>
                </a:r>
              </a:p>
              <a:p>
                <a:pPr lvl="2"/>
                <a:endParaRPr lang="en-US" sz="1000" dirty="0"/>
              </a:p>
              <a:p>
                <a:r>
                  <a:rPr lang="en-US" dirty="0"/>
                  <a:t>Example Witnesses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9A7306B-E4D8-B394-A81E-602DCC5CC0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E1AF4-49B9-C2B5-C749-8ACB398F5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Why-Provenance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0C447-ED4F-D4C1-5232-4A0E3919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229" y="396545"/>
            <a:ext cx="73455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F3894-2CC5-141C-CF58-71E1125760AB}"/>
              </a:ext>
            </a:extLst>
          </p:cNvPr>
          <p:cNvSpPr txBox="1"/>
          <p:nvPr/>
        </p:nvSpPr>
        <p:spPr>
          <a:xfrm>
            <a:off x="6184078" y="301533"/>
            <a:ext cx="33909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[Boris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Glavic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CS595 Data Provenance – Provenance Models and Systems,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Illinois Institute of Technology,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7C72E5-94A2-A72C-4982-912B088E7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47978"/>
              </p:ext>
            </p:extLst>
          </p:nvPr>
        </p:nvGraphicFramePr>
        <p:xfrm>
          <a:off x="6531459" y="2656722"/>
          <a:ext cx="2727328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1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  <a:gridCol w="527052">
                  <a:extLst>
                    <a:ext uri="{9D8B030D-6E8A-4147-A177-3AD203B41FA5}">
                      <a16:colId xmlns:a16="http://schemas.microsoft.com/office/drawing/2014/main" val="318159676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8427080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460013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9F42F6-C463-D084-DE74-872AB573C064}"/>
              </a:ext>
            </a:extLst>
          </p:cNvPr>
          <p:cNvSpPr txBox="1"/>
          <p:nvPr/>
        </p:nvSpPr>
        <p:spPr>
          <a:xfrm>
            <a:off x="1058590" y="3466403"/>
            <a:ext cx="320992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Customer, Product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Orders O, Products P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O.PID=P.PID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8B97C2-C1CD-2B09-9EE2-72E8D2954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7388"/>
              </p:ext>
            </p:extLst>
          </p:nvPr>
        </p:nvGraphicFramePr>
        <p:xfrm>
          <a:off x="9624533" y="2656722"/>
          <a:ext cx="1380502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52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82B573-EA57-BCCB-0C77-90F9FAD4C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154461"/>
              </p:ext>
            </p:extLst>
          </p:nvPr>
        </p:nvGraphicFramePr>
        <p:xfrm>
          <a:off x="8367233" y="4329429"/>
          <a:ext cx="2136152" cy="8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452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B26A97C-2AC5-8895-B23A-AF8F0518C51A}"/>
              </a:ext>
            </a:extLst>
          </p:cNvPr>
          <p:cNvSpPr txBox="1"/>
          <p:nvPr/>
        </p:nvSpPr>
        <p:spPr>
          <a:xfrm>
            <a:off x="8026885" y="4611109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C47B4-CF68-1E62-8999-D6FB3BEE2278}"/>
              </a:ext>
            </a:extLst>
          </p:cNvPr>
          <p:cNvSpPr txBox="1"/>
          <p:nvPr/>
        </p:nvSpPr>
        <p:spPr>
          <a:xfrm>
            <a:off x="8026885" y="4858759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090A8-6E7B-F8C3-E339-D9C1676D7002}"/>
              </a:ext>
            </a:extLst>
          </p:cNvPr>
          <p:cNvSpPr txBox="1"/>
          <p:nvPr/>
        </p:nvSpPr>
        <p:spPr>
          <a:xfrm>
            <a:off x="6245710" y="2953759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178D3-6A76-B59A-544B-C9A236BB5A00}"/>
              </a:ext>
            </a:extLst>
          </p:cNvPr>
          <p:cNvSpPr txBox="1"/>
          <p:nvPr/>
        </p:nvSpPr>
        <p:spPr>
          <a:xfrm>
            <a:off x="6245710" y="3201409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76866-F650-26B8-C308-B2737F4DE739}"/>
              </a:ext>
            </a:extLst>
          </p:cNvPr>
          <p:cNvSpPr txBox="1"/>
          <p:nvPr/>
        </p:nvSpPr>
        <p:spPr>
          <a:xfrm>
            <a:off x="6255235" y="3468109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282A81-5C72-9600-5471-C206411C7158}"/>
              </a:ext>
            </a:extLst>
          </p:cNvPr>
          <p:cNvSpPr txBox="1"/>
          <p:nvPr/>
        </p:nvSpPr>
        <p:spPr>
          <a:xfrm>
            <a:off x="9360385" y="2934709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41F23-91E3-583B-DBDA-D863C0124668}"/>
              </a:ext>
            </a:extLst>
          </p:cNvPr>
          <p:cNvSpPr txBox="1"/>
          <p:nvPr/>
        </p:nvSpPr>
        <p:spPr>
          <a:xfrm>
            <a:off x="9369910" y="3220459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A434DB-0952-25FC-1534-129192307703}"/>
              </a:ext>
            </a:extLst>
          </p:cNvPr>
          <p:cNvSpPr txBox="1"/>
          <p:nvPr/>
        </p:nvSpPr>
        <p:spPr>
          <a:xfrm>
            <a:off x="9360385" y="3468109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023B5-22A8-4D00-DF04-983C4A91AA38}"/>
              </a:ext>
            </a:extLst>
          </p:cNvPr>
          <p:cNvSpPr txBox="1"/>
          <p:nvPr/>
        </p:nvSpPr>
        <p:spPr>
          <a:xfrm>
            <a:off x="9360385" y="3725284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p4</a:t>
            </a:r>
          </a:p>
        </p:txBody>
      </p:sp>
      <p:sp>
        <p:nvSpPr>
          <p:cNvPr id="20" name="Right Arrow 27">
            <a:extLst>
              <a:ext uri="{FF2B5EF4-FFF2-40B4-BE49-F238E27FC236}">
                <a16:creationId xmlns:a16="http://schemas.microsoft.com/office/drawing/2014/main" id="{66D3B4FC-7894-E546-F148-D3603A05CDF7}"/>
              </a:ext>
            </a:extLst>
          </p:cNvPr>
          <p:cNvSpPr/>
          <p:nvPr/>
        </p:nvSpPr>
        <p:spPr>
          <a:xfrm rot="3936102">
            <a:off x="8054183" y="391131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027773-D8CD-6435-3249-F903CB36FE52}"/>
              </a:ext>
            </a:extLst>
          </p:cNvPr>
          <p:cNvSpPr txBox="1"/>
          <p:nvPr/>
        </p:nvSpPr>
        <p:spPr>
          <a:xfrm>
            <a:off x="3755175" y="4165087"/>
            <a:ext cx="34094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1"/>
                </a:solidFill>
              </a:rPr>
              <a:t>Witnesses</a:t>
            </a:r>
            <a:r>
              <a:rPr lang="en-US" dirty="0"/>
              <a:t> for </a:t>
            </a:r>
            <a:r>
              <a:rPr lang="en-US" b="1" dirty="0">
                <a:solidFill>
                  <a:srgbClr val="7889FB"/>
                </a:solidFill>
              </a:rPr>
              <a:t>t1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w1 = {o1,p2}, w2 = {o3,p2},</a:t>
            </a:r>
            <a:br>
              <a:rPr lang="en-US" dirty="0"/>
            </a:br>
            <a:r>
              <a:rPr lang="en-US" dirty="0"/>
              <a:t>  w3 = {o1,o3,p2}, …, </a:t>
            </a:r>
            <a:r>
              <a:rPr lang="en-US" dirty="0" err="1"/>
              <a:t>wn</a:t>
            </a:r>
            <a:r>
              <a:rPr lang="en-US" dirty="0"/>
              <a:t> = I</a:t>
            </a:r>
          </a:p>
          <a:p>
            <a:pPr lvl="1"/>
            <a:r>
              <a:rPr lang="en-US" b="1" dirty="0"/>
              <a:t>Minimal witnesses</a:t>
            </a:r>
            <a:r>
              <a:rPr lang="en-US" dirty="0"/>
              <a:t> for t1:</a:t>
            </a:r>
            <a:br>
              <a:rPr lang="en-US" dirty="0"/>
            </a:br>
            <a:r>
              <a:rPr lang="en-US" dirty="0"/>
              <a:t>  w1 = {o1,p2}, w2 = {o3,p2}</a:t>
            </a:r>
          </a:p>
        </p:txBody>
      </p:sp>
    </p:spTree>
    <p:extLst>
      <p:ext uri="{BB962C8B-B14F-4D97-AF65-F5344CB8AC3E}">
        <p14:creationId xmlns:p14="http://schemas.microsoft.com/office/powerpoint/2010/main" val="36701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2EA76A5-AAB3-D88B-E1A5-D6C54BF7683D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Model how tuples where combined in the computation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Alternative use: </a:t>
                </a:r>
                <a:r>
                  <a:rPr lang="en-US" dirty="0"/>
                  <a:t>need one of the tuples (e.g., union/projection)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Conjunctive use:</a:t>
                </a:r>
                <a:r>
                  <a:rPr lang="en-US" dirty="0"/>
                  <a:t> need all tuples together (e.g., join)  </a:t>
                </a:r>
                <a:endParaRPr lang="en-US" sz="1000" dirty="0"/>
              </a:p>
              <a:p>
                <a:r>
                  <a:rPr lang="en-US" dirty="0"/>
                  <a:t>Provenance Polynomials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Semi-ring annotations</a:t>
                </a:r>
                <a:r>
                  <a:rPr lang="en-US" dirty="0"/>
                  <a:t> to model provenance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+,×, 0,1</m:t>
                    </m:r>
                  </m:oMath>
                </a14:m>
                <a:r>
                  <a:rPr lang="en-US" dirty="0"/>
                  <a:t>)</a:t>
                </a:r>
                <a:endParaRPr lang="en-US" sz="1000" dirty="0"/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2EA76A5-AAB3-D88B-E1A5-D6C54BF76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AA3E-F861-0D10-39B8-C6EDCF1B64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How-Provenance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673B2-6FA3-CF26-9469-3919147F1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229" y="396545"/>
            <a:ext cx="73455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918EB-FCE6-A664-0A61-D0C550E56CC0}"/>
              </a:ext>
            </a:extLst>
          </p:cNvPr>
          <p:cNvSpPr txBox="1"/>
          <p:nvPr/>
        </p:nvSpPr>
        <p:spPr>
          <a:xfrm>
            <a:off x="6184078" y="301533"/>
            <a:ext cx="33909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[Boris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Glavic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CS595 Data Provenance – Provenance Models and Systems,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Illinois Institute of Technology,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793826-4439-2659-ED14-54ED9D244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04371"/>
              </p:ext>
            </p:extLst>
          </p:nvPr>
        </p:nvGraphicFramePr>
        <p:xfrm>
          <a:off x="4575176" y="3436575"/>
          <a:ext cx="1211023" cy="8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3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583189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</a:tblGrid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644B45-0925-3EA0-ECD8-7A03793D904D}"/>
              </a:ext>
            </a:extLst>
          </p:cNvPr>
          <p:cNvSpPr txBox="1"/>
          <p:nvPr/>
        </p:nvSpPr>
        <p:spPr>
          <a:xfrm>
            <a:off x="4217460" y="3733016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CE28B-0EF3-8914-A47C-907A6C62E44A}"/>
              </a:ext>
            </a:extLst>
          </p:cNvPr>
          <p:cNvSpPr txBox="1"/>
          <p:nvPr/>
        </p:nvSpPr>
        <p:spPr>
          <a:xfrm>
            <a:off x="4217460" y="3980666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sp>
        <p:nvSpPr>
          <p:cNvPr id="11" name="Right Arrow 14">
            <a:extLst>
              <a:ext uri="{FF2B5EF4-FFF2-40B4-BE49-F238E27FC236}">
                <a16:creationId xmlns:a16="http://schemas.microsoft.com/office/drawing/2014/main" id="{3BF4F9BC-AE96-1A6F-BA0C-60E2737593C7}"/>
              </a:ext>
            </a:extLst>
          </p:cNvPr>
          <p:cNvSpPr/>
          <p:nvPr/>
        </p:nvSpPr>
        <p:spPr>
          <a:xfrm>
            <a:off x="6378789" y="3691425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FFC082A-CF26-00B6-4EF9-970E9A99D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2386"/>
              </p:ext>
            </p:extLst>
          </p:nvPr>
        </p:nvGraphicFramePr>
        <p:xfrm>
          <a:off x="6830665" y="3569295"/>
          <a:ext cx="627834" cy="60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3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8572AF-99A7-3472-FF82-5F86D9A3B372}"/>
              </a:ext>
            </a:extLst>
          </p:cNvPr>
          <p:cNvSpPr txBox="1"/>
          <p:nvPr/>
        </p:nvSpPr>
        <p:spPr>
          <a:xfrm>
            <a:off x="7936020" y="3832076"/>
            <a:ext cx="111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r1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92FB2-2A4A-126D-2F36-31B981EBB9C1}"/>
              </a:ext>
            </a:extLst>
          </p:cNvPr>
          <p:cNvSpPr txBox="1"/>
          <p:nvPr/>
        </p:nvSpPr>
        <p:spPr>
          <a:xfrm>
            <a:off x="9925362" y="4395052"/>
            <a:ext cx="15621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Provenance Polynomials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9A6896E-5980-8026-2F44-E1368554E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8573"/>
              </p:ext>
            </p:extLst>
          </p:nvPr>
        </p:nvGraphicFramePr>
        <p:xfrm>
          <a:off x="3678478" y="4585739"/>
          <a:ext cx="1027931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13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495018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</a:tblGrid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811239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2275409-75B7-433F-6C2E-260C4263D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33062"/>
              </p:ext>
            </p:extLst>
          </p:nvPr>
        </p:nvGraphicFramePr>
        <p:xfrm>
          <a:off x="5138978" y="4585739"/>
          <a:ext cx="1027931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13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495018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</a:tblGrid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8112397"/>
                  </a:ext>
                </a:extLst>
              </a:tr>
            </a:tbl>
          </a:graphicData>
        </a:graphic>
      </p:graphicFrame>
      <p:sp>
        <p:nvSpPr>
          <p:cNvPr id="17" name="Right Arrow 20">
            <a:extLst>
              <a:ext uri="{FF2B5EF4-FFF2-40B4-BE49-F238E27FC236}">
                <a16:creationId xmlns:a16="http://schemas.microsoft.com/office/drawing/2014/main" id="{C6148D5C-6A19-B974-2609-B9B2844F271E}"/>
              </a:ext>
            </a:extLst>
          </p:cNvPr>
          <p:cNvSpPr/>
          <p:nvPr/>
        </p:nvSpPr>
        <p:spPr>
          <a:xfrm>
            <a:off x="6385063" y="494984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F63374B-D1DA-5AC3-7B7C-5F22B314F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70885"/>
              </p:ext>
            </p:extLst>
          </p:nvPr>
        </p:nvGraphicFramePr>
        <p:xfrm>
          <a:off x="6830665" y="4730758"/>
          <a:ext cx="627834" cy="8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34">
                  <a:extLst>
                    <a:ext uri="{9D8B030D-6E8A-4147-A177-3AD203B41FA5}">
                      <a16:colId xmlns:a16="http://schemas.microsoft.com/office/drawing/2014/main" val="3500971458"/>
                    </a:ext>
                  </a:extLst>
                </a:gridCol>
              </a:tblGrid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96873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22949879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99852312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49C6824-05A7-D4B9-5951-3038783FCF69}"/>
              </a:ext>
            </a:extLst>
          </p:cNvPr>
          <p:cNvSpPr txBox="1"/>
          <p:nvPr/>
        </p:nvSpPr>
        <p:spPr>
          <a:xfrm>
            <a:off x="7936020" y="4936976"/>
            <a:ext cx="111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r1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6870A1-B9AC-6161-F98C-B3BA578E695B}"/>
              </a:ext>
            </a:extLst>
          </p:cNvPr>
          <p:cNvSpPr txBox="1"/>
          <p:nvPr/>
        </p:nvSpPr>
        <p:spPr>
          <a:xfrm>
            <a:off x="3417360" y="4837916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3C927-31E1-D3A1-7CF9-F7E121BD3FFD}"/>
              </a:ext>
            </a:extLst>
          </p:cNvPr>
          <p:cNvSpPr txBox="1"/>
          <p:nvPr/>
        </p:nvSpPr>
        <p:spPr>
          <a:xfrm>
            <a:off x="3417360" y="5136366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ABBDBC-4BD6-C9D3-A577-518D28C4191E}"/>
              </a:ext>
            </a:extLst>
          </p:cNvPr>
          <p:cNvSpPr txBox="1"/>
          <p:nvPr/>
        </p:nvSpPr>
        <p:spPr>
          <a:xfrm>
            <a:off x="4865160" y="4837916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9BDCB9-116B-9FE4-9694-0DF96DB0B364}"/>
              </a:ext>
            </a:extLst>
          </p:cNvPr>
          <p:cNvSpPr txBox="1"/>
          <p:nvPr/>
        </p:nvSpPr>
        <p:spPr>
          <a:xfrm>
            <a:off x="4865160" y="5110966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B189F3-DCE1-5161-2FE7-D221A378471E}"/>
              </a:ext>
            </a:extLst>
          </p:cNvPr>
          <p:cNvSpPr txBox="1"/>
          <p:nvPr/>
        </p:nvSpPr>
        <p:spPr>
          <a:xfrm>
            <a:off x="4865160" y="5403066"/>
            <a:ext cx="238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6147EF-7B35-1B94-AF62-221C5AEC8966}"/>
              </a:ext>
            </a:extLst>
          </p:cNvPr>
          <p:cNvSpPr txBox="1"/>
          <p:nvPr/>
        </p:nvSpPr>
        <p:spPr>
          <a:xfrm>
            <a:off x="7631220" y="5254476"/>
            <a:ext cx="17360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1876DD40-ECDB-A7F7-6AE3-0122BBE5FC76}"/>
              </a:ext>
            </a:extLst>
          </p:cNvPr>
          <p:cNvSpPr/>
          <p:nvPr/>
        </p:nvSpPr>
        <p:spPr>
          <a:xfrm>
            <a:off x="9607252" y="3853592"/>
            <a:ext cx="298637" cy="1739964"/>
          </a:xfrm>
          <a:prstGeom prst="rightBrace">
            <a:avLst/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14" grpId="0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C895F-F4FF-1603-A999-853F3BAEFF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Example Exam Question: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/>
              <a:t>Given below tables R and S (with tuples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), query Q and results O, </a:t>
            </a:r>
            <a:br>
              <a:rPr lang="en-US" dirty="0"/>
            </a:br>
            <a:r>
              <a:rPr lang="en-US" dirty="0"/>
              <a:t>specify the provenance polynomials for every tuple in O. </a:t>
            </a:r>
            <a:r>
              <a:rPr lang="en-US" b="0" dirty="0"/>
              <a:t>[3 points]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5A53F-74C9-4ACB-EE2C-5B67C3E81C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How-Provenance,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6C339-EBC4-7CB0-B769-C392F070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80" y="2385539"/>
            <a:ext cx="8672093" cy="1781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777EC9-F8BC-33DC-A923-A008F84DDB51}"/>
              </a:ext>
            </a:extLst>
          </p:cNvPr>
          <p:cNvSpPr txBox="1"/>
          <p:nvPr/>
        </p:nvSpPr>
        <p:spPr>
          <a:xfrm>
            <a:off x="2541946" y="4522070"/>
            <a:ext cx="35004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r1 x s1 + r3 x s1 + r2 x s3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(equivalent: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(r1 + r3) x s1 + r2 x s3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D074C5-60BB-C6CD-0F77-EB5AAB20B83C}"/>
              </a:ext>
            </a:extLst>
          </p:cNvPr>
          <p:cNvCxnSpPr>
            <a:endCxn id="5" idx="0"/>
          </p:cNvCxnSpPr>
          <p:nvPr/>
        </p:nvCxnSpPr>
        <p:spPr>
          <a:xfrm flipH="1">
            <a:off x="4292149" y="3300142"/>
            <a:ext cx="4369863" cy="1221928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409918-D9C0-8820-3AB9-DB25659481F2}"/>
              </a:ext>
            </a:extLst>
          </p:cNvPr>
          <p:cNvCxnSpPr>
            <a:endCxn id="8" idx="0"/>
          </p:cNvCxnSpPr>
          <p:nvPr/>
        </p:nvCxnSpPr>
        <p:spPr>
          <a:xfrm flipH="1">
            <a:off x="6348159" y="3614467"/>
            <a:ext cx="2313858" cy="1813365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1DCC0E-1D81-FCDE-37A1-371AE10BE983}"/>
              </a:ext>
            </a:extLst>
          </p:cNvPr>
          <p:cNvSpPr txBox="1"/>
          <p:nvPr/>
        </p:nvSpPr>
        <p:spPr>
          <a:xfrm>
            <a:off x="5450029" y="5427832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88C9A-64DE-8914-DC14-8E035A234554}"/>
              </a:ext>
            </a:extLst>
          </p:cNvPr>
          <p:cNvSpPr txBox="1"/>
          <p:nvPr/>
        </p:nvSpPr>
        <p:spPr>
          <a:xfrm>
            <a:off x="7555755" y="5427832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2AFB7C-8989-F48C-84E1-3866C1A5A231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8453885" y="3938553"/>
            <a:ext cx="208128" cy="1489279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8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7E65AA3-2DC3-9E9F-252D-D4305D2B02F1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Why are items not in the results </a:t>
                </a:r>
              </a:p>
              <a:p>
                <a:pPr lvl="1"/>
                <a:r>
                  <a:rPr lang="en-US" b="1" dirty="0"/>
                  <a:t>Example Problem:</a:t>
                </a:r>
                <a:br>
                  <a:rPr lang="en-US" dirty="0"/>
                </a:br>
                <a:r>
                  <a:rPr lang="en-US" dirty="0"/>
                  <a:t>“Window-display-books &lt; $20”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(Euripides, Medea). 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b="1" dirty="0">
                    <a:solidFill>
                      <a:schemeClr val="accent1"/>
                    </a:solidFill>
                  </a:rPr>
                  <a:t>Why not </a:t>
                </a:r>
                <a:r>
                  <a:rPr lang="en-US" dirty="0"/>
                  <a:t>(</a:t>
                </a:r>
                <a:r>
                  <a:rPr lang="en-US" dirty="0" err="1"/>
                  <a:t>Hrotsvit</a:t>
                </a:r>
                <a:r>
                  <a:rPr lang="en-US" dirty="0"/>
                  <a:t>, </a:t>
                </a:r>
                <a:r>
                  <a:rPr lang="en-US" dirty="0" err="1"/>
                  <a:t>Basilius</a:t>
                </a:r>
                <a:r>
                  <a:rPr lang="en-US" dirty="0"/>
                  <a:t>)?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Evaluation Strategies</a:t>
                </a:r>
              </a:p>
              <a:p>
                <a:pPr lvl="1"/>
                <a:r>
                  <a:rPr lang="en-US" dirty="0"/>
                  <a:t>Given a user question (why no tuple satisfies predicate S), </a:t>
                </a:r>
                <a:br>
                  <a:rPr lang="en-US" dirty="0"/>
                </a:br>
                <a:r>
                  <a:rPr lang="en-US" dirty="0"/>
                  <a:t>dataset D, result set R, and query Q, leverage </a:t>
                </a:r>
                <a:r>
                  <a:rPr lang="en-US" b="1" dirty="0">
                    <a:solidFill>
                      <a:schemeClr val="accent1"/>
                    </a:solidFill>
                  </a:rPr>
                  <a:t>why lineage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#1 Bottom-Up: </a:t>
                </a:r>
                <a:r>
                  <a:rPr lang="en-US" dirty="0"/>
                  <a:t>from leafs in topological order to find last op eliminating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#2 Top-Down: </a:t>
                </a:r>
                <a:r>
                  <a:rPr lang="en-US" dirty="0"/>
                  <a:t>from result top down to find last op, </a:t>
                </a:r>
                <a:r>
                  <a:rPr lang="en-US" b="1" dirty="0">
                    <a:solidFill>
                      <a:schemeClr val="accent1"/>
                    </a:solidFill>
                  </a:rPr>
                  <a:t>requires stored lineage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7E65AA3-2DC3-9E9F-252D-D4305D2B0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C4F7D-2F79-9EEB-C70D-D4ABA88AF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Why Not?-Provenance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E7298-4236-AED6-ABAE-51C55FC3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262" y="407303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08939-BF65-83FC-7EAD-F5548847D90E}"/>
              </a:ext>
            </a:extLst>
          </p:cNvPr>
          <p:cNvSpPr txBox="1"/>
          <p:nvPr/>
        </p:nvSpPr>
        <p:spPr>
          <a:xfrm>
            <a:off x="7210313" y="454928"/>
            <a:ext cx="25812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[Adriane Chapman, H.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Jagadish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not?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4D375-B62E-3E22-E19C-68A5781EB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220" y="1441153"/>
            <a:ext cx="4306218" cy="2040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EA5654-D1E0-9397-4CA9-FDB0E9B03A9C}"/>
              </a:ext>
            </a:extLst>
          </p:cNvPr>
          <p:cNvSpPr txBox="1"/>
          <p:nvPr/>
        </p:nvSpPr>
        <p:spPr>
          <a:xfrm>
            <a:off x="5764867" y="2137843"/>
            <a:ext cx="9525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 20$?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E392A-7FD3-2889-F73A-F847AE973A97}"/>
              </a:ext>
            </a:extLst>
          </p:cNvPr>
          <p:cNvSpPr txBox="1"/>
          <p:nvPr/>
        </p:nvSpPr>
        <p:spPr>
          <a:xfrm>
            <a:off x="4939896" y="2610063"/>
            <a:ext cx="11811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store?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4503F-4994-0F10-9238-1204196407EA}"/>
              </a:ext>
            </a:extLst>
          </p:cNvPr>
          <p:cNvSpPr txBox="1"/>
          <p:nvPr/>
        </p:nvSpPr>
        <p:spPr>
          <a:xfrm>
            <a:off x="3326996" y="3158479"/>
            <a:ext cx="1612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Bug in the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 / system?</a:t>
            </a:r>
          </a:p>
        </p:txBody>
      </p:sp>
    </p:spTree>
    <p:extLst>
      <p:ext uri="{BB962C8B-B14F-4D97-AF65-F5344CB8AC3E}">
        <p14:creationId xmlns:p14="http://schemas.microsoft.com/office/powerpoint/2010/main" val="11600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60F1E69-9BAE-A19D-0216-0EA44FBAB14B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07C01D-32EC-0E5B-D391-1EADE81DD1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DEX: Dataset Versioning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Versioning of datasets, stored with delta encoding</a:t>
            </a:r>
          </a:p>
          <a:p>
            <a:pPr lvl="1"/>
            <a:r>
              <a:rPr lang="en-US" dirty="0"/>
              <a:t>Checkout, intersection, union queries over deltas</a:t>
            </a:r>
          </a:p>
          <a:p>
            <a:pPr lvl="1"/>
            <a:r>
              <a:rPr lang="en-US" dirty="0"/>
              <a:t>Query optimization for finding efficient plans</a:t>
            </a:r>
          </a:p>
          <a:p>
            <a:r>
              <a:rPr lang="en-US" dirty="0"/>
              <a:t>MISTIQUE: Intermediates of ML Pipelines</a:t>
            </a:r>
          </a:p>
          <a:p>
            <a:pPr lvl="1"/>
            <a:r>
              <a:rPr lang="en-US" dirty="0"/>
              <a:t>Capturing, storage, querying of intermediates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Lossy deduplication and compression</a:t>
            </a:r>
          </a:p>
          <a:p>
            <a:pPr lvl="1"/>
            <a:r>
              <a:rPr lang="en-US" dirty="0"/>
              <a:t>Adaptive querying/materialization for finding efficient plans</a:t>
            </a:r>
          </a:p>
          <a:p>
            <a:r>
              <a:rPr lang="en-US" dirty="0"/>
              <a:t>Linear Algebra Provenance</a:t>
            </a:r>
          </a:p>
          <a:p>
            <a:pPr lvl="1"/>
            <a:r>
              <a:rPr lang="en-US" dirty="0"/>
              <a:t>Provenance propagation by decomposition</a:t>
            </a:r>
          </a:p>
          <a:p>
            <a:pPr lvl="1"/>
            <a:r>
              <a:rPr lang="en-US" dirty="0"/>
              <a:t>Annotate parts w/ provenance polynomials (contributing inputs + impact)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925A-8FEC-456F-B931-B980A17BD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Provenance for ML Pipelines (</a:t>
            </a:r>
            <a:r>
              <a:rPr lang="en-US" dirty="0">
                <a:solidFill>
                  <a:schemeClr val="accent1"/>
                </a:solidFill>
              </a:rPr>
              <a:t>fine-grained</a:t>
            </a:r>
            <a:r>
              <a:rPr lang="en-US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5CAEC7-1267-FED9-F284-4287C61BD148}"/>
              </a:ext>
            </a:extLst>
          </p:cNvPr>
          <p:cNvGrpSpPr/>
          <p:nvPr/>
        </p:nvGrpSpPr>
        <p:grpSpPr>
          <a:xfrm>
            <a:off x="8372402" y="4071946"/>
            <a:ext cx="2972864" cy="2470535"/>
            <a:chOff x="5596930" y="4340888"/>
            <a:chExt cx="2972864" cy="24705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BAB5CB-43EB-6E96-B383-EBBF7DF2CFD6}"/>
                </a:ext>
              </a:extLst>
            </p:cNvPr>
            <p:cNvSpPr/>
            <p:nvPr/>
          </p:nvSpPr>
          <p:spPr>
            <a:xfrm>
              <a:off x="6129494" y="4401178"/>
              <a:ext cx="813916" cy="47227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B7DD3A-E4E7-97DF-C099-DEA8E85AC90B}"/>
                </a:ext>
              </a:extLst>
            </p:cNvPr>
            <p:cNvSpPr/>
            <p:nvPr/>
          </p:nvSpPr>
          <p:spPr>
            <a:xfrm>
              <a:off x="6939285" y="4401177"/>
              <a:ext cx="556785" cy="47227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2B64F2-E93E-A51A-D7BB-DE3857EA9C8D}"/>
                </a:ext>
              </a:extLst>
            </p:cNvPr>
            <p:cNvSpPr/>
            <p:nvPr/>
          </p:nvSpPr>
          <p:spPr>
            <a:xfrm>
              <a:off x="6131169" y="4875127"/>
              <a:ext cx="813916" cy="31987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80D210-3E6F-47C3-642A-DDB43F405DE0}"/>
                </a:ext>
              </a:extLst>
            </p:cNvPr>
            <p:cNvSpPr/>
            <p:nvPr/>
          </p:nvSpPr>
          <p:spPr>
            <a:xfrm>
              <a:off x="6939285" y="4875126"/>
              <a:ext cx="556785" cy="31987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E3B6F0-1AEF-EB0D-1045-27398453E444}"/>
                </a:ext>
              </a:extLst>
            </p:cNvPr>
            <p:cNvSpPr txBox="1"/>
            <p:nvPr/>
          </p:nvSpPr>
          <p:spPr>
            <a:xfrm>
              <a:off x="5596930" y="4340888"/>
              <a:ext cx="4119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65A4A7-DD28-8A0A-F2C6-09E56412ADA9}"/>
                </a:ext>
              </a:extLst>
            </p:cNvPr>
            <p:cNvSpPr/>
            <p:nvPr/>
          </p:nvSpPr>
          <p:spPr>
            <a:xfrm>
              <a:off x="7614198" y="4402852"/>
              <a:ext cx="471600" cy="472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FB7176-C0A8-913E-458A-9BDFC8F56C47}"/>
                </a:ext>
              </a:extLst>
            </p:cNvPr>
            <p:cNvSpPr/>
            <p:nvPr/>
          </p:nvSpPr>
          <p:spPr>
            <a:xfrm>
              <a:off x="7614198" y="4876801"/>
              <a:ext cx="471600" cy="3198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39857A-EB81-AA81-A387-BDBEA2F6C200}"/>
                </a:ext>
              </a:extLst>
            </p:cNvPr>
            <p:cNvCxnSpPr/>
            <p:nvPr/>
          </p:nvCxnSpPr>
          <p:spPr>
            <a:xfrm>
              <a:off x="7614198" y="4401177"/>
              <a:ext cx="471600" cy="472273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C95405-D4E6-EE17-9B4F-6D4E96C73B5A}"/>
                </a:ext>
              </a:extLst>
            </p:cNvPr>
            <p:cNvSpPr/>
            <p:nvPr/>
          </p:nvSpPr>
          <p:spPr>
            <a:xfrm>
              <a:off x="8228819" y="4404528"/>
              <a:ext cx="320400" cy="472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720B10-44CD-4323-E8A5-07E065523234}"/>
                </a:ext>
              </a:extLst>
            </p:cNvPr>
            <p:cNvSpPr/>
            <p:nvPr/>
          </p:nvSpPr>
          <p:spPr>
            <a:xfrm>
              <a:off x="8228819" y="4868429"/>
              <a:ext cx="320400" cy="3198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98A150-B16A-919D-1F0A-4D3D9A84FF16}"/>
                </a:ext>
              </a:extLst>
            </p:cNvPr>
            <p:cNvCxnSpPr/>
            <p:nvPr/>
          </p:nvCxnSpPr>
          <p:spPr>
            <a:xfrm>
              <a:off x="8228819" y="4873451"/>
              <a:ext cx="320400" cy="283027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2389FC-A212-D16B-D00D-92E35F2BCA5E}"/>
                </a:ext>
              </a:extLst>
            </p:cNvPr>
            <p:cNvSpPr/>
            <p:nvPr/>
          </p:nvSpPr>
          <p:spPr>
            <a:xfrm>
              <a:off x="6131169" y="5337346"/>
              <a:ext cx="813916" cy="813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F7ADA7-9457-395F-F510-C78954E5E77F}"/>
                </a:ext>
              </a:extLst>
            </p:cNvPr>
            <p:cNvSpPr/>
            <p:nvPr/>
          </p:nvSpPr>
          <p:spPr>
            <a:xfrm>
              <a:off x="6940960" y="5337345"/>
              <a:ext cx="556785" cy="813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EB3FBB-0692-ED6C-3A70-4A919878BB2E}"/>
                </a:ext>
              </a:extLst>
            </p:cNvPr>
            <p:cNvSpPr/>
            <p:nvPr/>
          </p:nvSpPr>
          <p:spPr>
            <a:xfrm>
              <a:off x="6132844" y="6253423"/>
              <a:ext cx="813916" cy="558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22C948-A63D-E5B3-B329-4F04AE514743}"/>
                </a:ext>
              </a:extLst>
            </p:cNvPr>
            <p:cNvSpPr/>
            <p:nvPr/>
          </p:nvSpPr>
          <p:spPr>
            <a:xfrm>
              <a:off x="6940960" y="6253422"/>
              <a:ext cx="556785" cy="558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9449AD-3D38-503F-63E0-8F442871FC20}"/>
                </a:ext>
              </a:extLst>
            </p:cNvPr>
            <p:cNvCxnSpPr/>
            <p:nvPr/>
          </p:nvCxnSpPr>
          <p:spPr>
            <a:xfrm>
              <a:off x="6132844" y="5337346"/>
              <a:ext cx="806441" cy="813599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59761B-8831-3C6A-D95D-CEF42204630B}"/>
                </a:ext>
              </a:extLst>
            </p:cNvPr>
            <p:cNvCxnSpPr/>
            <p:nvPr/>
          </p:nvCxnSpPr>
          <p:spPr>
            <a:xfrm>
              <a:off x="6946760" y="6253423"/>
              <a:ext cx="549310" cy="557999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280A94-0A97-D3C3-E9D2-0DC0C95D634B}"/>
                </a:ext>
              </a:extLst>
            </p:cNvPr>
            <p:cNvSpPr txBox="1"/>
            <p:nvPr/>
          </p:nvSpPr>
          <p:spPr>
            <a:xfrm>
              <a:off x="7686991" y="5206719"/>
              <a:ext cx="3485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75151A-5DD5-F7CF-FE72-18341347282B}"/>
                </a:ext>
              </a:extLst>
            </p:cNvPr>
            <p:cNvSpPr txBox="1"/>
            <p:nvPr/>
          </p:nvSpPr>
          <p:spPr>
            <a:xfrm>
              <a:off x="8221227" y="5208393"/>
              <a:ext cx="3485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4F9CE0-7D65-88F5-FBAB-99C92BAF6636}"/>
                </a:ext>
              </a:extLst>
            </p:cNvPr>
            <p:cNvSpPr txBox="1"/>
            <p:nvPr/>
          </p:nvSpPr>
          <p:spPr>
            <a:xfrm>
              <a:off x="7527893" y="5720858"/>
              <a:ext cx="3485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9A9800-02D1-D419-DA9C-A44E1DB0FE81}"/>
                </a:ext>
              </a:extLst>
            </p:cNvPr>
            <p:cNvSpPr txBox="1"/>
            <p:nvPr/>
          </p:nvSpPr>
          <p:spPr>
            <a:xfrm>
              <a:off x="7529569" y="6295289"/>
              <a:ext cx="3485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A90BD3A-459A-29FC-A5C0-D9188E7F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924" y="159935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D3AEA8-8EF4-D4AB-D883-332E90933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415" y="273330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0CFDDC-D9B6-3904-721B-30986D6DDB86}"/>
              </a:ext>
            </a:extLst>
          </p:cNvPr>
          <p:cNvSpPr txBox="1"/>
          <p:nvPr/>
        </p:nvSpPr>
        <p:spPr>
          <a:xfrm>
            <a:off x="8122024" y="1525629"/>
            <a:ext cx="29342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[Amit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Chavan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Deshpande: DEX: Query Execution in a Delta-based Storage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977287-40F3-26BC-D74B-ED4C504CE17F}"/>
              </a:ext>
            </a:extLst>
          </p:cNvPr>
          <p:cNvSpPr txBox="1"/>
          <p:nvPr/>
        </p:nvSpPr>
        <p:spPr>
          <a:xfrm>
            <a:off x="7691719" y="2668641"/>
            <a:ext cx="337460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Manasi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Vartak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MISTIQUE: A System to Store and Query Model Intermediates for Model Diagnosis.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D8390F-24C1-65A0-BD1A-5EF445064641}"/>
                  </a:ext>
                </a:extLst>
              </p:cNvPr>
              <p:cNvSpPr txBox="1"/>
              <p:nvPr/>
            </p:nvSpPr>
            <p:spPr>
              <a:xfrm>
                <a:off x="6196404" y="4983646"/>
                <a:ext cx="2400342" cy="66826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D8390F-24C1-65A0-BD1A-5EF445064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04" y="4983646"/>
                <a:ext cx="2400342" cy="668260"/>
              </a:xfrm>
              <a:prstGeom prst="rect">
                <a:avLst/>
              </a:prstGeom>
              <a:blipFill>
                <a:blip r:embed="rId4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15BB5457-B889-CAD6-D188-C556C6CA0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390" y="509074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12252E2-AA57-D052-C75A-C6A1E44D961C}"/>
              </a:ext>
            </a:extLst>
          </p:cNvPr>
          <p:cNvSpPr txBox="1"/>
          <p:nvPr/>
        </p:nvSpPr>
        <p:spPr>
          <a:xfrm>
            <a:off x="1660933" y="5041450"/>
            <a:ext cx="31827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Zhepeng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Yan, Val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Tannen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Zachary G. Ives: Fine-grained Provenance for Linear Algebra Operators.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TaPP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94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6D562-5D1C-C755-5C4F-079BCD4E70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MLflow</a:t>
            </a:r>
            <a:endParaRPr lang="en-US" dirty="0"/>
          </a:p>
          <a:p>
            <a:pPr lvl="1"/>
            <a:r>
              <a:rPr lang="en-US" dirty="0"/>
              <a:t>Programmatic API for tracking parameters, </a:t>
            </a:r>
            <a:br>
              <a:rPr lang="en-US" dirty="0"/>
            </a:br>
            <a:r>
              <a:rPr lang="en-US" dirty="0"/>
              <a:t>experiments, and results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autolog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 for specific params</a:t>
            </a:r>
          </a:p>
          <a:p>
            <a:pPr lvl="1"/>
            <a:endParaRPr lang="en-US" sz="700" dirty="0"/>
          </a:p>
          <a:p>
            <a:r>
              <a:rPr lang="en-US" dirty="0"/>
              <a:t>Flor (on Ground)</a:t>
            </a:r>
          </a:p>
          <a:p>
            <a:pPr lvl="1"/>
            <a:r>
              <a:rPr lang="en-US" dirty="0"/>
              <a:t>DSL embedded in python for managing the workflow development </a:t>
            </a:r>
            <a:br>
              <a:rPr lang="en-US" dirty="0"/>
            </a:br>
            <a:r>
              <a:rPr lang="en-US" dirty="0"/>
              <a:t>phase of the ML lifecycle</a:t>
            </a:r>
          </a:p>
          <a:p>
            <a:pPr lvl="1"/>
            <a:r>
              <a:rPr lang="en-US" dirty="0"/>
              <a:t>DAGs of actions, artifacts, and literals</a:t>
            </a:r>
          </a:p>
          <a:p>
            <a:pPr lvl="1"/>
            <a:r>
              <a:rPr lang="en-US" dirty="0"/>
              <a:t>Data context generated by activities in Ground </a:t>
            </a:r>
            <a:endParaRPr lang="en-US" sz="700" dirty="0"/>
          </a:p>
          <a:p>
            <a:r>
              <a:rPr lang="en-US" dirty="0"/>
              <a:t>Dataset Relationship Management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Reuse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reveal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revise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retarget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reward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Code-to-data relationships (data provenance)</a:t>
            </a:r>
          </a:p>
          <a:p>
            <a:pPr lvl="1"/>
            <a:r>
              <a:rPr lang="en-US" dirty="0"/>
              <a:t>Data-to-code relationships (potential transforms)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C7ECF-0208-3C3C-8B25-1042AC4EF2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Provenance for ML Pipelines (</a:t>
            </a:r>
            <a:r>
              <a:rPr lang="en-US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20E25-21AE-95F9-1A58-FE140781D78A}"/>
              </a:ext>
            </a:extLst>
          </p:cNvPr>
          <p:cNvSpPr txBox="1"/>
          <p:nvPr/>
        </p:nvSpPr>
        <p:spPr>
          <a:xfrm>
            <a:off x="6411447" y="1358841"/>
            <a:ext cx="4229726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mlflow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mlflow.log_param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num_dimensions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", 8)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mlflow.log_param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("regularization", 0.1)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mlflow.log_metric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("accuracy", 0.1)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mlflow.log_artifact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("roc.png")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2BD2E-D391-336B-6547-92030CDFBF56}"/>
              </a:ext>
            </a:extLst>
          </p:cNvPr>
          <p:cNvSpPr txBox="1"/>
          <p:nvPr/>
        </p:nvSpPr>
        <p:spPr>
          <a:xfrm>
            <a:off x="8029127" y="1064822"/>
            <a:ext cx="247189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https://databricks.com/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blog/2018/06/05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39758-F81D-2379-4FFC-3FB303BF427D}"/>
              </a:ext>
            </a:extLst>
          </p:cNvPr>
          <p:cNvSpPr/>
          <p:nvPr/>
        </p:nvSpPr>
        <p:spPr>
          <a:xfrm>
            <a:off x="8331800" y="3042431"/>
            <a:ext cx="3550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https://rise.cs.berkeley.edu/projects/jarvis/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9F965-56DB-6486-986E-5DF4F1215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0132" y="344836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95AB8B-152A-0F4D-1693-DEC105B8E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132" y="482772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B71816-3F6A-A955-49A8-F6F0AFF1592B}"/>
              </a:ext>
            </a:extLst>
          </p:cNvPr>
          <p:cNvSpPr txBox="1"/>
          <p:nvPr/>
        </p:nvSpPr>
        <p:spPr>
          <a:xfrm>
            <a:off x="8190547" y="3474140"/>
            <a:ext cx="285843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Ground: A Data Context Service.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FC3AC-1722-F6A0-CA14-45F8A50B6B18}"/>
              </a:ext>
            </a:extLst>
          </p:cNvPr>
          <p:cNvSpPr txBox="1"/>
          <p:nvPr/>
        </p:nvSpPr>
        <p:spPr>
          <a:xfrm>
            <a:off x="8029127" y="4763765"/>
            <a:ext cx="30191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Yi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Soonbo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Han, Nan Zheng,: Dataset Relationship Management.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264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04B57B-0691-9511-F8C9-55CEE503F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HELIX</a:t>
            </a:r>
          </a:p>
          <a:p>
            <a:pPr lvl="1"/>
            <a:r>
              <a:rPr lang="en-US" dirty="0"/>
              <a:t>Goal: focus on iterative development w/ small </a:t>
            </a:r>
            <a:br>
              <a:rPr lang="en-US" dirty="0"/>
            </a:br>
            <a:r>
              <a:rPr lang="en-US" dirty="0"/>
              <a:t>modifications (trial &amp; error)</a:t>
            </a:r>
          </a:p>
          <a:p>
            <a:pPr lvl="1"/>
            <a:r>
              <a:rPr lang="en-US" dirty="0"/>
              <a:t>Caching, reuse, and </a:t>
            </a:r>
            <a:r>
              <a:rPr lang="en-US" dirty="0" err="1"/>
              <a:t>recomputation</a:t>
            </a:r>
            <a:endParaRPr lang="en-US" dirty="0"/>
          </a:p>
          <a:p>
            <a:pPr lvl="1"/>
            <a:r>
              <a:rPr lang="en-US" dirty="0"/>
              <a:t>Reuse as </a:t>
            </a:r>
            <a:r>
              <a:rPr lang="en-US" b="1" dirty="0">
                <a:solidFill>
                  <a:srgbClr val="7889FB"/>
                </a:solidFill>
              </a:rPr>
              <a:t>Max-Flow problem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NP-hard</a:t>
            </a:r>
            <a:r>
              <a:rPr lang="en-US" dirty="0">
                <a:sym typeface="Wingdings" panose="05000000000000000000" pitchFamily="2" charset="2"/>
              </a:rPr>
              <a:t>  heuristics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Materialization to disk for future reuse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Collaborative Optimizer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D270D-20D3-5C16-05DE-8A7026681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Provenance for ML Pipelines (</a:t>
            </a:r>
            <a:r>
              <a:rPr lang="en-US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0BB68-A4FB-FC17-59B3-DA0E1E288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755" y="146387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0FFD9-48AA-9D58-C63C-62239F024E2E}"/>
              </a:ext>
            </a:extLst>
          </p:cNvPr>
          <p:cNvSpPr txBox="1"/>
          <p:nvPr/>
        </p:nvSpPr>
        <p:spPr>
          <a:xfrm>
            <a:off x="6529892" y="1382022"/>
            <a:ext cx="44403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[Doris Xin, Stephen Macke,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Litian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Ma,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Shuchen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Song, Aditya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Parameswaran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Helix: Holistic Optimization for Accelerating Iterative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B16E35-07E2-4ED7-172D-88609A93C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798" y="2342387"/>
            <a:ext cx="5019799" cy="2793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2721F-022D-47B9-EA76-CAB2DA269BE0}"/>
              </a:ext>
            </a:extLst>
          </p:cNvPr>
          <p:cNvSpPr/>
          <p:nvPr/>
        </p:nvSpPr>
        <p:spPr>
          <a:xfrm>
            <a:off x="9702771" y="3114734"/>
            <a:ext cx="561974" cy="9334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68E61-F7EA-CECF-35B8-3ABF763B9293}"/>
              </a:ext>
            </a:extLst>
          </p:cNvPr>
          <p:cNvSpPr txBox="1"/>
          <p:nvPr/>
        </p:nvSpPr>
        <p:spPr>
          <a:xfrm>
            <a:off x="9568421" y="2655784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recompute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28C75-3107-FDC9-EC29-61B8BA9457FA}"/>
              </a:ext>
            </a:extLst>
          </p:cNvPr>
          <p:cNvSpPr txBox="1"/>
          <p:nvPr/>
        </p:nvSpPr>
        <p:spPr>
          <a:xfrm>
            <a:off x="9106778" y="2211956"/>
            <a:ext cx="8191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160D0-B5F0-14FB-B731-3EC20ECDA829}"/>
              </a:ext>
            </a:extLst>
          </p:cNvPr>
          <p:cNvSpPr txBox="1"/>
          <p:nvPr/>
        </p:nvSpPr>
        <p:spPr>
          <a:xfrm>
            <a:off x="1457723" y="4476592"/>
            <a:ext cx="345852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[Behrouz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Derakhshan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Alireza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Rezaei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Mahdiraji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Ziawasch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Abedjan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Tilmann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Rabl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Machine Learning Workloads in Collaborative Environments.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C5462-551B-EF1B-3837-7061D6149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98" y="4611477"/>
            <a:ext cx="4956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0016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20D555-2C31-D848-F751-21EBBFF80D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Exploratory data science</a:t>
            </a:r>
            <a:r>
              <a:rPr lang="en-US" dirty="0"/>
              <a:t> (data preprocessing, model configurations)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Reproducibility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accent1"/>
                </a:solidFill>
              </a:rPr>
              <a:t>explainability</a:t>
            </a:r>
            <a:r>
              <a:rPr lang="en-US" dirty="0"/>
              <a:t> of trained models (data, parameters, prep)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Lineage/Provenance as Key Enabling Technique:</a:t>
            </a:r>
            <a:br>
              <a:rPr lang="en-US" dirty="0"/>
            </a:br>
            <a:r>
              <a:rPr lang="en-US" dirty="0"/>
              <a:t>M</a:t>
            </a:r>
            <a:r>
              <a:rPr lang="en-US" b="0" dirty="0"/>
              <a:t>odel versioning, reuse of intermediates, incremental maintenance,</a:t>
            </a:r>
            <a:br>
              <a:rPr lang="en-US" b="0" dirty="0"/>
            </a:br>
            <a:r>
              <a:rPr lang="en-US" b="0" dirty="0"/>
              <a:t>auto differentiation, and debugging (query processing over lineage)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Efficient Lineage Tracing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Tracing of inputs, literals,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accent1"/>
                </a:solidFill>
              </a:rPr>
              <a:t>non-determinism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Trace lineage of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logical operations</a:t>
            </a:r>
            <a:r>
              <a:rPr lang="en-US" dirty="0">
                <a:solidFill>
                  <a:srgbClr val="7889FB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Deduplication</a:t>
            </a:r>
            <a:r>
              <a:rPr lang="en-US" dirty="0">
                <a:solidFill>
                  <a:schemeClr val="tx1"/>
                </a:solidFill>
              </a:rPr>
              <a:t> for loops/functions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Program/output reconstruction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818BF-5BA9-50AC-B232-B28DAFAD28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Lineage Tracing &amp; Reuse in </a:t>
            </a:r>
            <a:r>
              <a:rPr lang="en-US" dirty="0" err="1"/>
              <a:t>SystemDS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3F582-3E51-8E24-D682-A55288EE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22" y="373567"/>
            <a:ext cx="66675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C6BCE-3F8C-777C-A30E-F83867A44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602" y="373567"/>
            <a:ext cx="805167" cy="843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15DD4-8192-8AE4-CA93-CA04F3E82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49" y="3541285"/>
            <a:ext cx="6310255" cy="1826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4737D-F5E5-7109-62C8-69E20960F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5578" y="2315304"/>
            <a:ext cx="4956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0268E8-6EE9-F035-DEDA-DECCD9A7693A}"/>
              </a:ext>
            </a:extLst>
          </p:cNvPr>
          <p:cNvSpPr txBox="1"/>
          <p:nvPr/>
        </p:nvSpPr>
        <p:spPr>
          <a:xfrm>
            <a:off x="8229744" y="2157847"/>
            <a:ext cx="277850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[Arnab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Boehm: LIMA: Fine-grained Lineage Tracing and Reuse in Machine Learning Systems,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18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Lectures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Dec 07:</a:t>
            </a:r>
            <a:r>
              <a:rPr lang="en-US" dirty="0"/>
              <a:t> no lecture because blocked ADBS course Dec 04 - Dec 07 at TU Graz</a:t>
            </a:r>
          </a:p>
          <a:p>
            <a:pPr lvl="1"/>
            <a:r>
              <a:rPr lang="en-US" dirty="0"/>
              <a:t>Moved lecture </a:t>
            </a:r>
            <a:r>
              <a:rPr lang="en-US" b="1" dirty="0">
                <a:solidFill>
                  <a:srgbClr val="7889FB"/>
                </a:solidFill>
              </a:rPr>
              <a:t>08 Cloud Fundamentals</a:t>
            </a:r>
            <a:r>
              <a:rPr lang="en-US" dirty="0"/>
              <a:t> to </a:t>
            </a:r>
            <a:r>
              <a:rPr lang="en-US" b="1" dirty="0">
                <a:solidFill>
                  <a:srgbClr val="C40D1E"/>
                </a:solidFill>
              </a:rPr>
              <a:t>Dec 14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09 Cloud Scheduling</a:t>
            </a:r>
            <a:r>
              <a:rPr lang="en-US" dirty="0"/>
              <a:t> to </a:t>
            </a:r>
            <a:r>
              <a:rPr lang="en-US" b="1" dirty="0">
                <a:solidFill>
                  <a:srgbClr val="C40D1E"/>
                </a:solidFill>
              </a:rPr>
              <a:t>Dec 21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#3 Exercises/Projects</a:t>
            </a:r>
          </a:p>
          <a:p>
            <a:pPr lvl="1"/>
            <a:r>
              <a:rPr lang="en-US" b="1" dirty="0"/>
              <a:t>Reminder: </a:t>
            </a:r>
            <a:r>
              <a:rPr lang="en-US" dirty="0"/>
              <a:t>exercise/project submissions by </a:t>
            </a:r>
            <a:r>
              <a:rPr lang="en-US" b="1" dirty="0">
                <a:solidFill>
                  <a:srgbClr val="C40D1E"/>
                </a:solidFill>
              </a:rPr>
              <a:t>Feb 01</a:t>
            </a:r>
            <a:r>
              <a:rPr lang="en-US" dirty="0"/>
              <a:t> (no extensions)</a:t>
            </a:r>
          </a:p>
          <a:p>
            <a:pPr lvl="1"/>
            <a:r>
              <a:rPr lang="en-US" dirty="0"/>
              <a:t>Make use of office hours </a:t>
            </a:r>
            <a:r>
              <a:rPr lang="en-US" b="1" dirty="0">
                <a:solidFill>
                  <a:srgbClr val="C40D1E"/>
                </a:solidFill>
              </a:rPr>
              <a:t>Wed 4.30pm-6pm</a:t>
            </a:r>
            <a:r>
              <a:rPr lang="en-US" dirty="0"/>
              <a:t> in </a:t>
            </a:r>
            <a:r>
              <a:rPr lang="en-US" b="1" dirty="0">
                <a:solidFill>
                  <a:srgbClr val="7889FB"/>
                </a:solidFill>
              </a:rPr>
              <a:t>TEL 0811</a:t>
            </a:r>
            <a:endParaRPr lang="en-US" dirty="0">
              <a:solidFill>
                <a:srgbClr val="7889FB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2CC853A-E5E7-D41E-8F35-5433F0C7A32B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2C9331-1265-A1FA-3726-F0FA9E086B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Multi-level, Lineage-based Reuse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Lineage trace uniquely identifies intermediates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Reuse intermediates at function / block / operation level</a:t>
            </a:r>
          </a:p>
          <a:p>
            <a:pPr lvl="6"/>
            <a:endParaRPr lang="en-US" sz="700" dirty="0">
              <a:solidFill>
                <a:srgbClr val="7889FB"/>
              </a:solidFill>
            </a:endParaRPr>
          </a:p>
          <a:p>
            <a:r>
              <a:rPr lang="en-US" sz="2000" dirty="0">
                <a:solidFill>
                  <a:srgbClr val="7889FB"/>
                </a:solidFill>
              </a:rPr>
              <a:t>Full Reuse </a:t>
            </a:r>
            <a:r>
              <a:rPr lang="en-US" sz="2000" dirty="0"/>
              <a:t>of Intermediates</a:t>
            </a:r>
          </a:p>
          <a:p>
            <a:pPr lvl="1"/>
            <a:r>
              <a:rPr lang="en-US" sz="1800" dirty="0"/>
              <a:t>Before executing instruction, probe output lineage in cache </a:t>
            </a:r>
            <a:br>
              <a:rPr lang="en-US" sz="1800" dirty="0"/>
            </a:br>
            <a:r>
              <a:rPr lang="en-US" sz="1800" dirty="0">
                <a:latin typeface="Consolas" panose="020B0609020204030204" pitchFamily="49" charset="0"/>
              </a:rPr>
              <a:t>Map&lt;Lineage, </a:t>
            </a:r>
            <a:r>
              <a:rPr lang="en-US" sz="1800" dirty="0" err="1">
                <a:latin typeface="Consolas" panose="020B0609020204030204" pitchFamily="49" charset="0"/>
              </a:rPr>
              <a:t>MatrixBlock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Cost-based/heuristic caching and eviction decisions </a:t>
            </a:r>
            <a:br>
              <a:rPr lang="en-US" sz="1800" dirty="0"/>
            </a:br>
            <a:r>
              <a:rPr lang="en-US" sz="1800" dirty="0"/>
              <a:t>(compiler-assisted)</a:t>
            </a:r>
            <a:endParaRPr lang="en-US" sz="700" dirty="0"/>
          </a:p>
          <a:p>
            <a:r>
              <a:rPr lang="en-US" sz="2000" dirty="0">
                <a:solidFill>
                  <a:srgbClr val="7889FB"/>
                </a:solidFill>
              </a:rPr>
              <a:t>Partial Reuse </a:t>
            </a:r>
            <a:r>
              <a:rPr lang="en-US" sz="2000" dirty="0"/>
              <a:t>of Intermediates</a:t>
            </a:r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Problem: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Often partial result overlap</a:t>
            </a:r>
          </a:p>
          <a:p>
            <a:pPr lvl="1"/>
            <a:r>
              <a:rPr lang="en-US" sz="1800" dirty="0"/>
              <a:t>Reuse partial results via dedicated rewrites (compensation plans)</a:t>
            </a:r>
          </a:p>
          <a:p>
            <a:pPr lvl="1"/>
            <a:r>
              <a:rPr lang="en-US" sz="1800" dirty="0"/>
              <a:t>Example: </a:t>
            </a:r>
            <a:r>
              <a:rPr lang="en-US" sz="1800" dirty="0" err="1"/>
              <a:t>steplm</a:t>
            </a:r>
            <a:endParaRPr lang="en-US" sz="1800" dirty="0"/>
          </a:p>
          <a:p>
            <a:pPr lvl="5"/>
            <a:endParaRPr lang="en-US" sz="300" dirty="0"/>
          </a:p>
          <a:p>
            <a:r>
              <a:rPr lang="en-US" sz="2000" dirty="0">
                <a:solidFill>
                  <a:srgbClr val="C00000"/>
                </a:solidFill>
              </a:rPr>
              <a:t>Next Steps:</a:t>
            </a:r>
            <a:r>
              <a:rPr lang="en-US" sz="2000" b="0" dirty="0">
                <a:solidFill>
                  <a:srgbClr val="F70146"/>
                </a:solidFill>
              </a:rPr>
              <a:t> </a:t>
            </a:r>
            <a:r>
              <a:rPr lang="en-US" sz="2000" b="0" dirty="0"/>
              <a:t>multi-backend, unified mem </a:t>
            </a:r>
            <a:r>
              <a:rPr lang="en-US" sz="2000" b="0" dirty="0" err="1"/>
              <a:t>mgmt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3B8D-9DF9-B16B-7BC5-2F7A47DF2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Lineage Tracing &amp; Reuse in </a:t>
            </a:r>
            <a:r>
              <a:rPr lang="en-US" dirty="0" err="1"/>
              <a:t>SystemDS</a:t>
            </a:r>
            <a:r>
              <a:rPr lang="en-US" dirty="0"/>
              <a:t>, cont.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A72F98-B0A9-B817-F591-8F7135E2C6C4}"/>
              </a:ext>
            </a:extLst>
          </p:cNvPr>
          <p:cNvSpPr/>
          <p:nvPr/>
        </p:nvSpPr>
        <p:spPr>
          <a:xfrm>
            <a:off x="7921969" y="2529707"/>
            <a:ext cx="3982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in 1:numModels ) </a:t>
            </a:r>
          </a:p>
          <a:p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R[,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lm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(X, y,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lambda[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i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,]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...)</a:t>
            </a:r>
          </a:p>
        </p:txBody>
      </p:sp>
      <p:sp>
        <p:nvSpPr>
          <p:cNvPr id="9" name="Folded Corner 5">
            <a:extLst>
              <a:ext uri="{FF2B5EF4-FFF2-40B4-BE49-F238E27FC236}">
                <a16:creationId xmlns:a16="http://schemas.microsoft.com/office/drawing/2014/main" id="{AD21AB14-2D3A-FB41-1BEF-9E30E92192F5}"/>
              </a:ext>
            </a:extLst>
          </p:cNvPr>
          <p:cNvSpPr/>
          <p:nvPr/>
        </p:nvSpPr>
        <p:spPr>
          <a:xfrm>
            <a:off x="9087090" y="3194932"/>
            <a:ext cx="2576056" cy="1084285"/>
          </a:xfrm>
          <a:prstGeom prst="foldedCorner">
            <a:avLst>
              <a:gd name="adj" fmla="val 1485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m_lmDS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l = 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matrix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reg,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ncol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(X),1)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A = </a:t>
            </a:r>
            <a:r>
              <a:rPr lang="en-US" sz="1200" b="1" dirty="0">
                <a:solidFill>
                  <a:srgbClr val="F70146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F70146"/>
                </a:solidFill>
                <a:latin typeface="Consolas" panose="020B0609020204030204" pitchFamily="49" charset="0"/>
              </a:rPr>
              <a:t>(X) %*% X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diag</a:t>
            </a:r>
            <a:r>
              <a:rPr lang="en-US" sz="1200" dirty="0">
                <a:solidFill>
                  <a:srgbClr val="7889FB"/>
                </a:solidFill>
                <a:latin typeface="Consolas" panose="020B0609020204030204" pitchFamily="49" charset="0"/>
              </a:rPr>
              <a:t>(l)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b = </a:t>
            </a:r>
            <a:r>
              <a:rPr lang="en-US" sz="1200" b="1" dirty="0">
                <a:solidFill>
                  <a:srgbClr val="F70146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F70146"/>
                </a:solidFill>
                <a:latin typeface="Consolas" panose="020B0609020204030204" pitchFamily="49" charset="0"/>
              </a:rPr>
              <a:t>(X) %*% y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beta = 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solve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(A, b) ...}</a:t>
            </a:r>
          </a:p>
        </p:txBody>
      </p:sp>
      <p:sp>
        <p:nvSpPr>
          <p:cNvPr id="10" name="Folded Corner 6">
            <a:extLst>
              <a:ext uri="{FF2B5EF4-FFF2-40B4-BE49-F238E27FC236}">
                <a16:creationId xmlns:a16="http://schemas.microsoft.com/office/drawing/2014/main" id="{62B43F13-6016-6580-5F56-885CCA6904AD}"/>
              </a:ext>
            </a:extLst>
          </p:cNvPr>
          <p:cNvSpPr/>
          <p:nvPr/>
        </p:nvSpPr>
        <p:spPr>
          <a:xfrm>
            <a:off x="8988871" y="4427103"/>
            <a:ext cx="2748110" cy="1801378"/>
          </a:xfrm>
          <a:prstGeom prst="foldedCorner">
            <a:avLst>
              <a:gd name="adj" fmla="val 98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1200" dirty="0" err="1">
                <a:solidFill>
                  <a:srgbClr val="F70146"/>
                </a:solidFill>
                <a:latin typeface="Consolas" panose="020B0609020204030204" pitchFamily="49" charset="0"/>
              </a:rPr>
              <a:t>m_steplm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while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 continue ) {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parfor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in 1:n ) {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if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 !fixed[1,i] 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Xi =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cbind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Xg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X[,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B[,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200" b="1" dirty="0">
                <a:solidFill>
                  <a:srgbClr val="F70146"/>
                </a:solidFill>
                <a:latin typeface="Consolas" panose="020B0609020204030204" pitchFamily="49" charset="0"/>
              </a:rPr>
              <a:t>lm</a:t>
            </a:r>
            <a:r>
              <a:rPr lang="en-US" sz="1200" dirty="0">
                <a:solidFill>
                  <a:srgbClr val="F70146"/>
                </a:solidFill>
                <a:latin typeface="Consolas" panose="020B0609020204030204" pitchFamily="49" charset="0"/>
              </a:rPr>
              <a:t>(Xi, y, ...)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 }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# add best to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Xg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(AIC)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7C2821-C361-A021-B6D6-3692FB9CAE12}"/>
              </a:ext>
            </a:extLst>
          </p:cNvPr>
          <p:cNvCxnSpPr>
            <a:cxnSpLocks/>
          </p:cNvCxnSpPr>
          <p:nvPr/>
        </p:nvCxnSpPr>
        <p:spPr>
          <a:xfrm>
            <a:off x="9259156" y="3054209"/>
            <a:ext cx="570270" cy="1112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6C093B-D213-0724-FEAC-9F49927B2A5C}"/>
              </a:ext>
            </a:extLst>
          </p:cNvPr>
          <p:cNvGrpSpPr/>
          <p:nvPr/>
        </p:nvGrpSpPr>
        <p:grpSpPr>
          <a:xfrm>
            <a:off x="7021813" y="4538547"/>
            <a:ext cx="1660983" cy="1691424"/>
            <a:chOff x="4183122" y="4130761"/>
            <a:chExt cx="1660983" cy="16914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3DE978-80FC-BA7A-8167-971A6D217755}"/>
                </a:ext>
              </a:extLst>
            </p:cNvPr>
            <p:cNvGrpSpPr/>
            <p:nvPr/>
          </p:nvGrpSpPr>
          <p:grpSpPr>
            <a:xfrm>
              <a:off x="5250828" y="4130761"/>
              <a:ext cx="593273" cy="1019762"/>
              <a:chOff x="4315226" y="4559895"/>
              <a:chExt cx="593273" cy="101976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64B5792-4023-32BF-09E8-525DC0421F42}"/>
                  </a:ext>
                </a:extLst>
              </p:cNvPr>
              <p:cNvSpPr/>
              <p:nvPr/>
            </p:nvSpPr>
            <p:spPr>
              <a:xfrm rot="5400000">
                <a:off x="4057402" y="4817719"/>
                <a:ext cx="1019762" cy="504114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8027C5-2532-4080-4676-A309F067ACFD}"/>
                  </a:ext>
                </a:extLst>
              </p:cNvPr>
              <p:cNvSpPr/>
              <p:nvPr/>
            </p:nvSpPr>
            <p:spPr>
              <a:xfrm rot="5400000" flipV="1">
                <a:off x="4359122" y="5030279"/>
                <a:ext cx="1019762" cy="78993"/>
              </a:xfrm>
              <a:prstGeom prst="rect">
                <a:avLst/>
              </a:prstGeom>
              <a:solidFill>
                <a:srgbClr val="F70146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0C7D39A-4664-7DDB-341B-B6C761758951}"/>
                </a:ext>
              </a:extLst>
            </p:cNvPr>
            <p:cNvGrpSpPr/>
            <p:nvPr/>
          </p:nvGrpSpPr>
          <p:grpSpPr>
            <a:xfrm rot="5400000">
              <a:off x="4396366" y="5010749"/>
              <a:ext cx="593273" cy="1019762"/>
              <a:chOff x="4315226" y="4559895"/>
              <a:chExt cx="593273" cy="101976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F7EEEF7-87F0-1FF7-ED77-F6D1E19C6BF0}"/>
                  </a:ext>
                </a:extLst>
              </p:cNvPr>
              <p:cNvSpPr/>
              <p:nvPr/>
            </p:nvSpPr>
            <p:spPr>
              <a:xfrm rot="5400000">
                <a:off x="4057402" y="4817719"/>
                <a:ext cx="1019762" cy="504114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892265E-F88E-EC7A-0EAD-5BFC2F5D63F0}"/>
                  </a:ext>
                </a:extLst>
              </p:cNvPr>
              <p:cNvSpPr/>
              <p:nvPr/>
            </p:nvSpPr>
            <p:spPr>
              <a:xfrm rot="5400000" flipV="1">
                <a:off x="4359122" y="5030279"/>
                <a:ext cx="1019762" cy="78993"/>
              </a:xfrm>
              <a:prstGeom prst="rect">
                <a:avLst/>
              </a:prstGeom>
              <a:solidFill>
                <a:srgbClr val="F70146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C7BC74-7B43-42B9-6B3C-BC65411FCDFF}"/>
                </a:ext>
              </a:extLst>
            </p:cNvPr>
            <p:cNvSpPr txBox="1"/>
            <p:nvPr/>
          </p:nvSpPr>
          <p:spPr>
            <a:xfrm>
              <a:off x="5335440" y="4410207"/>
              <a:ext cx="3751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50C998-A8D1-BFCC-7DE1-382009596797}"/>
                </a:ext>
              </a:extLst>
            </p:cNvPr>
            <p:cNvSpPr txBox="1"/>
            <p:nvPr/>
          </p:nvSpPr>
          <p:spPr>
            <a:xfrm>
              <a:off x="4445620" y="5300027"/>
              <a:ext cx="5098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2026F0-4661-96B5-0DA2-BCBB247E08DD}"/>
                </a:ext>
              </a:extLst>
            </p:cNvPr>
            <p:cNvSpPr/>
            <p:nvPr/>
          </p:nvSpPr>
          <p:spPr>
            <a:xfrm rot="5400000">
              <a:off x="5237613" y="5215696"/>
              <a:ext cx="520712" cy="50411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99750D-0732-E434-0354-C67EF862A9EB}"/>
                </a:ext>
              </a:extLst>
            </p:cNvPr>
            <p:cNvSpPr/>
            <p:nvPr/>
          </p:nvSpPr>
          <p:spPr>
            <a:xfrm rot="5400000" flipV="1">
              <a:off x="5544251" y="5428257"/>
              <a:ext cx="520713" cy="78995"/>
            </a:xfrm>
            <a:prstGeom prst="rect">
              <a:avLst/>
            </a:prstGeom>
            <a:solidFill>
              <a:srgbClr val="F70146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9D5AD5-5B2B-6DD3-6D40-8BF0A1D60306}"/>
                </a:ext>
              </a:extLst>
            </p:cNvPr>
            <p:cNvSpPr/>
            <p:nvPr/>
          </p:nvSpPr>
          <p:spPr>
            <a:xfrm rot="10800000" flipV="1">
              <a:off x="5249924" y="5743188"/>
              <a:ext cx="505352" cy="78996"/>
            </a:xfrm>
            <a:prstGeom prst="rect">
              <a:avLst/>
            </a:prstGeom>
            <a:solidFill>
              <a:srgbClr val="F70146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F01E79-5977-1FFB-B612-2AECF748C686}"/>
                </a:ext>
              </a:extLst>
            </p:cNvPr>
            <p:cNvSpPr/>
            <p:nvPr/>
          </p:nvSpPr>
          <p:spPr>
            <a:xfrm rot="5400000" flipV="1">
              <a:off x="5760359" y="5740732"/>
              <a:ext cx="83911" cy="78995"/>
            </a:xfrm>
            <a:prstGeom prst="rect">
              <a:avLst/>
            </a:prstGeom>
            <a:solidFill>
              <a:srgbClr val="F70146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C3CB17-35F0-1033-39C8-2F4DC853561D}"/>
                </a:ext>
              </a:extLst>
            </p:cNvPr>
            <p:cNvSpPr txBox="1"/>
            <p:nvPr/>
          </p:nvSpPr>
          <p:spPr>
            <a:xfrm>
              <a:off x="4350875" y="4769484"/>
              <a:ext cx="95506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7014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m&gt;&gt;n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CCFE73-77A6-31C1-E6A6-8DCF27C8BE8A}"/>
              </a:ext>
            </a:extLst>
          </p:cNvPr>
          <p:cNvCxnSpPr>
            <a:cxnSpLocks/>
          </p:cNvCxnSpPr>
          <p:nvPr/>
        </p:nvCxnSpPr>
        <p:spPr>
          <a:xfrm flipV="1">
            <a:off x="11589402" y="4279217"/>
            <a:ext cx="0" cy="103424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CFEC2BF-1F4E-BFCB-933C-2862DCA85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5721" y="1378952"/>
            <a:ext cx="589534" cy="5637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3F506A-4D19-CD52-34E1-58F17DC2E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822" y="373567"/>
            <a:ext cx="666750" cy="876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7A3F1A-7DE2-3FAE-B526-EB898F8ED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602" y="373567"/>
            <a:ext cx="805167" cy="8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86DED-273E-6A2F-74FD-7A5C1E337B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Database Architecture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Page-oriented storage</a:t>
            </a:r>
            <a:r>
              <a:rPr lang="en-US" dirty="0"/>
              <a:t> on disk and in memory (DB buffer)</a:t>
            </a:r>
          </a:p>
          <a:p>
            <a:pPr lvl="1"/>
            <a:r>
              <a:rPr lang="en-US" dirty="0"/>
              <a:t>Dedicated </a:t>
            </a:r>
            <a:r>
              <a:rPr lang="en-US" b="1" dirty="0">
                <a:solidFill>
                  <a:schemeClr val="accent1"/>
                </a:solidFill>
              </a:rPr>
              <a:t>eviction algorithms</a:t>
            </a:r>
          </a:p>
          <a:p>
            <a:pPr lvl="1"/>
            <a:r>
              <a:rPr lang="en-US" dirty="0"/>
              <a:t>Modified in-memory pages marked as </a:t>
            </a:r>
            <a:br>
              <a:rPr lang="en-US" dirty="0"/>
            </a:br>
            <a:r>
              <a:rPr lang="en-US" dirty="0"/>
              <a:t>dirty, flushed by cleaner thread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Log:</a:t>
            </a:r>
            <a:r>
              <a:rPr lang="en-US" dirty="0"/>
              <a:t> append-only TX changes </a:t>
            </a:r>
          </a:p>
          <a:p>
            <a:pPr lvl="1"/>
            <a:r>
              <a:rPr lang="en-US" dirty="0"/>
              <a:t>Data/log often placed on different devices</a:t>
            </a:r>
            <a:br>
              <a:rPr lang="en-US" dirty="0"/>
            </a:br>
            <a:r>
              <a:rPr lang="en-US" dirty="0"/>
              <a:t>and periodically archived (backup + truncate)</a:t>
            </a:r>
          </a:p>
          <a:p>
            <a:pPr lvl="1"/>
            <a:endParaRPr lang="en-US" sz="700" dirty="0"/>
          </a:p>
          <a:p>
            <a:r>
              <a:rPr lang="en-US" dirty="0"/>
              <a:t>Write-Ahead Logging (WAL)</a:t>
            </a:r>
          </a:p>
          <a:p>
            <a:pPr lvl="1"/>
            <a:r>
              <a:rPr lang="en-US" dirty="0"/>
              <a:t>The log records of changes to some (dirty) data page must be 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chemeClr val="accent1"/>
                </a:solidFill>
              </a:rPr>
              <a:t>stable storage before the data page </a:t>
            </a:r>
            <a:r>
              <a:rPr lang="en-US" dirty="0"/>
              <a:t>(UNDO - atomicity)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Force-log on commit</a:t>
            </a:r>
            <a:r>
              <a:rPr lang="en-US" dirty="0"/>
              <a:t> or full buffer (REDO - durability)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Recovery:</a:t>
            </a:r>
            <a:r>
              <a:rPr lang="en-US" dirty="0"/>
              <a:t> forward (REDO) and backward (UNDO) processing</a:t>
            </a:r>
          </a:p>
          <a:p>
            <a:pPr lvl="1"/>
            <a:r>
              <a:rPr lang="en-US" dirty="0"/>
              <a:t>Log sequence number (LSN)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F347F-6254-51B8-2314-0DAB0AAD6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Database (Transaction) 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E716E-8A89-9ED5-4581-485001332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462" y="4722812"/>
            <a:ext cx="499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0DCBF-D3C3-11C0-37D7-A34F519CCA31}"/>
              </a:ext>
            </a:extLst>
          </p:cNvPr>
          <p:cNvSpPr txBox="1"/>
          <p:nvPr/>
        </p:nvSpPr>
        <p:spPr>
          <a:xfrm>
            <a:off x="7487323" y="4452003"/>
            <a:ext cx="347064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Mohan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Haderle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Bruce G. Lindsay,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M. Schwarz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ARIES: A Transaction Recovery Method Supporting Fine-Granularity Locking and Partial Rollbacks Using Write-Ahead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1992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060F655D-5F1C-8449-0D01-2C1BFCF89452}"/>
              </a:ext>
            </a:extLst>
          </p:cNvPr>
          <p:cNvSpPr/>
          <p:nvPr/>
        </p:nvSpPr>
        <p:spPr>
          <a:xfrm>
            <a:off x="7309859" y="3212308"/>
            <a:ext cx="1635016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DF2542ED-D245-D938-F86C-277BBCA7F29D}"/>
              </a:ext>
            </a:extLst>
          </p:cNvPr>
          <p:cNvSpPr/>
          <p:nvPr/>
        </p:nvSpPr>
        <p:spPr>
          <a:xfrm>
            <a:off x="7122129" y="1178614"/>
            <a:ext cx="3007882" cy="1598428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C6B21FC3-5761-367E-59C6-6C2BDD1DA0AC}"/>
              </a:ext>
            </a:extLst>
          </p:cNvPr>
          <p:cNvSpPr/>
          <p:nvPr/>
        </p:nvSpPr>
        <p:spPr>
          <a:xfrm>
            <a:off x="7309858" y="1791504"/>
            <a:ext cx="1649252" cy="839996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0152E062-089D-6D79-F498-4E1E00158160}"/>
              </a:ext>
            </a:extLst>
          </p:cNvPr>
          <p:cNvSpPr/>
          <p:nvPr/>
        </p:nvSpPr>
        <p:spPr>
          <a:xfrm>
            <a:off x="9107929" y="1791503"/>
            <a:ext cx="848676" cy="839997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CA28A-8ABC-7930-A2EC-D0D4A4F5F7CC}"/>
              </a:ext>
            </a:extLst>
          </p:cNvPr>
          <p:cNvSpPr txBox="1"/>
          <p:nvPr/>
        </p:nvSpPr>
        <p:spPr>
          <a:xfrm>
            <a:off x="7134187" y="508821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B9F8C-52CB-89A7-84E8-658C94D42F5B}"/>
              </a:ext>
            </a:extLst>
          </p:cNvPr>
          <p:cNvCxnSpPr>
            <a:stCxn id="10" idx="2"/>
          </p:cNvCxnSpPr>
          <p:nvPr/>
        </p:nvCxnSpPr>
        <p:spPr>
          <a:xfrm>
            <a:off x="7677679" y="878153"/>
            <a:ext cx="502617" cy="3004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4F7913-D7F4-0110-52F0-F6D31BFF3093}"/>
              </a:ext>
            </a:extLst>
          </p:cNvPr>
          <p:cNvSpPr txBox="1"/>
          <p:nvPr/>
        </p:nvSpPr>
        <p:spPr>
          <a:xfrm>
            <a:off x="8025891" y="349937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9D0582-5A17-A854-791D-1118DA84358A}"/>
              </a:ext>
            </a:extLst>
          </p:cNvPr>
          <p:cNvCxnSpPr>
            <a:stCxn id="12" idx="2"/>
            <a:endCxn id="7" idx="0"/>
          </p:cNvCxnSpPr>
          <p:nvPr/>
        </p:nvCxnSpPr>
        <p:spPr>
          <a:xfrm>
            <a:off x="8569383" y="719269"/>
            <a:ext cx="56687" cy="4593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A98676-7020-8BAE-70AA-DBFD0862B23F}"/>
              </a:ext>
            </a:extLst>
          </p:cNvPr>
          <p:cNvSpPr txBox="1"/>
          <p:nvPr/>
        </p:nvSpPr>
        <p:spPr>
          <a:xfrm>
            <a:off x="8975959" y="502337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4B63E7-0D88-9622-35A2-D86EAF4DBB48}"/>
              </a:ext>
            </a:extLst>
          </p:cNvPr>
          <p:cNvCxnSpPr>
            <a:stCxn id="14" idx="2"/>
          </p:cNvCxnSpPr>
          <p:nvPr/>
        </p:nvCxnSpPr>
        <p:spPr>
          <a:xfrm flipH="1">
            <a:off x="9171239" y="871669"/>
            <a:ext cx="348212" cy="3134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00F0E43F-EA69-A91A-A2B4-12CBB65C5D40}"/>
              </a:ext>
            </a:extLst>
          </p:cNvPr>
          <p:cNvSpPr/>
          <p:nvPr/>
        </p:nvSpPr>
        <p:spPr>
          <a:xfrm>
            <a:off x="7462258" y="3276594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38DDB60D-D9A1-CCA0-1A20-E627D16102F1}"/>
              </a:ext>
            </a:extLst>
          </p:cNvPr>
          <p:cNvSpPr/>
          <p:nvPr/>
        </p:nvSpPr>
        <p:spPr>
          <a:xfrm>
            <a:off x="7673022" y="2154668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1F4913A-5F2A-229B-7387-56BAF4B49596}"/>
              </a:ext>
            </a:extLst>
          </p:cNvPr>
          <p:cNvSpPr/>
          <p:nvPr/>
        </p:nvSpPr>
        <p:spPr>
          <a:xfrm>
            <a:off x="8214532" y="2151426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P3’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F7BD9863-9288-1871-E697-BDBB7AC84B8A}"/>
              </a:ext>
            </a:extLst>
          </p:cNvPr>
          <p:cNvSpPr/>
          <p:nvPr/>
        </p:nvSpPr>
        <p:spPr>
          <a:xfrm>
            <a:off x="9235937" y="2345980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32A47C23-1D24-A6B3-8606-1CC8B6A3BB25}"/>
              </a:ext>
            </a:extLst>
          </p:cNvPr>
          <p:cNvSpPr/>
          <p:nvPr/>
        </p:nvSpPr>
        <p:spPr>
          <a:xfrm>
            <a:off x="9232694" y="2478924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lowchart: Sequential Access Storage 20">
            <a:extLst>
              <a:ext uri="{FF2B5EF4-FFF2-40B4-BE49-F238E27FC236}">
                <a16:creationId xmlns:a16="http://schemas.microsoft.com/office/drawing/2014/main" id="{8C517968-DE48-B34D-2F9E-313E0A7CBE1B}"/>
              </a:ext>
            </a:extLst>
          </p:cNvPr>
          <p:cNvSpPr/>
          <p:nvPr/>
        </p:nvSpPr>
        <p:spPr>
          <a:xfrm>
            <a:off x="9372127" y="3232791"/>
            <a:ext cx="475777" cy="479137"/>
          </a:xfrm>
          <a:prstGeom prst="flowChartMagneticTape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3FA5D2-F184-36AF-42C9-F22E6B51E65B}"/>
              </a:ext>
            </a:extLst>
          </p:cNvPr>
          <p:cNvCxnSpPr>
            <a:stCxn id="8" idx="2"/>
            <a:endCxn id="6" idx="1"/>
          </p:cNvCxnSpPr>
          <p:nvPr/>
        </p:nvCxnSpPr>
        <p:spPr>
          <a:xfrm flipH="1">
            <a:off x="8127367" y="2631500"/>
            <a:ext cx="7117" cy="5808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AC583D-E3BE-D405-693F-50B99F8E7C2D}"/>
              </a:ext>
            </a:extLst>
          </p:cNvPr>
          <p:cNvCxnSpPr>
            <a:stCxn id="9" idx="2"/>
            <a:endCxn id="21" idx="0"/>
          </p:cNvCxnSpPr>
          <p:nvPr/>
        </p:nvCxnSpPr>
        <p:spPr>
          <a:xfrm>
            <a:off x="9532267" y="2631500"/>
            <a:ext cx="77749" cy="601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6DA7F2-E367-1979-5B88-B5AF1DE2AC3F}"/>
              </a:ext>
            </a:extLst>
          </p:cNvPr>
          <p:cNvSpPr txBox="1"/>
          <p:nvPr/>
        </p:nvSpPr>
        <p:spPr>
          <a:xfrm>
            <a:off x="7755500" y="3720625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5E564-86FF-9100-FD80-3B93ABD6B5B0}"/>
              </a:ext>
            </a:extLst>
          </p:cNvPr>
          <p:cNvSpPr txBox="1"/>
          <p:nvPr/>
        </p:nvSpPr>
        <p:spPr>
          <a:xfrm>
            <a:off x="9250319" y="3727109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AE7505-D270-ABD6-7B37-2348BDF424F5}"/>
              </a:ext>
            </a:extLst>
          </p:cNvPr>
          <p:cNvSpPr/>
          <p:nvPr/>
        </p:nvSpPr>
        <p:spPr>
          <a:xfrm>
            <a:off x="9107929" y="3049417"/>
            <a:ext cx="1022082" cy="1040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53D34BDB-26D3-6147-0EA7-0BE0FEE805F6}"/>
              </a:ext>
            </a:extLst>
          </p:cNvPr>
          <p:cNvSpPr/>
          <p:nvPr/>
        </p:nvSpPr>
        <p:spPr>
          <a:xfrm>
            <a:off x="7951883" y="3279836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F693122F-6904-AFD5-A305-0336F7E2F8AA}"/>
              </a:ext>
            </a:extLst>
          </p:cNvPr>
          <p:cNvSpPr/>
          <p:nvPr/>
        </p:nvSpPr>
        <p:spPr>
          <a:xfrm>
            <a:off x="8425298" y="3276594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3515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9" grpId="0" animBg="1"/>
      <p:bldP spid="20" grpId="0" animBg="1"/>
      <p:bldP spid="21" grpId="0" animBg="1"/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AE657B-CF79-85FE-8FB3-88DF459475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Peer-to-peer (decentralized, anonymous) electronic cash/payments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Non-reversible transactions</a:t>
            </a:r>
            <a:r>
              <a:rPr lang="en-US" dirty="0"/>
              <a:t> w/o need for trusted third party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Statistics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sz="1400" b="1" dirty="0">
                <a:solidFill>
                  <a:schemeClr val="accent1"/>
                </a:solidFill>
                <a:sym typeface="Wingdings" panose="05000000000000000000" pitchFamily="2" charset="2"/>
              </a:rPr>
              <a:t>Nov 21 2019:</a:t>
            </a:r>
          </a:p>
          <a:p>
            <a:pPr marL="457200" lvl="1" indent="0">
              <a:buNone/>
            </a:pPr>
            <a:r>
              <a:rPr lang="en-US" sz="1000" b="1" dirty="0">
                <a:solidFill>
                  <a:schemeClr val="accent1"/>
                </a:solidFill>
                <a:sym typeface="Wingdings" panose="05000000000000000000" pitchFamily="2" charset="2"/>
              </a:rPr>
              <a:t>      </a:t>
            </a:r>
            <a:br>
              <a:rPr lang="en-US" sz="1000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sz="1400" b="1" dirty="0">
                <a:solidFill>
                  <a:schemeClr val="accent1"/>
                </a:solidFill>
                <a:sym typeface="Wingdings" panose="05000000000000000000" pitchFamily="2" charset="2"/>
              </a:rPr>
              <a:t>      Nov 19 2020:</a:t>
            </a: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/>
              <a:t>Transaction Overview</a:t>
            </a:r>
          </a:p>
          <a:p>
            <a:pPr lvl="1"/>
            <a:r>
              <a:rPr lang="en-US" dirty="0"/>
              <a:t>Electronic coin defined as chain of digital signatures</a:t>
            </a:r>
          </a:p>
          <a:p>
            <a:pPr lvl="1"/>
            <a:r>
              <a:rPr lang="en-US" dirty="0"/>
              <a:t>Transfer by signing hash of previous TX and public key of next owner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Double-spending problem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(without global verification)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endParaRPr lang="en-US" sz="1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en-US" dirty="0"/>
              <a:t>Permissioned/Private Blockchains</a:t>
            </a:r>
          </a:p>
          <a:p>
            <a:pPr lvl="1"/>
            <a:r>
              <a:rPr lang="en-US" dirty="0"/>
              <a:t>Blockchain as shared, replicated, permissioned ledger (TX log):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consensus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provenance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immutability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4F845-7219-5C7B-118B-B716E68A97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Bitcoin and Blockchain Fundamentals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53932-61EA-BD1A-2417-8228A54C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051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79F87-0A95-F355-BF16-46B733D89C36}"/>
              </a:ext>
            </a:extLst>
          </p:cNvPr>
          <p:cNvSpPr txBox="1"/>
          <p:nvPr/>
        </p:nvSpPr>
        <p:spPr>
          <a:xfrm>
            <a:off x="7366411" y="347253"/>
            <a:ext cx="24669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Satoshi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Nakamoto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Bitcoin: A Peer-to-Peer Electronic Cash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4C02E-5869-159F-4279-494D2E35E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076" y="2207443"/>
            <a:ext cx="4878585" cy="7726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322C7A-97F3-2CE3-85E3-FDC59E105602}"/>
              </a:ext>
            </a:extLst>
          </p:cNvPr>
          <p:cNvSpPr/>
          <p:nvPr/>
        </p:nvSpPr>
        <p:spPr>
          <a:xfrm>
            <a:off x="7681112" y="2196922"/>
            <a:ext cx="2515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https://www.blockchain.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com/charts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4BB8A-446A-9F0A-A60E-3614AB6EFD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399" b="34666"/>
          <a:stretch/>
        </p:blipFill>
        <p:spPr>
          <a:xfrm>
            <a:off x="2668076" y="3111625"/>
            <a:ext cx="4878585" cy="355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855825-2F7C-BD70-E864-9E38F5E8B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334" y="3289276"/>
            <a:ext cx="3632365" cy="21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36582A-C4D7-6C9F-95BD-0E668310F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Timestamp Server</a:t>
            </a:r>
          </a:p>
          <a:p>
            <a:pPr lvl="1"/>
            <a:r>
              <a:rPr lang="en-US" dirty="0"/>
              <a:t>Decentralized timestamp server: chain of hashes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public ledger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Proof-of-Work</a:t>
            </a:r>
          </a:p>
          <a:p>
            <a:pPr lvl="1"/>
            <a:r>
              <a:rPr lang="en-US" dirty="0"/>
              <a:t>Scanning for value (nonce) whose </a:t>
            </a:r>
            <a:r>
              <a:rPr lang="en-US" b="1" dirty="0">
                <a:solidFill>
                  <a:srgbClr val="7889FB"/>
                </a:solidFill>
              </a:rPr>
              <a:t>SHA-256 hash</a:t>
            </a:r>
            <a:r>
              <a:rPr lang="en-US" dirty="0"/>
              <a:t> begins with a number of </a:t>
            </a:r>
            <a:br>
              <a:rPr lang="en-US" dirty="0"/>
            </a:br>
            <a:r>
              <a:rPr lang="en-US" dirty="0"/>
              <a:t>zero bits </a:t>
            </a:r>
            <a:r>
              <a:rPr lang="en-US" dirty="0">
                <a:sym typeface="Wingdings" panose="05000000000000000000" pitchFamily="2" charset="2"/>
              </a:rPr>
              <a:t> exponential in number of zeros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 zero bits determined by MA of avg blocks/hour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Hard to recompute for chain, easy to check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Majority decision:</a:t>
            </a:r>
            <a:r>
              <a:rPr lang="en-US" dirty="0">
                <a:sym typeface="Wingdings" panose="05000000000000000000" pitchFamily="2" charset="2"/>
              </a:rPr>
              <a:t> CPU time, longest chain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FAE23-74FF-C80C-5D02-C2F433F11C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Blockchain Data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426C7-F27A-E5C5-E570-BF6001291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051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FF8B1D-4952-629A-7A76-AF1E63E80533}"/>
              </a:ext>
            </a:extLst>
          </p:cNvPr>
          <p:cNvSpPr txBox="1"/>
          <p:nvPr/>
        </p:nvSpPr>
        <p:spPr>
          <a:xfrm>
            <a:off x="7366411" y="347253"/>
            <a:ext cx="24669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Satoshi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Nakamoto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Bitcoin: A Peer-to-Peer Electronic Cash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76BC57-522C-C273-5F13-6DF29DE223ED}"/>
              </a:ext>
            </a:extLst>
          </p:cNvPr>
          <p:cNvGrpSpPr/>
          <p:nvPr/>
        </p:nvGrpSpPr>
        <p:grpSpPr>
          <a:xfrm>
            <a:off x="3434595" y="2133560"/>
            <a:ext cx="5072859" cy="1533565"/>
            <a:chOff x="1552575" y="2133560"/>
            <a:chExt cx="5072859" cy="1533565"/>
          </a:xfrm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355F0479-CA23-2A0F-C89B-8391217E4CC2}"/>
                </a:ext>
              </a:extLst>
            </p:cNvPr>
            <p:cNvSpPr/>
            <p:nvPr/>
          </p:nvSpPr>
          <p:spPr>
            <a:xfrm>
              <a:off x="2013218" y="2701908"/>
              <a:ext cx="1596757" cy="965217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5F05B3B9-FF5E-93BB-766A-C0C7E838E151}"/>
                </a:ext>
              </a:extLst>
            </p:cNvPr>
            <p:cNvSpPr/>
            <p:nvPr/>
          </p:nvSpPr>
          <p:spPr>
            <a:xfrm>
              <a:off x="2110584" y="3129633"/>
              <a:ext cx="442116" cy="435883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FBB88D0F-09F8-29DD-46CE-7EF63FB0C5DB}"/>
                </a:ext>
              </a:extLst>
            </p:cNvPr>
            <p:cNvSpPr/>
            <p:nvPr/>
          </p:nvSpPr>
          <p:spPr>
            <a:xfrm>
              <a:off x="2605884" y="3129633"/>
              <a:ext cx="442116" cy="435883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F41D8021-D893-32A7-F304-195665F686CD}"/>
                </a:ext>
              </a:extLst>
            </p:cNvPr>
            <p:cNvSpPr/>
            <p:nvPr/>
          </p:nvSpPr>
          <p:spPr>
            <a:xfrm>
              <a:off x="3101184" y="3129633"/>
              <a:ext cx="442116" cy="435883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61BA45E9-5CCC-4A61-52C9-ECFD1622499A}"/>
                </a:ext>
              </a:extLst>
            </p:cNvPr>
            <p:cNvSpPr/>
            <p:nvPr/>
          </p:nvSpPr>
          <p:spPr>
            <a:xfrm>
              <a:off x="2434434" y="2133560"/>
              <a:ext cx="756441" cy="354485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784C3E6-E7ED-4CCD-F0B3-B1E9E6319659}"/>
                </a:ext>
              </a:extLst>
            </p:cNvPr>
            <p:cNvCxnSpPr>
              <a:stCxn id="7" idx="0"/>
              <a:endCxn id="11" idx="2"/>
            </p:cNvCxnSpPr>
            <p:nvPr/>
          </p:nvCxnSpPr>
          <p:spPr>
            <a:xfrm flipV="1">
              <a:off x="2811597" y="2488045"/>
              <a:ext cx="1058" cy="21386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4AA89708-BE3C-2F3B-1696-E5ED53DFDD95}"/>
                </a:ext>
              </a:extLst>
            </p:cNvPr>
            <p:cNvSpPr/>
            <p:nvPr/>
          </p:nvSpPr>
          <p:spPr>
            <a:xfrm>
              <a:off x="4108718" y="2701908"/>
              <a:ext cx="1596757" cy="965217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348CC78-E0B2-A7C6-418C-4FB0271A173E}"/>
                </a:ext>
              </a:extLst>
            </p:cNvPr>
            <p:cNvCxnSpPr>
              <a:stCxn id="11" idx="3"/>
              <a:endCxn id="17" idx="1"/>
            </p:cNvCxnSpPr>
            <p:nvPr/>
          </p:nvCxnSpPr>
          <p:spPr>
            <a:xfrm>
              <a:off x="3190875" y="2310803"/>
              <a:ext cx="133905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821DEB71-A54A-F20F-A3D7-40F1EE589FA4}"/>
                </a:ext>
              </a:extLst>
            </p:cNvPr>
            <p:cNvSpPr/>
            <p:nvPr/>
          </p:nvSpPr>
          <p:spPr>
            <a:xfrm>
              <a:off x="4206084" y="3129633"/>
              <a:ext cx="442116" cy="435883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41674C89-C536-AF38-7254-6B5E4AF67955}"/>
                </a:ext>
              </a:extLst>
            </p:cNvPr>
            <p:cNvSpPr/>
            <p:nvPr/>
          </p:nvSpPr>
          <p:spPr>
            <a:xfrm>
              <a:off x="4701384" y="3129633"/>
              <a:ext cx="442116" cy="435883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CF95FCBF-064E-1F0D-97D8-608DB356D04D}"/>
                </a:ext>
              </a:extLst>
            </p:cNvPr>
            <p:cNvSpPr/>
            <p:nvPr/>
          </p:nvSpPr>
          <p:spPr>
            <a:xfrm>
              <a:off x="4529934" y="2133560"/>
              <a:ext cx="756441" cy="354485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09A419F-8477-7073-3833-F55609B441DD}"/>
                </a:ext>
              </a:extLst>
            </p:cNvPr>
            <p:cNvCxnSpPr>
              <a:stCxn id="13" idx="0"/>
              <a:endCxn id="17" idx="2"/>
            </p:cNvCxnSpPr>
            <p:nvPr/>
          </p:nvCxnSpPr>
          <p:spPr>
            <a:xfrm flipV="1">
              <a:off x="4907097" y="2488045"/>
              <a:ext cx="1058" cy="21386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7596AAD-75B0-BF41-EF78-24C99ECDC2FD}"/>
                </a:ext>
              </a:extLst>
            </p:cNvPr>
            <p:cNvCxnSpPr/>
            <p:nvPr/>
          </p:nvCxnSpPr>
          <p:spPr>
            <a:xfrm>
              <a:off x="1552575" y="2310802"/>
              <a:ext cx="88185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5E3F2AE-ECA9-D9A3-022F-8BD336C660F2}"/>
                </a:ext>
              </a:extLst>
            </p:cNvPr>
            <p:cNvCxnSpPr/>
            <p:nvPr/>
          </p:nvCxnSpPr>
          <p:spPr>
            <a:xfrm>
              <a:off x="5286375" y="2310802"/>
              <a:ext cx="133905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F95832-ECB6-DF0B-56EF-85CAC6F9DEAD}"/>
              </a:ext>
            </a:extLst>
          </p:cNvPr>
          <p:cNvSpPr txBox="1"/>
          <p:nvPr/>
        </p:nvSpPr>
        <p:spPr>
          <a:xfrm>
            <a:off x="8335852" y="1994811"/>
            <a:ext cx="213577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Enforces order dependency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 double-spending 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E4646B-9BAA-2FA8-74D1-7E527E43EE42}"/>
              </a:ext>
            </a:extLst>
          </p:cNvPr>
          <p:cNvGrpSpPr/>
          <p:nvPr/>
        </p:nvGrpSpPr>
        <p:grpSpPr>
          <a:xfrm>
            <a:off x="8818313" y="3822359"/>
            <a:ext cx="2756964" cy="1988197"/>
            <a:chOff x="6025086" y="4229060"/>
            <a:chExt cx="2756964" cy="1988197"/>
          </a:xfrm>
        </p:grpSpPr>
        <p:sp>
          <p:nvSpPr>
            <p:cNvPr id="23" name="Flowchart: Process 22">
              <a:extLst>
                <a:ext uri="{FF2B5EF4-FFF2-40B4-BE49-F238E27FC236}">
                  <a16:creationId xmlns:a16="http://schemas.microsoft.com/office/drawing/2014/main" id="{B2D956F9-1C85-AB04-0AEC-BAE495A6B73C}"/>
                </a:ext>
              </a:extLst>
            </p:cNvPr>
            <p:cNvSpPr/>
            <p:nvPr/>
          </p:nvSpPr>
          <p:spPr>
            <a:xfrm>
              <a:off x="6255633" y="4816458"/>
              <a:ext cx="1932076" cy="965217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78A7BE09-86E0-51EF-E061-E223DFB71953}"/>
                </a:ext>
              </a:extLst>
            </p:cNvPr>
            <p:cNvSpPr/>
            <p:nvPr/>
          </p:nvSpPr>
          <p:spPr>
            <a:xfrm>
              <a:off x="6844509" y="4248110"/>
              <a:ext cx="756441" cy="354485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7C69E2A-12B1-361E-6A41-B900B78383BE}"/>
                </a:ext>
              </a:extLst>
            </p:cNvPr>
            <p:cNvCxnSpPr>
              <a:stCxn id="23" idx="0"/>
              <a:endCxn id="24" idx="2"/>
            </p:cNvCxnSpPr>
            <p:nvPr/>
          </p:nvCxnSpPr>
          <p:spPr>
            <a:xfrm flipV="1">
              <a:off x="7221671" y="4602595"/>
              <a:ext cx="1059" cy="21386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580511B0-C117-9609-AA4F-2B628E80DC75}"/>
                </a:ext>
              </a:extLst>
            </p:cNvPr>
            <p:cNvSpPr/>
            <p:nvPr/>
          </p:nvSpPr>
          <p:spPr>
            <a:xfrm>
              <a:off x="6539709" y="5370417"/>
              <a:ext cx="442116" cy="297714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id="{BD457B34-862B-2AD2-9431-265CC3F41052}"/>
                </a:ext>
              </a:extLst>
            </p:cNvPr>
            <p:cNvSpPr/>
            <p:nvPr/>
          </p:nvSpPr>
          <p:spPr>
            <a:xfrm>
              <a:off x="7035009" y="5370417"/>
              <a:ext cx="442116" cy="297714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C69EC867-B19A-ADCC-449D-442223F62676}"/>
                </a:ext>
              </a:extLst>
            </p:cNvPr>
            <p:cNvSpPr/>
            <p:nvPr/>
          </p:nvSpPr>
          <p:spPr>
            <a:xfrm>
              <a:off x="7530309" y="5370417"/>
              <a:ext cx="442116" cy="297714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5080AA3A-6EB2-1041-4A30-ADD7ABE4E028}"/>
                </a:ext>
              </a:extLst>
            </p:cNvPr>
            <p:cNvSpPr/>
            <p:nvPr/>
          </p:nvSpPr>
          <p:spPr>
            <a:xfrm>
              <a:off x="7448375" y="4972603"/>
              <a:ext cx="638350" cy="288189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nonce</a:t>
              </a:r>
            </a:p>
          </p:txBody>
        </p:sp>
        <p:sp>
          <p:nvSpPr>
            <p:cNvPr id="30" name="Flowchart: Process 29">
              <a:extLst>
                <a:ext uri="{FF2B5EF4-FFF2-40B4-BE49-F238E27FC236}">
                  <a16:creationId xmlns:a16="http://schemas.microsoft.com/office/drawing/2014/main" id="{FF4DDEE6-1BE8-64C9-8197-CA688D852060}"/>
                </a:ext>
              </a:extLst>
            </p:cNvPr>
            <p:cNvSpPr/>
            <p:nvPr/>
          </p:nvSpPr>
          <p:spPr>
            <a:xfrm>
              <a:off x="6331833" y="4972604"/>
              <a:ext cx="1011942" cy="284270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Prev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hash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DBA701-9E79-513D-5612-BDB49B3F8DDB}"/>
                </a:ext>
              </a:extLst>
            </p:cNvPr>
            <p:cNvSpPr txBox="1"/>
            <p:nvPr/>
          </p:nvSpPr>
          <p:spPr>
            <a:xfrm>
              <a:off x="7705725" y="4229060"/>
              <a:ext cx="107632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110111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457710-FBBD-F074-9983-5043F85416F6}"/>
                </a:ext>
              </a:extLst>
            </p:cNvPr>
            <p:cNvSpPr txBox="1"/>
            <p:nvPr/>
          </p:nvSpPr>
          <p:spPr>
            <a:xfrm>
              <a:off x="6025086" y="5847925"/>
              <a:ext cx="25378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Merkel tree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(hash tree)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84A686-B6A1-2D52-8CDE-4327FE4B03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Bitcoin Mining</a:t>
            </a:r>
          </a:p>
          <a:p>
            <a:pPr lvl="1"/>
            <a:r>
              <a:rPr lang="en-US" dirty="0"/>
              <a:t>HW: from CPU to GPUs/FPGAs/ASICs (</a:t>
            </a:r>
            <a:r>
              <a:rPr lang="en-US" b="1" dirty="0">
                <a:solidFill>
                  <a:schemeClr val="accent1"/>
                </a:solidFill>
              </a:rPr>
              <a:t>10-70 TH/s </a:t>
            </a:r>
            <a:r>
              <a:rPr lang="en-US" dirty="0">
                <a:solidFill>
                  <a:schemeClr val="tx1"/>
                </a:solidFill>
              </a:rPr>
              <a:t>@ 2-3KW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Usually mining pools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“mining cartels”</a:t>
            </a:r>
            <a:endParaRPr lang="en-US" dirty="0"/>
          </a:p>
          <a:p>
            <a:r>
              <a:rPr lang="en-US" dirty="0"/>
              <a:t>Hash Rate of Bitcoin Network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~10 min per block</a:t>
            </a:r>
            <a:r>
              <a:rPr lang="en-US" dirty="0"/>
              <a:t> (144 blocks per day)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31157-0C2E-72B7-DFFD-0222777CEB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Blockchain Data Structure,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5D2A1-4CBA-5C51-A0CF-7F0461661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9551" y="826050"/>
            <a:ext cx="1600200" cy="88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72B15-1B9E-84B3-B35C-10588B57E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5646" y="1795738"/>
            <a:ext cx="1130922" cy="853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0EF6D5-0A2F-759C-26A7-64E5961A0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96" y="1847506"/>
            <a:ext cx="1833343" cy="1155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34E5D4-E550-8CA5-BDA4-88C9578DFB83}"/>
              </a:ext>
            </a:extLst>
          </p:cNvPr>
          <p:cNvSpPr txBox="1"/>
          <p:nvPr/>
        </p:nvSpPr>
        <p:spPr>
          <a:xfrm>
            <a:off x="10308938" y="3002512"/>
            <a:ext cx="1293501" cy="3714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@Malaysia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A60FE3-7891-A70E-47F5-0BF644072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20" y="2983147"/>
            <a:ext cx="6286500" cy="281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7E3AFA-64C7-DD1B-A13D-2DED1FD8C8B8}"/>
              </a:ext>
            </a:extLst>
          </p:cNvPr>
          <p:cNvSpPr txBox="1"/>
          <p:nvPr/>
        </p:nvSpPr>
        <p:spPr>
          <a:xfrm>
            <a:off x="4464919" y="5008215"/>
            <a:ext cx="46177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https://www.blockchain.com/en/charts/hash-rate?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daysAverageString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=7&amp;timespan=180days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12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BEE82-E662-66DF-9861-C4A76B96DB2A}"/>
              </a:ext>
            </a:extLst>
          </p:cNvPr>
          <p:cNvSpPr txBox="1"/>
          <p:nvPr/>
        </p:nvSpPr>
        <p:spPr>
          <a:xfrm>
            <a:off x="1731245" y="3103215"/>
            <a:ext cx="2133600" cy="3714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EH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3F5E28-8FD0-C5C5-8D96-9A231366C5B4}"/>
              </a:ext>
            </a:extLst>
          </p:cNvPr>
          <p:cNvCxnSpPr/>
          <p:nvPr/>
        </p:nvCxnSpPr>
        <p:spPr>
          <a:xfrm>
            <a:off x="3283820" y="3293715"/>
            <a:ext cx="4074801" cy="0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23F21E-D484-0D4A-821E-573234CFC7FC}"/>
              </a:ext>
            </a:extLst>
          </p:cNvPr>
          <p:cNvSpPr txBox="1"/>
          <p:nvPr/>
        </p:nvSpPr>
        <p:spPr>
          <a:xfrm>
            <a:off x="7583654" y="3380190"/>
            <a:ext cx="1950491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12, 2021: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~160 EH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25, 2023: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~494 EH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F2748B-90C4-D280-5ADB-AA613BF872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Proof of Work (</a:t>
            </a:r>
            <a:r>
              <a:rPr lang="en-US" dirty="0" err="1"/>
              <a:t>PoW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Validation by performing work, existence of HW resources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High HW cost of attacks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Wasted work, resources, energy</a:t>
            </a:r>
            <a:r>
              <a:rPr lang="en-US" dirty="0"/>
              <a:t> (only first block, no real outcome, e-waste)</a:t>
            </a:r>
          </a:p>
          <a:p>
            <a:pPr lvl="2"/>
            <a:endParaRPr lang="en-US" sz="1200" dirty="0"/>
          </a:p>
          <a:p>
            <a:r>
              <a:rPr lang="en-US" dirty="0"/>
              <a:t>Proof of Stake (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Validation by stake-weighted random node selection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Intrinsic coin cost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less HW resources</a:t>
            </a:r>
            <a:r>
              <a:rPr lang="en-US" dirty="0"/>
              <a:t>/energy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Untested attack mitigation?</a:t>
            </a:r>
          </a:p>
          <a:p>
            <a:pPr lvl="2"/>
            <a:endParaRPr lang="en-US" sz="1200" dirty="0"/>
          </a:p>
          <a:p>
            <a:r>
              <a:rPr lang="en-US" dirty="0"/>
              <a:t>Proof of Space/Capacity</a:t>
            </a:r>
          </a:p>
          <a:p>
            <a:pPr lvl="1"/>
            <a:r>
              <a:rPr lang="en-US" dirty="0"/>
              <a:t>Upfront creation of “plot files”, store </a:t>
            </a:r>
            <a:r>
              <a:rPr lang="en-US" dirty="0" err="1"/>
              <a:t>nonces+hashes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find solutions, occasional validation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costs of attacks</a:t>
            </a:r>
            <a:r>
              <a:rPr lang="en-US" dirty="0"/>
              <a:t>, use of </a:t>
            </a:r>
            <a:r>
              <a:rPr lang="en-US" b="1" dirty="0">
                <a:solidFill>
                  <a:srgbClr val="7889FB"/>
                </a:solidFill>
              </a:rPr>
              <a:t>unused space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Moderate adoption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0A688-2327-6584-348E-9112419CC1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Blockchain Consensus Mechanisms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8F063-A4BE-A01C-858D-B2F0730F5452}"/>
              </a:ext>
            </a:extLst>
          </p:cNvPr>
          <p:cNvSpPr/>
          <p:nvPr/>
        </p:nvSpPr>
        <p:spPr>
          <a:xfrm>
            <a:off x="9636761" y="4457773"/>
            <a:ext cx="1931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https://www.chia.net/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3B554-5A81-EA40-EC97-F7261EDCFB2F}"/>
              </a:ext>
            </a:extLst>
          </p:cNvPr>
          <p:cNvSpPr/>
          <p:nvPr/>
        </p:nvSpPr>
        <p:spPr>
          <a:xfrm>
            <a:off x="9676150" y="2956248"/>
            <a:ext cx="171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Ethereum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sharding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over time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CD9E6-35C4-FF40-F50E-E7A2FCBA0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230" y="2860705"/>
            <a:ext cx="349712" cy="55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8A437-3B9F-C0E4-1071-7A58550F4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579" y="491038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A25B2C-40E3-81BD-2FC5-A177EC5A715F}"/>
              </a:ext>
            </a:extLst>
          </p:cNvPr>
          <p:cNvSpPr txBox="1"/>
          <p:nvPr/>
        </p:nvSpPr>
        <p:spPr>
          <a:xfrm>
            <a:off x="7713233" y="4832060"/>
            <a:ext cx="3247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Dziembowski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Sebastian Faust, Vladimir Kolmogorov, Krzysztof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Pietrzak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Proofs of Space. IACR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Cryptol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2013]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2B171-E3C3-1BCB-F4F2-E3941590C784}"/>
              </a:ext>
            </a:extLst>
          </p:cNvPr>
          <p:cNvSpPr txBox="1"/>
          <p:nvPr/>
        </p:nvSpPr>
        <p:spPr>
          <a:xfrm>
            <a:off x="7130415" y="315114"/>
            <a:ext cx="326707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“means of showing that one invested a non-trivial amount of effort related to some statement”</a:t>
            </a:r>
          </a:p>
        </p:txBody>
      </p:sp>
    </p:spTree>
    <p:extLst>
      <p:ext uri="{BB962C8B-B14F-4D97-AF65-F5344CB8AC3E}">
        <p14:creationId xmlns:p14="http://schemas.microsoft.com/office/powerpoint/2010/main" val="38830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A52D6-1466-F494-FC55-ACF23F1E53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accent1"/>
                </a:solidFill>
              </a:rPr>
              <a:t>Recommendation:</a:t>
            </a:r>
            <a:r>
              <a:rPr lang="en-US" dirty="0"/>
              <a:t> Investigate business requirements/context,</a:t>
            </a:r>
            <a:br>
              <a:rPr lang="en-US" dirty="0"/>
            </a:br>
            <a:r>
              <a:rPr lang="en-US" dirty="0"/>
              <a:t>     decide on technical properties and acceptable trade-offs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F8344-D7BD-FF91-3885-2CFA776508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Discussion Blockchain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39B29-9FE4-5ED2-A5D2-384DD39F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30" y="1387301"/>
            <a:ext cx="5634812" cy="339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F8531-4CD1-DE08-96F3-426186F92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376" y="140660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D04E8D-EE05-2695-CF95-CF882C9B467D}"/>
              </a:ext>
            </a:extLst>
          </p:cNvPr>
          <p:cNvSpPr txBox="1"/>
          <p:nvPr/>
        </p:nvSpPr>
        <p:spPr>
          <a:xfrm>
            <a:off x="6476104" y="1369163"/>
            <a:ext cx="447093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Sujaya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Maiyya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Victor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Zakhary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Javad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Amiri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Divyakant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Agrawal, Amr 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and Distributed Computing Foundations 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Blockchains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D3851-C319-AC97-0B48-E850E83B3140}"/>
              </a:ext>
            </a:extLst>
          </p:cNvPr>
          <p:cNvSpPr txBox="1"/>
          <p:nvPr/>
        </p:nvSpPr>
        <p:spPr>
          <a:xfrm>
            <a:off x="6980773" y="3449503"/>
            <a:ext cx="45910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Many established techniques</a:t>
            </a:r>
          </a:p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SotA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toward scalable/efficient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blockchains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(especially for permissioned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blockchains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804BD-6009-B381-8AA6-F896F125AF45}"/>
              </a:ext>
            </a:extLst>
          </p:cNvPr>
          <p:cNvSpPr txBox="1"/>
          <p:nvPr/>
        </p:nvSpPr>
        <p:spPr>
          <a:xfrm>
            <a:off x="3511455" y="2581161"/>
            <a:ext cx="22193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MoM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Replication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962E1-93B3-AAB3-27D1-9BC87C69AC97}"/>
              </a:ext>
            </a:extLst>
          </p:cNvPr>
          <p:cNvSpPr txBox="1"/>
          <p:nvPr/>
        </p:nvSpPr>
        <p:spPr>
          <a:xfrm>
            <a:off x="4063905" y="2857386"/>
            <a:ext cx="34861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10/11 Distributed Storage/Compute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23E83-8998-345A-DE1A-F42DB339AA10}"/>
              </a:ext>
            </a:extLst>
          </p:cNvPr>
          <p:cNvSpPr txBox="1"/>
          <p:nvPr/>
        </p:nvSpPr>
        <p:spPr>
          <a:xfrm>
            <a:off x="1930305" y="2152536"/>
            <a:ext cx="6477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25927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1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33D6F9-F639-5D0B-253F-BEF7A7479FD4}"/>
              </a:ext>
            </a:extLst>
          </p:cNvPr>
          <p:cNvCxnSpPr>
            <a:cxnSpLocks/>
          </p:cNvCxnSpPr>
          <p:nvPr/>
        </p:nvCxnSpPr>
        <p:spPr>
          <a:xfrm>
            <a:off x="5767713" y="1617819"/>
            <a:ext cx="3784569" cy="3562139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EDDD0-D34F-CF03-90F6-3E096871E5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Complementary System Architectures</a:t>
            </a:r>
          </a:p>
        </p:txBody>
      </p:sp>
      <p:sp>
        <p:nvSpPr>
          <p:cNvPr id="4" name="Gleichschenkliges Dreieck 59">
            <a:extLst>
              <a:ext uri="{FF2B5EF4-FFF2-40B4-BE49-F238E27FC236}">
                <a16:creationId xmlns:a16="http://schemas.microsoft.com/office/drawing/2014/main" id="{1717D100-8D27-E196-CF4B-86AF2036B6C0}"/>
              </a:ext>
            </a:extLst>
          </p:cNvPr>
          <p:cNvSpPr>
            <a:spLocks/>
          </p:cNvSpPr>
          <p:nvPr/>
        </p:nvSpPr>
        <p:spPr>
          <a:xfrm>
            <a:off x="1127649" y="1703333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5" name="Gleichschenkliges Dreieck 62">
            <a:extLst>
              <a:ext uri="{FF2B5EF4-FFF2-40B4-BE49-F238E27FC236}">
                <a16:creationId xmlns:a16="http://schemas.microsoft.com/office/drawing/2014/main" id="{9A0A50E5-45E9-44E3-9319-6E975033D4FD}"/>
              </a:ext>
            </a:extLst>
          </p:cNvPr>
          <p:cNvSpPr>
            <a:spLocks/>
          </p:cNvSpPr>
          <p:nvPr/>
        </p:nvSpPr>
        <p:spPr>
          <a:xfrm>
            <a:off x="2156349" y="1708950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6" name="Gleichschenkliges Dreieck 64">
            <a:extLst>
              <a:ext uri="{FF2B5EF4-FFF2-40B4-BE49-F238E27FC236}">
                <a16:creationId xmlns:a16="http://schemas.microsoft.com/office/drawing/2014/main" id="{FA692CC9-17B9-FA5D-3A53-DD54FAEEEA5A}"/>
              </a:ext>
            </a:extLst>
          </p:cNvPr>
          <p:cNvSpPr/>
          <p:nvPr/>
        </p:nvSpPr>
        <p:spPr>
          <a:xfrm>
            <a:off x="3232675" y="1703334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7" name="Rechteck 66">
            <a:extLst>
              <a:ext uri="{FF2B5EF4-FFF2-40B4-BE49-F238E27FC236}">
                <a16:creationId xmlns:a16="http://schemas.microsoft.com/office/drawing/2014/main" id="{D913D442-751A-FB98-6BFB-E17BA36EC27C}"/>
              </a:ext>
            </a:extLst>
          </p:cNvPr>
          <p:cNvSpPr/>
          <p:nvPr/>
        </p:nvSpPr>
        <p:spPr>
          <a:xfrm>
            <a:off x="4358800" y="2072717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689C0D7-AC2A-941D-1563-CFBA056BD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1689"/>
          <a:stretch>
            <a:fillRect/>
          </a:stretch>
        </p:blipFill>
        <p:spPr bwMode="auto">
          <a:xfrm>
            <a:off x="2464638" y="4220357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68">
            <a:extLst>
              <a:ext uri="{FF2B5EF4-FFF2-40B4-BE49-F238E27FC236}">
                <a16:creationId xmlns:a16="http://schemas.microsoft.com/office/drawing/2014/main" id="{A8862283-F3D9-7987-9C64-3C595E407BF5}"/>
              </a:ext>
            </a:extLst>
          </p:cNvPr>
          <p:cNvSpPr/>
          <p:nvPr/>
        </p:nvSpPr>
        <p:spPr>
          <a:xfrm>
            <a:off x="4724942" y="4265348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A64E0E-AD05-5E39-B060-5FD9C570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662" y="4029623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70">
            <a:extLst>
              <a:ext uri="{FF2B5EF4-FFF2-40B4-BE49-F238E27FC236}">
                <a16:creationId xmlns:a16="http://schemas.microsoft.com/office/drawing/2014/main" id="{230DF631-E4F5-63BF-95CF-946FBACC0D72}"/>
              </a:ext>
            </a:extLst>
          </p:cNvPr>
          <p:cNvSpPr/>
          <p:nvPr/>
        </p:nvSpPr>
        <p:spPr>
          <a:xfrm>
            <a:off x="7571607" y="4747970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0A01192A-C813-A647-A9BF-4B3C73D4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8708"/>
          <a:stretch>
            <a:fillRect/>
          </a:stretch>
        </p:blipFill>
        <p:spPr bwMode="auto">
          <a:xfrm>
            <a:off x="137049" y="3840809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72">
            <a:extLst>
              <a:ext uri="{FF2B5EF4-FFF2-40B4-BE49-F238E27FC236}">
                <a16:creationId xmlns:a16="http://schemas.microsoft.com/office/drawing/2014/main" id="{8CEDD9CF-9FE2-A9C7-0B05-92F43D9CEBAA}"/>
              </a:ext>
            </a:extLst>
          </p:cNvPr>
          <p:cNvSpPr/>
          <p:nvPr/>
        </p:nvSpPr>
        <p:spPr>
          <a:xfrm>
            <a:off x="892183" y="4735562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14" name="Rechteck 73">
            <a:extLst>
              <a:ext uri="{FF2B5EF4-FFF2-40B4-BE49-F238E27FC236}">
                <a16:creationId xmlns:a16="http://schemas.microsoft.com/office/drawing/2014/main" id="{7F0359F3-7EEE-18F7-9381-D81681BD5C88}"/>
              </a:ext>
            </a:extLst>
          </p:cNvPr>
          <p:cNvSpPr/>
          <p:nvPr/>
        </p:nvSpPr>
        <p:spPr>
          <a:xfrm>
            <a:off x="6677567" y="4379648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15" name="Rechteck 74">
            <a:extLst>
              <a:ext uri="{FF2B5EF4-FFF2-40B4-BE49-F238E27FC236}">
                <a16:creationId xmlns:a16="http://schemas.microsoft.com/office/drawing/2014/main" id="{3A4177D2-D4F9-6434-26E9-9C7E8408FD72}"/>
              </a:ext>
            </a:extLst>
          </p:cNvPr>
          <p:cNvSpPr/>
          <p:nvPr/>
        </p:nvSpPr>
        <p:spPr>
          <a:xfrm>
            <a:off x="3042174" y="4237930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16" name="Gerade Verbindung mit Pfeil 75">
            <a:extLst>
              <a:ext uri="{FF2B5EF4-FFF2-40B4-BE49-F238E27FC236}">
                <a16:creationId xmlns:a16="http://schemas.microsoft.com/office/drawing/2014/main" id="{B6B6A540-E2F8-E852-6F33-175293B33ACB}"/>
              </a:ext>
            </a:extLst>
          </p:cNvPr>
          <p:cNvCxnSpPr/>
          <p:nvPr/>
        </p:nvCxnSpPr>
        <p:spPr>
          <a:xfrm flipV="1">
            <a:off x="1134453" y="5432426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>
            <a:extLst>
              <a:ext uri="{FF2B5EF4-FFF2-40B4-BE49-F238E27FC236}">
                <a16:creationId xmlns:a16="http://schemas.microsoft.com/office/drawing/2014/main" id="{2DF7B3E6-1DD4-A11C-A36C-CD93F93DA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1043" t="8592" r="12077" b="4900"/>
          <a:stretch>
            <a:fillRect/>
          </a:stretch>
        </p:blipFill>
        <p:spPr bwMode="auto">
          <a:xfrm>
            <a:off x="5661549" y="4208408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79">
            <a:extLst>
              <a:ext uri="{FF2B5EF4-FFF2-40B4-BE49-F238E27FC236}">
                <a16:creationId xmlns:a16="http://schemas.microsoft.com/office/drawing/2014/main" id="{4A1BF767-8340-D2C9-DC0B-754D161C897A}"/>
              </a:ext>
            </a:extLst>
          </p:cNvPr>
          <p:cNvSpPr txBox="1"/>
          <p:nvPr/>
        </p:nvSpPr>
        <p:spPr>
          <a:xfrm>
            <a:off x="2546874" y="5438286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19" name="Gerade Verbindung mit Pfeil 80">
            <a:extLst>
              <a:ext uri="{FF2B5EF4-FFF2-40B4-BE49-F238E27FC236}">
                <a16:creationId xmlns:a16="http://schemas.microsoft.com/office/drawing/2014/main" id="{0E9DF33D-6B5E-7B02-2D96-31486D002769}"/>
              </a:ext>
            </a:extLst>
          </p:cNvPr>
          <p:cNvCxnSpPr/>
          <p:nvPr/>
        </p:nvCxnSpPr>
        <p:spPr>
          <a:xfrm flipV="1">
            <a:off x="1493583" y="1708950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81">
            <a:extLst>
              <a:ext uri="{FF2B5EF4-FFF2-40B4-BE49-F238E27FC236}">
                <a16:creationId xmlns:a16="http://schemas.microsoft.com/office/drawing/2014/main" id="{5A9D5F20-7965-A0FE-6E19-3A16B5C5557E}"/>
              </a:ext>
            </a:extLst>
          </p:cNvPr>
          <p:cNvSpPr txBox="1"/>
          <p:nvPr/>
        </p:nvSpPr>
        <p:spPr>
          <a:xfrm>
            <a:off x="126736" y="2371359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21" name="Zylinder 65">
            <a:extLst>
              <a:ext uri="{FF2B5EF4-FFF2-40B4-BE49-F238E27FC236}">
                <a16:creationId xmlns:a16="http://schemas.microsoft.com/office/drawing/2014/main" id="{3A31F51B-1964-340D-4483-0A7B6D59767A}"/>
              </a:ext>
            </a:extLst>
          </p:cNvPr>
          <p:cNvSpPr/>
          <p:nvPr/>
        </p:nvSpPr>
        <p:spPr>
          <a:xfrm>
            <a:off x="4753244" y="3141610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329F55F-AF07-40AB-0473-C46CE165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0824" y="3151134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48E50E-3E2A-41D5-07BF-7A4618736141}"/>
              </a:ext>
            </a:extLst>
          </p:cNvPr>
          <p:cNvSpPr txBox="1"/>
          <p:nvPr/>
        </p:nvSpPr>
        <p:spPr>
          <a:xfrm>
            <a:off x="1514823" y="1396758"/>
            <a:ext cx="26063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Information System Pyramid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CEC4B-67B6-4566-90B7-DD16188478E7}"/>
              </a:ext>
            </a:extLst>
          </p:cNvPr>
          <p:cNvSpPr txBox="1"/>
          <p:nvPr/>
        </p:nvSpPr>
        <p:spPr>
          <a:xfrm>
            <a:off x="8058071" y="2615623"/>
            <a:ext cx="14450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Data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EACFF2-2F57-3071-1F1E-3692CE4BC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48" y="1476289"/>
            <a:ext cx="2097502" cy="12313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1944672-5DB5-3134-A422-AE690158B716}"/>
              </a:ext>
            </a:extLst>
          </p:cNvPr>
          <p:cNvSpPr txBox="1"/>
          <p:nvPr/>
        </p:nvSpPr>
        <p:spPr>
          <a:xfrm>
            <a:off x="9511050" y="2737718"/>
            <a:ext cx="20913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Audio, Image, Video, Text, Streams, Logs</a:t>
            </a:r>
          </a:p>
        </p:txBody>
      </p:sp>
      <p:sp>
        <p:nvSpPr>
          <p:cNvPr id="28" name="Rechteck 70">
            <a:extLst>
              <a:ext uri="{FF2B5EF4-FFF2-40B4-BE49-F238E27FC236}">
                <a16:creationId xmlns:a16="http://schemas.microsoft.com/office/drawing/2014/main" id="{7EFAD401-4238-1D75-CB16-3B1F7416A54F}"/>
              </a:ext>
            </a:extLst>
          </p:cNvPr>
          <p:cNvSpPr/>
          <p:nvPr/>
        </p:nvSpPr>
        <p:spPr>
          <a:xfrm>
            <a:off x="10312969" y="3474802"/>
            <a:ext cx="1306956" cy="564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Stores</a:t>
            </a:r>
          </a:p>
        </p:txBody>
      </p:sp>
      <p:sp>
        <p:nvSpPr>
          <p:cNvPr id="29" name="Rechteck 70">
            <a:extLst>
              <a:ext uri="{FF2B5EF4-FFF2-40B4-BE49-F238E27FC236}">
                <a16:creationId xmlns:a16="http://schemas.microsoft.com/office/drawing/2014/main" id="{8E997A61-7A04-7DA8-3C9D-41255DB7F3BE}"/>
              </a:ext>
            </a:extLst>
          </p:cNvPr>
          <p:cNvSpPr/>
          <p:nvPr/>
        </p:nvSpPr>
        <p:spPr>
          <a:xfrm>
            <a:off x="7886612" y="1465662"/>
            <a:ext cx="1459160" cy="85160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Computation</a:t>
            </a:r>
          </a:p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an 75">
            <a:extLst>
              <a:ext uri="{FF2B5EF4-FFF2-40B4-BE49-F238E27FC236}">
                <a16:creationId xmlns:a16="http://schemas.microsoft.com/office/drawing/2014/main" id="{D09B2052-AA4C-5535-01BD-BF361D211DDD}"/>
              </a:ext>
            </a:extLst>
          </p:cNvPr>
          <p:cNvSpPr/>
          <p:nvPr/>
        </p:nvSpPr>
        <p:spPr>
          <a:xfrm>
            <a:off x="9273767" y="3465093"/>
            <a:ext cx="944747" cy="400502"/>
          </a:xfrm>
          <a:prstGeom prst="can">
            <a:avLst>
              <a:gd name="adj" fmla="val 20759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Catalogs</a:t>
            </a:r>
          </a:p>
        </p:txBody>
      </p:sp>
      <p:pic>
        <p:nvPicPr>
          <p:cNvPr id="31" name="Picture 2" descr="http://spark.apache.org/images/spark-logo-trademark.png">
            <a:extLst>
              <a:ext uri="{FF2B5EF4-FFF2-40B4-BE49-F238E27FC236}">
                <a16:creationId xmlns:a16="http://schemas.microsoft.com/office/drawing/2014/main" id="{F71E1CAF-83E8-D74C-9410-887924D1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35" y="1465662"/>
            <a:ext cx="659544" cy="3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54C48E-9593-78B9-DA6E-0419247A9B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44" y="4112299"/>
            <a:ext cx="535006" cy="401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6426CF-23A5-E3F7-0BEA-A12E0AE887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8947" y="4112299"/>
            <a:ext cx="846906" cy="3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  <p:bldP spid="27" grpId="0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C5F78-EF26-3A38-11F7-BBDF4293C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datasets in </a:t>
            </a:r>
            <a:r>
              <a:rPr lang="en-US" b="1" dirty="0">
                <a:solidFill>
                  <a:schemeClr val="accent1"/>
                </a:solidFill>
              </a:rPr>
              <a:t>data lakes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Metadata and provenance</a:t>
            </a:r>
          </a:p>
          <a:p>
            <a:pPr lvl="1"/>
            <a:r>
              <a:rPr lang="en-US" dirty="0"/>
              <a:t>Augment data with open and linked data sources </a:t>
            </a:r>
            <a:endParaRPr lang="en-US" sz="700" dirty="0"/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721F-3787-B73A-A7C8-3E6C764C3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 Catalogs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091BD-DDEF-6456-9632-68678623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296" y="1590502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92C40-6F7F-D1F4-8FCB-37A2F0B702A5}"/>
              </a:ext>
            </a:extLst>
          </p:cNvPr>
          <p:cNvSpPr txBox="1"/>
          <p:nvPr/>
        </p:nvSpPr>
        <p:spPr>
          <a:xfrm>
            <a:off x="7554234" y="1640746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2911-EF59-BE5C-6E1E-927627A0DA7C}"/>
              </a:ext>
            </a:extLst>
          </p:cNvPr>
          <p:cNvSpPr txBox="1"/>
          <p:nvPr/>
        </p:nvSpPr>
        <p:spPr>
          <a:xfrm>
            <a:off x="7969882" y="2195468"/>
            <a:ext cx="29757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Brickley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Burgess, Natasha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Google Dataset Search: Building a search engine for datasets in an open Web ecosystem.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WWW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B28E1-6384-5AAF-A85E-976F1408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296" y="234394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8CE9C-4A70-AF21-3017-908804CC8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1" y="3411264"/>
            <a:ext cx="2763296" cy="2071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41283-7232-C93C-242A-222FD9A06251}"/>
              </a:ext>
            </a:extLst>
          </p:cNvPr>
          <p:cNvSpPr txBox="1"/>
          <p:nvPr/>
        </p:nvSpPr>
        <p:spPr>
          <a:xfrm>
            <a:off x="791811" y="2987331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26D50-937F-1B26-8767-5FF821F9CAC4}"/>
              </a:ext>
            </a:extLst>
          </p:cNvPr>
          <p:cNvSpPr txBox="1"/>
          <p:nvPr/>
        </p:nvSpPr>
        <p:spPr>
          <a:xfrm>
            <a:off x="5126944" y="3059346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Dataset 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65ED0-6570-B103-F354-856AABC43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359" y="3386810"/>
            <a:ext cx="4471293" cy="2395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D539B-90B6-26E5-C9BA-CE1F43BFEC91}"/>
              </a:ext>
            </a:extLst>
          </p:cNvPr>
          <p:cNvSpPr txBox="1"/>
          <p:nvPr/>
        </p:nvSpPr>
        <p:spPr>
          <a:xfrm>
            <a:off x="791811" y="5482801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</p:spTree>
    <p:extLst>
      <p:ext uri="{BB962C8B-B14F-4D97-AF65-F5344CB8AC3E}">
        <p14:creationId xmlns:p14="http://schemas.microsoft.com/office/powerpoint/2010/main" val="35705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Provenance</a:t>
            </a:r>
          </a:p>
          <a:p>
            <a:r>
              <a:rPr lang="en-US" dirty="0">
                <a:solidFill>
                  <a:schemeClr val="tx1"/>
                </a:solidFill>
              </a:rPr>
              <a:t>Data Catalogs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D3A52F-3CC3-D3B5-AB92-57BB804EFC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GAIA-X </a:t>
            </a:r>
            <a:br>
              <a:rPr lang="en-US" dirty="0"/>
            </a:br>
            <a:r>
              <a:rPr lang="en-US" dirty="0"/>
              <a:t>Architecture </a:t>
            </a:r>
            <a:br>
              <a:rPr lang="en-US" dirty="0"/>
            </a:br>
            <a:r>
              <a:rPr lang="en-US" dirty="0"/>
              <a:t>Overview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84EF-296A-DF00-B1AE-F182D41E94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GAIA-X Initiative &amp; 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55394-C639-D366-6591-86CA8D84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244" y="1335663"/>
            <a:ext cx="7515650" cy="42318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F082BC-3CE4-E0A1-781A-5483EC9E0E14}"/>
              </a:ext>
            </a:extLst>
          </p:cNvPr>
          <p:cNvSpPr/>
          <p:nvPr/>
        </p:nvSpPr>
        <p:spPr>
          <a:xfrm>
            <a:off x="2973002" y="1335663"/>
            <a:ext cx="8580674" cy="282315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B3880-B0D2-01DC-79F1-4908D290CBB7}"/>
              </a:ext>
            </a:extLst>
          </p:cNvPr>
          <p:cNvSpPr/>
          <p:nvPr/>
        </p:nvSpPr>
        <p:spPr>
          <a:xfrm>
            <a:off x="2807632" y="1303233"/>
            <a:ext cx="8781714" cy="4264287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809AF-4793-F626-C9DC-259B525AE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420" y="408323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72953-1085-479C-3804-B877BFCCC85C}"/>
              </a:ext>
            </a:extLst>
          </p:cNvPr>
          <p:cNvSpPr txBox="1"/>
          <p:nvPr/>
        </p:nvSpPr>
        <p:spPr>
          <a:xfrm>
            <a:off x="6868512" y="356001"/>
            <a:ext cx="30341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BMWi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GAIA-X: Driver of digital innovation in Europe – Featuring the next generation of data infrastructure,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2383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481CBB-5FA6-D5FB-E863-001A2ACDB1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Dictionary of Datasets</a:t>
            </a:r>
          </a:p>
          <a:p>
            <a:pPr lvl="1"/>
            <a:r>
              <a:rPr lang="en-US" dirty="0"/>
              <a:t>Basic overview, links, and curation of available datasets</a:t>
            </a:r>
          </a:p>
          <a:p>
            <a:pPr lvl="1"/>
            <a:r>
              <a:rPr lang="en-US" dirty="0"/>
              <a:t>Raw/original, curated datasets, derived data products</a:t>
            </a:r>
          </a:p>
          <a:p>
            <a:pPr lvl="2"/>
            <a:endParaRPr lang="en-US" sz="1000" dirty="0"/>
          </a:p>
          <a:p>
            <a:r>
              <a:rPr lang="en-US" dirty="0"/>
              <a:t>#2 Rich Meta Data Collection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Format, schema, and access information </a:t>
            </a:r>
            <a:r>
              <a:rPr lang="en-US" dirty="0"/>
              <a:t>of datasets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Data profiling, data validation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results, and data quality scores </a:t>
            </a:r>
          </a:p>
          <a:p>
            <a:pPr lvl="2"/>
            <a:endParaRPr lang="en-US" sz="1000" dirty="0"/>
          </a:p>
          <a:p>
            <a:r>
              <a:rPr lang="en-US" dirty="0"/>
              <a:t>#3 Lineage/Provenance</a:t>
            </a:r>
          </a:p>
          <a:p>
            <a:pPr lvl="1"/>
            <a:r>
              <a:rPr lang="en-US" dirty="0"/>
              <a:t>Coarse </a:t>
            </a:r>
            <a:r>
              <a:rPr lang="en-US" b="1" dirty="0">
                <a:solidFill>
                  <a:srgbClr val="7889FB"/>
                </a:solidFill>
              </a:rPr>
              <a:t>or fine-grained lineage</a:t>
            </a:r>
            <a:r>
              <a:rPr lang="en-US" dirty="0"/>
              <a:t>, incl applied </a:t>
            </a:r>
            <a:r>
              <a:rPr lang="en-US" b="1" dirty="0">
                <a:solidFill>
                  <a:srgbClr val="7889FB"/>
                </a:solidFill>
              </a:rPr>
              <a:t>data integration and cleaning process </a:t>
            </a:r>
          </a:p>
          <a:p>
            <a:pPr lvl="1"/>
            <a:r>
              <a:rPr lang="en-US" dirty="0"/>
              <a:t>Optionally </a:t>
            </a:r>
            <a:r>
              <a:rPr lang="en-US" b="1" dirty="0">
                <a:solidFill>
                  <a:srgbClr val="C40D1E"/>
                </a:solidFill>
              </a:rPr>
              <a:t>artifacts</a:t>
            </a:r>
            <a:r>
              <a:rPr lang="en-US" dirty="0"/>
              <a:t> to reproduce datasets from sources</a:t>
            </a:r>
          </a:p>
          <a:p>
            <a:pPr lvl="2"/>
            <a:endParaRPr lang="en-US" sz="1000" dirty="0"/>
          </a:p>
          <a:p>
            <a:r>
              <a:rPr lang="en-US" dirty="0"/>
              <a:t>#4 Data Discovery, Governance, and Sharing</a:t>
            </a:r>
          </a:p>
          <a:p>
            <a:pPr lvl="1"/>
            <a:r>
              <a:rPr lang="en-US" dirty="0"/>
              <a:t>Find related “joinable” datasets (e.g., over spatial-temporal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Efficient discovery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sharing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of federated data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C3786-D658-35E9-2BE3-37A4E62F55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Key Features of a Data Catalog</a:t>
            </a:r>
          </a:p>
        </p:txBody>
      </p:sp>
    </p:spTree>
    <p:extLst>
      <p:ext uri="{BB962C8B-B14F-4D97-AF65-F5344CB8AC3E}">
        <p14:creationId xmlns:p14="http://schemas.microsoft.com/office/powerpoint/2010/main" val="21725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63C2D8-B0BE-410E-52D9-AC4CE46DE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Apache Atlas Overview</a:t>
            </a:r>
          </a:p>
          <a:p>
            <a:pPr lvl="1"/>
            <a:r>
              <a:rPr lang="en-US" dirty="0"/>
              <a:t>Metadata management and governance capabilities</a:t>
            </a:r>
          </a:p>
          <a:p>
            <a:pPr lvl="1"/>
            <a:r>
              <a:rPr lang="en-US" dirty="0"/>
              <a:t>Build catalog (data classification, cross-component lineage)</a:t>
            </a:r>
          </a:p>
          <a:p>
            <a:pPr lvl="1"/>
            <a:endParaRPr lang="en-US" sz="10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Configure Atlas hooks </a:t>
            </a:r>
            <a:br>
              <a:rPr lang="en-US" dirty="0"/>
            </a:br>
            <a:r>
              <a:rPr lang="en-US" dirty="0"/>
              <a:t>w/ Hadoop components</a:t>
            </a:r>
          </a:p>
          <a:p>
            <a:pPr lvl="1"/>
            <a:r>
              <a:rPr lang="en-US" dirty="0"/>
              <a:t>Automatic tracking of </a:t>
            </a:r>
            <a:br>
              <a:rPr lang="en-US" dirty="0"/>
            </a:br>
            <a:r>
              <a:rPr lang="en-US" dirty="0"/>
              <a:t>lineage and side effects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087FA-23F0-D8E0-FA99-C7C669699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Apache Atlas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39349-3FF7-24BE-627E-615181A0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452" y="1431192"/>
            <a:ext cx="3212946" cy="585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0263E0-2DBC-EEDB-8464-5A2C0EDFD008}"/>
              </a:ext>
            </a:extLst>
          </p:cNvPr>
          <p:cNvSpPr/>
          <p:nvPr/>
        </p:nvSpPr>
        <p:spPr>
          <a:xfrm>
            <a:off x="5309904" y="4472994"/>
            <a:ext cx="5581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https://www.cloudera.com/tutorials/cross-component-lineage-with-apache-atlas-across-apache-sqoop-hive-kafka-storm/.html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D93C7-39B5-5A7F-2ADC-146CEFB3F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475" y="2480734"/>
            <a:ext cx="7613650" cy="1981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759681-6CC0-3C2A-1C74-DDF93D334CF7}"/>
              </a:ext>
            </a:extLst>
          </p:cNvPr>
          <p:cNvSpPr txBox="1"/>
          <p:nvPr/>
        </p:nvSpPr>
        <p:spPr>
          <a:xfrm>
            <a:off x="8203148" y="1124740"/>
            <a:ext cx="272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>
                <a:hlinkClick r:id="rId5"/>
              </a:rPr>
              <a:t>https://atlas.apache.org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029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056235-72CF-9A6A-1AE4-7075A8B66C15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Provenance</a:t>
            </a:r>
          </a:p>
          <a:p>
            <a:r>
              <a:rPr lang="en-US" dirty="0">
                <a:solidFill>
                  <a:schemeClr val="tx1"/>
                </a:solidFill>
              </a:rPr>
              <a:t>Data Catalogs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08 </a:t>
            </a:r>
            <a:r>
              <a:rPr lang="en-US" b="1" dirty="0">
                <a:solidFill>
                  <a:srgbClr val="7889FB"/>
                </a:solidFill>
              </a:rPr>
              <a:t>Cloud Computing Fundamentals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[Dec 14]</a:t>
            </a:r>
          </a:p>
          <a:p>
            <a:pPr lvl="1"/>
            <a:r>
              <a:rPr lang="en-US" b="1" dirty="0"/>
              <a:t>09 </a:t>
            </a:r>
            <a:r>
              <a:rPr lang="en-US" b="1" dirty="0">
                <a:solidFill>
                  <a:srgbClr val="7889FB"/>
                </a:solidFill>
              </a:rPr>
              <a:t>Cloud Resource Management and Scheduling</a:t>
            </a:r>
            <a:r>
              <a:rPr lang="en-US" dirty="0"/>
              <a:t> [Dec 21]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Distributed Data Storage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11]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18]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 </a:t>
            </a:r>
            <a:r>
              <a:rPr lang="en-US" dirty="0"/>
              <a:t>[Jan 25]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[Feb 01]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F26BE-048E-D625-07C6-298C8EA7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042" y="396545"/>
            <a:ext cx="2499525" cy="2499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5F1746-8B7D-7917-4022-652631B0E601}"/>
              </a:ext>
            </a:extLst>
          </p:cNvPr>
          <p:cNvSpPr txBox="1"/>
          <p:nvPr/>
        </p:nvSpPr>
        <p:spPr>
          <a:xfrm>
            <a:off x="10592331" y="1268963"/>
            <a:ext cx="151002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https://xkcd.com/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2582/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A3DD5-8FA8-92CF-8BC0-2EF20F550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describes w/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registered/indexes and searchable</a:t>
            </a:r>
          </a:p>
          <a:p>
            <a:pPr lvl="2"/>
            <a:endParaRPr lang="en-US" sz="1000" dirty="0"/>
          </a:p>
          <a:p>
            <a:r>
              <a:rPr lang="en-US" dirty="0"/>
              <a:t>#2 Accessible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 err="1">
                <a:solidFill>
                  <a:srgbClr val="7889FB"/>
                </a:solidFill>
              </a:rPr>
              <a:t>commnication</a:t>
            </a:r>
            <a:r>
              <a:rPr lang="en-US" b="1" dirty="0">
                <a:solidFill>
                  <a:srgbClr val="7889FB"/>
                </a:solidFill>
              </a:rPr>
              <a:t>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pPr lvl="2"/>
            <a:endParaRPr lang="en-US" sz="1000" dirty="0"/>
          </a:p>
          <a:p>
            <a:r>
              <a:rPr lang="en-US" dirty="0"/>
              <a:t>#3 Interoperable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pPr lvl="2"/>
            <a:endParaRPr lang="en-US" sz="1000" dirty="0"/>
          </a:p>
          <a:p>
            <a:r>
              <a:rPr lang="en-US" dirty="0"/>
              <a:t>#4 Reusable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DB17B-9609-FB2E-BE8A-39569F212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FAIR Data 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6A4D3-DCC7-C451-2AA3-52FF7762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84" y="281652"/>
            <a:ext cx="2095500" cy="657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809D8-C18E-A27F-C8DD-E1E150DDE7AC}"/>
              </a:ext>
            </a:extLst>
          </p:cNvPr>
          <p:cNvSpPr/>
          <p:nvPr/>
        </p:nvSpPr>
        <p:spPr>
          <a:xfrm>
            <a:off x="7344317" y="806205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68FACD-DCAD-03EE-05AE-83228891BB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Provenance </a:t>
            </a:r>
          </a:p>
          <a:p>
            <a:pPr lvl="1"/>
            <a:r>
              <a:rPr lang="en-US" dirty="0"/>
              <a:t>Track and understand data origins and transformations of data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where?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when?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who?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why?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how?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Contains meta data, context, and modifications (transform, enrichment)</a:t>
            </a:r>
          </a:p>
          <a:p>
            <a:pPr lvl="1"/>
            <a:r>
              <a:rPr lang="en-US" b="1" dirty="0"/>
              <a:t>Synonyms: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data provenance</a:t>
            </a:r>
            <a:r>
              <a:rPr lang="en-US" dirty="0"/>
              <a:t> (arts) </a:t>
            </a:r>
            <a:r>
              <a:rPr lang="en-US" b="1" dirty="0">
                <a:solidFill>
                  <a:srgbClr val="7889FB"/>
                </a:solidFill>
              </a:rPr>
              <a:t>data lineage</a:t>
            </a:r>
            <a:r>
              <a:rPr lang="en-US" dirty="0"/>
              <a:t> (royals), </a:t>
            </a:r>
            <a:r>
              <a:rPr lang="en-US" b="1" dirty="0">
                <a:solidFill>
                  <a:srgbClr val="7889FB"/>
                </a:solidFill>
              </a:rPr>
              <a:t>data pedigree </a:t>
            </a:r>
            <a:r>
              <a:rPr lang="en-US" dirty="0"/>
              <a:t>(horses)</a:t>
            </a:r>
          </a:p>
          <a:p>
            <a:pPr lvl="2"/>
            <a:endParaRPr lang="en-US" sz="1000" dirty="0"/>
          </a:p>
          <a:p>
            <a:r>
              <a:rPr lang="en-US" dirty="0"/>
              <a:t>Blockchain</a:t>
            </a:r>
          </a:p>
          <a:p>
            <a:pPr lvl="1"/>
            <a:r>
              <a:rPr lang="en-US" dirty="0"/>
              <a:t>Data structure logging transactions in </a:t>
            </a:r>
            <a:r>
              <a:rPr lang="en-US" b="1" dirty="0">
                <a:solidFill>
                  <a:schemeClr val="accent1"/>
                </a:solidFill>
              </a:rPr>
              <a:t>verifiable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permanent way</a:t>
            </a:r>
          </a:p>
          <a:p>
            <a:r>
              <a:rPr lang="en-US" dirty="0"/>
              <a:t>Data Catalogs </a:t>
            </a:r>
            <a:r>
              <a:rPr lang="en-US" b="0" dirty="0"/>
              <a:t>(curation/</a:t>
            </a:r>
            <a:r>
              <a:rPr lang="en-US" dirty="0">
                <a:solidFill>
                  <a:schemeClr val="accent1"/>
                </a:solidFill>
              </a:rPr>
              <a:t>governance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Directory of datasets including data provenance (meta data, artifacts)</a:t>
            </a:r>
          </a:p>
          <a:p>
            <a:pPr lvl="1"/>
            <a:r>
              <a:rPr lang="en-US" dirty="0"/>
              <a:t>Raw/original, curated datasets, derived data products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BE757-46B6-0B18-715A-74586A357B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of Provenance/Lineage</a:t>
            </a:r>
          </a:p>
        </p:txBody>
      </p:sp>
      <p:sp>
        <p:nvSpPr>
          <p:cNvPr id="4" name="Chevron 7">
            <a:extLst>
              <a:ext uri="{FF2B5EF4-FFF2-40B4-BE49-F238E27FC236}">
                <a16:creationId xmlns:a16="http://schemas.microsoft.com/office/drawing/2014/main" id="{F09A52EC-89F2-7587-28A9-A4D92C32619A}"/>
              </a:ext>
            </a:extLst>
          </p:cNvPr>
          <p:cNvSpPr/>
          <p:nvPr/>
        </p:nvSpPr>
        <p:spPr>
          <a:xfrm>
            <a:off x="3419476" y="2027632"/>
            <a:ext cx="1438377" cy="628324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/ Acquire</a:t>
            </a:r>
          </a:p>
        </p:txBody>
      </p:sp>
      <p:sp>
        <p:nvSpPr>
          <p:cNvPr id="5" name="Chevron 8">
            <a:extLst>
              <a:ext uri="{FF2B5EF4-FFF2-40B4-BE49-F238E27FC236}">
                <a16:creationId xmlns:a16="http://schemas.microsoft.com/office/drawing/2014/main" id="{55E1FA6A-182F-4ED8-8841-E10E42136230}"/>
              </a:ext>
            </a:extLst>
          </p:cNvPr>
          <p:cNvSpPr/>
          <p:nvPr/>
        </p:nvSpPr>
        <p:spPr>
          <a:xfrm>
            <a:off x="4762501" y="2027632"/>
            <a:ext cx="1438377" cy="628324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Cleaning</a:t>
            </a:r>
          </a:p>
        </p:txBody>
      </p:sp>
      <p:sp>
        <p:nvSpPr>
          <p:cNvPr id="6" name="Chevron 9">
            <a:extLst>
              <a:ext uri="{FF2B5EF4-FFF2-40B4-BE49-F238E27FC236}">
                <a16:creationId xmlns:a16="http://schemas.microsoft.com/office/drawing/2014/main" id="{98A52CDC-E3E1-312D-BDB5-70CA5C8481ED}"/>
              </a:ext>
            </a:extLst>
          </p:cNvPr>
          <p:cNvSpPr/>
          <p:nvPr/>
        </p:nvSpPr>
        <p:spPr>
          <a:xfrm>
            <a:off x="6105526" y="2027632"/>
            <a:ext cx="1438377" cy="628324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 </a:t>
            </a:r>
          </a:p>
        </p:txBody>
      </p:sp>
      <p:sp>
        <p:nvSpPr>
          <p:cNvPr id="7" name="Chevron 10">
            <a:extLst>
              <a:ext uri="{FF2B5EF4-FFF2-40B4-BE49-F238E27FC236}">
                <a16:creationId xmlns:a16="http://schemas.microsoft.com/office/drawing/2014/main" id="{C98F104D-D286-CC92-7D04-C2018EB409D9}"/>
              </a:ext>
            </a:extLst>
          </p:cNvPr>
          <p:cNvSpPr/>
          <p:nvPr/>
        </p:nvSpPr>
        <p:spPr>
          <a:xfrm>
            <a:off x="7448551" y="2027632"/>
            <a:ext cx="1438377" cy="628324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Training</a:t>
            </a:r>
          </a:p>
        </p:txBody>
      </p:sp>
      <p:sp>
        <p:nvSpPr>
          <p:cNvPr id="8" name="Chevron 11">
            <a:extLst>
              <a:ext uri="{FF2B5EF4-FFF2-40B4-BE49-F238E27FC236}">
                <a16:creationId xmlns:a16="http://schemas.microsoft.com/office/drawing/2014/main" id="{A4C55040-90FA-F78A-8B25-1F68131E7DCE}"/>
              </a:ext>
            </a:extLst>
          </p:cNvPr>
          <p:cNvSpPr/>
          <p:nvPr/>
        </p:nvSpPr>
        <p:spPr>
          <a:xfrm>
            <a:off x="9191626" y="2025865"/>
            <a:ext cx="1438377" cy="628324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Serving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CFF35-00CA-547C-E530-D6D149BD8A00}"/>
              </a:ext>
            </a:extLst>
          </p:cNvPr>
          <p:cNvSpPr txBox="1"/>
          <p:nvPr/>
        </p:nvSpPr>
        <p:spPr>
          <a:xfrm>
            <a:off x="8877403" y="2155361"/>
            <a:ext cx="4095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383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54D27-2D49-DB41-EF36-C53EE41A8E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889FB"/>
                </a:solidFill>
              </a:rPr>
              <a:t>a) High-Level Goals</a:t>
            </a:r>
          </a:p>
          <a:p>
            <a:r>
              <a:rPr lang="en-US" dirty="0">
                <a:solidFill>
                  <a:schemeClr val="accent1"/>
                </a:solidFill>
              </a:rPr>
              <a:t>#1</a:t>
            </a:r>
            <a:r>
              <a:rPr lang="en-US" dirty="0"/>
              <a:t> Versioning and Reproducibility </a:t>
            </a:r>
            <a:r>
              <a:rPr lang="en-US" b="0" dirty="0"/>
              <a:t>(analogy experiments)</a:t>
            </a:r>
          </a:p>
          <a:p>
            <a:r>
              <a:rPr lang="en-US" dirty="0">
                <a:solidFill>
                  <a:schemeClr val="accent1"/>
                </a:solidFill>
              </a:rPr>
              <a:t>#2</a:t>
            </a:r>
            <a:r>
              <a:rPr lang="en-US" dirty="0"/>
              <a:t> </a:t>
            </a:r>
            <a:r>
              <a:rPr lang="en-US" dirty="0" err="1"/>
              <a:t>Explainability</a:t>
            </a:r>
            <a:r>
              <a:rPr lang="en-US" dirty="0"/>
              <a:t>, Interpretability, Verification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889FB"/>
                </a:solidFill>
              </a:rPr>
              <a:t>b) Low-Level Goals</a:t>
            </a:r>
          </a:p>
          <a:p>
            <a:r>
              <a:rPr lang="en-US" dirty="0">
                <a:solidFill>
                  <a:schemeClr val="accent1"/>
                </a:solidFill>
              </a:rPr>
              <a:t>#3</a:t>
            </a:r>
            <a:r>
              <a:rPr lang="en-US" dirty="0"/>
              <a:t> Full and Partial Reuse of Intermediates</a:t>
            </a:r>
          </a:p>
          <a:p>
            <a:r>
              <a:rPr lang="en-US" dirty="0">
                <a:solidFill>
                  <a:schemeClr val="accent1"/>
                </a:solidFill>
              </a:rPr>
              <a:t>#4</a:t>
            </a:r>
            <a:r>
              <a:rPr lang="en-US" dirty="0"/>
              <a:t> Incremental Maintenance of </a:t>
            </a:r>
            <a:r>
              <a:rPr lang="en-US" dirty="0" err="1"/>
              <a:t>MatViews</a:t>
            </a:r>
            <a:r>
              <a:rPr lang="en-US" dirty="0"/>
              <a:t>, Models,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#5</a:t>
            </a:r>
            <a:r>
              <a:rPr lang="en-US" dirty="0"/>
              <a:t> Tape/log of Executed Operations </a:t>
            </a:r>
            <a:r>
              <a:rPr lang="en-US" b="0" dirty="0">
                <a:sym typeface="Wingdings" panose="05000000000000000000" pitchFamily="2" charset="2"/>
              </a:rPr>
              <a:t> Auto Differentiation</a:t>
            </a: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#6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Recomputation</a:t>
            </a:r>
            <a:r>
              <a:rPr lang="en-US" dirty="0">
                <a:sym typeface="Wingdings" panose="05000000000000000000" pitchFamily="2" charset="2"/>
              </a:rPr>
              <a:t> for Caching / Fault Tolerance</a:t>
            </a: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#7</a:t>
            </a:r>
            <a:r>
              <a:rPr lang="en-US" dirty="0">
                <a:sym typeface="Wingdings" panose="05000000000000000000" pitchFamily="2" charset="2"/>
              </a:rPr>
              <a:t> Debugging via Lineage Query Processing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4E7BA-6F21-A6FA-8C41-5080714D8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Application and Goals of Provenance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CE5D68F5-E6F3-1AAC-5F7C-4F2AC48C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72" y="4477825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Provenance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61FD6-75D0-7306-89F3-5BB4FB1FA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 Data Provenance</a:t>
            </a:r>
          </a:p>
          <a:p>
            <a:pPr lvl="1"/>
            <a:r>
              <a:rPr lang="en-US" dirty="0"/>
              <a:t>Information about the </a:t>
            </a:r>
            <a:r>
              <a:rPr lang="en-US" b="1" dirty="0">
                <a:solidFill>
                  <a:schemeClr val="accent1"/>
                </a:solidFill>
              </a:rPr>
              <a:t>origin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creation process</a:t>
            </a:r>
            <a:r>
              <a:rPr lang="en-US" dirty="0"/>
              <a:t> of data</a:t>
            </a:r>
            <a:endParaRPr lang="en-US" sz="1000" dirty="0"/>
          </a:p>
          <a:p>
            <a:r>
              <a:rPr lang="en-US" b="0" dirty="0"/>
              <a:t>Example</a:t>
            </a:r>
          </a:p>
          <a:p>
            <a:pPr lvl="1"/>
            <a:r>
              <a:rPr lang="en-US" dirty="0"/>
              <a:t>Debugging suspicious query results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924F2-60F6-6F02-82C9-8F04675F0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 Provenance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4457AE-A04F-0E0C-6824-05D0A0599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94109"/>
              </p:ext>
            </p:extLst>
          </p:nvPr>
        </p:nvGraphicFramePr>
        <p:xfrm>
          <a:off x="4257676" y="3666798"/>
          <a:ext cx="4610099" cy="192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98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07507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  <a:gridCol w="1212740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  <a:gridCol w="1044822">
                  <a:extLst>
                    <a:ext uri="{9D8B030D-6E8A-4147-A177-3AD203B41FA5}">
                      <a16:colId xmlns:a16="http://schemas.microsoft.com/office/drawing/2014/main" val="1432856931"/>
                    </a:ext>
                  </a:extLst>
                </a:gridCol>
                <a:gridCol w="636046">
                  <a:extLst>
                    <a:ext uri="{9D8B030D-6E8A-4147-A177-3AD203B41FA5}">
                      <a16:colId xmlns:a16="http://schemas.microsoft.com/office/drawing/2014/main" val="318159676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8427080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4600132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318A59-36A8-9869-75ED-176383C8C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57091"/>
              </p:ext>
            </p:extLst>
          </p:nvPr>
        </p:nvGraphicFramePr>
        <p:xfrm>
          <a:off x="9269944" y="3666798"/>
          <a:ext cx="2257422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81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34765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  <a:gridCol w="676276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482EB8-98E1-B962-3895-FC540FABC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33301"/>
              </p:ext>
            </p:extLst>
          </p:nvPr>
        </p:nvGraphicFramePr>
        <p:xfrm>
          <a:off x="4257676" y="3657273"/>
          <a:ext cx="4610099" cy="192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98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07507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  <a:gridCol w="1212740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  <a:gridCol w="1044822">
                  <a:extLst>
                    <a:ext uri="{9D8B030D-6E8A-4147-A177-3AD203B41FA5}">
                      <a16:colId xmlns:a16="http://schemas.microsoft.com/office/drawing/2014/main" val="1432856931"/>
                    </a:ext>
                  </a:extLst>
                </a:gridCol>
                <a:gridCol w="636046">
                  <a:extLst>
                    <a:ext uri="{9D8B030D-6E8A-4147-A177-3AD203B41FA5}">
                      <a16:colId xmlns:a16="http://schemas.microsoft.com/office/drawing/2014/main" val="318159676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2019-06-22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8427080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2019-06-23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460013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D92DBA-7E41-DD56-1265-BB748832A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68170"/>
              </p:ext>
            </p:extLst>
          </p:nvPr>
        </p:nvGraphicFramePr>
        <p:xfrm>
          <a:off x="9269944" y="3657273"/>
          <a:ext cx="2257422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81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34765">
                  <a:extLst>
                    <a:ext uri="{9D8B030D-6E8A-4147-A177-3AD203B41FA5}">
                      <a16:colId xmlns:a16="http://schemas.microsoft.com/office/drawing/2014/main" val="2978218430"/>
                    </a:ext>
                  </a:extLst>
                </a:gridCol>
                <a:gridCol w="676276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1699859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28AF558-A070-52ED-31BC-5FF946AB8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55835"/>
              </p:ext>
            </p:extLst>
          </p:nvPr>
        </p:nvGraphicFramePr>
        <p:xfrm>
          <a:off x="9598975" y="1658753"/>
          <a:ext cx="1928391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53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799638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1579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7620</a:t>
                      </a:r>
                    </a:p>
                  </a:txBody>
                  <a:tcPr marT="10800" marB="1080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F1B5DDA-046E-73CC-FB71-867E29F92BD9}"/>
              </a:ext>
            </a:extLst>
          </p:cNvPr>
          <p:cNvSpPr/>
          <p:nvPr/>
        </p:nvSpPr>
        <p:spPr>
          <a:xfrm>
            <a:off x="1155416" y="2676852"/>
            <a:ext cx="5413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Customer,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O.Quantity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 err="1">
                <a:latin typeface="Consolas" panose="020B0609020204030204" pitchFamily="49" charset="0"/>
              </a:rPr>
              <a:t>P.Price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Orders O, Products P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O.PID = P.PID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GROUP BY</a:t>
            </a:r>
            <a:r>
              <a:rPr lang="en-US" dirty="0">
                <a:latin typeface="Consolas" panose="020B0609020204030204" pitchFamily="49" charset="0"/>
              </a:rPr>
              <a:t> Customer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55FE9BC-88F6-DBC2-A0B8-9C3FF5CA95E2}"/>
              </a:ext>
            </a:extLst>
          </p:cNvPr>
          <p:cNvSpPr/>
          <p:nvPr/>
        </p:nvSpPr>
        <p:spPr>
          <a:xfrm rot="18359801">
            <a:off x="8960292" y="2993815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3544</Words>
  <Application>Microsoft Office PowerPoint</Application>
  <PresentationFormat>Widescreen</PresentationFormat>
  <Paragraphs>681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- 07 Data Provenance and Data Catalogs</dc:title>
  <dc:creator>Matthias Boehm</dc:creator>
  <cp:lastModifiedBy>Matthias Boehm</cp:lastModifiedBy>
  <cp:revision>666</cp:revision>
  <cp:lastPrinted>2021-03-24T16:10:50Z</cp:lastPrinted>
  <dcterms:created xsi:type="dcterms:W3CDTF">2023-02-25T13:39:16Z</dcterms:created>
  <dcterms:modified xsi:type="dcterms:W3CDTF">2023-11-30T14:01:16Z</dcterms:modified>
</cp:coreProperties>
</file>