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710" r:id="rId2"/>
  </p:sldMasterIdLst>
  <p:notesMasterIdLst>
    <p:notesMasterId r:id="rId39"/>
  </p:notesMasterIdLst>
  <p:sldIdLst>
    <p:sldId id="359" r:id="rId3"/>
    <p:sldId id="424" r:id="rId4"/>
    <p:sldId id="488" r:id="rId5"/>
    <p:sldId id="491" r:id="rId6"/>
    <p:sldId id="490" r:id="rId7"/>
    <p:sldId id="479" r:id="rId8"/>
    <p:sldId id="495" r:id="rId9"/>
    <p:sldId id="480" r:id="rId10"/>
    <p:sldId id="482" r:id="rId11"/>
    <p:sldId id="492" r:id="rId12"/>
    <p:sldId id="485" r:id="rId13"/>
    <p:sldId id="486" r:id="rId14"/>
    <p:sldId id="487" r:id="rId15"/>
    <p:sldId id="496" r:id="rId16"/>
    <p:sldId id="497" r:id="rId17"/>
    <p:sldId id="489" r:id="rId18"/>
    <p:sldId id="498" r:id="rId19"/>
    <p:sldId id="499" r:id="rId20"/>
    <p:sldId id="500" r:id="rId21"/>
    <p:sldId id="502" r:id="rId22"/>
    <p:sldId id="501" r:id="rId23"/>
    <p:sldId id="503" r:id="rId24"/>
    <p:sldId id="504" r:id="rId25"/>
    <p:sldId id="493" r:id="rId26"/>
    <p:sldId id="511" r:id="rId27"/>
    <p:sldId id="512" r:id="rId28"/>
    <p:sldId id="513" r:id="rId29"/>
    <p:sldId id="510" r:id="rId30"/>
    <p:sldId id="514" r:id="rId31"/>
    <p:sldId id="494" r:id="rId32"/>
    <p:sldId id="505" r:id="rId33"/>
    <p:sldId id="506" r:id="rId34"/>
    <p:sldId id="507" r:id="rId35"/>
    <p:sldId id="508" r:id="rId36"/>
    <p:sldId id="509" r:id="rId37"/>
    <p:sldId id="427" r:id="rId38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40D1E"/>
    <a:srgbClr val="7889FB"/>
    <a:srgbClr val="000000"/>
    <a:srgbClr val="FF6C00"/>
    <a:srgbClr val="1F90CC"/>
    <a:srgbClr val="9013FE"/>
    <a:srgbClr val="434343"/>
    <a:srgbClr val="C40E02"/>
    <a:srgbClr val="FFFFFF"/>
    <a:srgbClr val="49CB40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665"/>
    <p:restoredTop sz="84282" autoAdjust="0"/>
  </p:normalViewPr>
  <p:slideViewPr>
    <p:cSldViewPr snapToGrid="0" snapToObjects="1">
      <p:cViewPr varScale="1">
        <p:scale>
          <a:sx n="71" d="100"/>
          <a:sy n="71" d="100"/>
        </p:scale>
        <p:origin x="562" y="6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napToObjects="1" showGuides="1">
      <p:cViewPr varScale="1">
        <p:scale>
          <a:sx n="153" d="100"/>
          <a:sy n="153" d="100"/>
        </p:scale>
        <p:origin x="4920" y="19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A6180F-3EA1-4748-B4F4-956BB5176995}" type="datetimeFigureOut">
              <a:rPr lang="de-DE" smtClean="0"/>
              <a:t>13.01.2024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3C3961-1900-1342-BF9B-82C3215CD312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489311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spark.apache.org/downloads.html" TargetMode="External"/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147849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Notes: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pitchFamily="-107" charset="-128"/>
                <a:cs typeface="ＭＳ Ｐゴシック" pitchFamily="-107" charset="-128"/>
              </a:rPr>
              <a:t>Dryad-­‐like DAGs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pitchFamily="-107" charset="-128"/>
                <a:cs typeface="ＭＳ Ｐゴシック" pitchFamily="-107" charset="-128"/>
              </a:rPr>
              <a:t>Pipelines functions within a stage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pitchFamily="-107" charset="-128"/>
                <a:cs typeface="ＭＳ Ｐゴシック" pitchFamily="-107" charset="-128"/>
              </a:rPr>
              <a:t>Locality &amp; data reuse aware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pitchFamily="-107" charset="-128"/>
                <a:cs typeface="ＭＳ Ｐゴシック" pitchFamily="-107" charset="-128"/>
              </a:rPr>
              <a:t>Partitioning-­‐aware to avoid shuffles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870909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Spark Local Mode</a:t>
            </a:r>
          </a:p>
          <a:p>
            <a:pPr lvl="1"/>
            <a:r>
              <a:rPr lang="en-US" dirty="0"/>
              <a:t>Download and unzip Spark </a:t>
            </a:r>
            <a:r>
              <a:rPr lang="en-US" dirty="0">
                <a:hlinkClick r:id="rId3"/>
              </a:rPr>
              <a:t>https://spark.apache.org/downloads.html</a:t>
            </a:r>
            <a:r>
              <a:rPr lang="en-US" dirty="0"/>
              <a:t>,</a:t>
            </a:r>
            <a:br>
              <a:rPr lang="en-US" dirty="0"/>
            </a:br>
            <a:r>
              <a:rPr lang="en-US" dirty="0"/>
              <a:t>or pull dependency into IDE project via maven or similar tools</a:t>
            </a:r>
          </a:p>
          <a:p>
            <a:pPr lvl="1"/>
            <a:r>
              <a:rPr lang="en-US" dirty="0"/>
              <a:t>Setup prerequisites and path variables </a:t>
            </a:r>
          </a:p>
          <a:p>
            <a:pPr lvl="1"/>
            <a:r>
              <a:rPr lang="en-US" dirty="0"/>
              <a:t>Test spark-shell, spark-submit, or in your IDE</a:t>
            </a:r>
          </a:p>
          <a:p>
            <a:pPr lvl="1"/>
            <a:r>
              <a:rPr lang="en-US" dirty="0"/>
              <a:t>NOTE: in local mode, operations run in driver JVM and I/O to local FS</a:t>
            </a:r>
          </a:p>
          <a:p>
            <a:pPr lvl="1"/>
            <a:endParaRPr lang="en-US" dirty="0"/>
          </a:p>
          <a:p>
            <a:r>
              <a:rPr lang="en-US" dirty="0"/>
              <a:t>Amazon AWS EMR (Elastic Map Reduce)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918936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Note: somewhat</a:t>
            </a:r>
            <a:r>
              <a:rPr lang="en-US" baseline="0" dirty="0"/>
              <a:t> in competition w/ </a:t>
            </a:r>
            <a:r>
              <a:rPr lang="en-US" baseline="0" dirty="0" err="1"/>
              <a:t>PySpark</a:t>
            </a:r>
            <a:r>
              <a:rPr lang="en-US" baseline="0" dirty="0"/>
              <a:t> (but not out-of-core)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934140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Note: specialized formats like double-compressed CSR existing (indicator for non-zero rows)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31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700285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-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57043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nhalt - Text und Stichpunk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5">
            <a:extLst>
              <a:ext uri="{FF2B5EF4-FFF2-40B4-BE49-F238E27FC236}">
                <a16:creationId xmlns:a16="http://schemas.microsoft.com/office/drawing/2014/main" id="{D7BD4116-72F8-7D4E-846E-4E9887F60C0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50799" y="1268963"/>
            <a:ext cx="5545201" cy="4506685"/>
          </a:xfrm>
          <a:prstGeom prst="rect">
            <a:avLst/>
          </a:prstGeom>
        </p:spPr>
        <p:txBody>
          <a:bodyPr lIns="0" tIns="0" rIns="0" bIns="0"/>
          <a:lstStyle>
            <a:lvl1pPr marL="228600" indent="-228600">
              <a:lnSpc>
                <a:spcPts val="2400"/>
              </a:lnSpc>
              <a:buClr>
                <a:srgbClr val="C40D1E"/>
              </a:buClr>
              <a:buSzPct val="100000"/>
              <a:buFont typeface="Wingdings" panose="05000000000000000000" pitchFamily="2" charset="2"/>
              <a:buChar char="§"/>
              <a:defRPr sz="2000" b="1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1pPr>
            <a:lvl2pPr marL="6858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2pPr>
            <a:lvl3pPr marL="11430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3pPr>
            <a:lvl4pPr marL="16002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4pPr>
            <a:lvl5pPr marL="20574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 dirty="0"/>
              <a:t>Level 1</a:t>
            </a:r>
          </a:p>
          <a:p>
            <a:pPr lvl="1"/>
            <a:r>
              <a:rPr lang="en-US" noProof="0" dirty="0"/>
              <a:t>Level 2</a:t>
            </a:r>
          </a:p>
          <a:p>
            <a:pPr lvl="2"/>
            <a:r>
              <a:rPr lang="en-US" noProof="0" dirty="0"/>
              <a:t>Level 3</a:t>
            </a:r>
          </a:p>
          <a:p>
            <a:pPr lvl="3"/>
            <a:r>
              <a:rPr lang="en-US" noProof="0" dirty="0"/>
              <a:t>Level 4</a:t>
            </a:r>
          </a:p>
          <a:p>
            <a:pPr lvl="4"/>
            <a:r>
              <a:rPr lang="en-US" noProof="0" dirty="0"/>
              <a:t>Level 5</a:t>
            </a:r>
          </a:p>
        </p:txBody>
      </p:sp>
      <p:sp>
        <p:nvSpPr>
          <p:cNvPr id="7" name="Textplatzhalter 17">
            <a:extLst>
              <a:ext uri="{FF2B5EF4-FFF2-40B4-BE49-F238E27FC236}">
                <a16:creationId xmlns:a16="http://schemas.microsoft.com/office/drawing/2014/main" id="{5B12DAD6-93EF-5042-858F-4BB3334F107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5867" y="396545"/>
            <a:ext cx="8311908" cy="717437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ts val="2800"/>
              </a:lnSpc>
              <a:spcBef>
                <a:spcPts val="0"/>
              </a:spcBef>
              <a:buNone/>
              <a:defRPr sz="2400" b="1">
                <a:solidFill>
                  <a:srgbClr val="C40D1E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noProof="0" dirty="0"/>
              <a:t>Headline</a:t>
            </a:r>
            <a:br>
              <a:rPr lang="en-US" noProof="0" dirty="0"/>
            </a:br>
            <a:r>
              <a:rPr lang="en-US" noProof="0" dirty="0"/>
              <a:t>optionally 2 lines</a:t>
            </a:r>
          </a:p>
        </p:txBody>
      </p:sp>
      <p:sp>
        <p:nvSpPr>
          <p:cNvPr id="2" name="Textplatzhalter 5">
            <a:extLst>
              <a:ext uri="{FF2B5EF4-FFF2-40B4-BE49-F238E27FC236}">
                <a16:creationId xmlns:a16="http://schemas.microsoft.com/office/drawing/2014/main" id="{124D4CAA-133B-B88A-74F8-407F69B2492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114945" y="1262740"/>
            <a:ext cx="5545201" cy="4506685"/>
          </a:xfrm>
          <a:prstGeom prst="rect">
            <a:avLst/>
          </a:prstGeom>
        </p:spPr>
        <p:txBody>
          <a:bodyPr lIns="0" tIns="0" rIns="0" bIns="0"/>
          <a:lstStyle>
            <a:lvl1pPr marL="228600" indent="-228600">
              <a:lnSpc>
                <a:spcPts val="2400"/>
              </a:lnSpc>
              <a:buClr>
                <a:srgbClr val="C40D1E"/>
              </a:buClr>
              <a:buSzPct val="100000"/>
              <a:buFont typeface="Wingdings" panose="05000000000000000000" pitchFamily="2" charset="2"/>
              <a:buChar char="§"/>
              <a:defRPr sz="2000" b="1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1pPr>
            <a:lvl2pPr marL="6858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2pPr>
            <a:lvl3pPr marL="11430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3pPr>
            <a:lvl4pPr marL="16002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4pPr>
            <a:lvl5pPr marL="20574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 dirty="0"/>
              <a:t>Level 1</a:t>
            </a:r>
          </a:p>
          <a:p>
            <a:pPr lvl="1"/>
            <a:r>
              <a:rPr lang="en-US" noProof="0" dirty="0"/>
              <a:t>Level 2</a:t>
            </a:r>
          </a:p>
          <a:p>
            <a:pPr lvl="2"/>
            <a:r>
              <a:rPr lang="en-US" noProof="0" dirty="0"/>
              <a:t>Level 3</a:t>
            </a:r>
          </a:p>
          <a:p>
            <a:pPr lvl="3"/>
            <a:r>
              <a:rPr lang="en-US" noProof="0" dirty="0"/>
              <a:t>Level 4</a:t>
            </a:r>
          </a:p>
          <a:p>
            <a:pPr lvl="4"/>
            <a:r>
              <a:rPr lang="en-US" noProof="0" dirty="0"/>
              <a:t>Level 5</a:t>
            </a:r>
          </a:p>
        </p:txBody>
      </p:sp>
    </p:spTree>
    <p:extLst>
      <p:ext uri="{BB962C8B-B14F-4D97-AF65-F5344CB8AC3E}">
        <p14:creationId xmlns:p14="http://schemas.microsoft.com/office/powerpoint/2010/main" val="42061702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nhalt - Text und Stichpunk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5">
            <a:extLst>
              <a:ext uri="{FF2B5EF4-FFF2-40B4-BE49-F238E27FC236}">
                <a16:creationId xmlns:a16="http://schemas.microsoft.com/office/drawing/2014/main" id="{D7BD4116-72F8-7D4E-846E-4E9887F60C0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50799" y="1268963"/>
            <a:ext cx="11075143" cy="4506685"/>
          </a:xfrm>
          <a:prstGeom prst="rect">
            <a:avLst/>
          </a:prstGeom>
        </p:spPr>
        <p:txBody>
          <a:bodyPr lIns="0" tIns="0" rIns="0" bIns="0"/>
          <a:lstStyle>
            <a:lvl1pPr marL="228600" indent="-228600">
              <a:lnSpc>
                <a:spcPts val="2400"/>
              </a:lnSpc>
              <a:buClr>
                <a:srgbClr val="C40D1E"/>
              </a:buClr>
              <a:buSzPct val="100000"/>
              <a:buFont typeface="Wingdings" panose="05000000000000000000" pitchFamily="2" charset="2"/>
              <a:buChar char="§"/>
              <a:defRPr sz="2000" b="1">
                <a:solidFill>
                  <a:srgbClr val="000000"/>
                </a:solidFill>
                <a:latin typeface="+mn-lt"/>
                <a:cs typeface="Arial" panose="020B0604020202020204" pitchFamily="34" charset="0"/>
              </a:defRPr>
            </a:lvl1pPr>
            <a:lvl2pPr marL="6858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rgbClr val="000000"/>
                </a:solidFill>
                <a:latin typeface="+mn-lt"/>
                <a:cs typeface="Arial" panose="020B0604020202020204" pitchFamily="34" charset="0"/>
              </a:defRPr>
            </a:lvl2pPr>
            <a:lvl3pPr marL="1143000" indent="-2286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rgbClr val="000000"/>
                </a:solidFill>
                <a:latin typeface="+mn-lt"/>
                <a:cs typeface="Arial" panose="020B0604020202020204" pitchFamily="34" charset="0"/>
              </a:defRPr>
            </a:lvl3pPr>
            <a:lvl4pPr marL="1600200" indent="-2286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rgbClr val="000000"/>
                </a:solidFill>
                <a:latin typeface="+mn-lt"/>
                <a:cs typeface="Arial" panose="020B0604020202020204" pitchFamily="34" charset="0"/>
              </a:defRPr>
            </a:lvl4pPr>
            <a:lvl5pPr marL="2057400" indent="-2286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rgbClr val="000000"/>
                </a:solidFill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 dirty="0"/>
              <a:t>Level 1</a:t>
            </a:r>
          </a:p>
          <a:p>
            <a:pPr lvl="1"/>
            <a:r>
              <a:rPr lang="en-US" noProof="0" dirty="0"/>
              <a:t>Level 2</a:t>
            </a:r>
          </a:p>
          <a:p>
            <a:pPr lvl="2"/>
            <a:r>
              <a:rPr lang="en-US" noProof="0" dirty="0"/>
              <a:t>Level 3</a:t>
            </a:r>
          </a:p>
          <a:p>
            <a:pPr lvl="3"/>
            <a:r>
              <a:rPr lang="en-US" noProof="0" dirty="0"/>
              <a:t>Level 4</a:t>
            </a:r>
          </a:p>
          <a:p>
            <a:pPr lvl="4"/>
            <a:r>
              <a:rPr lang="en-US" noProof="0" dirty="0"/>
              <a:t>Level 5</a:t>
            </a:r>
          </a:p>
        </p:txBody>
      </p:sp>
      <p:sp>
        <p:nvSpPr>
          <p:cNvPr id="7" name="Textplatzhalter 17">
            <a:extLst>
              <a:ext uri="{FF2B5EF4-FFF2-40B4-BE49-F238E27FC236}">
                <a16:creationId xmlns:a16="http://schemas.microsoft.com/office/drawing/2014/main" id="{5B12DAD6-93EF-5042-858F-4BB3334F107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5867" y="396545"/>
            <a:ext cx="8311908" cy="717437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ts val="2800"/>
              </a:lnSpc>
              <a:spcBef>
                <a:spcPts val="0"/>
              </a:spcBef>
              <a:buNone/>
              <a:defRPr sz="2400" b="1">
                <a:solidFill>
                  <a:srgbClr val="C40D1E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noProof="0" dirty="0"/>
              <a:t>Headline</a:t>
            </a:r>
            <a:br>
              <a:rPr lang="en-US" noProof="0" dirty="0"/>
            </a:br>
            <a:r>
              <a:rPr lang="en-US" noProof="0" dirty="0"/>
              <a:t>optionally 2 lines</a:t>
            </a:r>
          </a:p>
        </p:txBody>
      </p:sp>
    </p:spTree>
    <p:extLst>
      <p:ext uri="{BB962C8B-B14F-4D97-AF65-F5344CB8AC3E}">
        <p14:creationId xmlns:p14="http://schemas.microsoft.com/office/powerpoint/2010/main" val="14314736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17">
            <a:extLst>
              <a:ext uri="{FF2B5EF4-FFF2-40B4-BE49-F238E27FC236}">
                <a16:creationId xmlns:a16="http://schemas.microsoft.com/office/drawing/2014/main" id="{E494F037-B453-E6C3-6931-1688CF9B959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5867" y="2582402"/>
            <a:ext cx="8311908" cy="717437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ts val="3700"/>
              </a:lnSpc>
              <a:spcBef>
                <a:spcPts val="0"/>
              </a:spcBef>
              <a:buNone/>
              <a:defRPr sz="3700" b="1">
                <a:solidFill>
                  <a:srgbClr val="C40D1E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noProof="0" dirty="0"/>
              <a:t>Headline</a:t>
            </a:r>
            <a:br>
              <a:rPr lang="en-US" noProof="0" dirty="0"/>
            </a:br>
            <a:r>
              <a:rPr lang="en-US" noProof="0" dirty="0"/>
              <a:t>optionally 2 lines</a:t>
            </a:r>
          </a:p>
        </p:txBody>
      </p:sp>
      <p:sp>
        <p:nvSpPr>
          <p:cNvPr id="5" name="Textplatzhalter 17">
            <a:extLst>
              <a:ext uri="{FF2B5EF4-FFF2-40B4-BE49-F238E27FC236}">
                <a16:creationId xmlns:a16="http://schemas.microsoft.com/office/drawing/2014/main" id="{A837A2E9-5AA7-3D02-1A49-6988BEC5B8B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51510" y="4180427"/>
            <a:ext cx="8311908" cy="717437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rgbClr val="000000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noProof="0" dirty="0"/>
              <a:t>Headline</a:t>
            </a:r>
            <a:br>
              <a:rPr lang="en-US" noProof="0" dirty="0"/>
            </a:br>
            <a:r>
              <a:rPr lang="en-US" noProof="0" dirty="0"/>
              <a:t>optionally 2 lines</a:t>
            </a:r>
          </a:p>
        </p:txBody>
      </p:sp>
    </p:spTree>
    <p:extLst>
      <p:ext uri="{BB962C8B-B14F-4D97-AF65-F5344CB8AC3E}">
        <p14:creationId xmlns:p14="http://schemas.microsoft.com/office/powerpoint/2010/main" val="36194989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4">
            <a:extLst>
              <a:ext uri="{FF2B5EF4-FFF2-40B4-BE49-F238E27FC236}">
                <a16:creationId xmlns:a16="http://schemas.microsoft.com/office/drawing/2014/main" id="{B97C5655-F240-634C-9B7B-B6181A1B3AF5}"/>
              </a:ext>
            </a:extLst>
          </p:cNvPr>
          <p:cNvSpPr/>
          <p:nvPr userDrawn="1"/>
        </p:nvSpPr>
        <p:spPr>
          <a:xfrm>
            <a:off x="0" y="1668462"/>
            <a:ext cx="12192000" cy="5189537"/>
          </a:xfrm>
          <a:custGeom>
            <a:avLst/>
            <a:gdLst>
              <a:gd name="connsiteX0" fmla="*/ 0 w 12192000"/>
              <a:gd name="connsiteY0" fmla="*/ 0 h 4760912"/>
              <a:gd name="connsiteX1" fmla="*/ 12192000 w 12192000"/>
              <a:gd name="connsiteY1" fmla="*/ 0 h 4760912"/>
              <a:gd name="connsiteX2" fmla="*/ 12192000 w 12192000"/>
              <a:gd name="connsiteY2" fmla="*/ 4760912 h 4760912"/>
              <a:gd name="connsiteX3" fmla="*/ 0 w 12192000"/>
              <a:gd name="connsiteY3" fmla="*/ 4760912 h 4760912"/>
              <a:gd name="connsiteX4" fmla="*/ 0 w 12192000"/>
              <a:gd name="connsiteY4" fmla="*/ 0 h 4760912"/>
              <a:gd name="connsiteX0" fmla="*/ 0 w 12192000"/>
              <a:gd name="connsiteY0" fmla="*/ 212725 h 4973637"/>
              <a:gd name="connsiteX1" fmla="*/ 12192000 w 12192000"/>
              <a:gd name="connsiteY1" fmla="*/ 0 h 4973637"/>
              <a:gd name="connsiteX2" fmla="*/ 12192000 w 12192000"/>
              <a:gd name="connsiteY2" fmla="*/ 4973637 h 4973637"/>
              <a:gd name="connsiteX3" fmla="*/ 0 w 12192000"/>
              <a:gd name="connsiteY3" fmla="*/ 4973637 h 4973637"/>
              <a:gd name="connsiteX4" fmla="*/ 0 w 12192000"/>
              <a:gd name="connsiteY4" fmla="*/ 212725 h 4973637"/>
              <a:gd name="connsiteX0" fmla="*/ 0 w 12192000"/>
              <a:gd name="connsiteY0" fmla="*/ 428625 h 5189537"/>
              <a:gd name="connsiteX1" fmla="*/ 12192000 w 12192000"/>
              <a:gd name="connsiteY1" fmla="*/ 0 h 5189537"/>
              <a:gd name="connsiteX2" fmla="*/ 12192000 w 12192000"/>
              <a:gd name="connsiteY2" fmla="*/ 5189537 h 5189537"/>
              <a:gd name="connsiteX3" fmla="*/ 0 w 12192000"/>
              <a:gd name="connsiteY3" fmla="*/ 5189537 h 5189537"/>
              <a:gd name="connsiteX4" fmla="*/ 0 w 12192000"/>
              <a:gd name="connsiteY4" fmla="*/ 428625 h 5189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5189537">
                <a:moveTo>
                  <a:pt x="0" y="428625"/>
                </a:moveTo>
                <a:lnTo>
                  <a:pt x="12192000" y="0"/>
                </a:lnTo>
                <a:lnTo>
                  <a:pt x="12192000" y="5189537"/>
                </a:lnTo>
                <a:lnTo>
                  <a:pt x="0" y="5189537"/>
                </a:lnTo>
                <a:lnTo>
                  <a:pt x="0" y="428625"/>
                </a:lnTo>
                <a:close/>
              </a:path>
            </a:pathLst>
          </a:custGeom>
          <a:gradFill>
            <a:gsLst>
              <a:gs pos="0">
                <a:srgbClr val="FF6C00"/>
              </a:gs>
              <a:gs pos="100000">
                <a:srgbClr val="C40D1E"/>
              </a:gs>
            </a:gsLst>
            <a:lin ang="18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F8DDEEBD-D00D-1249-9E02-EDC0548BFCA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88168" y="378741"/>
            <a:ext cx="2250000" cy="774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3597FE0-CC24-D198-44F6-8B86AC8E52DB}"/>
              </a:ext>
            </a:extLst>
          </p:cNvPr>
          <p:cNvGrpSpPr/>
          <p:nvPr userDrawn="1"/>
        </p:nvGrpSpPr>
        <p:grpSpPr>
          <a:xfrm>
            <a:off x="9433249" y="6055568"/>
            <a:ext cx="2258008" cy="569167"/>
            <a:chOff x="9433249" y="6055568"/>
            <a:chExt cx="2258008" cy="569167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12D5CBC3-F82D-3CBE-40BC-802F674C616B}"/>
                </a:ext>
              </a:extLst>
            </p:cNvPr>
            <p:cNvSpPr/>
            <p:nvPr userDrawn="1"/>
          </p:nvSpPr>
          <p:spPr>
            <a:xfrm>
              <a:off x="9433249" y="6055568"/>
              <a:ext cx="2258008" cy="569167"/>
            </a:xfrm>
            <a:prstGeom prst="roundRect">
              <a:avLst>
                <a:gd name="adj" fmla="val 2486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5A0E74B8-E76E-1A0B-C1A8-60E6BE53517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490187" y="6124808"/>
              <a:ext cx="2124769" cy="4263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79698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47" userDrawn="1">
          <p15:clr>
            <a:srgbClr val="F26B43"/>
          </p15:clr>
        </p15:guide>
        <p15:guide id="2" pos="7333" userDrawn="1">
          <p15:clr>
            <a:srgbClr val="F26B43"/>
          </p15:clr>
        </p15:guide>
        <p15:guide id="3" orient="horz" pos="346" userDrawn="1">
          <p15:clr>
            <a:srgbClr val="F26B43"/>
          </p15:clr>
        </p15:guide>
        <p15:guide id="4" pos="1232" userDrawn="1">
          <p15:clr>
            <a:srgbClr val="F26B43"/>
          </p15:clr>
        </p15:guide>
        <p15:guide id="5" orient="horz" pos="3974" userDrawn="1">
          <p15:clr>
            <a:srgbClr val="F26B43"/>
          </p15:clr>
        </p15:guide>
        <p15:guide id="6" orient="horz" pos="663" userDrawn="1">
          <p15:clr>
            <a:srgbClr val="F26B43"/>
          </p15:clr>
        </p15:guide>
        <p15:guide id="7" orient="horz" pos="1003" userDrawn="1">
          <p15:clr>
            <a:srgbClr val="F26B43"/>
          </p15:clr>
        </p15:guide>
        <p15:guide id="8" orient="horz" pos="1321" userDrawn="1">
          <p15:clr>
            <a:srgbClr val="F26B43"/>
          </p15:clr>
        </p15:guide>
        <p15:guide id="9" orient="horz" pos="1661" userDrawn="1">
          <p15:clr>
            <a:srgbClr val="F26B43"/>
          </p15:clr>
        </p15:guide>
        <p15:guide id="10" orient="horz" pos="2001" userDrawn="1">
          <p15:clr>
            <a:srgbClr val="F26B43"/>
          </p15:clr>
        </p15:guide>
        <p15:guide id="11" orient="horz" pos="3339" userDrawn="1">
          <p15:clr>
            <a:srgbClr val="F26B43"/>
          </p15:clr>
        </p15:guide>
        <p15:guide id="12" orient="horz" pos="2319" userDrawn="1">
          <p15:clr>
            <a:srgbClr val="F26B43"/>
          </p15:clr>
        </p15:guide>
        <p15:guide id="13" orient="horz" pos="2999" userDrawn="1">
          <p15:clr>
            <a:srgbClr val="F26B43"/>
          </p15:clr>
        </p15:guide>
        <p15:guide id="14" orient="horz" pos="3657" userDrawn="1">
          <p15:clr>
            <a:srgbClr val="F26B43"/>
          </p15:clr>
        </p15:guide>
        <p15:guide id="15" orient="horz" pos="2659" userDrawn="1">
          <p15:clr>
            <a:srgbClr val="F26B43"/>
          </p15:clr>
        </p15:guide>
        <p15:guide id="16" pos="2094" userDrawn="1">
          <p15:clr>
            <a:srgbClr val="F26B43"/>
          </p15:clr>
        </p15:guide>
        <p15:guide id="17" pos="2978" userDrawn="1">
          <p15:clr>
            <a:srgbClr val="F26B43"/>
          </p15:clr>
        </p15:guide>
        <p15:guide id="18" pos="3840" userDrawn="1">
          <p15:clr>
            <a:srgbClr val="F26B43"/>
          </p15:clr>
        </p15:guide>
        <p15:guide id="19" pos="4725" userDrawn="1">
          <p15:clr>
            <a:srgbClr val="F26B43"/>
          </p15:clr>
        </p15:guide>
        <p15:guide id="20" pos="5586" userDrawn="1">
          <p15:clr>
            <a:srgbClr val="F26B43"/>
          </p15:clr>
        </p15:guide>
        <p15:guide id="21" pos="6471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1">
            <a:extLst>
              <a:ext uri="{FF2B5EF4-FFF2-40B4-BE49-F238E27FC236}">
                <a16:creationId xmlns:a16="http://schemas.microsoft.com/office/drawing/2014/main" id="{48266648-C51B-EA45-AE41-AF74B0A4657C}"/>
              </a:ext>
            </a:extLst>
          </p:cNvPr>
          <p:cNvSpPr/>
          <p:nvPr userDrawn="1"/>
        </p:nvSpPr>
        <p:spPr>
          <a:xfrm>
            <a:off x="0" y="5748124"/>
            <a:ext cx="12195175" cy="1109875"/>
          </a:xfrm>
          <a:custGeom>
            <a:avLst/>
            <a:gdLst>
              <a:gd name="connsiteX0" fmla="*/ 0 w 12192000"/>
              <a:gd name="connsiteY0" fmla="*/ 0 h 687600"/>
              <a:gd name="connsiteX1" fmla="*/ 12192000 w 12192000"/>
              <a:gd name="connsiteY1" fmla="*/ 0 h 687600"/>
              <a:gd name="connsiteX2" fmla="*/ 12192000 w 12192000"/>
              <a:gd name="connsiteY2" fmla="*/ 687600 h 687600"/>
              <a:gd name="connsiteX3" fmla="*/ 0 w 12192000"/>
              <a:gd name="connsiteY3" fmla="*/ 687600 h 687600"/>
              <a:gd name="connsiteX4" fmla="*/ 0 w 12192000"/>
              <a:gd name="connsiteY4" fmla="*/ 0 h 687600"/>
              <a:gd name="connsiteX0" fmla="*/ 0 w 12195175"/>
              <a:gd name="connsiteY0" fmla="*/ 422275 h 1109875"/>
              <a:gd name="connsiteX1" fmla="*/ 12195175 w 12195175"/>
              <a:gd name="connsiteY1" fmla="*/ 0 h 1109875"/>
              <a:gd name="connsiteX2" fmla="*/ 12192000 w 12195175"/>
              <a:gd name="connsiteY2" fmla="*/ 1109875 h 1109875"/>
              <a:gd name="connsiteX3" fmla="*/ 0 w 12195175"/>
              <a:gd name="connsiteY3" fmla="*/ 1109875 h 1109875"/>
              <a:gd name="connsiteX4" fmla="*/ 0 w 12195175"/>
              <a:gd name="connsiteY4" fmla="*/ 422275 h 1109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5175" h="1109875">
                <a:moveTo>
                  <a:pt x="0" y="422275"/>
                </a:moveTo>
                <a:lnTo>
                  <a:pt x="12195175" y="0"/>
                </a:lnTo>
                <a:cubicBezTo>
                  <a:pt x="12194117" y="369958"/>
                  <a:pt x="12193058" y="739917"/>
                  <a:pt x="12192000" y="1109875"/>
                </a:cubicBezTo>
                <a:lnTo>
                  <a:pt x="0" y="1109875"/>
                </a:lnTo>
                <a:lnTo>
                  <a:pt x="0" y="422275"/>
                </a:lnTo>
                <a:close/>
              </a:path>
            </a:pathLst>
          </a:custGeom>
          <a:gradFill>
            <a:gsLst>
              <a:gs pos="0">
                <a:srgbClr val="FF6C00"/>
              </a:gs>
              <a:gs pos="100000">
                <a:srgbClr val="C40D1E"/>
              </a:gs>
            </a:gsLst>
            <a:lin ang="18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90A395C2-361B-A14B-9312-A16F3F6780A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14598" y="378000"/>
            <a:ext cx="1004400" cy="766068"/>
          </a:xfrm>
          <a:prstGeom prst="rect">
            <a:avLst/>
          </a:prstGeom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36184FE9-ADE0-F94C-90C6-58CFCA50F9A4}"/>
              </a:ext>
            </a:extLst>
          </p:cNvPr>
          <p:cNvSpPr txBox="1"/>
          <p:nvPr userDrawn="1"/>
        </p:nvSpPr>
        <p:spPr>
          <a:xfrm>
            <a:off x="1196393" y="6393866"/>
            <a:ext cx="7615318" cy="215444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0" noProof="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Matthias Boehm | FG DAMS | DIA </a:t>
            </a:r>
            <a:r>
              <a:rPr lang="en-US" sz="1400" b="0" noProof="0" dirty="0" err="1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WiSe</a:t>
            </a:r>
            <a:r>
              <a:rPr lang="en-US" sz="1400" b="0" noProof="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 2023/24 – </a:t>
            </a:r>
            <a:r>
              <a:rPr lang="en-US" sz="1400" b="1" dirty="0">
                <a:solidFill>
                  <a:schemeClr val="bg1"/>
                </a:solidFill>
                <a:cs typeface="Arial" panose="020B0604020202020204" pitchFamily="34" charset="0"/>
              </a:rPr>
              <a:t>11 Distributed, Data-parallel Computation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CF44FBF-6529-4A53-F1BA-D10222FCFDB0}"/>
              </a:ext>
            </a:extLst>
          </p:cNvPr>
          <p:cNvGrpSpPr/>
          <p:nvPr userDrawn="1"/>
        </p:nvGrpSpPr>
        <p:grpSpPr>
          <a:xfrm>
            <a:off x="9433249" y="6055568"/>
            <a:ext cx="2258008" cy="569167"/>
            <a:chOff x="9433249" y="6055568"/>
            <a:chExt cx="2258008" cy="569167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0132AE6E-5DB2-25F8-161D-6A04BD40CA8C}"/>
                </a:ext>
              </a:extLst>
            </p:cNvPr>
            <p:cNvSpPr/>
            <p:nvPr userDrawn="1"/>
          </p:nvSpPr>
          <p:spPr>
            <a:xfrm>
              <a:off x="9433249" y="6055568"/>
              <a:ext cx="2258008" cy="569167"/>
            </a:xfrm>
            <a:prstGeom prst="roundRect">
              <a:avLst>
                <a:gd name="adj" fmla="val 2486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A17F1DB4-F8F6-5B0E-9657-BBA11B1CD34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490187" y="6124808"/>
              <a:ext cx="2124769" cy="426320"/>
            </a:xfrm>
            <a:prstGeom prst="rect">
              <a:avLst/>
            </a:prstGeom>
          </p:spPr>
        </p:pic>
      </p:grp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AFEDE8D1-082D-9900-BD99-D84E6B3FBCD0}"/>
              </a:ext>
            </a:extLst>
          </p:cNvPr>
          <p:cNvSpPr/>
          <p:nvPr userDrawn="1"/>
        </p:nvSpPr>
        <p:spPr>
          <a:xfrm>
            <a:off x="559027" y="6393872"/>
            <a:ext cx="391886" cy="217302"/>
          </a:xfrm>
          <a:prstGeom prst="roundRect">
            <a:avLst>
              <a:gd name="adj" fmla="val 2945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fld id="{675EF3AE-78B3-9641-A88A-C3B5FFA9245E}" type="slidenum">
              <a:rPr lang="de-DE" sz="1400" b="1" smtClean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pPr/>
              <a:t>‹#›</a:t>
            </a:fld>
            <a:endParaRPr lang="en-US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7247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07" r:id="rId2"/>
    <p:sldLayoutId id="2147483715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spark.apache.org/" TargetMode="External"/><Relationship Id="rId7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13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tu-berlin.zoom.us/j/9529634787?pwd=R1ZsN1M3SC9BOU1OcFdmem9zT202UT09" TargetMode="Externa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apache/spark/blob/master/mllib/src/main/scala/org/apache/spark/mllib/clustering/KMeans.scala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3.em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hyperlink" Target="https://ml.dask.org/" TargetMode="External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dask.org/" TargetMode="External"/><Relationship Id="rId5" Type="http://schemas.openxmlformats.org/officeDocument/2006/relationships/image" Target="../media/image45.emf"/><Relationship Id="rId4" Type="http://schemas.openxmlformats.org/officeDocument/2006/relationships/image" Target="../media/image4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modin-project/modin" TargetMode="Externa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0.emf"/><Relationship Id="rId4" Type="http://schemas.openxmlformats.org/officeDocument/2006/relationships/image" Target="../media/image49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3.em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8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B91E010B-877E-604A-96C7-32EFC5B57054}"/>
              </a:ext>
            </a:extLst>
          </p:cNvPr>
          <p:cNvSpPr txBox="1"/>
          <p:nvPr/>
        </p:nvSpPr>
        <p:spPr>
          <a:xfrm>
            <a:off x="550801" y="3050935"/>
            <a:ext cx="11641199" cy="11541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4500"/>
              </a:lnSpc>
            </a:pPr>
            <a:r>
              <a:rPr lang="en-US" sz="4500" b="1" dirty="0">
                <a:solidFill>
                  <a:schemeClr val="bg1"/>
                </a:solidFill>
                <a:cs typeface="Arial" panose="020B0604020202020204" pitchFamily="34" charset="0"/>
              </a:rPr>
              <a:t>Data Integration and Large-scale Analysis (DIA)</a:t>
            </a:r>
            <a:br>
              <a:rPr lang="en-US" sz="4500" b="1" dirty="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en-US" sz="4000" b="1" dirty="0">
                <a:solidFill>
                  <a:schemeClr val="bg1"/>
                </a:solidFill>
                <a:cs typeface="Arial" panose="020B0604020202020204" pitchFamily="34" charset="0"/>
              </a:rPr>
              <a:t>11 Distributed, Data-parallel Computation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A7FB4931-3EF5-3045-BA3B-F8959781C0D1}"/>
              </a:ext>
            </a:extLst>
          </p:cNvPr>
          <p:cNvSpPr txBox="1"/>
          <p:nvPr/>
        </p:nvSpPr>
        <p:spPr>
          <a:xfrm>
            <a:off x="550801" y="4575355"/>
            <a:ext cx="8328079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200" b="1" dirty="0">
                <a:solidFill>
                  <a:schemeClr val="bg1"/>
                </a:solidFill>
                <a:cs typeface="Arial" panose="020B0604020202020204" pitchFamily="34" charset="0"/>
              </a:rPr>
              <a:t>Prof. Dr. Matthias Boehm</a:t>
            </a:r>
          </a:p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000" dirty="0" err="1">
                <a:solidFill>
                  <a:schemeClr val="bg1"/>
                </a:solidFill>
                <a:cs typeface="Arial" panose="020B0604020202020204" pitchFamily="34" charset="0"/>
              </a:rPr>
              <a:t>Technische</a:t>
            </a:r>
            <a:r>
              <a:rPr lang="en-US" sz="2000" dirty="0">
                <a:solidFill>
                  <a:schemeClr val="bg1"/>
                </a:solidFill>
                <a:cs typeface="Arial" panose="020B0604020202020204" pitchFamily="34" charset="0"/>
              </a:rPr>
              <a:t> Universität Berlin</a:t>
            </a:r>
          </a:p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000" dirty="0">
                <a:solidFill>
                  <a:schemeClr val="bg1"/>
                </a:solidFill>
                <a:cs typeface="Arial" panose="020B0604020202020204" pitchFamily="34" charset="0"/>
              </a:rPr>
              <a:t>Berlin Institute for the Foundations of Learning and Data</a:t>
            </a:r>
          </a:p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000" dirty="0">
                <a:solidFill>
                  <a:schemeClr val="bg1"/>
                </a:solidFill>
                <a:cs typeface="Arial" panose="020B0604020202020204" pitchFamily="34" charset="0"/>
              </a:rPr>
              <a:t>Big Data Engineering (DAMS Lab)</a:t>
            </a:r>
            <a:endParaRPr lang="de-DE" sz="20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C28C5F3-C7B7-3F09-E67B-2CB951E0B5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01" y="6321314"/>
            <a:ext cx="853163" cy="30145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78920D0-3EF7-66BD-9DA1-37967723809B}"/>
              </a:ext>
            </a:extLst>
          </p:cNvPr>
          <p:cNvSpPr txBox="1"/>
          <p:nvPr/>
        </p:nvSpPr>
        <p:spPr>
          <a:xfrm>
            <a:off x="1518108" y="6275437"/>
            <a:ext cx="3264099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Last update: Jan 13, 2024</a:t>
            </a:r>
          </a:p>
        </p:txBody>
      </p:sp>
    </p:spTree>
    <p:extLst>
      <p:ext uri="{BB962C8B-B14F-4D97-AF65-F5344CB8AC3E}">
        <p14:creationId xmlns:p14="http://schemas.microsoft.com/office/powerpoint/2010/main" val="35338769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8DC9C64-4CEB-A67B-E807-D4C3D0B103B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Data-Parallel Collection Processing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9562AF-E1D0-6025-1178-FAF5F28A1FA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0665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12DDB70-E529-32BC-D855-8340C7C55D3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Recap: Brief History</a:t>
            </a:r>
          </a:p>
          <a:p>
            <a:pPr lvl="1"/>
            <a:r>
              <a:rPr lang="en-US" dirty="0"/>
              <a:t>Google’s GFS [SOSP’03] + MapReduce </a:t>
            </a:r>
            <a:br>
              <a:rPr lang="en-US" dirty="0"/>
            </a:b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b="1" dirty="0">
                <a:solidFill>
                  <a:srgbClr val="7889FB"/>
                </a:solidFill>
                <a:sym typeface="Wingdings" panose="05000000000000000000" pitchFamily="2" charset="2"/>
              </a:rPr>
              <a:t>Apache Hadoop </a:t>
            </a:r>
            <a:r>
              <a:rPr lang="en-US" dirty="0"/>
              <a:t>(2006)</a:t>
            </a:r>
          </a:p>
          <a:p>
            <a:pPr lvl="1"/>
            <a:r>
              <a:rPr lang="en-US" dirty="0"/>
              <a:t>Apache Hive (SQL), Pig (ETL), Mahout/</a:t>
            </a:r>
            <a:r>
              <a:rPr lang="en-US" dirty="0" err="1"/>
              <a:t>SystemML</a:t>
            </a:r>
            <a:r>
              <a:rPr lang="en-US" dirty="0"/>
              <a:t> (ML), </a:t>
            </a:r>
            <a:r>
              <a:rPr lang="en-US" dirty="0" err="1"/>
              <a:t>Giraph</a:t>
            </a:r>
            <a:r>
              <a:rPr lang="en-US" dirty="0"/>
              <a:t> (Graph)</a:t>
            </a:r>
          </a:p>
          <a:p>
            <a:pPr lvl="2"/>
            <a:endParaRPr lang="en-US" sz="700" dirty="0"/>
          </a:p>
          <a:p>
            <a:r>
              <a:rPr lang="en-US" dirty="0"/>
              <a:t>Hadoop Architecture / Eco System</a:t>
            </a:r>
          </a:p>
          <a:p>
            <a:pPr lvl="1"/>
            <a:r>
              <a:rPr lang="en-US" dirty="0"/>
              <a:t>Management (Ambari)</a:t>
            </a:r>
          </a:p>
          <a:p>
            <a:pPr lvl="1"/>
            <a:r>
              <a:rPr lang="en-US" dirty="0"/>
              <a:t>Coordination / workflows</a:t>
            </a:r>
            <a:br>
              <a:rPr lang="en-US" dirty="0"/>
            </a:br>
            <a:r>
              <a:rPr lang="en-US" dirty="0"/>
              <a:t>(Zookeeper, Oozie)</a:t>
            </a:r>
          </a:p>
          <a:p>
            <a:pPr lvl="1"/>
            <a:r>
              <a:rPr lang="en-US" dirty="0"/>
              <a:t>Storage (</a:t>
            </a:r>
            <a:r>
              <a:rPr lang="en-US" b="1" dirty="0">
                <a:solidFill>
                  <a:srgbClr val="C00000"/>
                </a:solidFill>
              </a:rPr>
              <a:t>HDFS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Resources (</a:t>
            </a:r>
            <a:r>
              <a:rPr lang="en-US" b="1" dirty="0">
                <a:solidFill>
                  <a:srgbClr val="7889FB"/>
                </a:solidFill>
              </a:rPr>
              <a:t>YARN</a:t>
            </a:r>
            <a:r>
              <a:rPr lang="en-US" dirty="0"/>
              <a:t>)</a:t>
            </a:r>
            <a:br>
              <a:rPr lang="en-US" dirty="0"/>
            </a:br>
            <a:r>
              <a:rPr lang="en-US" dirty="0"/>
              <a:t>[SoCC’13]</a:t>
            </a:r>
          </a:p>
          <a:p>
            <a:pPr lvl="1"/>
            <a:r>
              <a:rPr lang="en-US" dirty="0"/>
              <a:t>Processing </a:t>
            </a:r>
            <a:br>
              <a:rPr lang="en-US" dirty="0"/>
            </a:br>
            <a:r>
              <a:rPr lang="en-US" dirty="0"/>
              <a:t>(</a:t>
            </a:r>
            <a:r>
              <a:rPr lang="en-US" b="1" dirty="0"/>
              <a:t>MapReduce</a:t>
            </a:r>
            <a:r>
              <a:rPr lang="en-US" dirty="0"/>
              <a:t>)</a:t>
            </a: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118354-14E0-6EB9-FB39-9A2C6C99887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Hadoop History and Architecture</a:t>
            </a:r>
          </a:p>
        </p:txBody>
      </p:sp>
      <p:pic>
        <p:nvPicPr>
          <p:cNvPr id="6" name="Picture 6" descr="http://www.sas.com/content/dam/SAS/sv_se/image/logo2/hadoop_elephant.png">
            <a:extLst>
              <a:ext uri="{FF2B5EF4-FFF2-40B4-BE49-F238E27FC236}">
                <a16:creationId xmlns:a16="http://schemas.microsoft.com/office/drawing/2014/main" id="{ABF7F891-DA3A-ED3E-91C9-83CC577071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90581" y="1268963"/>
            <a:ext cx="1452562" cy="34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EABA4C4-1873-B2B0-BDE6-8901A09B0F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17512" y="1464263"/>
            <a:ext cx="49748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C083F2C-DF63-0E1B-6C18-4EBE1CAE39A7}"/>
              </a:ext>
            </a:extLst>
          </p:cNvPr>
          <p:cNvSpPr txBox="1"/>
          <p:nvPr/>
        </p:nvSpPr>
        <p:spPr>
          <a:xfrm>
            <a:off x="7992932" y="1414827"/>
            <a:ext cx="2889487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[Jeffrey Dean, Sanjay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Ghemawat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MapReduce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Simplified Data Processing on Large Clusters.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OSDI 2004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597E839-97AB-2BB5-73BE-268F9605486B}"/>
              </a:ext>
            </a:extLst>
          </p:cNvPr>
          <p:cNvSpPr/>
          <p:nvPr/>
        </p:nvSpPr>
        <p:spPr>
          <a:xfrm>
            <a:off x="5761776" y="3744747"/>
            <a:ext cx="1590709" cy="1809750"/>
          </a:xfrm>
          <a:prstGeom prst="rect">
            <a:avLst/>
          </a:prstGeom>
          <a:noFill/>
          <a:ln w="25400">
            <a:solidFill>
              <a:srgbClr val="7889F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07CE6BC-70FA-B28C-C227-A62446E8EE9F}"/>
              </a:ext>
            </a:extLst>
          </p:cNvPr>
          <p:cNvSpPr/>
          <p:nvPr/>
        </p:nvSpPr>
        <p:spPr>
          <a:xfrm>
            <a:off x="7466752" y="2894879"/>
            <a:ext cx="1638300" cy="2669143"/>
          </a:xfrm>
          <a:prstGeom prst="rect">
            <a:avLst/>
          </a:prstGeom>
          <a:noFill/>
          <a:ln w="25400">
            <a:solidFill>
              <a:srgbClr val="7889F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AutoShape 3">
            <a:extLst>
              <a:ext uri="{FF2B5EF4-FFF2-40B4-BE49-F238E27FC236}">
                <a16:creationId xmlns:a16="http://schemas.microsoft.com/office/drawing/2014/main" id="{59D52E3A-591C-7EA2-5925-EE0CB286D1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97774" y="4969304"/>
            <a:ext cx="1368954" cy="492443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 w="19050">
            <a:noFill/>
            <a:round/>
            <a:headEnd/>
            <a:tailEnd/>
          </a:ln>
          <a:effectLst/>
        </p:spPr>
        <p:txBody>
          <a:bodyPr wrap="square" lIns="0" tIns="91440" rIns="0" bIns="91440" anchor="ctr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NameNode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ＭＳ Ｐゴシック" pitchFamily="34" charset="-128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EFF6EE0-4B02-2DFD-1330-BEC7EA1A0ABF}"/>
              </a:ext>
            </a:extLst>
          </p:cNvPr>
          <p:cNvSpPr txBox="1"/>
          <p:nvPr/>
        </p:nvSpPr>
        <p:spPr>
          <a:xfrm>
            <a:off x="5761778" y="3363747"/>
            <a:ext cx="1504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Head Node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2C9A65E-94B3-1E6A-C21E-42B61F41F429}"/>
              </a:ext>
            </a:extLst>
          </p:cNvPr>
          <p:cNvSpPr txBox="1"/>
          <p:nvPr/>
        </p:nvSpPr>
        <p:spPr>
          <a:xfrm>
            <a:off x="7476278" y="2525547"/>
            <a:ext cx="16287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Worker Node 1</a:t>
            </a:r>
          </a:p>
        </p:txBody>
      </p:sp>
      <p:sp>
        <p:nvSpPr>
          <p:cNvPr id="14" name="AutoShape 3">
            <a:extLst>
              <a:ext uri="{FF2B5EF4-FFF2-40B4-BE49-F238E27FC236}">
                <a16:creationId xmlns:a16="http://schemas.microsoft.com/office/drawing/2014/main" id="{93904BA4-E28E-1883-09B7-AC54BFF81D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97774" y="4101041"/>
            <a:ext cx="1368954" cy="800219"/>
          </a:xfrm>
          <a:prstGeom prst="roundRect">
            <a:avLst>
              <a:gd name="adj" fmla="val 0"/>
            </a:avLst>
          </a:prstGeom>
          <a:solidFill>
            <a:srgbClr val="7889FB"/>
          </a:solidFill>
          <a:ln w="19050">
            <a:solidFill>
              <a:srgbClr val="7889FB"/>
            </a:solidFill>
            <a:round/>
            <a:headEnd/>
            <a:tailEnd/>
          </a:ln>
          <a:effectLst/>
        </p:spPr>
        <p:txBody>
          <a:bodyPr wrap="square" lIns="0" tIns="91440" rIns="0" bIns="91440" anchor="ctr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Resource Manager</a:t>
            </a:r>
          </a:p>
        </p:txBody>
      </p:sp>
      <p:sp>
        <p:nvSpPr>
          <p:cNvPr id="15" name="AutoShape 3">
            <a:extLst>
              <a:ext uri="{FF2B5EF4-FFF2-40B4-BE49-F238E27FC236}">
                <a16:creationId xmlns:a16="http://schemas.microsoft.com/office/drawing/2014/main" id="{B22A37D4-1F83-FF05-FB3D-C4FF5187A6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5124" y="4469598"/>
            <a:ext cx="1454678" cy="615553"/>
          </a:xfrm>
          <a:prstGeom prst="roundRect">
            <a:avLst>
              <a:gd name="adj" fmla="val 0"/>
            </a:avLst>
          </a:prstGeom>
          <a:solidFill>
            <a:srgbClr val="7889FB"/>
          </a:solidFill>
          <a:ln w="19050">
            <a:solidFill>
              <a:srgbClr val="7889FB"/>
            </a:solidFill>
            <a:round/>
            <a:headEnd/>
            <a:tailEnd/>
          </a:ln>
          <a:effectLst/>
        </p:spPr>
        <p:txBody>
          <a:bodyPr wrap="square" lIns="0" tIns="0" rIns="0" bIns="0" anchor="ctr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Node Manager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6A2EAF6-CC10-B445-FAC5-5D69CDAB20D1}"/>
              </a:ext>
            </a:extLst>
          </p:cNvPr>
          <p:cNvSpPr/>
          <p:nvPr/>
        </p:nvSpPr>
        <p:spPr>
          <a:xfrm>
            <a:off x="7574173" y="3037754"/>
            <a:ext cx="683154" cy="70699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MR AM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4018EB1-05B9-7BCA-0C9E-C398ACC5F8D2}"/>
              </a:ext>
            </a:extLst>
          </p:cNvPr>
          <p:cNvSpPr/>
          <p:nvPr/>
        </p:nvSpPr>
        <p:spPr>
          <a:xfrm>
            <a:off x="8317123" y="3792372"/>
            <a:ext cx="683154" cy="54292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MR task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DB457EE-B467-3F76-1C55-6E3F22A285F5}"/>
              </a:ext>
            </a:extLst>
          </p:cNvPr>
          <p:cNvSpPr/>
          <p:nvPr/>
        </p:nvSpPr>
        <p:spPr>
          <a:xfrm>
            <a:off x="8317123" y="3201822"/>
            <a:ext cx="683154" cy="54292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MR task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80142AB-5B65-6C7D-4268-5C6719E17A33}"/>
              </a:ext>
            </a:extLst>
          </p:cNvPr>
          <p:cNvSpPr/>
          <p:nvPr/>
        </p:nvSpPr>
        <p:spPr>
          <a:xfrm>
            <a:off x="7574173" y="3792372"/>
            <a:ext cx="683154" cy="54292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MR task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8135C85-B40E-7D97-E581-EA9C5EE54CF3}"/>
              </a:ext>
            </a:extLst>
          </p:cNvPr>
          <p:cNvSpPr/>
          <p:nvPr/>
        </p:nvSpPr>
        <p:spPr>
          <a:xfrm>
            <a:off x="9200302" y="2894879"/>
            <a:ext cx="1638300" cy="2669143"/>
          </a:xfrm>
          <a:prstGeom prst="rect">
            <a:avLst/>
          </a:prstGeom>
          <a:noFill/>
          <a:ln w="25400">
            <a:solidFill>
              <a:srgbClr val="7889F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E05C723-959C-54DC-408F-64084EA43409}"/>
              </a:ext>
            </a:extLst>
          </p:cNvPr>
          <p:cNvSpPr txBox="1"/>
          <p:nvPr/>
        </p:nvSpPr>
        <p:spPr>
          <a:xfrm>
            <a:off x="9209828" y="2525547"/>
            <a:ext cx="16287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Worker Node n</a:t>
            </a:r>
          </a:p>
        </p:txBody>
      </p:sp>
      <p:sp>
        <p:nvSpPr>
          <p:cNvPr id="22" name="AutoShape 3">
            <a:extLst>
              <a:ext uri="{FF2B5EF4-FFF2-40B4-BE49-F238E27FC236}">
                <a16:creationId xmlns:a16="http://schemas.microsoft.com/office/drawing/2014/main" id="{E48F56E4-929A-8D35-471B-0D36E15C0F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88674" y="4469598"/>
            <a:ext cx="1454678" cy="615553"/>
          </a:xfrm>
          <a:prstGeom prst="roundRect">
            <a:avLst>
              <a:gd name="adj" fmla="val 0"/>
            </a:avLst>
          </a:prstGeom>
          <a:solidFill>
            <a:srgbClr val="7889FB"/>
          </a:solidFill>
          <a:ln w="19050">
            <a:solidFill>
              <a:srgbClr val="7889FB"/>
            </a:solidFill>
            <a:round/>
            <a:headEnd/>
            <a:tailEnd/>
          </a:ln>
          <a:effectLst/>
        </p:spPr>
        <p:txBody>
          <a:bodyPr wrap="square" lIns="0" tIns="0" rIns="0" bIns="0" anchor="ctr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Node Manager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4AF660F-9D23-65E9-E9DE-D9061EFF27B3}"/>
              </a:ext>
            </a:extLst>
          </p:cNvPr>
          <p:cNvSpPr/>
          <p:nvPr/>
        </p:nvSpPr>
        <p:spPr>
          <a:xfrm>
            <a:off x="10050673" y="3792372"/>
            <a:ext cx="683154" cy="54292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MR task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33603CD-386B-81A3-ABEB-1DED55C61345}"/>
              </a:ext>
            </a:extLst>
          </p:cNvPr>
          <p:cNvSpPr/>
          <p:nvPr/>
        </p:nvSpPr>
        <p:spPr>
          <a:xfrm>
            <a:off x="10050673" y="3201822"/>
            <a:ext cx="683154" cy="54292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MR task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4FDDE85-BBD5-86AF-6932-B65FBF66345C}"/>
              </a:ext>
            </a:extLst>
          </p:cNvPr>
          <p:cNvSpPr/>
          <p:nvPr/>
        </p:nvSpPr>
        <p:spPr>
          <a:xfrm>
            <a:off x="9307723" y="3792372"/>
            <a:ext cx="683154" cy="54292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MR task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20FFEE3-31E8-7814-62FB-8ED4EA1A2D25}"/>
              </a:ext>
            </a:extLst>
          </p:cNvPr>
          <p:cNvSpPr/>
          <p:nvPr/>
        </p:nvSpPr>
        <p:spPr>
          <a:xfrm>
            <a:off x="9307723" y="3201822"/>
            <a:ext cx="683154" cy="54292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MR task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A98B486-E938-F8B6-1504-FFFC4F73601A}"/>
              </a:ext>
            </a:extLst>
          </p:cNvPr>
          <p:cNvSpPr/>
          <p:nvPr/>
        </p:nvSpPr>
        <p:spPr>
          <a:xfrm>
            <a:off x="4075852" y="5178882"/>
            <a:ext cx="1095375" cy="40764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MR Client</a:t>
            </a:r>
          </a:p>
        </p:txBody>
      </p:sp>
      <p:cxnSp>
        <p:nvCxnSpPr>
          <p:cNvPr id="28" name="AutoShape 54">
            <a:extLst>
              <a:ext uri="{FF2B5EF4-FFF2-40B4-BE49-F238E27FC236}">
                <a16:creationId xmlns:a16="http://schemas.microsoft.com/office/drawing/2014/main" id="{FA85819A-E293-D413-876B-BCCE7B6F9A24}"/>
              </a:ext>
            </a:extLst>
          </p:cNvPr>
          <p:cNvCxnSpPr>
            <a:cxnSpLocks noChangeShapeType="1"/>
            <a:stCxn id="27" idx="3"/>
            <a:endCxn id="14" idx="1"/>
          </p:cNvCxnSpPr>
          <p:nvPr/>
        </p:nvCxnSpPr>
        <p:spPr bwMode="auto">
          <a:xfrm flipV="1">
            <a:off x="5171227" y="4501151"/>
            <a:ext cx="726547" cy="881553"/>
          </a:xfrm>
          <a:prstGeom prst="straightConnector1">
            <a:avLst/>
          </a:prstGeom>
          <a:noFill/>
          <a:ln w="12700">
            <a:solidFill>
              <a:srgbClr val="000000"/>
            </a:solidFill>
            <a:round/>
            <a:headEnd/>
            <a:tailEnd type="triangle" w="med" len="lg"/>
          </a:ln>
        </p:spPr>
      </p:cxnSp>
      <p:cxnSp>
        <p:nvCxnSpPr>
          <p:cNvPr id="29" name="AutoShape 54">
            <a:extLst>
              <a:ext uri="{FF2B5EF4-FFF2-40B4-BE49-F238E27FC236}">
                <a16:creationId xmlns:a16="http://schemas.microsoft.com/office/drawing/2014/main" id="{5E59A611-D726-DB2C-EAB0-F24815BAFEA0}"/>
              </a:ext>
            </a:extLst>
          </p:cNvPr>
          <p:cNvCxnSpPr>
            <a:cxnSpLocks noChangeShapeType="1"/>
            <a:stCxn id="14" idx="0"/>
            <a:endCxn id="16" idx="1"/>
          </p:cNvCxnSpPr>
          <p:nvPr/>
        </p:nvCxnSpPr>
        <p:spPr bwMode="auto">
          <a:xfrm flipV="1">
            <a:off x="6582251" y="3391251"/>
            <a:ext cx="991922" cy="709790"/>
          </a:xfrm>
          <a:prstGeom prst="straightConnector1">
            <a:avLst/>
          </a:prstGeom>
          <a:noFill/>
          <a:ln w="12700">
            <a:solidFill>
              <a:srgbClr val="000000"/>
            </a:solidFill>
            <a:round/>
            <a:headEnd type="triangle" w="med" len="lg"/>
            <a:tailEnd type="triangle" w="med" len="lg"/>
          </a:ln>
        </p:spPr>
      </p:cxnSp>
      <p:sp>
        <p:nvSpPr>
          <p:cNvPr id="30" name="AutoShape 3">
            <a:extLst>
              <a:ext uri="{FF2B5EF4-FFF2-40B4-BE49-F238E27FC236}">
                <a16:creationId xmlns:a16="http://schemas.microsoft.com/office/drawing/2014/main" id="{D8ECBFAB-FA43-2AE4-C90C-D63DDD6250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64648" y="5147361"/>
            <a:ext cx="1445153" cy="307777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 w="19050">
            <a:noFill/>
            <a:round/>
            <a:headEnd/>
            <a:tailEnd/>
          </a:ln>
          <a:effectLst/>
        </p:spPr>
        <p:txBody>
          <a:bodyPr wrap="square" lIns="0" tIns="0" rIns="0" bIns="0" anchor="ctr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DataNode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ＭＳ Ｐゴシック" pitchFamily="34" charset="-128"/>
              <a:cs typeface="Calibri" panose="020F0502020204030204" pitchFamily="34" charset="0"/>
            </a:endParaRPr>
          </a:p>
        </p:txBody>
      </p:sp>
      <p:sp>
        <p:nvSpPr>
          <p:cNvPr id="31" name="Rectangle: Rounded Corners 38">
            <a:extLst>
              <a:ext uri="{FF2B5EF4-FFF2-40B4-BE49-F238E27FC236}">
                <a16:creationId xmlns:a16="http://schemas.microsoft.com/office/drawing/2014/main" id="{B38E43C1-50C1-0B0F-9240-F30856DAEE22}"/>
              </a:ext>
            </a:extLst>
          </p:cNvPr>
          <p:cNvSpPr/>
          <p:nvPr/>
        </p:nvSpPr>
        <p:spPr>
          <a:xfrm>
            <a:off x="7714402" y="5433172"/>
            <a:ext cx="352425" cy="245150"/>
          </a:xfrm>
          <a:prstGeom prst="roundRect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32" name="Rectangle: Rounded Corners 39">
            <a:extLst>
              <a:ext uri="{FF2B5EF4-FFF2-40B4-BE49-F238E27FC236}">
                <a16:creationId xmlns:a16="http://schemas.microsoft.com/office/drawing/2014/main" id="{89A00AF3-20C2-DBC8-5438-6E3D6992F5A6}"/>
              </a:ext>
            </a:extLst>
          </p:cNvPr>
          <p:cNvSpPr/>
          <p:nvPr/>
        </p:nvSpPr>
        <p:spPr>
          <a:xfrm>
            <a:off x="8123977" y="5433172"/>
            <a:ext cx="352425" cy="245150"/>
          </a:xfrm>
          <a:prstGeom prst="roundRect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33" name="Rectangle: Rounded Corners 40">
            <a:extLst>
              <a:ext uri="{FF2B5EF4-FFF2-40B4-BE49-F238E27FC236}">
                <a16:creationId xmlns:a16="http://schemas.microsoft.com/office/drawing/2014/main" id="{A13F9C2A-40D6-1201-0875-6BC40E84BCCC}"/>
              </a:ext>
            </a:extLst>
          </p:cNvPr>
          <p:cNvSpPr/>
          <p:nvPr/>
        </p:nvSpPr>
        <p:spPr>
          <a:xfrm>
            <a:off x="8533552" y="5433172"/>
            <a:ext cx="352425" cy="245150"/>
          </a:xfrm>
          <a:prstGeom prst="roundRect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34" name="AutoShape 3">
            <a:extLst>
              <a:ext uri="{FF2B5EF4-FFF2-40B4-BE49-F238E27FC236}">
                <a16:creationId xmlns:a16="http://schemas.microsoft.com/office/drawing/2014/main" id="{C77CD20B-F882-020F-3637-E0855BF9BE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98198" y="5147361"/>
            <a:ext cx="1445153" cy="307777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 w="19050">
            <a:noFill/>
            <a:round/>
            <a:headEnd/>
            <a:tailEnd/>
          </a:ln>
          <a:effectLst/>
        </p:spPr>
        <p:txBody>
          <a:bodyPr wrap="square" lIns="0" tIns="0" rIns="0" bIns="0" anchor="ctr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DataNode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ＭＳ Ｐゴシック" pitchFamily="34" charset="-128"/>
              <a:cs typeface="Calibri" panose="020F0502020204030204" pitchFamily="34" charset="0"/>
            </a:endParaRPr>
          </a:p>
        </p:txBody>
      </p:sp>
      <p:sp>
        <p:nvSpPr>
          <p:cNvPr id="35" name="Rectangle: Rounded Corners 43">
            <a:extLst>
              <a:ext uri="{FF2B5EF4-FFF2-40B4-BE49-F238E27FC236}">
                <a16:creationId xmlns:a16="http://schemas.microsoft.com/office/drawing/2014/main" id="{6593429E-5A4B-8B4F-0D4E-2DE373DF41F8}"/>
              </a:ext>
            </a:extLst>
          </p:cNvPr>
          <p:cNvSpPr/>
          <p:nvPr/>
        </p:nvSpPr>
        <p:spPr>
          <a:xfrm>
            <a:off x="9438427" y="5433172"/>
            <a:ext cx="352425" cy="245150"/>
          </a:xfrm>
          <a:prstGeom prst="roundRect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36" name="Rectangle: Rounded Corners 44">
            <a:extLst>
              <a:ext uri="{FF2B5EF4-FFF2-40B4-BE49-F238E27FC236}">
                <a16:creationId xmlns:a16="http://schemas.microsoft.com/office/drawing/2014/main" id="{BDED8337-4AD7-A090-0A8E-7A48BDE0B61B}"/>
              </a:ext>
            </a:extLst>
          </p:cNvPr>
          <p:cNvSpPr/>
          <p:nvPr/>
        </p:nvSpPr>
        <p:spPr>
          <a:xfrm>
            <a:off x="9848002" y="5433172"/>
            <a:ext cx="352425" cy="245150"/>
          </a:xfrm>
          <a:prstGeom prst="roundRect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37" name="Rectangle: Rounded Corners 45">
            <a:extLst>
              <a:ext uri="{FF2B5EF4-FFF2-40B4-BE49-F238E27FC236}">
                <a16:creationId xmlns:a16="http://schemas.microsoft.com/office/drawing/2014/main" id="{6AB45B1B-13A0-7621-571C-1E8DAD64F601}"/>
              </a:ext>
            </a:extLst>
          </p:cNvPr>
          <p:cNvSpPr/>
          <p:nvPr/>
        </p:nvSpPr>
        <p:spPr>
          <a:xfrm>
            <a:off x="10257577" y="5433172"/>
            <a:ext cx="352425" cy="245150"/>
          </a:xfrm>
          <a:prstGeom prst="roundRect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C0928AC-C1F7-F55B-A7AF-99C8170E3A80}"/>
              </a:ext>
            </a:extLst>
          </p:cNvPr>
          <p:cNvSpPr/>
          <p:nvPr/>
        </p:nvSpPr>
        <p:spPr>
          <a:xfrm>
            <a:off x="881309" y="4868986"/>
            <a:ext cx="4464015" cy="881553"/>
          </a:xfrm>
          <a:prstGeom prst="rect">
            <a:avLst/>
          </a:prstGeom>
          <a:noFill/>
          <a:ln w="254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6433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/>
      <p:bldP spid="13" grpId="0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925533B-089F-5E8E-92C4-17FE2B612C4D}"/>
              </a:ext>
            </a:extLst>
          </p:cNvPr>
          <p:cNvSpPr/>
          <p:nvPr/>
        </p:nvSpPr>
        <p:spPr>
          <a:xfrm>
            <a:off x="1194318" y="5700827"/>
            <a:ext cx="10997682" cy="11571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2CA10B9-F2D6-D7E1-5F3A-87257314453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Overview Programming Model</a:t>
            </a:r>
          </a:p>
          <a:p>
            <a:pPr lvl="1"/>
            <a:r>
              <a:rPr lang="en-US" dirty="0"/>
              <a:t>Inspired by functional programming languages</a:t>
            </a:r>
          </a:p>
          <a:p>
            <a:pPr lvl="1"/>
            <a:r>
              <a:rPr lang="en-US" b="1" dirty="0">
                <a:solidFill>
                  <a:schemeClr val="accent1"/>
                </a:solidFill>
                <a:sym typeface="Wingdings" panose="05000000000000000000" pitchFamily="2" charset="2"/>
              </a:rPr>
              <a:t>Implicit parallelism </a:t>
            </a:r>
            <a:r>
              <a:rPr lang="en-US" dirty="0">
                <a:sym typeface="Wingdings" panose="05000000000000000000" pitchFamily="2" charset="2"/>
              </a:rPr>
              <a:t>(abstracts distributed storage and processing)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Map</a:t>
            </a:r>
            <a:r>
              <a:rPr lang="en-US" dirty="0"/>
              <a:t> function: key/value pair </a:t>
            </a:r>
            <a:r>
              <a:rPr lang="en-US" dirty="0">
                <a:sym typeface="Wingdings" panose="05000000000000000000" pitchFamily="2" charset="2"/>
              </a:rPr>
              <a:t> set of intermediate key/value pairs</a:t>
            </a:r>
          </a:p>
          <a:p>
            <a:pPr lvl="1"/>
            <a:r>
              <a:rPr lang="en-US" b="1" dirty="0">
                <a:solidFill>
                  <a:srgbClr val="7889FB"/>
                </a:solidFill>
                <a:sym typeface="Wingdings" panose="05000000000000000000" pitchFamily="2" charset="2"/>
              </a:rPr>
              <a:t>Reduce</a:t>
            </a:r>
            <a:r>
              <a:rPr lang="en-US" dirty="0">
                <a:sym typeface="Wingdings" panose="05000000000000000000" pitchFamily="2" charset="2"/>
              </a:rPr>
              <a:t> function: merge all intermediate values by key </a:t>
            </a:r>
          </a:p>
          <a:p>
            <a:pPr lvl="1"/>
            <a:endParaRPr lang="en-US" dirty="0"/>
          </a:p>
          <a:p>
            <a:r>
              <a:rPr lang="en-US" dirty="0"/>
              <a:t>Example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1510FE-B3CC-0BB5-4418-3931FF46E9F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MapReduce </a:t>
            </a:r>
            <a:r>
              <a:rPr lang="en-AT" dirty="0"/>
              <a:t>–</a:t>
            </a:r>
            <a:r>
              <a:rPr lang="en-US" dirty="0"/>
              <a:t> Programming Model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4D9F73-978F-4219-4614-9C8C87ED7708}"/>
              </a:ext>
            </a:extLst>
          </p:cNvPr>
          <p:cNvSpPr txBox="1"/>
          <p:nvPr/>
        </p:nvSpPr>
        <p:spPr>
          <a:xfrm>
            <a:off x="3633282" y="3755948"/>
            <a:ext cx="37814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7889FB"/>
                </a:solidFill>
                <a:latin typeface="Consolas" panose="020B0609020204030204" pitchFamily="49" charset="0"/>
              </a:rPr>
              <a:t>map</a:t>
            </a:r>
            <a:r>
              <a:rPr lang="en-US" dirty="0">
                <a:latin typeface="Consolas" panose="020B0609020204030204" pitchFamily="49" charset="0"/>
              </a:rPr>
              <a:t>(</a:t>
            </a:r>
            <a:r>
              <a:rPr lang="en-US" b="1" dirty="0">
                <a:latin typeface="Consolas" panose="020B0609020204030204" pitchFamily="49" charset="0"/>
              </a:rPr>
              <a:t>Long</a:t>
            </a:r>
            <a:r>
              <a:rPr lang="en-US" dirty="0">
                <a:latin typeface="Consolas" panose="020B0609020204030204" pitchFamily="49" charset="0"/>
              </a:rPr>
              <a:t> </a:t>
            </a:r>
            <a:r>
              <a:rPr lang="en-US" dirty="0" err="1">
                <a:latin typeface="Consolas" panose="020B0609020204030204" pitchFamily="49" charset="0"/>
              </a:rPr>
              <a:t>pos</a:t>
            </a:r>
            <a:r>
              <a:rPr lang="en-US" dirty="0">
                <a:latin typeface="Consolas" panose="020B0609020204030204" pitchFamily="49" charset="0"/>
              </a:rPr>
              <a:t>, </a:t>
            </a:r>
            <a:r>
              <a:rPr lang="en-US" b="1" dirty="0">
                <a:latin typeface="Consolas" panose="020B0609020204030204" pitchFamily="49" charset="0"/>
              </a:rPr>
              <a:t>String</a:t>
            </a:r>
            <a:r>
              <a:rPr lang="en-US" dirty="0">
                <a:latin typeface="Consolas" panose="020B0609020204030204" pitchFamily="49" charset="0"/>
              </a:rPr>
              <a:t> line) {</a:t>
            </a:r>
          </a:p>
          <a:p>
            <a:r>
              <a:rPr lang="en-US" dirty="0">
                <a:latin typeface="Consolas" panose="020B0609020204030204" pitchFamily="49" charset="0"/>
              </a:rPr>
              <a:t>  parts </a:t>
            </a:r>
            <a:r>
              <a:rPr lang="en-US" dirty="0">
                <a:latin typeface="Consolas" panose="020B0609020204030204" pitchFamily="49" charset="0"/>
                <a:sym typeface="Wingdings" panose="05000000000000000000" pitchFamily="2" charset="2"/>
              </a:rPr>
              <a:t> </a:t>
            </a:r>
            <a:r>
              <a:rPr lang="en-US" dirty="0" err="1">
                <a:latin typeface="Consolas" panose="020B0609020204030204" pitchFamily="49" charset="0"/>
                <a:sym typeface="Wingdings" panose="05000000000000000000" pitchFamily="2" charset="2"/>
              </a:rPr>
              <a:t>line.split</a:t>
            </a:r>
            <a:r>
              <a:rPr lang="en-US" dirty="0">
                <a:latin typeface="Consolas" panose="020B0609020204030204" pitchFamily="49" charset="0"/>
                <a:sym typeface="Wingdings" panose="05000000000000000000" pitchFamily="2" charset="2"/>
              </a:rPr>
              <a:t>(“,”)</a:t>
            </a:r>
            <a:endParaRPr lang="en-US" dirty="0">
              <a:latin typeface="Consolas" panose="020B0609020204030204" pitchFamily="49" charset="0"/>
            </a:endParaRPr>
          </a:p>
          <a:p>
            <a:r>
              <a:rPr lang="en-US" b="1" dirty="0">
                <a:latin typeface="Consolas" panose="020B0609020204030204" pitchFamily="49" charset="0"/>
              </a:rPr>
              <a:t>  emit</a:t>
            </a:r>
            <a:r>
              <a:rPr lang="en-US" dirty="0">
                <a:latin typeface="Consolas" panose="020B0609020204030204" pitchFamily="49" charset="0"/>
              </a:rPr>
              <a:t>(parts[1], 1)</a:t>
            </a:r>
          </a:p>
          <a:p>
            <a:r>
              <a:rPr lang="en-US" dirty="0">
                <a:latin typeface="Consolas" panose="020B0609020204030204" pitchFamily="49" charset="0"/>
              </a:rPr>
              <a:t>}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653BB60E-1C37-6BE2-5CB3-B03F88D881FB}"/>
              </a:ext>
            </a:extLst>
          </p:cNvPr>
          <p:cNvGraphicFramePr>
            <a:graphicFrameLocks noGrp="1"/>
          </p:cNvGraphicFramePr>
          <p:nvPr/>
        </p:nvGraphicFramePr>
        <p:xfrm>
          <a:off x="2099757" y="3843757"/>
          <a:ext cx="1371599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8926">
                  <a:extLst>
                    <a:ext uri="{9D8B030D-6E8A-4147-A177-3AD203B41FA5}">
                      <a16:colId xmlns:a16="http://schemas.microsoft.com/office/drawing/2014/main" val="1973926059"/>
                    </a:ext>
                  </a:extLst>
                </a:gridCol>
                <a:gridCol w="602673">
                  <a:extLst>
                    <a:ext uri="{9D8B030D-6E8A-4147-A177-3AD203B41FA5}">
                      <a16:colId xmlns:a16="http://schemas.microsoft.com/office/drawing/2014/main" val="149243856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4919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6683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66050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57830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3573058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190745E4-A4B0-9DEC-28CF-DF1A80BC8A9E}"/>
              </a:ext>
            </a:extLst>
          </p:cNvPr>
          <p:cNvGraphicFramePr>
            <a:graphicFrameLocks noGrp="1"/>
          </p:cNvGraphicFramePr>
          <p:nvPr/>
        </p:nvGraphicFramePr>
        <p:xfrm>
          <a:off x="5265141" y="4789997"/>
          <a:ext cx="1371599" cy="148336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768926">
                  <a:extLst>
                    <a:ext uri="{9D8B030D-6E8A-4147-A177-3AD203B41FA5}">
                      <a16:colId xmlns:a16="http://schemas.microsoft.com/office/drawing/2014/main" val="1505922063"/>
                    </a:ext>
                  </a:extLst>
                </a:gridCol>
                <a:gridCol w="602673">
                  <a:extLst>
                    <a:ext uri="{9D8B030D-6E8A-4147-A177-3AD203B41FA5}">
                      <a16:colId xmlns:a16="http://schemas.microsoft.com/office/drawing/2014/main" val="409954424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50500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57554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02870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5909132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7DD51FD9-13CD-0EE5-B73A-0016AD60225A}"/>
              </a:ext>
            </a:extLst>
          </p:cNvPr>
          <p:cNvSpPr/>
          <p:nvPr/>
        </p:nvSpPr>
        <p:spPr>
          <a:xfrm>
            <a:off x="4326927" y="3219872"/>
            <a:ext cx="64674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Consolas" panose="020B0609020204030204" pitchFamily="49" charset="0"/>
                <a:sym typeface="Wingdings" panose="05000000000000000000" pitchFamily="2" charset="2"/>
              </a:rPr>
              <a:t>SELECT</a:t>
            </a:r>
            <a:r>
              <a:rPr lang="en-US" dirty="0">
                <a:latin typeface="Consolas" panose="020B0609020204030204" pitchFamily="49" charset="0"/>
                <a:sym typeface="Wingdings" panose="05000000000000000000" pitchFamily="2" charset="2"/>
              </a:rPr>
              <a:t> Dep, count(*) </a:t>
            </a:r>
            <a:r>
              <a:rPr lang="en-US" b="1" dirty="0">
                <a:latin typeface="Consolas" panose="020B0609020204030204" pitchFamily="49" charset="0"/>
                <a:sym typeface="Wingdings" panose="05000000000000000000" pitchFamily="2" charset="2"/>
              </a:rPr>
              <a:t>FROM</a:t>
            </a:r>
            <a:r>
              <a:rPr lang="en-US" dirty="0">
                <a:latin typeface="Consolas" panose="020B0609020204030204" pitchFamily="49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Consolas" panose="020B0609020204030204" pitchFamily="49" charset="0"/>
                <a:sym typeface="Wingdings" panose="05000000000000000000" pitchFamily="2" charset="2"/>
              </a:rPr>
              <a:t>csv_files</a:t>
            </a:r>
            <a:r>
              <a:rPr lang="en-US" dirty="0">
                <a:latin typeface="Consolas" panose="020B0609020204030204" pitchFamily="49" charset="0"/>
                <a:sym typeface="Wingdings" panose="05000000000000000000" pitchFamily="2" charset="2"/>
              </a:rPr>
              <a:t> </a:t>
            </a:r>
            <a:r>
              <a:rPr lang="en-US" b="1" dirty="0">
                <a:latin typeface="Consolas" panose="020B0609020204030204" pitchFamily="49" charset="0"/>
                <a:sym typeface="Wingdings" panose="05000000000000000000" pitchFamily="2" charset="2"/>
              </a:rPr>
              <a:t>GROUP BY</a:t>
            </a:r>
            <a:r>
              <a:rPr lang="en-US" dirty="0">
                <a:latin typeface="Consolas" panose="020B0609020204030204" pitchFamily="49" charset="0"/>
                <a:sym typeface="Wingdings" panose="05000000000000000000" pitchFamily="2" charset="2"/>
              </a:rPr>
              <a:t> Dep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EAD5F7F-E9C8-CD79-A88C-F18FF31628DA}"/>
              </a:ext>
            </a:extLst>
          </p:cNvPr>
          <p:cNvSpPr txBox="1"/>
          <p:nvPr/>
        </p:nvSpPr>
        <p:spPr>
          <a:xfrm>
            <a:off x="7012979" y="4699102"/>
            <a:ext cx="39052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7889FB"/>
                </a:solidFill>
                <a:latin typeface="Consolas" panose="020B0609020204030204" pitchFamily="49" charset="0"/>
              </a:rPr>
              <a:t>reduce</a:t>
            </a:r>
            <a:r>
              <a:rPr lang="en-US" dirty="0">
                <a:latin typeface="Consolas" panose="020B0609020204030204" pitchFamily="49" charset="0"/>
              </a:rPr>
              <a:t>(</a:t>
            </a:r>
            <a:r>
              <a:rPr lang="en-US" b="1" dirty="0">
                <a:latin typeface="Consolas" panose="020B0609020204030204" pitchFamily="49" charset="0"/>
              </a:rPr>
              <a:t>String</a:t>
            </a:r>
            <a:r>
              <a:rPr lang="en-US" dirty="0">
                <a:latin typeface="Consolas" panose="020B0609020204030204" pitchFamily="49" charset="0"/>
              </a:rPr>
              <a:t> dep, </a:t>
            </a:r>
            <a:br>
              <a:rPr lang="en-US" dirty="0">
                <a:latin typeface="Consolas" panose="020B0609020204030204" pitchFamily="49" charset="0"/>
              </a:rPr>
            </a:br>
            <a:r>
              <a:rPr lang="en-US" dirty="0">
                <a:latin typeface="Consolas" panose="020B0609020204030204" pitchFamily="49" charset="0"/>
              </a:rPr>
              <a:t>      Iterator&lt;</a:t>
            </a:r>
            <a:r>
              <a:rPr lang="en-US" b="1" dirty="0">
                <a:latin typeface="Consolas" panose="020B0609020204030204" pitchFamily="49" charset="0"/>
              </a:rPr>
              <a:t>Long&gt; </a:t>
            </a:r>
            <a:r>
              <a:rPr lang="en-US" dirty="0" err="1">
                <a:latin typeface="Consolas" panose="020B0609020204030204" pitchFamily="49" charset="0"/>
              </a:rPr>
              <a:t>iter</a:t>
            </a:r>
            <a:r>
              <a:rPr lang="en-US" dirty="0">
                <a:latin typeface="Consolas" panose="020B0609020204030204" pitchFamily="49" charset="0"/>
              </a:rPr>
              <a:t>) {</a:t>
            </a:r>
          </a:p>
          <a:p>
            <a:r>
              <a:rPr lang="en-US" dirty="0">
                <a:latin typeface="Consolas" panose="020B0609020204030204" pitchFamily="49" charset="0"/>
              </a:rPr>
              <a:t>  total </a:t>
            </a:r>
            <a:r>
              <a:rPr lang="en-US" dirty="0">
                <a:latin typeface="Consolas" panose="020B0609020204030204" pitchFamily="49" charset="0"/>
                <a:sym typeface="Wingdings" panose="05000000000000000000" pitchFamily="2" charset="2"/>
              </a:rPr>
              <a:t> </a:t>
            </a:r>
            <a:r>
              <a:rPr lang="en-US" dirty="0" err="1">
                <a:latin typeface="Consolas" panose="020B0609020204030204" pitchFamily="49" charset="0"/>
              </a:rPr>
              <a:t>iter.sum</a:t>
            </a:r>
            <a:r>
              <a:rPr lang="en-US" dirty="0">
                <a:latin typeface="Consolas" panose="020B0609020204030204" pitchFamily="49" charset="0"/>
              </a:rPr>
              <a:t>();</a:t>
            </a:r>
          </a:p>
          <a:p>
            <a:r>
              <a:rPr lang="en-US" b="1" dirty="0">
                <a:latin typeface="Consolas" panose="020B0609020204030204" pitchFamily="49" charset="0"/>
              </a:rPr>
              <a:t>  emit</a:t>
            </a:r>
            <a:r>
              <a:rPr lang="en-US" dirty="0">
                <a:latin typeface="Consolas" panose="020B0609020204030204" pitchFamily="49" charset="0"/>
              </a:rPr>
              <a:t>(dep, total)</a:t>
            </a:r>
          </a:p>
          <a:p>
            <a:r>
              <a:rPr lang="en-US" dirty="0">
                <a:latin typeface="Consolas" panose="020B0609020204030204" pitchFamily="49" charset="0"/>
              </a:rPr>
              <a:t>}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DBC8621E-5D6F-D5E0-834A-F1B24D6156EB}"/>
              </a:ext>
            </a:extLst>
          </p:cNvPr>
          <p:cNvGraphicFramePr>
            <a:graphicFrameLocks noGrp="1"/>
          </p:cNvGraphicFramePr>
          <p:nvPr/>
        </p:nvGraphicFramePr>
        <p:xfrm>
          <a:off x="9675216" y="5694872"/>
          <a:ext cx="1371599" cy="74168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768926">
                  <a:extLst>
                    <a:ext uri="{9D8B030D-6E8A-4147-A177-3AD203B41FA5}">
                      <a16:colId xmlns:a16="http://schemas.microsoft.com/office/drawing/2014/main" val="1505922063"/>
                    </a:ext>
                  </a:extLst>
                </a:gridCol>
                <a:gridCol w="602673">
                  <a:extLst>
                    <a:ext uri="{9D8B030D-6E8A-4147-A177-3AD203B41FA5}">
                      <a16:colId xmlns:a16="http://schemas.microsoft.com/office/drawing/2014/main" val="409954424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50500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5755470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1963CBF9-603A-3DD8-6537-17AB5DE87E53}"/>
              </a:ext>
            </a:extLst>
          </p:cNvPr>
          <p:cNvSpPr txBox="1"/>
          <p:nvPr/>
        </p:nvSpPr>
        <p:spPr>
          <a:xfrm>
            <a:off x="2040175" y="5800204"/>
            <a:ext cx="1440909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Collection of key/value pairs</a:t>
            </a:r>
          </a:p>
        </p:txBody>
      </p:sp>
    </p:spTree>
    <p:extLst>
      <p:ext uri="{BB962C8B-B14F-4D97-AF65-F5344CB8AC3E}">
        <p14:creationId xmlns:p14="http://schemas.microsoft.com/office/powerpoint/2010/main" val="4097719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0" name="Rectangle 1069">
            <a:extLst>
              <a:ext uri="{FF2B5EF4-FFF2-40B4-BE49-F238E27FC236}">
                <a16:creationId xmlns:a16="http://schemas.microsoft.com/office/drawing/2014/main" id="{878AEDA3-F04A-BA35-F5B0-91B45A2235DD}"/>
              </a:ext>
            </a:extLst>
          </p:cNvPr>
          <p:cNvSpPr/>
          <p:nvPr/>
        </p:nvSpPr>
        <p:spPr>
          <a:xfrm>
            <a:off x="1194318" y="5700827"/>
            <a:ext cx="10997682" cy="11571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52175D-DCEA-616C-D882-071FE53CC2A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MapReduce </a:t>
            </a:r>
            <a:r>
              <a:rPr lang="en-AT" dirty="0"/>
              <a:t>–</a:t>
            </a:r>
            <a:r>
              <a:rPr lang="en-US" dirty="0"/>
              <a:t> Execution Model</a:t>
            </a:r>
          </a:p>
        </p:txBody>
      </p:sp>
      <p:sp>
        <p:nvSpPr>
          <p:cNvPr id="958" name="Rectangle: Folded Corner 3">
            <a:extLst>
              <a:ext uri="{FF2B5EF4-FFF2-40B4-BE49-F238E27FC236}">
                <a16:creationId xmlns:a16="http://schemas.microsoft.com/office/drawing/2014/main" id="{5BB0807C-4579-F63F-C159-074945E5CCB0}"/>
              </a:ext>
            </a:extLst>
          </p:cNvPr>
          <p:cNvSpPr/>
          <p:nvPr/>
        </p:nvSpPr>
        <p:spPr>
          <a:xfrm>
            <a:off x="1710088" y="2460808"/>
            <a:ext cx="723900" cy="952500"/>
          </a:xfrm>
          <a:prstGeom prst="foldedCorner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CSV File 1</a:t>
            </a:r>
          </a:p>
        </p:txBody>
      </p:sp>
      <p:sp>
        <p:nvSpPr>
          <p:cNvPr id="959" name="TextBox 958">
            <a:extLst>
              <a:ext uri="{FF2B5EF4-FFF2-40B4-BE49-F238E27FC236}">
                <a16:creationId xmlns:a16="http://schemas.microsoft.com/office/drawing/2014/main" id="{22A7B24D-405E-C118-E339-7EB3AC560752}"/>
              </a:ext>
            </a:extLst>
          </p:cNvPr>
          <p:cNvSpPr txBox="1"/>
          <p:nvPr/>
        </p:nvSpPr>
        <p:spPr>
          <a:xfrm>
            <a:off x="1476726" y="1305663"/>
            <a:ext cx="17764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Input CSV files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(stored in HDFS)</a:t>
            </a:r>
          </a:p>
        </p:txBody>
      </p:sp>
      <p:sp>
        <p:nvSpPr>
          <p:cNvPr id="960" name="Rectangle: Folded Corner 5">
            <a:extLst>
              <a:ext uri="{FF2B5EF4-FFF2-40B4-BE49-F238E27FC236}">
                <a16:creationId xmlns:a16="http://schemas.microsoft.com/office/drawing/2014/main" id="{F735A79F-0153-4F04-9D5C-888E8B0106CF}"/>
              </a:ext>
            </a:extLst>
          </p:cNvPr>
          <p:cNvSpPr/>
          <p:nvPr/>
        </p:nvSpPr>
        <p:spPr>
          <a:xfrm>
            <a:off x="1710088" y="3584758"/>
            <a:ext cx="723900" cy="952500"/>
          </a:xfrm>
          <a:prstGeom prst="foldedCorner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CSV File 2</a:t>
            </a:r>
          </a:p>
        </p:txBody>
      </p:sp>
      <p:sp>
        <p:nvSpPr>
          <p:cNvPr id="961" name="Rectangle: Folded Corner 6">
            <a:extLst>
              <a:ext uri="{FF2B5EF4-FFF2-40B4-BE49-F238E27FC236}">
                <a16:creationId xmlns:a16="http://schemas.microsoft.com/office/drawing/2014/main" id="{7834FD4D-398B-2D9C-BBF7-C99365FF3BBF}"/>
              </a:ext>
            </a:extLst>
          </p:cNvPr>
          <p:cNvSpPr/>
          <p:nvPr/>
        </p:nvSpPr>
        <p:spPr>
          <a:xfrm>
            <a:off x="1710088" y="4727758"/>
            <a:ext cx="723900" cy="952500"/>
          </a:xfrm>
          <a:prstGeom prst="foldedCorner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CSV File 3</a:t>
            </a:r>
          </a:p>
        </p:txBody>
      </p:sp>
      <p:sp>
        <p:nvSpPr>
          <p:cNvPr id="962" name="TextBox 961">
            <a:extLst>
              <a:ext uri="{FF2B5EF4-FFF2-40B4-BE49-F238E27FC236}">
                <a16:creationId xmlns:a16="http://schemas.microsoft.com/office/drawing/2014/main" id="{0E68CCAF-A2DE-7CB2-D5D4-D867516DA555}"/>
              </a:ext>
            </a:extLst>
          </p:cNvPr>
          <p:cNvSpPr txBox="1"/>
          <p:nvPr/>
        </p:nvSpPr>
        <p:spPr>
          <a:xfrm>
            <a:off x="9272936" y="2086713"/>
            <a:ext cx="13382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Output Files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(HDFS)</a:t>
            </a:r>
          </a:p>
        </p:txBody>
      </p:sp>
      <p:grpSp>
        <p:nvGrpSpPr>
          <p:cNvPr id="963" name="Group 962">
            <a:extLst>
              <a:ext uri="{FF2B5EF4-FFF2-40B4-BE49-F238E27FC236}">
                <a16:creationId xmlns:a16="http://schemas.microsoft.com/office/drawing/2014/main" id="{F90DB574-C0E5-7C83-8918-D92C8433BEDD}"/>
              </a:ext>
            </a:extLst>
          </p:cNvPr>
          <p:cNvGrpSpPr/>
          <p:nvPr/>
        </p:nvGrpSpPr>
        <p:grpSpPr>
          <a:xfrm>
            <a:off x="9263412" y="3108508"/>
            <a:ext cx="1076326" cy="1990725"/>
            <a:chOff x="7791449" y="3309226"/>
            <a:chExt cx="1076326" cy="1990725"/>
          </a:xfrm>
        </p:grpSpPr>
        <p:sp>
          <p:nvSpPr>
            <p:cNvPr id="964" name="Rectangle: Folded Corner 29">
              <a:extLst>
                <a:ext uri="{FF2B5EF4-FFF2-40B4-BE49-F238E27FC236}">
                  <a16:creationId xmlns:a16="http://schemas.microsoft.com/office/drawing/2014/main" id="{3D15D576-A7D7-1EE1-8FEE-A8C84E663147}"/>
                </a:ext>
              </a:extLst>
            </p:cNvPr>
            <p:cNvSpPr/>
            <p:nvPr/>
          </p:nvSpPr>
          <p:spPr>
            <a:xfrm>
              <a:off x="8134350" y="3309226"/>
              <a:ext cx="723900" cy="571500"/>
            </a:xfrm>
            <a:prstGeom prst="foldedCorner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Out 1</a:t>
              </a:r>
            </a:p>
          </p:txBody>
        </p:sp>
        <p:sp>
          <p:nvSpPr>
            <p:cNvPr id="965" name="Rectangle: Folded Corner 30">
              <a:extLst>
                <a:ext uri="{FF2B5EF4-FFF2-40B4-BE49-F238E27FC236}">
                  <a16:creationId xmlns:a16="http://schemas.microsoft.com/office/drawing/2014/main" id="{4169C5ED-90F7-16F7-371B-2BD46C6F5CE8}"/>
                </a:ext>
              </a:extLst>
            </p:cNvPr>
            <p:cNvSpPr/>
            <p:nvPr/>
          </p:nvSpPr>
          <p:spPr>
            <a:xfrm>
              <a:off x="8143875" y="4014076"/>
              <a:ext cx="723900" cy="571500"/>
            </a:xfrm>
            <a:prstGeom prst="foldedCorner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Out 2</a:t>
              </a:r>
            </a:p>
          </p:txBody>
        </p:sp>
        <p:sp>
          <p:nvSpPr>
            <p:cNvPr id="966" name="Rectangle: Folded Corner 31">
              <a:extLst>
                <a:ext uri="{FF2B5EF4-FFF2-40B4-BE49-F238E27FC236}">
                  <a16:creationId xmlns:a16="http://schemas.microsoft.com/office/drawing/2014/main" id="{E8B46E86-4317-76F1-3FB5-3767494B775E}"/>
                </a:ext>
              </a:extLst>
            </p:cNvPr>
            <p:cNvSpPr/>
            <p:nvPr/>
          </p:nvSpPr>
          <p:spPr>
            <a:xfrm>
              <a:off x="8143875" y="4728451"/>
              <a:ext cx="723900" cy="571500"/>
            </a:xfrm>
            <a:prstGeom prst="foldedCorner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Out 3</a:t>
              </a:r>
            </a:p>
          </p:txBody>
        </p:sp>
        <p:cxnSp>
          <p:nvCxnSpPr>
            <p:cNvPr id="967" name="AutoShape 54">
              <a:extLst>
                <a:ext uri="{FF2B5EF4-FFF2-40B4-BE49-F238E27FC236}">
                  <a16:creationId xmlns:a16="http://schemas.microsoft.com/office/drawing/2014/main" id="{2607A3C3-90C9-25FA-7C72-B105F225A934}"/>
                </a:ext>
              </a:extLst>
            </p:cNvPr>
            <p:cNvCxnSpPr>
              <a:cxnSpLocks noChangeShapeType="1"/>
              <a:stCxn id="1024" idx="3"/>
              <a:endCxn id="964" idx="1"/>
            </p:cNvCxnSpPr>
            <p:nvPr/>
          </p:nvCxnSpPr>
          <p:spPr bwMode="auto">
            <a:xfrm>
              <a:off x="7791449" y="3592000"/>
              <a:ext cx="342901" cy="2976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lg"/>
            </a:ln>
          </p:spPr>
        </p:cxnSp>
        <p:cxnSp>
          <p:nvCxnSpPr>
            <p:cNvPr id="968" name="AutoShape 54">
              <a:extLst>
                <a:ext uri="{FF2B5EF4-FFF2-40B4-BE49-F238E27FC236}">
                  <a16:creationId xmlns:a16="http://schemas.microsoft.com/office/drawing/2014/main" id="{EF967CF3-01D7-0F4E-4ADC-A5DB64B208E9}"/>
                </a:ext>
              </a:extLst>
            </p:cNvPr>
            <p:cNvCxnSpPr>
              <a:cxnSpLocks noChangeShapeType="1"/>
              <a:stCxn id="1025" idx="3"/>
              <a:endCxn id="965" idx="1"/>
            </p:cNvCxnSpPr>
            <p:nvPr/>
          </p:nvCxnSpPr>
          <p:spPr bwMode="auto">
            <a:xfrm>
              <a:off x="7791449" y="4296850"/>
              <a:ext cx="352426" cy="2976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lg"/>
            </a:ln>
          </p:spPr>
        </p:cxnSp>
        <p:cxnSp>
          <p:nvCxnSpPr>
            <p:cNvPr id="969" name="AutoShape 54">
              <a:extLst>
                <a:ext uri="{FF2B5EF4-FFF2-40B4-BE49-F238E27FC236}">
                  <a16:creationId xmlns:a16="http://schemas.microsoft.com/office/drawing/2014/main" id="{43983D69-5448-7A99-7607-D981A276E5DE}"/>
                </a:ext>
              </a:extLst>
            </p:cNvPr>
            <p:cNvCxnSpPr>
              <a:cxnSpLocks noChangeShapeType="1"/>
              <a:stCxn id="1026" idx="3"/>
              <a:endCxn id="966" idx="1"/>
            </p:cNvCxnSpPr>
            <p:nvPr/>
          </p:nvCxnSpPr>
          <p:spPr bwMode="auto">
            <a:xfrm>
              <a:off x="7800974" y="5011225"/>
              <a:ext cx="342901" cy="2976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lg"/>
            </a:ln>
          </p:spPr>
        </p:cxnSp>
      </p:grpSp>
      <p:grpSp>
        <p:nvGrpSpPr>
          <p:cNvPr id="970" name="Group 969">
            <a:extLst>
              <a:ext uri="{FF2B5EF4-FFF2-40B4-BE49-F238E27FC236}">
                <a16:creationId xmlns:a16="http://schemas.microsoft.com/office/drawing/2014/main" id="{C2E79BD3-9D46-5A69-88E9-568F9566D1A3}"/>
              </a:ext>
            </a:extLst>
          </p:cNvPr>
          <p:cNvGrpSpPr/>
          <p:nvPr/>
        </p:nvGrpSpPr>
        <p:grpSpPr>
          <a:xfrm>
            <a:off x="2560460" y="2399182"/>
            <a:ext cx="1035578" cy="3365325"/>
            <a:chOff x="1088497" y="2599900"/>
            <a:chExt cx="1035578" cy="3365325"/>
          </a:xfrm>
        </p:grpSpPr>
        <p:sp>
          <p:nvSpPr>
            <p:cNvPr id="971" name="AutoShape 3">
              <a:extLst>
                <a:ext uri="{FF2B5EF4-FFF2-40B4-BE49-F238E27FC236}">
                  <a16:creationId xmlns:a16="http://schemas.microsoft.com/office/drawing/2014/main" id="{14A25416-5500-FE97-E1DB-42138DBEAA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8497" y="2599900"/>
              <a:ext cx="1035578" cy="517350"/>
            </a:xfrm>
            <a:prstGeom prst="roundRect">
              <a:avLst>
                <a:gd name="adj" fmla="val 27853"/>
              </a:avLst>
            </a:prstGeom>
            <a:noFill/>
            <a:ln w="25400">
              <a:solidFill>
                <a:srgbClr val="FF0000"/>
              </a:solidFill>
              <a:prstDash val="dash"/>
              <a:round/>
              <a:headEnd/>
              <a:tailEnd/>
            </a:ln>
            <a:effectLst/>
          </p:spPr>
          <p:txBody>
            <a:bodyPr wrap="square" lIns="0" tIns="64008" rIns="0" bIns="64008" anchor="ctr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kern="0" dirty="0">
                  <a:latin typeface="Calibri" panose="020F0502020204030204" pitchFamily="34" charset="0"/>
                  <a:ea typeface="ＭＳ Ｐゴシック" pitchFamily="34" charset="-128"/>
                  <a:cs typeface="Calibri" panose="020F0502020204030204" pitchFamily="34" charset="0"/>
                </a:rPr>
                <a:t>Split 11</a:t>
              </a:r>
            </a:p>
          </p:txBody>
        </p:sp>
        <p:sp>
          <p:nvSpPr>
            <p:cNvPr id="972" name="AutoShape 3">
              <a:extLst>
                <a:ext uri="{FF2B5EF4-FFF2-40B4-BE49-F238E27FC236}">
                  <a16:creationId xmlns:a16="http://schemas.microsoft.com/office/drawing/2014/main" id="{4D20A99D-DCE9-5545-EE8C-503D454CB8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8497" y="3171400"/>
              <a:ext cx="1035578" cy="517350"/>
            </a:xfrm>
            <a:prstGeom prst="roundRect">
              <a:avLst>
                <a:gd name="adj" fmla="val 27853"/>
              </a:avLst>
            </a:prstGeom>
            <a:noFill/>
            <a:ln w="25400">
              <a:solidFill>
                <a:srgbClr val="FF0000"/>
              </a:solidFill>
              <a:prstDash val="dash"/>
              <a:round/>
              <a:headEnd/>
              <a:tailEnd/>
            </a:ln>
            <a:effectLst/>
          </p:spPr>
          <p:txBody>
            <a:bodyPr wrap="square" lIns="0" tIns="64008" rIns="0" bIns="64008" anchor="ctr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kern="0" dirty="0">
                  <a:latin typeface="Calibri" panose="020F0502020204030204" pitchFamily="34" charset="0"/>
                  <a:ea typeface="ＭＳ Ｐゴシック" pitchFamily="34" charset="-128"/>
                  <a:cs typeface="Calibri" panose="020F0502020204030204" pitchFamily="34" charset="0"/>
                </a:rPr>
                <a:t>Split 12</a:t>
              </a:r>
            </a:p>
          </p:txBody>
        </p:sp>
        <p:sp>
          <p:nvSpPr>
            <p:cNvPr id="973" name="AutoShape 3">
              <a:extLst>
                <a:ext uri="{FF2B5EF4-FFF2-40B4-BE49-F238E27FC236}">
                  <a16:creationId xmlns:a16="http://schemas.microsoft.com/office/drawing/2014/main" id="{776A778D-C245-9C07-AB6E-1C79983BF6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8497" y="3742900"/>
              <a:ext cx="1035578" cy="517350"/>
            </a:xfrm>
            <a:prstGeom prst="roundRect">
              <a:avLst>
                <a:gd name="adj" fmla="val 27853"/>
              </a:avLst>
            </a:prstGeom>
            <a:noFill/>
            <a:ln w="25400">
              <a:solidFill>
                <a:srgbClr val="FF0000"/>
              </a:solidFill>
              <a:prstDash val="dash"/>
              <a:round/>
              <a:headEnd/>
              <a:tailEnd/>
            </a:ln>
            <a:effectLst/>
          </p:spPr>
          <p:txBody>
            <a:bodyPr wrap="square" lIns="0" tIns="64008" rIns="0" bIns="64008" anchor="ctr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kern="0" dirty="0">
                  <a:latin typeface="Calibri" panose="020F0502020204030204" pitchFamily="34" charset="0"/>
                  <a:ea typeface="ＭＳ Ｐゴシック" pitchFamily="34" charset="-128"/>
                  <a:cs typeface="Calibri" panose="020F0502020204030204" pitchFamily="34" charset="0"/>
                </a:rPr>
                <a:t>Split 21</a:t>
              </a:r>
            </a:p>
          </p:txBody>
        </p:sp>
        <p:sp>
          <p:nvSpPr>
            <p:cNvPr id="974" name="AutoShape 3">
              <a:extLst>
                <a:ext uri="{FF2B5EF4-FFF2-40B4-BE49-F238E27FC236}">
                  <a16:creationId xmlns:a16="http://schemas.microsoft.com/office/drawing/2014/main" id="{375E46FA-8C97-9E9E-473C-890EA86AF3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8497" y="4314400"/>
              <a:ext cx="1035578" cy="517350"/>
            </a:xfrm>
            <a:prstGeom prst="roundRect">
              <a:avLst>
                <a:gd name="adj" fmla="val 27853"/>
              </a:avLst>
            </a:prstGeom>
            <a:noFill/>
            <a:ln w="25400">
              <a:solidFill>
                <a:srgbClr val="FF0000"/>
              </a:solidFill>
              <a:prstDash val="dash"/>
              <a:round/>
              <a:headEnd/>
              <a:tailEnd/>
            </a:ln>
            <a:effectLst/>
          </p:spPr>
          <p:txBody>
            <a:bodyPr wrap="square" lIns="0" tIns="64008" rIns="0" bIns="64008" anchor="ctr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kern="0" dirty="0">
                  <a:latin typeface="Calibri" panose="020F0502020204030204" pitchFamily="34" charset="0"/>
                  <a:ea typeface="ＭＳ Ｐゴシック" pitchFamily="34" charset="-128"/>
                  <a:cs typeface="Calibri" panose="020F0502020204030204" pitchFamily="34" charset="0"/>
                </a:rPr>
                <a:t>Split 22</a:t>
              </a:r>
            </a:p>
          </p:txBody>
        </p:sp>
        <p:sp>
          <p:nvSpPr>
            <p:cNvPr id="975" name="AutoShape 3">
              <a:extLst>
                <a:ext uri="{FF2B5EF4-FFF2-40B4-BE49-F238E27FC236}">
                  <a16:creationId xmlns:a16="http://schemas.microsoft.com/office/drawing/2014/main" id="{203B9FBE-91AA-37DC-DA44-EAB5082C2A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8497" y="4876375"/>
              <a:ext cx="1035578" cy="517350"/>
            </a:xfrm>
            <a:prstGeom prst="roundRect">
              <a:avLst>
                <a:gd name="adj" fmla="val 27853"/>
              </a:avLst>
            </a:prstGeom>
            <a:noFill/>
            <a:ln w="25400">
              <a:solidFill>
                <a:srgbClr val="FF0000"/>
              </a:solidFill>
              <a:prstDash val="dash"/>
              <a:round/>
              <a:headEnd/>
              <a:tailEnd/>
            </a:ln>
            <a:effectLst/>
          </p:spPr>
          <p:txBody>
            <a:bodyPr wrap="square" lIns="0" tIns="64008" rIns="0" bIns="64008" anchor="ctr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kern="0" dirty="0">
                  <a:latin typeface="Calibri" panose="020F0502020204030204" pitchFamily="34" charset="0"/>
                  <a:ea typeface="ＭＳ Ｐゴシック" pitchFamily="34" charset="-128"/>
                  <a:cs typeface="Calibri" panose="020F0502020204030204" pitchFamily="34" charset="0"/>
                </a:rPr>
                <a:t>Split 31</a:t>
              </a:r>
            </a:p>
          </p:txBody>
        </p:sp>
        <p:sp>
          <p:nvSpPr>
            <p:cNvPr id="976" name="AutoShape 3">
              <a:extLst>
                <a:ext uri="{FF2B5EF4-FFF2-40B4-BE49-F238E27FC236}">
                  <a16:creationId xmlns:a16="http://schemas.microsoft.com/office/drawing/2014/main" id="{6F24F667-E3E5-50BF-28F4-54D4BEB1A4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8497" y="5447875"/>
              <a:ext cx="1035578" cy="517350"/>
            </a:xfrm>
            <a:prstGeom prst="roundRect">
              <a:avLst>
                <a:gd name="adj" fmla="val 27853"/>
              </a:avLst>
            </a:prstGeom>
            <a:noFill/>
            <a:ln w="25400">
              <a:solidFill>
                <a:srgbClr val="FF0000"/>
              </a:solidFill>
              <a:prstDash val="dash"/>
              <a:round/>
              <a:headEnd/>
              <a:tailEnd/>
            </a:ln>
            <a:effectLst/>
          </p:spPr>
          <p:txBody>
            <a:bodyPr wrap="square" lIns="0" tIns="64008" rIns="0" bIns="64008" anchor="ctr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kern="0" dirty="0">
                  <a:latin typeface="Calibri" panose="020F0502020204030204" pitchFamily="34" charset="0"/>
                  <a:ea typeface="ＭＳ Ｐゴシック" pitchFamily="34" charset="-128"/>
                  <a:cs typeface="Calibri" panose="020F0502020204030204" pitchFamily="34" charset="0"/>
                </a:rPr>
                <a:t>Split 32</a:t>
              </a:r>
            </a:p>
          </p:txBody>
        </p:sp>
      </p:grpSp>
      <p:grpSp>
        <p:nvGrpSpPr>
          <p:cNvPr id="977" name="Group 976">
            <a:extLst>
              <a:ext uri="{FF2B5EF4-FFF2-40B4-BE49-F238E27FC236}">
                <a16:creationId xmlns:a16="http://schemas.microsoft.com/office/drawing/2014/main" id="{AB33D74C-5FCC-BBB1-6917-824C46FA323E}"/>
              </a:ext>
            </a:extLst>
          </p:cNvPr>
          <p:cNvGrpSpPr/>
          <p:nvPr/>
        </p:nvGrpSpPr>
        <p:grpSpPr>
          <a:xfrm>
            <a:off x="3596038" y="1988130"/>
            <a:ext cx="3933825" cy="4573128"/>
            <a:chOff x="2124075" y="2188848"/>
            <a:chExt cx="3933825" cy="4573128"/>
          </a:xfrm>
        </p:grpSpPr>
        <p:sp>
          <p:nvSpPr>
            <p:cNvPr id="978" name="AutoShape 3">
              <a:extLst>
                <a:ext uri="{FF2B5EF4-FFF2-40B4-BE49-F238E27FC236}">
                  <a16:creationId xmlns:a16="http://schemas.microsoft.com/office/drawing/2014/main" id="{B777449E-4299-A8E6-4324-1B9D120D68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12496" y="2188848"/>
              <a:ext cx="1502303" cy="615553"/>
            </a:xfrm>
            <a:prstGeom prst="roundRect">
              <a:avLst>
                <a:gd name="adj" fmla="val 0"/>
              </a:avLst>
            </a:prstGeom>
            <a:solidFill>
              <a:srgbClr val="7889FB"/>
            </a:solidFill>
            <a:ln w="19050">
              <a:solidFill>
                <a:srgbClr val="7889FB"/>
              </a:solidFill>
              <a:round/>
              <a:headEnd/>
              <a:tailEnd/>
            </a:ln>
            <a:effectLst/>
          </p:spPr>
          <p:txBody>
            <a:bodyPr wrap="square" lIns="0" tIns="0" rIns="0" bIns="0" anchor="ctr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b="1" kern="0" dirty="0">
                  <a:solidFill>
                    <a:schemeClr val="bg1"/>
                  </a:solidFill>
                  <a:latin typeface="Calibri" panose="020F0502020204030204" pitchFamily="34" charset="0"/>
                  <a:ea typeface="ＭＳ Ｐゴシック" pitchFamily="34" charset="-128"/>
                  <a:cs typeface="Calibri" panose="020F0502020204030204" pitchFamily="34" charset="0"/>
                </a:rPr>
                <a:t>map </a:t>
              </a:r>
              <a:br>
                <a:rPr lang="en-US" sz="2000" b="1" kern="0" dirty="0">
                  <a:solidFill>
                    <a:schemeClr val="bg1"/>
                  </a:solidFill>
                  <a:latin typeface="Calibri" panose="020F0502020204030204" pitchFamily="34" charset="0"/>
                  <a:ea typeface="ＭＳ Ｐゴシック" pitchFamily="34" charset="-128"/>
                  <a:cs typeface="Calibri" panose="020F0502020204030204" pitchFamily="34" charset="0"/>
                </a:rPr>
              </a:br>
              <a:r>
                <a:rPr lang="en-US" sz="2000" b="1" kern="0" dirty="0">
                  <a:solidFill>
                    <a:schemeClr val="bg1"/>
                  </a:solidFill>
                  <a:latin typeface="Calibri" panose="020F0502020204030204" pitchFamily="34" charset="0"/>
                  <a:ea typeface="ＭＳ Ｐゴシック" pitchFamily="34" charset="-128"/>
                  <a:cs typeface="Calibri" panose="020F0502020204030204" pitchFamily="34" charset="0"/>
                </a:rPr>
                <a:t>task</a:t>
              </a:r>
            </a:p>
          </p:txBody>
        </p:sp>
        <p:sp>
          <p:nvSpPr>
            <p:cNvPr id="979" name="AutoShape 3">
              <a:extLst>
                <a:ext uri="{FF2B5EF4-FFF2-40B4-BE49-F238E27FC236}">
                  <a16:creationId xmlns:a16="http://schemas.microsoft.com/office/drawing/2014/main" id="{FC32D404-AD73-D14C-5027-A11421C930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68460" y="2333210"/>
              <a:ext cx="311679" cy="307777"/>
            </a:xfrm>
            <a:prstGeom prst="roundRect">
              <a:avLst>
                <a:gd name="adj" fmla="val 0"/>
              </a:avLst>
            </a:prstGeom>
            <a:solidFill>
              <a:schemeClr val="tx1"/>
            </a:solidFill>
            <a:ln w="19050">
              <a:solidFill>
                <a:srgbClr val="7889FB"/>
              </a:solidFill>
              <a:round/>
              <a:headEnd/>
              <a:tailEnd/>
            </a:ln>
            <a:effectLst/>
          </p:spPr>
          <p:txBody>
            <a:bodyPr wrap="square" lIns="0" tIns="0" rIns="0" bIns="0" anchor="ctr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lang="en-US" sz="2000" b="1" kern="0" dirty="0">
                <a:solidFill>
                  <a:schemeClr val="bg1"/>
                </a:solidFill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endParaRPr>
            </a:p>
          </p:txBody>
        </p:sp>
        <p:sp>
          <p:nvSpPr>
            <p:cNvPr id="980" name="AutoShape 3">
              <a:extLst>
                <a:ext uri="{FF2B5EF4-FFF2-40B4-BE49-F238E27FC236}">
                  <a16:creationId xmlns:a16="http://schemas.microsoft.com/office/drawing/2014/main" id="{C24F8309-D7FF-E7E1-A167-C18D117733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12496" y="2903223"/>
              <a:ext cx="1502303" cy="615553"/>
            </a:xfrm>
            <a:prstGeom prst="roundRect">
              <a:avLst>
                <a:gd name="adj" fmla="val 0"/>
              </a:avLst>
            </a:prstGeom>
            <a:solidFill>
              <a:srgbClr val="7889FB"/>
            </a:solidFill>
            <a:ln w="19050">
              <a:solidFill>
                <a:srgbClr val="7889FB"/>
              </a:solidFill>
              <a:round/>
              <a:headEnd/>
              <a:tailEnd/>
            </a:ln>
            <a:effectLst/>
          </p:spPr>
          <p:txBody>
            <a:bodyPr wrap="square" lIns="0" tIns="0" rIns="0" bIns="0" anchor="ctr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b="1" kern="0" dirty="0">
                  <a:solidFill>
                    <a:schemeClr val="bg1"/>
                  </a:solidFill>
                  <a:latin typeface="Calibri" panose="020F0502020204030204" pitchFamily="34" charset="0"/>
                  <a:ea typeface="ＭＳ Ｐゴシック" pitchFamily="34" charset="-128"/>
                  <a:cs typeface="Calibri" panose="020F0502020204030204" pitchFamily="34" charset="0"/>
                </a:rPr>
                <a:t>map </a:t>
              </a:r>
              <a:br>
                <a:rPr lang="en-US" sz="2000" b="1" kern="0" dirty="0">
                  <a:solidFill>
                    <a:schemeClr val="bg1"/>
                  </a:solidFill>
                  <a:latin typeface="Calibri" panose="020F0502020204030204" pitchFamily="34" charset="0"/>
                  <a:ea typeface="ＭＳ Ｐゴシック" pitchFamily="34" charset="-128"/>
                  <a:cs typeface="Calibri" panose="020F0502020204030204" pitchFamily="34" charset="0"/>
                </a:rPr>
              </a:br>
              <a:r>
                <a:rPr lang="en-US" sz="2000" b="1" kern="0" dirty="0">
                  <a:solidFill>
                    <a:schemeClr val="bg1"/>
                  </a:solidFill>
                  <a:latin typeface="Calibri" panose="020F0502020204030204" pitchFamily="34" charset="0"/>
                  <a:ea typeface="ＭＳ Ｐゴシック" pitchFamily="34" charset="-128"/>
                  <a:cs typeface="Calibri" panose="020F0502020204030204" pitchFamily="34" charset="0"/>
                </a:rPr>
                <a:t>task</a:t>
              </a:r>
            </a:p>
          </p:txBody>
        </p:sp>
        <p:sp>
          <p:nvSpPr>
            <p:cNvPr id="981" name="AutoShape 3">
              <a:extLst>
                <a:ext uri="{FF2B5EF4-FFF2-40B4-BE49-F238E27FC236}">
                  <a16:creationId xmlns:a16="http://schemas.microsoft.com/office/drawing/2014/main" id="{930ACDA5-9374-F6A4-FE36-1D0F14DFF4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68460" y="3047585"/>
              <a:ext cx="311679" cy="307777"/>
            </a:xfrm>
            <a:prstGeom prst="roundRect">
              <a:avLst>
                <a:gd name="adj" fmla="val 0"/>
              </a:avLst>
            </a:prstGeom>
            <a:solidFill>
              <a:schemeClr val="tx1"/>
            </a:solidFill>
            <a:ln w="19050">
              <a:solidFill>
                <a:srgbClr val="7889FB"/>
              </a:solidFill>
              <a:round/>
              <a:headEnd/>
              <a:tailEnd/>
            </a:ln>
            <a:effectLst/>
          </p:spPr>
          <p:txBody>
            <a:bodyPr wrap="square" lIns="0" tIns="0" rIns="0" bIns="0" anchor="ctr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lang="en-US" sz="2000" b="1" kern="0" dirty="0">
                <a:solidFill>
                  <a:schemeClr val="bg1"/>
                </a:solidFill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endParaRPr>
            </a:p>
          </p:txBody>
        </p:sp>
        <p:sp>
          <p:nvSpPr>
            <p:cNvPr id="982" name="AutoShape 3">
              <a:extLst>
                <a:ext uri="{FF2B5EF4-FFF2-40B4-BE49-F238E27FC236}">
                  <a16:creationId xmlns:a16="http://schemas.microsoft.com/office/drawing/2014/main" id="{96268790-F9D6-07E4-4FB2-A6E6FD8D24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22021" y="3608073"/>
              <a:ext cx="1502303" cy="615553"/>
            </a:xfrm>
            <a:prstGeom prst="roundRect">
              <a:avLst>
                <a:gd name="adj" fmla="val 0"/>
              </a:avLst>
            </a:prstGeom>
            <a:solidFill>
              <a:srgbClr val="7889FB"/>
            </a:solidFill>
            <a:ln w="19050">
              <a:solidFill>
                <a:srgbClr val="7889FB"/>
              </a:solidFill>
              <a:round/>
              <a:headEnd/>
              <a:tailEnd/>
            </a:ln>
            <a:effectLst/>
          </p:spPr>
          <p:txBody>
            <a:bodyPr wrap="square" lIns="0" tIns="0" rIns="0" bIns="0" anchor="ctr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b="1" kern="0" dirty="0">
                  <a:solidFill>
                    <a:schemeClr val="bg1"/>
                  </a:solidFill>
                  <a:latin typeface="Calibri" panose="020F0502020204030204" pitchFamily="34" charset="0"/>
                  <a:ea typeface="ＭＳ Ｐゴシック" pitchFamily="34" charset="-128"/>
                  <a:cs typeface="Calibri" panose="020F0502020204030204" pitchFamily="34" charset="0"/>
                </a:rPr>
                <a:t>map </a:t>
              </a:r>
              <a:br>
                <a:rPr lang="en-US" sz="2000" b="1" kern="0" dirty="0">
                  <a:solidFill>
                    <a:schemeClr val="bg1"/>
                  </a:solidFill>
                  <a:latin typeface="Calibri" panose="020F0502020204030204" pitchFamily="34" charset="0"/>
                  <a:ea typeface="ＭＳ Ｐゴシック" pitchFamily="34" charset="-128"/>
                  <a:cs typeface="Calibri" panose="020F0502020204030204" pitchFamily="34" charset="0"/>
                </a:rPr>
              </a:br>
              <a:r>
                <a:rPr lang="en-US" sz="2000" b="1" kern="0" dirty="0">
                  <a:solidFill>
                    <a:schemeClr val="bg1"/>
                  </a:solidFill>
                  <a:latin typeface="Calibri" panose="020F0502020204030204" pitchFamily="34" charset="0"/>
                  <a:ea typeface="ＭＳ Ｐゴシック" pitchFamily="34" charset="-128"/>
                  <a:cs typeface="Calibri" panose="020F0502020204030204" pitchFamily="34" charset="0"/>
                </a:rPr>
                <a:t>task</a:t>
              </a:r>
            </a:p>
          </p:txBody>
        </p:sp>
        <p:sp>
          <p:nvSpPr>
            <p:cNvPr id="983" name="AutoShape 3">
              <a:extLst>
                <a:ext uri="{FF2B5EF4-FFF2-40B4-BE49-F238E27FC236}">
                  <a16:creationId xmlns:a16="http://schemas.microsoft.com/office/drawing/2014/main" id="{F8499E27-6A11-4ABC-B0CA-F30B7E6B94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7985" y="3752435"/>
              <a:ext cx="311679" cy="307777"/>
            </a:xfrm>
            <a:prstGeom prst="roundRect">
              <a:avLst>
                <a:gd name="adj" fmla="val 0"/>
              </a:avLst>
            </a:prstGeom>
            <a:solidFill>
              <a:schemeClr val="tx1"/>
            </a:solidFill>
            <a:ln w="19050">
              <a:solidFill>
                <a:srgbClr val="7889FB"/>
              </a:solidFill>
              <a:round/>
              <a:headEnd/>
              <a:tailEnd/>
            </a:ln>
            <a:effectLst/>
          </p:spPr>
          <p:txBody>
            <a:bodyPr wrap="square" lIns="0" tIns="0" rIns="0" bIns="0" anchor="ctr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lang="en-US" sz="2000" b="1" kern="0" dirty="0">
                <a:solidFill>
                  <a:schemeClr val="bg1"/>
                </a:solidFill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endParaRPr>
            </a:p>
          </p:txBody>
        </p:sp>
        <p:sp>
          <p:nvSpPr>
            <p:cNvPr id="984" name="AutoShape 3">
              <a:extLst>
                <a:ext uri="{FF2B5EF4-FFF2-40B4-BE49-F238E27FC236}">
                  <a16:creationId xmlns:a16="http://schemas.microsoft.com/office/drawing/2014/main" id="{F0E489FF-2370-6355-57EE-C7F50D64ED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22021" y="4322448"/>
              <a:ext cx="1502303" cy="615553"/>
            </a:xfrm>
            <a:prstGeom prst="roundRect">
              <a:avLst>
                <a:gd name="adj" fmla="val 0"/>
              </a:avLst>
            </a:prstGeom>
            <a:solidFill>
              <a:srgbClr val="7889FB"/>
            </a:solidFill>
            <a:ln w="19050">
              <a:solidFill>
                <a:srgbClr val="7889FB"/>
              </a:solidFill>
              <a:round/>
              <a:headEnd/>
              <a:tailEnd/>
            </a:ln>
            <a:effectLst/>
          </p:spPr>
          <p:txBody>
            <a:bodyPr wrap="square" lIns="0" tIns="0" rIns="0" bIns="0" anchor="ctr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b="1" kern="0" dirty="0">
                  <a:solidFill>
                    <a:schemeClr val="bg1"/>
                  </a:solidFill>
                  <a:latin typeface="Calibri" panose="020F0502020204030204" pitchFamily="34" charset="0"/>
                  <a:ea typeface="ＭＳ Ｐゴシック" pitchFamily="34" charset="-128"/>
                  <a:cs typeface="Calibri" panose="020F0502020204030204" pitchFamily="34" charset="0"/>
                </a:rPr>
                <a:t>map </a:t>
              </a:r>
              <a:br>
                <a:rPr lang="en-US" sz="2000" b="1" kern="0" dirty="0">
                  <a:solidFill>
                    <a:schemeClr val="bg1"/>
                  </a:solidFill>
                  <a:latin typeface="Calibri" panose="020F0502020204030204" pitchFamily="34" charset="0"/>
                  <a:ea typeface="ＭＳ Ｐゴシック" pitchFamily="34" charset="-128"/>
                  <a:cs typeface="Calibri" panose="020F0502020204030204" pitchFamily="34" charset="0"/>
                </a:rPr>
              </a:br>
              <a:r>
                <a:rPr lang="en-US" sz="2000" b="1" kern="0" dirty="0">
                  <a:solidFill>
                    <a:schemeClr val="bg1"/>
                  </a:solidFill>
                  <a:latin typeface="Calibri" panose="020F0502020204030204" pitchFamily="34" charset="0"/>
                  <a:ea typeface="ＭＳ Ｐゴシック" pitchFamily="34" charset="-128"/>
                  <a:cs typeface="Calibri" panose="020F0502020204030204" pitchFamily="34" charset="0"/>
                </a:rPr>
                <a:t>task</a:t>
              </a:r>
            </a:p>
          </p:txBody>
        </p:sp>
        <p:sp>
          <p:nvSpPr>
            <p:cNvPr id="985" name="AutoShape 3">
              <a:extLst>
                <a:ext uri="{FF2B5EF4-FFF2-40B4-BE49-F238E27FC236}">
                  <a16:creationId xmlns:a16="http://schemas.microsoft.com/office/drawing/2014/main" id="{6EA68F32-EF7A-8B48-6999-2818A2AEB7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7985" y="4466810"/>
              <a:ext cx="311679" cy="307777"/>
            </a:xfrm>
            <a:prstGeom prst="roundRect">
              <a:avLst>
                <a:gd name="adj" fmla="val 0"/>
              </a:avLst>
            </a:prstGeom>
            <a:solidFill>
              <a:schemeClr val="tx1"/>
            </a:solidFill>
            <a:ln w="19050">
              <a:solidFill>
                <a:srgbClr val="7889FB"/>
              </a:solidFill>
              <a:round/>
              <a:headEnd/>
              <a:tailEnd/>
            </a:ln>
            <a:effectLst/>
          </p:spPr>
          <p:txBody>
            <a:bodyPr wrap="square" lIns="0" tIns="0" rIns="0" bIns="0" anchor="ctr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lang="en-US" sz="2000" b="1" kern="0" dirty="0">
                <a:solidFill>
                  <a:schemeClr val="bg1"/>
                </a:solidFill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endParaRPr>
            </a:p>
          </p:txBody>
        </p:sp>
        <p:sp>
          <p:nvSpPr>
            <p:cNvPr id="986" name="AutoShape 3">
              <a:extLst>
                <a:ext uri="{FF2B5EF4-FFF2-40B4-BE49-F238E27FC236}">
                  <a16:creationId xmlns:a16="http://schemas.microsoft.com/office/drawing/2014/main" id="{1FE5ED7D-C277-ABE2-35F6-D117C3541F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22021" y="5036823"/>
              <a:ext cx="1502303" cy="615553"/>
            </a:xfrm>
            <a:prstGeom prst="roundRect">
              <a:avLst>
                <a:gd name="adj" fmla="val 0"/>
              </a:avLst>
            </a:prstGeom>
            <a:solidFill>
              <a:srgbClr val="7889FB"/>
            </a:solidFill>
            <a:ln w="19050">
              <a:solidFill>
                <a:srgbClr val="7889FB"/>
              </a:solidFill>
              <a:round/>
              <a:headEnd/>
              <a:tailEnd/>
            </a:ln>
            <a:effectLst/>
          </p:spPr>
          <p:txBody>
            <a:bodyPr wrap="square" lIns="0" tIns="0" rIns="0" bIns="0" anchor="ctr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b="1" kern="0" dirty="0">
                  <a:solidFill>
                    <a:schemeClr val="bg1"/>
                  </a:solidFill>
                  <a:latin typeface="Calibri" panose="020F0502020204030204" pitchFamily="34" charset="0"/>
                  <a:ea typeface="ＭＳ Ｐゴシック" pitchFamily="34" charset="-128"/>
                  <a:cs typeface="Calibri" panose="020F0502020204030204" pitchFamily="34" charset="0"/>
                </a:rPr>
                <a:t>map </a:t>
              </a:r>
              <a:br>
                <a:rPr lang="en-US" sz="2000" b="1" kern="0" dirty="0">
                  <a:solidFill>
                    <a:schemeClr val="bg1"/>
                  </a:solidFill>
                  <a:latin typeface="Calibri" panose="020F0502020204030204" pitchFamily="34" charset="0"/>
                  <a:ea typeface="ＭＳ Ｐゴシック" pitchFamily="34" charset="-128"/>
                  <a:cs typeface="Calibri" panose="020F0502020204030204" pitchFamily="34" charset="0"/>
                </a:rPr>
              </a:br>
              <a:r>
                <a:rPr lang="en-US" sz="2000" b="1" kern="0" dirty="0">
                  <a:solidFill>
                    <a:schemeClr val="bg1"/>
                  </a:solidFill>
                  <a:latin typeface="Calibri" panose="020F0502020204030204" pitchFamily="34" charset="0"/>
                  <a:ea typeface="ＭＳ Ｐゴシック" pitchFamily="34" charset="-128"/>
                  <a:cs typeface="Calibri" panose="020F0502020204030204" pitchFamily="34" charset="0"/>
                </a:rPr>
                <a:t>task</a:t>
              </a:r>
            </a:p>
          </p:txBody>
        </p:sp>
        <p:sp>
          <p:nvSpPr>
            <p:cNvPr id="987" name="AutoShape 3">
              <a:extLst>
                <a:ext uri="{FF2B5EF4-FFF2-40B4-BE49-F238E27FC236}">
                  <a16:creationId xmlns:a16="http://schemas.microsoft.com/office/drawing/2014/main" id="{CF363BD9-3ED6-3AD7-79D0-3DB6372D9F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7985" y="5181185"/>
              <a:ext cx="311679" cy="307777"/>
            </a:xfrm>
            <a:prstGeom prst="roundRect">
              <a:avLst>
                <a:gd name="adj" fmla="val 0"/>
              </a:avLst>
            </a:prstGeom>
            <a:solidFill>
              <a:schemeClr val="tx1"/>
            </a:solidFill>
            <a:ln w="19050">
              <a:solidFill>
                <a:srgbClr val="7889FB"/>
              </a:solidFill>
              <a:round/>
              <a:headEnd/>
              <a:tailEnd/>
            </a:ln>
            <a:effectLst/>
          </p:spPr>
          <p:txBody>
            <a:bodyPr wrap="square" lIns="0" tIns="0" rIns="0" bIns="0" anchor="ctr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lang="en-US" sz="2000" b="1" kern="0" dirty="0">
                <a:solidFill>
                  <a:schemeClr val="bg1"/>
                </a:solidFill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endParaRPr>
            </a:p>
          </p:txBody>
        </p:sp>
        <p:sp>
          <p:nvSpPr>
            <p:cNvPr id="988" name="AutoShape 3">
              <a:extLst>
                <a:ext uri="{FF2B5EF4-FFF2-40B4-BE49-F238E27FC236}">
                  <a16:creationId xmlns:a16="http://schemas.microsoft.com/office/drawing/2014/main" id="{0941B46F-36EB-F670-90F7-17EB43C718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31546" y="5741673"/>
              <a:ext cx="1502303" cy="615553"/>
            </a:xfrm>
            <a:prstGeom prst="roundRect">
              <a:avLst>
                <a:gd name="adj" fmla="val 0"/>
              </a:avLst>
            </a:prstGeom>
            <a:solidFill>
              <a:srgbClr val="7889FB"/>
            </a:solidFill>
            <a:ln w="19050">
              <a:solidFill>
                <a:srgbClr val="7889FB"/>
              </a:solidFill>
              <a:round/>
              <a:headEnd/>
              <a:tailEnd/>
            </a:ln>
            <a:effectLst/>
          </p:spPr>
          <p:txBody>
            <a:bodyPr wrap="square" lIns="0" tIns="0" rIns="0" bIns="0" anchor="ctr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b="1" kern="0" dirty="0">
                  <a:solidFill>
                    <a:schemeClr val="bg1"/>
                  </a:solidFill>
                  <a:latin typeface="Calibri" panose="020F0502020204030204" pitchFamily="34" charset="0"/>
                  <a:ea typeface="ＭＳ Ｐゴシック" pitchFamily="34" charset="-128"/>
                  <a:cs typeface="Calibri" panose="020F0502020204030204" pitchFamily="34" charset="0"/>
                </a:rPr>
                <a:t>map </a:t>
              </a:r>
              <a:br>
                <a:rPr lang="en-US" sz="2000" b="1" kern="0" dirty="0">
                  <a:solidFill>
                    <a:schemeClr val="bg1"/>
                  </a:solidFill>
                  <a:latin typeface="Calibri" panose="020F0502020204030204" pitchFamily="34" charset="0"/>
                  <a:ea typeface="ＭＳ Ｐゴシック" pitchFamily="34" charset="-128"/>
                  <a:cs typeface="Calibri" panose="020F0502020204030204" pitchFamily="34" charset="0"/>
                </a:rPr>
              </a:br>
              <a:r>
                <a:rPr lang="en-US" sz="2000" b="1" kern="0" dirty="0">
                  <a:solidFill>
                    <a:schemeClr val="bg1"/>
                  </a:solidFill>
                  <a:latin typeface="Calibri" panose="020F0502020204030204" pitchFamily="34" charset="0"/>
                  <a:ea typeface="ＭＳ Ｐゴシック" pitchFamily="34" charset="-128"/>
                  <a:cs typeface="Calibri" panose="020F0502020204030204" pitchFamily="34" charset="0"/>
                </a:rPr>
                <a:t>task</a:t>
              </a:r>
            </a:p>
          </p:txBody>
        </p:sp>
        <p:sp>
          <p:nvSpPr>
            <p:cNvPr id="989" name="AutoShape 3">
              <a:extLst>
                <a:ext uri="{FF2B5EF4-FFF2-40B4-BE49-F238E27FC236}">
                  <a16:creationId xmlns:a16="http://schemas.microsoft.com/office/drawing/2014/main" id="{FB37F91D-B1F6-A0DE-5E25-0EAB56EB3A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87510" y="5886035"/>
              <a:ext cx="311679" cy="307777"/>
            </a:xfrm>
            <a:prstGeom prst="roundRect">
              <a:avLst>
                <a:gd name="adj" fmla="val 0"/>
              </a:avLst>
            </a:prstGeom>
            <a:solidFill>
              <a:schemeClr val="tx1"/>
            </a:solidFill>
            <a:ln w="19050">
              <a:solidFill>
                <a:srgbClr val="7889FB"/>
              </a:solidFill>
              <a:round/>
              <a:headEnd/>
              <a:tailEnd/>
            </a:ln>
            <a:effectLst/>
          </p:spPr>
          <p:txBody>
            <a:bodyPr wrap="square" lIns="0" tIns="0" rIns="0" bIns="0" anchor="ctr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lang="en-US" sz="2000" b="1" kern="0" dirty="0">
                <a:solidFill>
                  <a:schemeClr val="bg1"/>
                </a:solidFill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endParaRPr>
            </a:p>
          </p:txBody>
        </p:sp>
        <p:sp>
          <p:nvSpPr>
            <p:cNvPr id="990" name="TextBox 989">
              <a:extLst>
                <a:ext uri="{FF2B5EF4-FFF2-40B4-BE49-F238E27FC236}">
                  <a16:creationId xmlns:a16="http://schemas.microsoft.com/office/drawing/2014/main" id="{7D81F405-A8CF-0AB0-2856-03664F811A04}"/>
                </a:ext>
              </a:extLst>
            </p:cNvPr>
            <p:cNvSpPr txBox="1"/>
            <p:nvPr/>
          </p:nvSpPr>
          <p:spPr>
            <a:xfrm>
              <a:off x="3143250" y="6392644"/>
              <a:ext cx="29146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Sort, [</a:t>
              </a:r>
              <a:r>
                <a:rPr lang="en-US" b="1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Combine</a:t>
              </a:r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], [Compress]</a:t>
              </a:r>
            </a:p>
          </p:txBody>
        </p:sp>
        <p:cxnSp>
          <p:nvCxnSpPr>
            <p:cNvPr id="991" name="AutoShape 54">
              <a:extLst>
                <a:ext uri="{FF2B5EF4-FFF2-40B4-BE49-F238E27FC236}">
                  <a16:creationId xmlns:a16="http://schemas.microsoft.com/office/drawing/2014/main" id="{FCE15791-B4CD-6D0D-7CD2-48E6CE7EFA33}"/>
                </a:ext>
              </a:extLst>
            </p:cNvPr>
            <p:cNvCxnSpPr>
              <a:cxnSpLocks noChangeShapeType="1"/>
              <a:stCxn id="971" idx="3"/>
              <a:endCxn id="978" idx="1"/>
            </p:cNvCxnSpPr>
            <p:nvPr/>
          </p:nvCxnSpPr>
          <p:spPr bwMode="auto">
            <a:xfrm flipV="1">
              <a:off x="2124075" y="2496625"/>
              <a:ext cx="488421" cy="361950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lg"/>
            </a:ln>
          </p:spPr>
        </p:cxnSp>
        <p:cxnSp>
          <p:nvCxnSpPr>
            <p:cNvPr id="992" name="AutoShape 54">
              <a:extLst>
                <a:ext uri="{FF2B5EF4-FFF2-40B4-BE49-F238E27FC236}">
                  <a16:creationId xmlns:a16="http://schemas.microsoft.com/office/drawing/2014/main" id="{7865412C-9AFF-9E0A-D26F-30CF6E456278}"/>
                </a:ext>
              </a:extLst>
            </p:cNvPr>
            <p:cNvCxnSpPr>
              <a:cxnSpLocks noChangeShapeType="1"/>
              <a:stCxn id="972" idx="3"/>
              <a:endCxn id="980" idx="1"/>
            </p:cNvCxnSpPr>
            <p:nvPr/>
          </p:nvCxnSpPr>
          <p:spPr bwMode="auto">
            <a:xfrm flipV="1">
              <a:off x="2124075" y="3211000"/>
              <a:ext cx="488421" cy="219075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lg"/>
            </a:ln>
          </p:spPr>
        </p:cxnSp>
        <p:cxnSp>
          <p:nvCxnSpPr>
            <p:cNvPr id="993" name="AutoShape 54">
              <a:extLst>
                <a:ext uri="{FF2B5EF4-FFF2-40B4-BE49-F238E27FC236}">
                  <a16:creationId xmlns:a16="http://schemas.microsoft.com/office/drawing/2014/main" id="{66B52BFA-B8A9-670F-2743-D3982EB87640}"/>
                </a:ext>
              </a:extLst>
            </p:cNvPr>
            <p:cNvCxnSpPr>
              <a:cxnSpLocks noChangeShapeType="1"/>
              <a:stCxn id="973" idx="3"/>
              <a:endCxn id="982" idx="1"/>
            </p:cNvCxnSpPr>
            <p:nvPr/>
          </p:nvCxnSpPr>
          <p:spPr bwMode="auto">
            <a:xfrm flipV="1">
              <a:off x="2124075" y="3915850"/>
              <a:ext cx="497946" cy="85725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lg"/>
            </a:ln>
          </p:spPr>
        </p:cxnSp>
        <p:cxnSp>
          <p:nvCxnSpPr>
            <p:cNvPr id="994" name="AutoShape 54">
              <a:extLst>
                <a:ext uri="{FF2B5EF4-FFF2-40B4-BE49-F238E27FC236}">
                  <a16:creationId xmlns:a16="http://schemas.microsoft.com/office/drawing/2014/main" id="{AADC8ECC-2C2B-6114-B5E4-4CF1F3235309}"/>
                </a:ext>
              </a:extLst>
            </p:cNvPr>
            <p:cNvCxnSpPr>
              <a:cxnSpLocks noChangeShapeType="1"/>
              <a:stCxn id="974" idx="3"/>
              <a:endCxn id="984" idx="1"/>
            </p:cNvCxnSpPr>
            <p:nvPr/>
          </p:nvCxnSpPr>
          <p:spPr bwMode="auto">
            <a:xfrm>
              <a:off x="2124075" y="4573075"/>
              <a:ext cx="497946" cy="57150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lg"/>
            </a:ln>
          </p:spPr>
        </p:cxnSp>
        <p:cxnSp>
          <p:nvCxnSpPr>
            <p:cNvPr id="995" name="AutoShape 54">
              <a:extLst>
                <a:ext uri="{FF2B5EF4-FFF2-40B4-BE49-F238E27FC236}">
                  <a16:creationId xmlns:a16="http://schemas.microsoft.com/office/drawing/2014/main" id="{F2D9441D-8FF3-6F88-3799-28807F3FFA6A}"/>
                </a:ext>
              </a:extLst>
            </p:cNvPr>
            <p:cNvCxnSpPr>
              <a:cxnSpLocks noChangeShapeType="1"/>
              <a:stCxn id="975" idx="3"/>
              <a:endCxn id="986" idx="1"/>
            </p:cNvCxnSpPr>
            <p:nvPr/>
          </p:nvCxnSpPr>
          <p:spPr bwMode="auto">
            <a:xfrm>
              <a:off x="2124075" y="5135050"/>
              <a:ext cx="497946" cy="209550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lg"/>
            </a:ln>
          </p:spPr>
        </p:cxnSp>
        <p:cxnSp>
          <p:nvCxnSpPr>
            <p:cNvPr id="996" name="AutoShape 54">
              <a:extLst>
                <a:ext uri="{FF2B5EF4-FFF2-40B4-BE49-F238E27FC236}">
                  <a16:creationId xmlns:a16="http://schemas.microsoft.com/office/drawing/2014/main" id="{07B0FB68-6DC2-7C1C-E7FB-3AC7F34C1491}"/>
                </a:ext>
              </a:extLst>
            </p:cNvPr>
            <p:cNvCxnSpPr>
              <a:cxnSpLocks noChangeShapeType="1"/>
              <a:stCxn id="976" idx="3"/>
              <a:endCxn id="988" idx="1"/>
            </p:cNvCxnSpPr>
            <p:nvPr/>
          </p:nvCxnSpPr>
          <p:spPr bwMode="auto">
            <a:xfrm>
              <a:off x="2124075" y="5706550"/>
              <a:ext cx="507471" cy="342900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lg"/>
            </a:ln>
          </p:spPr>
        </p:cxnSp>
        <p:grpSp>
          <p:nvGrpSpPr>
            <p:cNvPr id="997" name="Group 996">
              <a:extLst>
                <a:ext uri="{FF2B5EF4-FFF2-40B4-BE49-F238E27FC236}">
                  <a16:creationId xmlns:a16="http://schemas.microsoft.com/office/drawing/2014/main" id="{CF68C6FC-0F06-6D8E-6EEA-00A3EB4375CA}"/>
                </a:ext>
              </a:extLst>
            </p:cNvPr>
            <p:cNvGrpSpPr/>
            <p:nvPr/>
          </p:nvGrpSpPr>
          <p:grpSpPr>
            <a:xfrm>
              <a:off x="4210050" y="2263054"/>
              <a:ext cx="466725" cy="432521"/>
              <a:chOff x="4210050" y="2263054"/>
              <a:chExt cx="466725" cy="432521"/>
            </a:xfrm>
          </p:grpSpPr>
          <p:sp>
            <p:nvSpPr>
              <p:cNvPr id="1018" name="Rectangle 1017">
                <a:extLst>
                  <a:ext uri="{FF2B5EF4-FFF2-40B4-BE49-F238E27FC236}">
                    <a16:creationId xmlns:a16="http://schemas.microsoft.com/office/drawing/2014/main" id="{89B33F84-F5AA-605D-BC02-0671BAE28B1A}"/>
                  </a:ext>
                </a:extLst>
              </p:cNvPr>
              <p:cNvSpPr/>
              <p:nvPr/>
            </p:nvSpPr>
            <p:spPr>
              <a:xfrm>
                <a:off x="4210050" y="2263054"/>
                <a:ext cx="466725" cy="146771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19" name="Rectangle 1018">
                <a:extLst>
                  <a:ext uri="{FF2B5EF4-FFF2-40B4-BE49-F238E27FC236}">
                    <a16:creationId xmlns:a16="http://schemas.microsoft.com/office/drawing/2014/main" id="{212885B1-500C-48B4-CBBA-1DA8E7DB631F}"/>
                  </a:ext>
                </a:extLst>
              </p:cNvPr>
              <p:cNvSpPr/>
              <p:nvPr/>
            </p:nvSpPr>
            <p:spPr>
              <a:xfrm>
                <a:off x="4210050" y="2405929"/>
                <a:ext cx="466725" cy="146771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20" name="Rectangle 1019">
                <a:extLst>
                  <a:ext uri="{FF2B5EF4-FFF2-40B4-BE49-F238E27FC236}">
                    <a16:creationId xmlns:a16="http://schemas.microsoft.com/office/drawing/2014/main" id="{7ACB1982-1841-78B2-2521-98224C946AF6}"/>
                  </a:ext>
                </a:extLst>
              </p:cNvPr>
              <p:cNvSpPr/>
              <p:nvPr/>
            </p:nvSpPr>
            <p:spPr>
              <a:xfrm>
                <a:off x="4210050" y="2548804"/>
                <a:ext cx="466725" cy="146771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998" name="Group 997">
              <a:extLst>
                <a:ext uri="{FF2B5EF4-FFF2-40B4-BE49-F238E27FC236}">
                  <a16:creationId xmlns:a16="http://schemas.microsoft.com/office/drawing/2014/main" id="{B70C93C3-65E9-DC7C-53DC-79C68A144686}"/>
                </a:ext>
              </a:extLst>
            </p:cNvPr>
            <p:cNvGrpSpPr/>
            <p:nvPr/>
          </p:nvGrpSpPr>
          <p:grpSpPr>
            <a:xfrm>
              <a:off x="4210050" y="2977429"/>
              <a:ext cx="466725" cy="432521"/>
              <a:chOff x="4210050" y="2263054"/>
              <a:chExt cx="466725" cy="432521"/>
            </a:xfrm>
          </p:grpSpPr>
          <p:sp>
            <p:nvSpPr>
              <p:cNvPr id="1015" name="Rectangle 1014">
                <a:extLst>
                  <a:ext uri="{FF2B5EF4-FFF2-40B4-BE49-F238E27FC236}">
                    <a16:creationId xmlns:a16="http://schemas.microsoft.com/office/drawing/2014/main" id="{5B7B4D68-A3D9-00D2-FC9B-7DB56D14C4B9}"/>
                  </a:ext>
                </a:extLst>
              </p:cNvPr>
              <p:cNvSpPr/>
              <p:nvPr/>
            </p:nvSpPr>
            <p:spPr>
              <a:xfrm>
                <a:off x="4210050" y="2263054"/>
                <a:ext cx="466725" cy="146771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16" name="Rectangle 1015">
                <a:extLst>
                  <a:ext uri="{FF2B5EF4-FFF2-40B4-BE49-F238E27FC236}">
                    <a16:creationId xmlns:a16="http://schemas.microsoft.com/office/drawing/2014/main" id="{AD286DAE-BB8D-41E9-32E5-F99D6520229B}"/>
                  </a:ext>
                </a:extLst>
              </p:cNvPr>
              <p:cNvSpPr/>
              <p:nvPr/>
            </p:nvSpPr>
            <p:spPr>
              <a:xfrm>
                <a:off x="4210050" y="2405929"/>
                <a:ext cx="466725" cy="146771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17" name="Rectangle 1016">
                <a:extLst>
                  <a:ext uri="{FF2B5EF4-FFF2-40B4-BE49-F238E27FC236}">
                    <a16:creationId xmlns:a16="http://schemas.microsoft.com/office/drawing/2014/main" id="{BB9B128B-A7D5-1F85-177C-E5D456EAE73B}"/>
                  </a:ext>
                </a:extLst>
              </p:cNvPr>
              <p:cNvSpPr/>
              <p:nvPr/>
            </p:nvSpPr>
            <p:spPr>
              <a:xfrm>
                <a:off x="4210050" y="2548804"/>
                <a:ext cx="466725" cy="146771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999" name="Group 998">
              <a:extLst>
                <a:ext uri="{FF2B5EF4-FFF2-40B4-BE49-F238E27FC236}">
                  <a16:creationId xmlns:a16="http://schemas.microsoft.com/office/drawing/2014/main" id="{F9C86CE9-2955-9996-DF82-B0341096DE51}"/>
                </a:ext>
              </a:extLst>
            </p:cNvPr>
            <p:cNvGrpSpPr/>
            <p:nvPr/>
          </p:nvGrpSpPr>
          <p:grpSpPr>
            <a:xfrm>
              <a:off x="4210050" y="3663229"/>
              <a:ext cx="466725" cy="432521"/>
              <a:chOff x="4210050" y="2263054"/>
              <a:chExt cx="466725" cy="432521"/>
            </a:xfrm>
          </p:grpSpPr>
          <p:sp>
            <p:nvSpPr>
              <p:cNvPr id="1012" name="Rectangle 1011">
                <a:extLst>
                  <a:ext uri="{FF2B5EF4-FFF2-40B4-BE49-F238E27FC236}">
                    <a16:creationId xmlns:a16="http://schemas.microsoft.com/office/drawing/2014/main" id="{94511154-D558-DC18-6663-49BA9DFDA118}"/>
                  </a:ext>
                </a:extLst>
              </p:cNvPr>
              <p:cNvSpPr/>
              <p:nvPr/>
            </p:nvSpPr>
            <p:spPr>
              <a:xfrm>
                <a:off x="4210050" y="2263054"/>
                <a:ext cx="466725" cy="146771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13" name="Rectangle 1012">
                <a:extLst>
                  <a:ext uri="{FF2B5EF4-FFF2-40B4-BE49-F238E27FC236}">
                    <a16:creationId xmlns:a16="http://schemas.microsoft.com/office/drawing/2014/main" id="{D385A831-091F-C04C-D27F-838238737418}"/>
                  </a:ext>
                </a:extLst>
              </p:cNvPr>
              <p:cNvSpPr/>
              <p:nvPr/>
            </p:nvSpPr>
            <p:spPr>
              <a:xfrm>
                <a:off x="4210050" y="2405929"/>
                <a:ext cx="466725" cy="146771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14" name="Rectangle 1013">
                <a:extLst>
                  <a:ext uri="{FF2B5EF4-FFF2-40B4-BE49-F238E27FC236}">
                    <a16:creationId xmlns:a16="http://schemas.microsoft.com/office/drawing/2014/main" id="{3CB06CEA-2C70-0041-2AD6-578F41B6D46F}"/>
                  </a:ext>
                </a:extLst>
              </p:cNvPr>
              <p:cNvSpPr/>
              <p:nvPr/>
            </p:nvSpPr>
            <p:spPr>
              <a:xfrm>
                <a:off x="4210050" y="2548804"/>
                <a:ext cx="466725" cy="146771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000" name="Group 999">
              <a:extLst>
                <a:ext uri="{FF2B5EF4-FFF2-40B4-BE49-F238E27FC236}">
                  <a16:creationId xmlns:a16="http://schemas.microsoft.com/office/drawing/2014/main" id="{E21EED79-A2A1-2A3B-4C88-12D50C031C0E}"/>
                </a:ext>
              </a:extLst>
            </p:cNvPr>
            <p:cNvGrpSpPr/>
            <p:nvPr/>
          </p:nvGrpSpPr>
          <p:grpSpPr>
            <a:xfrm>
              <a:off x="4210050" y="4396654"/>
              <a:ext cx="466725" cy="432521"/>
              <a:chOff x="4210050" y="2263054"/>
              <a:chExt cx="466725" cy="432521"/>
            </a:xfrm>
          </p:grpSpPr>
          <p:sp>
            <p:nvSpPr>
              <p:cNvPr id="1009" name="Rectangle 1008">
                <a:extLst>
                  <a:ext uri="{FF2B5EF4-FFF2-40B4-BE49-F238E27FC236}">
                    <a16:creationId xmlns:a16="http://schemas.microsoft.com/office/drawing/2014/main" id="{1C54BC8D-9B1D-CC56-5075-A0805A4F6706}"/>
                  </a:ext>
                </a:extLst>
              </p:cNvPr>
              <p:cNvSpPr/>
              <p:nvPr/>
            </p:nvSpPr>
            <p:spPr>
              <a:xfrm>
                <a:off x="4210050" y="2263054"/>
                <a:ext cx="466725" cy="146771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10" name="Rectangle 1009">
                <a:extLst>
                  <a:ext uri="{FF2B5EF4-FFF2-40B4-BE49-F238E27FC236}">
                    <a16:creationId xmlns:a16="http://schemas.microsoft.com/office/drawing/2014/main" id="{1E431265-2D16-E1DD-30F5-DEA4513479A3}"/>
                  </a:ext>
                </a:extLst>
              </p:cNvPr>
              <p:cNvSpPr/>
              <p:nvPr/>
            </p:nvSpPr>
            <p:spPr>
              <a:xfrm>
                <a:off x="4210050" y="2405929"/>
                <a:ext cx="466725" cy="146771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11" name="Rectangle 1010">
                <a:extLst>
                  <a:ext uri="{FF2B5EF4-FFF2-40B4-BE49-F238E27FC236}">
                    <a16:creationId xmlns:a16="http://schemas.microsoft.com/office/drawing/2014/main" id="{17947D78-3F75-A016-87C2-C665CF9C8492}"/>
                  </a:ext>
                </a:extLst>
              </p:cNvPr>
              <p:cNvSpPr/>
              <p:nvPr/>
            </p:nvSpPr>
            <p:spPr>
              <a:xfrm>
                <a:off x="4210050" y="2548804"/>
                <a:ext cx="466725" cy="146771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001" name="Group 1000">
              <a:extLst>
                <a:ext uri="{FF2B5EF4-FFF2-40B4-BE49-F238E27FC236}">
                  <a16:creationId xmlns:a16="http://schemas.microsoft.com/office/drawing/2014/main" id="{DCBDE4C0-8659-7B85-FD8A-A5F646CC478E}"/>
                </a:ext>
              </a:extLst>
            </p:cNvPr>
            <p:cNvGrpSpPr/>
            <p:nvPr/>
          </p:nvGrpSpPr>
          <p:grpSpPr>
            <a:xfrm>
              <a:off x="4210050" y="5111029"/>
              <a:ext cx="466725" cy="432521"/>
              <a:chOff x="4210050" y="2263054"/>
              <a:chExt cx="466725" cy="432521"/>
            </a:xfrm>
          </p:grpSpPr>
          <p:sp>
            <p:nvSpPr>
              <p:cNvPr id="1006" name="Rectangle 1005">
                <a:extLst>
                  <a:ext uri="{FF2B5EF4-FFF2-40B4-BE49-F238E27FC236}">
                    <a16:creationId xmlns:a16="http://schemas.microsoft.com/office/drawing/2014/main" id="{FDE6D4E9-5F1D-D51A-1434-DC40B026EA63}"/>
                  </a:ext>
                </a:extLst>
              </p:cNvPr>
              <p:cNvSpPr/>
              <p:nvPr/>
            </p:nvSpPr>
            <p:spPr>
              <a:xfrm>
                <a:off x="4210050" y="2263054"/>
                <a:ext cx="466725" cy="146771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07" name="Rectangle 1006">
                <a:extLst>
                  <a:ext uri="{FF2B5EF4-FFF2-40B4-BE49-F238E27FC236}">
                    <a16:creationId xmlns:a16="http://schemas.microsoft.com/office/drawing/2014/main" id="{86BCBE27-F77B-2A71-6F1B-EFDF66720B75}"/>
                  </a:ext>
                </a:extLst>
              </p:cNvPr>
              <p:cNvSpPr/>
              <p:nvPr/>
            </p:nvSpPr>
            <p:spPr>
              <a:xfrm>
                <a:off x="4210050" y="2405929"/>
                <a:ext cx="466725" cy="146771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08" name="Rectangle 1007">
                <a:extLst>
                  <a:ext uri="{FF2B5EF4-FFF2-40B4-BE49-F238E27FC236}">
                    <a16:creationId xmlns:a16="http://schemas.microsoft.com/office/drawing/2014/main" id="{B697A1F5-0876-16B5-F281-94BBD3905DDF}"/>
                  </a:ext>
                </a:extLst>
              </p:cNvPr>
              <p:cNvSpPr/>
              <p:nvPr/>
            </p:nvSpPr>
            <p:spPr>
              <a:xfrm>
                <a:off x="4210050" y="2548804"/>
                <a:ext cx="466725" cy="146771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002" name="Group 1001">
              <a:extLst>
                <a:ext uri="{FF2B5EF4-FFF2-40B4-BE49-F238E27FC236}">
                  <a16:creationId xmlns:a16="http://schemas.microsoft.com/office/drawing/2014/main" id="{C55D1516-0067-D1BB-5747-D0937431B73A}"/>
                </a:ext>
              </a:extLst>
            </p:cNvPr>
            <p:cNvGrpSpPr/>
            <p:nvPr/>
          </p:nvGrpSpPr>
          <p:grpSpPr>
            <a:xfrm>
              <a:off x="4210050" y="5834929"/>
              <a:ext cx="466725" cy="432521"/>
              <a:chOff x="4210050" y="2263054"/>
              <a:chExt cx="466725" cy="432521"/>
            </a:xfrm>
          </p:grpSpPr>
          <p:sp>
            <p:nvSpPr>
              <p:cNvPr id="1003" name="Rectangle 1002">
                <a:extLst>
                  <a:ext uri="{FF2B5EF4-FFF2-40B4-BE49-F238E27FC236}">
                    <a16:creationId xmlns:a16="http://schemas.microsoft.com/office/drawing/2014/main" id="{395C862A-314B-6A8E-BF65-4BA35EBC5F69}"/>
                  </a:ext>
                </a:extLst>
              </p:cNvPr>
              <p:cNvSpPr/>
              <p:nvPr/>
            </p:nvSpPr>
            <p:spPr>
              <a:xfrm>
                <a:off x="4210050" y="2263054"/>
                <a:ext cx="466725" cy="146771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04" name="Rectangle 1003">
                <a:extLst>
                  <a:ext uri="{FF2B5EF4-FFF2-40B4-BE49-F238E27FC236}">
                    <a16:creationId xmlns:a16="http://schemas.microsoft.com/office/drawing/2014/main" id="{B6BEA7EC-7947-132F-9740-72D110094ACC}"/>
                  </a:ext>
                </a:extLst>
              </p:cNvPr>
              <p:cNvSpPr/>
              <p:nvPr/>
            </p:nvSpPr>
            <p:spPr>
              <a:xfrm>
                <a:off x="4210050" y="2405929"/>
                <a:ext cx="466725" cy="146771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05" name="Rectangle 1004">
                <a:extLst>
                  <a:ext uri="{FF2B5EF4-FFF2-40B4-BE49-F238E27FC236}">
                    <a16:creationId xmlns:a16="http://schemas.microsoft.com/office/drawing/2014/main" id="{69DFBAB0-B171-B720-CAB0-B17F0DFA2A8D}"/>
                  </a:ext>
                </a:extLst>
              </p:cNvPr>
              <p:cNvSpPr/>
              <p:nvPr/>
            </p:nvSpPr>
            <p:spPr>
              <a:xfrm>
                <a:off x="4210050" y="2548804"/>
                <a:ext cx="466725" cy="146771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sp>
        <p:nvSpPr>
          <p:cNvPr id="1021" name="TextBox 1020">
            <a:extLst>
              <a:ext uri="{FF2B5EF4-FFF2-40B4-BE49-F238E27FC236}">
                <a16:creationId xmlns:a16="http://schemas.microsoft.com/office/drawing/2014/main" id="{7811FC9F-F216-AB17-9904-247E6E02646D}"/>
              </a:ext>
            </a:extLst>
          </p:cNvPr>
          <p:cNvSpPr txBox="1"/>
          <p:nvPr/>
        </p:nvSpPr>
        <p:spPr>
          <a:xfrm>
            <a:off x="4200876" y="1305663"/>
            <a:ext cx="1776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Map-Phase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22" name="TextBox 1021">
            <a:extLst>
              <a:ext uri="{FF2B5EF4-FFF2-40B4-BE49-F238E27FC236}">
                <a16:creationId xmlns:a16="http://schemas.microsoft.com/office/drawing/2014/main" id="{37E4E755-2C50-FBC5-1C26-5C68EE976347}"/>
              </a:ext>
            </a:extLst>
          </p:cNvPr>
          <p:cNvSpPr txBox="1"/>
          <p:nvPr/>
        </p:nvSpPr>
        <p:spPr>
          <a:xfrm>
            <a:off x="7372701" y="2086713"/>
            <a:ext cx="1776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[Reduce-Phase]</a:t>
            </a:r>
          </a:p>
        </p:txBody>
      </p:sp>
      <p:grpSp>
        <p:nvGrpSpPr>
          <p:cNvPr id="1023" name="Group 1022">
            <a:extLst>
              <a:ext uri="{FF2B5EF4-FFF2-40B4-BE49-F238E27FC236}">
                <a16:creationId xmlns:a16="http://schemas.microsoft.com/office/drawing/2014/main" id="{05F53C8B-BF04-F795-9B21-D42C3E054489}"/>
              </a:ext>
            </a:extLst>
          </p:cNvPr>
          <p:cNvGrpSpPr/>
          <p:nvPr/>
        </p:nvGrpSpPr>
        <p:grpSpPr>
          <a:xfrm>
            <a:off x="6148738" y="2135722"/>
            <a:ext cx="3124199" cy="4025111"/>
            <a:chOff x="4676775" y="2336440"/>
            <a:chExt cx="3124199" cy="4025111"/>
          </a:xfrm>
        </p:grpSpPr>
        <p:sp>
          <p:nvSpPr>
            <p:cNvPr id="1024" name="AutoShape 3">
              <a:extLst>
                <a:ext uri="{FF2B5EF4-FFF2-40B4-BE49-F238E27FC236}">
                  <a16:creationId xmlns:a16="http://schemas.microsoft.com/office/drawing/2014/main" id="{B9F45628-8689-8C24-4F76-41A38414E6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89146" y="3284223"/>
              <a:ext cx="1502303" cy="615553"/>
            </a:xfrm>
            <a:prstGeom prst="roundRect">
              <a:avLst>
                <a:gd name="adj" fmla="val 0"/>
              </a:avLst>
            </a:prstGeom>
            <a:solidFill>
              <a:srgbClr val="7889FB"/>
            </a:solidFill>
            <a:ln w="19050">
              <a:solidFill>
                <a:srgbClr val="7889FB"/>
              </a:solidFill>
              <a:round/>
              <a:headEnd/>
              <a:tailEnd/>
            </a:ln>
            <a:effectLst/>
          </p:spPr>
          <p:txBody>
            <a:bodyPr wrap="square" lIns="0" tIns="0" rIns="0" bIns="0" anchor="ctr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b="1" kern="0" dirty="0">
                  <a:solidFill>
                    <a:schemeClr val="bg1"/>
                  </a:solidFill>
                  <a:latin typeface="Calibri" panose="020F0502020204030204" pitchFamily="34" charset="0"/>
                  <a:ea typeface="ＭＳ Ｐゴシック" pitchFamily="34" charset="-128"/>
                  <a:cs typeface="Calibri" panose="020F0502020204030204" pitchFamily="34" charset="0"/>
                </a:rPr>
                <a:t>reduce </a:t>
              </a:r>
              <a:br>
                <a:rPr lang="en-US" sz="2000" b="1" kern="0" dirty="0">
                  <a:solidFill>
                    <a:schemeClr val="bg1"/>
                  </a:solidFill>
                  <a:latin typeface="Calibri" panose="020F0502020204030204" pitchFamily="34" charset="0"/>
                  <a:ea typeface="ＭＳ Ｐゴシック" pitchFamily="34" charset="-128"/>
                  <a:cs typeface="Calibri" panose="020F0502020204030204" pitchFamily="34" charset="0"/>
                </a:rPr>
              </a:br>
              <a:r>
                <a:rPr lang="en-US" sz="2000" b="1" kern="0" dirty="0">
                  <a:solidFill>
                    <a:schemeClr val="bg1"/>
                  </a:solidFill>
                  <a:latin typeface="Calibri" panose="020F0502020204030204" pitchFamily="34" charset="0"/>
                  <a:ea typeface="ＭＳ Ｐゴシック" pitchFamily="34" charset="-128"/>
                  <a:cs typeface="Calibri" panose="020F0502020204030204" pitchFamily="34" charset="0"/>
                </a:rPr>
                <a:t>task</a:t>
              </a:r>
            </a:p>
          </p:txBody>
        </p:sp>
        <p:sp>
          <p:nvSpPr>
            <p:cNvPr id="1025" name="AutoShape 3">
              <a:extLst>
                <a:ext uri="{FF2B5EF4-FFF2-40B4-BE49-F238E27FC236}">
                  <a16:creationId xmlns:a16="http://schemas.microsoft.com/office/drawing/2014/main" id="{A81A4929-5498-5C66-59E2-5C70F28D41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89146" y="3989073"/>
              <a:ext cx="1502303" cy="615553"/>
            </a:xfrm>
            <a:prstGeom prst="roundRect">
              <a:avLst>
                <a:gd name="adj" fmla="val 0"/>
              </a:avLst>
            </a:prstGeom>
            <a:solidFill>
              <a:srgbClr val="7889FB"/>
            </a:solidFill>
            <a:ln w="19050">
              <a:solidFill>
                <a:srgbClr val="7889FB"/>
              </a:solidFill>
              <a:round/>
              <a:headEnd/>
              <a:tailEnd/>
            </a:ln>
            <a:effectLst/>
          </p:spPr>
          <p:txBody>
            <a:bodyPr wrap="square" lIns="0" tIns="0" rIns="0" bIns="0" anchor="ctr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b="1" kern="0" dirty="0">
                  <a:solidFill>
                    <a:schemeClr val="bg1"/>
                  </a:solidFill>
                  <a:latin typeface="Calibri" panose="020F0502020204030204" pitchFamily="34" charset="0"/>
                  <a:ea typeface="ＭＳ Ｐゴシック" pitchFamily="34" charset="-128"/>
                  <a:cs typeface="Calibri" panose="020F0502020204030204" pitchFamily="34" charset="0"/>
                </a:rPr>
                <a:t>reduce </a:t>
              </a:r>
              <a:br>
                <a:rPr lang="en-US" sz="2000" b="1" kern="0" dirty="0">
                  <a:solidFill>
                    <a:schemeClr val="bg1"/>
                  </a:solidFill>
                  <a:latin typeface="Calibri" panose="020F0502020204030204" pitchFamily="34" charset="0"/>
                  <a:ea typeface="ＭＳ Ｐゴシック" pitchFamily="34" charset="-128"/>
                  <a:cs typeface="Calibri" panose="020F0502020204030204" pitchFamily="34" charset="0"/>
                </a:rPr>
              </a:br>
              <a:r>
                <a:rPr lang="en-US" sz="2000" b="1" kern="0" dirty="0">
                  <a:solidFill>
                    <a:schemeClr val="bg1"/>
                  </a:solidFill>
                  <a:latin typeface="Calibri" panose="020F0502020204030204" pitchFamily="34" charset="0"/>
                  <a:ea typeface="ＭＳ Ｐゴシック" pitchFamily="34" charset="-128"/>
                  <a:cs typeface="Calibri" panose="020F0502020204030204" pitchFamily="34" charset="0"/>
                </a:rPr>
                <a:t>task</a:t>
              </a:r>
            </a:p>
          </p:txBody>
        </p:sp>
        <p:sp>
          <p:nvSpPr>
            <p:cNvPr id="1026" name="AutoShape 3">
              <a:extLst>
                <a:ext uri="{FF2B5EF4-FFF2-40B4-BE49-F238E27FC236}">
                  <a16:creationId xmlns:a16="http://schemas.microsoft.com/office/drawing/2014/main" id="{C2757EF5-B54F-F633-261D-AE2FDD2586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8671" y="4703448"/>
              <a:ext cx="1502303" cy="615553"/>
            </a:xfrm>
            <a:prstGeom prst="roundRect">
              <a:avLst>
                <a:gd name="adj" fmla="val 0"/>
              </a:avLst>
            </a:prstGeom>
            <a:solidFill>
              <a:srgbClr val="7889FB"/>
            </a:solidFill>
            <a:ln w="19050">
              <a:solidFill>
                <a:srgbClr val="7889FB"/>
              </a:solidFill>
              <a:round/>
              <a:headEnd/>
              <a:tailEnd/>
            </a:ln>
            <a:effectLst/>
          </p:spPr>
          <p:txBody>
            <a:bodyPr wrap="square" lIns="0" tIns="0" rIns="0" bIns="0" anchor="ctr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b="1" kern="0" dirty="0">
                  <a:solidFill>
                    <a:schemeClr val="bg1"/>
                  </a:solidFill>
                  <a:latin typeface="Calibri" panose="020F0502020204030204" pitchFamily="34" charset="0"/>
                  <a:ea typeface="ＭＳ Ｐゴシック" pitchFamily="34" charset="-128"/>
                  <a:cs typeface="Calibri" panose="020F0502020204030204" pitchFamily="34" charset="0"/>
                </a:rPr>
                <a:t>reduce </a:t>
              </a:r>
              <a:br>
                <a:rPr lang="en-US" sz="2000" b="1" kern="0" dirty="0">
                  <a:solidFill>
                    <a:schemeClr val="bg1"/>
                  </a:solidFill>
                  <a:latin typeface="Calibri" panose="020F0502020204030204" pitchFamily="34" charset="0"/>
                  <a:ea typeface="ＭＳ Ｐゴシック" pitchFamily="34" charset="-128"/>
                  <a:cs typeface="Calibri" panose="020F0502020204030204" pitchFamily="34" charset="0"/>
                </a:rPr>
              </a:br>
              <a:r>
                <a:rPr lang="en-US" sz="2000" b="1" kern="0" dirty="0">
                  <a:solidFill>
                    <a:schemeClr val="bg1"/>
                  </a:solidFill>
                  <a:latin typeface="Calibri" panose="020F0502020204030204" pitchFamily="34" charset="0"/>
                  <a:ea typeface="ＭＳ Ｐゴシック" pitchFamily="34" charset="-128"/>
                  <a:cs typeface="Calibri" panose="020F0502020204030204" pitchFamily="34" charset="0"/>
                </a:rPr>
                <a:t>task</a:t>
              </a:r>
            </a:p>
          </p:txBody>
        </p:sp>
        <p:grpSp>
          <p:nvGrpSpPr>
            <p:cNvPr id="1027" name="Group 1026">
              <a:extLst>
                <a:ext uri="{FF2B5EF4-FFF2-40B4-BE49-F238E27FC236}">
                  <a16:creationId xmlns:a16="http://schemas.microsoft.com/office/drawing/2014/main" id="{69FE47FB-40AF-96B6-8133-0C12DBAE4D8F}"/>
                </a:ext>
              </a:extLst>
            </p:cNvPr>
            <p:cNvGrpSpPr/>
            <p:nvPr/>
          </p:nvGrpSpPr>
          <p:grpSpPr>
            <a:xfrm>
              <a:off x="5743575" y="2891704"/>
              <a:ext cx="466725" cy="861146"/>
              <a:chOff x="5743575" y="2939329"/>
              <a:chExt cx="466725" cy="861146"/>
            </a:xfrm>
          </p:grpSpPr>
          <p:sp>
            <p:nvSpPr>
              <p:cNvPr id="1061" name="Rectangle 1060">
                <a:extLst>
                  <a:ext uri="{FF2B5EF4-FFF2-40B4-BE49-F238E27FC236}">
                    <a16:creationId xmlns:a16="http://schemas.microsoft.com/office/drawing/2014/main" id="{931904AE-D26A-5C4A-3402-8DCE7C2C2297}"/>
                  </a:ext>
                </a:extLst>
              </p:cNvPr>
              <p:cNvSpPr/>
              <p:nvPr/>
            </p:nvSpPr>
            <p:spPr>
              <a:xfrm>
                <a:off x="5743575" y="2939329"/>
                <a:ext cx="466725" cy="146771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62" name="Rectangle 1061">
                <a:extLst>
                  <a:ext uri="{FF2B5EF4-FFF2-40B4-BE49-F238E27FC236}">
                    <a16:creationId xmlns:a16="http://schemas.microsoft.com/office/drawing/2014/main" id="{9EA7AA35-9CA6-ADCD-D7C4-CCFE8CE949BB}"/>
                  </a:ext>
                </a:extLst>
              </p:cNvPr>
              <p:cNvSpPr/>
              <p:nvPr/>
            </p:nvSpPr>
            <p:spPr>
              <a:xfrm>
                <a:off x="5743575" y="3082204"/>
                <a:ext cx="466725" cy="146771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63" name="Rectangle 1062">
                <a:extLst>
                  <a:ext uri="{FF2B5EF4-FFF2-40B4-BE49-F238E27FC236}">
                    <a16:creationId xmlns:a16="http://schemas.microsoft.com/office/drawing/2014/main" id="{0D974DBA-B32B-537C-8809-05CF066D448B}"/>
                  </a:ext>
                </a:extLst>
              </p:cNvPr>
              <p:cNvSpPr/>
              <p:nvPr/>
            </p:nvSpPr>
            <p:spPr>
              <a:xfrm>
                <a:off x="5743575" y="3225079"/>
                <a:ext cx="466725" cy="146771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64" name="Rectangle 1063">
                <a:extLst>
                  <a:ext uri="{FF2B5EF4-FFF2-40B4-BE49-F238E27FC236}">
                    <a16:creationId xmlns:a16="http://schemas.microsoft.com/office/drawing/2014/main" id="{9DDF7717-227A-407C-E5E6-7744E813B132}"/>
                  </a:ext>
                </a:extLst>
              </p:cNvPr>
              <p:cNvSpPr/>
              <p:nvPr/>
            </p:nvSpPr>
            <p:spPr>
              <a:xfrm>
                <a:off x="5743575" y="3367954"/>
                <a:ext cx="466725" cy="146771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65" name="Rectangle 1064">
                <a:extLst>
                  <a:ext uri="{FF2B5EF4-FFF2-40B4-BE49-F238E27FC236}">
                    <a16:creationId xmlns:a16="http://schemas.microsoft.com/office/drawing/2014/main" id="{803426E9-F024-BAAF-6D33-ECC2667AEB5D}"/>
                  </a:ext>
                </a:extLst>
              </p:cNvPr>
              <p:cNvSpPr/>
              <p:nvPr/>
            </p:nvSpPr>
            <p:spPr>
              <a:xfrm>
                <a:off x="5743575" y="3510829"/>
                <a:ext cx="466725" cy="146771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66" name="Rectangle 1065">
                <a:extLst>
                  <a:ext uri="{FF2B5EF4-FFF2-40B4-BE49-F238E27FC236}">
                    <a16:creationId xmlns:a16="http://schemas.microsoft.com/office/drawing/2014/main" id="{465015BD-D16F-4536-46CD-45997073DE03}"/>
                  </a:ext>
                </a:extLst>
              </p:cNvPr>
              <p:cNvSpPr/>
              <p:nvPr/>
            </p:nvSpPr>
            <p:spPr>
              <a:xfrm>
                <a:off x="5743575" y="3653704"/>
                <a:ext cx="466725" cy="146771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028" name="Group 1027">
              <a:extLst>
                <a:ext uri="{FF2B5EF4-FFF2-40B4-BE49-F238E27FC236}">
                  <a16:creationId xmlns:a16="http://schemas.microsoft.com/office/drawing/2014/main" id="{EFB4E45C-C5B8-B702-AB01-73FC23A2C3B4}"/>
                </a:ext>
              </a:extLst>
            </p:cNvPr>
            <p:cNvGrpSpPr/>
            <p:nvPr/>
          </p:nvGrpSpPr>
          <p:grpSpPr>
            <a:xfrm>
              <a:off x="5743575" y="3844204"/>
              <a:ext cx="466725" cy="861146"/>
              <a:chOff x="5743575" y="2939329"/>
              <a:chExt cx="466725" cy="861146"/>
            </a:xfrm>
          </p:grpSpPr>
          <p:sp>
            <p:nvSpPr>
              <p:cNvPr id="1055" name="Rectangle 1054">
                <a:extLst>
                  <a:ext uri="{FF2B5EF4-FFF2-40B4-BE49-F238E27FC236}">
                    <a16:creationId xmlns:a16="http://schemas.microsoft.com/office/drawing/2014/main" id="{2CE6BCC9-3D9E-973B-DCFE-14FA0D0546B3}"/>
                  </a:ext>
                </a:extLst>
              </p:cNvPr>
              <p:cNvSpPr/>
              <p:nvPr/>
            </p:nvSpPr>
            <p:spPr>
              <a:xfrm>
                <a:off x="5743575" y="2939329"/>
                <a:ext cx="466725" cy="146771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56" name="Rectangle 1055">
                <a:extLst>
                  <a:ext uri="{FF2B5EF4-FFF2-40B4-BE49-F238E27FC236}">
                    <a16:creationId xmlns:a16="http://schemas.microsoft.com/office/drawing/2014/main" id="{317DC20B-D154-8C64-A9F5-8F447B3F2611}"/>
                  </a:ext>
                </a:extLst>
              </p:cNvPr>
              <p:cNvSpPr/>
              <p:nvPr/>
            </p:nvSpPr>
            <p:spPr>
              <a:xfrm>
                <a:off x="5743575" y="3082204"/>
                <a:ext cx="466725" cy="146771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57" name="Rectangle 1056">
                <a:extLst>
                  <a:ext uri="{FF2B5EF4-FFF2-40B4-BE49-F238E27FC236}">
                    <a16:creationId xmlns:a16="http://schemas.microsoft.com/office/drawing/2014/main" id="{3A6F60E5-C08B-4B73-88AD-120EC57F2B1C}"/>
                  </a:ext>
                </a:extLst>
              </p:cNvPr>
              <p:cNvSpPr/>
              <p:nvPr/>
            </p:nvSpPr>
            <p:spPr>
              <a:xfrm>
                <a:off x="5743575" y="3225079"/>
                <a:ext cx="466725" cy="146771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58" name="Rectangle 1057">
                <a:extLst>
                  <a:ext uri="{FF2B5EF4-FFF2-40B4-BE49-F238E27FC236}">
                    <a16:creationId xmlns:a16="http://schemas.microsoft.com/office/drawing/2014/main" id="{975DA4CC-78B0-B23A-3DAA-01B542D7F7AC}"/>
                  </a:ext>
                </a:extLst>
              </p:cNvPr>
              <p:cNvSpPr/>
              <p:nvPr/>
            </p:nvSpPr>
            <p:spPr>
              <a:xfrm>
                <a:off x="5743575" y="3367954"/>
                <a:ext cx="466725" cy="146771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59" name="Rectangle 1058">
                <a:extLst>
                  <a:ext uri="{FF2B5EF4-FFF2-40B4-BE49-F238E27FC236}">
                    <a16:creationId xmlns:a16="http://schemas.microsoft.com/office/drawing/2014/main" id="{E9BA40DF-9ECE-6029-D3BF-A1F05AB44DC4}"/>
                  </a:ext>
                </a:extLst>
              </p:cNvPr>
              <p:cNvSpPr/>
              <p:nvPr/>
            </p:nvSpPr>
            <p:spPr>
              <a:xfrm>
                <a:off x="5743575" y="3510829"/>
                <a:ext cx="466725" cy="146771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60" name="Rectangle 1059">
                <a:extLst>
                  <a:ext uri="{FF2B5EF4-FFF2-40B4-BE49-F238E27FC236}">
                    <a16:creationId xmlns:a16="http://schemas.microsoft.com/office/drawing/2014/main" id="{EA80D34E-F31C-B4D7-A821-B6A7D7BED727}"/>
                  </a:ext>
                </a:extLst>
              </p:cNvPr>
              <p:cNvSpPr/>
              <p:nvPr/>
            </p:nvSpPr>
            <p:spPr>
              <a:xfrm>
                <a:off x="5743575" y="3653704"/>
                <a:ext cx="466725" cy="146771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029" name="Group 1028">
              <a:extLst>
                <a:ext uri="{FF2B5EF4-FFF2-40B4-BE49-F238E27FC236}">
                  <a16:creationId xmlns:a16="http://schemas.microsoft.com/office/drawing/2014/main" id="{BB9D4BDB-59A3-1D67-85C4-ACF7C8EB63EC}"/>
                </a:ext>
              </a:extLst>
            </p:cNvPr>
            <p:cNvGrpSpPr/>
            <p:nvPr/>
          </p:nvGrpSpPr>
          <p:grpSpPr>
            <a:xfrm>
              <a:off x="5743575" y="4844329"/>
              <a:ext cx="466725" cy="861146"/>
              <a:chOff x="5743575" y="2939329"/>
              <a:chExt cx="466725" cy="861146"/>
            </a:xfrm>
          </p:grpSpPr>
          <p:sp>
            <p:nvSpPr>
              <p:cNvPr id="1049" name="Rectangle 1048">
                <a:extLst>
                  <a:ext uri="{FF2B5EF4-FFF2-40B4-BE49-F238E27FC236}">
                    <a16:creationId xmlns:a16="http://schemas.microsoft.com/office/drawing/2014/main" id="{6389D8B8-43C1-24D7-7D1A-41BD38F3FE87}"/>
                  </a:ext>
                </a:extLst>
              </p:cNvPr>
              <p:cNvSpPr/>
              <p:nvPr/>
            </p:nvSpPr>
            <p:spPr>
              <a:xfrm>
                <a:off x="5743575" y="2939329"/>
                <a:ext cx="466725" cy="146771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50" name="Rectangle 1049">
                <a:extLst>
                  <a:ext uri="{FF2B5EF4-FFF2-40B4-BE49-F238E27FC236}">
                    <a16:creationId xmlns:a16="http://schemas.microsoft.com/office/drawing/2014/main" id="{21BF61E5-767C-8BBB-1DD1-ECFEA60A1A1E}"/>
                  </a:ext>
                </a:extLst>
              </p:cNvPr>
              <p:cNvSpPr/>
              <p:nvPr/>
            </p:nvSpPr>
            <p:spPr>
              <a:xfrm>
                <a:off x="5743575" y="3082204"/>
                <a:ext cx="466725" cy="146771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51" name="Rectangle 1050">
                <a:extLst>
                  <a:ext uri="{FF2B5EF4-FFF2-40B4-BE49-F238E27FC236}">
                    <a16:creationId xmlns:a16="http://schemas.microsoft.com/office/drawing/2014/main" id="{BDE8183D-6200-9D80-975A-5F91B04FB0A6}"/>
                  </a:ext>
                </a:extLst>
              </p:cNvPr>
              <p:cNvSpPr/>
              <p:nvPr/>
            </p:nvSpPr>
            <p:spPr>
              <a:xfrm>
                <a:off x="5743575" y="3225079"/>
                <a:ext cx="466725" cy="146771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52" name="Rectangle 1051">
                <a:extLst>
                  <a:ext uri="{FF2B5EF4-FFF2-40B4-BE49-F238E27FC236}">
                    <a16:creationId xmlns:a16="http://schemas.microsoft.com/office/drawing/2014/main" id="{E0A9E3F8-6134-8569-1ADC-9B3E46655E8D}"/>
                  </a:ext>
                </a:extLst>
              </p:cNvPr>
              <p:cNvSpPr/>
              <p:nvPr/>
            </p:nvSpPr>
            <p:spPr>
              <a:xfrm>
                <a:off x="5743575" y="3367954"/>
                <a:ext cx="466725" cy="146771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53" name="Rectangle 1052">
                <a:extLst>
                  <a:ext uri="{FF2B5EF4-FFF2-40B4-BE49-F238E27FC236}">
                    <a16:creationId xmlns:a16="http://schemas.microsoft.com/office/drawing/2014/main" id="{2EFA3628-8617-A5D0-235B-7BD295377871}"/>
                  </a:ext>
                </a:extLst>
              </p:cNvPr>
              <p:cNvSpPr/>
              <p:nvPr/>
            </p:nvSpPr>
            <p:spPr>
              <a:xfrm>
                <a:off x="5743575" y="3510829"/>
                <a:ext cx="466725" cy="146771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54" name="Rectangle 1053">
                <a:extLst>
                  <a:ext uri="{FF2B5EF4-FFF2-40B4-BE49-F238E27FC236}">
                    <a16:creationId xmlns:a16="http://schemas.microsoft.com/office/drawing/2014/main" id="{E67655A8-2403-1CDF-1DA3-DA1BB22FEA7E}"/>
                  </a:ext>
                </a:extLst>
              </p:cNvPr>
              <p:cNvSpPr/>
              <p:nvPr/>
            </p:nvSpPr>
            <p:spPr>
              <a:xfrm>
                <a:off x="5743575" y="3653704"/>
                <a:ext cx="466725" cy="146771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cxnSp>
          <p:nvCxnSpPr>
            <p:cNvPr id="1030" name="AutoShape 54">
              <a:extLst>
                <a:ext uri="{FF2B5EF4-FFF2-40B4-BE49-F238E27FC236}">
                  <a16:creationId xmlns:a16="http://schemas.microsoft.com/office/drawing/2014/main" id="{563EA3C1-F7B0-8909-39D8-9DB33A07ED13}"/>
                </a:ext>
              </a:extLst>
            </p:cNvPr>
            <p:cNvCxnSpPr>
              <a:cxnSpLocks noChangeShapeType="1"/>
              <a:stCxn id="1018" idx="3"/>
              <a:endCxn id="1061" idx="1"/>
            </p:cNvCxnSpPr>
            <p:nvPr/>
          </p:nvCxnSpPr>
          <p:spPr bwMode="auto">
            <a:xfrm>
              <a:off x="4676775" y="2336440"/>
              <a:ext cx="1066800" cy="628650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lg"/>
            </a:ln>
          </p:spPr>
        </p:cxnSp>
        <p:cxnSp>
          <p:nvCxnSpPr>
            <p:cNvPr id="1031" name="AutoShape 54">
              <a:extLst>
                <a:ext uri="{FF2B5EF4-FFF2-40B4-BE49-F238E27FC236}">
                  <a16:creationId xmlns:a16="http://schemas.microsoft.com/office/drawing/2014/main" id="{5F8DB8B3-D782-B3CA-1855-A064285BA08D}"/>
                </a:ext>
              </a:extLst>
            </p:cNvPr>
            <p:cNvCxnSpPr>
              <a:cxnSpLocks noChangeShapeType="1"/>
              <a:stCxn id="1019" idx="3"/>
              <a:endCxn id="1055" idx="1"/>
            </p:cNvCxnSpPr>
            <p:nvPr/>
          </p:nvCxnSpPr>
          <p:spPr bwMode="auto">
            <a:xfrm>
              <a:off x="4676775" y="2479315"/>
              <a:ext cx="1066800" cy="1438275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lg"/>
            </a:ln>
          </p:spPr>
        </p:cxnSp>
        <p:cxnSp>
          <p:nvCxnSpPr>
            <p:cNvPr id="1032" name="AutoShape 54">
              <a:extLst>
                <a:ext uri="{FF2B5EF4-FFF2-40B4-BE49-F238E27FC236}">
                  <a16:creationId xmlns:a16="http://schemas.microsoft.com/office/drawing/2014/main" id="{E59497DD-5EFD-433D-AD4E-1F3B222F6E86}"/>
                </a:ext>
              </a:extLst>
            </p:cNvPr>
            <p:cNvCxnSpPr>
              <a:cxnSpLocks noChangeShapeType="1"/>
              <a:stCxn id="1020" idx="3"/>
              <a:endCxn id="1049" idx="1"/>
            </p:cNvCxnSpPr>
            <p:nvPr/>
          </p:nvCxnSpPr>
          <p:spPr bwMode="auto">
            <a:xfrm>
              <a:off x="4676775" y="2622190"/>
              <a:ext cx="1066800" cy="2295525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lg"/>
            </a:ln>
          </p:spPr>
        </p:cxnSp>
        <p:cxnSp>
          <p:nvCxnSpPr>
            <p:cNvPr id="1033" name="AutoShape 54">
              <a:extLst>
                <a:ext uri="{FF2B5EF4-FFF2-40B4-BE49-F238E27FC236}">
                  <a16:creationId xmlns:a16="http://schemas.microsoft.com/office/drawing/2014/main" id="{DAA94BE5-D9E1-61F8-4412-C4BE4ED78887}"/>
                </a:ext>
              </a:extLst>
            </p:cNvPr>
            <p:cNvCxnSpPr>
              <a:cxnSpLocks noChangeShapeType="1"/>
              <a:stCxn id="1015" idx="3"/>
              <a:endCxn id="1062" idx="1"/>
            </p:cNvCxnSpPr>
            <p:nvPr/>
          </p:nvCxnSpPr>
          <p:spPr bwMode="auto">
            <a:xfrm>
              <a:off x="4676775" y="3050815"/>
              <a:ext cx="1066800" cy="57150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lg"/>
            </a:ln>
          </p:spPr>
        </p:cxnSp>
        <p:cxnSp>
          <p:nvCxnSpPr>
            <p:cNvPr id="1034" name="AutoShape 54">
              <a:extLst>
                <a:ext uri="{FF2B5EF4-FFF2-40B4-BE49-F238E27FC236}">
                  <a16:creationId xmlns:a16="http://schemas.microsoft.com/office/drawing/2014/main" id="{E825DBC9-B852-A083-E9E0-67E071DD0BED}"/>
                </a:ext>
              </a:extLst>
            </p:cNvPr>
            <p:cNvCxnSpPr>
              <a:cxnSpLocks noChangeShapeType="1"/>
              <a:stCxn id="1016" idx="3"/>
              <a:endCxn id="1056" idx="1"/>
            </p:cNvCxnSpPr>
            <p:nvPr/>
          </p:nvCxnSpPr>
          <p:spPr bwMode="auto">
            <a:xfrm>
              <a:off x="4676775" y="3193690"/>
              <a:ext cx="1066800" cy="866775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lg"/>
            </a:ln>
          </p:spPr>
        </p:cxnSp>
        <p:cxnSp>
          <p:nvCxnSpPr>
            <p:cNvPr id="1035" name="AutoShape 54">
              <a:extLst>
                <a:ext uri="{FF2B5EF4-FFF2-40B4-BE49-F238E27FC236}">
                  <a16:creationId xmlns:a16="http://schemas.microsoft.com/office/drawing/2014/main" id="{EC7FCC14-8958-F4CA-6ABC-33B75CDE2930}"/>
                </a:ext>
              </a:extLst>
            </p:cNvPr>
            <p:cNvCxnSpPr>
              <a:cxnSpLocks noChangeShapeType="1"/>
              <a:stCxn id="1017" idx="3"/>
              <a:endCxn id="1050" idx="1"/>
            </p:cNvCxnSpPr>
            <p:nvPr/>
          </p:nvCxnSpPr>
          <p:spPr bwMode="auto">
            <a:xfrm>
              <a:off x="4676775" y="3336565"/>
              <a:ext cx="1066800" cy="1724025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lg"/>
            </a:ln>
          </p:spPr>
        </p:cxnSp>
        <p:sp>
          <p:nvSpPr>
            <p:cNvPr id="1036" name="TextBox 1035">
              <a:extLst>
                <a:ext uri="{FF2B5EF4-FFF2-40B4-BE49-F238E27FC236}">
                  <a16:creationId xmlns:a16="http://schemas.microsoft.com/office/drawing/2014/main" id="{7EA81690-C378-91F2-BB15-E7D04909832D}"/>
                </a:ext>
              </a:extLst>
            </p:cNvPr>
            <p:cNvSpPr txBox="1"/>
            <p:nvPr/>
          </p:nvSpPr>
          <p:spPr>
            <a:xfrm>
              <a:off x="5544767" y="5715220"/>
              <a:ext cx="199892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Shuffle</a:t>
              </a:r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, Merge, [Combine]</a:t>
              </a:r>
            </a:p>
          </p:txBody>
        </p:sp>
        <p:cxnSp>
          <p:nvCxnSpPr>
            <p:cNvPr id="1037" name="AutoShape 54">
              <a:extLst>
                <a:ext uri="{FF2B5EF4-FFF2-40B4-BE49-F238E27FC236}">
                  <a16:creationId xmlns:a16="http://schemas.microsoft.com/office/drawing/2014/main" id="{046AB663-0936-18E5-AF09-83342490CB42}"/>
                </a:ext>
              </a:extLst>
            </p:cNvPr>
            <p:cNvCxnSpPr>
              <a:cxnSpLocks noChangeShapeType="1"/>
              <a:stCxn id="1012" idx="3"/>
              <a:endCxn id="1063" idx="1"/>
            </p:cNvCxnSpPr>
            <p:nvPr/>
          </p:nvCxnSpPr>
          <p:spPr bwMode="auto">
            <a:xfrm flipV="1">
              <a:off x="4676775" y="3250840"/>
              <a:ext cx="1066800" cy="485775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lg"/>
            </a:ln>
          </p:spPr>
        </p:cxnSp>
        <p:cxnSp>
          <p:nvCxnSpPr>
            <p:cNvPr id="1038" name="AutoShape 54">
              <a:extLst>
                <a:ext uri="{FF2B5EF4-FFF2-40B4-BE49-F238E27FC236}">
                  <a16:creationId xmlns:a16="http://schemas.microsoft.com/office/drawing/2014/main" id="{0389C5F7-8B57-6C18-5B27-BC30EABF2E32}"/>
                </a:ext>
              </a:extLst>
            </p:cNvPr>
            <p:cNvCxnSpPr>
              <a:cxnSpLocks noChangeShapeType="1"/>
              <a:stCxn id="1013" idx="3"/>
              <a:endCxn id="1057" idx="1"/>
            </p:cNvCxnSpPr>
            <p:nvPr/>
          </p:nvCxnSpPr>
          <p:spPr bwMode="auto">
            <a:xfrm>
              <a:off x="4676775" y="3879490"/>
              <a:ext cx="1066800" cy="323850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lg"/>
            </a:ln>
          </p:spPr>
        </p:cxnSp>
        <p:cxnSp>
          <p:nvCxnSpPr>
            <p:cNvPr id="1039" name="AutoShape 54">
              <a:extLst>
                <a:ext uri="{FF2B5EF4-FFF2-40B4-BE49-F238E27FC236}">
                  <a16:creationId xmlns:a16="http://schemas.microsoft.com/office/drawing/2014/main" id="{DEB5F931-8B1E-085F-EE14-4C82E6ACA51E}"/>
                </a:ext>
              </a:extLst>
            </p:cNvPr>
            <p:cNvCxnSpPr>
              <a:cxnSpLocks noChangeShapeType="1"/>
              <a:stCxn id="1014" idx="3"/>
              <a:endCxn id="1051" idx="1"/>
            </p:cNvCxnSpPr>
            <p:nvPr/>
          </p:nvCxnSpPr>
          <p:spPr bwMode="auto">
            <a:xfrm>
              <a:off x="4676775" y="4022365"/>
              <a:ext cx="1066800" cy="1181100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lg"/>
            </a:ln>
          </p:spPr>
        </p:cxnSp>
        <p:cxnSp>
          <p:nvCxnSpPr>
            <p:cNvPr id="1040" name="AutoShape 54">
              <a:extLst>
                <a:ext uri="{FF2B5EF4-FFF2-40B4-BE49-F238E27FC236}">
                  <a16:creationId xmlns:a16="http://schemas.microsoft.com/office/drawing/2014/main" id="{0B2A4673-E47E-1973-4B27-0E45D63224CF}"/>
                </a:ext>
              </a:extLst>
            </p:cNvPr>
            <p:cNvCxnSpPr>
              <a:cxnSpLocks noChangeShapeType="1"/>
              <a:stCxn id="1009" idx="3"/>
              <a:endCxn id="1064" idx="1"/>
            </p:cNvCxnSpPr>
            <p:nvPr/>
          </p:nvCxnSpPr>
          <p:spPr bwMode="auto">
            <a:xfrm flipV="1">
              <a:off x="4676775" y="3393715"/>
              <a:ext cx="1066800" cy="1076325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lg"/>
            </a:ln>
          </p:spPr>
        </p:cxnSp>
        <p:cxnSp>
          <p:nvCxnSpPr>
            <p:cNvPr id="1041" name="AutoShape 54">
              <a:extLst>
                <a:ext uri="{FF2B5EF4-FFF2-40B4-BE49-F238E27FC236}">
                  <a16:creationId xmlns:a16="http://schemas.microsoft.com/office/drawing/2014/main" id="{02BAA549-AE18-8258-1C0C-C96AF23C93FD}"/>
                </a:ext>
              </a:extLst>
            </p:cNvPr>
            <p:cNvCxnSpPr>
              <a:cxnSpLocks noChangeShapeType="1"/>
              <a:stCxn id="1010" idx="3"/>
              <a:endCxn id="1058" idx="1"/>
            </p:cNvCxnSpPr>
            <p:nvPr/>
          </p:nvCxnSpPr>
          <p:spPr bwMode="auto">
            <a:xfrm flipV="1">
              <a:off x="4676775" y="4346215"/>
              <a:ext cx="1066800" cy="266700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lg"/>
            </a:ln>
          </p:spPr>
        </p:cxnSp>
        <p:cxnSp>
          <p:nvCxnSpPr>
            <p:cNvPr id="1042" name="AutoShape 54">
              <a:extLst>
                <a:ext uri="{FF2B5EF4-FFF2-40B4-BE49-F238E27FC236}">
                  <a16:creationId xmlns:a16="http://schemas.microsoft.com/office/drawing/2014/main" id="{D07AA4FE-64E6-CB8B-4A13-13B8FC669B2D}"/>
                </a:ext>
              </a:extLst>
            </p:cNvPr>
            <p:cNvCxnSpPr>
              <a:cxnSpLocks noChangeShapeType="1"/>
              <a:stCxn id="1011" idx="3"/>
              <a:endCxn id="1052" idx="1"/>
            </p:cNvCxnSpPr>
            <p:nvPr/>
          </p:nvCxnSpPr>
          <p:spPr bwMode="auto">
            <a:xfrm>
              <a:off x="4676775" y="4755790"/>
              <a:ext cx="1066800" cy="590550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lg"/>
            </a:ln>
          </p:spPr>
        </p:cxnSp>
        <p:cxnSp>
          <p:nvCxnSpPr>
            <p:cNvPr id="1043" name="AutoShape 54">
              <a:extLst>
                <a:ext uri="{FF2B5EF4-FFF2-40B4-BE49-F238E27FC236}">
                  <a16:creationId xmlns:a16="http://schemas.microsoft.com/office/drawing/2014/main" id="{EF9FFBB9-E2A5-0840-AAD0-9332F11B065A}"/>
                </a:ext>
              </a:extLst>
            </p:cNvPr>
            <p:cNvCxnSpPr>
              <a:cxnSpLocks noChangeShapeType="1"/>
              <a:stCxn id="1006" idx="3"/>
              <a:endCxn id="1065" idx="1"/>
            </p:cNvCxnSpPr>
            <p:nvPr/>
          </p:nvCxnSpPr>
          <p:spPr bwMode="auto">
            <a:xfrm flipV="1">
              <a:off x="4676775" y="3536590"/>
              <a:ext cx="1066800" cy="1647825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lg"/>
            </a:ln>
          </p:spPr>
        </p:cxnSp>
        <p:cxnSp>
          <p:nvCxnSpPr>
            <p:cNvPr id="1044" name="AutoShape 54">
              <a:extLst>
                <a:ext uri="{FF2B5EF4-FFF2-40B4-BE49-F238E27FC236}">
                  <a16:creationId xmlns:a16="http://schemas.microsoft.com/office/drawing/2014/main" id="{357F67CF-E4F1-2AA1-F6C5-0FD9456D9EFC}"/>
                </a:ext>
              </a:extLst>
            </p:cNvPr>
            <p:cNvCxnSpPr>
              <a:cxnSpLocks noChangeShapeType="1"/>
              <a:stCxn id="1008" idx="3"/>
              <a:endCxn id="1053" idx="1"/>
            </p:cNvCxnSpPr>
            <p:nvPr/>
          </p:nvCxnSpPr>
          <p:spPr bwMode="auto">
            <a:xfrm>
              <a:off x="4676775" y="5470165"/>
              <a:ext cx="1066800" cy="19050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lg"/>
            </a:ln>
          </p:spPr>
        </p:cxnSp>
        <p:cxnSp>
          <p:nvCxnSpPr>
            <p:cNvPr id="1045" name="AutoShape 54">
              <a:extLst>
                <a:ext uri="{FF2B5EF4-FFF2-40B4-BE49-F238E27FC236}">
                  <a16:creationId xmlns:a16="http://schemas.microsoft.com/office/drawing/2014/main" id="{3144DC70-6100-B057-4081-22929948B0DD}"/>
                </a:ext>
              </a:extLst>
            </p:cNvPr>
            <p:cNvCxnSpPr>
              <a:cxnSpLocks noChangeShapeType="1"/>
              <a:stCxn id="1003" idx="3"/>
              <a:endCxn id="1066" idx="1"/>
            </p:cNvCxnSpPr>
            <p:nvPr/>
          </p:nvCxnSpPr>
          <p:spPr bwMode="auto">
            <a:xfrm flipV="1">
              <a:off x="4676775" y="3679465"/>
              <a:ext cx="1066800" cy="2228850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lg"/>
            </a:ln>
          </p:spPr>
        </p:cxnSp>
        <p:cxnSp>
          <p:nvCxnSpPr>
            <p:cNvPr id="1046" name="AutoShape 54">
              <a:extLst>
                <a:ext uri="{FF2B5EF4-FFF2-40B4-BE49-F238E27FC236}">
                  <a16:creationId xmlns:a16="http://schemas.microsoft.com/office/drawing/2014/main" id="{F146D46C-7563-35CF-E3FE-320B7AEE119A}"/>
                </a:ext>
              </a:extLst>
            </p:cNvPr>
            <p:cNvCxnSpPr>
              <a:cxnSpLocks noChangeShapeType="1"/>
              <a:stCxn id="1004" idx="3"/>
              <a:endCxn id="1060" idx="1"/>
            </p:cNvCxnSpPr>
            <p:nvPr/>
          </p:nvCxnSpPr>
          <p:spPr bwMode="auto">
            <a:xfrm flipV="1">
              <a:off x="4676775" y="4631965"/>
              <a:ext cx="1066800" cy="1419225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lg"/>
            </a:ln>
          </p:spPr>
        </p:cxnSp>
        <p:cxnSp>
          <p:nvCxnSpPr>
            <p:cNvPr id="1047" name="AutoShape 54">
              <a:extLst>
                <a:ext uri="{FF2B5EF4-FFF2-40B4-BE49-F238E27FC236}">
                  <a16:creationId xmlns:a16="http://schemas.microsoft.com/office/drawing/2014/main" id="{09E6A476-AFD6-7684-99F3-8B766EF9B496}"/>
                </a:ext>
              </a:extLst>
            </p:cNvPr>
            <p:cNvCxnSpPr>
              <a:cxnSpLocks noChangeShapeType="1"/>
              <a:stCxn id="1007" idx="3"/>
              <a:endCxn id="1059" idx="1"/>
            </p:cNvCxnSpPr>
            <p:nvPr/>
          </p:nvCxnSpPr>
          <p:spPr bwMode="auto">
            <a:xfrm flipV="1">
              <a:off x="4676775" y="4489090"/>
              <a:ext cx="1066800" cy="838200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lg"/>
            </a:ln>
          </p:spPr>
        </p:cxnSp>
        <p:cxnSp>
          <p:nvCxnSpPr>
            <p:cNvPr id="1048" name="AutoShape 54">
              <a:extLst>
                <a:ext uri="{FF2B5EF4-FFF2-40B4-BE49-F238E27FC236}">
                  <a16:creationId xmlns:a16="http://schemas.microsoft.com/office/drawing/2014/main" id="{990B3641-BC35-AC87-852A-6DB591717C88}"/>
                </a:ext>
              </a:extLst>
            </p:cNvPr>
            <p:cNvCxnSpPr>
              <a:cxnSpLocks noChangeShapeType="1"/>
              <a:stCxn id="1005" idx="3"/>
              <a:endCxn id="1054" idx="1"/>
            </p:cNvCxnSpPr>
            <p:nvPr/>
          </p:nvCxnSpPr>
          <p:spPr bwMode="auto">
            <a:xfrm flipV="1">
              <a:off x="4676775" y="5632090"/>
              <a:ext cx="1066800" cy="561975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lg"/>
            </a:ln>
          </p:spPr>
        </p:cxnSp>
      </p:grpSp>
      <p:sp>
        <p:nvSpPr>
          <p:cNvPr id="1067" name="TextBox 1066">
            <a:extLst>
              <a:ext uri="{FF2B5EF4-FFF2-40B4-BE49-F238E27FC236}">
                <a16:creationId xmlns:a16="http://schemas.microsoft.com/office/drawing/2014/main" id="{56F6548F-634F-4267-6180-1F1FF8A1D223}"/>
              </a:ext>
            </a:extLst>
          </p:cNvPr>
          <p:cNvSpPr txBox="1"/>
          <p:nvPr/>
        </p:nvSpPr>
        <p:spPr>
          <a:xfrm>
            <a:off x="6263037" y="999432"/>
            <a:ext cx="4352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#1 Data Locality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(delay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sched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., write affinity)</a:t>
            </a:r>
          </a:p>
          <a:p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#2 Reduced shuffle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(combine)</a:t>
            </a:r>
          </a:p>
          <a:p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#3 Fault tolerance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(replication, attempts)</a:t>
            </a:r>
          </a:p>
        </p:txBody>
      </p:sp>
      <p:sp>
        <p:nvSpPr>
          <p:cNvPr id="1068" name="TextBox 1067">
            <a:extLst>
              <a:ext uri="{FF2B5EF4-FFF2-40B4-BE49-F238E27FC236}">
                <a16:creationId xmlns:a16="http://schemas.microsoft.com/office/drawing/2014/main" id="{9F719C87-30C4-F5DA-5A1E-6B5EDE7C936D}"/>
              </a:ext>
            </a:extLst>
          </p:cNvPr>
          <p:cNvSpPr txBox="1"/>
          <p:nvPr/>
        </p:nvSpPr>
        <p:spPr>
          <a:xfrm>
            <a:off x="8863364" y="6191926"/>
            <a:ext cx="17478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w/ #reducers = 3</a:t>
            </a:r>
          </a:p>
        </p:txBody>
      </p:sp>
    </p:spTree>
    <p:extLst>
      <p:ext uri="{BB962C8B-B14F-4D97-AF65-F5344CB8AC3E}">
        <p14:creationId xmlns:p14="http://schemas.microsoft.com/office/powerpoint/2010/main" val="3688637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7" grpId="0"/>
      <p:bldP spid="106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E311FC2-03DF-C1AD-74F3-36FE8D86589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Basic Unary Operations</a:t>
            </a:r>
          </a:p>
          <a:p>
            <a:pPr lvl="1"/>
            <a:r>
              <a:rPr lang="en-US" dirty="0"/>
              <a:t>Selections (brute-force), projections</a:t>
            </a:r>
          </a:p>
          <a:p>
            <a:pPr lvl="1"/>
            <a:r>
              <a:rPr lang="en-US" dirty="0"/>
              <a:t>Ordering (e.g., </a:t>
            </a:r>
            <a:r>
              <a:rPr lang="en-US" b="1" dirty="0" err="1">
                <a:solidFill>
                  <a:schemeClr val="accent1"/>
                </a:solidFill>
              </a:rPr>
              <a:t>TeraSort</a:t>
            </a:r>
            <a:r>
              <a:rPr lang="en-US" dirty="0"/>
              <a:t>): Sample, pick k quantiles; shuffle-based partition sort</a:t>
            </a:r>
          </a:p>
          <a:p>
            <a:pPr lvl="1"/>
            <a:r>
              <a:rPr lang="en-US" dirty="0"/>
              <a:t>Additive and semi-additive aggregation with grouping, distinct</a:t>
            </a:r>
          </a:p>
          <a:p>
            <a:pPr lvl="2"/>
            <a:endParaRPr lang="en-US" sz="700" dirty="0"/>
          </a:p>
          <a:p>
            <a:r>
              <a:rPr lang="en-US" dirty="0"/>
              <a:t>Binary Operations</a:t>
            </a:r>
          </a:p>
          <a:p>
            <a:pPr lvl="1"/>
            <a:r>
              <a:rPr lang="en-US" dirty="0"/>
              <a:t>Set operations (union, intersect, difference) and joins</a:t>
            </a:r>
          </a:p>
          <a:p>
            <a:pPr lvl="1"/>
            <a:r>
              <a:rPr lang="en-US" dirty="0"/>
              <a:t>Different physical operators for R </a:t>
            </a:r>
            <a:r>
              <a:rPr lang="en-US" dirty="0">
                <a:latin typeface="Cambria" panose="02040503050406030204" pitchFamily="18" charset="0"/>
              </a:rPr>
              <a:t>⨝</a:t>
            </a:r>
            <a:r>
              <a:rPr lang="en-US" dirty="0"/>
              <a:t> S</a:t>
            </a:r>
          </a:p>
          <a:p>
            <a:pPr lvl="2"/>
            <a:r>
              <a:rPr lang="en-US" b="1" dirty="0">
                <a:solidFill>
                  <a:srgbClr val="7889FB"/>
                </a:solidFill>
              </a:rPr>
              <a:t>Broadcast join</a:t>
            </a:r>
            <a:r>
              <a:rPr lang="en-US" dirty="0"/>
              <a:t>: broadcast S, build HT S, map-side HJOIN </a:t>
            </a:r>
          </a:p>
          <a:p>
            <a:pPr lvl="2"/>
            <a:r>
              <a:rPr lang="en-US" b="1" dirty="0">
                <a:solidFill>
                  <a:srgbClr val="7889FB"/>
                </a:solidFill>
              </a:rPr>
              <a:t>Repartition join</a:t>
            </a:r>
            <a:r>
              <a:rPr lang="en-US" dirty="0"/>
              <a:t>: shuffle (repartition) R and S, reduce-side MJOIN </a:t>
            </a:r>
          </a:p>
          <a:p>
            <a:pPr lvl="2"/>
            <a:r>
              <a:rPr lang="en-US" b="1" dirty="0">
                <a:solidFill>
                  <a:srgbClr val="7889FB"/>
                </a:solidFill>
              </a:rPr>
              <a:t>Improved repartition join: </a:t>
            </a:r>
            <a:r>
              <a:rPr lang="en-US" dirty="0"/>
              <a:t>avoid buffering via key-tag sorting</a:t>
            </a:r>
          </a:p>
          <a:p>
            <a:pPr lvl="2"/>
            <a:r>
              <a:rPr lang="en-US" b="1" dirty="0">
                <a:solidFill>
                  <a:srgbClr val="7889FB"/>
                </a:solidFill>
              </a:rPr>
              <a:t>Directed join</a:t>
            </a:r>
            <a:r>
              <a:rPr lang="en-US" dirty="0"/>
              <a:t> (pre/co-partitioned): map-only, R input, S read side-ways </a:t>
            </a:r>
          </a:p>
          <a:p>
            <a:pPr lvl="2"/>
            <a:endParaRPr lang="en-US" sz="700" dirty="0">
              <a:solidFill>
                <a:srgbClr val="FF0000"/>
              </a:solidFill>
            </a:endParaRPr>
          </a:p>
          <a:p>
            <a:r>
              <a:rPr lang="en-US" dirty="0"/>
              <a:t>Hybrid SQL-on-Hadoop Systems </a:t>
            </a:r>
            <a:endParaRPr lang="en-US" b="0" dirty="0"/>
          </a:p>
          <a:p>
            <a:pPr lvl="1"/>
            <a:r>
              <a:rPr lang="en-US" dirty="0"/>
              <a:t>E.g.: </a:t>
            </a:r>
            <a:r>
              <a:rPr lang="en-US" dirty="0" err="1"/>
              <a:t>Hadapt</a:t>
            </a:r>
            <a:r>
              <a:rPr lang="en-US" dirty="0"/>
              <a:t> (</a:t>
            </a:r>
            <a:r>
              <a:rPr lang="en-US" dirty="0" err="1"/>
              <a:t>HadoopDB</a:t>
            </a:r>
            <a:r>
              <a:rPr lang="en-US" dirty="0"/>
              <a:t>), Impala, IBM </a:t>
            </a:r>
            <a:r>
              <a:rPr lang="en-US" dirty="0" err="1"/>
              <a:t>BigSQL</a:t>
            </a:r>
            <a:r>
              <a:rPr lang="en-US" dirty="0"/>
              <a:t>, Presto, Drill, Actian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E1C7AE-C8D8-B4F0-9238-81CD236FB4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MapReduce </a:t>
            </a:r>
            <a:r>
              <a:rPr lang="en-AT" dirty="0"/>
              <a:t>–</a:t>
            </a:r>
            <a:r>
              <a:rPr lang="en-US" dirty="0"/>
              <a:t> Query Processing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5B0D415-8FE7-EDC3-57F6-5FC41C8D1B33}"/>
              </a:ext>
            </a:extLst>
          </p:cNvPr>
          <p:cNvSpPr txBox="1"/>
          <p:nvPr/>
        </p:nvSpPr>
        <p:spPr>
          <a:xfrm>
            <a:off x="8285545" y="2783527"/>
            <a:ext cx="2675106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[Spyros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Blanas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et al.: A comparison of join algorithms for log processing in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MapReduce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SIGMOD 2010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54E8BF6-F566-2F6F-E2B0-A5A6A5CAC8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28453" y="2832819"/>
            <a:ext cx="49748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195E87F-A71A-85F9-B3C1-6C9E3C865C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28453" y="4998121"/>
            <a:ext cx="494723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247EB51-3452-195E-B0A2-C813EBE5EDDA}"/>
              </a:ext>
            </a:extLst>
          </p:cNvPr>
          <p:cNvSpPr txBox="1"/>
          <p:nvPr/>
        </p:nvSpPr>
        <p:spPr>
          <a:xfrm>
            <a:off x="8122024" y="4938071"/>
            <a:ext cx="2838627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[Daniel Abadi,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Shivnath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Babu, Fatma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Ozcan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Ippokratis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Pandis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Tutorial: SQL-on-Hadoop Systems.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PVLDB 2015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501514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FB051C7-29CE-648E-C26E-C34D26E41D2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Summary MapReduce</a:t>
            </a:r>
          </a:p>
          <a:p>
            <a:pPr lvl="1"/>
            <a:r>
              <a:rPr lang="en-US" dirty="0"/>
              <a:t>Large-scale &amp; fault-tolerant processing w/ UDFs and files </a:t>
            </a:r>
            <a:r>
              <a:rPr lang="en-US" b="1" dirty="0">
                <a:solidFill>
                  <a:srgbClr val="7889FB"/>
                </a:solidFill>
                <a:sym typeface="Wingdings" panose="05000000000000000000" pitchFamily="2" charset="2"/>
              </a:rPr>
              <a:t> Flexibility</a:t>
            </a:r>
            <a:endParaRPr lang="en-US" b="1" dirty="0">
              <a:solidFill>
                <a:srgbClr val="7889FB"/>
              </a:solidFill>
            </a:endParaRPr>
          </a:p>
          <a:p>
            <a:pPr lvl="1"/>
            <a:r>
              <a:rPr lang="en-US" dirty="0"/>
              <a:t>Restricted functional APIs </a:t>
            </a:r>
            <a:r>
              <a:rPr lang="en-US" b="1" dirty="0">
                <a:solidFill>
                  <a:srgbClr val="7889FB"/>
                </a:solidFill>
                <a:sym typeface="Wingdings" panose="05000000000000000000" pitchFamily="2" charset="2"/>
              </a:rPr>
              <a:t> Implicit parallelism and fault tolerance</a:t>
            </a:r>
          </a:p>
          <a:p>
            <a:pPr lvl="1"/>
            <a:r>
              <a:rPr lang="en-US" b="1" dirty="0">
                <a:solidFill>
                  <a:schemeClr val="tx1"/>
                </a:solidFill>
                <a:sym typeface="Wingdings" panose="05000000000000000000" pitchFamily="2" charset="2"/>
              </a:rPr>
              <a:t>Criticism</a:t>
            </a:r>
            <a:r>
              <a:rPr lang="en-US" dirty="0">
                <a:sym typeface="Wingdings" panose="05000000000000000000" pitchFamily="2" charset="2"/>
              </a:rPr>
              <a:t>: #1 </a:t>
            </a:r>
            <a:r>
              <a:rPr lang="en-US" b="1" dirty="0">
                <a:solidFill>
                  <a:schemeClr val="accent1"/>
                </a:solidFill>
                <a:sym typeface="Wingdings" panose="05000000000000000000" pitchFamily="2" charset="2"/>
              </a:rPr>
              <a:t>Performance</a:t>
            </a:r>
            <a:r>
              <a:rPr lang="en-US" dirty="0">
                <a:sym typeface="Wingdings" panose="05000000000000000000" pitchFamily="2" charset="2"/>
              </a:rPr>
              <a:t>, #2 </a:t>
            </a:r>
            <a:r>
              <a:rPr lang="en-US" b="1" dirty="0">
                <a:solidFill>
                  <a:schemeClr val="accent1"/>
                </a:solidFill>
                <a:sym typeface="Wingdings" panose="05000000000000000000" pitchFamily="2" charset="2"/>
              </a:rPr>
              <a:t>Low-level APIs</a:t>
            </a:r>
            <a:r>
              <a:rPr lang="en-US" dirty="0">
                <a:sym typeface="Wingdings" panose="05000000000000000000" pitchFamily="2" charset="2"/>
              </a:rPr>
              <a:t>, #3 </a:t>
            </a:r>
            <a:r>
              <a:rPr lang="en-US" b="1" dirty="0">
                <a:solidFill>
                  <a:schemeClr val="accent1"/>
                </a:solidFill>
                <a:sym typeface="Wingdings" panose="05000000000000000000" pitchFamily="2" charset="2"/>
              </a:rPr>
              <a:t>Many different systems</a:t>
            </a:r>
            <a:endParaRPr lang="en-US" sz="1200" dirty="0"/>
          </a:p>
          <a:p>
            <a:r>
              <a:rPr lang="en-US" dirty="0"/>
              <a:t>Evolution to Spark </a:t>
            </a:r>
            <a:r>
              <a:rPr lang="en-US" b="0" dirty="0"/>
              <a:t>(and </a:t>
            </a:r>
            <a:r>
              <a:rPr lang="en-US" b="0" dirty="0" err="1"/>
              <a:t>Flink</a:t>
            </a:r>
            <a:r>
              <a:rPr lang="en-US" b="0" dirty="0"/>
              <a:t>)</a:t>
            </a:r>
          </a:p>
          <a:p>
            <a:pPr lvl="1"/>
            <a:r>
              <a:rPr lang="en-US" dirty="0"/>
              <a:t>Spark [HotCloud’10] + RDDs [NSDI’12]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b="1" dirty="0">
                <a:solidFill>
                  <a:srgbClr val="7889FB"/>
                </a:solidFill>
                <a:sym typeface="Wingdings" panose="05000000000000000000" pitchFamily="2" charset="2"/>
              </a:rPr>
              <a:t>Apache Spark</a:t>
            </a:r>
            <a:r>
              <a:rPr lang="en-US" dirty="0">
                <a:sym typeface="Wingdings" panose="05000000000000000000" pitchFamily="2" charset="2"/>
              </a:rPr>
              <a:t> (2014)</a:t>
            </a:r>
          </a:p>
          <a:p>
            <a:pPr lvl="1"/>
            <a:r>
              <a:rPr lang="en-US" b="1" dirty="0"/>
              <a:t>Design:</a:t>
            </a:r>
            <a:r>
              <a:rPr lang="en-US" dirty="0"/>
              <a:t> </a:t>
            </a:r>
            <a:r>
              <a:rPr lang="en-US" b="1" dirty="0">
                <a:solidFill>
                  <a:srgbClr val="7889FB"/>
                </a:solidFill>
              </a:rPr>
              <a:t>standing executors with in-memory storage</a:t>
            </a:r>
            <a:r>
              <a:rPr lang="en-US" dirty="0"/>
              <a:t>, lazy evaluation, fault-tolerance via RDD lineage</a:t>
            </a:r>
          </a:p>
          <a:p>
            <a:pPr lvl="1"/>
            <a:r>
              <a:rPr lang="en-US" b="1" dirty="0"/>
              <a:t>Performance:</a:t>
            </a:r>
            <a:r>
              <a:rPr lang="en-US" dirty="0"/>
              <a:t> In-memory storage and fast job scheduling (100ms vs 10s)</a:t>
            </a:r>
          </a:p>
          <a:p>
            <a:pPr lvl="1"/>
            <a:r>
              <a:rPr lang="en-US" b="1" dirty="0"/>
              <a:t>APIs:</a:t>
            </a:r>
            <a:r>
              <a:rPr lang="en-US" dirty="0"/>
              <a:t> Richer functional APIs and general computation DAGs, </a:t>
            </a:r>
            <a:br>
              <a:rPr lang="en-US" dirty="0"/>
            </a:br>
            <a:r>
              <a:rPr lang="en-US" dirty="0"/>
              <a:t>high-level APIs (e.g., </a:t>
            </a:r>
            <a:r>
              <a:rPr lang="en-US" dirty="0" err="1"/>
              <a:t>DataFrame</a:t>
            </a:r>
            <a:r>
              <a:rPr lang="en-US" dirty="0"/>
              <a:t>/Dataset), unified platform  </a:t>
            </a:r>
            <a:endParaRPr lang="en-US" sz="1200" dirty="0"/>
          </a:p>
          <a:p>
            <a:pPr marL="0" indent="0">
              <a:buNone/>
            </a:pPr>
            <a:r>
              <a:rPr lang="en-US" dirty="0">
                <a:sym typeface="Wingdings" panose="05000000000000000000" pitchFamily="2" charset="2"/>
              </a:rPr>
              <a:t> </a:t>
            </a:r>
            <a:r>
              <a:rPr lang="en-US" dirty="0"/>
              <a:t>But many shared concepts/infrastructure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Implicit parallelism through dist. collections </a:t>
            </a:r>
            <a:r>
              <a:rPr lang="en-US" dirty="0"/>
              <a:t>(data access, fault tolerance) </a:t>
            </a:r>
          </a:p>
          <a:p>
            <a:pPr lvl="1"/>
            <a:r>
              <a:rPr lang="en-US" dirty="0"/>
              <a:t>Resource negotiators (YARN, Mesos, Kubernetes)</a:t>
            </a:r>
          </a:p>
          <a:p>
            <a:pPr lvl="1"/>
            <a:r>
              <a:rPr lang="en-US" dirty="0"/>
              <a:t>HDFS and object store connectors (e.g., Swift, S3)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5B89CD-6661-A051-D075-4131F1D095F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Spark History and Architecture </a:t>
            </a:r>
          </a:p>
        </p:txBody>
      </p:sp>
      <p:pic>
        <p:nvPicPr>
          <p:cNvPr id="4" name="Picture 2" descr="http://spark.apache.org/images/spark-logo-trademark.png">
            <a:extLst>
              <a:ext uri="{FF2B5EF4-FFF2-40B4-BE49-F238E27FC236}">
                <a16:creationId xmlns:a16="http://schemas.microsoft.com/office/drawing/2014/main" id="{721C42AF-32FC-FB81-2302-317CB463C8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1804" y="2604757"/>
            <a:ext cx="876724" cy="46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CFF464C4-B778-D22A-8B75-BD72942244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59089" t="7154" r="5217" b="63902"/>
          <a:stretch/>
        </p:blipFill>
        <p:spPr>
          <a:xfrm>
            <a:off x="10566576" y="2571303"/>
            <a:ext cx="864778" cy="448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690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16EDAD0-080E-98DB-B010-BD889CC92FC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High-Level Architecture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Different language bindings</a:t>
            </a:r>
            <a:r>
              <a:rPr lang="en-US" dirty="0"/>
              <a:t>:</a:t>
            </a:r>
            <a:br>
              <a:rPr lang="en-US" dirty="0"/>
            </a:br>
            <a:r>
              <a:rPr lang="en-US" dirty="0"/>
              <a:t>Scala, Java, Python, R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Different libraries</a:t>
            </a:r>
            <a:r>
              <a:rPr lang="en-US" dirty="0"/>
              <a:t>:</a:t>
            </a:r>
            <a:br>
              <a:rPr lang="en-US" dirty="0"/>
            </a:br>
            <a:r>
              <a:rPr lang="en-US" dirty="0"/>
              <a:t>SQL, ML, Stream, Graph</a:t>
            </a:r>
          </a:p>
          <a:p>
            <a:pPr lvl="1"/>
            <a:r>
              <a:rPr lang="en-US" dirty="0"/>
              <a:t>Spark core (incl RDDs)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Different cluster managers</a:t>
            </a:r>
            <a:r>
              <a:rPr lang="en-US" dirty="0"/>
              <a:t>:</a:t>
            </a:r>
            <a:br>
              <a:rPr lang="en-US" dirty="0"/>
            </a:br>
            <a:r>
              <a:rPr lang="en-US" dirty="0"/>
              <a:t>Standalone, Mesos, </a:t>
            </a:r>
            <a:r>
              <a:rPr lang="en-US" b="1" dirty="0">
                <a:solidFill>
                  <a:srgbClr val="7889FB"/>
                </a:solidFill>
              </a:rPr>
              <a:t>Yarn</a:t>
            </a:r>
            <a:r>
              <a:rPr lang="en-US" dirty="0"/>
              <a:t>, </a:t>
            </a:r>
            <a:r>
              <a:rPr lang="en-US" b="1" dirty="0">
                <a:solidFill>
                  <a:srgbClr val="7889FB"/>
                </a:solidFill>
              </a:rPr>
              <a:t>Kubernetes</a:t>
            </a:r>
          </a:p>
          <a:p>
            <a:pPr lvl="1"/>
            <a:r>
              <a:rPr lang="en-US" dirty="0"/>
              <a:t>Different file systems/</a:t>
            </a:r>
            <a:br>
              <a:rPr lang="en-US" dirty="0"/>
            </a:br>
            <a:r>
              <a:rPr lang="en-US" dirty="0"/>
              <a:t>formats, and data sources:</a:t>
            </a:r>
            <a:br>
              <a:rPr lang="en-US" dirty="0"/>
            </a:br>
            <a:r>
              <a:rPr lang="en-US" b="1" dirty="0">
                <a:solidFill>
                  <a:srgbClr val="7889FB"/>
                </a:solidFill>
              </a:rPr>
              <a:t>HDFS</a:t>
            </a:r>
            <a:r>
              <a:rPr lang="en-US" dirty="0"/>
              <a:t>, </a:t>
            </a:r>
            <a:r>
              <a:rPr lang="en-US" b="1" dirty="0">
                <a:solidFill>
                  <a:srgbClr val="7889FB"/>
                </a:solidFill>
              </a:rPr>
              <a:t>S3</a:t>
            </a:r>
            <a:r>
              <a:rPr lang="en-US" dirty="0"/>
              <a:t>, SWIFT, </a:t>
            </a:r>
            <a:r>
              <a:rPr lang="en-US" b="1" dirty="0">
                <a:solidFill>
                  <a:srgbClr val="7889FB"/>
                </a:solidFill>
              </a:rPr>
              <a:t>DBs</a:t>
            </a:r>
            <a:r>
              <a:rPr lang="en-US" dirty="0"/>
              <a:t>, </a:t>
            </a:r>
            <a:r>
              <a:rPr lang="en-US" b="1" dirty="0">
                <a:solidFill>
                  <a:srgbClr val="7889FB"/>
                </a:solidFill>
              </a:rPr>
              <a:t>NoSQL</a:t>
            </a:r>
          </a:p>
          <a:p>
            <a:pPr lvl="1"/>
            <a:endParaRPr lang="en-US" dirty="0"/>
          </a:p>
          <a:p>
            <a:r>
              <a:rPr lang="en-US" dirty="0"/>
              <a:t>Focus on a </a:t>
            </a:r>
            <a:r>
              <a:rPr lang="en-US" dirty="0">
                <a:solidFill>
                  <a:schemeClr val="accent1"/>
                </a:solidFill>
              </a:rPr>
              <a:t>unified</a:t>
            </a:r>
            <a:r>
              <a:rPr lang="en-US" dirty="0"/>
              <a:t> platform </a:t>
            </a:r>
            <a:br>
              <a:rPr lang="en-US" dirty="0"/>
            </a:br>
            <a:r>
              <a:rPr lang="en-US" dirty="0"/>
              <a:t>for data-parallel computation </a:t>
            </a:r>
            <a:r>
              <a:rPr lang="en-US" b="0" dirty="0"/>
              <a:t>(</a:t>
            </a:r>
            <a:r>
              <a:rPr lang="en-US" dirty="0">
                <a:solidFill>
                  <a:schemeClr val="accent1"/>
                </a:solidFill>
              </a:rPr>
              <a:t>Apache </a:t>
            </a:r>
            <a:r>
              <a:rPr lang="en-US" dirty="0" err="1">
                <a:solidFill>
                  <a:schemeClr val="accent1"/>
                </a:solidFill>
              </a:rPr>
              <a:t>Flink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b="0" dirty="0"/>
              <a:t>w/ similar goals)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1A5912-B1E7-DFD8-F8AF-C40F150FB4E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Spark History and Architecture, cont.</a:t>
            </a:r>
          </a:p>
        </p:txBody>
      </p:sp>
      <p:pic>
        <p:nvPicPr>
          <p:cNvPr id="4" name="Picture 3" descr="https://spark.apache.org/images/spark-stack.png">
            <a:extLst>
              <a:ext uri="{FF2B5EF4-FFF2-40B4-BE49-F238E27FC236}">
                <a16:creationId xmlns:a16="http://schemas.microsoft.com/office/drawing/2014/main" id="{CB73BB1F-2FB7-AE4A-820D-2EB168ACD5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3856" y="1334694"/>
            <a:ext cx="4579292" cy="205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10E4F94-5850-751B-E2F8-4758C1030A05}"/>
              </a:ext>
            </a:extLst>
          </p:cNvPr>
          <p:cNvSpPr/>
          <p:nvPr/>
        </p:nvSpPr>
        <p:spPr>
          <a:xfrm>
            <a:off x="7980606" y="1025633"/>
            <a:ext cx="218066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https://spark.apache.org/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7B0CD21-48A6-0754-E3CF-DC70C4C4408A}"/>
              </a:ext>
            </a:extLst>
          </p:cNvPr>
          <p:cNvSpPr/>
          <p:nvPr/>
        </p:nvSpPr>
        <p:spPr>
          <a:xfrm>
            <a:off x="5463855" y="3527571"/>
            <a:ext cx="1095269" cy="622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Standalone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9974350-CCC6-1F1A-04CD-38BFF65FE6DF}"/>
              </a:ext>
            </a:extLst>
          </p:cNvPr>
          <p:cNvSpPr/>
          <p:nvPr/>
        </p:nvSpPr>
        <p:spPr>
          <a:xfrm>
            <a:off x="6621950" y="3527570"/>
            <a:ext cx="1095269" cy="622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MESOS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B9D6C63-6529-122E-C88D-2931D507483B}"/>
              </a:ext>
            </a:extLst>
          </p:cNvPr>
          <p:cNvSpPr/>
          <p:nvPr/>
        </p:nvSpPr>
        <p:spPr>
          <a:xfrm>
            <a:off x="7780045" y="3527569"/>
            <a:ext cx="1095269" cy="622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YARN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0F3E21E-C9DD-31D7-41A7-67087AAA667F}"/>
              </a:ext>
            </a:extLst>
          </p:cNvPr>
          <p:cNvSpPr/>
          <p:nvPr/>
        </p:nvSpPr>
        <p:spPr>
          <a:xfrm>
            <a:off x="8947879" y="3527568"/>
            <a:ext cx="1095269" cy="622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Kubernetes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451C525-E658-CEA0-3B14-6B0E96F293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237" y="4486511"/>
            <a:ext cx="1364789" cy="620979"/>
          </a:xfrm>
          <a:prstGeom prst="rect">
            <a:avLst/>
          </a:prstGeom>
        </p:spPr>
      </p:pic>
      <p:pic>
        <p:nvPicPr>
          <p:cNvPr id="11" name="Picture 6" descr="http://www.sas.com/content/dam/SAS/sv_se/image/logo2/hadoop_elephant.png">
            <a:extLst>
              <a:ext uri="{FF2B5EF4-FFF2-40B4-BE49-F238E27FC236}">
                <a16:creationId xmlns:a16="http://schemas.microsoft.com/office/drawing/2014/main" id="{FD89F1EB-2820-08DC-2153-66EB37E728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621494" y="4281687"/>
            <a:ext cx="1452562" cy="34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 descr="http://spark.apache.org/images/spark-logo-trademark.png">
            <a:extLst>
              <a:ext uri="{FF2B5EF4-FFF2-40B4-BE49-F238E27FC236}">
                <a16:creationId xmlns:a16="http://schemas.microsoft.com/office/drawing/2014/main" id="{871E28CA-4DD0-BD7B-60DF-C890BB59BC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8045" y="4190519"/>
            <a:ext cx="876724" cy="46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EB224A8-E4F4-1DE5-DE86-78CB8834DC6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7654" y="4696512"/>
            <a:ext cx="1345926" cy="237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655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80F078A-2623-7384-9C20-8D09F557908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RDD Abstraction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Immutable</a:t>
            </a:r>
            <a:r>
              <a:rPr lang="en-US" dirty="0"/>
              <a:t>, partitioned </a:t>
            </a:r>
            <a:br>
              <a:rPr lang="en-US" dirty="0"/>
            </a:br>
            <a:r>
              <a:rPr lang="en-US" b="1" dirty="0">
                <a:solidFill>
                  <a:srgbClr val="7889FB"/>
                </a:solidFill>
              </a:rPr>
              <a:t>collections of key-value pairs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Coarse-grained</a:t>
            </a:r>
            <a:r>
              <a:rPr lang="en-US" dirty="0"/>
              <a:t> deterministic operations (transformations/actions) </a:t>
            </a:r>
          </a:p>
          <a:p>
            <a:pPr lvl="1"/>
            <a:r>
              <a:rPr lang="en-US" dirty="0"/>
              <a:t>Fault tolerance via lineage-based re-computation </a:t>
            </a:r>
          </a:p>
          <a:p>
            <a:pPr lvl="2"/>
            <a:endParaRPr lang="en-US" dirty="0"/>
          </a:p>
          <a:p>
            <a:r>
              <a:rPr lang="en-US" dirty="0"/>
              <a:t>Operations</a:t>
            </a:r>
          </a:p>
          <a:p>
            <a:pPr lvl="1"/>
            <a:r>
              <a:rPr lang="en-US" b="1" dirty="0"/>
              <a:t>Transformations:</a:t>
            </a:r>
            <a:r>
              <a:rPr lang="en-US" dirty="0"/>
              <a:t> define new RDDs</a:t>
            </a:r>
          </a:p>
          <a:p>
            <a:pPr lvl="1"/>
            <a:r>
              <a:rPr lang="en-US" b="1" dirty="0"/>
              <a:t>Actions:</a:t>
            </a:r>
            <a:r>
              <a:rPr lang="en-US" dirty="0"/>
              <a:t> return result to driver</a:t>
            </a:r>
          </a:p>
          <a:p>
            <a:pPr lvl="2"/>
            <a:endParaRPr lang="en-US" dirty="0"/>
          </a:p>
          <a:p>
            <a:r>
              <a:rPr lang="en-US" dirty="0"/>
              <a:t>Distributed Caching</a:t>
            </a:r>
          </a:p>
          <a:p>
            <a:pPr lvl="1"/>
            <a:r>
              <a:rPr lang="en-US" dirty="0"/>
              <a:t>Use fraction of worker </a:t>
            </a:r>
            <a:r>
              <a:rPr lang="en-US" b="1" dirty="0">
                <a:solidFill>
                  <a:srgbClr val="7889FB"/>
                </a:solidFill>
              </a:rPr>
              <a:t>memory for caching</a:t>
            </a:r>
          </a:p>
          <a:p>
            <a:pPr lvl="1"/>
            <a:r>
              <a:rPr lang="en-US" dirty="0"/>
              <a:t>Eviction at granularity of individual partitions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Different storage levels</a:t>
            </a:r>
            <a:r>
              <a:rPr lang="en-US" dirty="0"/>
              <a:t> (e.g., mem/disk x serialization x compression)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61216C-44F1-26CD-6DDC-BA01E8FEDB2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Spark Resilient Distributed Datasets (RDDs)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4A32AC5-C835-52FD-A857-28C5E4141448}"/>
              </a:ext>
            </a:extLst>
          </p:cNvPr>
          <p:cNvGraphicFramePr>
            <a:graphicFrameLocks noGrp="1"/>
          </p:cNvGraphicFramePr>
          <p:nvPr/>
        </p:nvGraphicFramePr>
        <p:xfrm>
          <a:off x="6000103" y="2920033"/>
          <a:ext cx="5616443" cy="17766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2086">
                  <a:extLst>
                    <a:ext uri="{9D8B030D-6E8A-4147-A177-3AD203B41FA5}">
                      <a16:colId xmlns:a16="http://schemas.microsoft.com/office/drawing/2014/main" val="3401524698"/>
                    </a:ext>
                  </a:extLst>
                </a:gridCol>
                <a:gridCol w="4014357">
                  <a:extLst>
                    <a:ext uri="{9D8B030D-6E8A-4147-A177-3AD203B41FA5}">
                      <a16:colId xmlns:a16="http://schemas.microsoft.com/office/drawing/2014/main" val="770258148"/>
                    </a:ext>
                  </a:extLst>
                </a:gridCol>
              </a:tblGrid>
              <a:tr h="31282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Type</a:t>
                      </a: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Examples</a:t>
                      </a: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1008150488"/>
                  </a:ext>
                </a:extLst>
              </a:tr>
              <a:tr h="899894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Transformation</a:t>
                      </a:r>
                      <a:b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</a:t>
                      </a:r>
                      <a:r>
                        <a:rPr lang="en-US" b="1" dirty="0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lazy</a:t>
                      </a:r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</a:t>
                      </a:r>
                    </a:p>
                  </a:txBody>
                  <a:tcPr marT="7200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7889FB"/>
                          </a:solidFill>
                          <a:latin typeface="Consolas" panose="020B0609020204030204" pitchFamily="49" charset="0"/>
                          <a:cs typeface="Calibri" panose="020F0502020204030204" pitchFamily="34" charset="0"/>
                        </a:rPr>
                        <a:t>map</a:t>
                      </a:r>
                      <a:r>
                        <a:rPr lang="en-US" sz="1600" dirty="0">
                          <a:latin typeface="Consolas" panose="020B0609020204030204" pitchFamily="49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1600" dirty="0" err="1">
                          <a:latin typeface="Consolas" panose="020B0609020204030204" pitchFamily="49" charset="0"/>
                          <a:cs typeface="Calibri" panose="020F0502020204030204" pitchFamily="34" charset="0"/>
                        </a:rPr>
                        <a:t>hadoopFile</a:t>
                      </a:r>
                      <a:r>
                        <a:rPr lang="en-US" sz="1600" dirty="0">
                          <a:latin typeface="Consolas" panose="020B0609020204030204" pitchFamily="49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1600" dirty="0" err="1">
                          <a:latin typeface="Consolas" panose="020B0609020204030204" pitchFamily="49" charset="0"/>
                          <a:cs typeface="Calibri" panose="020F0502020204030204" pitchFamily="34" charset="0"/>
                        </a:rPr>
                        <a:t>textFile</a:t>
                      </a:r>
                      <a:r>
                        <a:rPr lang="en-US" sz="1600" dirty="0">
                          <a:latin typeface="Consolas" panose="020B0609020204030204" pitchFamily="49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1600" dirty="0" err="1">
                          <a:latin typeface="Consolas" panose="020B0609020204030204" pitchFamily="49" charset="0"/>
                          <a:cs typeface="Calibri" panose="020F0502020204030204" pitchFamily="34" charset="0"/>
                        </a:rPr>
                        <a:t>flatMap</a:t>
                      </a:r>
                      <a:r>
                        <a:rPr lang="en-US" sz="1600" dirty="0">
                          <a:latin typeface="Consolas" panose="020B0609020204030204" pitchFamily="49" charset="0"/>
                          <a:cs typeface="Calibri" panose="020F0502020204030204" pitchFamily="34" charset="0"/>
                        </a:rPr>
                        <a:t>, filter,</a:t>
                      </a:r>
                      <a:r>
                        <a:rPr lang="en-US" sz="1600" baseline="0" dirty="0">
                          <a:latin typeface="Consolas" panose="020B0609020204030204" pitchFamily="49" charset="0"/>
                          <a:cs typeface="Calibri" panose="020F0502020204030204" pitchFamily="34" charset="0"/>
                        </a:rPr>
                        <a:t> sample, join, </a:t>
                      </a:r>
                      <a:r>
                        <a:rPr lang="en-US" sz="1600" baseline="0" dirty="0" err="1">
                          <a:latin typeface="Consolas" panose="020B0609020204030204" pitchFamily="49" charset="0"/>
                          <a:cs typeface="Calibri" panose="020F0502020204030204" pitchFamily="34" charset="0"/>
                        </a:rPr>
                        <a:t>groupByKey</a:t>
                      </a:r>
                      <a:r>
                        <a:rPr lang="en-US" sz="1600" baseline="0" dirty="0">
                          <a:latin typeface="Consolas" panose="020B0609020204030204" pitchFamily="49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1600" baseline="0" dirty="0" err="1">
                          <a:latin typeface="Consolas" panose="020B0609020204030204" pitchFamily="49" charset="0"/>
                          <a:cs typeface="Calibri" panose="020F0502020204030204" pitchFamily="34" charset="0"/>
                        </a:rPr>
                        <a:t>cogroup</a:t>
                      </a:r>
                      <a:r>
                        <a:rPr lang="en-US" sz="1600" baseline="0" dirty="0">
                          <a:latin typeface="Consolas" panose="020B0609020204030204" pitchFamily="49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1600" baseline="0" dirty="0" err="1">
                          <a:latin typeface="Consolas" panose="020B0609020204030204" pitchFamily="49" charset="0"/>
                          <a:cs typeface="Calibri" panose="020F0502020204030204" pitchFamily="34" charset="0"/>
                        </a:rPr>
                        <a:t>reduceByKey</a:t>
                      </a:r>
                      <a:r>
                        <a:rPr lang="en-US" sz="1600" baseline="0" dirty="0">
                          <a:latin typeface="Consolas" panose="020B0609020204030204" pitchFamily="49" charset="0"/>
                          <a:cs typeface="Calibri" panose="020F0502020204030204" pitchFamily="34" charset="0"/>
                        </a:rPr>
                        <a:t>, cross, </a:t>
                      </a:r>
                      <a:r>
                        <a:rPr lang="en-US" sz="1600" baseline="0" dirty="0" err="1">
                          <a:latin typeface="Consolas" panose="020B0609020204030204" pitchFamily="49" charset="0"/>
                          <a:cs typeface="Calibri" panose="020F0502020204030204" pitchFamily="34" charset="0"/>
                        </a:rPr>
                        <a:t>sortByKey</a:t>
                      </a:r>
                      <a:r>
                        <a:rPr lang="en-US" sz="1600" baseline="0" dirty="0">
                          <a:latin typeface="Consolas" panose="020B0609020204030204" pitchFamily="49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1600" baseline="0" dirty="0" err="1">
                          <a:latin typeface="Consolas" panose="020B0609020204030204" pitchFamily="49" charset="0"/>
                          <a:cs typeface="Calibri" panose="020F0502020204030204" pitchFamily="34" charset="0"/>
                        </a:rPr>
                        <a:t>mapValues</a:t>
                      </a:r>
                      <a:endParaRPr lang="en-US" sz="1600" dirty="0">
                        <a:latin typeface="Consolas" panose="020B0609020204030204" pitchFamily="49" charset="0"/>
                        <a:cs typeface="Calibri" panose="020F0502020204030204" pitchFamily="34" charset="0"/>
                      </a:endParaRP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519065457"/>
                  </a:ext>
                </a:extLst>
              </a:tr>
              <a:tr h="488514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Action</a:t>
                      </a:r>
                    </a:p>
                  </a:txBody>
                  <a:tcPr marT="7200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7889FB"/>
                          </a:solidFill>
                          <a:latin typeface="Consolas" panose="020B0609020204030204" pitchFamily="49" charset="0"/>
                          <a:cs typeface="Calibri" panose="020F0502020204030204" pitchFamily="34" charset="0"/>
                        </a:rPr>
                        <a:t>reduce</a:t>
                      </a:r>
                      <a:r>
                        <a:rPr lang="en-US" sz="1600" dirty="0">
                          <a:latin typeface="Consolas" panose="020B0609020204030204" pitchFamily="49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1600" baseline="0" dirty="0">
                          <a:latin typeface="Consolas" panose="020B0609020204030204" pitchFamily="49" charset="0"/>
                          <a:cs typeface="Calibri" panose="020F0502020204030204" pitchFamily="34" charset="0"/>
                        </a:rPr>
                        <a:t>save,</a:t>
                      </a:r>
                      <a:br>
                        <a:rPr lang="en-US" sz="1600" dirty="0">
                          <a:latin typeface="Consolas" panose="020B0609020204030204" pitchFamily="49" charset="0"/>
                          <a:cs typeface="Calibri" panose="020F0502020204030204" pitchFamily="34" charset="0"/>
                        </a:rPr>
                      </a:br>
                      <a:r>
                        <a:rPr lang="en-US" sz="1600" dirty="0">
                          <a:latin typeface="Consolas" panose="020B0609020204030204" pitchFamily="49" charset="0"/>
                          <a:cs typeface="Calibri" panose="020F0502020204030204" pitchFamily="34" charset="0"/>
                        </a:rPr>
                        <a:t>collect, </a:t>
                      </a:r>
                      <a:r>
                        <a:rPr lang="en-US" sz="1600" baseline="0" dirty="0">
                          <a:latin typeface="Consolas" panose="020B0609020204030204" pitchFamily="49" charset="0"/>
                          <a:cs typeface="Calibri" panose="020F0502020204030204" pitchFamily="34" charset="0"/>
                        </a:rPr>
                        <a:t>count, </a:t>
                      </a:r>
                      <a:r>
                        <a:rPr lang="en-US" sz="1600" baseline="0" dirty="0" err="1">
                          <a:latin typeface="Consolas" panose="020B0609020204030204" pitchFamily="49" charset="0"/>
                          <a:cs typeface="Calibri" panose="020F0502020204030204" pitchFamily="34" charset="0"/>
                        </a:rPr>
                        <a:t>lookupKey</a:t>
                      </a:r>
                      <a:endParaRPr lang="en-US" sz="1600" dirty="0">
                        <a:latin typeface="Consolas" panose="020B0609020204030204" pitchFamily="49" charset="0"/>
                        <a:cs typeface="Calibri" panose="020F0502020204030204" pitchFamily="34" charset="0"/>
                      </a:endParaRP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894856619"/>
                  </a:ext>
                </a:extLst>
              </a:tr>
            </a:tbl>
          </a:graphicData>
        </a:graphic>
      </p:graphicFrame>
      <p:sp>
        <p:nvSpPr>
          <p:cNvPr id="12" name="Rectangle 11">
            <a:extLst>
              <a:ext uri="{FF2B5EF4-FFF2-40B4-BE49-F238E27FC236}">
                <a16:creationId xmlns:a16="http://schemas.microsoft.com/office/drawing/2014/main" id="{BD7243C3-4737-5358-0374-3036DCB19567}"/>
              </a:ext>
            </a:extLst>
          </p:cNvPr>
          <p:cNvSpPr/>
          <p:nvPr/>
        </p:nvSpPr>
        <p:spPr>
          <a:xfrm>
            <a:off x="5960683" y="1348608"/>
            <a:ext cx="561644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err="1">
                <a:latin typeface="Consolas" pitchFamily="49" charset="0"/>
                <a:cs typeface="Consolas" pitchFamily="49" charset="0"/>
              </a:rPr>
              <a:t>JavaPairRDD</a:t>
            </a:r>
            <a:r>
              <a:rPr lang="en-US" sz="2000" dirty="0">
                <a:latin typeface="Consolas" pitchFamily="49" charset="0"/>
                <a:cs typeface="Consolas" pitchFamily="49" charset="0"/>
              </a:rPr>
              <a:t>&lt;</a:t>
            </a:r>
            <a:r>
              <a:rPr lang="en-US" sz="2000" dirty="0" err="1">
                <a:latin typeface="Consolas" pitchFamily="49" charset="0"/>
                <a:cs typeface="Consolas" pitchFamily="49" charset="0"/>
              </a:rPr>
              <a:t>MatrixIndexes,MatrixBlock</a:t>
            </a:r>
            <a:r>
              <a:rPr lang="en-US" sz="2000" dirty="0">
                <a:latin typeface="Consolas" pitchFamily="49" charset="0"/>
                <a:cs typeface="Consolas" pitchFamily="49" charset="0"/>
              </a:rPr>
              <a:t>&gt; </a:t>
            </a:r>
            <a:endParaRPr lang="en-US" sz="2000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4B58390-20CA-7C06-6293-7E696E268EED}"/>
              </a:ext>
            </a:extLst>
          </p:cNvPr>
          <p:cNvGrpSpPr/>
          <p:nvPr/>
        </p:nvGrpSpPr>
        <p:grpSpPr>
          <a:xfrm>
            <a:off x="8754200" y="4825258"/>
            <a:ext cx="1334628" cy="857838"/>
            <a:chOff x="7192653" y="1319753"/>
            <a:chExt cx="1334628" cy="857838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DCF9BDE4-9A05-1123-9750-511F4D4E9AE9}"/>
                </a:ext>
              </a:extLst>
            </p:cNvPr>
            <p:cNvSpPr/>
            <p:nvPr/>
          </p:nvSpPr>
          <p:spPr>
            <a:xfrm>
              <a:off x="7258642" y="1583702"/>
              <a:ext cx="556181" cy="593889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B148E3CB-6AC4-01C1-5B9B-1903ED40965B}"/>
                </a:ext>
              </a:extLst>
            </p:cNvPr>
            <p:cNvSpPr/>
            <p:nvPr/>
          </p:nvSpPr>
          <p:spPr>
            <a:xfrm>
              <a:off x="7896422" y="1583701"/>
              <a:ext cx="556181" cy="593889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31A4F3DA-ECD3-2A96-E3D2-469E16FDE938}"/>
                </a:ext>
              </a:extLst>
            </p:cNvPr>
            <p:cNvSpPr/>
            <p:nvPr/>
          </p:nvSpPr>
          <p:spPr>
            <a:xfrm>
              <a:off x="7288493" y="1781666"/>
              <a:ext cx="485380" cy="367644"/>
            </a:xfrm>
            <a:prstGeom prst="rect">
              <a:avLst/>
            </a:prstGeom>
            <a:solidFill>
              <a:srgbClr val="7889FB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0C48BE8D-F674-2C28-4BE4-B8266CC4DFCF}"/>
                </a:ext>
              </a:extLst>
            </p:cNvPr>
            <p:cNvSpPr/>
            <p:nvPr/>
          </p:nvSpPr>
          <p:spPr>
            <a:xfrm>
              <a:off x="7931822" y="1781666"/>
              <a:ext cx="485380" cy="367644"/>
            </a:xfrm>
            <a:prstGeom prst="rect">
              <a:avLst/>
            </a:prstGeom>
            <a:solidFill>
              <a:srgbClr val="7889FB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67323D5-C1C9-9A80-F9DD-0FE6154C9FC2}"/>
                </a:ext>
              </a:extLst>
            </p:cNvPr>
            <p:cNvSpPr txBox="1"/>
            <p:nvPr/>
          </p:nvSpPr>
          <p:spPr>
            <a:xfrm>
              <a:off x="7192653" y="1319753"/>
              <a:ext cx="68260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Node1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6A3D2FA3-8EFD-AE66-543D-8F69CB90534D}"/>
                </a:ext>
              </a:extLst>
            </p:cNvPr>
            <p:cNvSpPr txBox="1"/>
            <p:nvPr/>
          </p:nvSpPr>
          <p:spPr>
            <a:xfrm>
              <a:off x="7844674" y="1321323"/>
              <a:ext cx="68260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Node2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0116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CBC6D14-21D6-B4DA-FB6B-AACD4F44079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Lifecycle of an RDD</a:t>
            </a:r>
          </a:p>
          <a:p>
            <a:pPr lvl="1"/>
            <a:r>
              <a:rPr lang="en-US" dirty="0">
                <a:solidFill>
                  <a:schemeClr val="accent1"/>
                </a:solidFill>
              </a:rPr>
              <a:t>Note:</a:t>
            </a:r>
            <a:r>
              <a:rPr lang="en-US" dirty="0"/>
              <a:t> can’t broadcast </a:t>
            </a:r>
            <a:br>
              <a:rPr lang="en-US" dirty="0"/>
            </a:br>
            <a:r>
              <a:rPr lang="en-US" dirty="0"/>
              <a:t>an RDD directly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F3A907-D266-6C2F-7C05-86877CA855E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Spark Resilient Distributed Datasets (RDDs), cont.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3DEC77-CA8F-8113-BF47-1860DF137C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473" y="3677843"/>
            <a:ext cx="3759800" cy="2239883"/>
          </a:xfrm>
          <a:prstGeom prst="rect">
            <a:avLst/>
          </a:prstGeom>
        </p:spPr>
      </p:pic>
      <p:sp>
        <p:nvSpPr>
          <p:cNvPr id="6" name="Rounded Rectangle 4">
            <a:extLst>
              <a:ext uri="{FF2B5EF4-FFF2-40B4-BE49-F238E27FC236}">
                <a16:creationId xmlns:a16="http://schemas.microsoft.com/office/drawing/2014/main" id="{26E5C580-8DD3-05C2-72D7-4BAFB675BA0F}"/>
              </a:ext>
            </a:extLst>
          </p:cNvPr>
          <p:cNvSpPr/>
          <p:nvPr/>
        </p:nvSpPr>
        <p:spPr>
          <a:xfrm>
            <a:off x="7442920" y="4901827"/>
            <a:ext cx="2101174" cy="729574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File on DFS</a:t>
            </a:r>
          </a:p>
        </p:txBody>
      </p:sp>
      <p:sp>
        <p:nvSpPr>
          <p:cNvPr id="7" name="Rounded Rectangle 5">
            <a:extLst>
              <a:ext uri="{FF2B5EF4-FFF2-40B4-BE49-F238E27FC236}">
                <a16:creationId xmlns:a16="http://schemas.microsoft.com/office/drawing/2014/main" id="{88D279CF-A079-4007-5045-00058E463476}"/>
              </a:ext>
            </a:extLst>
          </p:cNvPr>
          <p:cNvSpPr/>
          <p:nvPr/>
        </p:nvSpPr>
        <p:spPr>
          <a:xfrm>
            <a:off x="7442920" y="2658727"/>
            <a:ext cx="2101174" cy="729574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Distributed Collection</a:t>
            </a:r>
          </a:p>
        </p:txBody>
      </p:sp>
      <p:sp>
        <p:nvSpPr>
          <p:cNvPr id="8" name="Rounded Rectangle 6">
            <a:extLst>
              <a:ext uri="{FF2B5EF4-FFF2-40B4-BE49-F238E27FC236}">
                <a16:creationId xmlns:a16="http://schemas.microsoft.com/office/drawing/2014/main" id="{4BCD64B9-207A-7FCC-6E3E-9F2D287DB821}"/>
              </a:ext>
            </a:extLst>
          </p:cNvPr>
          <p:cNvSpPr/>
          <p:nvPr/>
        </p:nvSpPr>
        <p:spPr>
          <a:xfrm>
            <a:off x="3276230" y="2658216"/>
            <a:ext cx="2101174" cy="729574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Local Data</a:t>
            </a:r>
          </a:p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(value, collection)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E4601B7-C6B3-BB24-EB48-C90EA4E55340}"/>
              </a:ext>
            </a:extLst>
          </p:cNvPr>
          <p:cNvCxnSpPr/>
          <p:nvPr/>
        </p:nvCxnSpPr>
        <p:spPr>
          <a:xfrm>
            <a:off x="5377404" y="2908917"/>
            <a:ext cx="1968240" cy="0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5E42CC5-0D27-5C3D-A3D9-D1724F6FAC8E}"/>
              </a:ext>
            </a:extLst>
          </p:cNvPr>
          <p:cNvCxnSpPr/>
          <p:nvPr/>
        </p:nvCxnSpPr>
        <p:spPr>
          <a:xfrm flipH="1">
            <a:off x="5477933" y="3165434"/>
            <a:ext cx="1964987" cy="0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35D6B46C-25B8-A6AF-DF11-34A947449A68}"/>
              </a:ext>
            </a:extLst>
          </p:cNvPr>
          <p:cNvSpPr txBox="1"/>
          <p:nvPr/>
        </p:nvSpPr>
        <p:spPr>
          <a:xfrm>
            <a:off x="5174748" y="2297313"/>
            <a:ext cx="2571355" cy="33855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600" dirty="0" err="1">
                <a:latin typeface="Consolas" panose="020B0609020204030204" pitchFamily="49" charset="0"/>
                <a:cs typeface="Calibri" panose="020F0502020204030204" pitchFamily="34" charset="0"/>
              </a:rPr>
              <a:t>sc.</a:t>
            </a:r>
            <a:r>
              <a:rPr lang="en-US" sz="1600" b="1" dirty="0" err="1">
                <a:latin typeface="Consolas" panose="020B0609020204030204" pitchFamily="49" charset="0"/>
                <a:cs typeface="Calibri" panose="020F0502020204030204" pitchFamily="34" charset="0"/>
              </a:rPr>
              <a:t>parallelize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(</a:t>
            </a:r>
            <a:r>
              <a:rPr lang="en-US" sz="1600" dirty="0" err="1">
                <a:latin typeface="Consolas" panose="020B0609020204030204" pitchFamily="49" charset="0"/>
                <a:cs typeface="Calibri" panose="020F0502020204030204" pitchFamily="34" charset="0"/>
              </a:rPr>
              <a:t>lst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0479430-5F00-7902-9081-331B6E4D0661}"/>
              </a:ext>
            </a:extLst>
          </p:cNvPr>
          <p:cNvSpPr txBox="1"/>
          <p:nvPr/>
        </p:nvSpPr>
        <p:spPr>
          <a:xfrm>
            <a:off x="5291627" y="3318149"/>
            <a:ext cx="2337595" cy="58477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600" dirty="0" err="1">
                <a:latin typeface="Consolas" panose="020B0609020204030204" pitchFamily="49" charset="0"/>
                <a:cs typeface="Calibri" panose="020F0502020204030204" pitchFamily="34" charset="0"/>
              </a:rPr>
              <a:t>lst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 = </a:t>
            </a:r>
            <a:r>
              <a:rPr lang="en-US" sz="1600" dirty="0" err="1">
                <a:latin typeface="Consolas" panose="020B0609020204030204" pitchFamily="49" charset="0"/>
                <a:cs typeface="Calibri" panose="020F0502020204030204" pitchFamily="34" charset="0"/>
              </a:rPr>
              <a:t>X.</a:t>
            </a:r>
            <a:r>
              <a:rPr lang="en-US" sz="1600" b="1" dirty="0" err="1">
                <a:latin typeface="Consolas" panose="020B0609020204030204" pitchFamily="49" charset="0"/>
                <a:cs typeface="Calibri" panose="020F0502020204030204" pitchFamily="34" charset="0"/>
              </a:rPr>
              <a:t>collect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()</a:t>
            </a:r>
            <a:b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</a:b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v = </a:t>
            </a:r>
            <a:r>
              <a:rPr lang="en-US" sz="1600" dirty="0" err="1">
                <a:latin typeface="Consolas" panose="020B0609020204030204" pitchFamily="49" charset="0"/>
                <a:cs typeface="Calibri" panose="020F0502020204030204" pitchFamily="34" charset="0"/>
              </a:rPr>
              <a:t>X.</a:t>
            </a:r>
            <a:r>
              <a:rPr lang="en-US" sz="1600" b="1" dirty="0" err="1">
                <a:latin typeface="Consolas" panose="020B0609020204030204" pitchFamily="49" charset="0"/>
                <a:cs typeface="Calibri" panose="020F0502020204030204" pitchFamily="34" charset="0"/>
              </a:rPr>
              <a:t>reduce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(foo())</a:t>
            </a:r>
          </a:p>
        </p:txBody>
      </p:sp>
      <p:sp>
        <p:nvSpPr>
          <p:cNvPr id="13" name="Arc 12">
            <a:extLst>
              <a:ext uri="{FF2B5EF4-FFF2-40B4-BE49-F238E27FC236}">
                <a16:creationId xmlns:a16="http://schemas.microsoft.com/office/drawing/2014/main" id="{DABDA12D-F74C-7A71-F131-6813C5BEDD65}"/>
              </a:ext>
            </a:extLst>
          </p:cNvPr>
          <p:cNvSpPr/>
          <p:nvPr/>
        </p:nvSpPr>
        <p:spPr>
          <a:xfrm>
            <a:off x="8921524" y="2258401"/>
            <a:ext cx="1262657" cy="735478"/>
          </a:xfrm>
          <a:prstGeom prst="arc">
            <a:avLst>
              <a:gd name="adj1" fmla="val 10816875"/>
              <a:gd name="adj2" fmla="val 5399996"/>
            </a:avLst>
          </a:prstGeom>
          <a:ln w="19050">
            <a:solidFill>
              <a:srgbClr val="7889FB"/>
            </a:solidFill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84C315C-7039-6C95-522C-B59FFE4626E6}"/>
              </a:ext>
            </a:extLst>
          </p:cNvPr>
          <p:cNvSpPr txBox="1"/>
          <p:nvPr/>
        </p:nvSpPr>
        <p:spPr>
          <a:xfrm>
            <a:off x="8245443" y="1124083"/>
            <a:ext cx="2571355" cy="1077218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600" dirty="0" err="1">
                <a:latin typeface="Consolas" panose="020B0609020204030204" pitchFamily="49" charset="0"/>
                <a:cs typeface="Calibri" panose="020F0502020204030204" pitchFamily="34" charset="0"/>
              </a:rPr>
              <a:t>X.</a:t>
            </a:r>
            <a:r>
              <a:rPr lang="en-US" sz="1600" b="1" dirty="0" err="1">
                <a:latin typeface="Consolas" panose="020B0609020204030204" pitchFamily="49" charset="0"/>
                <a:cs typeface="Calibri" panose="020F0502020204030204" pitchFamily="34" charset="0"/>
              </a:rPr>
              <a:t>filter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(foo())</a:t>
            </a:r>
          </a:p>
          <a:p>
            <a:pPr algn="ctr"/>
            <a:r>
              <a:rPr lang="en-US" sz="1600" dirty="0" err="1">
                <a:latin typeface="Consolas" panose="020B0609020204030204" pitchFamily="49" charset="0"/>
                <a:cs typeface="Calibri" panose="020F0502020204030204" pitchFamily="34" charset="0"/>
              </a:rPr>
              <a:t>X.</a:t>
            </a:r>
            <a:r>
              <a:rPr lang="en-US" sz="1600" b="1" dirty="0" err="1">
                <a:latin typeface="Consolas" panose="020B0609020204030204" pitchFamily="49" charset="0"/>
                <a:cs typeface="Calibri" panose="020F0502020204030204" pitchFamily="34" charset="0"/>
              </a:rPr>
              <a:t>mapValues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(foo())</a:t>
            </a:r>
          </a:p>
          <a:p>
            <a:pPr algn="ctr"/>
            <a:r>
              <a:rPr lang="en-US" sz="1600" dirty="0" err="1">
                <a:latin typeface="Consolas" panose="020B0609020204030204" pitchFamily="49" charset="0"/>
                <a:cs typeface="Calibri" panose="020F0502020204030204" pitchFamily="34" charset="0"/>
              </a:rPr>
              <a:t>X.</a:t>
            </a:r>
            <a:r>
              <a:rPr lang="en-US" sz="1600" b="1" dirty="0" err="1">
                <a:latin typeface="Consolas" panose="020B0609020204030204" pitchFamily="49" charset="0"/>
                <a:cs typeface="Calibri" panose="020F0502020204030204" pitchFamily="34" charset="0"/>
              </a:rPr>
              <a:t>reduceByKey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(foo())</a:t>
            </a:r>
          </a:p>
          <a:p>
            <a:pPr algn="ctr"/>
            <a:r>
              <a:rPr lang="en-US" sz="1600" dirty="0" err="1">
                <a:latin typeface="Consolas" panose="020B0609020204030204" pitchFamily="49" charset="0"/>
                <a:cs typeface="Calibri" panose="020F0502020204030204" pitchFamily="34" charset="0"/>
              </a:rPr>
              <a:t>X.</a:t>
            </a:r>
            <a:r>
              <a:rPr lang="en-US" sz="1600" b="1" dirty="0" err="1">
                <a:solidFill>
                  <a:srgbClr val="7889FB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cache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()/</a:t>
            </a:r>
            <a:r>
              <a:rPr lang="en-US" sz="1600" dirty="0" err="1">
                <a:latin typeface="Consolas" panose="020B0609020204030204" pitchFamily="49" charset="0"/>
                <a:cs typeface="Calibri" panose="020F0502020204030204" pitchFamily="34" charset="0"/>
              </a:rPr>
              <a:t>X.</a:t>
            </a:r>
            <a:r>
              <a:rPr lang="en-US" sz="1600" b="1" dirty="0" err="1">
                <a:solidFill>
                  <a:srgbClr val="7889FB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persist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(…)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5ACE0B5-B324-6708-548A-B7F21810FE63}"/>
              </a:ext>
            </a:extLst>
          </p:cNvPr>
          <p:cNvCxnSpPr/>
          <p:nvPr/>
        </p:nvCxnSpPr>
        <p:spPr>
          <a:xfrm flipH="1">
            <a:off x="8347599" y="3388302"/>
            <a:ext cx="2" cy="1417504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4E818EF-93C9-49F2-CD0F-7D01725D200E}"/>
              </a:ext>
            </a:extLst>
          </p:cNvPr>
          <p:cNvCxnSpPr/>
          <p:nvPr/>
        </p:nvCxnSpPr>
        <p:spPr>
          <a:xfrm flipH="1" flipV="1">
            <a:off x="8668602" y="3482845"/>
            <a:ext cx="1" cy="1418982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1496F592-F0F4-BD5A-1EBF-D449722212A1}"/>
              </a:ext>
            </a:extLst>
          </p:cNvPr>
          <p:cNvSpPr txBox="1"/>
          <p:nvPr/>
        </p:nvSpPr>
        <p:spPr>
          <a:xfrm>
            <a:off x="5750308" y="4171507"/>
            <a:ext cx="2605397" cy="58477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600" dirty="0" err="1">
                <a:latin typeface="Consolas" panose="020B0609020204030204" pitchFamily="49" charset="0"/>
                <a:cs typeface="Calibri" panose="020F0502020204030204" pitchFamily="34" charset="0"/>
              </a:rPr>
              <a:t>X.</a:t>
            </a:r>
            <a:r>
              <a:rPr lang="en-US" sz="1600" b="1" dirty="0" err="1">
                <a:latin typeface="Consolas" panose="020B0609020204030204" pitchFamily="49" charset="0"/>
                <a:cs typeface="Calibri" panose="020F0502020204030204" pitchFamily="34" charset="0"/>
              </a:rPr>
              <a:t>saveAsObjectFile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(f)</a:t>
            </a:r>
          </a:p>
          <a:p>
            <a:pPr algn="ctr"/>
            <a:r>
              <a:rPr lang="en-US" sz="1600" dirty="0" err="1">
                <a:latin typeface="Consolas" panose="020B0609020204030204" pitchFamily="49" charset="0"/>
                <a:cs typeface="Calibri" panose="020F0502020204030204" pitchFamily="34" charset="0"/>
              </a:rPr>
              <a:t>X.</a:t>
            </a:r>
            <a:r>
              <a:rPr lang="en-US" sz="1600" b="1" dirty="0" err="1">
                <a:latin typeface="Consolas" panose="020B0609020204030204" pitchFamily="49" charset="0"/>
                <a:cs typeface="Calibri" panose="020F0502020204030204" pitchFamily="34" charset="0"/>
              </a:rPr>
              <a:t>saveAsTextFile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(f)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A243F57-AC0C-198F-4CF4-25693B48DA6F}"/>
              </a:ext>
            </a:extLst>
          </p:cNvPr>
          <p:cNvSpPr txBox="1"/>
          <p:nvPr/>
        </p:nvSpPr>
        <p:spPr>
          <a:xfrm>
            <a:off x="8785336" y="3675649"/>
            <a:ext cx="1895274" cy="58477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600" dirty="0" err="1">
                <a:latin typeface="Consolas" panose="020B0609020204030204" pitchFamily="49" charset="0"/>
                <a:cs typeface="Calibri" panose="020F0502020204030204" pitchFamily="34" charset="0"/>
              </a:rPr>
              <a:t>sc.</a:t>
            </a:r>
            <a:r>
              <a:rPr lang="en-US" sz="1600" b="1" dirty="0" err="1">
                <a:latin typeface="Consolas" panose="020B0609020204030204" pitchFamily="49" charset="0"/>
                <a:cs typeface="Calibri" panose="020F0502020204030204" pitchFamily="34" charset="0"/>
              </a:rPr>
              <a:t>hadoopFile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(f)</a:t>
            </a:r>
          </a:p>
          <a:p>
            <a:pPr algn="ctr"/>
            <a:r>
              <a:rPr lang="en-US" sz="1600" dirty="0" err="1">
                <a:latin typeface="Consolas" panose="020B0609020204030204" pitchFamily="49" charset="0"/>
                <a:cs typeface="Calibri" panose="020F0502020204030204" pitchFamily="34" charset="0"/>
              </a:rPr>
              <a:t>sc.</a:t>
            </a:r>
            <a:r>
              <a:rPr lang="en-US" sz="1600" b="1" dirty="0" err="1">
                <a:latin typeface="Consolas" panose="020B0609020204030204" pitchFamily="49" charset="0"/>
                <a:cs typeface="Calibri" panose="020F0502020204030204" pitchFamily="34" charset="0"/>
              </a:rPr>
              <a:t>textFile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(f)</a:t>
            </a:r>
          </a:p>
        </p:txBody>
      </p:sp>
    </p:spTree>
    <p:extLst>
      <p:ext uri="{BB962C8B-B14F-4D97-AF65-F5344CB8AC3E}">
        <p14:creationId xmlns:p14="http://schemas.microsoft.com/office/powerpoint/2010/main" val="2415464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 animBg="1"/>
      <p:bldP spid="14" grpId="0"/>
      <p:bldP spid="17" grpId="0"/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E1B5B62-4C3E-A5A1-10A5-DCAF26FFE38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Spark Partitions</a:t>
            </a:r>
          </a:p>
          <a:p>
            <a:pPr lvl="1"/>
            <a:r>
              <a:rPr lang="en-US" dirty="0"/>
              <a:t>Logical key-value collections are split into </a:t>
            </a:r>
            <a:r>
              <a:rPr lang="en-US" b="1" dirty="0">
                <a:solidFill>
                  <a:schemeClr val="accent1"/>
                </a:solidFill>
              </a:rPr>
              <a:t>physical partitions</a:t>
            </a:r>
          </a:p>
          <a:p>
            <a:pPr lvl="1"/>
            <a:r>
              <a:rPr lang="en-US" dirty="0"/>
              <a:t>Partitions are granularity of </a:t>
            </a:r>
            <a:r>
              <a:rPr lang="en-US" b="1" dirty="0">
                <a:solidFill>
                  <a:srgbClr val="7889FB"/>
                </a:solidFill>
              </a:rPr>
              <a:t>tasks, I/O, shuffling, evictions</a:t>
            </a:r>
            <a:endParaRPr lang="en-US" sz="700" dirty="0"/>
          </a:p>
          <a:p>
            <a:r>
              <a:rPr lang="en-US" dirty="0"/>
              <a:t>Partitioning via Partitioners </a:t>
            </a:r>
            <a:endParaRPr lang="en-US" b="0" dirty="0"/>
          </a:p>
          <a:p>
            <a:pPr lvl="1"/>
            <a:r>
              <a:rPr lang="en-US" dirty="0"/>
              <a:t>Implicitly on every data shuffling</a:t>
            </a:r>
          </a:p>
          <a:p>
            <a:pPr lvl="1"/>
            <a:r>
              <a:rPr lang="en-US" dirty="0"/>
              <a:t>Explicitly via </a:t>
            </a:r>
            <a:r>
              <a:rPr lang="en-US" dirty="0" err="1">
                <a:latin typeface="Consolas" panose="020B0609020204030204" pitchFamily="49" charset="0"/>
              </a:rPr>
              <a:t>R.repartition</a:t>
            </a:r>
            <a:r>
              <a:rPr lang="en-US" dirty="0">
                <a:latin typeface="Consolas" panose="020B0609020204030204" pitchFamily="49" charset="0"/>
              </a:rPr>
              <a:t>(n)</a:t>
            </a:r>
            <a:endParaRPr lang="en-US" sz="700" dirty="0"/>
          </a:p>
          <a:p>
            <a:r>
              <a:rPr lang="en-US" dirty="0"/>
              <a:t>Partitioning-Preserving</a:t>
            </a:r>
          </a:p>
          <a:p>
            <a:pPr lvl="1"/>
            <a:r>
              <a:rPr lang="en-US" dirty="0"/>
              <a:t>All operations that are guaranteed to keep keys unchanged </a:t>
            </a:r>
            <a:br>
              <a:rPr lang="en-US" dirty="0"/>
            </a:br>
            <a:r>
              <a:rPr lang="en-US" dirty="0"/>
              <a:t>(e.g. </a:t>
            </a:r>
            <a:r>
              <a:rPr lang="en-US" dirty="0" err="1">
                <a:latin typeface="Consolas" panose="020B0609020204030204" pitchFamily="49" charset="0"/>
              </a:rPr>
              <a:t>mapValues</a:t>
            </a:r>
            <a:r>
              <a:rPr lang="en-US" dirty="0">
                <a:latin typeface="Consolas" panose="020B0609020204030204" pitchFamily="49" charset="0"/>
              </a:rPr>
              <a:t>()</a:t>
            </a:r>
            <a:r>
              <a:rPr lang="en-US" dirty="0"/>
              <a:t>, </a:t>
            </a:r>
            <a:r>
              <a:rPr lang="en-US" dirty="0" err="1">
                <a:latin typeface="Consolas" panose="020B0609020204030204" pitchFamily="49" charset="0"/>
              </a:rPr>
              <a:t>mapPartitions</a:t>
            </a:r>
            <a:r>
              <a:rPr lang="en-US" dirty="0">
                <a:latin typeface="Consolas" panose="020B0609020204030204" pitchFamily="49" charset="0"/>
              </a:rPr>
              <a:t>()</a:t>
            </a:r>
            <a:r>
              <a:rPr lang="en-US" dirty="0"/>
              <a:t> w/ </a:t>
            </a:r>
            <a:r>
              <a:rPr lang="en-US" dirty="0" err="1"/>
              <a:t>preservesPart</a:t>
            </a:r>
            <a:r>
              <a:rPr lang="en-US" dirty="0"/>
              <a:t> flag)</a:t>
            </a:r>
            <a:endParaRPr lang="en-US" sz="700" dirty="0"/>
          </a:p>
          <a:p>
            <a:r>
              <a:rPr lang="en-US" dirty="0"/>
              <a:t>Partitioning-Exploiting</a:t>
            </a:r>
          </a:p>
          <a:p>
            <a:pPr lvl="1"/>
            <a:r>
              <a:rPr lang="en-US" dirty="0"/>
              <a:t>Join: </a:t>
            </a:r>
            <a:r>
              <a:rPr lang="en-US" dirty="0">
                <a:latin typeface="Consolas" panose="020B0609020204030204" pitchFamily="49" charset="0"/>
              </a:rPr>
              <a:t>R3 = R1.join(R2)</a:t>
            </a:r>
          </a:p>
          <a:p>
            <a:pPr lvl="1"/>
            <a:r>
              <a:rPr lang="en-US" dirty="0"/>
              <a:t>Lookups: </a:t>
            </a:r>
            <a:br>
              <a:rPr lang="en-US" dirty="0"/>
            </a:br>
            <a:r>
              <a:rPr lang="en-US" dirty="0">
                <a:latin typeface="Consolas" panose="020B0609020204030204" pitchFamily="49" charset="0"/>
              </a:rPr>
              <a:t>v = </a:t>
            </a:r>
            <a:r>
              <a:rPr lang="en-US" dirty="0" err="1">
                <a:latin typeface="Consolas" panose="020B0609020204030204" pitchFamily="49" charset="0"/>
              </a:rPr>
              <a:t>C.lookup</a:t>
            </a:r>
            <a:r>
              <a:rPr lang="en-US" dirty="0">
                <a:latin typeface="Consolas" panose="020B0609020204030204" pitchFamily="49" charset="0"/>
              </a:rPr>
              <a:t>(k)</a:t>
            </a:r>
            <a:endParaRPr lang="en-US" dirty="0"/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89078D-1633-FE10-2A49-9C958580E27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Spark Partitions and Implicit/Explicit Partitioning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FD0892A-F4CB-28AE-E963-2069D26DCD7B}"/>
              </a:ext>
            </a:extLst>
          </p:cNvPr>
          <p:cNvSpPr txBox="1"/>
          <p:nvPr/>
        </p:nvSpPr>
        <p:spPr>
          <a:xfrm>
            <a:off x="8573772" y="2337176"/>
            <a:ext cx="2974313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Example </a:t>
            </a:r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Hash Partitioning:</a:t>
            </a:r>
          </a:p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For all (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k,v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) of R: 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pid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= hash(k) % n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C028461-ECD1-352F-EBF2-60DC686493F3}"/>
              </a:ext>
            </a:extLst>
          </p:cNvPr>
          <p:cNvSpPr txBox="1"/>
          <p:nvPr/>
        </p:nvSpPr>
        <p:spPr>
          <a:xfrm>
            <a:off x="9459970" y="1604952"/>
            <a:ext cx="1186775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~128MB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042646FA-20F3-F987-A5B6-B6360BE3CD15}"/>
              </a:ext>
            </a:extLst>
          </p:cNvPr>
          <p:cNvGrpSpPr/>
          <p:nvPr/>
        </p:nvGrpSpPr>
        <p:grpSpPr>
          <a:xfrm>
            <a:off x="4847473" y="4097970"/>
            <a:ext cx="4834235" cy="1676439"/>
            <a:chOff x="4847473" y="4097970"/>
            <a:chExt cx="4834235" cy="1676439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87802C7-16EB-7C8C-76A0-45A2CC527D93}"/>
                </a:ext>
              </a:extLst>
            </p:cNvPr>
            <p:cNvGrpSpPr/>
            <p:nvPr/>
          </p:nvGrpSpPr>
          <p:grpSpPr>
            <a:xfrm>
              <a:off x="4847473" y="4645643"/>
              <a:ext cx="2050373" cy="1128766"/>
              <a:chOff x="3658761" y="2553960"/>
              <a:chExt cx="2050373" cy="1128766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BA337D31-7598-984C-5A28-EFFCEE4666C5}"/>
                  </a:ext>
                </a:extLst>
              </p:cNvPr>
              <p:cNvSpPr/>
              <p:nvPr/>
            </p:nvSpPr>
            <p:spPr>
              <a:xfrm>
                <a:off x="3665458" y="2553960"/>
                <a:ext cx="995304" cy="341644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0:</a:t>
                </a: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 8, 1, 6</a:t>
                </a:r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A9EB01AE-2EE1-DDB0-77DF-326142383E4A}"/>
                  </a:ext>
                </a:extLst>
              </p:cNvPr>
              <p:cNvSpPr/>
              <p:nvPr/>
            </p:nvSpPr>
            <p:spPr>
              <a:xfrm>
                <a:off x="3667134" y="3339407"/>
                <a:ext cx="995304" cy="341644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1:</a:t>
                </a: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 7, 5</a:t>
                </a:r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84A6A7AA-F97D-F07E-1E78-8B4448BE6F58}"/>
                  </a:ext>
                </a:extLst>
              </p:cNvPr>
              <p:cNvSpPr/>
              <p:nvPr/>
            </p:nvSpPr>
            <p:spPr>
              <a:xfrm>
                <a:off x="3658761" y="2939148"/>
                <a:ext cx="995304" cy="341644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2:</a:t>
                </a: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 2, 3, 4</a:t>
                </a:r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2FF69A35-DDD1-0C9A-5A96-218EF15C7EFD}"/>
                  </a:ext>
                </a:extLst>
              </p:cNvPr>
              <p:cNvSpPr/>
              <p:nvPr/>
            </p:nvSpPr>
            <p:spPr>
              <a:xfrm>
                <a:off x="4913125" y="2555635"/>
                <a:ext cx="794333" cy="341644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0:</a:t>
                </a: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 1, 2</a:t>
                </a:r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D01E1ABB-55F8-3F7C-9C78-F40E21D285CA}"/>
                  </a:ext>
                </a:extLst>
              </p:cNvPr>
              <p:cNvSpPr/>
              <p:nvPr/>
            </p:nvSpPr>
            <p:spPr>
              <a:xfrm>
                <a:off x="4914801" y="3341082"/>
                <a:ext cx="794333" cy="341644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1:</a:t>
                </a: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 5, 6</a:t>
                </a:r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9945B0B5-DAAE-BEF0-F86A-8008DE75C45E}"/>
                  </a:ext>
                </a:extLst>
              </p:cNvPr>
              <p:cNvSpPr/>
              <p:nvPr/>
            </p:nvSpPr>
            <p:spPr>
              <a:xfrm>
                <a:off x="4906428" y="2940823"/>
                <a:ext cx="794333" cy="341644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2:</a:t>
                </a: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 3, 4</a:t>
                </a:r>
              </a:p>
            </p:txBody>
          </p: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C41363F6-2DFF-834F-EC4E-49BBC64C3F52}"/>
                  </a:ext>
                </a:extLst>
              </p:cNvPr>
              <p:cNvCxnSpPr>
                <a:stCxn id="7" idx="3"/>
                <a:endCxn id="10" idx="1"/>
              </p:cNvCxnSpPr>
              <p:nvPr/>
            </p:nvCxnSpPr>
            <p:spPr>
              <a:xfrm>
                <a:off x="4660762" y="2724782"/>
                <a:ext cx="252363" cy="1675"/>
              </a:xfrm>
              <a:prstGeom prst="line">
                <a:avLst/>
              </a:prstGeom>
              <a:ln w="19050">
                <a:solidFill>
                  <a:srgbClr val="7889FB"/>
                </a:solidFill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E328F065-8040-BF8C-4438-29BF538A4415}"/>
                  </a:ext>
                </a:extLst>
              </p:cNvPr>
              <p:cNvCxnSpPr>
                <a:stCxn id="7" idx="3"/>
                <a:endCxn id="12" idx="1"/>
              </p:cNvCxnSpPr>
              <p:nvPr/>
            </p:nvCxnSpPr>
            <p:spPr>
              <a:xfrm>
                <a:off x="4660762" y="2724782"/>
                <a:ext cx="245666" cy="386863"/>
              </a:xfrm>
              <a:prstGeom prst="line">
                <a:avLst/>
              </a:prstGeom>
              <a:ln w="19050">
                <a:solidFill>
                  <a:srgbClr val="7889FB"/>
                </a:solidFill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C5C8FEEA-7110-A021-40CF-6F8A60E07730}"/>
                  </a:ext>
                </a:extLst>
              </p:cNvPr>
              <p:cNvCxnSpPr>
                <a:stCxn id="7" idx="3"/>
                <a:endCxn id="11" idx="1"/>
              </p:cNvCxnSpPr>
              <p:nvPr/>
            </p:nvCxnSpPr>
            <p:spPr>
              <a:xfrm>
                <a:off x="4660762" y="2724782"/>
                <a:ext cx="254039" cy="787122"/>
              </a:xfrm>
              <a:prstGeom prst="line">
                <a:avLst/>
              </a:prstGeom>
              <a:ln w="19050">
                <a:solidFill>
                  <a:srgbClr val="7889FB"/>
                </a:solidFill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7DB7786C-EB68-28EC-9AE0-3C1511C850E5}"/>
                  </a:ext>
                </a:extLst>
              </p:cNvPr>
              <p:cNvCxnSpPr>
                <a:stCxn id="9" idx="3"/>
                <a:endCxn id="10" idx="1"/>
              </p:cNvCxnSpPr>
              <p:nvPr/>
            </p:nvCxnSpPr>
            <p:spPr>
              <a:xfrm flipV="1">
                <a:off x="4654065" y="2726457"/>
                <a:ext cx="259060" cy="383513"/>
              </a:xfrm>
              <a:prstGeom prst="line">
                <a:avLst/>
              </a:prstGeom>
              <a:ln w="19050">
                <a:solidFill>
                  <a:srgbClr val="7889FB"/>
                </a:solidFill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210FBF9E-EEEC-6BF3-00F6-617DB8CBA5BC}"/>
                  </a:ext>
                </a:extLst>
              </p:cNvPr>
              <p:cNvCxnSpPr>
                <a:stCxn id="9" idx="3"/>
                <a:endCxn id="12" idx="1"/>
              </p:cNvCxnSpPr>
              <p:nvPr/>
            </p:nvCxnSpPr>
            <p:spPr>
              <a:xfrm>
                <a:off x="4654065" y="3109970"/>
                <a:ext cx="252363" cy="1675"/>
              </a:xfrm>
              <a:prstGeom prst="line">
                <a:avLst/>
              </a:prstGeom>
              <a:ln w="19050">
                <a:solidFill>
                  <a:srgbClr val="7889FB"/>
                </a:solidFill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2B7B650E-A99B-DF9A-B0E9-52AE2102375D}"/>
                  </a:ext>
                </a:extLst>
              </p:cNvPr>
              <p:cNvCxnSpPr>
                <a:stCxn id="8" idx="3"/>
                <a:endCxn id="11" idx="1"/>
              </p:cNvCxnSpPr>
              <p:nvPr/>
            </p:nvCxnSpPr>
            <p:spPr>
              <a:xfrm>
                <a:off x="4662438" y="3510229"/>
                <a:ext cx="252363" cy="1675"/>
              </a:xfrm>
              <a:prstGeom prst="line">
                <a:avLst/>
              </a:prstGeom>
              <a:ln w="19050">
                <a:solidFill>
                  <a:srgbClr val="7889FB"/>
                </a:solidFill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E3750704-D061-E443-36D4-80358B2E0391}"/>
                  </a:ext>
                </a:extLst>
              </p:cNvPr>
              <p:cNvCxnSpPr>
                <a:stCxn id="9" idx="3"/>
                <a:endCxn id="11" idx="1"/>
              </p:cNvCxnSpPr>
              <p:nvPr/>
            </p:nvCxnSpPr>
            <p:spPr>
              <a:xfrm>
                <a:off x="4654065" y="3109970"/>
                <a:ext cx="260736" cy="401934"/>
              </a:xfrm>
              <a:prstGeom prst="line">
                <a:avLst/>
              </a:prstGeom>
              <a:ln w="19050">
                <a:solidFill>
                  <a:srgbClr val="7889FB"/>
                </a:solidFill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C76F0710-ED9C-D6B3-8014-E5407AEBF3F5}"/>
                  </a:ext>
                </a:extLst>
              </p:cNvPr>
              <p:cNvCxnSpPr>
                <a:stCxn id="8" idx="3"/>
                <a:endCxn id="10" idx="1"/>
              </p:cNvCxnSpPr>
              <p:nvPr/>
            </p:nvCxnSpPr>
            <p:spPr>
              <a:xfrm flipV="1">
                <a:off x="4662438" y="2726457"/>
                <a:ext cx="250687" cy="783772"/>
              </a:xfrm>
              <a:prstGeom prst="line">
                <a:avLst/>
              </a:prstGeom>
              <a:ln w="19050">
                <a:solidFill>
                  <a:srgbClr val="7889FB"/>
                </a:solidFill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71EE52FD-EFBF-36CA-EA5C-A0580613C5A4}"/>
                  </a:ext>
                </a:extLst>
              </p:cNvPr>
              <p:cNvCxnSpPr>
                <a:stCxn id="8" idx="3"/>
                <a:endCxn id="12" idx="1"/>
              </p:cNvCxnSpPr>
              <p:nvPr/>
            </p:nvCxnSpPr>
            <p:spPr>
              <a:xfrm flipV="1">
                <a:off x="4662438" y="3111645"/>
                <a:ext cx="243990" cy="398584"/>
              </a:xfrm>
              <a:prstGeom prst="line">
                <a:avLst/>
              </a:prstGeom>
              <a:ln w="19050">
                <a:solidFill>
                  <a:srgbClr val="7889FB"/>
                </a:solidFill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E997A74C-19DE-06E6-F633-4C2A5C73140C}"/>
                </a:ext>
              </a:extLst>
            </p:cNvPr>
            <p:cNvGrpSpPr/>
            <p:nvPr/>
          </p:nvGrpSpPr>
          <p:grpSpPr>
            <a:xfrm>
              <a:off x="7631335" y="4633919"/>
              <a:ext cx="2050373" cy="1128766"/>
              <a:chOff x="6812274" y="2542236"/>
              <a:chExt cx="2050373" cy="1128766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3946D20B-AE76-36F0-79CC-7598538361F9}"/>
                  </a:ext>
                </a:extLst>
              </p:cNvPr>
              <p:cNvSpPr/>
              <p:nvPr/>
            </p:nvSpPr>
            <p:spPr>
              <a:xfrm>
                <a:off x="6818971" y="2542236"/>
                <a:ext cx="995304" cy="341644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0:</a:t>
                </a: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 3, 6</a:t>
                </a:r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CA9D29E1-EE7F-0FAF-67B0-F2D6A8A18D65}"/>
                  </a:ext>
                </a:extLst>
              </p:cNvPr>
              <p:cNvSpPr/>
              <p:nvPr/>
            </p:nvSpPr>
            <p:spPr>
              <a:xfrm>
                <a:off x="6820647" y="3327683"/>
                <a:ext cx="995304" cy="341644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1:</a:t>
                </a: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 4, 7, 1</a:t>
                </a:r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01155124-5501-65FF-4E2F-13F408B253DF}"/>
                  </a:ext>
                </a:extLst>
              </p:cNvPr>
              <p:cNvSpPr/>
              <p:nvPr/>
            </p:nvSpPr>
            <p:spPr>
              <a:xfrm>
                <a:off x="6812274" y="2927424"/>
                <a:ext cx="995304" cy="341644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2:</a:t>
                </a: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 2, 5, 8</a:t>
                </a:r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42890DEB-D70C-C552-0038-E512C4835A11}"/>
                  </a:ext>
                </a:extLst>
              </p:cNvPr>
              <p:cNvSpPr/>
              <p:nvPr/>
            </p:nvSpPr>
            <p:spPr>
              <a:xfrm>
                <a:off x="8066638" y="2543911"/>
                <a:ext cx="794333" cy="341644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0:</a:t>
                </a: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 6, 3</a:t>
                </a:r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A9F95EAB-6273-AFC3-4FD1-58758CBB63A7}"/>
                  </a:ext>
                </a:extLst>
              </p:cNvPr>
              <p:cNvSpPr/>
              <p:nvPr/>
            </p:nvSpPr>
            <p:spPr>
              <a:xfrm>
                <a:off x="8068314" y="3329358"/>
                <a:ext cx="794333" cy="341644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1:</a:t>
                </a: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 4, 1</a:t>
                </a:r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4DCD8A58-F0B8-8916-8467-2F022B6BE9AA}"/>
                  </a:ext>
                </a:extLst>
              </p:cNvPr>
              <p:cNvSpPr/>
              <p:nvPr/>
            </p:nvSpPr>
            <p:spPr>
              <a:xfrm>
                <a:off x="8059941" y="2929099"/>
                <a:ext cx="794333" cy="341644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2:</a:t>
                </a: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 5, 2</a:t>
                </a:r>
              </a:p>
            </p:txBody>
          </p: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D5DAAA5D-9870-55D4-0161-994E50B2BE32}"/>
                  </a:ext>
                </a:extLst>
              </p:cNvPr>
              <p:cNvCxnSpPr>
                <a:stCxn id="26" idx="1"/>
                <a:endCxn id="23" idx="3"/>
              </p:cNvCxnSpPr>
              <p:nvPr/>
            </p:nvCxnSpPr>
            <p:spPr>
              <a:xfrm flipH="1" flipV="1">
                <a:off x="7814275" y="2713058"/>
                <a:ext cx="252363" cy="1675"/>
              </a:xfrm>
              <a:prstGeom prst="line">
                <a:avLst/>
              </a:prstGeom>
              <a:ln w="19050">
                <a:solidFill>
                  <a:srgbClr val="7889FB"/>
                </a:solidFill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7BA16E32-975F-EC9F-EEBD-F58511D0F4B7}"/>
                  </a:ext>
                </a:extLst>
              </p:cNvPr>
              <p:cNvCxnSpPr>
                <a:stCxn id="28" idx="1"/>
                <a:endCxn id="25" idx="3"/>
              </p:cNvCxnSpPr>
              <p:nvPr/>
            </p:nvCxnSpPr>
            <p:spPr>
              <a:xfrm flipH="1" flipV="1">
                <a:off x="7807578" y="3098246"/>
                <a:ext cx="252363" cy="1675"/>
              </a:xfrm>
              <a:prstGeom prst="line">
                <a:avLst/>
              </a:prstGeom>
              <a:ln w="19050">
                <a:solidFill>
                  <a:srgbClr val="7889FB"/>
                </a:solidFill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5EBBEC92-D9B6-E69D-6067-885C72F159D9}"/>
                  </a:ext>
                </a:extLst>
              </p:cNvPr>
              <p:cNvCxnSpPr>
                <a:stCxn id="27" idx="1"/>
                <a:endCxn id="24" idx="3"/>
              </p:cNvCxnSpPr>
              <p:nvPr/>
            </p:nvCxnSpPr>
            <p:spPr>
              <a:xfrm flipH="1" flipV="1">
                <a:off x="7815951" y="3498505"/>
                <a:ext cx="252363" cy="1675"/>
              </a:xfrm>
              <a:prstGeom prst="line">
                <a:avLst/>
              </a:prstGeom>
              <a:ln w="19050">
                <a:solidFill>
                  <a:srgbClr val="7889FB"/>
                </a:solidFill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2" name="Right Arrow 59">
              <a:extLst>
                <a:ext uri="{FF2B5EF4-FFF2-40B4-BE49-F238E27FC236}">
                  <a16:creationId xmlns:a16="http://schemas.microsoft.com/office/drawing/2014/main" id="{97C73D63-A8C3-2C18-DEAD-5A3FF3E4EF52}"/>
                </a:ext>
              </a:extLst>
            </p:cNvPr>
            <p:cNvSpPr/>
            <p:nvPr/>
          </p:nvSpPr>
          <p:spPr>
            <a:xfrm>
              <a:off x="7129994" y="5071709"/>
              <a:ext cx="326229" cy="320865"/>
            </a:xfrm>
            <a:prstGeom prst="rightArrow">
              <a:avLst/>
            </a:prstGeom>
            <a:solidFill>
              <a:srgbClr val="7889F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356F2573-FE4F-9590-3545-C58EC8906B0D}"/>
                </a:ext>
              </a:extLst>
            </p:cNvPr>
            <p:cNvSpPr txBox="1"/>
            <p:nvPr/>
          </p:nvSpPr>
          <p:spPr>
            <a:xfrm>
              <a:off x="6967807" y="4645643"/>
              <a:ext cx="629005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% 3</a:t>
              </a:r>
            </a:p>
          </p:txBody>
        </p:sp>
        <p:sp>
          <p:nvSpPr>
            <p:cNvPr id="34" name="Textfeld 10">
              <a:extLst>
                <a:ext uri="{FF2B5EF4-FFF2-40B4-BE49-F238E27FC236}">
                  <a16:creationId xmlns:a16="http://schemas.microsoft.com/office/drawing/2014/main" id="{DF8EE5ED-FF0B-F6E1-37DD-E837EFF54153}"/>
                </a:ext>
              </a:extLst>
            </p:cNvPr>
            <p:cNvSpPr txBox="1"/>
            <p:nvPr/>
          </p:nvSpPr>
          <p:spPr>
            <a:xfrm>
              <a:off x="5740437" y="4318819"/>
              <a:ext cx="457042" cy="325952"/>
            </a:xfrm>
            <a:prstGeom prst="rect">
              <a:avLst/>
            </a:prstGeom>
            <a:noFill/>
          </p:spPr>
          <p:txBody>
            <a:bodyPr wrap="square" tIns="0" bIns="18000" rtlCol="0">
              <a:spAutoFit/>
            </a:bodyPr>
            <a:lstStyle/>
            <a:p>
              <a:pPr algn="ctr"/>
              <a:r>
                <a:rPr lang="de-DE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⋈</a:t>
              </a:r>
              <a:endParaRPr lang="de-DE" sz="2000" b="0" dirty="0">
                <a:latin typeface="Consolas" panose="020B0609020204030204" pitchFamily="49" charset="0"/>
                <a:cs typeface="Calibri" panose="020F0502020204030204" pitchFamily="34" charset="0"/>
              </a:endParaRPr>
            </a:p>
          </p:txBody>
        </p:sp>
        <p:sp>
          <p:nvSpPr>
            <p:cNvPr id="35" name="Textfeld 10">
              <a:extLst>
                <a:ext uri="{FF2B5EF4-FFF2-40B4-BE49-F238E27FC236}">
                  <a16:creationId xmlns:a16="http://schemas.microsoft.com/office/drawing/2014/main" id="{275AE76C-8B99-89D5-C44E-5779D63B6E28}"/>
                </a:ext>
              </a:extLst>
            </p:cNvPr>
            <p:cNvSpPr txBox="1"/>
            <p:nvPr/>
          </p:nvSpPr>
          <p:spPr>
            <a:xfrm>
              <a:off x="8529040" y="4315575"/>
              <a:ext cx="457042" cy="325952"/>
            </a:xfrm>
            <a:prstGeom prst="rect">
              <a:avLst/>
            </a:prstGeom>
            <a:noFill/>
          </p:spPr>
          <p:txBody>
            <a:bodyPr wrap="square" tIns="0" bIns="18000" rtlCol="0">
              <a:spAutoFit/>
            </a:bodyPr>
            <a:lstStyle/>
            <a:p>
              <a:pPr algn="ctr"/>
              <a:r>
                <a:rPr lang="de-DE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⋈</a:t>
              </a:r>
              <a:endParaRPr lang="de-DE" sz="2000" b="0" dirty="0">
                <a:latin typeface="Consolas" panose="020B0609020204030204" pitchFamily="49" charset="0"/>
                <a:cs typeface="Calibri" panose="020F0502020204030204" pitchFamily="34" charset="0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955DA4F8-B436-5EDE-20FF-382EA6FAB201}"/>
                </a:ext>
              </a:extLst>
            </p:cNvPr>
            <p:cNvSpPr txBox="1"/>
            <p:nvPr/>
          </p:nvSpPr>
          <p:spPr>
            <a:xfrm>
              <a:off x="7994890" y="4097970"/>
              <a:ext cx="1519310" cy="338554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Hash partitioned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38163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4F7E5D2-AF09-236D-AC1D-595301CC6DD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Announcements / Administrative Items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D313CB-1498-D0F3-EA57-30751CFAE57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#1 Video Recording</a:t>
            </a:r>
          </a:p>
          <a:p>
            <a:pPr lvl="1"/>
            <a:r>
              <a:rPr lang="en-US" dirty="0"/>
              <a:t>Hybrid lectures: in-person H 0107, zoom live streaming, video recording</a:t>
            </a:r>
          </a:p>
          <a:p>
            <a:pPr lvl="1"/>
            <a:r>
              <a:rPr lang="en-US" dirty="0">
                <a:hlinkClick r:id="rId2"/>
              </a:rPr>
              <a:t>https://tu-berlin.zoom.us/j/9529634787?pwd=R1ZsN1M3SC9BOU1OcFdmem9zT202UT09</a:t>
            </a:r>
            <a:endParaRPr lang="en-US" dirty="0"/>
          </a:p>
          <a:p>
            <a:pPr lvl="1"/>
            <a:endParaRPr lang="en-US" b="1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#2 Exam Registration</a:t>
            </a:r>
          </a:p>
          <a:p>
            <a:pPr lvl="1"/>
            <a:r>
              <a:rPr lang="en-US" b="1" dirty="0">
                <a:solidFill>
                  <a:schemeClr val="tx1"/>
                </a:solidFill>
              </a:rPr>
              <a:t>Time slots: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b="1" dirty="0">
                <a:solidFill>
                  <a:srgbClr val="C40D1E"/>
                </a:solidFill>
              </a:rPr>
              <a:t>Feb 08, 4pm</a:t>
            </a:r>
            <a:r>
              <a:rPr lang="en-US" dirty="0">
                <a:solidFill>
                  <a:schemeClr val="tx1"/>
                </a:solidFill>
              </a:rPr>
              <a:t> or </a:t>
            </a:r>
            <a:r>
              <a:rPr lang="en-US" b="1" dirty="0">
                <a:solidFill>
                  <a:srgbClr val="C40D1E"/>
                </a:solidFill>
              </a:rPr>
              <a:t>Feb 15, 4pm </a:t>
            </a:r>
            <a:r>
              <a:rPr lang="en-US" dirty="0"/>
              <a:t>(start 4.15pm, end 5.45pm, </a:t>
            </a:r>
            <a:r>
              <a:rPr lang="en-US" b="1" dirty="0">
                <a:solidFill>
                  <a:srgbClr val="7889FB"/>
                </a:solidFill>
              </a:rPr>
              <a:t>48 seats per exam</a:t>
            </a:r>
            <a:r>
              <a:rPr lang="en-US" dirty="0"/>
              <a:t>)</a:t>
            </a:r>
            <a:r>
              <a:rPr lang="en-US" dirty="0">
                <a:solidFill>
                  <a:schemeClr val="tx1"/>
                </a:solidFill>
              </a:rPr>
              <a:t> 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Sign up for exam via ISIS (once you submitted the project/exercise), </a:t>
            </a:r>
            <a:r>
              <a:rPr lang="en-US" b="1" dirty="0">
                <a:solidFill>
                  <a:srgbClr val="7889FB"/>
                </a:solidFill>
              </a:rPr>
              <a:t>opens Jan 18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[If more capacity needed, additional slots Feb 08, 6pm and Feb 15, 6pm]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311F7B-9A25-9F30-4A3E-890D279F2D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04797" y="1689202"/>
            <a:ext cx="1210387" cy="316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908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CA54DE-1C4B-92C3-1BF0-32C653828E5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Spark Scheduling Process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1F3F4B-5299-676E-A5E8-8196FF1927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7307" y="486174"/>
            <a:ext cx="973157" cy="54864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799BD69-35C0-1D78-CE69-8B4A044372AB}"/>
              </a:ext>
            </a:extLst>
          </p:cNvPr>
          <p:cNvSpPr txBox="1"/>
          <p:nvPr/>
        </p:nvSpPr>
        <p:spPr>
          <a:xfrm>
            <a:off x="7831651" y="396545"/>
            <a:ext cx="1536971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Tilmann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Rabl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b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Big Data Systems, </a:t>
            </a:r>
            <a:b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HPI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WS2019/20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28F2864-F9C7-E55A-7E86-7942E2DB9E9D}"/>
              </a:ext>
            </a:extLst>
          </p:cNvPr>
          <p:cNvCxnSpPr/>
          <p:nvPr/>
        </p:nvCxnSpPr>
        <p:spPr>
          <a:xfrm>
            <a:off x="4041489" y="2153072"/>
            <a:ext cx="0" cy="3189275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dash"/>
            <a:headEnd type="none" w="med" len="med"/>
            <a:tailEnd type="none"/>
          </a:ln>
          <a:effectLst/>
        </p:spPr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1F08D17-8BEA-3E82-67BD-B474CBB446C1}"/>
              </a:ext>
            </a:extLst>
          </p:cNvPr>
          <p:cNvCxnSpPr/>
          <p:nvPr/>
        </p:nvCxnSpPr>
        <p:spPr>
          <a:xfrm>
            <a:off x="6452069" y="2153072"/>
            <a:ext cx="0" cy="3189275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dash"/>
            <a:headEnd type="none" w="med" len="med"/>
            <a:tailEnd type="none"/>
          </a:ln>
          <a:effectLst/>
        </p:spPr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D45A1D6-DDED-4ACA-3249-AA75A44542D9}"/>
              </a:ext>
            </a:extLst>
          </p:cNvPr>
          <p:cNvCxnSpPr/>
          <p:nvPr/>
        </p:nvCxnSpPr>
        <p:spPr>
          <a:xfrm>
            <a:off x="8805804" y="2153072"/>
            <a:ext cx="0" cy="3189275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dash"/>
            <a:headEnd type="none" w="med" len="med"/>
            <a:tailEnd type="none"/>
          </a:ln>
          <a:effectLst/>
        </p:spPr>
      </p:cxnSp>
      <p:cxnSp>
        <p:nvCxnSpPr>
          <p:cNvPr id="9" name="Straight Arrow Connector 81">
            <a:extLst>
              <a:ext uri="{FF2B5EF4-FFF2-40B4-BE49-F238E27FC236}">
                <a16:creationId xmlns:a16="http://schemas.microsoft.com/office/drawing/2014/main" id="{34238858-313A-2B9F-7572-5E53C60D534F}"/>
              </a:ext>
            </a:extLst>
          </p:cNvPr>
          <p:cNvCxnSpPr/>
          <p:nvPr/>
        </p:nvCxnSpPr>
        <p:spPr>
          <a:xfrm flipV="1">
            <a:off x="3809259" y="3294331"/>
            <a:ext cx="457200" cy="4160"/>
          </a:xfrm>
          <a:prstGeom prst="straightConnector1">
            <a:avLst/>
          </a:prstGeom>
          <a:noFill/>
          <a:ln w="57150" cap="flat" cmpd="sng" algn="ctr">
            <a:solidFill>
              <a:srgbClr val="7889FB"/>
            </a:solidFill>
            <a:prstDash val="solid"/>
            <a:headEnd type="none" w="med" len="med"/>
            <a:tailEnd type="triangle"/>
          </a:ln>
          <a:effectLst/>
        </p:spPr>
      </p:cxnSp>
      <p:sp>
        <p:nvSpPr>
          <p:cNvPr id="10" name="TextBox 111">
            <a:extLst>
              <a:ext uri="{FF2B5EF4-FFF2-40B4-BE49-F238E27FC236}">
                <a16:creationId xmlns:a16="http://schemas.microsoft.com/office/drawing/2014/main" id="{2E7E551F-5680-4620-DF10-81915428DEE4}"/>
              </a:ext>
            </a:extLst>
          </p:cNvPr>
          <p:cNvSpPr txBox="1"/>
          <p:nvPr/>
        </p:nvSpPr>
        <p:spPr>
          <a:xfrm>
            <a:off x="3742104" y="2840864"/>
            <a:ext cx="5709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4572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DAG</a:t>
            </a:r>
          </a:p>
        </p:txBody>
      </p:sp>
      <p:cxnSp>
        <p:nvCxnSpPr>
          <p:cNvPr id="11" name="Straight Arrow Connector 85">
            <a:extLst>
              <a:ext uri="{FF2B5EF4-FFF2-40B4-BE49-F238E27FC236}">
                <a16:creationId xmlns:a16="http://schemas.microsoft.com/office/drawing/2014/main" id="{836CC647-1A1D-00C9-74F6-8FE75B435AA3}"/>
              </a:ext>
            </a:extLst>
          </p:cNvPr>
          <p:cNvCxnSpPr/>
          <p:nvPr/>
        </p:nvCxnSpPr>
        <p:spPr>
          <a:xfrm flipV="1">
            <a:off x="6287574" y="3298491"/>
            <a:ext cx="457200" cy="4160"/>
          </a:xfrm>
          <a:prstGeom prst="straightConnector1">
            <a:avLst/>
          </a:prstGeom>
          <a:noFill/>
          <a:ln w="57150" cap="flat" cmpd="sng" algn="ctr">
            <a:solidFill>
              <a:srgbClr val="7889FB"/>
            </a:solidFill>
            <a:prstDash val="solid"/>
            <a:headEnd type="none" w="med" len="med"/>
            <a:tailEnd type="triangle"/>
          </a:ln>
          <a:effectLst/>
        </p:spPr>
      </p:cxnSp>
      <p:sp>
        <p:nvSpPr>
          <p:cNvPr id="12" name="TextBox 112">
            <a:extLst>
              <a:ext uri="{FF2B5EF4-FFF2-40B4-BE49-F238E27FC236}">
                <a16:creationId xmlns:a16="http://schemas.microsoft.com/office/drawing/2014/main" id="{E311D6C6-8E70-8CD0-C749-0568090562AF}"/>
              </a:ext>
            </a:extLst>
          </p:cNvPr>
          <p:cNvSpPr txBox="1"/>
          <p:nvPr/>
        </p:nvSpPr>
        <p:spPr>
          <a:xfrm>
            <a:off x="6057610" y="2840864"/>
            <a:ext cx="8370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4572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TaskSet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ＭＳ Ｐゴシック" charset="-128"/>
              <a:cs typeface="Calibri" panose="020F050202020403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3A0C93D-F630-50DE-E9AB-5A2C59D2CE6F}"/>
              </a:ext>
            </a:extLst>
          </p:cNvPr>
          <p:cNvGrpSpPr/>
          <p:nvPr/>
        </p:nvGrpSpPr>
        <p:grpSpPr>
          <a:xfrm>
            <a:off x="8934012" y="1643167"/>
            <a:ext cx="1965477" cy="3671508"/>
            <a:chOff x="7167241" y="1875153"/>
            <a:chExt cx="1965477" cy="3671508"/>
          </a:xfrm>
        </p:grpSpPr>
        <p:sp>
          <p:nvSpPr>
            <p:cNvPr id="14" name="Rectangle 104">
              <a:extLst>
                <a:ext uri="{FF2B5EF4-FFF2-40B4-BE49-F238E27FC236}">
                  <a16:creationId xmlns:a16="http://schemas.microsoft.com/office/drawing/2014/main" id="{48E6E49B-0219-94EB-5379-D93F8907E8D4}"/>
                </a:ext>
              </a:extLst>
            </p:cNvPr>
            <p:cNvSpPr/>
            <p:nvPr/>
          </p:nvSpPr>
          <p:spPr>
            <a:xfrm>
              <a:off x="7478245" y="2644622"/>
              <a:ext cx="1152676" cy="1103086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solidFill>
                <a:schemeClr val="tx1"/>
              </a:solidFill>
              <a:prstDash val="solid"/>
              <a:headEnd type="none" w="med" len="med"/>
              <a:tailEnd type="none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5" name="TextBox 40">
              <a:extLst>
                <a:ext uri="{FF2B5EF4-FFF2-40B4-BE49-F238E27FC236}">
                  <a16:creationId xmlns:a16="http://schemas.microsoft.com/office/drawing/2014/main" id="{56371935-C355-34C3-590A-D1F539404D40}"/>
                </a:ext>
              </a:extLst>
            </p:cNvPr>
            <p:cNvSpPr txBox="1"/>
            <p:nvPr/>
          </p:nvSpPr>
          <p:spPr>
            <a:xfrm>
              <a:off x="7613807" y="1875153"/>
              <a:ext cx="9989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-128"/>
                  <a:cs typeface="Calibri" panose="020F0502020204030204" pitchFamily="34" charset="0"/>
                </a:rPr>
                <a:t>Workers</a:t>
              </a:r>
            </a:p>
          </p:txBody>
        </p:sp>
        <p:sp>
          <p:nvSpPr>
            <p:cNvPr id="16" name="TextBox 97">
              <a:extLst>
                <a:ext uri="{FF2B5EF4-FFF2-40B4-BE49-F238E27FC236}">
                  <a16:creationId xmlns:a16="http://schemas.microsoft.com/office/drawing/2014/main" id="{9BEF61A4-BB23-124A-26FB-ECB425FC4B42}"/>
                </a:ext>
              </a:extLst>
            </p:cNvPr>
            <p:cNvSpPr txBox="1"/>
            <p:nvPr/>
          </p:nvSpPr>
          <p:spPr>
            <a:xfrm>
              <a:off x="7167241" y="4117991"/>
              <a:ext cx="196547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-128"/>
                  <a:cs typeface="Calibri" panose="020F0502020204030204" pitchFamily="34" charset="0"/>
                </a:rPr>
                <a:t>execute tasks</a:t>
              </a:r>
            </a:p>
          </p:txBody>
        </p:sp>
        <p:sp>
          <p:nvSpPr>
            <p:cNvPr id="17" name="TextBox 98">
              <a:extLst>
                <a:ext uri="{FF2B5EF4-FFF2-40B4-BE49-F238E27FC236}">
                  <a16:creationId xmlns:a16="http://schemas.microsoft.com/office/drawing/2014/main" id="{52E5E43B-50CA-E9F6-3EB9-DB860C7DBDCB}"/>
                </a:ext>
              </a:extLst>
            </p:cNvPr>
            <p:cNvSpPr txBox="1"/>
            <p:nvPr/>
          </p:nvSpPr>
          <p:spPr>
            <a:xfrm>
              <a:off x="7167241" y="4900330"/>
              <a:ext cx="196547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-128"/>
                  <a:cs typeface="Calibri" panose="020F0502020204030204" pitchFamily="34" charset="0"/>
                </a:rPr>
                <a:t>store and serve blocks</a:t>
              </a:r>
            </a:p>
          </p:txBody>
        </p:sp>
        <p:grpSp>
          <p:nvGrpSpPr>
            <p:cNvPr id="18" name="Group 107">
              <a:extLst>
                <a:ext uri="{FF2B5EF4-FFF2-40B4-BE49-F238E27FC236}">
                  <a16:creationId xmlns:a16="http://schemas.microsoft.com/office/drawing/2014/main" id="{8976A1B9-AD88-DE82-4106-5CF59A1C2A14}"/>
                </a:ext>
              </a:extLst>
            </p:cNvPr>
            <p:cNvGrpSpPr/>
            <p:nvPr/>
          </p:nvGrpSpPr>
          <p:grpSpPr>
            <a:xfrm>
              <a:off x="7561702" y="2732191"/>
              <a:ext cx="1152676" cy="1103086"/>
              <a:chOff x="7543800" y="2854105"/>
              <a:chExt cx="1226720" cy="1260695"/>
            </a:xfrm>
            <a:solidFill>
              <a:schemeClr val="bg1"/>
            </a:solidFill>
          </p:grpSpPr>
          <p:sp>
            <p:nvSpPr>
              <p:cNvPr id="19" name="Rectangle 104">
                <a:extLst>
                  <a:ext uri="{FF2B5EF4-FFF2-40B4-BE49-F238E27FC236}">
                    <a16:creationId xmlns:a16="http://schemas.microsoft.com/office/drawing/2014/main" id="{D71CFF5C-1FA9-DAB7-8B83-AEB20F2FC29B}"/>
                  </a:ext>
                </a:extLst>
              </p:cNvPr>
              <p:cNvSpPr/>
              <p:nvPr/>
            </p:nvSpPr>
            <p:spPr>
              <a:xfrm>
                <a:off x="7543800" y="2854105"/>
                <a:ext cx="1226720" cy="1260695"/>
              </a:xfrm>
              <a:prstGeom prst="rect">
                <a:avLst/>
              </a:prstGeom>
              <a:grpFill/>
              <a:ln w="19050" cap="flat" cmpd="sng" algn="ctr">
                <a:solidFill>
                  <a:schemeClr val="tx1"/>
                </a:solidFill>
                <a:prstDash val="solid"/>
                <a:headEnd type="none" w="med" len="med"/>
                <a:tailEnd type="none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20" name="Rectangle 105">
                <a:extLst>
                  <a:ext uri="{FF2B5EF4-FFF2-40B4-BE49-F238E27FC236}">
                    <a16:creationId xmlns:a16="http://schemas.microsoft.com/office/drawing/2014/main" id="{72DC5A4E-C1D0-3F0C-CB37-60588EA3B620}"/>
                  </a:ext>
                </a:extLst>
              </p:cNvPr>
              <p:cNvSpPr/>
              <p:nvPr/>
            </p:nvSpPr>
            <p:spPr>
              <a:xfrm>
                <a:off x="7644132" y="3410486"/>
                <a:ext cx="1035409" cy="613229"/>
              </a:xfrm>
              <a:prstGeom prst="rect">
                <a:avLst/>
              </a:prstGeom>
              <a:solidFill>
                <a:srgbClr val="7889FB"/>
              </a:solidFill>
              <a:ln w="19050" cap="flat" cmpd="sng" algn="ctr">
                <a:solidFill>
                  <a:schemeClr val="tx1"/>
                </a:solidFill>
                <a:prstDash val="solid"/>
                <a:headEnd type="none" w="med" len="med"/>
                <a:tailEnd type="none"/>
              </a:ln>
              <a:effectLst/>
            </p:spPr>
            <p:txBody>
              <a:bodyPr lIns="0" rIns="0" rtlCol="0" anchor="ctr"/>
              <a:lstStyle/>
              <a:p>
                <a:pPr marL="0" marR="0" lvl="0" indent="0" algn="ctr" defTabSz="4572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Block manager</a:t>
                </a:r>
              </a:p>
            </p:txBody>
          </p:sp>
          <p:sp>
            <p:nvSpPr>
              <p:cNvPr id="21" name="Rectangle 106">
                <a:extLst>
                  <a:ext uri="{FF2B5EF4-FFF2-40B4-BE49-F238E27FC236}">
                    <a16:creationId xmlns:a16="http://schemas.microsoft.com/office/drawing/2014/main" id="{EA6DDDD9-4BDA-A165-1522-C7A057D5385B}"/>
                  </a:ext>
                </a:extLst>
              </p:cNvPr>
              <p:cNvSpPr/>
              <p:nvPr/>
            </p:nvSpPr>
            <p:spPr>
              <a:xfrm>
                <a:off x="7644132" y="2949138"/>
                <a:ext cx="1035410" cy="372487"/>
              </a:xfrm>
              <a:prstGeom prst="rect">
                <a:avLst/>
              </a:prstGeom>
              <a:grpFill/>
              <a:ln w="19050" cap="flat" cmpd="sng" algn="ctr">
                <a:solidFill>
                  <a:schemeClr val="tx1"/>
                </a:solidFill>
                <a:prstDash val="solid"/>
                <a:headEnd type="none" w="med" len="med"/>
                <a:tailEnd type="none"/>
              </a:ln>
              <a:effectLst/>
            </p:spPr>
            <p:txBody>
              <a:bodyPr lIns="0" rIns="0" rtlCol="0" anchor="ctr"/>
              <a:lstStyle/>
              <a:p>
                <a:pPr marL="0" marR="0" lvl="0" indent="0" algn="ctr" defTabSz="4572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Threads</a:t>
                </a:r>
              </a:p>
            </p:txBody>
          </p:sp>
        </p:grp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947B0AF-5A79-BD05-F918-0EDA6629BB0C}"/>
              </a:ext>
            </a:extLst>
          </p:cNvPr>
          <p:cNvGrpSpPr/>
          <p:nvPr/>
        </p:nvGrpSpPr>
        <p:grpSpPr>
          <a:xfrm>
            <a:off x="751541" y="1638702"/>
            <a:ext cx="3097652" cy="3703645"/>
            <a:chOff x="-1015230" y="1870688"/>
            <a:chExt cx="3097652" cy="3703645"/>
          </a:xfrm>
        </p:grpSpPr>
        <p:grpSp>
          <p:nvGrpSpPr>
            <p:cNvPr id="23" name="Group 90">
              <a:extLst>
                <a:ext uri="{FF2B5EF4-FFF2-40B4-BE49-F238E27FC236}">
                  <a16:creationId xmlns:a16="http://schemas.microsoft.com/office/drawing/2014/main" id="{D341EE85-BA94-8590-DAE4-DBA3CB655B52}"/>
                </a:ext>
              </a:extLst>
            </p:cNvPr>
            <p:cNvGrpSpPr/>
            <p:nvPr/>
          </p:nvGrpSpPr>
          <p:grpSpPr>
            <a:xfrm>
              <a:off x="565659" y="2639056"/>
              <a:ext cx="1356029" cy="1112762"/>
              <a:chOff x="515410" y="2667000"/>
              <a:chExt cx="1433286" cy="1231295"/>
            </a:xfrm>
            <a:solidFill>
              <a:schemeClr val="accent1"/>
            </a:solidFill>
          </p:grpSpPr>
          <p:sp>
            <p:nvSpPr>
              <p:cNvPr id="31" name="Rounded Rectangle 8">
                <a:extLst>
                  <a:ext uri="{FF2B5EF4-FFF2-40B4-BE49-F238E27FC236}">
                    <a16:creationId xmlns:a16="http://schemas.microsoft.com/office/drawing/2014/main" id="{AD48584C-5BFB-12DE-2D17-E60C17882756}"/>
                  </a:ext>
                </a:extLst>
              </p:cNvPr>
              <p:cNvSpPr/>
              <p:nvPr/>
            </p:nvSpPr>
            <p:spPr>
              <a:xfrm>
                <a:off x="932695" y="3136295"/>
                <a:ext cx="580572" cy="304800"/>
              </a:xfrm>
              <a:prstGeom prst="roundRect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headEnd type="none" w="med" len="med"/>
                <a:tailEnd type="none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32" name="Rounded Rectangle 9">
                <a:extLst>
                  <a:ext uri="{FF2B5EF4-FFF2-40B4-BE49-F238E27FC236}">
                    <a16:creationId xmlns:a16="http://schemas.microsoft.com/office/drawing/2014/main" id="{69CF8C77-BE39-4BB2-FE56-CA8543CC2D0B}"/>
                  </a:ext>
                </a:extLst>
              </p:cNvPr>
              <p:cNvSpPr/>
              <p:nvPr/>
            </p:nvSpPr>
            <p:spPr>
              <a:xfrm>
                <a:off x="1353610" y="2667000"/>
                <a:ext cx="595086" cy="304800"/>
              </a:xfrm>
              <a:prstGeom prst="roundRect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headEnd type="none" w="med" len="med"/>
                <a:tailEnd type="none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33" name="Rounded Rectangle 10">
                <a:extLst>
                  <a:ext uri="{FF2B5EF4-FFF2-40B4-BE49-F238E27FC236}">
                    <a16:creationId xmlns:a16="http://schemas.microsoft.com/office/drawing/2014/main" id="{E9E36907-4321-7373-A90D-D8AB42945777}"/>
                  </a:ext>
                </a:extLst>
              </p:cNvPr>
              <p:cNvSpPr/>
              <p:nvPr/>
            </p:nvSpPr>
            <p:spPr>
              <a:xfrm>
                <a:off x="515410" y="2673048"/>
                <a:ext cx="595086" cy="304800"/>
              </a:xfrm>
              <a:prstGeom prst="roundRect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headEnd type="none" w="med" len="med"/>
                <a:tailEnd type="none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34" name="Rounded Rectangle 11">
                <a:extLst>
                  <a:ext uri="{FF2B5EF4-FFF2-40B4-BE49-F238E27FC236}">
                    <a16:creationId xmlns:a16="http://schemas.microsoft.com/office/drawing/2014/main" id="{8A89339C-4D13-7900-3395-C0EFF1EF87A0}"/>
                  </a:ext>
                </a:extLst>
              </p:cNvPr>
              <p:cNvSpPr/>
              <p:nvPr/>
            </p:nvSpPr>
            <p:spPr>
              <a:xfrm>
                <a:off x="932695" y="3593495"/>
                <a:ext cx="580572" cy="304800"/>
              </a:xfrm>
              <a:prstGeom prst="roundRect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headEnd type="none" w="med" len="med"/>
                <a:tailEnd type="none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cxnSp>
          <p:nvCxnSpPr>
            <p:cNvPr id="24" name="Straight Connector 13">
              <a:extLst>
                <a:ext uri="{FF2B5EF4-FFF2-40B4-BE49-F238E27FC236}">
                  <a16:creationId xmlns:a16="http://schemas.microsoft.com/office/drawing/2014/main" id="{926A2C56-C73D-A282-478F-6EA3C94F643D}"/>
                </a:ext>
              </a:extLst>
            </p:cNvPr>
            <p:cNvCxnSpPr>
              <a:stCxn id="33" idx="2"/>
              <a:endCxn id="31" idx="0"/>
            </p:cNvCxnSpPr>
            <p:nvPr/>
          </p:nvCxnSpPr>
          <p:spPr>
            <a:xfrm>
              <a:off x="847164" y="2919980"/>
              <a:ext cx="387926" cy="143193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headEnd type="none" w="med" len="med"/>
              <a:tailEnd type="triangle"/>
            </a:ln>
            <a:effectLst/>
          </p:spPr>
        </p:cxnSp>
        <p:cxnSp>
          <p:nvCxnSpPr>
            <p:cNvPr id="25" name="Straight Connector 14">
              <a:extLst>
                <a:ext uri="{FF2B5EF4-FFF2-40B4-BE49-F238E27FC236}">
                  <a16:creationId xmlns:a16="http://schemas.microsoft.com/office/drawing/2014/main" id="{00C38766-43CC-EC84-862D-5C86F1C58B58}"/>
                </a:ext>
              </a:extLst>
            </p:cNvPr>
            <p:cNvCxnSpPr>
              <a:stCxn id="32" idx="2"/>
              <a:endCxn id="31" idx="0"/>
            </p:cNvCxnSpPr>
            <p:nvPr/>
          </p:nvCxnSpPr>
          <p:spPr>
            <a:xfrm flipH="1">
              <a:off x="1235090" y="2914514"/>
              <a:ext cx="405093" cy="148659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headEnd type="none" w="med" len="med"/>
              <a:tailEnd type="triangle"/>
            </a:ln>
            <a:effectLst/>
          </p:spPr>
        </p:cxnSp>
        <p:cxnSp>
          <p:nvCxnSpPr>
            <p:cNvPr id="26" name="Straight Connector 17">
              <a:extLst>
                <a:ext uri="{FF2B5EF4-FFF2-40B4-BE49-F238E27FC236}">
                  <a16:creationId xmlns:a16="http://schemas.microsoft.com/office/drawing/2014/main" id="{92E184D1-2423-4D1E-3F80-CDB2745FB612}"/>
                </a:ext>
              </a:extLst>
            </p:cNvPr>
            <p:cNvCxnSpPr>
              <a:stCxn id="34" idx="0"/>
              <a:endCxn id="31" idx="2"/>
            </p:cNvCxnSpPr>
            <p:nvPr/>
          </p:nvCxnSpPr>
          <p:spPr>
            <a:xfrm flipV="1">
              <a:off x="1235090" y="3338631"/>
              <a:ext cx="0" cy="137729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headEnd type="triangle" w="med" len="med"/>
              <a:tailEnd type="none"/>
            </a:ln>
            <a:effectLst/>
          </p:spPr>
        </p:cxnSp>
        <p:sp>
          <p:nvSpPr>
            <p:cNvPr id="27" name="TextBox 31">
              <a:extLst>
                <a:ext uri="{FF2B5EF4-FFF2-40B4-BE49-F238E27FC236}">
                  <a16:creationId xmlns:a16="http://schemas.microsoft.com/office/drawing/2014/main" id="{B4C7EFF1-C45E-7060-45C3-2A29716DB017}"/>
                </a:ext>
              </a:extLst>
            </p:cNvPr>
            <p:cNvSpPr txBox="1"/>
            <p:nvPr/>
          </p:nvSpPr>
          <p:spPr>
            <a:xfrm>
              <a:off x="-1015230" y="4147334"/>
              <a:ext cx="2133918" cy="7617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50" dirty="0">
                  <a:solidFill>
                    <a:prstClr val="black"/>
                  </a:solidFill>
                  <a:latin typeface="Consolas" panose="020B0609020204030204" pitchFamily="49" charset="0"/>
                  <a:ea typeface="ＭＳ Ｐゴシック" charset="-128"/>
                  <a:cs typeface="Calibri" panose="020F0502020204030204" pitchFamily="34" charset="0"/>
                </a:rPr>
                <a:t>rdd1.</a:t>
              </a:r>
              <a:r>
                <a:rPr lang="en-US" sz="1450" b="1" dirty="0">
                  <a:solidFill>
                    <a:schemeClr val="accent1"/>
                  </a:solidFill>
                  <a:latin typeface="Consolas" panose="020B0609020204030204" pitchFamily="49" charset="0"/>
                  <a:ea typeface="ＭＳ Ｐゴシック" charset="-128"/>
                  <a:cs typeface="Calibri" panose="020F0502020204030204" pitchFamily="34" charset="0"/>
                </a:rPr>
                <a:t>join</a:t>
              </a:r>
              <a:r>
                <a:rPr lang="en-US" sz="1450" dirty="0">
                  <a:solidFill>
                    <a:prstClr val="black"/>
                  </a:solidFill>
                  <a:latin typeface="Consolas" panose="020B0609020204030204" pitchFamily="49" charset="0"/>
                  <a:ea typeface="ＭＳ Ｐゴシック" charset="-128"/>
                  <a:cs typeface="Calibri" panose="020F0502020204030204" pitchFamily="34" charset="0"/>
                </a:rPr>
                <a:t>(rdd2)</a:t>
              </a:r>
              <a:br>
                <a:rPr lang="en-US" sz="1450" dirty="0">
                  <a:solidFill>
                    <a:prstClr val="black"/>
                  </a:solidFill>
                  <a:latin typeface="Consolas" panose="020B0609020204030204" pitchFamily="49" charset="0"/>
                  <a:ea typeface="ＭＳ Ｐゴシック" charset="-128"/>
                  <a:cs typeface="Calibri" panose="020F0502020204030204" pitchFamily="34" charset="0"/>
                </a:rPr>
              </a:br>
              <a:r>
                <a:rPr lang="en-US" sz="1450" dirty="0">
                  <a:solidFill>
                    <a:prstClr val="black"/>
                  </a:solidFill>
                  <a:latin typeface="Consolas" panose="020B0609020204030204" pitchFamily="49" charset="0"/>
                  <a:ea typeface="ＭＳ Ｐゴシック" charset="-128"/>
                  <a:cs typeface="Calibri" panose="020F0502020204030204" pitchFamily="34" charset="0"/>
                </a:rPr>
                <a:t>    .</a:t>
              </a:r>
              <a:r>
                <a:rPr lang="en-US" sz="1450" b="1" dirty="0" err="1">
                  <a:solidFill>
                    <a:schemeClr val="accent1"/>
                  </a:solidFill>
                  <a:latin typeface="Consolas" panose="020B0609020204030204" pitchFamily="49" charset="0"/>
                  <a:ea typeface="ＭＳ Ｐゴシック" charset="-128"/>
                  <a:cs typeface="Calibri" panose="020F0502020204030204" pitchFamily="34" charset="0"/>
                </a:rPr>
                <a:t>reduceByKey</a:t>
              </a:r>
              <a:r>
                <a:rPr lang="en-US" sz="1450" dirty="0">
                  <a:solidFill>
                    <a:prstClr val="black"/>
                  </a:solidFill>
                  <a:latin typeface="Consolas" panose="020B0609020204030204" pitchFamily="49" charset="0"/>
                  <a:ea typeface="ＭＳ Ｐゴシック" charset="-128"/>
                  <a:cs typeface="Calibri" panose="020F0502020204030204" pitchFamily="34" charset="0"/>
                </a:rPr>
                <a:t>(…)</a:t>
              </a:r>
            </a:p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50" dirty="0">
                  <a:solidFill>
                    <a:prstClr val="black"/>
                  </a:solidFill>
                  <a:latin typeface="Consolas" panose="020B0609020204030204" pitchFamily="49" charset="0"/>
                  <a:ea typeface="ＭＳ Ｐゴシック" charset="-128"/>
                  <a:cs typeface="Calibri" panose="020F0502020204030204" pitchFamily="34" charset="0"/>
                </a:rPr>
                <a:t>    .</a:t>
              </a:r>
              <a:r>
                <a:rPr lang="en-US" sz="1450" b="1" dirty="0">
                  <a:solidFill>
                    <a:schemeClr val="accent1"/>
                  </a:solidFill>
                  <a:latin typeface="Consolas" panose="020B0609020204030204" pitchFamily="49" charset="0"/>
                  <a:ea typeface="ＭＳ Ｐゴシック" charset="-128"/>
                  <a:cs typeface="Calibri" panose="020F0502020204030204" pitchFamily="34" charset="0"/>
                </a:rPr>
                <a:t>filter</a:t>
              </a:r>
              <a:r>
                <a:rPr lang="en-US" sz="1450" dirty="0">
                  <a:solidFill>
                    <a:prstClr val="black"/>
                  </a:solidFill>
                  <a:latin typeface="Consolas" panose="020B0609020204030204" pitchFamily="49" charset="0"/>
                  <a:ea typeface="ＭＳ Ｐゴシック" charset="-128"/>
                  <a:cs typeface="Calibri" panose="020F0502020204030204" pitchFamily="34" charset="0"/>
                </a:rPr>
                <a:t>(…)</a:t>
              </a:r>
            </a:p>
          </p:txBody>
        </p:sp>
        <p:cxnSp>
          <p:nvCxnSpPr>
            <p:cNvPr id="28" name="Straight Arrow Connector 33">
              <a:extLst>
                <a:ext uri="{FF2B5EF4-FFF2-40B4-BE49-F238E27FC236}">
                  <a16:creationId xmlns:a16="http://schemas.microsoft.com/office/drawing/2014/main" id="{A3F4BF87-96DF-E02F-429D-63D573ADCDB5}"/>
                </a:ext>
              </a:extLst>
            </p:cNvPr>
            <p:cNvCxnSpPr/>
            <p:nvPr/>
          </p:nvCxnSpPr>
          <p:spPr>
            <a:xfrm flipV="1">
              <a:off x="456653" y="3759077"/>
              <a:ext cx="280609" cy="312057"/>
            </a:xfrm>
            <a:prstGeom prst="straightConnector1">
              <a:avLst/>
            </a:prstGeom>
            <a:noFill/>
            <a:ln w="57150" cap="flat" cmpd="sng" algn="ctr">
              <a:solidFill>
                <a:srgbClr val="7889FB"/>
              </a:solidFill>
              <a:prstDash val="solid"/>
              <a:headEnd type="none" w="med" len="med"/>
              <a:tailEnd type="triangle"/>
            </a:ln>
            <a:effectLst/>
          </p:spPr>
        </p:cxnSp>
        <p:sp>
          <p:nvSpPr>
            <p:cNvPr id="29" name="TextBox 36">
              <a:extLst>
                <a:ext uri="{FF2B5EF4-FFF2-40B4-BE49-F238E27FC236}">
                  <a16:creationId xmlns:a16="http://schemas.microsoft.com/office/drawing/2014/main" id="{7DA1378E-D4A7-D4A0-7780-5C8195C2CEAF}"/>
                </a:ext>
              </a:extLst>
            </p:cNvPr>
            <p:cNvSpPr txBox="1"/>
            <p:nvPr/>
          </p:nvSpPr>
          <p:spPr>
            <a:xfrm>
              <a:off x="515034" y="1870688"/>
              <a:ext cx="13805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>
                  <a:solidFill>
                    <a:prstClr val="black"/>
                  </a:solidFill>
                  <a:latin typeface="Calibri" panose="020F0502020204030204" pitchFamily="34" charset="0"/>
                  <a:ea typeface="ＭＳ Ｐゴシック" charset="-128"/>
                  <a:cs typeface="Calibri" panose="020F0502020204030204" pitchFamily="34" charset="0"/>
                </a:rPr>
                <a:t>RDD Objects</a:t>
              </a:r>
            </a:p>
          </p:txBody>
        </p:sp>
        <p:sp>
          <p:nvSpPr>
            <p:cNvPr id="30" name="TextBox 92">
              <a:extLst>
                <a:ext uri="{FF2B5EF4-FFF2-40B4-BE49-F238E27FC236}">
                  <a16:creationId xmlns:a16="http://schemas.microsoft.com/office/drawing/2014/main" id="{3092E1A6-9FEF-CB9A-12E7-0AE56B41747D}"/>
                </a:ext>
              </a:extLst>
            </p:cNvPr>
            <p:cNvSpPr txBox="1"/>
            <p:nvPr/>
          </p:nvSpPr>
          <p:spPr>
            <a:xfrm>
              <a:off x="387757" y="4928002"/>
              <a:ext cx="169466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>
                  <a:solidFill>
                    <a:prstClr val="black"/>
                  </a:solidFill>
                  <a:latin typeface="Calibri" panose="020F0502020204030204" pitchFamily="34" charset="0"/>
                  <a:ea typeface="ＭＳ Ｐゴシック" charset="-128"/>
                  <a:cs typeface="Calibri" panose="020F0502020204030204" pitchFamily="34" charset="0"/>
                </a:rPr>
                <a:t>build </a:t>
              </a:r>
              <a:br>
                <a:rPr lang="en-US" dirty="0">
                  <a:solidFill>
                    <a:prstClr val="black"/>
                  </a:solidFill>
                  <a:latin typeface="Calibri" panose="020F0502020204030204" pitchFamily="34" charset="0"/>
                  <a:ea typeface="ＭＳ Ｐゴシック" charset="-128"/>
                  <a:cs typeface="Calibri" panose="020F0502020204030204" pitchFamily="34" charset="0"/>
                </a:rPr>
              </a:br>
              <a:r>
                <a:rPr lang="en-US" dirty="0">
                  <a:solidFill>
                    <a:prstClr val="black"/>
                  </a:solidFill>
                  <a:latin typeface="Calibri" panose="020F0502020204030204" pitchFamily="34" charset="0"/>
                  <a:ea typeface="ＭＳ Ｐゴシック" charset="-128"/>
                  <a:cs typeface="Calibri" panose="020F0502020204030204" pitchFamily="34" charset="0"/>
                </a:rPr>
                <a:t>operator DAG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2E026B36-E8AC-AD88-EF1D-159B154A2235}"/>
              </a:ext>
            </a:extLst>
          </p:cNvPr>
          <p:cNvGrpSpPr/>
          <p:nvPr/>
        </p:nvGrpSpPr>
        <p:grpSpPr>
          <a:xfrm>
            <a:off x="4318469" y="1643167"/>
            <a:ext cx="1912379" cy="3671151"/>
            <a:chOff x="2551698" y="1875153"/>
            <a:chExt cx="1912379" cy="3671151"/>
          </a:xfrm>
        </p:grpSpPr>
        <p:sp>
          <p:nvSpPr>
            <p:cNvPr id="36" name="TextBox 38">
              <a:extLst>
                <a:ext uri="{FF2B5EF4-FFF2-40B4-BE49-F238E27FC236}">
                  <a16:creationId xmlns:a16="http://schemas.microsoft.com/office/drawing/2014/main" id="{CD604B47-311B-8038-65E8-A6A01B8CF88B}"/>
                </a:ext>
              </a:extLst>
            </p:cNvPr>
            <p:cNvSpPr txBox="1"/>
            <p:nvPr/>
          </p:nvSpPr>
          <p:spPr>
            <a:xfrm>
              <a:off x="2747893" y="1875153"/>
              <a:ext cx="15616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-128"/>
                  <a:cs typeface="Calibri" panose="020F0502020204030204" pitchFamily="34" charset="0"/>
                </a:rPr>
                <a:t>DAGScheduler</a:t>
              </a:r>
              <a:endParaRPr kumimoji="0" lang="en-US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endParaRPr>
            </a:p>
          </p:txBody>
        </p:sp>
        <p:sp>
          <p:nvSpPr>
            <p:cNvPr id="37" name="Rounded Rectangle 50">
              <a:extLst>
                <a:ext uri="{FF2B5EF4-FFF2-40B4-BE49-F238E27FC236}">
                  <a16:creationId xmlns:a16="http://schemas.microsoft.com/office/drawing/2014/main" id="{429F0E97-0631-2AA5-8D25-FF8FE27F9020}"/>
                </a:ext>
              </a:extLst>
            </p:cNvPr>
            <p:cNvSpPr/>
            <p:nvPr/>
          </p:nvSpPr>
          <p:spPr>
            <a:xfrm>
              <a:off x="2688373" y="3294637"/>
              <a:ext cx="377066" cy="540640"/>
            </a:xfrm>
            <a:prstGeom prst="round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endParaRPr>
            </a:p>
          </p:txBody>
        </p:sp>
        <p:sp>
          <p:nvSpPr>
            <p:cNvPr id="38" name="Rounded Rectangle 51">
              <a:extLst>
                <a:ext uri="{FF2B5EF4-FFF2-40B4-BE49-F238E27FC236}">
                  <a16:creationId xmlns:a16="http://schemas.microsoft.com/office/drawing/2014/main" id="{BE361318-3EAA-94AF-159A-58FE038649BB}"/>
                </a:ext>
              </a:extLst>
            </p:cNvPr>
            <p:cNvSpPr/>
            <p:nvPr/>
          </p:nvSpPr>
          <p:spPr>
            <a:xfrm>
              <a:off x="2748027" y="3349991"/>
              <a:ext cx="259233" cy="181162"/>
            </a:xfrm>
            <a:prstGeom prst="round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endParaRPr>
            </a:p>
          </p:txBody>
        </p:sp>
        <p:sp>
          <p:nvSpPr>
            <p:cNvPr id="39" name="Rounded Rectangle 52">
              <a:extLst>
                <a:ext uri="{FF2B5EF4-FFF2-40B4-BE49-F238E27FC236}">
                  <a16:creationId xmlns:a16="http://schemas.microsoft.com/office/drawing/2014/main" id="{6AF91889-B2E9-B573-838A-62733E70A832}"/>
                </a:ext>
              </a:extLst>
            </p:cNvPr>
            <p:cNvSpPr/>
            <p:nvPr/>
          </p:nvSpPr>
          <p:spPr>
            <a:xfrm>
              <a:off x="2748027" y="3598760"/>
              <a:ext cx="259233" cy="181162"/>
            </a:xfrm>
            <a:prstGeom prst="round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endParaRPr>
            </a:p>
          </p:txBody>
        </p:sp>
        <p:sp>
          <p:nvSpPr>
            <p:cNvPr id="40" name="Rounded Rectangle 53">
              <a:extLst>
                <a:ext uri="{FF2B5EF4-FFF2-40B4-BE49-F238E27FC236}">
                  <a16:creationId xmlns:a16="http://schemas.microsoft.com/office/drawing/2014/main" id="{F47E077B-6176-0924-7C78-080BA24985E4}"/>
                </a:ext>
              </a:extLst>
            </p:cNvPr>
            <p:cNvSpPr/>
            <p:nvPr/>
          </p:nvSpPr>
          <p:spPr>
            <a:xfrm>
              <a:off x="3380880" y="2852039"/>
              <a:ext cx="377066" cy="786781"/>
            </a:xfrm>
            <a:prstGeom prst="round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endParaRPr>
            </a:p>
          </p:txBody>
        </p:sp>
        <p:sp>
          <p:nvSpPr>
            <p:cNvPr id="41" name="Rounded Rectangle 54">
              <a:extLst>
                <a:ext uri="{FF2B5EF4-FFF2-40B4-BE49-F238E27FC236}">
                  <a16:creationId xmlns:a16="http://schemas.microsoft.com/office/drawing/2014/main" id="{277C5A13-420A-A403-D70E-3F47666CC74C}"/>
                </a:ext>
              </a:extLst>
            </p:cNvPr>
            <p:cNvSpPr/>
            <p:nvPr/>
          </p:nvSpPr>
          <p:spPr>
            <a:xfrm>
              <a:off x="3440535" y="2907394"/>
              <a:ext cx="259233" cy="181162"/>
            </a:xfrm>
            <a:prstGeom prst="round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endParaRPr>
            </a:p>
          </p:txBody>
        </p:sp>
        <p:sp>
          <p:nvSpPr>
            <p:cNvPr id="42" name="Rounded Rectangle 55">
              <a:extLst>
                <a:ext uri="{FF2B5EF4-FFF2-40B4-BE49-F238E27FC236}">
                  <a16:creationId xmlns:a16="http://schemas.microsoft.com/office/drawing/2014/main" id="{2C2CDE59-625C-1828-9805-71FB3C3C33E0}"/>
                </a:ext>
              </a:extLst>
            </p:cNvPr>
            <p:cNvSpPr/>
            <p:nvPr/>
          </p:nvSpPr>
          <p:spPr>
            <a:xfrm>
              <a:off x="3440535" y="3156163"/>
              <a:ext cx="259233" cy="181162"/>
            </a:xfrm>
            <a:prstGeom prst="round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endParaRPr>
            </a:p>
          </p:txBody>
        </p:sp>
        <p:sp>
          <p:nvSpPr>
            <p:cNvPr id="43" name="Rounded Rectangle 56">
              <a:extLst>
                <a:ext uri="{FF2B5EF4-FFF2-40B4-BE49-F238E27FC236}">
                  <a16:creationId xmlns:a16="http://schemas.microsoft.com/office/drawing/2014/main" id="{2C053236-3C4A-8C29-2FD7-54528D746FA3}"/>
                </a:ext>
              </a:extLst>
            </p:cNvPr>
            <p:cNvSpPr/>
            <p:nvPr/>
          </p:nvSpPr>
          <p:spPr>
            <a:xfrm>
              <a:off x="3440535" y="3392679"/>
              <a:ext cx="259233" cy="181162"/>
            </a:xfrm>
            <a:prstGeom prst="round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endParaRPr>
            </a:p>
          </p:txBody>
        </p:sp>
        <p:sp>
          <p:nvSpPr>
            <p:cNvPr id="44" name="Rounded Rectangle 57">
              <a:extLst>
                <a:ext uri="{FF2B5EF4-FFF2-40B4-BE49-F238E27FC236}">
                  <a16:creationId xmlns:a16="http://schemas.microsoft.com/office/drawing/2014/main" id="{C93973F2-0DE0-A858-118C-B15522B8B8A7}"/>
                </a:ext>
              </a:extLst>
            </p:cNvPr>
            <p:cNvSpPr/>
            <p:nvPr/>
          </p:nvSpPr>
          <p:spPr>
            <a:xfrm>
              <a:off x="3911203" y="2856203"/>
              <a:ext cx="377066" cy="786781"/>
            </a:xfrm>
            <a:prstGeom prst="round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endParaRPr>
            </a:p>
          </p:txBody>
        </p:sp>
        <p:sp>
          <p:nvSpPr>
            <p:cNvPr id="45" name="Rounded Rectangle 58">
              <a:extLst>
                <a:ext uri="{FF2B5EF4-FFF2-40B4-BE49-F238E27FC236}">
                  <a16:creationId xmlns:a16="http://schemas.microsoft.com/office/drawing/2014/main" id="{3822599C-5381-D218-C730-D3726987900B}"/>
                </a:ext>
              </a:extLst>
            </p:cNvPr>
            <p:cNvSpPr/>
            <p:nvPr/>
          </p:nvSpPr>
          <p:spPr>
            <a:xfrm>
              <a:off x="3970857" y="2911556"/>
              <a:ext cx="259233" cy="181162"/>
            </a:xfrm>
            <a:prstGeom prst="round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46" name="Rounded Rectangle 59">
              <a:extLst>
                <a:ext uri="{FF2B5EF4-FFF2-40B4-BE49-F238E27FC236}">
                  <a16:creationId xmlns:a16="http://schemas.microsoft.com/office/drawing/2014/main" id="{87D745F8-F915-0A2E-E47D-7284C0B971B1}"/>
                </a:ext>
              </a:extLst>
            </p:cNvPr>
            <p:cNvSpPr/>
            <p:nvPr/>
          </p:nvSpPr>
          <p:spPr>
            <a:xfrm>
              <a:off x="3970857" y="3160326"/>
              <a:ext cx="259233" cy="181162"/>
            </a:xfrm>
            <a:prstGeom prst="round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47" name="Rounded Rectangle 60">
              <a:extLst>
                <a:ext uri="{FF2B5EF4-FFF2-40B4-BE49-F238E27FC236}">
                  <a16:creationId xmlns:a16="http://schemas.microsoft.com/office/drawing/2014/main" id="{49778682-E46D-CCF2-E674-90FE9C7AC9A0}"/>
                </a:ext>
              </a:extLst>
            </p:cNvPr>
            <p:cNvSpPr/>
            <p:nvPr/>
          </p:nvSpPr>
          <p:spPr>
            <a:xfrm>
              <a:off x="3970857" y="3396843"/>
              <a:ext cx="259233" cy="181162"/>
            </a:xfrm>
            <a:prstGeom prst="round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cxnSp>
          <p:nvCxnSpPr>
            <p:cNvPr id="48" name="Straight Arrow Connector 61">
              <a:extLst>
                <a:ext uri="{FF2B5EF4-FFF2-40B4-BE49-F238E27FC236}">
                  <a16:creationId xmlns:a16="http://schemas.microsoft.com/office/drawing/2014/main" id="{6014E56B-0619-E351-B04C-A7C06D6F441D}"/>
                </a:ext>
              </a:extLst>
            </p:cNvPr>
            <p:cNvCxnSpPr>
              <a:stCxn id="42" idx="3"/>
              <a:endCxn id="46" idx="1"/>
            </p:cNvCxnSpPr>
            <p:nvPr/>
          </p:nvCxnSpPr>
          <p:spPr>
            <a:xfrm>
              <a:off x="3699768" y="3246744"/>
              <a:ext cx="271089" cy="4163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/>
              <a:tailEnd type="triangle"/>
            </a:ln>
            <a:effectLst/>
          </p:spPr>
        </p:cxnSp>
        <p:cxnSp>
          <p:nvCxnSpPr>
            <p:cNvPr id="49" name="Straight Arrow Connector 62">
              <a:extLst>
                <a:ext uri="{FF2B5EF4-FFF2-40B4-BE49-F238E27FC236}">
                  <a16:creationId xmlns:a16="http://schemas.microsoft.com/office/drawing/2014/main" id="{1623FCF8-EE34-A567-299D-ABE4BA478691}"/>
                </a:ext>
              </a:extLst>
            </p:cNvPr>
            <p:cNvCxnSpPr>
              <a:stCxn id="41" idx="3"/>
              <a:endCxn id="45" idx="1"/>
            </p:cNvCxnSpPr>
            <p:nvPr/>
          </p:nvCxnSpPr>
          <p:spPr>
            <a:xfrm>
              <a:off x="3699768" y="2997975"/>
              <a:ext cx="271089" cy="4162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/>
              <a:tailEnd type="triangle"/>
            </a:ln>
            <a:effectLst/>
          </p:spPr>
        </p:cxnSp>
        <p:cxnSp>
          <p:nvCxnSpPr>
            <p:cNvPr id="50" name="Straight Arrow Connector 63">
              <a:extLst>
                <a:ext uri="{FF2B5EF4-FFF2-40B4-BE49-F238E27FC236}">
                  <a16:creationId xmlns:a16="http://schemas.microsoft.com/office/drawing/2014/main" id="{45ACF97F-9897-089E-09C7-427809CB948B}"/>
                </a:ext>
              </a:extLst>
            </p:cNvPr>
            <p:cNvCxnSpPr>
              <a:stCxn id="43" idx="3"/>
              <a:endCxn id="47" idx="1"/>
            </p:cNvCxnSpPr>
            <p:nvPr/>
          </p:nvCxnSpPr>
          <p:spPr>
            <a:xfrm>
              <a:off x="3699768" y="3483260"/>
              <a:ext cx="271089" cy="4164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/>
              <a:tailEnd type="triangle"/>
            </a:ln>
            <a:effectLst/>
          </p:spPr>
        </p:cxnSp>
        <p:cxnSp>
          <p:nvCxnSpPr>
            <p:cNvPr id="51" name="Straight Arrow Connector 64">
              <a:extLst>
                <a:ext uri="{FF2B5EF4-FFF2-40B4-BE49-F238E27FC236}">
                  <a16:creationId xmlns:a16="http://schemas.microsoft.com/office/drawing/2014/main" id="{D3619AA1-E6A6-5FB8-0875-793026A0AC87}"/>
                </a:ext>
              </a:extLst>
            </p:cNvPr>
            <p:cNvCxnSpPr>
              <a:stCxn id="60" idx="3"/>
              <a:endCxn id="42" idx="1"/>
            </p:cNvCxnSpPr>
            <p:nvPr/>
          </p:nvCxnSpPr>
          <p:spPr>
            <a:xfrm>
              <a:off x="3007260" y="3067743"/>
              <a:ext cx="433275" cy="179001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/>
              <a:tailEnd type="triangle"/>
            </a:ln>
            <a:effectLst/>
          </p:spPr>
        </p:cxnSp>
        <p:cxnSp>
          <p:nvCxnSpPr>
            <p:cNvPr id="52" name="Straight Arrow Connector 65">
              <a:extLst>
                <a:ext uri="{FF2B5EF4-FFF2-40B4-BE49-F238E27FC236}">
                  <a16:creationId xmlns:a16="http://schemas.microsoft.com/office/drawing/2014/main" id="{E9141B26-9BA1-85BA-E5F3-2CF093911757}"/>
                </a:ext>
              </a:extLst>
            </p:cNvPr>
            <p:cNvCxnSpPr>
              <a:stCxn id="39" idx="3"/>
              <a:endCxn id="43" idx="1"/>
            </p:cNvCxnSpPr>
            <p:nvPr/>
          </p:nvCxnSpPr>
          <p:spPr>
            <a:xfrm flipV="1">
              <a:off x="3007260" y="3483260"/>
              <a:ext cx="433275" cy="206081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/>
              <a:tailEnd type="triangle"/>
            </a:ln>
            <a:effectLst/>
          </p:spPr>
        </p:cxnSp>
        <p:cxnSp>
          <p:nvCxnSpPr>
            <p:cNvPr id="53" name="Straight Arrow Connector 66">
              <a:extLst>
                <a:ext uri="{FF2B5EF4-FFF2-40B4-BE49-F238E27FC236}">
                  <a16:creationId xmlns:a16="http://schemas.microsoft.com/office/drawing/2014/main" id="{6A703830-0005-F9E3-0DC0-F2186ABA354A}"/>
                </a:ext>
              </a:extLst>
            </p:cNvPr>
            <p:cNvCxnSpPr>
              <a:stCxn id="39" idx="3"/>
              <a:endCxn id="42" idx="1"/>
            </p:cNvCxnSpPr>
            <p:nvPr/>
          </p:nvCxnSpPr>
          <p:spPr>
            <a:xfrm flipV="1">
              <a:off x="3007260" y="3246744"/>
              <a:ext cx="433275" cy="442597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/>
              <a:tailEnd type="triangle"/>
            </a:ln>
            <a:effectLst/>
          </p:spPr>
        </p:cxnSp>
        <p:cxnSp>
          <p:nvCxnSpPr>
            <p:cNvPr id="54" name="Straight Arrow Connector 67">
              <a:extLst>
                <a:ext uri="{FF2B5EF4-FFF2-40B4-BE49-F238E27FC236}">
                  <a16:creationId xmlns:a16="http://schemas.microsoft.com/office/drawing/2014/main" id="{27F97C0F-2B62-B2A7-E878-C44421B0DAC6}"/>
                </a:ext>
              </a:extLst>
            </p:cNvPr>
            <p:cNvCxnSpPr>
              <a:stCxn id="38" idx="3"/>
              <a:endCxn id="41" idx="1"/>
            </p:cNvCxnSpPr>
            <p:nvPr/>
          </p:nvCxnSpPr>
          <p:spPr>
            <a:xfrm flipV="1">
              <a:off x="3007260" y="2997975"/>
              <a:ext cx="433275" cy="442597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/>
              <a:tailEnd type="triangle"/>
            </a:ln>
            <a:effectLst/>
          </p:spPr>
        </p:cxnSp>
        <p:cxnSp>
          <p:nvCxnSpPr>
            <p:cNvPr id="55" name="Straight Arrow Connector 68">
              <a:extLst>
                <a:ext uri="{FF2B5EF4-FFF2-40B4-BE49-F238E27FC236}">
                  <a16:creationId xmlns:a16="http://schemas.microsoft.com/office/drawing/2014/main" id="{38057292-6F74-25FE-D374-905B25EE2A8A}"/>
                </a:ext>
              </a:extLst>
            </p:cNvPr>
            <p:cNvCxnSpPr>
              <a:stCxn id="38" idx="3"/>
              <a:endCxn id="42" idx="1"/>
            </p:cNvCxnSpPr>
            <p:nvPr/>
          </p:nvCxnSpPr>
          <p:spPr>
            <a:xfrm flipV="1">
              <a:off x="3007260" y="3246744"/>
              <a:ext cx="433275" cy="193828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/>
              <a:tailEnd type="triangle"/>
            </a:ln>
            <a:effectLst/>
          </p:spPr>
        </p:cxnSp>
        <p:cxnSp>
          <p:nvCxnSpPr>
            <p:cNvPr id="56" name="Straight Arrow Connector 69">
              <a:extLst>
                <a:ext uri="{FF2B5EF4-FFF2-40B4-BE49-F238E27FC236}">
                  <a16:creationId xmlns:a16="http://schemas.microsoft.com/office/drawing/2014/main" id="{07AF5722-559A-E1F0-74E2-D061F41E7D7B}"/>
                </a:ext>
              </a:extLst>
            </p:cNvPr>
            <p:cNvCxnSpPr>
              <a:stCxn id="39" idx="3"/>
              <a:endCxn id="41" idx="1"/>
            </p:cNvCxnSpPr>
            <p:nvPr/>
          </p:nvCxnSpPr>
          <p:spPr>
            <a:xfrm flipV="1">
              <a:off x="3007260" y="2997975"/>
              <a:ext cx="433275" cy="691366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/>
              <a:tailEnd type="triangle"/>
            </a:ln>
            <a:effectLst/>
          </p:spPr>
        </p:cxnSp>
        <p:cxnSp>
          <p:nvCxnSpPr>
            <p:cNvPr id="57" name="Straight Arrow Connector 70">
              <a:extLst>
                <a:ext uri="{FF2B5EF4-FFF2-40B4-BE49-F238E27FC236}">
                  <a16:creationId xmlns:a16="http://schemas.microsoft.com/office/drawing/2014/main" id="{AE623248-1113-C0BB-2275-0727075AC9D0}"/>
                </a:ext>
              </a:extLst>
            </p:cNvPr>
            <p:cNvCxnSpPr>
              <a:stCxn id="38" idx="3"/>
              <a:endCxn id="43" idx="1"/>
            </p:cNvCxnSpPr>
            <p:nvPr/>
          </p:nvCxnSpPr>
          <p:spPr>
            <a:xfrm>
              <a:off x="3007260" y="3440572"/>
              <a:ext cx="433275" cy="42688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/>
              <a:tailEnd type="triangle"/>
            </a:ln>
            <a:effectLst/>
          </p:spPr>
        </p:cxnSp>
        <p:sp>
          <p:nvSpPr>
            <p:cNvPr id="58" name="Rounded Rectangle 71">
              <a:extLst>
                <a:ext uri="{FF2B5EF4-FFF2-40B4-BE49-F238E27FC236}">
                  <a16:creationId xmlns:a16="http://schemas.microsoft.com/office/drawing/2014/main" id="{84C29422-B7A8-718E-FB87-22B585129125}"/>
                </a:ext>
              </a:extLst>
            </p:cNvPr>
            <p:cNvSpPr/>
            <p:nvPr/>
          </p:nvSpPr>
          <p:spPr>
            <a:xfrm>
              <a:off x="2688373" y="2673038"/>
              <a:ext cx="377066" cy="540640"/>
            </a:xfrm>
            <a:prstGeom prst="round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endParaRPr>
            </a:p>
          </p:txBody>
        </p:sp>
        <p:sp>
          <p:nvSpPr>
            <p:cNvPr id="59" name="Rounded Rectangle 72">
              <a:extLst>
                <a:ext uri="{FF2B5EF4-FFF2-40B4-BE49-F238E27FC236}">
                  <a16:creationId xmlns:a16="http://schemas.microsoft.com/office/drawing/2014/main" id="{B027A18C-8F19-CABC-C2EE-160480B5E408}"/>
                </a:ext>
              </a:extLst>
            </p:cNvPr>
            <p:cNvSpPr/>
            <p:nvPr/>
          </p:nvSpPr>
          <p:spPr>
            <a:xfrm>
              <a:off x="2748027" y="2728393"/>
              <a:ext cx="259233" cy="181162"/>
            </a:xfrm>
            <a:prstGeom prst="round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endParaRPr>
            </a:p>
          </p:txBody>
        </p:sp>
        <p:sp>
          <p:nvSpPr>
            <p:cNvPr id="60" name="Rounded Rectangle 73">
              <a:extLst>
                <a:ext uri="{FF2B5EF4-FFF2-40B4-BE49-F238E27FC236}">
                  <a16:creationId xmlns:a16="http://schemas.microsoft.com/office/drawing/2014/main" id="{F808A831-C70F-93C2-64A1-EF07E6520CBA}"/>
                </a:ext>
              </a:extLst>
            </p:cNvPr>
            <p:cNvSpPr/>
            <p:nvPr/>
          </p:nvSpPr>
          <p:spPr>
            <a:xfrm>
              <a:off x="2748027" y="2977162"/>
              <a:ext cx="259233" cy="181162"/>
            </a:xfrm>
            <a:prstGeom prst="round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endParaRPr>
            </a:p>
          </p:txBody>
        </p:sp>
        <p:cxnSp>
          <p:nvCxnSpPr>
            <p:cNvPr id="61" name="Straight Arrow Connector 74">
              <a:extLst>
                <a:ext uri="{FF2B5EF4-FFF2-40B4-BE49-F238E27FC236}">
                  <a16:creationId xmlns:a16="http://schemas.microsoft.com/office/drawing/2014/main" id="{2D7753E3-2ED1-558F-338E-F4FD0B0F3F28}"/>
                </a:ext>
              </a:extLst>
            </p:cNvPr>
            <p:cNvCxnSpPr>
              <a:stCxn id="59" idx="3"/>
              <a:endCxn id="41" idx="1"/>
            </p:cNvCxnSpPr>
            <p:nvPr/>
          </p:nvCxnSpPr>
          <p:spPr>
            <a:xfrm>
              <a:off x="3007260" y="2818974"/>
              <a:ext cx="433275" cy="179001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/>
              <a:tailEnd type="triangle"/>
            </a:ln>
            <a:effectLst/>
          </p:spPr>
        </p:cxnSp>
        <p:cxnSp>
          <p:nvCxnSpPr>
            <p:cNvPr id="62" name="Straight Arrow Connector 75">
              <a:extLst>
                <a:ext uri="{FF2B5EF4-FFF2-40B4-BE49-F238E27FC236}">
                  <a16:creationId xmlns:a16="http://schemas.microsoft.com/office/drawing/2014/main" id="{FD78E92F-E6CE-A886-2718-327FB55415CB}"/>
                </a:ext>
              </a:extLst>
            </p:cNvPr>
            <p:cNvCxnSpPr>
              <a:stCxn id="59" idx="3"/>
              <a:endCxn id="43" idx="1"/>
            </p:cNvCxnSpPr>
            <p:nvPr/>
          </p:nvCxnSpPr>
          <p:spPr>
            <a:xfrm>
              <a:off x="3007260" y="2818974"/>
              <a:ext cx="433275" cy="664286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/>
              <a:tailEnd type="triangle"/>
            </a:ln>
            <a:effectLst/>
          </p:spPr>
        </p:cxnSp>
        <p:cxnSp>
          <p:nvCxnSpPr>
            <p:cNvPr id="63" name="Straight Arrow Connector 76">
              <a:extLst>
                <a:ext uri="{FF2B5EF4-FFF2-40B4-BE49-F238E27FC236}">
                  <a16:creationId xmlns:a16="http://schemas.microsoft.com/office/drawing/2014/main" id="{28FF1E7E-04F6-0970-DB23-9D7E3A12E225}"/>
                </a:ext>
              </a:extLst>
            </p:cNvPr>
            <p:cNvCxnSpPr>
              <a:stCxn id="60" idx="3"/>
              <a:endCxn id="43" idx="1"/>
            </p:cNvCxnSpPr>
            <p:nvPr/>
          </p:nvCxnSpPr>
          <p:spPr>
            <a:xfrm>
              <a:off x="3007260" y="3067743"/>
              <a:ext cx="433275" cy="415517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/>
              <a:tailEnd type="triangle"/>
            </a:ln>
            <a:effectLst/>
          </p:spPr>
        </p:cxnSp>
        <p:cxnSp>
          <p:nvCxnSpPr>
            <p:cNvPr id="64" name="Straight Arrow Connector 77">
              <a:extLst>
                <a:ext uri="{FF2B5EF4-FFF2-40B4-BE49-F238E27FC236}">
                  <a16:creationId xmlns:a16="http://schemas.microsoft.com/office/drawing/2014/main" id="{F6568E2D-DA8A-D462-7AEF-072CB3B8CAF3}"/>
                </a:ext>
              </a:extLst>
            </p:cNvPr>
            <p:cNvCxnSpPr>
              <a:stCxn id="60" idx="3"/>
              <a:endCxn id="41" idx="1"/>
            </p:cNvCxnSpPr>
            <p:nvPr/>
          </p:nvCxnSpPr>
          <p:spPr>
            <a:xfrm flipV="1">
              <a:off x="3007260" y="2997975"/>
              <a:ext cx="433275" cy="69768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/>
              <a:tailEnd type="triangle"/>
            </a:ln>
            <a:effectLst/>
          </p:spPr>
        </p:cxnSp>
        <p:cxnSp>
          <p:nvCxnSpPr>
            <p:cNvPr id="65" name="Straight Arrow Connector 78">
              <a:extLst>
                <a:ext uri="{FF2B5EF4-FFF2-40B4-BE49-F238E27FC236}">
                  <a16:creationId xmlns:a16="http://schemas.microsoft.com/office/drawing/2014/main" id="{AF018F59-17EE-5087-C4DF-9DDB6378D8F4}"/>
                </a:ext>
              </a:extLst>
            </p:cNvPr>
            <p:cNvCxnSpPr>
              <a:stCxn id="60" idx="3"/>
              <a:endCxn id="42" idx="1"/>
            </p:cNvCxnSpPr>
            <p:nvPr/>
          </p:nvCxnSpPr>
          <p:spPr>
            <a:xfrm>
              <a:off x="3007260" y="3067743"/>
              <a:ext cx="433275" cy="179001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/>
              <a:tailEnd type="triangle"/>
            </a:ln>
            <a:effectLst/>
          </p:spPr>
        </p:cxnSp>
        <p:cxnSp>
          <p:nvCxnSpPr>
            <p:cNvPr id="66" name="Straight Arrow Connector 79">
              <a:extLst>
                <a:ext uri="{FF2B5EF4-FFF2-40B4-BE49-F238E27FC236}">
                  <a16:creationId xmlns:a16="http://schemas.microsoft.com/office/drawing/2014/main" id="{7313A8D9-8E57-6E86-2FD4-0F3D68712BE4}"/>
                </a:ext>
              </a:extLst>
            </p:cNvPr>
            <p:cNvCxnSpPr>
              <a:stCxn id="59" idx="3"/>
              <a:endCxn id="43" idx="1"/>
            </p:cNvCxnSpPr>
            <p:nvPr/>
          </p:nvCxnSpPr>
          <p:spPr>
            <a:xfrm>
              <a:off x="3007260" y="2818974"/>
              <a:ext cx="433275" cy="664286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/>
              <a:tailEnd type="triangle"/>
            </a:ln>
            <a:effectLst/>
          </p:spPr>
        </p:cxnSp>
        <p:cxnSp>
          <p:nvCxnSpPr>
            <p:cNvPr id="67" name="Straight Arrow Connector 80">
              <a:extLst>
                <a:ext uri="{FF2B5EF4-FFF2-40B4-BE49-F238E27FC236}">
                  <a16:creationId xmlns:a16="http://schemas.microsoft.com/office/drawing/2014/main" id="{EA6BF9BA-ECB1-A4E1-3165-28406769225E}"/>
                </a:ext>
              </a:extLst>
            </p:cNvPr>
            <p:cNvCxnSpPr>
              <a:stCxn id="59" idx="3"/>
              <a:endCxn id="42" idx="1"/>
            </p:cNvCxnSpPr>
            <p:nvPr/>
          </p:nvCxnSpPr>
          <p:spPr>
            <a:xfrm>
              <a:off x="3007260" y="2818974"/>
              <a:ext cx="433275" cy="427770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/>
              <a:tailEnd type="triangle"/>
            </a:ln>
            <a:effectLst/>
          </p:spPr>
        </p:cxnSp>
        <p:sp>
          <p:nvSpPr>
            <p:cNvPr id="68" name="TextBox 84">
              <a:extLst>
                <a:ext uri="{FF2B5EF4-FFF2-40B4-BE49-F238E27FC236}">
                  <a16:creationId xmlns:a16="http://schemas.microsoft.com/office/drawing/2014/main" id="{B8E2CD6B-B94B-558A-1261-E6A3C9866720}"/>
                </a:ext>
              </a:extLst>
            </p:cNvPr>
            <p:cNvSpPr txBox="1"/>
            <p:nvPr/>
          </p:nvSpPr>
          <p:spPr>
            <a:xfrm>
              <a:off x="2551698" y="4117991"/>
              <a:ext cx="191237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-128"/>
                  <a:cs typeface="Calibri" panose="020F0502020204030204" pitchFamily="34" charset="0"/>
                </a:rPr>
                <a:t>split graph into stages of tasks</a:t>
              </a:r>
            </a:p>
          </p:txBody>
        </p:sp>
        <p:sp>
          <p:nvSpPr>
            <p:cNvPr id="69" name="TextBox 91">
              <a:extLst>
                <a:ext uri="{FF2B5EF4-FFF2-40B4-BE49-F238E27FC236}">
                  <a16:creationId xmlns:a16="http://schemas.microsoft.com/office/drawing/2014/main" id="{13D01C9A-65A4-7249-24F6-01AA8A6135F1}"/>
                </a:ext>
              </a:extLst>
            </p:cNvPr>
            <p:cNvSpPr txBox="1"/>
            <p:nvPr/>
          </p:nvSpPr>
          <p:spPr>
            <a:xfrm>
              <a:off x="2551698" y="4899973"/>
              <a:ext cx="176275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-128"/>
                  <a:cs typeface="Calibri" panose="020F0502020204030204" pitchFamily="34" charset="0"/>
                </a:rPr>
                <a:t>submit each stage as ready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AD19B9C5-4254-3DDC-7B9C-2DAC8BF45DD1}"/>
              </a:ext>
            </a:extLst>
          </p:cNvPr>
          <p:cNvGrpSpPr/>
          <p:nvPr/>
        </p:nvGrpSpPr>
        <p:grpSpPr>
          <a:xfrm>
            <a:off x="6719374" y="1643167"/>
            <a:ext cx="1984328" cy="3671151"/>
            <a:chOff x="4952603" y="1875153"/>
            <a:chExt cx="1984328" cy="3671151"/>
          </a:xfrm>
        </p:grpSpPr>
        <p:sp>
          <p:nvSpPr>
            <p:cNvPr id="71" name="TextBox 39">
              <a:extLst>
                <a:ext uri="{FF2B5EF4-FFF2-40B4-BE49-F238E27FC236}">
                  <a16:creationId xmlns:a16="http://schemas.microsoft.com/office/drawing/2014/main" id="{8D3769F5-8B59-5445-6F53-FBE0DCA4747F}"/>
                </a:ext>
              </a:extLst>
            </p:cNvPr>
            <p:cNvSpPr txBox="1"/>
            <p:nvPr/>
          </p:nvSpPr>
          <p:spPr>
            <a:xfrm>
              <a:off x="5163561" y="1875153"/>
              <a:ext cx="15584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-128"/>
                  <a:cs typeface="Calibri" panose="020F0502020204030204" pitchFamily="34" charset="0"/>
                </a:rPr>
                <a:t>TaskScheduler</a:t>
              </a:r>
              <a:endParaRPr kumimoji="0" lang="en-US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endParaRPr>
            </a:p>
          </p:txBody>
        </p:sp>
        <p:sp>
          <p:nvSpPr>
            <p:cNvPr id="72" name="TextBox 95">
              <a:extLst>
                <a:ext uri="{FF2B5EF4-FFF2-40B4-BE49-F238E27FC236}">
                  <a16:creationId xmlns:a16="http://schemas.microsoft.com/office/drawing/2014/main" id="{03BD5981-2F54-BA74-2F53-347C9EE85940}"/>
                </a:ext>
              </a:extLst>
            </p:cNvPr>
            <p:cNvSpPr txBox="1"/>
            <p:nvPr/>
          </p:nvSpPr>
          <p:spPr>
            <a:xfrm>
              <a:off x="4952603" y="4117991"/>
              <a:ext cx="196547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-128"/>
                  <a:cs typeface="Calibri" panose="020F0502020204030204" pitchFamily="34" charset="0"/>
                </a:rPr>
                <a:t>launch tasks at workers</a:t>
              </a:r>
            </a:p>
          </p:txBody>
        </p:sp>
        <p:sp>
          <p:nvSpPr>
            <p:cNvPr id="73" name="TextBox 96">
              <a:extLst>
                <a:ext uri="{FF2B5EF4-FFF2-40B4-BE49-F238E27FC236}">
                  <a16:creationId xmlns:a16="http://schemas.microsoft.com/office/drawing/2014/main" id="{5E2DABA1-F9B3-97F0-2BE7-3BD27C1B107F}"/>
                </a:ext>
              </a:extLst>
            </p:cNvPr>
            <p:cNvSpPr txBox="1"/>
            <p:nvPr/>
          </p:nvSpPr>
          <p:spPr>
            <a:xfrm>
              <a:off x="4971454" y="4899973"/>
              <a:ext cx="196547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-128"/>
                  <a:cs typeface="Calibri" panose="020F0502020204030204" pitchFamily="34" charset="0"/>
                </a:rPr>
                <a:t>retry failed or straggling tasks</a:t>
              </a:r>
            </a:p>
          </p:txBody>
        </p:sp>
        <p:sp>
          <p:nvSpPr>
            <p:cNvPr id="74" name="Rectangle 99">
              <a:extLst>
                <a:ext uri="{FF2B5EF4-FFF2-40B4-BE49-F238E27FC236}">
                  <a16:creationId xmlns:a16="http://schemas.microsoft.com/office/drawing/2014/main" id="{04F65692-B9D5-9F52-682E-09DF234535E2}"/>
                </a:ext>
              </a:extLst>
            </p:cNvPr>
            <p:cNvSpPr/>
            <p:nvPr/>
          </p:nvSpPr>
          <p:spPr>
            <a:xfrm>
              <a:off x="5427946" y="2615364"/>
              <a:ext cx="1040191" cy="1235638"/>
            </a:xfrm>
            <a:prstGeom prst="rect">
              <a:avLst/>
            </a:prstGeom>
            <a:solidFill>
              <a:srgbClr val="C0504D">
                <a:lumMod val="20000"/>
                <a:lumOff val="80000"/>
              </a:srgbClr>
            </a:solidFill>
            <a:ln w="25400" cap="flat" cmpd="sng" algn="ctr">
              <a:noFill/>
              <a:prstDash val="solid"/>
              <a:headEnd type="none" w="med" len="med"/>
              <a:tailEnd type="none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cxnSp>
          <p:nvCxnSpPr>
            <p:cNvPr id="75" name="Straight Arrow Connector 100">
              <a:extLst>
                <a:ext uri="{FF2B5EF4-FFF2-40B4-BE49-F238E27FC236}">
                  <a16:creationId xmlns:a16="http://schemas.microsoft.com/office/drawing/2014/main" id="{98A4BB85-A49A-8CEB-1902-458C541EBD89}"/>
                </a:ext>
              </a:extLst>
            </p:cNvPr>
            <p:cNvCxnSpPr/>
            <p:nvPr/>
          </p:nvCxnSpPr>
          <p:spPr>
            <a:xfrm>
              <a:off x="5161853" y="3448725"/>
              <a:ext cx="1548189" cy="7257"/>
            </a:xfrm>
            <a:prstGeom prst="straightConnector1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headEnd type="none" w="med" len="med"/>
              <a:tailEnd type="arrow"/>
            </a:ln>
            <a:effectLst/>
          </p:spPr>
        </p:cxnSp>
        <p:cxnSp>
          <p:nvCxnSpPr>
            <p:cNvPr id="76" name="Straight Arrow Connector 101">
              <a:extLst>
                <a:ext uri="{FF2B5EF4-FFF2-40B4-BE49-F238E27FC236}">
                  <a16:creationId xmlns:a16="http://schemas.microsoft.com/office/drawing/2014/main" id="{4420CC1C-A523-FABA-B467-1238713FB06D}"/>
                </a:ext>
              </a:extLst>
            </p:cNvPr>
            <p:cNvCxnSpPr/>
            <p:nvPr/>
          </p:nvCxnSpPr>
          <p:spPr>
            <a:xfrm flipH="1">
              <a:off x="5161854" y="3607172"/>
              <a:ext cx="1548188" cy="1210"/>
            </a:xfrm>
            <a:prstGeom prst="straightConnector1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headEnd type="none" w="med" len="med"/>
              <a:tailEnd type="arrow"/>
            </a:ln>
            <a:effectLst/>
          </p:spPr>
        </p:cxnSp>
        <p:sp>
          <p:nvSpPr>
            <p:cNvPr id="77" name="TextBox 102">
              <a:extLst>
                <a:ext uri="{FF2B5EF4-FFF2-40B4-BE49-F238E27FC236}">
                  <a16:creationId xmlns:a16="http://schemas.microsoft.com/office/drawing/2014/main" id="{D1D9BA2B-F9AD-3429-A45B-A97241345FC8}"/>
                </a:ext>
              </a:extLst>
            </p:cNvPr>
            <p:cNvSpPr txBox="1"/>
            <p:nvPr/>
          </p:nvSpPr>
          <p:spPr>
            <a:xfrm>
              <a:off x="5388396" y="2607765"/>
              <a:ext cx="117051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-128"/>
                  <a:cs typeface="Calibri" panose="020F0502020204030204" pitchFamily="34" charset="0"/>
                </a:rPr>
                <a:t>Scheduler </a:t>
              </a:r>
              <a:b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-128"/>
                  <a:cs typeface="Calibri" panose="020F0502020204030204" pitchFamily="34" charset="0"/>
                </a:rPr>
              </a:b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-128"/>
                  <a:cs typeface="Calibri" panose="020F0502020204030204" pitchFamily="34" charset="0"/>
                </a:rPr>
                <a:t>Backend</a:t>
              </a:r>
            </a:p>
          </p:txBody>
        </p:sp>
      </p:grpSp>
      <p:cxnSp>
        <p:nvCxnSpPr>
          <p:cNvPr id="78" name="Straight Arrow Connector 86">
            <a:extLst>
              <a:ext uri="{FF2B5EF4-FFF2-40B4-BE49-F238E27FC236}">
                <a16:creationId xmlns:a16="http://schemas.microsoft.com/office/drawing/2014/main" id="{4C73B15C-CC3C-B9BD-B613-41C38FD01567}"/>
              </a:ext>
            </a:extLst>
          </p:cNvPr>
          <p:cNvCxnSpPr/>
          <p:nvPr/>
        </p:nvCxnSpPr>
        <p:spPr>
          <a:xfrm flipV="1">
            <a:off x="8637679" y="3298491"/>
            <a:ext cx="457200" cy="4160"/>
          </a:xfrm>
          <a:prstGeom prst="straightConnector1">
            <a:avLst/>
          </a:prstGeom>
          <a:noFill/>
          <a:ln w="57150" cap="flat" cmpd="sng" algn="ctr">
            <a:solidFill>
              <a:srgbClr val="7889FB"/>
            </a:solidFill>
            <a:prstDash val="solid"/>
            <a:headEnd type="none" w="med" len="med"/>
            <a:tailEnd type="triangle"/>
          </a:ln>
          <a:effectLst/>
        </p:spPr>
      </p:cxnSp>
      <p:sp>
        <p:nvSpPr>
          <p:cNvPr id="79" name="TextBox 113">
            <a:extLst>
              <a:ext uri="{FF2B5EF4-FFF2-40B4-BE49-F238E27FC236}">
                <a16:creationId xmlns:a16="http://schemas.microsoft.com/office/drawing/2014/main" id="{F1580934-7AC6-DA5F-7AA1-74B4C55419B9}"/>
              </a:ext>
            </a:extLst>
          </p:cNvPr>
          <p:cNvSpPr txBox="1"/>
          <p:nvPr/>
        </p:nvSpPr>
        <p:spPr>
          <a:xfrm>
            <a:off x="8532295" y="2837661"/>
            <a:ext cx="5668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4572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Task</a:t>
            </a:r>
          </a:p>
        </p:txBody>
      </p:sp>
    </p:spTree>
    <p:extLst>
      <p:ext uri="{BB962C8B-B14F-4D97-AF65-F5344CB8AC3E}">
        <p14:creationId xmlns:p14="http://schemas.microsoft.com/office/powerpoint/2010/main" val="3924079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7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4C2E06-7F66-55D0-8295-EA9A1ED4770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Spark Lazy Evaluation, Caching, and Lineage</a:t>
            </a:r>
          </a:p>
        </p:txBody>
      </p:sp>
      <p:sp>
        <p:nvSpPr>
          <p:cNvPr id="87" name="Rounded Rectangle 88">
            <a:extLst>
              <a:ext uri="{FF2B5EF4-FFF2-40B4-BE49-F238E27FC236}">
                <a16:creationId xmlns:a16="http://schemas.microsoft.com/office/drawing/2014/main" id="{285D8CBD-34CE-0775-277D-C6E5BB532AEA}"/>
              </a:ext>
            </a:extLst>
          </p:cNvPr>
          <p:cNvSpPr/>
          <p:nvPr/>
        </p:nvSpPr>
        <p:spPr>
          <a:xfrm>
            <a:off x="553073" y="1285300"/>
            <a:ext cx="6367529" cy="4389916"/>
          </a:xfrm>
          <a:prstGeom prst="roundRect">
            <a:avLst>
              <a:gd name="adj" fmla="val 11363"/>
            </a:avLst>
          </a:prstGeom>
          <a:noFill/>
          <a:ln w="25400" cap="flat" cmpd="sng" algn="ctr">
            <a:solidFill>
              <a:schemeClr val="accent1"/>
            </a:solidFill>
            <a:prstDash val="dash"/>
          </a:ln>
          <a:effectLst/>
        </p:spPr>
        <p:txBody>
          <a:bodyPr lIns="217709" tIns="108855" rIns="217709" bIns="108855" rtlCol="0" anchor="ctr"/>
          <a:lstStyle/>
          <a:p>
            <a:pPr algn="ctr" defTabSz="217709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ysClr val="windowText" lastClr="00000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88" name="Rounded Rectangle 89">
            <a:extLst>
              <a:ext uri="{FF2B5EF4-FFF2-40B4-BE49-F238E27FC236}">
                <a16:creationId xmlns:a16="http://schemas.microsoft.com/office/drawing/2014/main" id="{0D4056F7-F8B0-0DFD-1D0F-5FC52BDFDB00}"/>
              </a:ext>
            </a:extLst>
          </p:cNvPr>
          <p:cNvSpPr/>
          <p:nvPr/>
        </p:nvSpPr>
        <p:spPr>
          <a:xfrm>
            <a:off x="738515" y="1449506"/>
            <a:ext cx="2058749" cy="1533395"/>
          </a:xfrm>
          <a:prstGeom prst="roundRect">
            <a:avLst/>
          </a:prstGeom>
          <a:noFill/>
          <a:ln w="25400" cap="flat" cmpd="sng" algn="ctr">
            <a:solidFill>
              <a:schemeClr val="accent1"/>
            </a:solidFill>
            <a:prstDash val="dash"/>
          </a:ln>
          <a:effectLst/>
        </p:spPr>
        <p:txBody>
          <a:bodyPr lIns="217709" tIns="108855" rIns="217709" bIns="108855" rtlCol="0" anchor="ctr"/>
          <a:lstStyle/>
          <a:p>
            <a:pPr algn="ctr" defTabSz="217709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ysClr val="windowText" lastClr="00000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89" name="Rounded Rectangle 90">
            <a:extLst>
              <a:ext uri="{FF2B5EF4-FFF2-40B4-BE49-F238E27FC236}">
                <a16:creationId xmlns:a16="http://schemas.microsoft.com/office/drawing/2014/main" id="{A208B247-BC5F-2C7D-DF1A-5E3E4DDD3CBB}"/>
              </a:ext>
            </a:extLst>
          </p:cNvPr>
          <p:cNvSpPr/>
          <p:nvPr/>
        </p:nvSpPr>
        <p:spPr>
          <a:xfrm>
            <a:off x="738515" y="3181199"/>
            <a:ext cx="4391569" cy="2328499"/>
          </a:xfrm>
          <a:prstGeom prst="roundRect">
            <a:avLst/>
          </a:prstGeom>
          <a:noFill/>
          <a:ln w="25400" cap="flat" cmpd="sng" algn="ctr">
            <a:solidFill>
              <a:schemeClr val="accent1"/>
            </a:solidFill>
            <a:prstDash val="dash"/>
          </a:ln>
          <a:effectLst/>
        </p:spPr>
        <p:txBody>
          <a:bodyPr lIns="217709" tIns="108855" rIns="217709" bIns="108855" rtlCol="0" anchor="ctr"/>
          <a:lstStyle/>
          <a:p>
            <a:pPr algn="ctr" defTabSz="217709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ysClr val="windowText" lastClr="00000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90" name="Rounded Rectangle 91">
            <a:extLst>
              <a:ext uri="{FF2B5EF4-FFF2-40B4-BE49-F238E27FC236}">
                <a16:creationId xmlns:a16="http://schemas.microsoft.com/office/drawing/2014/main" id="{881C8293-9E5A-CB6A-D060-78225C4FCDD1}"/>
              </a:ext>
            </a:extLst>
          </p:cNvPr>
          <p:cNvSpPr/>
          <p:nvPr/>
        </p:nvSpPr>
        <p:spPr>
          <a:xfrm>
            <a:off x="4074570" y="3425527"/>
            <a:ext cx="666240" cy="1697434"/>
          </a:xfrm>
          <a:prstGeom prst="roundRect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217709" tIns="108855" rIns="217709" bIns="108855" rtlCol="0" anchor="ctr"/>
          <a:lstStyle/>
          <a:p>
            <a:pPr algn="ctr" defTabSz="217709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1" name="Rounded Rectangle 92">
            <a:extLst>
              <a:ext uri="{FF2B5EF4-FFF2-40B4-BE49-F238E27FC236}">
                <a16:creationId xmlns:a16="http://schemas.microsoft.com/office/drawing/2014/main" id="{B8A93B89-9E7A-3DBA-0C64-5750881BA125}"/>
              </a:ext>
            </a:extLst>
          </p:cNvPr>
          <p:cNvSpPr/>
          <p:nvPr/>
        </p:nvSpPr>
        <p:spPr>
          <a:xfrm>
            <a:off x="4179972" y="3523640"/>
            <a:ext cx="458039" cy="293971"/>
          </a:xfrm>
          <a:prstGeom prst="roundRect">
            <a:avLst/>
          </a:prstGeom>
          <a:solidFill>
            <a:srgbClr val="7889FB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217709" tIns="108855" rIns="217709" bIns="108855" rtlCol="0" anchor="ctr"/>
          <a:lstStyle/>
          <a:p>
            <a:pPr algn="ctr" defTabSz="217709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ysClr val="window" lastClr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2" name="Rounded Rectangle 93">
            <a:extLst>
              <a:ext uri="{FF2B5EF4-FFF2-40B4-BE49-F238E27FC236}">
                <a16:creationId xmlns:a16="http://schemas.microsoft.com/office/drawing/2014/main" id="{B9C049EF-872E-41F6-9518-30F3759F5378}"/>
              </a:ext>
            </a:extLst>
          </p:cNvPr>
          <p:cNvSpPr/>
          <p:nvPr/>
        </p:nvSpPr>
        <p:spPr>
          <a:xfrm>
            <a:off x="4179972" y="3927315"/>
            <a:ext cx="458039" cy="293971"/>
          </a:xfrm>
          <a:prstGeom prst="roundRect">
            <a:avLst/>
          </a:prstGeom>
          <a:solidFill>
            <a:srgbClr val="7889FB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217709" tIns="108855" rIns="217709" bIns="108855" rtlCol="0" anchor="ctr"/>
          <a:lstStyle/>
          <a:p>
            <a:pPr algn="ctr" defTabSz="217709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ysClr val="window" lastClr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3" name="Rounded Rectangle 94">
            <a:extLst>
              <a:ext uri="{FF2B5EF4-FFF2-40B4-BE49-F238E27FC236}">
                <a16:creationId xmlns:a16="http://schemas.microsoft.com/office/drawing/2014/main" id="{B67A2411-D0FB-889F-1DDB-09E38475E6AB}"/>
              </a:ext>
            </a:extLst>
          </p:cNvPr>
          <p:cNvSpPr/>
          <p:nvPr/>
        </p:nvSpPr>
        <p:spPr>
          <a:xfrm>
            <a:off x="4179972" y="4318703"/>
            <a:ext cx="458039" cy="293971"/>
          </a:xfrm>
          <a:prstGeom prst="roundRect">
            <a:avLst/>
          </a:prstGeom>
          <a:solidFill>
            <a:srgbClr val="7889FB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217709" tIns="108855" rIns="217709" bIns="108855" rtlCol="0" anchor="ctr"/>
          <a:lstStyle/>
          <a:p>
            <a:pPr algn="ctr" defTabSz="217709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ysClr val="window" lastClr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4" name="Rounded Rectangle 95">
            <a:extLst>
              <a:ext uri="{FF2B5EF4-FFF2-40B4-BE49-F238E27FC236}">
                <a16:creationId xmlns:a16="http://schemas.microsoft.com/office/drawing/2014/main" id="{C49F616E-0D5E-EBD6-976E-00354C9E01ED}"/>
              </a:ext>
            </a:extLst>
          </p:cNvPr>
          <p:cNvSpPr/>
          <p:nvPr/>
        </p:nvSpPr>
        <p:spPr>
          <a:xfrm>
            <a:off x="4179972" y="4722379"/>
            <a:ext cx="458039" cy="293971"/>
          </a:xfrm>
          <a:prstGeom prst="roundRect">
            <a:avLst/>
          </a:prstGeom>
          <a:solidFill>
            <a:srgbClr val="7889FB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217709" tIns="108855" rIns="217709" bIns="108855" rtlCol="0" anchor="ctr"/>
          <a:lstStyle/>
          <a:p>
            <a:pPr algn="ctr" defTabSz="217709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ysClr val="window" lastClr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5" name="Rounded Rectangle 96">
            <a:extLst>
              <a:ext uri="{FF2B5EF4-FFF2-40B4-BE49-F238E27FC236}">
                <a16:creationId xmlns:a16="http://schemas.microsoft.com/office/drawing/2014/main" id="{7A44DF49-2823-7F95-24B3-79E1C71C85E9}"/>
              </a:ext>
            </a:extLst>
          </p:cNvPr>
          <p:cNvSpPr/>
          <p:nvPr/>
        </p:nvSpPr>
        <p:spPr>
          <a:xfrm>
            <a:off x="1927260" y="1567346"/>
            <a:ext cx="666240" cy="1276703"/>
          </a:xfrm>
          <a:prstGeom prst="round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217709" tIns="108855" rIns="217709" bIns="108855" rtlCol="0" anchor="ctr"/>
          <a:lstStyle/>
          <a:p>
            <a:pPr algn="ctr" defTabSz="217709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6" name="Rounded Rectangle 97">
            <a:extLst>
              <a:ext uri="{FF2B5EF4-FFF2-40B4-BE49-F238E27FC236}">
                <a16:creationId xmlns:a16="http://schemas.microsoft.com/office/drawing/2014/main" id="{CA4C8D7B-9EAC-86D4-AAA1-0292EBD3D25C}"/>
              </a:ext>
            </a:extLst>
          </p:cNvPr>
          <p:cNvSpPr/>
          <p:nvPr/>
        </p:nvSpPr>
        <p:spPr>
          <a:xfrm>
            <a:off x="2032661" y="1657169"/>
            <a:ext cx="458039" cy="293971"/>
          </a:xfrm>
          <a:prstGeom prst="roundRect">
            <a:avLst/>
          </a:prstGeom>
          <a:solidFill>
            <a:srgbClr val="7889FB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217709" tIns="108855" rIns="217709" bIns="108855" rtlCol="0" anchor="ctr"/>
          <a:lstStyle/>
          <a:p>
            <a:pPr algn="ctr" defTabSz="217709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ysClr val="window" lastClr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7" name="Rounded Rectangle 98">
            <a:extLst>
              <a:ext uri="{FF2B5EF4-FFF2-40B4-BE49-F238E27FC236}">
                <a16:creationId xmlns:a16="http://schemas.microsoft.com/office/drawing/2014/main" id="{B8DA9DCB-07F4-6972-2837-A0346AC95166}"/>
              </a:ext>
            </a:extLst>
          </p:cNvPr>
          <p:cNvSpPr/>
          <p:nvPr/>
        </p:nvSpPr>
        <p:spPr>
          <a:xfrm>
            <a:off x="2032661" y="2060844"/>
            <a:ext cx="458039" cy="293971"/>
          </a:xfrm>
          <a:prstGeom prst="roundRect">
            <a:avLst/>
          </a:prstGeom>
          <a:solidFill>
            <a:srgbClr val="7889FB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217709" tIns="108855" rIns="217709" bIns="108855" rtlCol="0" anchor="ctr"/>
          <a:lstStyle/>
          <a:p>
            <a:pPr algn="ctr" defTabSz="217709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ysClr val="window" lastClr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8" name="Rounded Rectangle 99">
            <a:extLst>
              <a:ext uri="{FF2B5EF4-FFF2-40B4-BE49-F238E27FC236}">
                <a16:creationId xmlns:a16="http://schemas.microsoft.com/office/drawing/2014/main" id="{33F88731-FFF9-AA35-6B32-2BC2C3DC7897}"/>
              </a:ext>
            </a:extLst>
          </p:cNvPr>
          <p:cNvSpPr/>
          <p:nvPr/>
        </p:nvSpPr>
        <p:spPr>
          <a:xfrm>
            <a:off x="2032661" y="2444638"/>
            <a:ext cx="458039" cy="293971"/>
          </a:xfrm>
          <a:prstGeom prst="roundRect">
            <a:avLst/>
          </a:prstGeom>
          <a:solidFill>
            <a:srgbClr val="7889FB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217709" tIns="108855" rIns="217709" bIns="108855" rtlCol="0" anchor="ctr"/>
          <a:lstStyle/>
          <a:p>
            <a:pPr algn="ctr" defTabSz="217709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ysClr val="window" lastClr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9" name="Rounded Rectangle 100">
            <a:extLst>
              <a:ext uri="{FF2B5EF4-FFF2-40B4-BE49-F238E27FC236}">
                <a16:creationId xmlns:a16="http://schemas.microsoft.com/office/drawing/2014/main" id="{8D58957D-9034-91E8-1637-EF30C7609927}"/>
              </a:ext>
            </a:extLst>
          </p:cNvPr>
          <p:cNvSpPr/>
          <p:nvPr/>
        </p:nvSpPr>
        <p:spPr>
          <a:xfrm>
            <a:off x="4074570" y="1574101"/>
            <a:ext cx="666240" cy="1276703"/>
          </a:xfrm>
          <a:prstGeom prst="roundRect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217709" tIns="108855" rIns="217709" bIns="108855" rtlCol="0" anchor="ctr"/>
          <a:lstStyle/>
          <a:p>
            <a:pPr algn="ctr" defTabSz="217709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0" name="Rounded Rectangle 101">
            <a:extLst>
              <a:ext uri="{FF2B5EF4-FFF2-40B4-BE49-F238E27FC236}">
                <a16:creationId xmlns:a16="http://schemas.microsoft.com/office/drawing/2014/main" id="{6A45AD1E-276F-44EA-FF71-881EDBF9CC36}"/>
              </a:ext>
            </a:extLst>
          </p:cNvPr>
          <p:cNvSpPr/>
          <p:nvPr/>
        </p:nvSpPr>
        <p:spPr>
          <a:xfrm>
            <a:off x="4179972" y="1663924"/>
            <a:ext cx="458039" cy="293971"/>
          </a:xfrm>
          <a:prstGeom prst="roundRect">
            <a:avLst/>
          </a:prstGeom>
          <a:solidFill>
            <a:schemeClr val="accent1"/>
          </a:solidFill>
          <a:ln w="9525" cap="flat" cmpd="sng" algn="ctr">
            <a:noFill/>
            <a:prstDash val="solid"/>
          </a:ln>
          <a:effectLst/>
        </p:spPr>
        <p:txBody>
          <a:bodyPr lIns="217709" tIns="108855" rIns="217709" bIns="108855" rtlCol="0" anchor="ctr"/>
          <a:lstStyle/>
          <a:p>
            <a:pPr algn="ctr" defTabSz="217709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ysClr val="window" lastClr="FFFFFF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01" name="Rounded Rectangle 102">
            <a:extLst>
              <a:ext uri="{FF2B5EF4-FFF2-40B4-BE49-F238E27FC236}">
                <a16:creationId xmlns:a16="http://schemas.microsoft.com/office/drawing/2014/main" id="{9C337E49-DC4A-D9F3-DEF4-BD43A3B2515F}"/>
              </a:ext>
            </a:extLst>
          </p:cNvPr>
          <p:cNvSpPr/>
          <p:nvPr/>
        </p:nvSpPr>
        <p:spPr>
          <a:xfrm>
            <a:off x="4179972" y="2067600"/>
            <a:ext cx="458039" cy="293971"/>
          </a:xfrm>
          <a:prstGeom prst="roundRect">
            <a:avLst/>
          </a:prstGeom>
          <a:solidFill>
            <a:schemeClr val="accent1"/>
          </a:solidFill>
          <a:ln w="9525" cap="flat" cmpd="sng" algn="ctr">
            <a:noFill/>
            <a:prstDash val="solid"/>
          </a:ln>
          <a:effectLst/>
        </p:spPr>
        <p:txBody>
          <a:bodyPr lIns="217709" tIns="108855" rIns="217709" bIns="108855" rtlCol="0" anchor="ctr"/>
          <a:lstStyle/>
          <a:p>
            <a:pPr algn="ctr" defTabSz="217709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ysClr val="window" lastClr="FFFFFF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02" name="Rounded Rectangle 103">
            <a:extLst>
              <a:ext uri="{FF2B5EF4-FFF2-40B4-BE49-F238E27FC236}">
                <a16:creationId xmlns:a16="http://schemas.microsoft.com/office/drawing/2014/main" id="{0B8FBCC7-C53C-F47D-2AA7-DA3C910E647D}"/>
              </a:ext>
            </a:extLst>
          </p:cNvPr>
          <p:cNvSpPr/>
          <p:nvPr/>
        </p:nvSpPr>
        <p:spPr>
          <a:xfrm>
            <a:off x="4179972" y="2451394"/>
            <a:ext cx="458039" cy="293971"/>
          </a:xfrm>
          <a:prstGeom prst="roundRect">
            <a:avLst/>
          </a:prstGeom>
          <a:solidFill>
            <a:schemeClr val="accent1"/>
          </a:solidFill>
          <a:ln w="9525" cap="flat" cmpd="sng" algn="ctr">
            <a:noFill/>
            <a:prstDash val="solid"/>
          </a:ln>
          <a:effectLst/>
        </p:spPr>
        <p:txBody>
          <a:bodyPr lIns="217709" tIns="108855" rIns="217709" bIns="108855" rtlCol="0" anchor="ctr"/>
          <a:lstStyle/>
          <a:p>
            <a:pPr algn="ctr" defTabSz="217709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ysClr val="window" lastClr="FFFFFF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03" name="Rounded Rectangle 104">
            <a:extLst>
              <a:ext uri="{FF2B5EF4-FFF2-40B4-BE49-F238E27FC236}">
                <a16:creationId xmlns:a16="http://schemas.microsoft.com/office/drawing/2014/main" id="{C2B37BCC-3CEF-9C45-F1C4-2A09F29540BD}"/>
              </a:ext>
            </a:extLst>
          </p:cNvPr>
          <p:cNvSpPr/>
          <p:nvPr/>
        </p:nvSpPr>
        <p:spPr>
          <a:xfrm>
            <a:off x="6065752" y="2624668"/>
            <a:ext cx="666240" cy="1276703"/>
          </a:xfrm>
          <a:prstGeom prst="roundRect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217709" tIns="108855" rIns="217709" bIns="108855" rtlCol="0" anchor="ctr"/>
          <a:lstStyle/>
          <a:p>
            <a:pPr algn="ctr" defTabSz="217709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4" name="Rounded Rectangle 105">
            <a:extLst>
              <a:ext uri="{FF2B5EF4-FFF2-40B4-BE49-F238E27FC236}">
                <a16:creationId xmlns:a16="http://schemas.microsoft.com/office/drawing/2014/main" id="{4091EE7C-CF08-3676-E792-D0E8883B66A0}"/>
              </a:ext>
            </a:extLst>
          </p:cNvPr>
          <p:cNvSpPr/>
          <p:nvPr/>
        </p:nvSpPr>
        <p:spPr>
          <a:xfrm>
            <a:off x="6171155" y="2714492"/>
            <a:ext cx="458039" cy="293971"/>
          </a:xfrm>
          <a:prstGeom prst="roundRect">
            <a:avLst/>
          </a:prstGeom>
          <a:solidFill>
            <a:srgbClr val="7889FB"/>
          </a:solidFill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217709" tIns="108855" rIns="217709" bIns="108855" rtlCol="0" anchor="ctr"/>
          <a:lstStyle/>
          <a:p>
            <a:pPr algn="ctr" defTabSz="217709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ysClr val="window" lastClr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5" name="Rounded Rectangle 106">
            <a:extLst>
              <a:ext uri="{FF2B5EF4-FFF2-40B4-BE49-F238E27FC236}">
                <a16:creationId xmlns:a16="http://schemas.microsoft.com/office/drawing/2014/main" id="{346D7F21-D231-0181-C838-0CBBDE77E90A}"/>
              </a:ext>
            </a:extLst>
          </p:cNvPr>
          <p:cNvSpPr/>
          <p:nvPr/>
        </p:nvSpPr>
        <p:spPr>
          <a:xfrm>
            <a:off x="6171155" y="3118167"/>
            <a:ext cx="458039" cy="293971"/>
          </a:xfrm>
          <a:prstGeom prst="roundRect">
            <a:avLst/>
          </a:prstGeom>
          <a:solidFill>
            <a:srgbClr val="7889FB"/>
          </a:solidFill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217709" tIns="108855" rIns="217709" bIns="108855" rtlCol="0" anchor="ctr"/>
          <a:lstStyle/>
          <a:p>
            <a:pPr algn="ctr" defTabSz="217709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ysClr val="window" lastClr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6" name="Rounded Rectangle 107">
            <a:extLst>
              <a:ext uri="{FF2B5EF4-FFF2-40B4-BE49-F238E27FC236}">
                <a16:creationId xmlns:a16="http://schemas.microsoft.com/office/drawing/2014/main" id="{A727F33D-ED57-A404-C566-BD87C17D7A12}"/>
              </a:ext>
            </a:extLst>
          </p:cNvPr>
          <p:cNvSpPr/>
          <p:nvPr/>
        </p:nvSpPr>
        <p:spPr>
          <a:xfrm>
            <a:off x="6171155" y="3501960"/>
            <a:ext cx="458039" cy="293971"/>
          </a:xfrm>
          <a:prstGeom prst="roundRect">
            <a:avLst/>
          </a:prstGeom>
          <a:solidFill>
            <a:srgbClr val="7889FB"/>
          </a:solidFill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217709" tIns="108855" rIns="217709" bIns="108855" rtlCol="0" anchor="ctr"/>
          <a:lstStyle/>
          <a:p>
            <a:pPr algn="ctr" defTabSz="217709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ysClr val="window" lastClr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07" name="Straight Arrow Connector 106">
            <a:extLst>
              <a:ext uri="{FF2B5EF4-FFF2-40B4-BE49-F238E27FC236}">
                <a16:creationId xmlns:a16="http://schemas.microsoft.com/office/drawing/2014/main" id="{30AC5B3A-570A-8EC1-D116-2196FD291CCD}"/>
              </a:ext>
            </a:extLst>
          </p:cNvPr>
          <p:cNvCxnSpPr>
            <a:stCxn id="100" idx="3"/>
            <a:endCxn id="104" idx="1"/>
          </p:cNvCxnSpPr>
          <p:nvPr/>
        </p:nvCxnSpPr>
        <p:spPr>
          <a:xfrm>
            <a:off x="4638011" y="1810911"/>
            <a:ext cx="1533141" cy="1050566"/>
          </a:xfrm>
          <a:prstGeom prst="straightConnector1">
            <a:avLst/>
          </a:prstGeom>
          <a:noFill/>
          <a:ln w="19050" cap="sq" cmpd="sng" algn="ctr">
            <a:solidFill>
              <a:srgbClr val="000000"/>
            </a:solidFill>
            <a:prstDash val="solid"/>
            <a:round/>
            <a:headEnd type="none"/>
            <a:tailEnd type="triangle" w="med" len="lg"/>
          </a:ln>
          <a:effectLst/>
        </p:spPr>
      </p:cxnSp>
      <p:cxnSp>
        <p:nvCxnSpPr>
          <p:cNvPr id="108" name="Straight Arrow Connector 107">
            <a:extLst>
              <a:ext uri="{FF2B5EF4-FFF2-40B4-BE49-F238E27FC236}">
                <a16:creationId xmlns:a16="http://schemas.microsoft.com/office/drawing/2014/main" id="{319815EA-D78E-97E3-38D5-1D4F1BE38A27}"/>
              </a:ext>
            </a:extLst>
          </p:cNvPr>
          <p:cNvCxnSpPr>
            <a:stCxn id="101" idx="3"/>
            <a:endCxn id="105" idx="1"/>
          </p:cNvCxnSpPr>
          <p:nvPr/>
        </p:nvCxnSpPr>
        <p:spPr>
          <a:xfrm>
            <a:off x="4638011" y="2214586"/>
            <a:ext cx="1533141" cy="1050566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/>
            <a:tailEnd type="triangle" w="med" len="lg"/>
          </a:ln>
          <a:effectLst/>
        </p:spPr>
      </p:cxnSp>
      <p:cxnSp>
        <p:nvCxnSpPr>
          <p:cNvPr id="109" name="Straight Arrow Connector 108">
            <a:extLst>
              <a:ext uri="{FF2B5EF4-FFF2-40B4-BE49-F238E27FC236}">
                <a16:creationId xmlns:a16="http://schemas.microsoft.com/office/drawing/2014/main" id="{A94E47CC-19F6-0969-F36D-D54664B6776F}"/>
              </a:ext>
            </a:extLst>
          </p:cNvPr>
          <p:cNvCxnSpPr>
            <a:stCxn id="102" idx="3"/>
            <a:endCxn id="106" idx="1"/>
          </p:cNvCxnSpPr>
          <p:nvPr/>
        </p:nvCxnSpPr>
        <p:spPr>
          <a:xfrm>
            <a:off x="4638011" y="2598380"/>
            <a:ext cx="1533141" cy="1050566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/>
            <a:tailEnd type="triangle" w="med" len="lg"/>
          </a:ln>
          <a:effectLst/>
        </p:spPr>
      </p:cxnSp>
      <p:cxnSp>
        <p:nvCxnSpPr>
          <p:cNvPr id="110" name="Straight Arrow Connector 109">
            <a:extLst>
              <a:ext uri="{FF2B5EF4-FFF2-40B4-BE49-F238E27FC236}">
                <a16:creationId xmlns:a16="http://schemas.microsoft.com/office/drawing/2014/main" id="{F52C9108-43B1-B17D-B4CC-4A315C49FC7D}"/>
              </a:ext>
            </a:extLst>
          </p:cNvPr>
          <p:cNvCxnSpPr>
            <a:stCxn id="97" idx="3"/>
            <a:endCxn id="101" idx="1"/>
          </p:cNvCxnSpPr>
          <p:nvPr/>
        </p:nvCxnSpPr>
        <p:spPr>
          <a:xfrm>
            <a:off x="2490700" y="2207832"/>
            <a:ext cx="1689271" cy="6755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/>
            <a:tailEnd type="triangle" w="med" len="lg"/>
          </a:ln>
          <a:effectLst/>
        </p:spPr>
      </p:cxnSp>
      <p:cxnSp>
        <p:nvCxnSpPr>
          <p:cNvPr id="111" name="Straight Arrow Connector 110">
            <a:extLst>
              <a:ext uri="{FF2B5EF4-FFF2-40B4-BE49-F238E27FC236}">
                <a16:creationId xmlns:a16="http://schemas.microsoft.com/office/drawing/2014/main" id="{D34683AC-1301-7B42-B8E8-355144DF0066}"/>
              </a:ext>
            </a:extLst>
          </p:cNvPr>
          <p:cNvCxnSpPr>
            <a:stCxn id="96" idx="3"/>
            <a:endCxn id="100" idx="1"/>
          </p:cNvCxnSpPr>
          <p:nvPr/>
        </p:nvCxnSpPr>
        <p:spPr>
          <a:xfrm>
            <a:off x="2490700" y="1804155"/>
            <a:ext cx="1689271" cy="6755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/>
            <a:tailEnd type="triangle" w="med" len="lg"/>
          </a:ln>
          <a:effectLst/>
        </p:spPr>
      </p:cxnSp>
      <p:cxnSp>
        <p:nvCxnSpPr>
          <p:cNvPr id="112" name="Straight Arrow Connector 111">
            <a:extLst>
              <a:ext uri="{FF2B5EF4-FFF2-40B4-BE49-F238E27FC236}">
                <a16:creationId xmlns:a16="http://schemas.microsoft.com/office/drawing/2014/main" id="{0ECDADEA-2136-3FED-7D37-1ABA8508934D}"/>
              </a:ext>
            </a:extLst>
          </p:cNvPr>
          <p:cNvCxnSpPr>
            <a:stCxn id="91" idx="3"/>
            <a:endCxn id="104" idx="1"/>
          </p:cNvCxnSpPr>
          <p:nvPr/>
        </p:nvCxnSpPr>
        <p:spPr>
          <a:xfrm flipV="1">
            <a:off x="4638011" y="2861477"/>
            <a:ext cx="1533144" cy="809148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/>
            <a:tailEnd type="triangle" w="med" len="lg"/>
          </a:ln>
          <a:effectLst/>
        </p:spPr>
      </p:cxnSp>
      <p:cxnSp>
        <p:nvCxnSpPr>
          <p:cNvPr id="113" name="Straight Arrow Connector 112">
            <a:extLst>
              <a:ext uri="{FF2B5EF4-FFF2-40B4-BE49-F238E27FC236}">
                <a16:creationId xmlns:a16="http://schemas.microsoft.com/office/drawing/2014/main" id="{D58451F4-1CB1-524E-BDF1-828F78D75DED}"/>
              </a:ext>
            </a:extLst>
          </p:cNvPr>
          <p:cNvCxnSpPr>
            <a:stCxn id="98" idx="3"/>
            <a:endCxn id="102" idx="1"/>
          </p:cNvCxnSpPr>
          <p:nvPr/>
        </p:nvCxnSpPr>
        <p:spPr>
          <a:xfrm>
            <a:off x="2490700" y="2591624"/>
            <a:ext cx="1689271" cy="6755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/>
            <a:tailEnd type="triangle" w="med" len="lg"/>
          </a:ln>
          <a:effectLst/>
        </p:spPr>
      </p:cxnSp>
      <p:cxnSp>
        <p:nvCxnSpPr>
          <p:cNvPr id="114" name="Straight Arrow Connector 113">
            <a:extLst>
              <a:ext uri="{FF2B5EF4-FFF2-40B4-BE49-F238E27FC236}">
                <a16:creationId xmlns:a16="http://schemas.microsoft.com/office/drawing/2014/main" id="{FECF4B59-F1B7-35EA-AFE9-B9CC2EA0FADF}"/>
              </a:ext>
            </a:extLst>
          </p:cNvPr>
          <p:cNvCxnSpPr>
            <a:stCxn id="93" idx="3"/>
            <a:endCxn id="104" idx="1"/>
          </p:cNvCxnSpPr>
          <p:nvPr/>
        </p:nvCxnSpPr>
        <p:spPr>
          <a:xfrm flipV="1">
            <a:off x="4638011" y="2861478"/>
            <a:ext cx="1533144" cy="1604211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/>
            <a:tailEnd type="triangle" w="med" len="lg"/>
          </a:ln>
          <a:effectLst/>
        </p:spPr>
      </p:cxnSp>
      <p:cxnSp>
        <p:nvCxnSpPr>
          <p:cNvPr id="115" name="Straight Arrow Connector 114">
            <a:extLst>
              <a:ext uri="{FF2B5EF4-FFF2-40B4-BE49-F238E27FC236}">
                <a16:creationId xmlns:a16="http://schemas.microsoft.com/office/drawing/2014/main" id="{DC1024AB-EB69-8798-2FD7-DC4242ACF391}"/>
              </a:ext>
            </a:extLst>
          </p:cNvPr>
          <p:cNvCxnSpPr>
            <a:stCxn id="91" idx="3"/>
            <a:endCxn id="105" idx="1"/>
          </p:cNvCxnSpPr>
          <p:nvPr/>
        </p:nvCxnSpPr>
        <p:spPr>
          <a:xfrm flipV="1">
            <a:off x="4638011" y="3265153"/>
            <a:ext cx="1533144" cy="405472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/>
            <a:tailEnd type="triangle" w="med" len="lg"/>
          </a:ln>
          <a:effectLst/>
        </p:spPr>
      </p:cxnSp>
      <p:cxnSp>
        <p:nvCxnSpPr>
          <p:cNvPr id="116" name="Straight Arrow Connector 115">
            <a:extLst>
              <a:ext uri="{FF2B5EF4-FFF2-40B4-BE49-F238E27FC236}">
                <a16:creationId xmlns:a16="http://schemas.microsoft.com/office/drawing/2014/main" id="{CBB19FD9-2928-A62A-8B95-1060D806853D}"/>
              </a:ext>
            </a:extLst>
          </p:cNvPr>
          <p:cNvCxnSpPr>
            <a:stCxn id="92" idx="3"/>
            <a:endCxn id="105" idx="1"/>
          </p:cNvCxnSpPr>
          <p:nvPr/>
        </p:nvCxnSpPr>
        <p:spPr>
          <a:xfrm flipV="1">
            <a:off x="4638011" y="3265153"/>
            <a:ext cx="1533144" cy="809148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/>
            <a:tailEnd type="triangle" w="med" len="lg"/>
          </a:ln>
          <a:effectLst/>
        </p:spPr>
      </p:cxnSp>
      <p:cxnSp>
        <p:nvCxnSpPr>
          <p:cNvPr id="117" name="Straight Arrow Connector 116">
            <a:extLst>
              <a:ext uri="{FF2B5EF4-FFF2-40B4-BE49-F238E27FC236}">
                <a16:creationId xmlns:a16="http://schemas.microsoft.com/office/drawing/2014/main" id="{3D307967-51E4-B8B1-6C5B-518E99739673}"/>
              </a:ext>
            </a:extLst>
          </p:cNvPr>
          <p:cNvCxnSpPr>
            <a:stCxn id="93" idx="3"/>
            <a:endCxn id="105" idx="1"/>
          </p:cNvCxnSpPr>
          <p:nvPr/>
        </p:nvCxnSpPr>
        <p:spPr>
          <a:xfrm flipV="1">
            <a:off x="4638011" y="3265153"/>
            <a:ext cx="1533144" cy="1200536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/>
            <a:tailEnd type="triangle" w="med" len="lg"/>
          </a:ln>
          <a:effectLst/>
        </p:spPr>
      </p:cxnSp>
      <p:cxnSp>
        <p:nvCxnSpPr>
          <p:cNvPr id="118" name="Straight Arrow Connector 117">
            <a:extLst>
              <a:ext uri="{FF2B5EF4-FFF2-40B4-BE49-F238E27FC236}">
                <a16:creationId xmlns:a16="http://schemas.microsoft.com/office/drawing/2014/main" id="{894C2902-2C0D-303A-8A91-9D8617915A98}"/>
              </a:ext>
            </a:extLst>
          </p:cNvPr>
          <p:cNvCxnSpPr>
            <a:stCxn id="94" idx="3"/>
            <a:endCxn id="105" idx="1"/>
          </p:cNvCxnSpPr>
          <p:nvPr/>
        </p:nvCxnSpPr>
        <p:spPr>
          <a:xfrm flipV="1">
            <a:off x="4638011" y="3265153"/>
            <a:ext cx="1533144" cy="1604211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/>
            <a:tailEnd type="triangle" w="med" len="lg"/>
          </a:ln>
          <a:effectLst/>
        </p:spPr>
      </p:cxnSp>
      <p:cxnSp>
        <p:nvCxnSpPr>
          <p:cNvPr id="119" name="Straight Arrow Connector 118">
            <a:extLst>
              <a:ext uri="{FF2B5EF4-FFF2-40B4-BE49-F238E27FC236}">
                <a16:creationId xmlns:a16="http://schemas.microsoft.com/office/drawing/2014/main" id="{69125EA9-6CB4-7D70-1842-36A45B52C8E5}"/>
              </a:ext>
            </a:extLst>
          </p:cNvPr>
          <p:cNvCxnSpPr>
            <a:stCxn id="92" idx="3"/>
            <a:endCxn id="104" idx="1"/>
          </p:cNvCxnSpPr>
          <p:nvPr/>
        </p:nvCxnSpPr>
        <p:spPr>
          <a:xfrm flipV="1">
            <a:off x="4638011" y="2861478"/>
            <a:ext cx="1533144" cy="1212823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/>
            <a:tailEnd type="triangle" w="med" len="lg"/>
          </a:ln>
          <a:effectLst/>
        </p:spPr>
      </p:cxnSp>
      <p:cxnSp>
        <p:nvCxnSpPr>
          <p:cNvPr id="120" name="Straight Arrow Connector 119">
            <a:extLst>
              <a:ext uri="{FF2B5EF4-FFF2-40B4-BE49-F238E27FC236}">
                <a16:creationId xmlns:a16="http://schemas.microsoft.com/office/drawing/2014/main" id="{F4F40DF9-F002-9D86-B85B-43246A0DE291}"/>
              </a:ext>
            </a:extLst>
          </p:cNvPr>
          <p:cNvCxnSpPr>
            <a:stCxn id="97" idx="3"/>
            <a:endCxn id="102" idx="1"/>
          </p:cNvCxnSpPr>
          <p:nvPr/>
        </p:nvCxnSpPr>
        <p:spPr>
          <a:xfrm>
            <a:off x="2490700" y="2207831"/>
            <a:ext cx="1689271" cy="390549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/>
            <a:tailEnd type="triangle" w="med" len="lg"/>
          </a:ln>
          <a:effectLst/>
        </p:spPr>
      </p:cxnSp>
      <p:cxnSp>
        <p:nvCxnSpPr>
          <p:cNvPr id="121" name="Straight Arrow Connector 120">
            <a:extLst>
              <a:ext uri="{FF2B5EF4-FFF2-40B4-BE49-F238E27FC236}">
                <a16:creationId xmlns:a16="http://schemas.microsoft.com/office/drawing/2014/main" id="{A7ABE78A-AB4E-D8C1-F93D-84F7D6A8F5E8}"/>
              </a:ext>
            </a:extLst>
          </p:cNvPr>
          <p:cNvCxnSpPr>
            <a:stCxn id="97" idx="3"/>
            <a:endCxn id="100" idx="1"/>
          </p:cNvCxnSpPr>
          <p:nvPr/>
        </p:nvCxnSpPr>
        <p:spPr>
          <a:xfrm flipV="1">
            <a:off x="2490700" y="1810911"/>
            <a:ext cx="1689271" cy="396920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/>
            <a:tailEnd type="triangle" w="med" len="lg"/>
          </a:ln>
          <a:effectLst/>
        </p:spPr>
      </p:cxnSp>
      <p:cxnSp>
        <p:nvCxnSpPr>
          <p:cNvPr id="122" name="Straight Arrow Connector 121">
            <a:extLst>
              <a:ext uri="{FF2B5EF4-FFF2-40B4-BE49-F238E27FC236}">
                <a16:creationId xmlns:a16="http://schemas.microsoft.com/office/drawing/2014/main" id="{B7B3E6D3-869B-0314-8368-91BA8238533E}"/>
              </a:ext>
            </a:extLst>
          </p:cNvPr>
          <p:cNvCxnSpPr>
            <a:stCxn id="98" idx="3"/>
            <a:endCxn id="101" idx="1"/>
          </p:cNvCxnSpPr>
          <p:nvPr/>
        </p:nvCxnSpPr>
        <p:spPr>
          <a:xfrm flipV="1">
            <a:off x="2490700" y="2214587"/>
            <a:ext cx="1689271" cy="377037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/>
            <a:tailEnd type="triangle" w="med" len="lg"/>
          </a:ln>
          <a:effectLst/>
        </p:spPr>
      </p:cxnSp>
      <p:cxnSp>
        <p:nvCxnSpPr>
          <p:cNvPr id="123" name="Straight Arrow Connector 122">
            <a:extLst>
              <a:ext uri="{FF2B5EF4-FFF2-40B4-BE49-F238E27FC236}">
                <a16:creationId xmlns:a16="http://schemas.microsoft.com/office/drawing/2014/main" id="{99D17A63-A126-0A1F-CE52-4F4BF61E5187}"/>
              </a:ext>
            </a:extLst>
          </p:cNvPr>
          <p:cNvCxnSpPr>
            <a:stCxn id="96" idx="3"/>
            <a:endCxn id="102" idx="1"/>
          </p:cNvCxnSpPr>
          <p:nvPr/>
        </p:nvCxnSpPr>
        <p:spPr>
          <a:xfrm>
            <a:off x="2490700" y="1804154"/>
            <a:ext cx="1689271" cy="794226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/>
            <a:tailEnd type="triangle" w="med" len="lg"/>
          </a:ln>
          <a:effectLst/>
        </p:spPr>
      </p:cxnSp>
      <p:cxnSp>
        <p:nvCxnSpPr>
          <p:cNvPr id="124" name="Straight Arrow Connector 123">
            <a:extLst>
              <a:ext uri="{FF2B5EF4-FFF2-40B4-BE49-F238E27FC236}">
                <a16:creationId xmlns:a16="http://schemas.microsoft.com/office/drawing/2014/main" id="{635D56FD-75A5-E580-091E-E48AE48B76DD}"/>
              </a:ext>
            </a:extLst>
          </p:cNvPr>
          <p:cNvCxnSpPr>
            <a:stCxn id="94" idx="3"/>
            <a:endCxn id="104" idx="1"/>
          </p:cNvCxnSpPr>
          <p:nvPr/>
        </p:nvCxnSpPr>
        <p:spPr>
          <a:xfrm flipV="1">
            <a:off x="4638011" y="2861477"/>
            <a:ext cx="1533144" cy="2007887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/>
            <a:tailEnd type="triangle" w="med" len="lg"/>
          </a:ln>
          <a:effectLst/>
        </p:spPr>
      </p:cxnSp>
      <p:cxnSp>
        <p:nvCxnSpPr>
          <p:cNvPr id="125" name="Straight Arrow Connector 124">
            <a:extLst>
              <a:ext uri="{FF2B5EF4-FFF2-40B4-BE49-F238E27FC236}">
                <a16:creationId xmlns:a16="http://schemas.microsoft.com/office/drawing/2014/main" id="{3324360F-FC10-FEF0-1751-3BF77558D8A9}"/>
              </a:ext>
            </a:extLst>
          </p:cNvPr>
          <p:cNvCxnSpPr>
            <a:stCxn id="91" idx="3"/>
            <a:endCxn id="106" idx="1"/>
          </p:cNvCxnSpPr>
          <p:nvPr/>
        </p:nvCxnSpPr>
        <p:spPr>
          <a:xfrm flipV="1">
            <a:off x="4638011" y="3648946"/>
            <a:ext cx="1533144" cy="21679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/>
            <a:tailEnd type="triangle" w="med" len="lg"/>
          </a:ln>
          <a:effectLst/>
        </p:spPr>
      </p:cxnSp>
      <p:cxnSp>
        <p:nvCxnSpPr>
          <p:cNvPr id="126" name="Straight Arrow Connector 125">
            <a:extLst>
              <a:ext uri="{FF2B5EF4-FFF2-40B4-BE49-F238E27FC236}">
                <a16:creationId xmlns:a16="http://schemas.microsoft.com/office/drawing/2014/main" id="{9EDBAECC-A456-3BD1-931A-0DA3854BC7D2}"/>
              </a:ext>
            </a:extLst>
          </p:cNvPr>
          <p:cNvCxnSpPr>
            <a:stCxn id="92" idx="3"/>
            <a:endCxn id="106" idx="1"/>
          </p:cNvCxnSpPr>
          <p:nvPr/>
        </p:nvCxnSpPr>
        <p:spPr>
          <a:xfrm flipV="1">
            <a:off x="4638011" y="3648945"/>
            <a:ext cx="1533144" cy="425355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/>
            <a:tailEnd type="triangle" w="med" len="lg"/>
          </a:ln>
          <a:effectLst/>
        </p:spPr>
      </p:cxnSp>
      <p:cxnSp>
        <p:nvCxnSpPr>
          <p:cNvPr id="127" name="Straight Arrow Connector 126">
            <a:extLst>
              <a:ext uri="{FF2B5EF4-FFF2-40B4-BE49-F238E27FC236}">
                <a16:creationId xmlns:a16="http://schemas.microsoft.com/office/drawing/2014/main" id="{79286BA6-BB44-B49E-3119-03E93E485C28}"/>
              </a:ext>
            </a:extLst>
          </p:cNvPr>
          <p:cNvCxnSpPr>
            <a:stCxn id="93" idx="3"/>
            <a:endCxn id="106" idx="1"/>
          </p:cNvCxnSpPr>
          <p:nvPr/>
        </p:nvCxnSpPr>
        <p:spPr>
          <a:xfrm flipV="1">
            <a:off x="4638011" y="3648945"/>
            <a:ext cx="1533144" cy="816743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/>
            <a:tailEnd type="triangle" w="med" len="lg"/>
          </a:ln>
          <a:effectLst/>
        </p:spPr>
      </p:cxnSp>
      <p:cxnSp>
        <p:nvCxnSpPr>
          <p:cNvPr id="128" name="Straight Arrow Connector 127">
            <a:extLst>
              <a:ext uri="{FF2B5EF4-FFF2-40B4-BE49-F238E27FC236}">
                <a16:creationId xmlns:a16="http://schemas.microsoft.com/office/drawing/2014/main" id="{A5B78C0F-892B-BF44-29C3-DBE136C62824}"/>
              </a:ext>
            </a:extLst>
          </p:cNvPr>
          <p:cNvCxnSpPr>
            <a:stCxn id="94" idx="3"/>
            <a:endCxn id="106" idx="1"/>
          </p:cNvCxnSpPr>
          <p:nvPr/>
        </p:nvCxnSpPr>
        <p:spPr>
          <a:xfrm flipV="1">
            <a:off x="4638011" y="3648946"/>
            <a:ext cx="1533144" cy="1220419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/>
            <a:tailEnd type="triangle" w="med" len="lg"/>
          </a:ln>
          <a:effectLst/>
        </p:spPr>
      </p:cxnSp>
      <p:sp>
        <p:nvSpPr>
          <p:cNvPr id="129" name="TextBox 128">
            <a:extLst>
              <a:ext uri="{FF2B5EF4-FFF2-40B4-BE49-F238E27FC236}">
                <a16:creationId xmlns:a16="http://schemas.microsoft.com/office/drawing/2014/main" id="{21433E21-D5AF-0291-61D8-6BC2189E0CE1}"/>
              </a:ext>
            </a:extLst>
          </p:cNvPr>
          <p:cNvSpPr txBox="1"/>
          <p:nvPr/>
        </p:nvSpPr>
        <p:spPr>
          <a:xfrm>
            <a:off x="5296645" y="4312524"/>
            <a:ext cx="946219" cy="496835"/>
          </a:xfrm>
          <a:prstGeom prst="rect">
            <a:avLst/>
          </a:prstGeom>
          <a:noFill/>
        </p:spPr>
        <p:txBody>
          <a:bodyPr wrap="none" lIns="217709" tIns="108855" rIns="217709" bIns="108855" rtlCol="0">
            <a:spAutoFit/>
          </a:bodyPr>
          <a:lstStyle/>
          <a:p>
            <a:pPr defTabSz="217709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latin typeface="Consolas" panose="020B0609020204030204" pitchFamily="49" charset="0"/>
                <a:cs typeface="Calibri" panose="020F0502020204030204" pitchFamily="34" charset="0"/>
              </a:rPr>
              <a:t>join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E45E4AE5-C704-4890-F30E-3B09761F22A7}"/>
              </a:ext>
            </a:extLst>
          </p:cNvPr>
          <p:cNvSpPr txBox="1"/>
          <p:nvPr/>
        </p:nvSpPr>
        <p:spPr>
          <a:xfrm>
            <a:off x="3151955" y="4037806"/>
            <a:ext cx="1072857" cy="496835"/>
          </a:xfrm>
          <a:prstGeom prst="rect">
            <a:avLst/>
          </a:prstGeom>
          <a:noFill/>
        </p:spPr>
        <p:txBody>
          <a:bodyPr wrap="none" lIns="217709" tIns="108855" rIns="217709" bIns="108855" rtlCol="0">
            <a:spAutoFit/>
          </a:bodyPr>
          <a:lstStyle/>
          <a:p>
            <a:pPr defTabSz="217709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latin typeface="Consolas" panose="020B0609020204030204" pitchFamily="49" charset="0"/>
                <a:cs typeface="Calibri" panose="020F0502020204030204" pitchFamily="34" charset="0"/>
              </a:rPr>
              <a:t>union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27B75D9E-C2E6-4855-1F5D-1A60B5113328}"/>
              </a:ext>
            </a:extLst>
          </p:cNvPr>
          <p:cNvSpPr txBox="1"/>
          <p:nvPr/>
        </p:nvSpPr>
        <p:spPr>
          <a:xfrm>
            <a:off x="2821208" y="2607471"/>
            <a:ext cx="1326131" cy="496835"/>
          </a:xfrm>
          <a:prstGeom prst="rect">
            <a:avLst/>
          </a:prstGeom>
          <a:noFill/>
        </p:spPr>
        <p:txBody>
          <a:bodyPr wrap="none" lIns="217709" tIns="108855" rIns="217709" bIns="108855" rtlCol="0">
            <a:spAutoFit/>
          </a:bodyPr>
          <a:lstStyle/>
          <a:p>
            <a:pPr defTabSz="217709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 err="1">
                <a:latin typeface="Consolas" panose="020B0609020204030204" pitchFamily="49" charset="0"/>
                <a:cs typeface="Calibri" panose="020F0502020204030204" pitchFamily="34" charset="0"/>
              </a:rPr>
              <a:t>groupBy</a:t>
            </a:r>
            <a:endParaRPr lang="en-US" b="1" kern="0" dirty="0">
              <a:latin typeface="Consolas" panose="020B0609020204030204" pitchFamily="49" charset="0"/>
              <a:cs typeface="Calibri" panose="020F0502020204030204" pitchFamily="34" charset="0"/>
            </a:endParaRPr>
          </a:p>
        </p:txBody>
      </p:sp>
      <p:cxnSp>
        <p:nvCxnSpPr>
          <p:cNvPr id="132" name="Straight Arrow Connector 131">
            <a:extLst>
              <a:ext uri="{FF2B5EF4-FFF2-40B4-BE49-F238E27FC236}">
                <a16:creationId xmlns:a16="http://schemas.microsoft.com/office/drawing/2014/main" id="{FDF47D83-C1AF-31C2-C2CF-A9F968C86000}"/>
              </a:ext>
            </a:extLst>
          </p:cNvPr>
          <p:cNvCxnSpPr>
            <a:stCxn id="98" idx="3"/>
            <a:endCxn id="100" idx="1"/>
          </p:cNvCxnSpPr>
          <p:nvPr/>
        </p:nvCxnSpPr>
        <p:spPr>
          <a:xfrm flipV="1">
            <a:off x="2490700" y="1810911"/>
            <a:ext cx="1689271" cy="780713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/>
            <a:tailEnd type="triangle" w="med" len="lg"/>
          </a:ln>
          <a:effectLst/>
        </p:spPr>
      </p:cxnSp>
      <p:cxnSp>
        <p:nvCxnSpPr>
          <p:cNvPr id="133" name="Straight Arrow Connector 132">
            <a:extLst>
              <a:ext uri="{FF2B5EF4-FFF2-40B4-BE49-F238E27FC236}">
                <a16:creationId xmlns:a16="http://schemas.microsoft.com/office/drawing/2014/main" id="{77676F4F-1E46-3D03-0957-B75C0E4D723B}"/>
              </a:ext>
            </a:extLst>
          </p:cNvPr>
          <p:cNvCxnSpPr>
            <a:stCxn id="96" idx="3"/>
            <a:endCxn id="101" idx="1"/>
          </p:cNvCxnSpPr>
          <p:nvPr/>
        </p:nvCxnSpPr>
        <p:spPr>
          <a:xfrm>
            <a:off x="2490700" y="1804155"/>
            <a:ext cx="1689271" cy="410432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/>
            <a:tailEnd type="triangle" w="med" len="lg"/>
          </a:ln>
          <a:effectLst/>
        </p:spPr>
      </p:cxnSp>
      <p:sp>
        <p:nvSpPr>
          <p:cNvPr id="134" name="TextBox 133">
            <a:extLst>
              <a:ext uri="{FF2B5EF4-FFF2-40B4-BE49-F238E27FC236}">
                <a16:creationId xmlns:a16="http://schemas.microsoft.com/office/drawing/2014/main" id="{85AB1FBC-1EB4-1719-CD3C-995797CEAD77}"/>
              </a:ext>
            </a:extLst>
          </p:cNvPr>
          <p:cNvSpPr txBox="1"/>
          <p:nvPr/>
        </p:nvSpPr>
        <p:spPr>
          <a:xfrm>
            <a:off x="5669951" y="5094308"/>
            <a:ext cx="1127359" cy="496835"/>
          </a:xfrm>
          <a:prstGeom prst="rect">
            <a:avLst/>
          </a:prstGeom>
          <a:noFill/>
        </p:spPr>
        <p:txBody>
          <a:bodyPr wrap="none" lIns="217709" tIns="108855" rIns="217709" bIns="108855" rtlCol="0">
            <a:spAutoFit/>
          </a:bodyPr>
          <a:lstStyle/>
          <a:p>
            <a:pPr defTabSz="217709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Stage 3</a:t>
            </a: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9F60ACC2-3C49-D8D7-8CBB-F6C13CA634E7}"/>
              </a:ext>
            </a:extLst>
          </p:cNvPr>
          <p:cNvSpPr txBox="1"/>
          <p:nvPr/>
        </p:nvSpPr>
        <p:spPr>
          <a:xfrm>
            <a:off x="797230" y="2529719"/>
            <a:ext cx="1127359" cy="496835"/>
          </a:xfrm>
          <a:prstGeom prst="rect">
            <a:avLst/>
          </a:prstGeom>
          <a:noFill/>
        </p:spPr>
        <p:txBody>
          <a:bodyPr wrap="none" lIns="217709" tIns="108855" rIns="217709" bIns="108855" rtlCol="0">
            <a:spAutoFit/>
          </a:bodyPr>
          <a:lstStyle/>
          <a:p>
            <a:pPr algn="ctr" defTabSz="217709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Stage 1</a:t>
            </a: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3A31D55C-C41C-84DF-2968-AADF10272F98}"/>
              </a:ext>
            </a:extLst>
          </p:cNvPr>
          <p:cNvSpPr txBox="1"/>
          <p:nvPr/>
        </p:nvSpPr>
        <p:spPr>
          <a:xfrm>
            <a:off x="870520" y="5063243"/>
            <a:ext cx="1127359" cy="496835"/>
          </a:xfrm>
          <a:prstGeom prst="rect">
            <a:avLst/>
          </a:prstGeom>
          <a:noFill/>
        </p:spPr>
        <p:txBody>
          <a:bodyPr wrap="none" lIns="217709" tIns="108855" rIns="217709" bIns="108855" rtlCol="0">
            <a:spAutoFit/>
          </a:bodyPr>
          <a:lstStyle/>
          <a:p>
            <a:pPr defTabSz="217709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Stage 2</a:t>
            </a: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745DB7CB-D104-2540-FC73-10913765BBE7}"/>
              </a:ext>
            </a:extLst>
          </p:cNvPr>
          <p:cNvSpPr txBox="1"/>
          <p:nvPr/>
        </p:nvSpPr>
        <p:spPr>
          <a:xfrm>
            <a:off x="1474831" y="1439534"/>
            <a:ext cx="579132" cy="496835"/>
          </a:xfrm>
          <a:prstGeom prst="rect">
            <a:avLst/>
          </a:prstGeom>
          <a:noFill/>
        </p:spPr>
        <p:txBody>
          <a:bodyPr wrap="none" lIns="217709" tIns="108855" rIns="217709" bIns="108855" rtlCol="0">
            <a:spAutoFit/>
          </a:bodyPr>
          <a:lstStyle/>
          <a:p>
            <a:pPr defTabSz="217709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124BE715-9C17-6726-CE91-69ED64171E27}"/>
              </a:ext>
            </a:extLst>
          </p:cNvPr>
          <p:cNvSpPr txBox="1"/>
          <p:nvPr/>
        </p:nvSpPr>
        <p:spPr>
          <a:xfrm>
            <a:off x="3655298" y="1382662"/>
            <a:ext cx="569514" cy="496835"/>
          </a:xfrm>
          <a:prstGeom prst="rect">
            <a:avLst/>
          </a:prstGeom>
          <a:noFill/>
        </p:spPr>
        <p:txBody>
          <a:bodyPr wrap="none" lIns="217709" tIns="108855" rIns="217709" bIns="108855" rtlCol="0">
            <a:spAutoFit/>
          </a:bodyPr>
          <a:lstStyle/>
          <a:p>
            <a:pPr defTabSz="217709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A337ACCF-4265-DDC6-03E5-A4109CD9E228}"/>
              </a:ext>
            </a:extLst>
          </p:cNvPr>
          <p:cNvSpPr txBox="1"/>
          <p:nvPr/>
        </p:nvSpPr>
        <p:spPr>
          <a:xfrm>
            <a:off x="758505" y="3203957"/>
            <a:ext cx="563102" cy="496835"/>
          </a:xfrm>
          <a:prstGeom prst="rect">
            <a:avLst/>
          </a:prstGeom>
          <a:noFill/>
        </p:spPr>
        <p:txBody>
          <a:bodyPr wrap="none" lIns="217709" tIns="108855" rIns="217709" bIns="108855" rtlCol="0">
            <a:spAutoFit/>
          </a:bodyPr>
          <a:lstStyle/>
          <a:p>
            <a:pPr defTabSz="217709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F93831B5-463A-65B4-BBA2-F50C8F2ED27C}"/>
              </a:ext>
            </a:extLst>
          </p:cNvPr>
          <p:cNvSpPr txBox="1"/>
          <p:nvPr/>
        </p:nvSpPr>
        <p:spPr>
          <a:xfrm>
            <a:off x="2141107" y="3203956"/>
            <a:ext cx="582337" cy="496835"/>
          </a:xfrm>
          <a:prstGeom prst="rect">
            <a:avLst/>
          </a:prstGeom>
          <a:noFill/>
        </p:spPr>
        <p:txBody>
          <a:bodyPr wrap="none" lIns="217709" tIns="108855" rIns="217709" bIns="108855" rtlCol="0">
            <a:spAutoFit/>
          </a:bodyPr>
          <a:lstStyle/>
          <a:p>
            <a:pPr algn="r" defTabSz="217709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E833CB2F-4CD8-9D81-1CE8-DCEA2C5D3270}"/>
              </a:ext>
            </a:extLst>
          </p:cNvPr>
          <p:cNvSpPr txBox="1"/>
          <p:nvPr/>
        </p:nvSpPr>
        <p:spPr>
          <a:xfrm>
            <a:off x="3629618" y="3204100"/>
            <a:ext cx="545468" cy="496835"/>
          </a:xfrm>
          <a:prstGeom prst="rect">
            <a:avLst/>
          </a:prstGeom>
          <a:noFill/>
        </p:spPr>
        <p:txBody>
          <a:bodyPr wrap="none" lIns="217709" tIns="108855" rIns="217709" bIns="108855" rtlCol="0">
            <a:spAutoFit/>
          </a:bodyPr>
          <a:lstStyle/>
          <a:p>
            <a:pPr defTabSz="217709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0FC95896-A765-EF87-3CC4-DD31AD88860D}"/>
              </a:ext>
            </a:extLst>
          </p:cNvPr>
          <p:cNvSpPr txBox="1"/>
          <p:nvPr/>
        </p:nvSpPr>
        <p:spPr>
          <a:xfrm>
            <a:off x="5683832" y="2224587"/>
            <a:ext cx="587146" cy="496835"/>
          </a:xfrm>
          <a:prstGeom prst="rect">
            <a:avLst/>
          </a:prstGeom>
          <a:noFill/>
        </p:spPr>
        <p:txBody>
          <a:bodyPr wrap="none" lIns="217709" tIns="108855" rIns="217709" bIns="108855" rtlCol="0">
            <a:spAutoFit/>
          </a:bodyPr>
          <a:lstStyle/>
          <a:p>
            <a:pPr defTabSz="217709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</a:t>
            </a:r>
          </a:p>
        </p:txBody>
      </p:sp>
      <p:sp>
        <p:nvSpPr>
          <p:cNvPr id="143" name="Rounded Rectangle 144">
            <a:extLst>
              <a:ext uri="{FF2B5EF4-FFF2-40B4-BE49-F238E27FC236}">
                <a16:creationId xmlns:a16="http://schemas.microsoft.com/office/drawing/2014/main" id="{42C06544-D4AE-26AF-34D1-6BEDC53D2226}"/>
              </a:ext>
            </a:extLst>
          </p:cNvPr>
          <p:cNvSpPr/>
          <p:nvPr/>
        </p:nvSpPr>
        <p:spPr>
          <a:xfrm>
            <a:off x="2629207" y="3335090"/>
            <a:ext cx="666240" cy="886997"/>
          </a:xfrm>
          <a:prstGeom prst="roundRect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217709" tIns="108855" rIns="217709" bIns="108855" rtlCol="0" anchor="ctr"/>
          <a:lstStyle/>
          <a:p>
            <a:pPr algn="ctr" defTabSz="217709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4" name="Rounded Rectangle 145">
            <a:extLst>
              <a:ext uri="{FF2B5EF4-FFF2-40B4-BE49-F238E27FC236}">
                <a16:creationId xmlns:a16="http://schemas.microsoft.com/office/drawing/2014/main" id="{0F2E2E10-D4BC-7F61-08B6-1F2E212C0EC7}"/>
              </a:ext>
            </a:extLst>
          </p:cNvPr>
          <p:cNvSpPr/>
          <p:nvPr/>
        </p:nvSpPr>
        <p:spPr>
          <a:xfrm>
            <a:off x="2734608" y="3433203"/>
            <a:ext cx="458039" cy="293971"/>
          </a:xfrm>
          <a:prstGeom prst="roundRect">
            <a:avLst/>
          </a:prstGeom>
          <a:solidFill>
            <a:srgbClr val="7889FB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217709" tIns="108855" rIns="217709" bIns="108855" rtlCol="0" anchor="ctr"/>
          <a:lstStyle/>
          <a:p>
            <a:pPr algn="ctr" defTabSz="217709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ysClr val="window" lastClr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5" name="Rounded Rectangle 146">
            <a:extLst>
              <a:ext uri="{FF2B5EF4-FFF2-40B4-BE49-F238E27FC236}">
                <a16:creationId xmlns:a16="http://schemas.microsoft.com/office/drawing/2014/main" id="{93B05EEF-DC75-CDC0-6B78-ABEFECBB7EC4}"/>
              </a:ext>
            </a:extLst>
          </p:cNvPr>
          <p:cNvSpPr/>
          <p:nvPr/>
        </p:nvSpPr>
        <p:spPr>
          <a:xfrm>
            <a:off x="2734608" y="3836878"/>
            <a:ext cx="458039" cy="293971"/>
          </a:xfrm>
          <a:prstGeom prst="roundRect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lIns="217709" tIns="108855" rIns="217709" bIns="108855" rtlCol="0" anchor="ctr"/>
          <a:lstStyle/>
          <a:p>
            <a:pPr algn="ctr" defTabSz="217709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ysClr val="window" lastClr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46" name="Straight Arrow Connector 145">
            <a:extLst>
              <a:ext uri="{FF2B5EF4-FFF2-40B4-BE49-F238E27FC236}">
                <a16:creationId xmlns:a16="http://schemas.microsoft.com/office/drawing/2014/main" id="{03D7993B-4BF5-0CFB-6E6D-48A29BE3BF57}"/>
              </a:ext>
            </a:extLst>
          </p:cNvPr>
          <p:cNvCxnSpPr>
            <a:stCxn id="145" idx="3"/>
            <a:endCxn id="92" idx="1"/>
          </p:cNvCxnSpPr>
          <p:nvPr/>
        </p:nvCxnSpPr>
        <p:spPr>
          <a:xfrm>
            <a:off x="3192647" y="3983864"/>
            <a:ext cx="987325" cy="90437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/>
            <a:tailEnd type="triangle" w="med" len="lg"/>
          </a:ln>
          <a:effectLst/>
        </p:spPr>
      </p:cxnSp>
      <p:cxnSp>
        <p:nvCxnSpPr>
          <p:cNvPr id="147" name="Straight Arrow Connector 146">
            <a:extLst>
              <a:ext uri="{FF2B5EF4-FFF2-40B4-BE49-F238E27FC236}">
                <a16:creationId xmlns:a16="http://schemas.microsoft.com/office/drawing/2014/main" id="{A9720CF5-4145-22DC-EDAB-37CC16DCAACC}"/>
              </a:ext>
            </a:extLst>
          </p:cNvPr>
          <p:cNvCxnSpPr>
            <a:stCxn id="144" idx="3"/>
            <a:endCxn id="91" idx="1"/>
          </p:cNvCxnSpPr>
          <p:nvPr/>
        </p:nvCxnSpPr>
        <p:spPr>
          <a:xfrm>
            <a:off x="3192647" y="3580189"/>
            <a:ext cx="987325" cy="90437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/>
            <a:tailEnd type="triangle" w="med" len="lg"/>
          </a:ln>
          <a:effectLst/>
        </p:spPr>
      </p:cxnSp>
      <p:sp>
        <p:nvSpPr>
          <p:cNvPr id="148" name="Rounded Rectangle 153">
            <a:extLst>
              <a:ext uri="{FF2B5EF4-FFF2-40B4-BE49-F238E27FC236}">
                <a16:creationId xmlns:a16="http://schemas.microsoft.com/office/drawing/2014/main" id="{8516436A-A7B7-2D24-4EF0-2D9E1C8E67FF}"/>
              </a:ext>
            </a:extLst>
          </p:cNvPr>
          <p:cNvSpPr/>
          <p:nvPr/>
        </p:nvSpPr>
        <p:spPr>
          <a:xfrm>
            <a:off x="1204637" y="3335090"/>
            <a:ext cx="666240" cy="886997"/>
          </a:xfrm>
          <a:prstGeom prst="roundRect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217709" tIns="108855" rIns="217709" bIns="108855" rtlCol="0" anchor="ctr"/>
          <a:lstStyle/>
          <a:p>
            <a:pPr algn="ctr" defTabSz="217709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9" name="Rounded Rectangle 154">
            <a:extLst>
              <a:ext uri="{FF2B5EF4-FFF2-40B4-BE49-F238E27FC236}">
                <a16:creationId xmlns:a16="http://schemas.microsoft.com/office/drawing/2014/main" id="{3FE0C7C0-18CC-A192-CF17-8F7DA2B9C082}"/>
              </a:ext>
            </a:extLst>
          </p:cNvPr>
          <p:cNvSpPr/>
          <p:nvPr/>
        </p:nvSpPr>
        <p:spPr>
          <a:xfrm>
            <a:off x="1310039" y="3433203"/>
            <a:ext cx="458039" cy="293971"/>
          </a:xfrm>
          <a:prstGeom prst="roundRect">
            <a:avLst/>
          </a:prstGeom>
          <a:solidFill>
            <a:srgbClr val="7889FB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217709" tIns="108855" rIns="217709" bIns="108855" rtlCol="0" anchor="ctr"/>
          <a:lstStyle/>
          <a:p>
            <a:pPr algn="ctr" defTabSz="217709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ysClr val="window" lastClr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0" name="Rounded Rectangle 155">
            <a:extLst>
              <a:ext uri="{FF2B5EF4-FFF2-40B4-BE49-F238E27FC236}">
                <a16:creationId xmlns:a16="http://schemas.microsoft.com/office/drawing/2014/main" id="{52352697-222F-1F23-6D2C-E31C68C92AF8}"/>
              </a:ext>
            </a:extLst>
          </p:cNvPr>
          <p:cNvSpPr/>
          <p:nvPr/>
        </p:nvSpPr>
        <p:spPr>
          <a:xfrm>
            <a:off x="1310039" y="3836878"/>
            <a:ext cx="458039" cy="293971"/>
          </a:xfrm>
          <a:prstGeom prst="roundRect">
            <a:avLst/>
          </a:prstGeom>
          <a:solidFill>
            <a:srgbClr val="7889FB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217709" tIns="108855" rIns="217709" bIns="108855" rtlCol="0" anchor="ctr"/>
          <a:lstStyle/>
          <a:p>
            <a:pPr algn="ctr" defTabSz="217709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ysClr val="window" lastClr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51" name="Straight Arrow Connector 150">
            <a:extLst>
              <a:ext uri="{FF2B5EF4-FFF2-40B4-BE49-F238E27FC236}">
                <a16:creationId xmlns:a16="http://schemas.microsoft.com/office/drawing/2014/main" id="{419704DC-6F38-E3CC-DDA5-EDB7CA90CBAB}"/>
              </a:ext>
            </a:extLst>
          </p:cNvPr>
          <p:cNvCxnSpPr>
            <a:stCxn id="150" idx="3"/>
            <a:endCxn id="145" idx="1"/>
          </p:cNvCxnSpPr>
          <p:nvPr/>
        </p:nvCxnSpPr>
        <p:spPr>
          <a:xfrm>
            <a:off x="1768076" y="3983863"/>
            <a:ext cx="966531" cy="0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/>
            <a:tailEnd type="triangle" w="med" len="lg"/>
          </a:ln>
          <a:effectLst/>
        </p:spPr>
      </p:cxnSp>
      <p:cxnSp>
        <p:nvCxnSpPr>
          <p:cNvPr id="152" name="Straight Arrow Connector 151">
            <a:extLst>
              <a:ext uri="{FF2B5EF4-FFF2-40B4-BE49-F238E27FC236}">
                <a16:creationId xmlns:a16="http://schemas.microsoft.com/office/drawing/2014/main" id="{353258F0-F521-E364-7427-C4466A05192E}"/>
              </a:ext>
            </a:extLst>
          </p:cNvPr>
          <p:cNvCxnSpPr>
            <a:stCxn id="149" idx="3"/>
            <a:endCxn id="144" idx="1"/>
          </p:cNvCxnSpPr>
          <p:nvPr/>
        </p:nvCxnSpPr>
        <p:spPr>
          <a:xfrm>
            <a:off x="1768076" y="3580188"/>
            <a:ext cx="966531" cy="0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/>
            <a:tailEnd type="triangle" w="med" len="lg"/>
          </a:ln>
          <a:effectLst/>
        </p:spPr>
      </p:cxnSp>
      <p:sp>
        <p:nvSpPr>
          <p:cNvPr id="153" name="TextBox 152">
            <a:extLst>
              <a:ext uri="{FF2B5EF4-FFF2-40B4-BE49-F238E27FC236}">
                <a16:creationId xmlns:a16="http://schemas.microsoft.com/office/drawing/2014/main" id="{4BA2EE39-9899-868A-B5B1-443BE770578F}"/>
              </a:ext>
            </a:extLst>
          </p:cNvPr>
          <p:cNvSpPr txBox="1"/>
          <p:nvPr/>
        </p:nvSpPr>
        <p:spPr>
          <a:xfrm>
            <a:off x="1833269" y="3923428"/>
            <a:ext cx="819582" cy="496835"/>
          </a:xfrm>
          <a:prstGeom prst="rect">
            <a:avLst/>
          </a:prstGeom>
          <a:noFill/>
        </p:spPr>
        <p:txBody>
          <a:bodyPr wrap="none" lIns="217709" tIns="108855" rIns="217709" bIns="108855" rtlCol="0">
            <a:spAutoFit/>
          </a:bodyPr>
          <a:lstStyle/>
          <a:p>
            <a:pPr defTabSz="217709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latin typeface="Consolas" panose="020B0609020204030204" pitchFamily="49" charset="0"/>
                <a:cs typeface="Calibri" panose="020F0502020204030204" pitchFamily="34" charset="0"/>
              </a:rPr>
              <a:t>map</a:t>
            </a:r>
          </a:p>
        </p:txBody>
      </p:sp>
      <p:sp>
        <p:nvSpPr>
          <p:cNvPr id="154" name="TextBox 153">
            <a:extLst>
              <a:ext uri="{FF2B5EF4-FFF2-40B4-BE49-F238E27FC236}">
                <a16:creationId xmlns:a16="http://schemas.microsoft.com/office/drawing/2014/main" id="{87A86888-CC22-A349-C731-A6537BBF12E6}"/>
              </a:ext>
            </a:extLst>
          </p:cNvPr>
          <p:cNvSpPr txBox="1"/>
          <p:nvPr/>
        </p:nvSpPr>
        <p:spPr>
          <a:xfrm>
            <a:off x="5026896" y="1567346"/>
            <a:ext cx="1602298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partitioning- aware</a:t>
            </a:r>
          </a:p>
        </p:txBody>
      </p:sp>
      <p:sp>
        <p:nvSpPr>
          <p:cNvPr id="155" name="Rounded Rectangle 164">
            <a:extLst>
              <a:ext uri="{FF2B5EF4-FFF2-40B4-BE49-F238E27FC236}">
                <a16:creationId xmlns:a16="http://schemas.microsoft.com/office/drawing/2014/main" id="{B8507B7A-77DD-8BCD-6223-BD533FB18DCF}"/>
              </a:ext>
            </a:extLst>
          </p:cNvPr>
          <p:cNvSpPr/>
          <p:nvPr/>
        </p:nvSpPr>
        <p:spPr>
          <a:xfrm>
            <a:off x="2620835" y="4442073"/>
            <a:ext cx="666240" cy="886997"/>
          </a:xfrm>
          <a:prstGeom prst="roundRect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217709" tIns="108855" rIns="217709" bIns="108855" rtlCol="0" anchor="ctr"/>
          <a:lstStyle/>
          <a:p>
            <a:pPr algn="ctr" defTabSz="217709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6" name="Rounded Rectangle 165">
            <a:extLst>
              <a:ext uri="{FF2B5EF4-FFF2-40B4-BE49-F238E27FC236}">
                <a16:creationId xmlns:a16="http://schemas.microsoft.com/office/drawing/2014/main" id="{D135966B-D10A-F12C-21E7-EAEB7E3C5919}"/>
              </a:ext>
            </a:extLst>
          </p:cNvPr>
          <p:cNvSpPr/>
          <p:nvPr/>
        </p:nvSpPr>
        <p:spPr>
          <a:xfrm>
            <a:off x="2726236" y="4540186"/>
            <a:ext cx="458039" cy="293971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217709" tIns="108855" rIns="217709" bIns="108855" rtlCol="0" anchor="ctr"/>
          <a:lstStyle/>
          <a:p>
            <a:pPr algn="ctr" defTabSz="217709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ysClr val="window" lastClr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7" name="Rounded Rectangle 166">
            <a:extLst>
              <a:ext uri="{FF2B5EF4-FFF2-40B4-BE49-F238E27FC236}">
                <a16:creationId xmlns:a16="http://schemas.microsoft.com/office/drawing/2014/main" id="{DC3DB638-9DAA-DD41-D821-1F2252393AF3}"/>
              </a:ext>
            </a:extLst>
          </p:cNvPr>
          <p:cNvSpPr/>
          <p:nvPr/>
        </p:nvSpPr>
        <p:spPr>
          <a:xfrm>
            <a:off x="2726236" y="4943861"/>
            <a:ext cx="458039" cy="293971"/>
          </a:xfrm>
          <a:prstGeom prst="roundRect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lIns="217709" tIns="108855" rIns="217709" bIns="108855" rtlCol="0" anchor="ctr"/>
          <a:lstStyle/>
          <a:p>
            <a:pPr algn="ctr" defTabSz="217709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ysClr val="window" lastClr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58" name="Straight Arrow Connector 157">
            <a:extLst>
              <a:ext uri="{FF2B5EF4-FFF2-40B4-BE49-F238E27FC236}">
                <a16:creationId xmlns:a16="http://schemas.microsoft.com/office/drawing/2014/main" id="{A8F14D4C-613C-2B40-1B3D-A22515F4086E}"/>
              </a:ext>
            </a:extLst>
          </p:cNvPr>
          <p:cNvCxnSpPr>
            <a:stCxn id="157" idx="3"/>
            <a:endCxn id="94" idx="1"/>
          </p:cNvCxnSpPr>
          <p:nvPr/>
        </p:nvCxnSpPr>
        <p:spPr>
          <a:xfrm flipV="1">
            <a:off x="3184275" y="4869365"/>
            <a:ext cx="995697" cy="221482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/>
            <a:tailEnd type="triangle" w="med" len="lg"/>
          </a:ln>
          <a:effectLst/>
        </p:spPr>
      </p:cxnSp>
      <p:cxnSp>
        <p:nvCxnSpPr>
          <p:cNvPr id="159" name="Straight Arrow Connector 158">
            <a:extLst>
              <a:ext uri="{FF2B5EF4-FFF2-40B4-BE49-F238E27FC236}">
                <a16:creationId xmlns:a16="http://schemas.microsoft.com/office/drawing/2014/main" id="{38684B5B-A324-084B-81B5-D86542462203}"/>
              </a:ext>
            </a:extLst>
          </p:cNvPr>
          <p:cNvCxnSpPr>
            <a:stCxn id="156" idx="3"/>
            <a:endCxn id="93" idx="1"/>
          </p:cNvCxnSpPr>
          <p:nvPr/>
        </p:nvCxnSpPr>
        <p:spPr>
          <a:xfrm flipV="1">
            <a:off x="3184275" y="4465689"/>
            <a:ext cx="995697" cy="221483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/>
            <a:tailEnd type="triangle" w="med" len="lg"/>
          </a:ln>
          <a:effectLst/>
        </p:spPr>
      </p:cxnSp>
      <p:sp>
        <p:nvSpPr>
          <p:cNvPr id="160" name="TextBox 159">
            <a:extLst>
              <a:ext uri="{FF2B5EF4-FFF2-40B4-BE49-F238E27FC236}">
                <a16:creationId xmlns:a16="http://schemas.microsoft.com/office/drawing/2014/main" id="{F0705CD7-D71C-5A41-150A-4D8DE6A61976}"/>
              </a:ext>
            </a:extLst>
          </p:cNvPr>
          <p:cNvSpPr txBox="1"/>
          <p:nvPr/>
        </p:nvSpPr>
        <p:spPr>
          <a:xfrm>
            <a:off x="2173239" y="4391334"/>
            <a:ext cx="551880" cy="496835"/>
          </a:xfrm>
          <a:prstGeom prst="rect">
            <a:avLst/>
          </a:prstGeom>
          <a:noFill/>
        </p:spPr>
        <p:txBody>
          <a:bodyPr wrap="none" lIns="217709" tIns="108855" rIns="217709" bIns="108855" rtlCol="0">
            <a:spAutoFit/>
          </a:bodyPr>
          <a:lstStyle/>
          <a:p>
            <a:pPr algn="r" defTabSz="217709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</a:p>
        </p:txBody>
      </p:sp>
      <p:sp>
        <p:nvSpPr>
          <p:cNvPr id="161" name="TextBox 160">
            <a:extLst>
              <a:ext uri="{FF2B5EF4-FFF2-40B4-BE49-F238E27FC236}">
                <a16:creationId xmlns:a16="http://schemas.microsoft.com/office/drawing/2014/main" id="{93A03DBA-D7B8-E9BE-A5C3-EE4C5A51124B}"/>
              </a:ext>
            </a:extLst>
          </p:cNvPr>
          <p:cNvSpPr txBox="1"/>
          <p:nvPr/>
        </p:nvSpPr>
        <p:spPr>
          <a:xfrm>
            <a:off x="8485376" y="1178889"/>
            <a:ext cx="3101194" cy="138499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Matei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Zaharia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Mosharaf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Chowdhury,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Tathagata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Das,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Ankur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Dave, Justin Ma, Murphy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McCauly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Michael J. Franklin, Scott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Shenker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Ion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Stoica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Resilient Distributed Datasets: A Fault-Tolerant Abstraction for In-Memory Cluster Computing.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NSDI 2012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cxnSp>
        <p:nvCxnSpPr>
          <p:cNvPr id="162" name="Straight Arrow Connector 161">
            <a:extLst>
              <a:ext uri="{FF2B5EF4-FFF2-40B4-BE49-F238E27FC236}">
                <a16:creationId xmlns:a16="http://schemas.microsoft.com/office/drawing/2014/main" id="{3335365F-F7D1-B503-047A-10BB729038BA}"/>
              </a:ext>
            </a:extLst>
          </p:cNvPr>
          <p:cNvCxnSpPr>
            <a:stCxn id="103" idx="3"/>
            <a:endCxn id="164" idx="1"/>
          </p:cNvCxnSpPr>
          <p:nvPr/>
        </p:nvCxnSpPr>
        <p:spPr>
          <a:xfrm>
            <a:off x="6731992" y="3263020"/>
            <a:ext cx="747122" cy="4459"/>
          </a:xfrm>
          <a:prstGeom prst="straightConnector1">
            <a:avLst/>
          </a:prstGeom>
          <a:noFill/>
          <a:ln w="19050" cap="sq" cmpd="sng" algn="ctr">
            <a:solidFill>
              <a:srgbClr val="000000"/>
            </a:solidFill>
            <a:prstDash val="solid"/>
            <a:round/>
            <a:headEnd type="none"/>
            <a:tailEnd type="triangle" w="med" len="lg"/>
          </a:ln>
          <a:effectLst/>
        </p:spPr>
      </p:cxnSp>
      <p:sp>
        <p:nvSpPr>
          <p:cNvPr id="163" name="TextBox 162">
            <a:extLst>
              <a:ext uri="{FF2B5EF4-FFF2-40B4-BE49-F238E27FC236}">
                <a16:creationId xmlns:a16="http://schemas.microsoft.com/office/drawing/2014/main" id="{ECAF5C8F-7C19-EAA8-6EB2-AC3FB65445A6}"/>
              </a:ext>
            </a:extLst>
          </p:cNvPr>
          <p:cNvSpPr txBox="1"/>
          <p:nvPr/>
        </p:nvSpPr>
        <p:spPr>
          <a:xfrm>
            <a:off x="6773333" y="3311164"/>
            <a:ext cx="1199494" cy="496835"/>
          </a:xfrm>
          <a:prstGeom prst="rect">
            <a:avLst/>
          </a:prstGeom>
          <a:noFill/>
        </p:spPr>
        <p:txBody>
          <a:bodyPr wrap="none" lIns="217709" tIns="108855" rIns="217709" bIns="108855" rtlCol="0">
            <a:spAutoFit/>
          </a:bodyPr>
          <a:lstStyle/>
          <a:p>
            <a:pPr defTabSz="217709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latin typeface="Consolas" panose="020B0609020204030204" pitchFamily="49" charset="0"/>
                <a:cs typeface="Calibri" panose="020F0502020204030204" pitchFamily="34" charset="0"/>
              </a:rPr>
              <a:t>reduce</a:t>
            </a:r>
          </a:p>
        </p:txBody>
      </p:sp>
      <p:sp>
        <p:nvSpPr>
          <p:cNvPr id="164" name="Rounded Rectangle 180">
            <a:extLst>
              <a:ext uri="{FF2B5EF4-FFF2-40B4-BE49-F238E27FC236}">
                <a16:creationId xmlns:a16="http://schemas.microsoft.com/office/drawing/2014/main" id="{5B7159C5-A919-24DD-D663-9DADF2C8A457}"/>
              </a:ext>
            </a:extLst>
          </p:cNvPr>
          <p:cNvSpPr/>
          <p:nvPr/>
        </p:nvSpPr>
        <p:spPr>
          <a:xfrm>
            <a:off x="7479114" y="3220326"/>
            <a:ext cx="140409" cy="94306"/>
          </a:xfrm>
          <a:prstGeom prst="roundRect">
            <a:avLst/>
          </a:prstGeom>
          <a:solidFill>
            <a:srgbClr val="7889FB"/>
          </a:solidFill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217709" tIns="108855" rIns="217709" bIns="108855" rtlCol="0" anchor="ctr"/>
          <a:lstStyle/>
          <a:p>
            <a:pPr algn="ctr" defTabSz="217709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ysClr val="window" lastClr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5" name="Rounded Rectangle 182">
            <a:extLst>
              <a:ext uri="{FF2B5EF4-FFF2-40B4-BE49-F238E27FC236}">
                <a16:creationId xmlns:a16="http://schemas.microsoft.com/office/drawing/2014/main" id="{06CED820-E863-BA52-F59D-6A02E3AF280E}"/>
              </a:ext>
            </a:extLst>
          </p:cNvPr>
          <p:cNvSpPr/>
          <p:nvPr/>
        </p:nvSpPr>
        <p:spPr>
          <a:xfrm>
            <a:off x="7155963" y="5082039"/>
            <a:ext cx="458039" cy="293971"/>
          </a:xfrm>
          <a:prstGeom prst="roundRect">
            <a:avLst/>
          </a:prstGeom>
          <a:solidFill>
            <a:schemeClr val="accent1"/>
          </a:solidFill>
          <a:ln w="9525" cap="flat" cmpd="sng" algn="ctr">
            <a:noFill/>
            <a:prstDash val="solid"/>
          </a:ln>
          <a:effectLst/>
        </p:spPr>
        <p:txBody>
          <a:bodyPr lIns="217709" tIns="108855" rIns="217709" bIns="108855" rtlCol="0" anchor="ctr"/>
          <a:lstStyle/>
          <a:p>
            <a:pPr algn="ctr" defTabSz="217709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ysClr val="window" lastClr="FFFFFF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66" name="TextBox 165">
            <a:extLst>
              <a:ext uri="{FF2B5EF4-FFF2-40B4-BE49-F238E27FC236}">
                <a16:creationId xmlns:a16="http://schemas.microsoft.com/office/drawing/2014/main" id="{D14F9882-069A-0281-C583-6701803EA753}"/>
              </a:ext>
            </a:extLst>
          </p:cNvPr>
          <p:cNvSpPr txBox="1"/>
          <p:nvPr/>
        </p:nvSpPr>
        <p:spPr>
          <a:xfrm>
            <a:off x="6857373" y="5397444"/>
            <a:ext cx="1044913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cached</a:t>
            </a:r>
          </a:p>
        </p:txBody>
      </p:sp>
      <p:pic>
        <p:nvPicPr>
          <p:cNvPr id="167" name="Picture 166">
            <a:extLst>
              <a:ext uri="{FF2B5EF4-FFF2-40B4-BE49-F238E27FC236}">
                <a16:creationId xmlns:a16="http://schemas.microsoft.com/office/drawing/2014/main" id="{05A4861E-3011-C62B-2942-D14917C38C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68043" y="2600576"/>
            <a:ext cx="49748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168" name="TextBox 167">
            <a:extLst>
              <a:ext uri="{FF2B5EF4-FFF2-40B4-BE49-F238E27FC236}">
                <a16:creationId xmlns:a16="http://schemas.microsoft.com/office/drawing/2014/main" id="{4D20794F-2589-C42D-B372-49CAC38398FB}"/>
              </a:ext>
            </a:extLst>
          </p:cNvPr>
          <p:cNvSpPr txBox="1"/>
          <p:nvPr/>
        </p:nvSpPr>
        <p:spPr>
          <a:xfrm>
            <a:off x="8254586" y="3593826"/>
            <a:ext cx="3507104" cy="203132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342900" indent="-342900" algn="l">
              <a:buAutoNum type="arabicPeriod"/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Reduce action triggers DAG compilation and evaluation</a:t>
            </a:r>
          </a:p>
          <a:p>
            <a:pPr marL="342900" indent="-342900" algn="l">
              <a:buAutoNum type="arabicPeriod"/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DAG compiled into job of multiple stages (3 here), demarcated by wide shuffle dependencies</a:t>
            </a:r>
          </a:p>
          <a:p>
            <a:pPr marL="342900" indent="-342900" algn="l">
              <a:buAutoNum type="arabicPeriod"/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Lost/evicted cached partitions are </a:t>
            </a:r>
            <a:b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re-evaluated via partition lineage</a:t>
            </a:r>
          </a:p>
        </p:txBody>
      </p:sp>
    </p:spTree>
    <p:extLst>
      <p:ext uri="{BB962C8B-B14F-4D97-AF65-F5344CB8AC3E}">
        <p14:creationId xmlns:p14="http://schemas.microsoft.com/office/powerpoint/2010/main" val="2170494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 animBg="1"/>
      <p:bldP spid="88" grpId="0" animBg="1"/>
      <p:bldP spid="89" grpId="0" animBg="1"/>
      <p:bldP spid="134" grpId="0"/>
      <p:bldP spid="135" grpId="0"/>
      <p:bldP spid="136" grpId="0"/>
      <p:bldP spid="14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BFFCAD4-FD35-6EB3-A321-D61FB2AF274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k-Means Algorithm</a:t>
            </a:r>
          </a:p>
          <a:p>
            <a:pPr lvl="1"/>
            <a:r>
              <a:rPr lang="en-US" dirty="0"/>
              <a:t>Given dataset D and number of clusters k, find cluster centroids </a:t>
            </a:r>
            <a:br>
              <a:rPr lang="en-US" dirty="0"/>
            </a:br>
            <a:r>
              <a:rPr lang="en-US" dirty="0"/>
              <a:t>(“mean” of assigned points) that minimize within-cluster variance</a:t>
            </a:r>
          </a:p>
          <a:p>
            <a:pPr lvl="1"/>
            <a:r>
              <a:rPr lang="en-US" dirty="0"/>
              <a:t>Euclidean distance: </a:t>
            </a:r>
            <a:r>
              <a:rPr lang="en-US" b="1" dirty="0"/>
              <a:t>sqrt</a:t>
            </a:r>
            <a:r>
              <a:rPr lang="en-US" dirty="0"/>
              <a:t>(</a:t>
            </a:r>
            <a:r>
              <a:rPr lang="en-US" b="1" dirty="0"/>
              <a:t>sum</a:t>
            </a:r>
            <a:r>
              <a:rPr lang="en-US" dirty="0"/>
              <a:t>((</a:t>
            </a:r>
            <a:r>
              <a:rPr lang="en-US" b="1" dirty="0"/>
              <a:t>a</a:t>
            </a:r>
            <a:r>
              <a:rPr lang="en-US" dirty="0"/>
              <a:t>-</a:t>
            </a:r>
            <a:r>
              <a:rPr lang="en-US" b="1" dirty="0"/>
              <a:t>b</a:t>
            </a:r>
            <a:r>
              <a:rPr lang="en-US" dirty="0"/>
              <a:t>)^2))</a:t>
            </a:r>
          </a:p>
          <a:p>
            <a:pPr lvl="2"/>
            <a:endParaRPr lang="en-US" sz="700" dirty="0"/>
          </a:p>
          <a:p>
            <a:r>
              <a:rPr lang="en-US" dirty="0"/>
              <a:t>Pseudo </a:t>
            </a:r>
            <a:br>
              <a:rPr lang="en-US" dirty="0"/>
            </a:br>
            <a:r>
              <a:rPr lang="en-US" dirty="0"/>
              <a:t>Code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C20CF1-6E9A-6C0B-C36D-474352B2D5D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Example: k-Means Clustering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FAE5FCC-929F-563A-9318-B04C04B9F7F9}"/>
              </a:ext>
            </a:extLst>
          </p:cNvPr>
          <p:cNvSpPr txBox="1"/>
          <p:nvPr/>
        </p:nvSpPr>
        <p:spPr>
          <a:xfrm>
            <a:off x="2218023" y="2717902"/>
            <a:ext cx="437195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185737"/>
            <a:r>
              <a:rPr lang="de-DE" sz="1600" b="1" dirty="0">
                <a:latin typeface="Consolas" panose="020B0609020204030204" pitchFamily="49" charset="0"/>
                <a:cs typeface="Courier New" pitchFamily="49" charset="0"/>
              </a:rPr>
              <a:t>function </a:t>
            </a:r>
            <a:r>
              <a:rPr lang="de-DE" sz="1600" dirty="0">
                <a:latin typeface="Consolas" panose="020B0609020204030204" pitchFamily="49" charset="0"/>
                <a:cs typeface="Courier New" pitchFamily="49" charset="0"/>
              </a:rPr>
              <a:t>Kmeans(D, k, maxiter) {</a:t>
            </a:r>
          </a:p>
          <a:p>
            <a:pPr marL="0" lvl="1" indent="-185737"/>
            <a:r>
              <a:rPr lang="de-DE" sz="1600" dirty="0">
                <a:latin typeface="Consolas" panose="020B0609020204030204" pitchFamily="49" charset="0"/>
                <a:cs typeface="Courier New" pitchFamily="49" charset="0"/>
              </a:rPr>
              <a:t>  C‘ = </a:t>
            </a:r>
            <a:r>
              <a:rPr lang="de-DE" sz="1600" b="1" dirty="0">
                <a:latin typeface="Consolas" panose="020B0609020204030204" pitchFamily="49" charset="0"/>
                <a:cs typeface="Courier New" pitchFamily="49" charset="0"/>
              </a:rPr>
              <a:t>randCentroids</a:t>
            </a:r>
            <a:r>
              <a:rPr lang="de-DE" sz="1600" dirty="0">
                <a:latin typeface="Consolas" panose="020B0609020204030204" pitchFamily="49" charset="0"/>
                <a:cs typeface="Courier New" pitchFamily="49" charset="0"/>
              </a:rPr>
              <a:t>(D, k);</a:t>
            </a:r>
          </a:p>
          <a:p>
            <a:pPr marL="0" lvl="1" indent="-185737"/>
            <a:r>
              <a:rPr lang="de-DE" sz="1600" dirty="0">
                <a:latin typeface="Consolas" panose="020B0609020204030204" pitchFamily="49" charset="0"/>
                <a:cs typeface="Courier New" pitchFamily="49" charset="0"/>
              </a:rPr>
              <a:t>  C = {};</a:t>
            </a:r>
          </a:p>
          <a:p>
            <a:pPr marL="0" lvl="1" indent="-185737"/>
            <a:r>
              <a:rPr lang="de-DE" sz="1600" dirty="0">
                <a:latin typeface="Consolas" panose="020B0609020204030204" pitchFamily="49" charset="0"/>
                <a:cs typeface="Courier New" pitchFamily="49" charset="0"/>
              </a:rPr>
              <a:t>  i = 0; </a:t>
            </a:r>
            <a:r>
              <a:rPr lang="de-DE" sz="1600" b="1" dirty="0">
                <a:solidFill>
                  <a:srgbClr val="00B050"/>
                </a:solidFill>
                <a:latin typeface="Consolas" panose="020B0609020204030204" pitchFamily="49" charset="0"/>
                <a:cs typeface="Courier New" pitchFamily="49" charset="0"/>
              </a:rPr>
              <a:t>//until convergence</a:t>
            </a:r>
          </a:p>
          <a:p>
            <a:pPr marL="0" lvl="1" indent="-185737"/>
            <a:r>
              <a:rPr lang="de-DE" sz="1600" dirty="0">
                <a:latin typeface="Consolas" panose="020B0609020204030204" pitchFamily="49" charset="0"/>
                <a:cs typeface="Courier New" pitchFamily="49" charset="0"/>
              </a:rPr>
              <a:t>  </a:t>
            </a:r>
            <a:r>
              <a:rPr lang="de-DE" sz="1600" b="1" dirty="0">
                <a:latin typeface="Consolas" panose="020B0609020204030204" pitchFamily="49" charset="0"/>
                <a:cs typeface="Courier New" pitchFamily="49" charset="0"/>
              </a:rPr>
              <a:t>while</a:t>
            </a:r>
            <a:r>
              <a:rPr lang="de-DE" sz="1600" dirty="0">
                <a:latin typeface="Consolas" panose="020B0609020204030204" pitchFamily="49" charset="0"/>
                <a:cs typeface="Courier New" pitchFamily="49" charset="0"/>
              </a:rPr>
              <a:t>( C‘ != C &amp; i&lt;=maxiter ) {</a:t>
            </a:r>
          </a:p>
          <a:p>
            <a:pPr marL="0" lvl="1" indent="-185737"/>
            <a:r>
              <a:rPr lang="de-DE" sz="1600" dirty="0">
                <a:latin typeface="Consolas" panose="020B0609020204030204" pitchFamily="49" charset="0"/>
                <a:cs typeface="Courier New" pitchFamily="49" charset="0"/>
              </a:rPr>
              <a:t>    C = C‘;</a:t>
            </a:r>
          </a:p>
          <a:p>
            <a:pPr marL="0" lvl="1" indent="-185737"/>
            <a:r>
              <a:rPr lang="de-DE" sz="1600" dirty="0">
                <a:latin typeface="Consolas" panose="020B0609020204030204" pitchFamily="49" charset="0"/>
                <a:cs typeface="Courier New" pitchFamily="49" charset="0"/>
              </a:rPr>
              <a:t>    i = i + 1;</a:t>
            </a:r>
          </a:p>
          <a:p>
            <a:pPr marL="0" lvl="1" indent="-185737"/>
            <a:r>
              <a:rPr lang="de-DE" sz="1600" dirty="0">
                <a:latin typeface="Consolas" panose="020B0609020204030204" pitchFamily="49" charset="0"/>
                <a:cs typeface="Courier New" pitchFamily="49" charset="0"/>
              </a:rPr>
              <a:t>    A = </a:t>
            </a:r>
            <a:r>
              <a:rPr lang="de-DE" sz="1600" b="1" dirty="0">
                <a:latin typeface="Consolas" panose="020B0609020204030204" pitchFamily="49" charset="0"/>
                <a:cs typeface="Courier New" pitchFamily="49" charset="0"/>
              </a:rPr>
              <a:t>getAssignments</a:t>
            </a:r>
            <a:r>
              <a:rPr lang="de-DE" sz="1600" dirty="0">
                <a:latin typeface="Consolas" panose="020B0609020204030204" pitchFamily="49" charset="0"/>
                <a:cs typeface="Courier New" pitchFamily="49" charset="0"/>
              </a:rPr>
              <a:t>(D, C);</a:t>
            </a:r>
          </a:p>
          <a:p>
            <a:pPr marL="0" lvl="1" indent="-185737"/>
            <a:r>
              <a:rPr lang="de-DE" sz="1600" dirty="0">
                <a:latin typeface="Consolas" panose="020B0609020204030204" pitchFamily="49" charset="0"/>
                <a:cs typeface="Courier New" pitchFamily="49" charset="0"/>
              </a:rPr>
              <a:t>    C‘ = </a:t>
            </a:r>
            <a:r>
              <a:rPr lang="de-DE" sz="1600" b="1" dirty="0">
                <a:latin typeface="Consolas" panose="020B0609020204030204" pitchFamily="49" charset="0"/>
                <a:cs typeface="Courier New" pitchFamily="49" charset="0"/>
              </a:rPr>
              <a:t>getCentroids</a:t>
            </a:r>
            <a:r>
              <a:rPr lang="de-DE" sz="1600" dirty="0">
                <a:latin typeface="Consolas" panose="020B0609020204030204" pitchFamily="49" charset="0"/>
                <a:cs typeface="Courier New" pitchFamily="49" charset="0"/>
              </a:rPr>
              <a:t>(D, A, k);</a:t>
            </a:r>
          </a:p>
          <a:p>
            <a:pPr marL="0" lvl="1" indent="-185737"/>
            <a:r>
              <a:rPr lang="de-DE" sz="1600" dirty="0">
                <a:latin typeface="Consolas" panose="020B0609020204030204" pitchFamily="49" charset="0"/>
                <a:cs typeface="Courier New" pitchFamily="49" charset="0"/>
              </a:rPr>
              <a:t>  }</a:t>
            </a:r>
          </a:p>
          <a:p>
            <a:pPr marL="0" lvl="1" indent="-185737"/>
            <a:r>
              <a:rPr lang="de-DE" sz="1600" b="1" dirty="0">
                <a:latin typeface="Consolas" panose="020B0609020204030204" pitchFamily="49" charset="0"/>
                <a:cs typeface="Courier New" pitchFamily="49" charset="0"/>
              </a:rPr>
              <a:t>  return</a:t>
            </a:r>
            <a:r>
              <a:rPr lang="de-DE" sz="1600" dirty="0">
                <a:latin typeface="Consolas" panose="020B0609020204030204" pitchFamily="49" charset="0"/>
                <a:cs typeface="Courier New" pitchFamily="49" charset="0"/>
              </a:rPr>
              <a:t> C‘</a:t>
            </a:r>
          </a:p>
          <a:p>
            <a:pPr marL="0" lvl="1" indent="-185737"/>
            <a:r>
              <a:rPr lang="de-DE" sz="1600" dirty="0">
                <a:latin typeface="Consolas" panose="020B0609020204030204" pitchFamily="49" charset="0"/>
                <a:cs typeface="Courier New" pitchFamily="49" charset="0"/>
              </a:rPr>
              <a:t>}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875329-8456-9CFF-5378-3EDDCF507E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207" y="2433195"/>
            <a:ext cx="4145280" cy="31089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33EB55C-5ECC-2895-0EF2-EF3DB91E52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207" y="2433195"/>
            <a:ext cx="4145280" cy="31089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F30F01-6A83-FF94-86B0-8E8DB75528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207" y="2433195"/>
            <a:ext cx="4145280" cy="31089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90A0A44-62CB-ACE9-DFF7-C1BACF5082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207" y="2433195"/>
            <a:ext cx="4145280" cy="31089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1099AE-85EC-DA1E-3527-9A6BEE62267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207" y="2433195"/>
            <a:ext cx="4145280" cy="310896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FE7B863-1980-8C4E-A52D-9F3F4F09A7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207" y="2433195"/>
            <a:ext cx="4145280" cy="31089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900E85E-F812-A3C9-A00B-48C9983973F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207" y="2433195"/>
            <a:ext cx="4145280" cy="310896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A0DF1C6-1759-AF4E-6CE2-CF4E8BB48B8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207" y="2433195"/>
            <a:ext cx="4145280" cy="310896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4A137A2-8B1E-F0EC-204D-0D7C9DF4F53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207" y="2433195"/>
            <a:ext cx="4145280" cy="310896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B5ADB43-0299-20EC-C9B6-30054ABF932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207" y="2433195"/>
            <a:ext cx="4145280" cy="310896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4C7FA3B-D51A-65B4-D0AF-117C8B0E9A5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207" y="2433195"/>
            <a:ext cx="4145280" cy="3108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364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E7D640-D429-00E3-25F9-27842F2367F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Example: k-Means Clustering in Spark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9CCB1B4-6341-7642-96EA-E9DA1555EE13}"/>
              </a:ext>
            </a:extLst>
          </p:cNvPr>
          <p:cNvSpPr txBox="1"/>
          <p:nvPr/>
        </p:nvSpPr>
        <p:spPr>
          <a:xfrm>
            <a:off x="534403" y="1135400"/>
            <a:ext cx="8189362" cy="584775"/>
          </a:xfrm>
          <a:prstGeom prst="rect">
            <a:avLst/>
          </a:prstGeom>
          <a:noFill/>
        </p:spPr>
        <p:txBody>
          <a:bodyPr wrap="square" lIns="91440" rtlCol="0">
            <a:spAutoFit/>
          </a:bodyPr>
          <a:lstStyle/>
          <a:p>
            <a:pPr indent="-185737"/>
            <a:r>
              <a:rPr lang="de-DE" sz="1600" b="1" dirty="0">
                <a:solidFill>
                  <a:srgbClr val="00B050"/>
                </a:solidFill>
                <a:latin typeface="Consolas" panose="020B0609020204030204" pitchFamily="49" charset="0"/>
                <a:cs typeface="Courier New" pitchFamily="49" charset="0"/>
              </a:rPr>
              <a:t>// create spark context (allocate configured executors)</a:t>
            </a:r>
          </a:p>
          <a:p>
            <a:pPr indent="-185737"/>
            <a:r>
              <a:rPr lang="de-DE" sz="1600" dirty="0">
                <a:latin typeface="Consolas" panose="020B0609020204030204" pitchFamily="49" charset="0"/>
                <a:cs typeface="Courier New" pitchFamily="49" charset="0"/>
              </a:rPr>
              <a:t>JavaSparkContext sc = </a:t>
            </a:r>
            <a:r>
              <a:rPr lang="de-DE" sz="1600" b="1" dirty="0">
                <a:latin typeface="Consolas" panose="020B0609020204030204" pitchFamily="49" charset="0"/>
                <a:cs typeface="Courier New" pitchFamily="49" charset="0"/>
              </a:rPr>
              <a:t>new</a:t>
            </a:r>
            <a:r>
              <a:rPr lang="de-DE" sz="1600" dirty="0">
                <a:latin typeface="Consolas" panose="020B0609020204030204" pitchFamily="49" charset="0"/>
                <a:cs typeface="Courier New" pitchFamily="49" charset="0"/>
              </a:rPr>
              <a:t> JavaSparkContext();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9D969F4-215B-BE6B-250D-1938A0A54D58}"/>
              </a:ext>
            </a:extLst>
          </p:cNvPr>
          <p:cNvSpPr txBox="1"/>
          <p:nvPr/>
        </p:nvSpPr>
        <p:spPr>
          <a:xfrm>
            <a:off x="7272555" y="4882758"/>
            <a:ext cx="4542816" cy="80021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Note: Existing library algorithm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https://github.com/apache/spark/blob/master/mllib/src/</a:t>
            </a:r>
            <a:b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</a:b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main/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scala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/org/apache/spark/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mllib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/clustering/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KMeans.scala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E0EA536-E9E7-DF2E-90EE-CD4A638BD3F6}"/>
              </a:ext>
            </a:extLst>
          </p:cNvPr>
          <p:cNvSpPr txBox="1"/>
          <p:nvPr/>
        </p:nvSpPr>
        <p:spPr>
          <a:xfrm>
            <a:off x="533077" y="1858733"/>
            <a:ext cx="7713155" cy="1077218"/>
          </a:xfrm>
          <a:prstGeom prst="rect">
            <a:avLst/>
          </a:prstGeom>
          <a:noFill/>
        </p:spPr>
        <p:txBody>
          <a:bodyPr wrap="square" lIns="91440" rIns="0" rtlCol="0">
            <a:spAutoFit/>
          </a:bodyPr>
          <a:lstStyle/>
          <a:p>
            <a:pPr indent="-185737"/>
            <a:r>
              <a:rPr lang="de-DE" sz="1600" b="1" dirty="0">
                <a:solidFill>
                  <a:srgbClr val="00B050"/>
                </a:solidFill>
                <a:latin typeface="Consolas" panose="020B0609020204030204" pitchFamily="49" charset="0"/>
                <a:cs typeface="Courier New" pitchFamily="49" charset="0"/>
              </a:rPr>
              <a:t>// read and cache data, initialize centroids</a:t>
            </a:r>
          </a:p>
          <a:p>
            <a:pPr indent="-185737"/>
            <a:r>
              <a:rPr lang="de-DE" sz="1600" dirty="0">
                <a:latin typeface="Consolas" panose="020B0609020204030204" pitchFamily="49" charset="0"/>
                <a:cs typeface="Courier New" pitchFamily="49" charset="0"/>
              </a:rPr>
              <a:t>JavaRDD&lt;Row&gt; D = sc.</a:t>
            </a:r>
            <a:r>
              <a:rPr lang="de-DE" sz="1600" b="1" dirty="0">
                <a:latin typeface="Consolas" panose="020B0609020204030204" pitchFamily="49" charset="0"/>
                <a:cs typeface="Courier New" pitchFamily="49" charset="0"/>
              </a:rPr>
              <a:t>textFile</a:t>
            </a:r>
            <a:r>
              <a:rPr lang="de-DE" sz="1600" dirty="0">
                <a:latin typeface="Consolas" panose="020B0609020204030204" pitchFamily="49" charset="0"/>
                <a:cs typeface="Courier New" pitchFamily="49" charset="0"/>
              </a:rPr>
              <a:t>(</a:t>
            </a:r>
            <a:r>
              <a:rPr lang="de-DE" sz="1600" b="1" dirty="0">
                <a:solidFill>
                  <a:schemeClr val="accent1"/>
                </a:solidFill>
                <a:latin typeface="Consolas" panose="020B0609020204030204" pitchFamily="49" charset="0"/>
                <a:cs typeface="Courier New" pitchFamily="49" charset="0"/>
              </a:rPr>
              <a:t>“hdfs:/user/mboehm/data/D.csv“</a:t>
            </a:r>
            <a:r>
              <a:rPr lang="de-DE" sz="1600" dirty="0">
                <a:latin typeface="Consolas" panose="020B0609020204030204" pitchFamily="49" charset="0"/>
                <a:cs typeface="Courier New" pitchFamily="49" charset="0"/>
              </a:rPr>
              <a:t>)</a:t>
            </a:r>
          </a:p>
          <a:p>
            <a:pPr indent="-185737"/>
            <a:r>
              <a:rPr lang="de-DE" sz="1600" dirty="0">
                <a:latin typeface="Consolas" panose="020B0609020204030204" pitchFamily="49" charset="0"/>
                <a:cs typeface="Courier New" pitchFamily="49" charset="0"/>
              </a:rPr>
              <a:t>  .</a:t>
            </a:r>
            <a:r>
              <a:rPr lang="de-DE" sz="1600" b="1" dirty="0">
                <a:latin typeface="Consolas" panose="020B0609020204030204" pitchFamily="49" charset="0"/>
                <a:cs typeface="Courier New" pitchFamily="49" charset="0"/>
              </a:rPr>
              <a:t>map</a:t>
            </a:r>
            <a:r>
              <a:rPr lang="de-DE" sz="1600" dirty="0">
                <a:latin typeface="Consolas" panose="020B0609020204030204" pitchFamily="49" charset="0"/>
                <a:cs typeface="Courier New" pitchFamily="49" charset="0"/>
              </a:rPr>
              <a:t>(</a:t>
            </a:r>
            <a:r>
              <a:rPr lang="de-DE" sz="1600" b="1" dirty="0">
                <a:latin typeface="Consolas" panose="020B0609020204030204" pitchFamily="49" charset="0"/>
                <a:cs typeface="Courier New" pitchFamily="49" charset="0"/>
              </a:rPr>
              <a:t>new</a:t>
            </a:r>
            <a:r>
              <a:rPr lang="de-DE" sz="1600" dirty="0">
                <a:latin typeface="Consolas" panose="020B0609020204030204" pitchFamily="49" charset="0"/>
                <a:cs typeface="Courier New" pitchFamily="49" charset="0"/>
              </a:rPr>
              <a:t> ParseRow()).</a:t>
            </a:r>
            <a:r>
              <a:rPr lang="de-DE" sz="1600" b="1" dirty="0">
                <a:solidFill>
                  <a:srgbClr val="7889FB"/>
                </a:solidFill>
                <a:latin typeface="Consolas" panose="020B0609020204030204" pitchFamily="49" charset="0"/>
                <a:cs typeface="Courier New" pitchFamily="49" charset="0"/>
              </a:rPr>
              <a:t>cache</a:t>
            </a:r>
            <a:r>
              <a:rPr lang="de-DE" sz="1600" dirty="0">
                <a:latin typeface="Consolas" panose="020B0609020204030204" pitchFamily="49" charset="0"/>
                <a:cs typeface="Courier New" pitchFamily="49" charset="0"/>
              </a:rPr>
              <a:t>(); </a:t>
            </a:r>
            <a:r>
              <a:rPr lang="de-DE" sz="1600" b="1" dirty="0">
                <a:solidFill>
                  <a:srgbClr val="00B050"/>
                </a:solidFill>
                <a:latin typeface="Consolas" panose="020B0609020204030204" pitchFamily="49" charset="0"/>
                <a:cs typeface="Courier New" pitchFamily="49" charset="0"/>
              </a:rPr>
              <a:t>// cache data in spark executors</a:t>
            </a:r>
          </a:p>
          <a:p>
            <a:pPr indent="-185737"/>
            <a:r>
              <a:rPr lang="de-DE" sz="1600" dirty="0">
                <a:latin typeface="Consolas" panose="020B0609020204030204" pitchFamily="49" charset="0"/>
                <a:cs typeface="Courier New" pitchFamily="49" charset="0"/>
              </a:rPr>
              <a:t>Map&lt;Integer,Mean&gt; C = asCentroidMap(D.</a:t>
            </a:r>
            <a:r>
              <a:rPr lang="de-DE" sz="1600" b="1" dirty="0">
                <a:latin typeface="Consolas" panose="020B0609020204030204" pitchFamily="49" charset="0"/>
                <a:cs typeface="Courier New" pitchFamily="49" charset="0"/>
              </a:rPr>
              <a:t>takeSample</a:t>
            </a:r>
            <a:r>
              <a:rPr lang="de-DE" sz="1600" dirty="0">
                <a:latin typeface="Consolas" panose="020B0609020204030204" pitchFamily="49" charset="0"/>
                <a:cs typeface="Courier New" pitchFamily="49" charset="0"/>
              </a:rPr>
              <a:t>(false, k));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1F5141A-8503-526E-EDF8-15F32020D603}"/>
              </a:ext>
            </a:extLst>
          </p:cNvPr>
          <p:cNvSpPr/>
          <p:nvPr/>
        </p:nvSpPr>
        <p:spPr>
          <a:xfrm>
            <a:off x="532203" y="3130109"/>
            <a:ext cx="7645940" cy="2800767"/>
          </a:xfrm>
          <a:prstGeom prst="rect">
            <a:avLst/>
          </a:prstGeom>
        </p:spPr>
        <p:txBody>
          <a:bodyPr wrap="square" lIns="91440">
            <a:spAutoFit/>
          </a:bodyPr>
          <a:lstStyle/>
          <a:p>
            <a:pPr indent="-185737"/>
            <a:r>
              <a:rPr lang="de-DE" sz="1600" b="1" dirty="0">
                <a:solidFill>
                  <a:srgbClr val="00B050"/>
                </a:solidFill>
                <a:latin typeface="Consolas" panose="020B0609020204030204" pitchFamily="49" charset="0"/>
                <a:cs typeface="Courier New" pitchFamily="49" charset="0"/>
              </a:rPr>
              <a:t>// until convergence</a:t>
            </a:r>
          </a:p>
          <a:p>
            <a:pPr indent="-185737"/>
            <a:r>
              <a:rPr lang="de-DE" sz="1600" b="1" dirty="0">
                <a:latin typeface="Consolas" panose="020B0609020204030204" pitchFamily="49" charset="0"/>
                <a:cs typeface="Courier New" pitchFamily="49" charset="0"/>
              </a:rPr>
              <a:t>while</a:t>
            </a:r>
            <a:r>
              <a:rPr lang="de-DE" sz="1600" dirty="0">
                <a:latin typeface="Consolas" panose="020B0609020204030204" pitchFamily="49" charset="0"/>
                <a:cs typeface="Courier New" pitchFamily="49" charset="0"/>
              </a:rPr>
              <a:t>( !equals(C, C2) &amp; i&lt;=maxiter ) {</a:t>
            </a:r>
          </a:p>
          <a:p>
            <a:pPr indent="-185737"/>
            <a:r>
              <a:rPr lang="de-DE" sz="1600" dirty="0">
                <a:latin typeface="Consolas" panose="020B0609020204030204" pitchFamily="49" charset="0"/>
                <a:cs typeface="Courier New" pitchFamily="49" charset="0"/>
              </a:rPr>
              <a:t>  C2 = C; i++;</a:t>
            </a:r>
          </a:p>
          <a:p>
            <a:pPr indent="-185737"/>
            <a:r>
              <a:rPr lang="de-DE" sz="1600" b="1" dirty="0">
                <a:solidFill>
                  <a:srgbClr val="00B050"/>
                </a:solidFill>
                <a:latin typeface="Consolas" panose="020B0609020204030204" pitchFamily="49" charset="0"/>
                <a:cs typeface="Courier New" pitchFamily="49" charset="0"/>
              </a:rPr>
              <a:t>  // assign points to closest centroid, recompute centroid</a:t>
            </a:r>
          </a:p>
          <a:p>
            <a:pPr indent="-185737"/>
            <a:r>
              <a:rPr lang="de-DE" sz="1600" dirty="0">
                <a:latin typeface="Consolas" panose="020B0609020204030204" pitchFamily="49" charset="0"/>
                <a:cs typeface="Courier New" pitchFamily="49" charset="0"/>
              </a:rPr>
              <a:t>  Broadcast&lt;Map&lt;Integer,Row&gt;&gt; bC = sc.</a:t>
            </a:r>
            <a:r>
              <a:rPr lang="de-DE" sz="1600" b="1" dirty="0">
                <a:latin typeface="Consolas" panose="020B0609020204030204" pitchFamily="49" charset="0"/>
                <a:cs typeface="Courier New" pitchFamily="49" charset="0"/>
              </a:rPr>
              <a:t>broadcast</a:t>
            </a:r>
            <a:r>
              <a:rPr lang="de-DE" sz="1600" dirty="0">
                <a:latin typeface="Consolas" panose="020B0609020204030204" pitchFamily="49" charset="0"/>
                <a:cs typeface="Courier New" pitchFamily="49" charset="0"/>
              </a:rPr>
              <a:t>(C)</a:t>
            </a:r>
          </a:p>
          <a:p>
            <a:pPr indent="-185737"/>
            <a:r>
              <a:rPr lang="de-DE" sz="1600" dirty="0">
                <a:latin typeface="Consolas" panose="020B0609020204030204" pitchFamily="49" charset="0"/>
                <a:cs typeface="Courier New" pitchFamily="49" charset="0"/>
              </a:rPr>
              <a:t>  C = D.</a:t>
            </a:r>
            <a:r>
              <a:rPr lang="de-DE" sz="1600" b="1" dirty="0">
                <a:latin typeface="Consolas" panose="020B0609020204030204" pitchFamily="49" charset="0"/>
                <a:cs typeface="Courier New" pitchFamily="49" charset="0"/>
              </a:rPr>
              <a:t>mapToPair</a:t>
            </a:r>
            <a:r>
              <a:rPr lang="de-DE" sz="1600" dirty="0">
                <a:latin typeface="Consolas" panose="020B0609020204030204" pitchFamily="49" charset="0"/>
                <a:cs typeface="Courier New" pitchFamily="49" charset="0"/>
              </a:rPr>
              <a:t>(</a:t>
            </a:r>
            <a:r>
              <a:rPr lang="de-DE" sz="1600" b="1" dirty="0">
                <a:latin typeface="Consolas" panose="020B0609020204030204" pitchFamily="49" charset="0"/>
                <a:cs typeface="Courier New" pitchFamily="49" charset="0"/>
              </a:rPr>
              <a:t>new</a:t>
            </a:r>
            <a:r>
              <a:rPr lang="de-DE" sz="1600" dirty="0">
                <a:latin typeface="Consolas" panose="020B0609020204030204" pitchFamily="49" charset="0"/>
                <a:cs typeface="Courier New" pitchFamily="49" charset="0"/>
              </a:rPr>
              <a:t> </a:t>
            </a:r>
            <a:r>
              <a:rPr lang="de-DE" sz="1600" b="1" dirty="0">
                <a:solidFill>
                  <a:schemeClr val="accent1"/>
                </a:solidFill>
                <a:latin typeface="Consolas" panose="020B0609020204030204" pitchFamily="49" charset="0"/>
                <a:cs typeface="Courier New" pitchFamily="49" charset="0"/>
              </a:rPr>
              <a:t>NearestAssignment</a:t>
            </a:r>
            <a:r>
              <a:rPr lang="de-DE" sz="1600" dirty="0">
                <a:latin typeface="Consolas" panose="020B0609020204030204" pitchFamily="49" charset="0"/>
                <a:cs typeface="Courier New" pitchFamily="49" charset="0"/>
              </a:rPr>
              <a:t>(bC))</a:t>
            </a:r>
          </a:p>
          <a:p>
            <a:pPr indent="-185737"/>
            <a:r>
              <a:rPr lang="de-DE" sz="1600" dirty="0">
                <a:latin typeface="Consolas" panose="020B0609020204030204" pitchFamily="49" charset="0"/>
                <a:cs typeface="Courier New" pitchFamily="49" charset="0"/>
              </a:rPr>
              <a:t>       .</a:t>
            </a:r>
            <a:r>
              <a:rPr lang="de-DE" sz="1600" b="1" dirty="0">
                <a:latin typeface="Consolas" panose="020B0609020204030204" pitchFamily="49" charset="0"/>
                <a:cs typeface="Courier New" pitchFamily="49" charset="0"/>
              </a:rPr>
              <a:t>foldByKey</a:t>
            </a:r>
            <a:r>
              <a:rPr lang="de-DE" sz="1600" dirty="0">
                <a:latin typeface="Consolas" panose="020B0609020204030204" pitchFamily="49" charset="0"/>
                <a:cs typeface="Courier New" pitchFamily="49" charset="0"/>
              </a:rPr>
              <a:t>(</a:t>
            </a:r>
            <a:r>
              <a:rPr lang="de-DE" sz="1600" b="1" dirty="0">
                <a:latin typeface="Consolas" panose="020B0609020204030204" pitchFamily="49" charset="0"/>
                <a:cs typeface="Courier New" pitchFamily="49" charset="0"/>
              </a:rPr>
              <a:t>new</a:t>
            </a:r>
            <a:r>
              <a:rPr lang="de-DE" sz="1600" dirty="0">
                <a:latin typeface="Consolas" panose="020B0609020204030204" pitchFamily="49" charset="0"/>
                <a:cs typeface="Courier New" pitchFamily="49" charset="0"/>
              </a:rPr>
              <a:t> Mean(0), </a:t>
            </a:r>
            <a:r>
              <a:rPr lang="de-DE" sz="1600" b="1" dirty="0">
                <a:latin typeface="Consolas" panose="020B0609020204030204" pitchFamily="49" charset="0"/>
                <a:cs typeface="Courier New" pitchFamily="49" charset="0"/>
              </a:rPr>
              <a:t>new</a:t>
            </a:r>
            <a:r>
              <a:rPr lang="de-DE" sz="1600" dirty="0">
                <a:latin typeface="Consolas" panose="020B0609020204030204" pitchFamily="49" charset="0"/>
                <a:cs typeface="Courier New" pitchFamily="49" charset="0"/>
              </a:rPr>
              <a:t> </a:t>
            </a:r>
            <a:r>
              <a:rPr lang="de-DE" sz="1600" b="1" dirty="0">
                <a:solidFill>
                  <a:schemeClr val="accent1"/>
                </a:solidFill>
                <a:latin typeface="Consolas" panose="020B0609020204030204" pitchFamily="49" charset="0"/>
                <a:cs typeface="Courier New" pitchFamily="49" charset="0"/>
              </a:rPr>
              <a:t>IncComputeCentroids</a:t>
            </a:r>
            <a:r>
              <a:rPr lang="de-DE" sz="1600" dirty="0">
                <a:latin typeface="Consolas" panose="020B0609020204030204" pitchFamily="49" charset="0"/>
                <a:cs typeface="Courier New" pitchFamily="49" charset="0"/>
              </a:rPr>
              <a:t>())</a:t>
            </a:r>
          </a:p>
          <a:p>
            <a:pPr indent="-185737"/>
            <a:r>
              <a:rPr lang="de-DE" sz="1600" dirty="0">
                <a:latin typeface="Consolas" panose="020B0609020204030204" pitchFamily="49" charset="0"/>
                <a:cs typeface="Courier New" pitchFamily="49" charset="0"/>
              </a:rPr>
              <a:t>       .</a:t>
            </a:r>
            <a:r>
              <a:rPr lang="de-DE" sz="1600" b="1" dirty="0">
                <a:latin typeface="Consolas" panose="020B0609020204030204" pitchFamily="49" charset="0"/>
                <a:cs typeface="Courier New" pitchFamily="49" charset="0"/>
              </a:rPr>
              <a:t>collectAsMap</a:t>
            </a:r>
            <a:r>
              <a:rPr lang="de-DE" sz="1600" dirty="0">
                <a:latin typeface="Consolas" panose="020B0609020204030204" pitchFamily="49" charset="0"/>
                <a:cs typeface="Courier New" pitchFamily="49" charset="0"/>
              </a:rPr>
              <a:t>();</a:t>
            </a:r>
          </a:p>
          <a:p>
            <a:pPr indent="-185737"/>
            <a:r>
              <a:rPr lang="de-DE" sz="1600" dirty="0">
                <a:latin typeface="Consolas" panose="020B0609020204030204" pitchFamily="49" charset="0"/>
                <a:cs typeface="Courier New" pitchFamily="49" charset="0"/>
              </a:rPr>
              <a:t>}</a:t>
            </a:r>
          </a:p>
          <a:p>
            <a:pPr indent="-185737"/>
            <a:endParaRPr lang="de-DE" sz="1600" dirty="0">
              <a:latin typeface="Consolas" panose="020B0609020204030204" pitchFamily="49" charset="0"/>
              <a:cs typeface="Courier New" pitchFamily="49" charset="0"/>
            </a:endParaRPr>
          </a:p>
          <a:p>
            <a:pPr indent="-185737"/>
            <a:r>
              <a:rPr lang="de-DE" sz="1600" b="1" dirty="0">
                <a:latin typeface="Consolas" panose="020B0609020204030204" pitchFamily="49" charset="0"/>
                <a:cs typeface="Courier New" pitchFamily="49" charset="0"/>
              </a:rPr>
              <a:t>return</a:t>
            </a:r>
            <a:r>
              <a:rPr lang="de-DE" sz="1600" dirty="0">
                <a:latin typeface="Consolas" panose="020B0609020204030204" pitchFamily="49" charset="0"/>
                <a:cs typeface="Courier New" pitchFamily="49" charset="0"/>
              </a:rPr>
              <a:t> C;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8913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C2E3040-FFDD-EC16-A133-B3863DF3FD2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Data-Parallel Data-Frame Operations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A65B48-C6A7-8ADE-1327-D8C82319B21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2171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B528E1-7233-B771-0640-DC1789C7AFD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Recap: Data Preparation Problem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80% Argument:</a:t>
            </a:r>
            <a:r>
              <a:rPr lang="en-US" dirty="0"/>
              <a:t> 80-90% time for finding, integrating, cleaning data</a:t>
            </a:r>
          </a:p>
          <a:p>
            <a:pPr lvl="1"/>
            <a:r>
              <a:rPr lang="en-US" dirty="0"/>
              <a:t>Data scientists prefer scripting languages and in-memory libraries</a:t>
            </a:r>
            <a:endParaRPr lang="en-US" sz="1200" dirty="0"/>
          </a:p>
          <a:p>
            <a:r>
              <a:rPr lang="en-US" dirty="0"/>
              <a:t>R and Python </a:t>
            </a:r>
            <a:r>
              <a:rPr lang="en-US" dirty="0" err="1"/>
              <a:t>DataFrames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R </a:t>
            </a:r>
            <a:r>
              <a:rPr lang="en-US" dirty="0" err="1">
                <a:latin typeface="Consolas" panose="020B0609020204030204" pitchFamily="49" charset="0"/>
              </a:rPr>
              <a:t>data.frame</a:t>
            </a:r>
            <a:r>
              <a:rPr lang="en-US" dirty="0"/>
              <a:t>/</a:t>
            </a:r>
            <a:r>
              <a:rPr lang="en-US" dirty="0" err="1">
                <a:latin typeface="Consolas" panose="020B0609020204030204" pitchFamily="49" charset="0"/>
              </a:rPr>
              <a:t>dplyr</a:t>
            </a:r>
            <a:r>
              <a:rPr lang="en-US" dirty="0"/>
              <a:t> and Python </a:t>
            </a:r>
            <a:r>
              <a:rPr lang="en-US" dirty="0">
                <a:latin typeface="Consolas" panose="020B0609020204030204" pitchFamily="49" charset="0"/>
              </a:rPr>
              <a:t>pandas</a:t>
            </a:r>
            <a:r>
              <a:rPr lang="en-US" dirty="0"/>
              <a:t> </a:t>
            </a:r>
            <a:r>
              <a:rPr lang="en-US" dirty="0" err="1"/>
              <a:t>DataFrame</a:t>
            </a:r>
            <a:r>
              <a:rPr lang="en-US" dirty="0"/>
              <a:t> for </a:t>
            </a:r>
            <a:br>
              <a:rPr lang="en-US" dirty="0"/>
            </a:br>
            <a:r>
              <a:rPr lang="en-US" dirty="0"/>
              <a:t>seamless data manipulations (most popular packages/features)</a:t>
            </a:r>
          </a:p>
          <a:p>
            <a:pPr lvl="1"/>
            <a:r>
              <a:rPr lang="en-US" dirty="0" err="1"/>
              <a:t>DataFrame</a:t>
            </a:r>
            <a:r>
              <a:rPr lang="en-US" dirty="0"/>
              <a:t>: </a:t>
            </a:r>
            <a:r>
              <a:rPr lang="en-US" b="1" dirty="0">
                <a:solidFill>
                  <a:srgbClr val="7889FB"/>
                </a:solidFill>
              </a:rPr>
              <a:t>table with a schema</a:t>
            </a:r>
          </a:p>
          <a:p>
            <a:pPr lvl="1"/>
            <a:r>
              <a:rPr lang="en-US" dirty="0"/>
              <a:t>Descriptive stats and basic math, reorganization, joins, grouping, windowing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Limitation:</a:t>
            </a:r>
            <a:r>
              <a:rPr lang="en-US" dirty="0"/>
              <a:t> Only in-memory, single-node operations</a:t>
            </a:r>
          </a:p>
          <a:p>
            <a:pPr lvl="2"/>
            <a:endParaRPr lang="en-US" sz="1200" dirty="0"/>
          </a:p>
          <a:p>
            <a:r>
              <a:rPr lang="en-US" dirty="0"/>
              <a:t>Example </a:t>
            </a:r>
            <a:br>
              <a:rPr lang="en-US" dirty="0"/>
            </a:br>
            <a:r>
              <a:rPr lang="en-US" dirty="0"/>
              <a:t>Pandas</a:t>
            </a: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E03E44-E57C-CC0F-08E8-21F59D5EE17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Origins of </a:t>
            </a:r>
            <a:r>
              <a:rPr lang="en-US" dirty="0" err="1"/>
              <a:t>DataFrames</a:t>
            </a:r>
            <a:r>
              <a:rPr lang="en-US" dirty="0"/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462EB17-3DF7-6D9F-D5E1-DB916718FF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4007" y="1354590"/>
            <a:ext cx="49748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8745A95-97FE-6C3E-8E80-74C0E047C5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5622" y="1485684"/>
            <a:ext cx="49748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4C974FF-8EFF-2E22-38DC-BAB7F63C1B91}"/>
              </a:ext>
            </a:extLst>
          </p:cNvPr>
          <p:cNvSpPr txBox="1"/>
          <p:nvPr/>
        </p:nvSpPr>
        <p:spPr>
          <a:xfrm>
            <a:off x="2166522" y="4432096"/>
            <a:ext cx="5469818" cy="129266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600" b="1" dirty="0">
                <a:latin typeface="Consolas" panose="020B0609020204030204" pitchFamily="49" charset="0"/>
                <a:cs typeface="Calibri" panose="020F0502020204030204" pitchFamily="34" charset="0"/>
              </a:rPr>
              <a:t>import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 pandas </a:t>
            </a:r>
            <a:r>
              <a:rPr lang="en-US" sz="1600" b="1" dirty="0">
                <a:latin typeface="Consolas" panose="020B0609020204030204" pitchFamily="49" charset="0"/>
                <a:cs typeface="Calibri" panose="020F0502020204030204" pitchFamily="34" charset="0"/>
              </a:rPr>
              <a:t>as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onsolas" panose="020B0609020204030204" pitchFamily="49" charset="0"/>
                <a:cs typeface="Calibri" panose="020F0502020204030204" pitchFamily="34" charset="0"/>
              </a:rPr>
              <a:t>pd</a:t>
            </a:r>
            <a:endParaRPr lang="en-US" sz="1600" dirty="0">
              <a:latin typeface="Consolas" panose="020B0609020204030204" pitchFamily="49" charset="0"/>
              <a:cs typeface="Calibri" panose="020F0502020204030204" pitchFamily="34" charset="0"/>
            </a:endParaRPr>
          </a:p>
          <a:p>
            <a:endParaRPr lang="en-US" sz="700" dirty="0">
              <a:latin typeface="Consolas" panose="020B0609020204030204" pitchFamily="49" charset="0"/>
              <a:cs typeface="Calibri" panose="020F0502020204030204" pitchFamily="34" charset="0"/>
            </a:endParaRPr>
          </a:p>
          <a:p>
            <a:r>
              <a:rPr lang="en-US" sz="1600" dirty="0" err="1">
                <a:latin typeface="Consolas" panose="020B0609020204030204" pitchFamily="49" charset="0"/>
                <a:cs typeface="Calibri" panose="020F0502020204030204" pitchFamily="34" charset="0"/>
              </a:rPr>
              <a:t>df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 = </a:t>
            </a:r>
            <a:r>
              <a:rPr lang="en-US" sz="1600" dirty="0" err="1">
                <a:latin typeface="Consolas" panose="020B0609020204030204" pitchFamily="49" charset="0"/>
                <a:cs typeface="Calibri" panose="020F0502020204030204" pitchFamily="34" charset="0"/>
              </a:rPr>
              <a:t>pd.</a:t>
            </a:r>
            <a:r>
              <a:rPr lang="en-US" sz="1600" b="1" dirty="0" err="1">
                <a:latin typeface="Consolas" panose="020B0609020204030204" pitchFamily="49" charset="0"/>
                <a:cs typeface="Calibri" panose="020F0502020204030204" pitchFamily="34" charset="0"/>
              </a:rPr>
              <a:t>read_csv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(‘data/tmp1.csv’, </a:t>
            </a:r>
            <a:r>
              <a:rPr lang="en-US" sz="1600" dirty="0" err="1">
                <a:latin typeface="Consolas" panose="020B0609020204030204" pitchFamily="49" charset="0"/>
                <a:cs typeface="Calibri" panose="020F0502020204030204" pitchFamily="34" charset="0"/>
              </a:rPr>
              <a:t>index_col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=2)</a:t>
            </a:r>
          </a:p>
          <a:p>
            <a:r>
              <a:rPr lang="en-US" sz="1600" dirty="0" err="1">
                <a:latin typeface="Consolas" panose="020B0609020204030204" pitchFamily="49" charset="0"/>
                <a:cs typeface="Calibri" panose="020F0502020204030204" pitchFamily="34" charset="0"/>
              </a:rPr>
              <a:t>df.</a:t>
            </a:r>
            <a:r>
              <a:rPr lang="en-US" sz="1600" b="1" dirty="0" err="1">
                <a:latin typeface="Consolas" panose="020B0609020204030204" pitchFamily="49" charset="0"/>
                <a:cs typeface="Calibri" panose="020F0502020204030204" pitchFamily="34" charset="0"/>
              </a:rPr>
              <a:t>head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() </a:t>
            </a:r>
            <a:r>
              <a:rPr lang="en-US" sz="1600" b="1" dirty="0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# </a:t>
            </a:r>
            <a:r>
              <a:rPr lang="en-US" sz="1600" b="1" dirty="0" err="1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df</a:t>
            </a:r>
            <a:r>
              <a:rPr lang="en-US" sz="1600" b="1" dirty="0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 w/ indexes A-Z</a:t>
            </a:r>
          </a:p>
          <a:p>
            <a:endParaRPr lang="en-US" sz="700" dirty="0">
              <a:latin typeface="Consolas" panose="020B0609020204030204" pitchFamily="49" charset="0"/>
              <a:cs typeface="Calibri" panose="020F0502020204030204" pitchFamily="34" charset="0"/>
            </a:endParaRPr>
          </a:p>
          <a:p>
            <a:r>
              <a:rPr lang="en-US" sz="1600" dirty="0" err="1">
                <a:latin typeface="Consolas" panose="020B0609020204030204" pitchFamily="49" charset="0"/>
                <a:cs typeface="Calibri" panose="020F0502020204030204" pitchFamily="34" charset="0"/>
              </a:rPr>
              <a:t>df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 = </a:t>
            </a:r>
            <a:r>
              <a:rPr lang="en-US" sz="1600" dirty="0" err="1">
                <a:latin typeface="Consolas" panose="020B0609020204030204" pitchFamily="49" charset="0"/>
                <a:cs typeface="Calibri" panose="020F0502020204030204" pitchFamily="34" charset="0"/>
              </a:rPr>
              <a:t>pd.</a:t>
            </a:r>
            <a:r>
              <a:rPr lang="en-US" sz="1600" b="1" dirty="0" err="1">
                <a:latin typeface="Consolas" panose="020B0609020204030204" pitchFamily="49" charset="0"/>
                <a:cs typeface="Calibri" panose="020F0502020204030204" pitchFamily="34" charset="0"/>
              </a:rPr>
              <a:t>concat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(</a:t>
            </a:r>
            <a:r>
              <a:rPr lang="en-US" sz="1600" dirty="0" err="1">
                <a:latin typeface="Consolas" panose="020B0609020204030204" pitchFamily="49" charset="0"/>
                <a:cs typeface="Calibri" panose="020F0502020204030204" pitchFamily="34" charset="0"/>
              </a:rPr>
              <a:t>df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, </a:t>
            </a:r>
            <a:r>
              <a:rPr lang="en-US" sz="1600" dirty="0" err="1">
                <a:latin typeface="Consolas" panose="020B0609020204030204" pitchFamily="49" charset="0"/>
                <a:cs typeface="Calibri" panose="020F0502020204030204" pitchFamily="34" charset="0"/>
              </a:rPr>
              <a:t>df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[[‘A’,’C’]], axis=0) </a:t>
            </a:r>
          </a:p>
        </p:txBody>
      </p:sp>
    </p:spTree>
    <p:extLst>
      <p:ext uri="{BB962C8B-B14F-4D97-AF65-F5344CB8AC3E}">
        <p14:creationId xmlns:p14="http://schemas.microsoft.com/office/powerpoint/2010/main" val="1639757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7B905DF-B440-A1EB-0CE9-FDA16431214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Overview Spark </a:t>
            </a:r>
            <a:r>
              <a:rPr lang="en-US" dirty="0" err="1"/>
              <a:t>DataFrame</a:t>
            </a:r>
            <a:endParaRPr lang="en-US" dirty="0"/>
          </a:p>
          <a:p>
            <a:pPr lvl="1"/>
            <a:r>
              <a:rPr lang="en-US" dirty="0" err="1"/>
              <a:t>DataFrame</a:t>
            </a:r>
            <a:r>
              <a:rPr lang="en-US" dirty="0"/>
              <a:t> is a </a:t>
            </a:r>
            <a:r>
              <a:rPr lang="en-US" b="1" dirty="0">
                <a:solidFill>
                  <a:schemeClr val="accent1"/>
                </a:solidFill>
              </a:rPr>
              <a:t>distributed collection of rows</a:t>
            </a:r>
            <a:r>
              <a:rPr lang="en-US" b="1" dirty="0">
                <a:solidFill>
                  <a:srgbClr val="7889FB"/>
                </a:solidFill>
              </a:rPr>
              <a:t> </a:t>
            </a:r>
            <a:br>
              <a:rPr lang="en-US" b="1" dirty="0">
                <a:solidFill>
                  <a:srgbClr val="7889FB"/>
                </a:solidFill>
              </a:rPr>
            </a:br>
            <a:r>
              <a:rPr lang="en-US" dirty="0"/>
              <a:t>with named/typed columns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Relational operations</a:t>
            </a:r>
            <a:r>
              <a:rPr lang="en-US" dirty="0"/>
              <a:t> (e.g., projection, selection, joins, grouping, aggregation)</a:t>
            </a:r>
          </a:p>
          <a:p>
            <a:pPr lvl="1"/>
            <a:r>
              <a:rPr lang="en-US" b="1" dirty="0" err="1">
                <a:solidFill>
                  <a:srgbClr val="7889FB"/>
                </a:solidFill>
              </a:rPr>
              <a:t>DataSources</a:t>
            </a:r>
            <a:r>
              <a:rPr lang="en-US" dirty="0"/>
              <a:t> (e.g., </a:t>
            </a:r>
            <a:r>
              <a:rPr lang="en-US" dirty="0" err="1"/>
              <a:t>json</a:t>
            </a:r>
            <a:r>
              <a:rPr lang="en-US" dirty="0"/>
              <a:t>, </a:t>
            </a:r>
            <a:r>
              <a:rPr lang="en-US" dirty="0" err="1"/>
              <a:t>jdbc</a:t>
            </a:r>
            <a:r>
              <a:rPr lang="en-US" dirty="0"/>
              <a:t>, parquet, </a:t>
            </a:r>
            <a:r>
              <a:rPr lang="en-US" dirty="0" err="1"/>
              <a:t>hdfs</a:t>
            </a:r>
            <a:r>
              <a:rPr lang="en-US" dirty="0"/>
              <a:t>, s3, </a:t>
            </a:r>
            <a:r>
              <a:rPr lang="en-US" dirty="0" err="1"/>
              <a:t>avro</a:t>
            </a:r>
            <a:r>
              <a:rPr lang="en-US" dirty="0"/>
              <a:t>, </a:t>
            </a:r>
            <a:r>
              <a:rPr lang="en-US" dirty="0" err="1"/>
              <a:t>hbase</a:t>
            </a:r>
            <a:r>
              <a:rPr lang="en-US" dirty="0"/>
              <a:t>, csv, </a:t>
            </a:r>
            <a:r>
              <a:rPr lang="en-US" dirty="0" err="1"/>
              <a:t>cassandra</a:t>
            </a:r>
            <a:r>
              <a:rPr lang="en-US" dirty="0"/>
              <a:t>)</a:t>
            </a:r>
          </a:p>
          <a:p>
            <a:pPr lvl="2"/>
            <a:endParaRPr lang="en-US" sz="1200" dirty="0"/>
          </a:p>
          <a:p>
            <a:r>
              <a:rPr lang="en-US" dirty="0" err="1"/>
              <a:t>DataFrame</a:t>
            </a:r>
            <a:r>
              <a:rPr lang="en-US" dirty="0"/>
              <a:t> and Dataset APIs</a:t>
            </a:r>
          </a:p>
          <a:p>
            <a:pPr lvl="1"/>
            <a:r>
              <a:rPr lang="en-US" dirty="0" err="1"/>
              <a:t>DataFrame</a:t>
            </a:r>
            <a:r>
              <a:rPr lang="en-US" dirty="0"/>
              <a:t> was introduced as basis for Spark SQL </a:t>
            </a:r>
          </a:p>
          <a:p>
            <a:pPr lvl="1"/>
            <a:r>
              <a:rPr lang="en-US" dirty="0" err="1"/>
              <a:t>DataSets</a:t>
            </a:r>
            <a:r>
              <a:rPr lang="en-US" dirty="0"/>
              <a:t> allow </a:t>
            </a:r>
            <a:r>
              <a:rPr lang="en-US" b="1" dirty="0">
                <a:solidFill>
                  <a:schemeClr val="accent1"/>
                </a:solidFill>
              </a:rPr>
              <a:t>more customization</a:t>
            </a:r>
            <a:r>
              <a:rPr lang="en-US" dirty="0"/>
              <a:t> and compile-time analysis errors (Spark 2)</a:t>
            </a:r>
          </a:p>
          <a:p>
            <a:pPr lvl="2"/>
            <a:endParaRPr lang="en-US" sz="1200" dirty="0"/>
          </a:p>
          <a:p>
            <a:r>
              <a:rPr lang="en-US" dirty="0"/>
              <a:t>Example </a:t>
            </a:r>
            <a:r>
              <a:rPr lang="en-US" dirty="0" err="1"/>
              <a:t>DataFrame</a:t>
            </a:r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458DAF-390F-AABA-80CE-56154B92F00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Spark </a:t>
            </a:r>
            <a:r>
              <a:rPr lang="en-US" dirty="0" err="1"/>
              <a:t>DataFrames</a:t>
            </a:r>
            <a:r>
              <a:rPr lang="en-US" dirty="0"/>
              <a:t> and </a:t>
            </a:r>
            <a:r>
              <a:rPr lang="en-US" dirty="0" err="1"/>
              <a:t>DataSets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4147959-7C15-0B7C-7D4C-3BCFB54BFA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3605" y="1317568"/>
            <a:ext cx="2391255" cy="14789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41E2E78-4443-5A39-1A73-F7890B96A291}"/>
              </a:ext>
            </a:extLst>
          </p:cNvPr>
          <p:cNvSpPr txBox="1"/>
          <p:nvPr/>
        </p:nvSpPr>
        <p:spPr>
          <a:xfrm>
            <a:off x="5805163" y="3079417"/>
            <a:ext cx="4533089" cy="43088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2200" dirty="0" err="1">
                <a:latin typeface="Consolas" panose="020B0609020204030204" pitchFamily="49" charset="0"/>
                <a:cs typeface="Calibri" panose="020F0502020204030204" pitchFamily="34" charset="0"/>
              </a:rPr>
              <a:t>DataFrame</a:t>
            </a:r>
            <a:r>
              <a:rPr lang="en-US" sz="2200" dirty="0">
                <a:latin typeface="Consolas" panose="020B0609020204030204" pitchFamily="49" charset="0"/>
                <a:cs typeface="Calibri" panose="020F0502020204030204" pitchFamily="34" charset="0"/>
              </a:rPr>
              <a:t> = Dataset[Row]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385E8D8-2022-2B41-2437-9B9D59DC4DF6}"/>
              </a:ext>
            </a:extLst>
          </p:cNvPr>
          <p:cNvSpPr txBox="1"/>
          <p:nvPr/>
        </p:nvSpPr>
        <p:spPr>
          <a:xfrm>
            <a:off x="3581380" y="4292402"/>
            <a:ext cx="6439710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logs = </a:t>
            </a:r>
            <a:r>
              <a:rPr lang="en-US" dirty="0" err="1">
                <a:latin typeface="Consolas" panose="020B0609020204030204" pitchFamily="49" charset="0"/>
                <a:cs typeface="Calibri" panose="020F0502020204030204" pitchFamily="34" charset="0"/>
              </a:rPr>
              <a:t>spark.read.</a:t>
            </a:r>
            <a:r>
              <a:rPr lang="en-US" b="1" dirty="0" err="1">
                <a:latin typeface="Consolas" panose="020B0609020204030204" pitchFamily="49" charset="0"/>
                <a:cs typeface="Calibri" panose="020F0502020204030204" pitchFamily="34" charset="0"/>
              </a:rPr>
              <a:t>format</a:t>
            </a:r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(</a:t>
            </a:r>
            <a:r>
              <a:rPr lang="en-US" b="1" dirty="0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"</a:t>
            </a:r>
            <a:r>
              <a:rPr lang="en-US" b="1" dirty="0" err="1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json</a:t>
            </a:r>
            <a:r>
              <a:rPr lang="en-US" b="1" dirty="0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"</a:t>
            </a:r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).</a:t>
            </a:r>
            <a:r>
              <a:rPr lang="en-US" b="1" dirty="0">
                <a:latin typeface="Consolas" panose="020B0609020204030204" pitchFamily="49" charset="0"/>
                <a:cs typeface="Calibri" panose="020F0502020204030204" pitchFamily="34" charset="0"/>
              </a:rPr>
              <a:t>open</a:t>
            </a:r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(</a:t>
            </a:r>
            <a:r>
              <a:rPr lang="en-US" b="1" dirty="0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"s3://logs"</a:t>
            </a:r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)</a:t>
            </a:r>
          </a:p>
          <a:p>
            <a:r>
              <a:rPr lang="en-US" dirty="0" err="1">
                <a:latin typeface="Consolas" panose="020B0609020204030204" pitchFamily="49" charset="0"/>
                <a:cs typeface="Calibri" panose="020F0502020204030204" pitchFamily="34" charset="0"/>
              </a:rPr>
              <a:t>logs.</a:t>
            </a:r>
            <a:r>
              <a:rPr lang="en-US" b="1" dirty="0" err="1">
                <a:latin typeface="Consolas" panose="020B0609020204030204" pitchFamily="49" charset="0"/>
                <a:cs typeface="Calibri" panose="020F0502020204030204" pitchFamily="34" charset="0"/>
              </a:rPr>
              <a:t>groupBy</a:t>
            </a:r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(</a:t>
            </a:r>
            <a:r>
              <a:rPr lang="en-US" dirty="0" err="1">
                <a:latin typeface="Consolas" panose="020B0609020204030204" pitchFamily="49" charset="0"/>
                <a:cs typeface="Calibri" panose="020F0502020204030204" pitchFamily="34" charset="0"/>
              </a:rPr>
              <a:t>logs.user_id</a:t>
            </a:r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).</a:t>
            </a:r>
            <a:r>
              <a:rPr lang="en-US" b="1" dirty="0" err="1">
                <a:latin typeface="Consolas" panose="020B0609020204030204" pitchFamily="49" charset="0"/>
                <a:cs typeface="Calibri" panose="020F0502020204030204" pitchFamily="34" charset="0"/>
              </a:rPr>
              <a:t>agg</a:t>
            </a:r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(</a:t>
            </a:r>
            <a:r>
              <a:rPr lang="en-US" b="1" dirty="0">
                <a:latin typeface="Consolas" panose="020B0609020204030204" pitchFamily="49" charset="0"/>
                <a:cs typeface="Calibri" panose="020F0502020204030204" pitchFamily="34" charset="0"/>
              </a:rPr>
              <a:t>sum</a:t>
            </a:r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(</a:t>
            </a:r>
            <a:r>
              <a:rPr lang="en-US" dirty="0" err="1">
                <a:latin typeface="Consolas" panose="020B0609020204030204" pitchFamily="49" charset="0"/>
                <a:cs typeface="Calibri" panose="020F0502020204030204" pitchFamily="34" charset="0"/>
              </a:rPr>
              <a:t>logs.time</a:t>
            </a:r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))</a:t>
            </a:r>
          </a:p>
          <a:p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  .</a:t>
            </a:r>
            <a:r>
              <a:rPr lang="en-US" dirty="0" err="1">
                <a:latin typeface="Consolas" panose="020B0609020204030204" pitchFamily="49" charset="0"/>
                <a:cs typeface="Calibri" panose="020F0502020204030204" pitchFamily="34" charset="0"/>
              </a:rPr>
              <a:t>write.</a:t>
            </a:r>
            <a:r>
              <a:rPr lang="en-US" b="1" dirty="0" err="1">
                <a:latin typeface="Consolas" panose="020B0609020204030204" pitchFamily="49" charset="0"/>
                <a:cs typeface="Calibri" panose="020F0502020204030204" pitchFamily="34" charset="0"/>
              </a:rPr>
              <a:t>format</a:t>
            </a:r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(</a:t>
            </a:r>
            <a:r>
              <a:rPr lang="en-US" b="1" dirty="0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"</a:t>
            </a:r>
            <a:r>
              <a:rPr lang="en-US" b="1" dirty="0" err="1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jdbc</a:t>
            </a:r>
            <a:r>
              <a:rPr lang="en-US" b="1" dirty="0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"</a:t>
            </a:r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).</a:t>
            </a:r>
            <a:r>
              <a:rPr lang="en-US" b="1" dirty="0">
                <a:latin typeface="Consolas" panose="020B0609020204030204" pitchFamily="49" charset="0"/>
                <a:cs typeface="Calibri" panose="020F0502020204030204" pitchFamily="34" charset="0"/>
              </a:rPr>
              <a:t>save</a:t>
            </a:r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(</a:t>
            </a:r>
            <a:r>
              <a:rPr lang="en-US" b="1" dirty="0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"</a:t>
            </a:r>
            <a:r>
              <a:rPr lang="en-US" b="1" dirty="0" err="1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jdbc:mysql</a:t>
            </a:r>
            <a:r>
              <a:rPr lang="en-US" b="1" dirty="0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//...")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EECE5CD-C6CE-98E2-619D-92BF31C038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859" y="5226423"/>
            <a:ext cx="1002237" cy="54864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660024E-052C-D790-E705-EF7478689D25}"/>
              </a:ext>
            </a:extLst>
          </p:cNvPr>
          <p:cNvSpPr txBox="1"/>
          <p:nvPr/>
        </p:nvSpPr>
        <p:spPr>
          <a:xfrm>
            <a:off x="1974147" y="5316077"/>
            <a:ext cx="4640094" cy="52322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[Michael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Armbrust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Structuring Apache Spark – SQL,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DataFrames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Datasets, and Streaming,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 Spark Summit 2016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3DD1FF0-3D99-D263-D06D-85C40117EA6A}"/>
              </a:ext>
            </a:extLst>
          </p:cNvPr>
          <p:cNvSpPr txBox="1"/>
          <p:nvPr/>
        </p:nvSpPr>
        <p:spPr>
          <a:xfrm>
            <a:off x="6471438" y="5351253"/>
            <a:ext cx="1566151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</a:t>
            </a: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PySpark</a:t>
            </a:r>
            <a:endParaRPr lang="en-US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2204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3D5C44B-EF01-21F9-ACEC-437685E7B3F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Overview </a:t>
            </a:r>
            <a:r>
              <a:rPr lang="en-US" dirty="0" err="1"/>
              <a:t>SparkSQL</a:t>
            </a:r>
            <a:endParaRPr lang="en-US" dirty="0"/>
          </a:p>
          <a:p>
            <a:pPr lvl="1"/>
            <a:r>
              <a:rPr lang="en-US" dirty="0"/>
              <a:t>Shark (~2013): academic prototype for SQL on Spark</a:t>
            </a:r>
          </a:p>
          <a:p>
            <a:pPr lvl="1"/>
            <a:r>
              <a:rPr lang="en-US" b="1" dirty="0" err="1">
                <a:solidFill>
                  <a:schemeClr val="accent1"/>
                </a:solidFill>
              </a:rPr>
              <a:t>SparkSQL</a:t>
            </a:r>
            <a:r>
              <a:rPr lang="en-US" dirty="0"/>
              <a:t> (~2015): reimplementation from scratch</a:t>
            </a:r>
          </a:p>
          <a:p>
            <a:pPr lvl="1"/>
            <a:r>
              <a:rPr lang="en-US" dirty="0"/>
              <a:t>Common IR and compilation of SQL and </a:t>
            </a:r>
            <a:r>
              <a:rPr lang="en-US" dirty="0" err="1"/>
              <a:t>DataFrame</a:t>
            </a:r>
            <a:r>
              <a:rPr lang="en-US" dirty="0"/>
              <a:t> operations</a:t>
            </a:r>
          </a:p>
          <a:p>
            <a:pPr lvl="1"/>
            <a:endParaRPr lang="en-US" sz="700" dirty="0"/>
          </a:p>
          <a:p>
            <a:r>
              <a:rPr lang="en-US" dirty="0"/>
              <a:t>Catalyst: </a:t>
            </a:r>
            <a:br>
              <a:rPr lang="en-US" dirty="0"/>
            </a:br>
            <a:r>
              <a:rPr lang="en-US" dirty="0"/>
              <a:t>Query Planning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Performance features</a:t>
            </a:r>
          </a:p>
          <a:p>
            <a:pPr lvl="1"/>
            <a:r>
              <a:rPr lang="en-US" b="1" dirty="0"/>
              <a:t>#1</a:t>
            </a:r>
            <a:r>
              <a:rPr lang="en-US" dirty="0"/>
              <a:t> </a:t>
            </a:r>
            <a:r>
              <a:rPr lang="en-US" b="1" dirty="0">
                <a:solidFill>
                  <a:srgbClr val="7889FB"/>
                </a:solidFill>
              </a:rPr>
              <a:t>Whole-stage code generation</a:t>
            </a:r>
            <a:r>
              <a:rPr lang="en-US" dirty="0"/>
              <a:t> via </a:t>
            </a:r>
            <a:r>
              <a:rPr lang="en-US" dirty="0" err="1"/>
              <a:t>Janino</a:t>
            </a:r>
            <a:endParaRPr lang="en-US" dirty="0"/>
          </a:p>
          <a:p>
            <a:pPr lvl="1"/>
            <a:r>
              <a:rPr lang="en-US" b="1" dirty="0"/>
              <a:t>#2</a:t>
            </a:r>
            <a:r>
              <a:rPr lang="en-US" dirty="0"/>
              <a:t> </a:t>
            </a:r>
            <a:r>
              <a:rPr lang="en-US" b="1" dirty="0">
                <a:solidFill>
                  <a:srgbClr val="7889FB"/>
                </a:solidFill>
              </a:rPr>
              <a:t>Off-heap memory</a:t>
            </a:r>
            <a:r>
              <a:rPr lang="en-US" dirty="0"/>
              <a:t> (</a:t>
            </a:r>
            <a:r>
              <a:rPr lang="en-US" dirty="0" err="1">
                <a:latin typeface="Consolas" panose="020B0609020204030204" pitchFamily="49" charset="0"/>
              </a:rPr>
              <a:t>sun.misc.Unsafe</a:t>
            </a:r>
            <a:r>
              <a:rPr lang="en-US" dirty="0"/>
              <a:t>) for caching and certain operations</a:t>
            </a:r>
          </a:p>
          <a:p>
            <a:pPr lvl="1"/>
            <a:r>
              <a:rPr lang="en-US" b="1" dirty="0"/>
              <a:t>#3</a:t>
            </a:r>
            <a:r>
              <a:rPr lang="en-US" dirty="0"/>
              <a:t> </a:t>
            </a:r>
            <a:r>
              <a:rPr lang="en-US" b="1" dirty="0">
                <a:solidFill>
                  <a:srgbClr val="7889FB"/>
                </a:solidFill>
              </a:rPr>
              <a:t>Pushdown</a:t>
            </a:r>
            <a:r>
              <a:rPr lang="en-US" dirty="0"/>
              <a:t> of selection, projection, joins into data sources (+ join ordering)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537024-A7A8-CE5B-AB79-57FB7328E42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err="1"/>
              <a:t>SparkSQL</a:t>
            </a:r>
            <a:r>
              <a:rPr lang="en-US" dirty="0"/>
              <a:t> and </a:t>
            </a:r>
            <a:r>
              <a:rPr lang="en-US" dirty="0" err="1"/>
              <a:t>DataFrame</a:t>
            </a:r>
            <a:r>
              <a:rPr lang="en-US" dirty="0"/>
              <a:t>/Dataset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6D3260-B2D8-4E40-515F-331DE5CB56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3650" y="2638698"/>
            <a:ext cx="8174803" cy="17672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DD55B97-C502-7215-7457-C3E4A2BEBD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4244" y="580630"/>
            <a:ext cx="1537848" cy="53335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53CC595-E06A-42F7-D4DC-A80D29F320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28453" y="1383354"/>
            <a:ext cx="49748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6173092-1E97-F10A-B487-142A5C447807}"/>
              </a:ext>
            </a:extLst>
          </p:cNvPr>
          <p:cNvSpPr txBox="1"/>
          <p:nvPr/>
        </p:nvSpPr>
        <p:spPr>
          <a:xfrm>
            <a:off x="8544900" y="1323418"/>
            <a:ext cx="2427766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[Michael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Armbrust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et al.: Spark SQL: Relational Data Processing in Spark.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SIGMOD 2015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308184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320E55D-852A-0393-3FA8-F338EFDDDEC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Overview </a:t>
            </a:r>
            <a:r>
              <a:rPr lang="en-US" dirty="0" err="1"/>
              <a:t>Dask</a:t>
            </a:r>
            <a:endParaRPr lang="en-US" dirty="0"/>
          </a:p>
          <a:p>
            <a:pPr lvl="1"/>
            <a:r>
              <a:rPr lang="en-US" dirty="0"/>
              <a:t>Multi-threaded and distributed operations for arrays, bags, and </a:t>
            </a:r>
            <a:r>
              <a:rPr lang="en-US" dirty="0" err="1"/>
              <a:t>dataframes</a:t>
            </a:r>
            <a:endParaRPr lang="en-US" dirty="0"/>
          </a:p>
          <a:p>
            <a:pPr lvl="1"/>
            <a:r>
              <a:rPr lang="en-US" dirty="0" err="1">
                <a:solidFill>
                  <a:schemeClr val="accent1"/>
                </a:solidFill>
                <a:latin typeface="Consolas" panose="020B0609020204030204" pitchFamily="49" charset="0"/>
              </a:rPr>
              <a:t>dask.array</a:t>
            </a:r>
            <a:r>
              <a:rPr lang="en-US" dirty="0">
                <a:solidFill>
                  <a:schemeClr val="accent1"/>
                </a:solidFill>
                <a:latin typeface="Consolas" panose="020B0609020204030204" pitchFamily="49" charset="0"/>
              </a:rPr>
              <a:t>:</a:t>
            </a:r>
            <a:r>
              <a:rPr lang="en-US" dirty="0"/>
              <a:t> list of </a:t>
            </a:r>
            <a:r>
              <a:rPr lang="en-US" dirty="0" err="1"/>
              <a:t>numpy</a:t>
            </a:r>
            <a:r>
              <a:rPr lang="en-US" dirty="0"/>
              <a:t> n-dim arrays</a:t>
            </a:r>
          </a:p>
          <a:p>
            <a:pPr lvl="1"/>
            <a:r>
              <a:rPr lang="en-US" dirty="0" err="1">
                <a:solidFill>
                  <a:schemeClr val="accent1"/>
                </a:solidFill>
                <a:latin typeface="Consolas" panose="020B0609020204030204" pitchFamily="49" charset="0"/>
              </a:rPr>
              <a:t>dask.dataframe</a:t>
            </a:r>
            <a:r>
              <a:rPr lang="en-US" dirty="0">
                <a:solidFill>
                  <a:schemeClr val="accent1"/>
                </a:solidFill>
                <a:latin typeface="Consolas" panose="020B0609020204030204" pitchFamily="49" charset="0"/>
              </a:rPr>
              <a:t>:</a:t>
            </a:r>
            <a:r>
              <a:rPr lang="en-US" dirty="0"/>
              <a:t> list of pandas data frames</a:t>
            </a:r>
          </a:p>
          <a:p>
            <a:pPr lvl="1"/>
            <a:r>
              <a:rPr lang="en-US" dirty="0" err="1">
                <a:solidFill>
                  <a:schemeClr val="accent1"/>
                </a:solidFill>
                <a:latin typeface="Consolas" panose="020B0609020204030204" pitchFamily="49" charset="0"/>
              </a:rPr>
              <a:t>dask.bag:</a:t>
            </a:r>
            <a:r>
              <a:rPr lang="en-US" dirty="0" err="1">
                <a:solidFill>
                  <a:schemeClr val="tx1"/>
                </a:solidFill>
              </a:rPr>
              <a:t>unordered</a:t>
            </a:r>
            <a:r>
              <a:rPr lang="en-US" dirty="0">
                <a:solidFill>
                  <a:schemeClr val="tx1"/>
                </a:solidFill>
              </a:rPr>
              <a:t> list of tuples (second order functions)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Local and distributed schedulers:</a:t>
            </a:r>
            <a:br>
              <a:rPr lang="en-US" b="1" dirty="0">
                <a:solidFill>
                  <a:srgbClr val="7889FB"/>
                </a:solidFill>
              </a:rPr>
            </a:br>
            <a:r>
              <a:rPr lang="en-US" dirty="0"/>
              <a:t>threads, processes, YARN, Kubernetes, containers, HPC, and cloud, GPUs</a:t>
            </a:r>
          </a:p>
          <a:p>
            <a:r>
              <a:rPr lang="en-US" dirty="0"/>
              <a:t>Execution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Lazy evaluation</a:t>
            </a:r>
          </a:p>
          <a:p>
            <a:pPr lvl="1"/>
            <a:r>
              <a:rPr lang="en-US" dirty="0"/>
              <a:t>Limitation: requires </a:t>
            </a:r>
            <a:r>
              <a:rPr lang="en-US" b="1" dirty="0">
                <a:solidFill>
                  <a:schemeClr val="accent1"/>
                </a:solidFill>
              </a:rPr>
              <a:t>static size inference</a:t>
            </a:r>
          </a:p>
          <a:p>
            <a:pPr lvl="1"/>
            <a:r>
              <a:rPr lang="en-US" dirty="0"/>
              <a:t>Triggered via </a:t>
            </a:r>
            <a:r>
              <a:rPr lang="en-US" dirty="0">
                <a:latin typeface="Consolas" panose="020B0609020204030204" pitchFamily="49" charset="0"/>
              </a:rPr>
              <a:t>compute()</a:t>
            </a:r>
          </a:p>
          <a:p>
            <a:r>
              <a:rPr lang="en-US" dirty="0"/>
              <a:t>Discussion</a:t>
            </a:r>
          </a:p>
          <a:p>
            <a:pPr lvl="1"/>
            <a:r>
              <a:rPr lang="en-US" baseline="0" dirty="0" err="1"/>
              <a:t>PySpark</a:t>
            </a:r>
            <a:r>
              <a:rPr lang="en-US" baseline="0" dirty="0"/>
              <a:t> Competition (but not out-of-core), scalable ML </a:t>
            </a:r>
            <a:br>
              <a:rPr lang="en-US" baseline="0" dirty="0"/>
            </a:br>
            <a:r>
              <a:rPr lang="en-US" baseline="0" dirty="0"/>
              <a:t>algorithms via </a:t>
            </a:r>
            <a:r>
              <a:rPr lang="en-US" baseline="0" dirty="0">
                <a:hlinkClick r:id="rId3"/>
              </a:rPr>
              <a:t>https://ml.dask.org/</a:t>
            </a:r>
            <a:r>
              <a:rPr lang="en-US" baseline="0" dirty="0"/>
              <a:t> (partnering w/ scikit-learn)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B1CAD3-2F93-04C0-976F-984777184EC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err="1"/>
              <a:t>Dask</a:t>
            </a:r>
            <a:endParaRPr lang="en-US" dirty="0"/>
          </a:p>
        </p:txBody>
      </p:sp>
      <p:pic>
        <p:nvPicPr>
          <p:cNvPr id="4" name="Picture 2" descr="Bildergebnis für dask">
            <a:extLst>
              <a:ext uri="{FF2B5EF4-FFF2-40B4-BE49-F238E27FC236}">
                <a16:creationId xmlns:a16="http://schemas.microsoft.com/office/drawing/2014/main" id="{BEC536CA-0B7B-D53D-F972-8976C03717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90889" y="316579"/>
            <a:ext cx="779636" cy="321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25E27A7-6FD9-9C99-D5C0-6C31D57EB6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84991" y="426228"/>
            <a:ext cx="496005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442D1DC-B06F-8365-883D-8C73A7BC536D}"/>
              </a:ext>
            </a:extLst>
          </p:cNvPr>
          <p:cNvSpPr txBox="1"/>
          <p:nvPr/>
        </p:nvSpPr>
        <p:spPr>
          <a:xfrm>
            <a:off x="4873214" y="319293"/>
            <a:ext cx="4906981" cy="95410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[Matthew Rocklin: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Dask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Parallel Computation with Blocked algorithms and Task Scheduling,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Python in Science 2015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Dask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Development Team: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Dask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Library for dynamic task scheduling, 2016,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https://dask.org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1EE1DC8-B21E-3849-1C8F-49B9E12CAB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92850" y="1685254"/>
            <a:ext cx="1991333" cy="125666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81F95EC-3C3D-1036-2A12-39D0F9D34E9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84224" y="1685254"/>
            <a:ext cx="956977" cy="12533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D876713-5729-6BB4-3E82-89CDBFD6BDB8}"/>
              </a:ext>
            </a:extLst>
          </p:cNvPr>
          <p:cNvSpPr txBox="1"/>
          <p:nvPr/>
        </p:nvSpPr>
        <p:spPr>
          <a:xfrm>
            <a:off x="7137954" y="3563522"/>
            <a:ext cx="4608704" cy="192360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600" b="1" dirty="0">
                <a:latin typeface="Consolas" panose="020B0609020204030204" pitchFamily="49" charset="0"/>
                <a:cs typeface="Calibri" panose="020F0502020204030204" pitchFamily="34" charset="0"/>
              </a:rPr>
              <a:t>import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onsolas" panose="020B0609020204030204" pitchFamily="49" charset="0"/>
                <a:cs typeface="Calibri" panose="020F0502020204030204" pitchFamily="34" charset="0"/>
              </a:rPr>
              <a:t>dask.array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 </a:t>
            </a:r>
            <a:r>
              <a:rPr lang="en-US" sz="1600" b="1" dirty="0">
                <a:latin typeface="Consolas" panose="020B0609020204030204" pitchFamily="49" charset="0"/>
                <a:cs typeface="Calibri" panose="020F0502020204030204" pitchFamily="34" charset="0"/>
              </a:rPr>
              <a:t>as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 da</a:t>
            </a:r>
          </a:p>
          <a:p>
            <a:endParaRPr lang="en-US" sz="700" dirty="0">
              <a:latin typeface="Consolas" panose="020B0609020204030204" pitchFamily="49" charset="0"/>
              <a:cs typeface="Calibri" panose="020F0502020204030204" pitchFamily="34" charset="0"/>
            </a:endParaRPr>
          </a:p>
          <a:p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x = </a:t>
            </a:r>
            <a:r>
              <a:rPr lang="en-US" sz="1600" dirty="0" err="1">
                <a:latin typeface="Consolas" panose="020B0609020204030204" pitchFamily="49" charset="0"/>
                <a:cs typeface="Calibri" panose="020F0502020204030204" pitchFamily="34" charset="0"/>
              </a:rPr>
              <a:t>da.random.</a:t>
            </a:r>
            <a:r>
              <a:rPr lang="en-US" sz="1600" b="1" dirty="0" err="1">
                <a:latin typeface="Consolas" panose="020B0609020204030204" pitchFamily="49" charset="0"/>
                <a:cs typeface="Calibri" panose="020F0502020204030204" pitchFamily="34" charset="0"/>
              </a:rPr>
              <a:t>random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(</a:t>
            </a:r>
          </a:p>
          <a:p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  (10000,10000), chunks=(1000,1000))</a:t>
            </a:r>
          </a:p>
          <a:p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y = x + </a:t>
            </a:r>
            <a:r>
              <a:rPr lang="en-US" sz="1600" dirty="0" err="1">
                <a:latin typeface="Consolas" panose="020B0609020204030204" pitchFamily="49" charset="0"/>
                <a:cs typeface="Calibri" panose="020F0502020204030204" pitchFamily="34" charset="0"/>
              </a:rPr>
              <a:t>x.T</a:t>
            </a:r>
            <a:endParaRPr lang="en-US" sz="1600" dirty="0">
              <a:latin typeface="Consolas" panose="020B0609020204030204" pitchFamily="49" charset="0"/>
              <a:cs typeface="Calibri" panose="020F0502020204030204" pitchFamily="34" charset="0"/>
            </a:endParaRPr>
          </a:p>
          <a:p>
            <a:r>
              <a:rPr lang="en-US" sz="1600" dirty="0" err="1">
                <a:latin typeface="Consolas" panose="020B0609020204030204" pitchFamily="49" charset="0"/>
                <a:cs typeface="Calibri" panose="020F0502020204030204" pitchFamily="34" charset="0"/>
              </a:rPr>
              <a:t>y.</a:t>
            </a:r>
            <a:r>
              <a:rPr lang="en-US" sz="1600" b="1" dirty="0" err="1">
                <a:latin typeface="Consolas" panose="020B0609020204030204" pitchFamily="49" charset="0"/>
                <a:cs typeface="Calibri" panose="020F0502020204030204" pitchFamily="34" charset="0"/>
              </a:rPr>
              <a:t>persist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() </a:t>
            </a:r>
            <a:r>
              <a:rPr lang="en-US" sz="1600" b="1" dirty="0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# cache in memory</a:t>
            </a:r>
          </a:p>
          <a:p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z = y[::2, 5000:].</a:t>
            </a:r>
            <a:r>
              <a:rPr lang="en-US" sz="1600" b="1" dirty="0">
                <a:latin typeface="Consolas" panose="020B0609020204030204" pitchFamily="49" charset="0"/>
                <a:cs typeface="Calibri" panose="020F0502020204030204" pitchFamily="34" charset="0"/>
              </a:rPr>
              <a:t>mean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(axis=1) </a:t>
            </a:r>
            <a:r>
              <a:rPr lang="en-US" sz="1600" b="1" dirty="0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# </a:t>
            </a:r>
            <a:r>
              <a:rPr lang="en-US" sz="1600" b="1" dirty="0" err="1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colMeans</a:t>
            </a:r>
            <a:endParaRPr lang="en-US" sz="1600" dirty="0">
              <a:latin typeface="Consolas" panose="020B0609020204030204" pitchFamily="49" charset="0"/>
              <a:cs typeface="Calibri" panose="020F0502020204030204" pitchFamily="34" charset="0"/>
            </a:endParaRPr>
          </a:p>
          <a:p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ret = </a:t>
            </a:r>
            <a:r>
              <a:rPr lang="en-US" sz="1600" dirty="0" err="1">
                <a:latin typeface="Consolas" panose="020B0609020204030204" pitchFamily="49" charset="0"/>
                <a:cs typeface="Calibri" panose="020F0502020204030204" pitchFamily="34" charset="0"/>
              </a:rPr>
              <a:t>z.</a:t>
            </a:r>
            <a:r>
              <a:rPr lang="en-US" sz="1600" b="1" dirty="0" err="1">
                <a:solidFill>
                  <a:srgbClr val="7889FB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compute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() </a:t>
            </a:r>
            <a:r>
              <a:rPr lang="en-US" sz="1600" b="1" dirty="0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# returns </a:t>
            </a:r>
            <a:r>
              <a:rPr lang="en-US" sz="1600" b="1" dirty="0" err="1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NumPy</a:t>
            </a:r>
            <a:r>
              <a:rPr lang="en-US" sz="1600" b="1" dirty="0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 array</a:t>
            </a:r>
          </a:p>
        </p:txBody>
      </p:sp>
    </p:spTree>
    <p:extLst>
      <p:ext uri="{BB962C8B-B14F-4D97-AF65-F5344CB8AC3E}">
        <p14:creationId xmlns:p14="http://schemas.microsoft.com/office/powerpoint/2010/main" val="4009501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6726E05-FAAC-1815-699E-A9D65FF06C7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Overview </a:t>
            </a:r>
            <a:r>
              <a:rPr lang="en-US" dirty="0" err="1"/>
              <a:t>Modin</a:t>
            </a:r>
            <a:endParaRPr lang="en-US" dirty="0"/>
          </a:p>
          <a:p>
            <a:pPr lvl="1"/>
            <a:r>
              <a:rPr lang="en-US" b="1" dirty="0"/>
              <a:t>Goal:</a:t>
            </a:r>
            <a:r>
              <a:rPr lang="en-US" dirty="0"/>
              <a:t> Enhance </a:t>
            </a:r>
            <a:r>
              <a:rPr lang="en-US" b="1" dirty="0">
                <a:solidFill>
                  <a:srgbClr val="C40D1E"/>
                </a:solidFill>
              </a:rPr>
              <a:t>Pandas data frames</a:t>
            </a:r>
          </a:p>
          <a:p>
            <a:pPr lvl="1"/>
            <a:r>
              <a:rPr lang="en-US" dirty="0"/>
              <a:t>Convert Pandas API </a:t>
            </a:r>
            <a:br>
              <a:rPr lang="en-US" dirty="0"/>
            </a:br>
            <a:r>
              <a:rPr lang="en-US" dirty="0"/>
              <a:t>to </a:t>
            </a:r>
            <a:r>
              <a:rPr lang="en-US" b="1" dirty="0">
                <a:solidFill>
                  <a:srgbClr val="7889FB"/>
                </a:solidFill>
              </a:rPr>
              <a:t>core algebra expressions</a:t>
            </a:r>
          </a:p>
          <a:p>
            <a:pPr lvl="1"/>
            <a:r>
              <a:rPr lang="en-US" dirty="0"/>
              <a:t>Different Backends:</a:t>
            </a:r>
            <a:br>
              <a:rPr lang="en-US" dirty="0"/>
            </a:br>
            <a:r>
              <a:rPr lang="en-US" b="1" dirty="0">
                <a:solidFill>
                  <a:srgbClr val="7889FB"/>
                </a:solidFill>
              </a:rPr>
              <a:t>Ray, </a:t>
            </a:r>
            <a:r>
              <a:rPr lang="en-US" b="1" dirty="0" err="1">
                <a:solidFill>
                  <a:srgbClr val="7889FB"/>
                </a:solidFill>
              </a:rPr>
              <a:t>Dask</a:t>
            </a:r>
            <a:r>
              <a:rPr lang="en-US" b="1" dirty="0">
                <a:solidFill>
                  <a:srgbClr val="7889FB"/>
                </a:solidFill>
              </a:rPr>
              <a:t>, MPI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E463B8-A282-71AF-8AD3-B4FCCA56418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err="1"/>
              <a:t>Modin</a:t>
            </a:r>
            <a:r>
              <a:rPr lang="en-US" dirty="0"/>
              <a:t> (UC Berkeley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/>
              <a:t>Ponder </a:t>
            </a:r>
            <a:r>
              <a:rPr lang="en-US" dirty="0">
                <a:sym typeface="Wingdings" panose="05000000000000000000" pitchFamily="2" charset="2"/>
              </a:rPr>
              <a:t> Snowflake</a:t>
            </a:r>
            <a:r>
              <a:rPr lang="en-US" dirty="0"/>
              <a:t>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091D02-4D32-A974-CE06-2ED79FE77B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7160" y="1355027"/>
            <a:ext cx="6799508" cy="468410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58A0AC7-A0B4-9736-BC65-0DCE59AF148D}"/>
              </a:ext>
            </a:extLst>
          </p:cNvPr>
          <p:cNvSpPr txBox="1"/>
          <p:nvPr/>
        </p:nvSpPr>
        <p:spPr>
          <a:xfrm>
            <a:off x="1963264" y="5117820"/>
            <a:ext cx="219993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[</a:t>
            </a:r>
            <a:r>
              <a:rPr lang="en-US" sz="1400" dirty="0">
                <a:hlinkClick r:id="rId3"/>
              </a:rPr>
              <a:t>https://github.com/</a:t>
            </a:r>
            <a:br>
              <a:rPr lang="en-US" sz="1400" dirty="0">
                <a:hlinkClick r:id="rId3"/>
              </a:rPr>
            </a:br>
            <a:r>
              <a:rPr lang="en-US" sz="1400" dirty="0" err="1">
                <a:hlinkClick r:id="rId3"/>
              </a:rPr>
              <a:t>modin</a:t>
            </a:r>
            <a:r>
              <a:rPr lang="en-US" sz="1400" dirty="0">
                <a:hlinkClick r:id="rId3"/>
              </a:rPr>
              <a:t>-project/modin</a:t>
            </a:r>
            <a:r>
              <a:rPr lang="en-US" sz="1400" dirty="0"/>
              <a:t>]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04E01E8-D637-DB23-D1A8-550A6781E8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74814" y="419189"/>
            <a:ext cx="494723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1C965DB-3C62-749E-2624-99C6066134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22175" y="1167663"/>
            <a:ext cx="494723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9D29E04-58DC-3D06-0D75-951C52AE16E8}"/>
              </a:ext>
            </a:extLst>
          </p:cNvPr>
          <p:cNvSpPr txBox="1"/>
          <p:nvPr/>
        </p:nvSpPr>
        <p:spPr>
          <a:xfrm>
            <a:off x="7422776" y="333488"/>
            <a:ext cx="2306309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[Devin </a:t>
            </a:r>
            <a:r>
              <a:rPr lang="en-US" sz="1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Petersohn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et al.: Towards Scalable </a:t>
            </a:r>
            <a:r>
              <a:rPr lang="en-US" sz="1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Dataframe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Systems. </a:t>
            </a:r>
            <a:r>
              <a:rPr lang="en-US" sz="1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PVLDB 2020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B0CB213-415A-095F-EB0C-CB72B5BF12D9}"/>
              </a:ext>
            </a:extLst>
          </p:cNvPr>
          <p:cNvSpPr txBox="1"/>
          <p:nvPr/>
        </p:nvSpPr>
        <p:spPr>
          <a:xfrm>
            <a:off x="6338603" y="1122661"/>
            <a:ext cx="3655962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[Devin </a:t>
            </a:r>
            <a:r>
              <a:rPr lang="en-US" sz="1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Petersohn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et al: Flexible Rule-Based Decomposition and Metadata Independence in </a:t>
            </a:r>
            <a:r>
              <a:rPr lang="en-US" sz="1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Modin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A Parallel </a:t>
            </a:r>
            <a:r>
              <a:rPr lang="en-US" sz="1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Dataframe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System. </a:t>
            </a:r>
            <a:r>
              <a:rPr lang="en-US" sz="1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PVLDB 2021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4060214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0B75B3-C366-63FE-8F5A-387AE47BCA2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b="1" dirty="0"/>
              <a:t>Course Outline Part B:</a:t>
            </a:r>
            <a:br>
              <a:rPr lang="en-US" dirty="0"/>
            </a:br>
            <a:r>
              <a:rPr lang="en-US" dirty="0"/>
              <a:t>Large-Scale Data Management and Analysis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728B8C1-A9DA-9F01-8C88-8DF165CED0E7}"/>
              </a:ext>
            </a:extLst>
          </p:cNvPr>
          <p:cNvSpPr/>
          <p:nvPr/>
        </p:nvSpPr>
        <p:spPr>
          <a:xfrm>
            <a:off x="2733675" y="4965416"/>
            <a:ext cx="6505575" cy="552450"/>
          </a:xfrm>
          <a:prstGeom prst="rect">
            <a:avLst/>
          </a:prstGeom>
          <a:solidFill>
            <a:srgbClr val="C40D1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08 Cloud Computing Fundamentals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BE6BA64-446C-607E-0F7D-32CD105FB343}"/>
              </a:ext>
            </a:extLst>
          </p:cNvPr>
          <p:cNvSpPr/>
          <p:nvPr/>
        </p:nvSpPr>
        <p:spPr>
          <a:xfrm>
            <a:off x="2733672" y="4290479"/>
            <a:ext cx="6505575" cy="552450"/>
          </a:xfrm>
          <a:prstGeom prst="rect">
            <a:avLst/>
          </a:prstGeom>
          <a:solidFill>
            <a:srgbClr val="C40D1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09 Cloud Resource Management and Scheduling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A87312A-4502-16EC-2982-9138CC319D2B}"/>
              </a:ext>
            </a:extLst>
          </p:cNvPr>
          <p:cNvSpPr/>
          <p:nvPr/>
        </p:nvSpPr>
        <p:spPr>
          <a:xfrm>
            <a:off x="2733675" y="3392294"/>
            <a:ext cx="6505574" cy="552450"/>
          </a:xfrm>
          <a:prstGeom prst="rect">
            <a:avLst/>
          </a:prstGeom>
          <a:solidFill>
            <a:srgbClr val="C40D1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10 Distributed Data Storage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451CF00-A10B-87D0-8B27-8826F24DF4A3}"/>
              </a:ext>
            </a:extLst>
          </p:cNvPr>
          <p:cNvSpPr/>
          <p:nvPr/>
        </p:nvSpPr>
        <p:spPr>
          <a:xfrm>
            <a:off x="2733673" y="2717357"/>
            <a:ext cx="6505575" cy="552450"/>
          </a:xfrm>
          <a:prstGeom prst="rect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11 Distributed Data-Parallel Computation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20FAF49-3642-8A18-642E-D36F5EE60155}"/>
              </a:ext>
            </a:extLst>
          </p:cNvPr>
          <p:cNvSpPr/>
          <p:nvPr/>
        </p:nvSpPr>
        <p:spPr>
          <a:xfrm>
            <a:off x="2733675" y="1555466"/>
            <a:ext cx="3143249" cy="77805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12 Distributed Stream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Processing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92FD503-94F4-0BBF-C383-CBEDB12C198A}"/>
              </a:ext>
            </a:extLst>
          </p:cNvPr>
          <p:cNvSpPr/>
          <p:nvPr/>
        </p:nvSpPr>
        <p:spPr>
          <a:xfrm>
            <a:off x="6096000" y="1555466"/>
            <a:ext cx="3143249" cy="77805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13 Distributed Machine Learning Systems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C8DE9AE-4876-20E1-5F67-8D8CC910E432}"/>
              </a:ext>
            </a:extLst>
          </p:cNvPr>
          <p:cNvSpPr/>
          <p:nvPr/>
        </p:nvSpPr>
        <p:spPr>
          <a:xfrm>
            <a:off x="2630162" y="2645499"/>
            <a:ext cx="6717640" cy="1348857"/>
          </a:xfrm>
          <a:prstGeom prst="rect">
            <a:avLst/>
          </a:prstGeom>
          <a:noFill/>
          <a:ln w="19050">
            <a:solidFill>
              <a:srgbClr val="7889F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3E4654E-536B-183D-6BA1-A8D70EE95C03}"/>
              </a:ext>
            </a:extLst>
          </p:cNvPr>
          <p:cNvSpPr/>
          <p:nvPr/>
        </p:nvSpPr>
        <p:spPr>
          <a:xfrm>
            <a:off x="2630159" y="4238507"/>
            <a:ext cx="6714770" cy="1348857"/>
          </a:xfrm>
          <a:prstGeom prst="rect">
            <a:avLst/>
          </a:prstGeom>
          <a:noFill/>
          <a:ln w="19050">
            <a:solidFill>
              <a:srgbClr val="7889F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AB9669C-5B63-0BED-02DB-FCF7FD10AC5F}"/>
              </a:ext>
            </a:extLst>
          </p:cNvPr>
          <p:cNvSpPr txBox="1"/>
          <p:nvPr/>
        </p:nvSpPr>
        <p:spPr>
          <a:xfrm>
            <a:off x="1498259" y="3000751"/>
            <a:ext cx="1045137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Compute/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Storage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B8AFFDC-8EA9-A553-9869-6CBF58A389EA}"/>
              </a:ext>
            </a:extLst>
          </p:cNvPr>
          <p:cNvSpPr txBox="1"/>
          <p:nvPr/>
        </p:nvSpPr>
        <p:spPr>
          <a:xfrm>
            <a:off x="1451755" y="4714526"/>
            <a:ext cx="1149651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Infra</a:t>
            </a:r>
          </a:p>
        </p:txBody>
      </p:sp>
    </p:spTree>
    <p:extLst>
      <p:ext uri="{BB962C8B-B14F-4D97-AF65-F5344CB8AC3E}">
        <p14:creationId xmlns:p14="http://schemas.microsoft.com/office/powerpoint/2010/main" val="186233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B247D15-A7A7-4C63-6774-CCEB1620A8E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Data-Parallel Computation in </a:t>
            </a:r>
            <a:r>
              <a:rPr lang="en-US" dirty="0" err="1">
                <a:solidFill>
                  <a:srgbClr val="7889FB"/>
                </a:solidFill>
              </a:rPr>
              <a:t>SystemDS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30AA33-F83A-97EF-94D2-C434FC5C4FA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35162" y="4051332"/>
            <a:ext cx="4927003" cy="717437"/>
          </a:xfrm>
        </p:spPr>
        <p:txBody>
          <a:bodyPr/>
          <a:lstStyle/>
          <a:p>
            <a:r>
              <a:rPr lang="en-US" sz="1400" b="0" dirty="0"/>
              <a:t>[Matthias Boehm et al.: </a:t>
            </a:r>
            <a:r>
              <a:rPr lang="en-US" sz="1400" b="0" dirty="0" err="1"/>
              <a:t>SystemDS</a:t>
            </a:r>
            <a:r>
              <a:rPr lang="en-US" sz="1400" b="0" dirty="0"/>
              <a:t>: A Declarative Machine Learning System for the End-to-End Data Science Lifecycle. </a:t>
            </a:r>
            <a:r>
              <a:rPr lang="en-US" sz="1400" dirty="0"/>
              <a:t>CIDR 2020</a:t>
            </a:r>
            <a:r>
              <a:rPr lang="en-US" sz="1400" b="0" dirty="0"/>
              <a:t>]</a:t>
            </a:r>
          </a:p>
          <a:p>
            <a:endParaRPr lang="en-US" sz="1400" b="0" dirty="0"/>
          </a:p>
          <a:p>
            <a:r>
              <a:rPr lang="en-US" sz="1400" b="0" dirty="0"/>
              <a:t>[Matthias Boehm et al.: </a:t>
            </a:r>
            <a:r>
              <a:rPr lang="en-US" sz="1400" b="0" dirty="0" err="1"/>
              <a:t>SystemML</a:t>
            </a:r>
            <a:r>
              <a:rPr lang="en-US" sz="1400" b="0" dirty="0"/>
              <a:t>: Declarative Machine Learning on Spark. </a:t>
            </a:r>
            <a:r>
              <a:rPr lang="en-US" sz="1400" dirty="0"/>
              <a:t>PVLDB 2016</a:t>
            </a:r>
            <a:r>
              <a:rPr lang="en-US" sz="1400" b="0" dirty="0"/>
              <a:t>]</a:t>
            </a:r>
          </a:p>
          <a:p>
            <a:endParaRPr lang="en-US" sz="1400" b="0" dirty="0"/>
          </a:p>
          <a:p>
            <a:r>
              <a:rPr lang="en-US" sz="1400" b="0" dirty="0"/>
              <a:t>[Amol </a:t>
            </a:r>
            <a:r>
              <a:rPr lang="en-US" sz="1400" b="0" dirty="0" err="1"/>
              <a:t>Ghoting</a:t>
            </a:r>
            <a:r>
              <a:rPr lang="en-US" sz="1400" b="0" dirty="0"/>
              <a:t> et al.: </a:t>
            </a:r>
            <a:r>
              <a:rPr lang="en-US" sz="1400" b="0" dirty="0" err="1"/>
              <a:t>SystemML</a:t>
            </a:r>
            <a:r>
              <a:rPr lang="en-US" sz="1400" b="0" dirty="0"/>
              <a:t>: Declarative Machine Learning </a:t>
            </a:r>
            <a:br>
              <a:rPr lang="en-US" sz="1400" b="0" dirty="0"/>
            </a:br>
            <a:r>
              <a:rPr lang="en-US" sz="1400" b="0" dirty="0"/>
              <a:t>on MapReduce. </a:t>
            </a:r>
            <a:r>
              <a:rPr lang="en-US" sz="1400" dirty="0"/>
              <a:t>ICDE 2011</a:t>
            </a:r>
            <a:r>
              <a:rPr lang="en-US" sz="1400" b="0" dirty="0"/>
              <a:t>]</a:t>
            </a:r>
          </a:p>
          <a:p>
            <a:endParaRPr lang="en-US" b="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E5977A-9468-7C91-42C2-A2E3474398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867" y="4060891"/>
            <a:ext cx="496372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055B6F3-F0FB-27E0-1811-0F8C076CAE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716" y="4588582"/>
            <a:ext cx="496372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6C2450A-9EE2-7D12-639C-17CD934377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433" y="5124169"/>
            <a:ext cx="496251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</p:spTree>
    <p:extLst>
      <p:ext uri="{BB962C8B-B14F-4D97-AF65-F5344CB8AC3E}">
        <p14:creationId xmlns:p14="http://schemas.microsoft.com/office/powerpoint/2010/main" val="289912898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494663B-B9D5-B1B3-CDDB-782D15A3132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Matrix Block </a:t>
            </a:r>
            <a:r>
              <a:rPr lang="en-US" b="0" dirty="0"/>
              <a:t>(m x n)</a:t>
            </a:r>
          </a:p>
          <a:p>
            <a:pPr lvl="1"/>
            <a:r>
              <a:rPr lang="en-US" dirty="0"/>
              <a:t>A.k.a. tiles/chunks, most operations defined here</a:t>
            </a:r>
          </a:p>
          <a:p>
            <a:pPr lvl="1"/>
            <a:r>
              <a:rPr lang="en-US" dirty="0"/>
              <a:t>Local matrix: single block, different representations</a:t>
            </a:r>
          </a:p>
          <a:p>
            <a:r>
              <a:rPr lang="en-US" dirty="0"/>
              <a:t>Common Block Representations</a:t>
            </a:r>
          </a:p>
          <a:p>
            <a:pPr lvl="1"/>
            <a:r>
              <a:rPr lang="en-US" dirty="0"/>
              <a:t>Dense (linearized arrays)</a:t>
            </a:r>
          </a:p>
          <a:p>
            <a:pPr lvl="1"/>
            <a:r>
              <a:rPr lang="en-US" dirty="0"/>
              <a:t>MCSR (modified CSR)</a:t>
            </a:r>
          </a:p>
          <a:p>
            <a:pPr lvl="1"/>
            <a:r>
              <a:rPr lang="en-US" dirty="0"/>
              <a:t>CSR (compressed sparse rows), CSC</a:t>
            </a:r>
          </a:p>
          <a:p>
            <a:pPr lvl="1"/>
            <a:r>
              <a:rPr lang="en-US" dirty="0"/>
              <a:t>DCSR (double compressed sparse rows)</a:t>
            </a:r>
          </a:p>
          <a:p>
            <a:pPr lvl="1"/>
            <a:r>
              <a:rPr lang="en-US" dirty="0"/>
              <a:t>COO (Coordinate matrix)</a:t>
            </a: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43CA1A-2F5A-422B-D1FF-4C731D58EE0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Background: Matrix Formats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CDDD359-0589-AC25-DB58-30472CA80835}"/>
              </a:ext>
            </a:extLst>
          </p:cNvPr>
          <p:cNvGrpSpPr/>
          <p:nvPr/>
        </p:nvGrpSpPr>
        <p:grpSpPr>
          <a:xfrm>
            <a:off x="7956833" y="765637"/>
            <a:ext cx="1447800" cy="1673050"/>
            <a:chOff x="6848790" y="1282004"/>
            <a:chExt cx="1447800" cy="167305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7112809-BF65-183E-2607-150B8873CAE4}"/>
                </a:ext>
              </a:extLst>
            </p:cNvPr>
            <p:cNvSpPr/>
            <p:nvPr/>
          </p:nvSpPr>
          <p:spPr>
            <a:xfrm>
              <a:off x="7086600" y="2040654"/>
              <a:ext cx="304800" cy="304800"/>
            </a:xfrm>
            <a:prstGeom prst="rect">
              <a:avLst/>
            </a:prstGeom>
            <a:noFill/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Consolas" panose="020B0609020204030204" pitchFamily="49" charset="0"/>
                  <a:cs typeface="Calibri" panose="020F0502020204030204" pitchFamily="34" charset="0"/>
                </a:rPr>
                <a:t>.7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4A7341B-D7F6-3CFE-0A4C-48690F2D617A}"/>
                </a:ext>
              </a:extLst>
            </p:cNvPr>
            <p:cNvSpPr/>
            <p:nvPr/>
          </p:nvSpPr>
          <p:spPr>
            <a:xfrm>
              <a:off x="7391400" y="2040654"/>
              <a:ext cx="304800" cy="304800"/>
            </a:xfrm>
            <a:prstGeom prst="rect">
              <a:avLst/>
            </a:prstGeom>
            <a:noFill/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E4B1A6D-89C5-DE19-39E0-447FC68FA9A0}"/>
                </a:ext>
              </a:extLst>
            </p:cNvPr>
            <p:cNvSpPr/>
            <p:nvPr/>
          </p:nvSpPr>
          <p:spPr>
            <a:xfrm>
              <a:off x="7696200" y="2040654"/>
              <a:ext cx="304800" cy="304800"/>
            </a:xfrm>
            <a:prstGeom prst="rect">
              <a:avLst/>
            </a:prstGeom>
            <a:noFill/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Consolas" panose="020B0609020204030204" pitchFamily="49" charset="0"/>
                  <a:cs typeface="Calibri" panose="020F0502020204030204" pitchFamily="34" charset="0"/>
                </a:rPr>
                <a:t>.1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9892127-15E8-F47C-6F42-96F7BB920093}"/>
                </a:ext>
              </a:extLst>
            </p:cNvPr>
            <p:cNvSpPr/>
            <p:nvPr/>
          </p:nvSpPr>
          <p:spPr>
            <a:xfrm>
              <a:off x="7086600" y="2345454"/>
              <a:ext cx="304800" cy="304800"/>
            </a:xfrm>
            <a:prstGeom prst="rect">
              <a:avLst/>
            </a:prstGeom>
            <a:noFill/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Consolas" panose="020B0609020204030204" pitchFamily="49" charset="0"/>
                  <a:cs typeface="Calibri" panose="020F0502020204030204" pitchFamily="34" charset="0"/>
                </a:rPr>
                <a:t>.2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A4EA45F-EC5B-38F9-D376-1DA9A4E18D71}"/>
                </a:ext>
              </a:extLst>
            </p:cNvPr>
            <p:cNvSpPr/>
            <p:nvPr/>
          </p:nvSpPr>
          <p:spPr>
            <a:xfrm>
              <a:off x="7391400" y="2345454"/>
              <a:ext cx="304800" cy="304800"/>
            </a:xfrm>
            <a:prstGeom prst="rect">
              <a:avLst/>
            </a:prstGeom>
            <a:noFill/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Consolas" panose="020B0609020204030204" pitchFamily="49" charset="0"/>
                  <a:cs typeface="Calibri" panose="020F0502020204030204" pitchFamily="34" charset="0"/>
                </a:rPr>
                <a:t>.4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1E9EC1A-E7EA-6F9A-93EF-02C0B587BBEC}"/>
                </a:ext>
              </a:extLst>
            </p:cNvPr>
            <p:cNvSpPr/>
            <p:nvPr/>
          </p:nvSpPr>
          <p:spPr>
            <a:xfrm>
              <a:off x="7696200" y="2345454"/>
              <a:ext cx="304800" cy="304800"/>
            </a:xfrm>
            <a:prstGeom prst="rect">
              <a:avLst/>
            </a:prstGeom>
            <a:noFill/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B224F59-425A-0E87-CBE8-D7D64260E502}"/>
                </a:ext>
              </a:extLst>
            </p:cNvPr>
            <p:cNvSpPr/>
            <p:nvPr/>
          </p:nvSpPr>
          <p:spPr>
            <a:xfrm>
              <a:off x="7086600" y="2650254"/>
              <a:ext cx="304800" cy="304800"/>
            </a:xfrm>
            <a:prstGeom prst="rect">
              <a:avLst/>
            </a:prstGeom>
            <a:noFill/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2EDAF65-883E-4B65-2E68-069F0A8F51D8}"/>
                </a:ext>
              </a:extLst>
            </p:cNvPr>
            <p:cNvSpPr/>
            <p:nvPr/>
          </p:nvSpPr>
          <p:spPr>
            <a:xfrm>
              <a:off x="7391400" y="2650254"/>
              <a:ext cx="304800" cy="304800"/>
            </a:xfrm>
            <a:prstGeom prst="rect">
              <a:avLst/>
            </a:prstGeom>
            <a:noFill/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Consolas" panose="020B0609020204030204" pitchFamily="49" charset="0"/>
                  <a:cs typeface="Calibri" panose="020F0502020204030204" pitchFamily="34" charset="0"/>
                </a:rPr>
                <a:t>.3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EF08247-B39C-86DC-30A1-DE33A3CA86D2}"/>
                </a:ext>
              </a:extLst>
            </p:cNvPr>
            <p:cNvSpPr/>
            <p:nvPr/>
          </p:nvSpPr>
          <p:spPr>
            <a:xfrm>
              <a:off x="7696200" y="2650254"/>
              <a:ext cx="304800" cy="304800"/>
            </a:xfrm>
            <a:prstGeom prst="rect">
              <a:avLst/>
            </a:prstGeom>
            <a:noFill/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C62C924-A35F-C5E0-6D56-FC9EBFBB4E06}"/>
                </a:ext>
              </a:extLst>
            </p:cNvPr>
            <p:cNvSpPr txBox="1"/>
            <p:nvPr/>
          </p:nvSpPr>
          <p:spPr>
            <a:xfrm>
              <a:off x="6848790" y="1282004"/>
              <a:ext cx="14478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Example </a:t>
              </a:r>
              <a:b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3x3 Matrix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1A246A0-7D76-DFC9-F0BB-842AA700828B}"/>
              </a:ext>
            </a:extLst>
          </p:cNvPr>
          <p:cNvGrpSpPr/>
          <p:nvPr/>
        </p:nvGrpSpPr>
        <p:grpSpPr>
          <a:xfrm>
            <a:off x="7578769" y="3190824"/>
            <a:ext cx="1371600" cy="2057400"/>
            <a:chOff x="5943600" y="3793254"/>
            <a:chExt cx="1371600" cy="205740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88AC3A4-EFE8-7E66-3659-BA2E14CE9648}"/>
                </a:ext>
              </a:extLst>
            </p:cNvPr>
            <p:cNvSpPr/>
            <p:nvPr/>
          </p:nvSpPr>
          <p:spPr>
            <a:xfrm>
              <a:off x="6858000" y="4326654"/>
              <a:ext cx="304800" cy="304800"/>
            </a:xfrm>
            <a:prstGeom prst="rect">
              <a:avLst/>
            </a:prstGeom>
            <a:noFill/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Consolas" panose="020B0609020204030204" pitchFamily="49" charset="0"/>
                  <a:cs typeface="Calibri" panose="020F0502020204030204" pitchFamily="34" charset="0"/>
                </a:rPr>
                <a:t>.7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213FB791-87ED-6344-85B8-92BBF024C874}"/>
                </a:ext>
              </a:extLst>
            </p:cNvPr>
            <p:cNvSpPr/>
            <p:nvPr/>
          </p:nvSpPr>
          <p:spPr>
            <a:xfrm>
              <a:off x="6858000" y="4631454"/>
              <a:ext cx="304800" cy="304800"/>
            </a:xfrm>
            <a:prstGeom prst="rect">
              <a:avLst/>
            </a:prstGeom>
            <a:noFill/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Consolas" panose="020B0609020204030204" pitchFamily="49" charset="0"/>
                  <a:cs typeface="Calibri" panose="020F0502020204030204" pitchFamily="34" charset="0"/>
                </a:rPr>
                <a:t>.1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E0AB107A-C28A-84AF-76EF-824C55581BC3}"/>
                </a:ext>
              </a:extLst>
            </p:cNvPr>
            <p:cNvSpPr/>
            <p:nvPr/>
          </p:nvSpPr>
          <p:spPr>
            <a:xfrm>
              <a:off x="6858000" y="4936254"/>
              <a:ext cx="304800" cy="304800"/>
            </a:xfrm>
            <a:prstGeom prst="rect">
              <a:avLst/>
            </a:prstGeom>
            <a:noFill/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Consolas" panose="020B0609020204030204" pitchFamily="49" charset="0"/>
                  <a:cs typeface="Calibri" panose="020F0502020204030204" pitchFamily="34" charset="0"/>
                </a:rPr>
                <a:t>.2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46EF2966-39F3-2D81-FCC3-E97DFAFE247A}"/>
                </a:ext>
              </a:extLst>
            </p:cNvPr>
            <p:cNvSpPr/>
            <p:nvPr/>
          </p:nvSpPr>
          <p:spPr>
            <a:xfrm>
              <a:off x="6858000" y="5241054"/>
              <a:ext cx="304800" cy="304800"/>
            </a:xfrm>
            <a:prstGeom prst="rect">
              <a:avLst/>
            </a:prstGeom>
            <a:noFill/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Consolas" panose="020B0609020204030204" pitchFamily="49" charset="0"/>
                  <a:cs typeface="Calibri" panose="020F0502020204030204" pitchFamily="34" charset="0"/>
                </a:rPr>
                <a:t>.4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A62F021D-627E-79AB-0EAD-01ED238F2E23}"/>
                </a:ext>
              </a:extLst>
            </p:cNvPr>
            <p:cNvSpPr/>
            <p:nvPr/>
          </p:nvSpPr>
          <p:spPr>
            <a:xfrm>
              <a:off x="6858000" y="5545854"/>
              <a:ext cx="304800" cy="304800"/>
            </a:xfrm>
            <a:prstGeom prst="rect">
              <a:avLst/>
            </a:prstGeom>
            <a:noFill/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Consolas" panose="020B0609020204030204" pitchFamily="49" charset="0"/>
                  <a:cs typeface="Calibri" panose="020F0502020204030204" pitchFamily="34" charset="0"/>
                </a:rPr>
                <a:t>.3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2778C31C-2376-21DF-461E-091E8BC92D97}"/>
                </a:ext>
              </a:extLst>
            </p:cNvPr>
            <p:cNvSpPr/>
            <p:nvPr/>
          </p:nvSpPr>
          <p:spPr>
            <a:xfrm>
              <a:off x="6553200" y="4326654"/>
              <a:ext cx="228600" cy="304800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Consolas" panose="020B0609020204030204" pitchFamily="49" charset="0"/>
                  <a:cs typeface="Calibri" panose="020F0502020204030204" pitchFamily="34" charset="0"/>
                </a:rPr>
                <a:t>0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D272A1C1-50C5-6045-2A55-6A9FB03F5A20}"/>
                </a:ext>
              </a:extLst>
            </p:cNvPr>
            <p:cNvSpPr/>
            <p:nvPr/>
          </p:nvSpPr>
          <p:spPr>
            <a:xfrm>
              <a:off x="6553200" y="4631454"/>
              <a:ext cx="228600" cy="304800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Consolas" panose="020B0609020204030204" pitchFamily="49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52FC19A1-455D-9928-E042-2DBAB87FD637}"/>
                </a:ext>
              </a:extLst>
            </p:cNvPr>
            <p:cNvSpPr/>
            <p:nvPr/>
          </p:nvSpPr>
          <p:spPr>
            <a:xfrm>
              <a:off x="6553200" y="4936254"/>
              <a:ext cx="228600" cy="304800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Consolas" panose="020B0609020204030204" pitchFamily="49" charset="0"/>
                  <a:cs typeface="Calibri" panose="020F0502020204030204" pitchFamily="34" charset="0"/>
                </a:rPr>
                <a:t>0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5E2B1E57-90F0-D542-2E23-7C0B2DC908D2}"/>
                </a:ext>
              </a:extLst>
            </p:cNvPr>
            <p:cNvSpPr/>
            <p:nvPr/>
          </p:nvSpPr>
          <p:spPr>
            <a:xfrm>
              <a:off x="6553200" y="5241054"/>
              <a:ext cx="228600" cy="304800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Consolas" panose="020B0609020204030204" pitchFamily="49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CFBA9B5C-C9B9-013B-DE36-1605D4BC5D4D}"/>
                </a:ext>
              </a:extLst>
            </p:cNvPr>
            <p:cNvSpPr/>
            <p:nvPr/>
          </p:nvSpPr>
          <p:spPr>
            <a:xfrm>
              <a:off x="6553200" y="5545854"/>
              <a:ext cx="228600" cy="304800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Consolas" panose="020B0609020204030204" pitchFamily="49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26BF4B2E-736F-973F-0E70-0F9D62CA085E}"/>
                </a:ext>
              </a:extLst>
            </p:cNvPr>
            <p:cNvSpPr/>
            <p:nvPr/>
          </p:nvSpPr>
          <p:spPr>
            <a:xfrm>
              <a:off x="6096000" y="4326654"/>
              <a:ext cx="228600" cy="304800"/>
            </a:xfrm>
            <a:prstGeom prst="rect">
              <a:avLst/>
            </a:prstGeom>
            <a:noFill/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Consolas" panose="020B0609020204030204" pitchFamily="49" charset="0"/>
                  <a:cs typeface="Calibri" panose="020F0502020204030204" pitchFamily="34" charset="0"/>
                </a:rPr>
                <a:t>0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64E4D62C-752A-8C21-3DA0-40BA28ABB8A9}"/>
                </a:ext>
              </a:extLst>
            </p:cNvPr>
            <p:cNvSpPr/>
            <p:nvPr/>
          </p:nvSpPr>
          <p:spPr>
            <a:xfrm>
              <a:off x="6096000" y="4631454"/>
              <a:ext cx="228600" cy="304800"/>
            </a:xfrm>
            <a:prstGeom prst="rect">
              <a:avLst/>
            </a:prstGeom>
            <a:noFill/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Consolas" panose="020B0609020204030204" pitchFamily="49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5BAEB965-76AF-64C0-D554-A2985855B579}"/>
                </a:ext>
              </a:extLst>
            </p:cNvPr>
            <p:cNvSpPr/>
            <p:nvPr/>
          </p:nvSpPr>
          <p:spPr>
            <a:xfrm>
              <a:off x="6096000" y="4936254"/>
              <a:ext cx="228600" cy="304800"/>
            </a:xfrm>
            <a:prstGeom prst="rect">
              <a:avLst/>
            </a:prstGeom>
            <a:noFill/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Consolas" panose="020B0609020204030204" pitchFamily="49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8E024A56-DC16-6E30-AAE9-78A691668B80}"/>
                </a:ext>
              </a:extLst>
            </p:cNvPr>
            <p:cNvSpPr/>
            <p:nvPr/>
          </p:nvSpPr>
          <p:spPr>
            <a:xfrm>
              <a:off x="6096000" y="5241054"/>
              <a:ext cx="228600" cy="304800"/>
            </a:xfrm>
            <a:prstGeom prst="rect">
              <a:avLst/>
            </a:prstGeom>
            <a:noFill/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Consolas" panose="020B0609020204030204" pitchFamily="49" charset="0"/>
                  <a:cs typeface="Calibri" panose="020F0502020204030204" pitchFamily="34" charset="0"/>
                </a:rPr>
                <a:t>5</a:t>
              </a:r>
            </a:p>
          </p:txBody>
        </p: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AB772D1B-D804-EDE1-AA19-4C7C4494F485}"/>
                </a:ext>
              </a:extLst>
            </p:cNvPr>
            <p:cNvCxnSpPr>
              <a:stCxn id="27" idx="1"/>
            </p:cNvCxnSpPr>
            <p:nvPr/>
          </p:nvCxnSpPr>
          <p:spPr>
            <a:xfrm rot="10800000">
              <a:off x="6324600" y="4783854"/>
              <a:ext cx="228600" cy="304801"/>
            </a:xfrm>
            <a:prstGeom prst="straightConnector1">
              <a:avLst/>
            </a:prstGeom>
            <a:ln w="19050">
              <a:solidFill>
                <a:srgbClr val="7889FB"/>
              </a:solidFill>
              <a:prstDash val="solid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4D474A68-CADD-7CB5-85CB-9E87D668C35D}"/>
                </a:ext>
              </a:extLst>
            </p:cNvPr>
            <p:cNvCxnSpPr/>
            <p:nvPr/>
          </p:nvCxnSpPr>
          <p:spPr>
            <a:xfrm rot="10800000">
              <a:off x="6324600" y="4479054"/>
              <a:ext cx="228600" cy="1"/>
            </a:xfrm>
            <a:prstGeom prst="straightConnector1">
              <a:avLst/>
            </a:prstGeom>
            <a:ln w="19050">
              <a:solidFill>
                <a:srgbClr val="7889FB"/>
              </a:solidFill>
              <a:prstDash val="solid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3A7B34C3-D359-41A8-98AE-240A0C154D1F}"/>
                </a:ext>
              </a:extLst>
            </p:cNvPr>
            <p:cNvCxnSpPr>
              <a:stCxn id="29" idx="1"/>
            </p:cNvCxnSpPr>
            <p:nvPr/>
          </p:nvCxnSpPr>
          <p:spPr>
            <a:xfrm rot="10800000">
              <a:off x="6324600" y="5088654"/>
              <a:ext cx="228600" cy="609601"/>
            </a:xfrm>
            <a:prstGeom prst="straightConnector1">
              <a:avLst/>
            </a:prstGeom>
            <a:ln w="19050">
              <a:solidFill>
                <a:srgbClr val="7889FB"/>
              </a:solidFill>
              <a:prstDash val="solid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54D68085-3EC2-1FE7-C398-B4227F538177}"/>
                </a:ext>
              </a:extLst>
            </p:cNvPr>
            <p:cNvSpPr txBox="1"/>
            <p:nvPr/>
          </p:nvSpPr>
          <p:spPr>
            <a:xfrm>
              <a:off x="5943600" y="3793254"/>
              <a:ext cx="13716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CSR</a:t>
              </a:r>
            </a:p>
          </p:txBody>
        </p:sp>
      </p:grp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DC2B44BB-E66A-998C-F152-66C8F504C01F}"/>
              </a:ext>
            </a:extLst>
          </p:cNvPr>
          <p:cNvCxnSpPr>
            <a:cxnSpLocks/>
          </p:cNvCxnSpPr>
          <p:nvPr/>
        </p:nvCxnSpPr>
        <p:spPr>
          <a:xfrm flipH="1">
            <a:off x="6615953" y="2591087"/>
            <a:ext cx="1502490" cy="291962"/>
          </a:xfrm>
          <a:prstGeom prst="straightConnector1">
            <a:avLst/>
          </a:prstGeom>
          <a:ln w="19050">
            <a:solidFill>
              <a:srgbClr val="7889FB"/>
            </a:solidFill>
            <a:headEnd type="oval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22798E81-E34F-2BF1-45D9-3169EC363696}"/>
              </a:ext>
            </a:extLst>
          </p:cNvPr>
          <p:cNvCxnSpPr/>
          <p:nvPr/>
        </p:nvCxnSpPr>
        <p:spPr>
          <a:xfrm rot="10800000" flipV="1">
            <a:off x="7889843" y="2591087"/>
            <a:ext cx="533400" cy="381000"/>
          </a:xfrm>
          <a:prstGeom prst="straightConnector1">
            <a:avLst/>
          </a:prstGeom>
          <a:ln w="19050">
            <a:solidFill>
              <a:srgbClr val="7889FB"/>
            </a:solidFill>
            <a:headEnd type="oval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D4C23635-73D9-A82C-13C6-6E4744DA4DB9}"/>
              </a:ext>
            </a:extLst>
          </p:cNvPr>
          <p:cNvCxnSpPr/>
          <p:nvPr/>
        </p:nvCxnSpPr>
        <p:spPr>
          <a:xfrm rot="5400000">
            <a:off x="8385143" y="2629187"/>
            <a:ext cx="381000" cy="304800"/>
          </a:xfrm>
          <a:prstGeom prst="straightConnector1">
            <a:avLst/>
          </a:prstGeom>
          <a:ln w="19050">
            <a:solidFill>
              <a:srgbClr val="7889FB"/>
            </a:solidFill>
            <a:headEnd type="oval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DD579363-65BF-63AD-32B0-84D45AB9DE54}"/>
              </a:ext>
            </a:extLst>
          </p:cNvPr>
          <p:cNvCxnSpPr>
            <a:cxnSpLocks/>
          </p:cNvCxnSpPr>
          <p:nvPr/>
        </p:nvCxnSpPr>
        <p:spPr>
          <a:xfrm>
            <a:off x="9032843" y="2591087"/>
            <a:ext cx="842677" cy="291962"/>
          </a:xfrm>
          <a:prstGeom prst="straightConnector1">
            <a:avLst/>
          </a:prstGeom>
          <a:ln w="19050">
            <a:solidFill>
              <a:srgbClr val="7889FB"/>
            </a:solidFill>
            <a:headEnd type="oval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2" name="Group 41">
            <a:extLst>
              <a:ext uri="{FF2B5EF4-FFF2-40B4-BE49-F238E27FC236}">
                <a16:creationId xmlns:a16="http://schemas.microsoft.com/office/drawing/2014/main" id="{F8749F86-2782-11D2-36FA-70D1F0ECE9DB}"/>
              </a:ext>
            </a:extLst>
          </p:cNvPr>
          <p:cNvGrpSpPr/>
          <p:nvPr/>
        </p:nvGrpSpPr>
        <p:grpSpPr>
          <a:xfrm>
            <a:off x="5749969" y="3190824"/>
            <a:ext cx="1371600" cy="2209800"/>
            <a:chOff x="4114800" y="3793254"/>
            <a:chExt cx="1371600" cy="2209800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40934BA0-7A44-F22F-CCFA-BA073484B08E}"/>
                </a:ext>
              </a:extLst>
            </p:cNvPr>
            <p:cNvSpPr/>
            <p:nvPr/>
          </p:nvSpPr>
          <p:spPr>
            <a:xfrm>
              <a:off x="4800600" y="4479054"/>
              <a:ext cx="304800" cy="304800"/>
            </a:xfrm>
            <a:prstGeom prst="rect">
              <a:avLst/>
            </a:prstGeom>
            <a:noFill/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Consolas" panose="020B0609020204030204" pitchFamily="49" charset="0"/>
                  <a:cs typeface="Calibri" panose="020F0502020204030204" pitchFamily="34" charset="0"/>
                </a:rPr>
                <a:t>.7</a:t>
              </a: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D405AD28-200F-E40F-9CB9-60DA0A3AF3EF}"/>
                </a:ext>
              </a:extLst>
            </p:cNvPr>
            <p:cNvSpPr/>
            <p:nvPr/>
          </p:nvSpPr>
          <p:spPr>
            <a:xfrm>
              <a:off x="5105400" y="4479054"/>
              <a:ext cx="304800" cy="304800"/>
            </a:xfrm>
            <a:prstGeom prst="rect">
              <a:avLst/>
            </a:prstGeom>
            <a:noFill/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Consolas" panose="020B0609020204030204" pitchFamily="49" charset="0"/>
                  <a:cs typeface="Calibri" panose="020F0502020204030204" pitchFamily="34" charset="0"/>
                </a:rPr>
                <a:t>.1</a:t>
              </a: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257FF4F3-04DE-6B71-307A-CD919715C8C4}"/>
                </a:ext>
              </a:extLst>
            </p:cNvPr>
            <p:cNvSpPr/>
            <p:nvPr/>
          </p:nvSpPr>
          <p:spPr>
            <a:xfrm>
              <a:off x="5105400" y="4250454"/>
              <a:ext cx="304800" cy="228600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Consolas" panose="020B0609020204030204" pitchFamily="49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6D56348D-27FA-C745-279D-8FBF8DC287AC}"/>
                </a:ext>
              </a:extLst>
            </p:cNvPr>
            <p:cNvSpPr/>
            <p:nvPr/>
          </p:nvSpPr>
          <p:spPr>
            <a:xfrm>
              <a:off x="4267200" y="4250454"/>
              <a:ext cx="228600" cy="304800"/>
            </a:xfrm>
            <a:prstGeom prst="rect">
              <a:avLst/>
            </a:prstGeom>
            <a:noFill/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endParaRPr>
            </a:p>
          </p:txBody>
        </p: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2B8DE5C7-351B-EF36-15E9-FF8B509E0199}"/>
                </a:ext>
              </a:extLst>
            </p:cNvPr>
            <p:cNvCxnSpPr/>
            <p:nvPr/>
          </p:nvCxnSpPr>
          <p:spPr>
            <a:xfrm>
              <a:off x="4419600" y="4402854"/>
              <a:ext cx="381000" cy="76200"/>
            </a:xfrm>
            <a:prstGeom prst="straightConnector1">
              <a:avLst/>
            </a:prstGeom>
            <a:ln w="19050">
              <a:solidFill>
                <a:srgbClr val="7889FB"/>
              </a:solidFill>
              <a:prstDash val="solid"/>
              <a:headEnd type="oval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6A612A52-B01D-4B45-99AD-42710B25422C}"/>
                </a:ext>
              </a:extLst>
            </p:cNvPr>
            <p:cNvSpPr txBox="1"/>
            <p:nvPr/>
          </p:nvSpPr>
          <p:spPr>
            <a:xfrm>
              <a:off x="4114800" y="3793254"/>
              <a:ext cx="13716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MCSR</a:t>
              </a: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87F71515-97FE-DE5D-A791-769F0AA8DB74}"/>
                </a:ext>
              </a:extLst>
            </p:cNvPr>
            <p:cNvSpPr/>
            <p:nvPr/>
          </p:nvSpPr>
          <p:spPr>
            <a:xfrm>
              <a:off x="4800600" y="4250454"/>
              <a:ext cx="304800" cy="228600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Consolas" panose="020B0609020204030204" pitchFamily="49" charset="0"/>
                  <a:cs typeface="Calibri" panose="020F0502020204030204" pitchFamily="34" charset="0"/>
                </a:rPr>
                <a:t>0</a:t>
              </a: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54E2AA46-0A71-42F0-AFBD-8D6B01157963}"/>
                </a:ext>
              </a:extLst>
            </p:cNvPr>
            <p:cNvSpPr/>
            <p:nvPr/>
          </p:nvSpPr>
          <p:spPr>
            <a:xfrm>
              <a:off x="4800600" y="5088654"/>
              <a:ext cx="304800" cy="304800"/>
            </a:xfrm>
            <a:prstGeom prst="rect">
              <a:avLst/>
            </a:prstGeom>
            <a:noFill/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Consolas" panose="020B0609020204030204" pitchFamily="49" charset="0"/>
                  <a:cs typeface="Calibri" panose="020F0502020204030204" pitchFamily="34" charset="0"/>
                </a:rPr>
                <a:t>.2</a:t>
              </a: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64B927CE-8BC1-AF57-D597-7374FA51993D}"/>
                </a:ext>
              </a:extLst>
            </p:cNvPr>
            <p:cNvSpPr/>
            <p:nvPr/>
          </p:nvSpPr>
          <p:spPr>
            <a:xfrm>
              <a:off x="5105400" y="5088654"/>
              <a:ext cx="304800" cy="304800"/>
            </a:xfrm>
            <a:prstGeom prst="rect">
              <a:avLst/>
            </a:prstGeom>
            <a:noFill/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Consolas" panose="020B0609020204030204" pitchFamily="49" charset="0"/>
                  <a:cs typeface="Calibri" panose="020F0502020204030204" pitchFamily="34" charset="0"/>
                </a:rPr>
                <a:t>.4</a:t>
              </a: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932F5CCB-F59E-4776-2444-C546461B1C6A}"/>
                </a:ext>
              </a:extLst>
            </p:cNvPr>
            <p:cNvSpPr/>
            <p:nvPr/>
          </p:nvSpPr>
          <p:spPr>
            <a:xfrm>
              <a:off x="5105400" y="4860054"/>
              <a:ext cx="304800" cy="228600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Consolas" panose="020B0609020204030204" pitchFamily="49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AF76CD66-EC7A-857C-F24C-057EC9C21B72}"/>
                </a:ext>
              </a:extLst>
            </p:cNvPr>
            <p:cNvSpPr/>
            <p:nvPr/>
          </p:nvSpPr>
          <p:spPr>
            <a:xfrm>
              <a:off x="4800600" y="4860054"/>
              <a:ext cx="304800" cy="228600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Consolas" panose="020B0609020204030204" pitchFamily="49" charset="0"/>
                  <a:cs typeface="Calibri" panose="020F0502020204030204" pitchFamily="34" charset="0"/>
                </a:rPr>
                <a:t>0</a:t>
              </a: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81139AED-B577-41C5-F7E6-A439BD12F4FF}"/>
                </a:ext>
              </a:extLst>
            </p:cNvPr>
            <p:cNvSpPr/>
            <p:nvPr/>
          </p:nvSpPr>
          <p:spPr>
            <a:xfrm>
              <a:off x="4800600" y="5698254"/>
              <a:ext cx="304800" cy="304800"/>
            </a:xfrm>
            <a:prstGeom prst="rect">
              <a:avLst/>
            </a:prstGeom>
            <a:noFill/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Consolas" panose="020B0609020204030204" pitchFamily="49" charset="0"/>
                  <a:cs typeface="Calibri" panose="020F0502020204030204" pitchFamily="34" charset="0"/>
                </a:rPr>
                <a:t>.3</a:t>
              </a: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BCD7BF46-9A75-78CF-2A3B-0FF3BDE96B37}"/>
                </a:ext>
              </a:extLst>
            </p:cNvPr>
            <p:cNvSpPr/>
            <p:nvPr/>
          </p:nvSpPr>
          <p:spPr>
            <a:xfrm>
              <a:off x="4800600" y="5469654"/>
              <a:ext cx="304800" cy="228600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Consolas" panose="020B0609020204030204" pitchFamily="49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65878D9E-A387-3BB8-2304-8348428EA2F3}"/>
                </a:ext>
              </a:extLst>
            </p:cNvPr>
            <p:cNvSpPr/>
            <p:nvPr/>
          </p:nvSpPr>
          <p:spPr>
            <a:xfrm>
              <a:off x="4267200" y="4555254"/>
              <a:ext cx="228600" cy="304800"/>
            </a:xfrm>
            <a:prstGeom prst="rect">
              <a:avLst/>
            </a:prstGeom>
            <a:noFill/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endParaRP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862E8C64-40D1-A988-62EF-37F81F658BE7}"/>
                </a:ext>
              </a:extLst>
            </p:cNvPr>
            <p:cNvSpPr/>
            <p:nvPr/>
          </p:nvSpPr>
          <p:spPr>
            <a:xfrm>
              <a:off x="4267200" y="4860054"/>
              <a:ext cx="228600" cy="304800"/>
            </a:xfrm>
            <a:prstGeom prst="rect">
              <a:avLst/>
            </a:prstGeom>
            <a:noFill/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endParaRPr>
            </a:p>
          </p:txBody>
        </p:sp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17087673-EB64-7417-CE0C-BC3A355A5431}"/>
                </a:ext>
              </a:extLst>
            </p:cNvPr>
            <p:cNvCxnSpPr/>
            <p:nvPr/>
          </p:nvCxnSpPr>
          <p:spPr>
            <a:xfrm rot="16200000" flipH="1">
              <a:off x="4419600" y="4707654"/>
              <a:ext cx="381000" cy="381000"/>
            </a:xfrm>
            <a:prstGeom prst="straightConnector1">
              <a:avLst/>
            </a:prstGeom>
            <a:ln w="19050">
              <a:solidFill>
                <a:srgbClr val="7889FB"/>
              </a:solidFill>
              <a:prstDash val="solid"/>
              <a:headEnd type="oval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25EFA19D-2366-DB69-9114-37FD611B08E5}"/>
                </a:ext>
              </a:extLst>
            </p:cNvPr>
            <p:cNvCxnSpPr/>
            <p:nvPr/>
          </p:nvCxnSpPr>
          <p:spPr>
            <a:xfrm rot="16200000" flipH="1">
              <a:off x="4267200" y="5164854"/>
              <a:ext cx="685800" cy="381000"/>
            </a:xfrm>
            <a:prstGeom prst="straightConnector1">
              <a:avLst/>
            </a:prstGeom>
            <a:ln w="19050">
              <a:solidFill>
                <a:srgbClr val="7889FB"/>
              </a:solidFill>
              <a:prstDash val="solid"/>
              <a:headEnd type="oval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EB167615-0A36-98A8-B629-B5A1105B2BD0}"/>
              </a:ext>
            </a:extLst>
          </p:cNvPr>
          <p:cNvGrpSpPr/>
          <p:nvPr/>
        </p:nvGrpSpPr>
        <p:grpSpPr>
          <a:xfrm>
            <a:off x="2075336" y="4512223"/>
            <a:ext cx="2743200" cy="1175266"/>
            <a:chOff x="838200" y="4555254"/>
            <a:chExt cx="2743200" cy="1175266"/>
          </a:xfrm>
        </p:grpSpPr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60F4F5CF-F855-FFA7-AF51-AD7DA6645E95}"/>
                </a:ext>
              </a:extLst>
            </p:cNvPr>
            <p:cNvSpPr/>
            <p:nvPr/>
          </p:nvSpPr>
          <p:spPr>
            <a:xfrm>
              <a:off x="838200" y="4936254"/>
              <a:ext cx="304800" cy="304800"/>
            </a:xfrm>
            <a:prstGeom prst="rect">
              <a:avLst/>
            </a:prstGeom>
            <a:noFill/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Consolas" panose="020B0609020204030204" pitchFamily="49" charset="0"/>
                  <a:cs typeface="Calibri" panose="020F0502020204030204" pitchFamily="34" charset="0"/>
                </a:rPr>
                <a:t>.7</a:t>
              </a: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2CDE2BC5-24B5-FD7D-0A66-1F8AEFC7C4F9}"/>
                </a:ext>
              </a:extLst>
            </p:cNvPr>
            <p:cNvSpPr/>
            <p:nvPr/>
          </p:nvSpPr>
          <p:spPr>
            <a:xfrm>
              <a:off x="1143000" y="4936254"/>
              <a:ext cx="304800" cy="304800"/>
            </a:xfrm>
            <a:prstGeom prst="rect">
              <a:avLst/>
            </a:prstGeom>
            <a:noFill/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Consolas" panose="020B0609020204030204" pitchFamily="49" charset="0"/>
                  <a:cs typeface="Calibri" panose="020F0502020204030204" pitchFamily="34" charset="0"/>
                </a:rPr>
                <a:t>0</a:t>
              </a: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D9F8AD39-DDCA-0F42-4315-9771D7C8A4DA}"/>
                </a:ext>
              </a:extLst>
            </p:cNvPr>
            <p:cNvSpPr/>
            <p:nvPr/>
          </p:nvSpPr>
          <p:spPr>
            <a:xfrm>
              <a:off x="1447800" y="4936254"/>
              <a:ext cx="304800" cy="304800"/>
            </a:xfrm>
            <a:prstGeom prst="rect">
              <a:avLst/>
            </a:prstGeom>
            <a:noFill/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Consolas" panose="020B0609020204030204" pitchFamily="49" charset="0"/>
                  <a:cs typeface="Calibri" panose="020F0502020204030204" pitchFamily="34" charset="0"/>
                </a:rPr>
                <a:t>.1</a:t>
              </a: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8CA459C7-56F8-46ED-F334-BE444DE093ED}"/>
                </a:ext>
              </a:extLst>
            </p:cNvPr>
            <p:cNvSpPr/>
            <p:nvPr/>
          </p:nvSpPr>
          <p:spPr>
            <a:xfrm>
              <a:off x="1752600" y="4936254"/>
              <a:ext cx="304800" cy="304800"/>
            </a:xfrm>
            <a:prstGeom prst="rect">
              <a:avLst/>
            </a:prstGeom>
            <a:noFill/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Consolas" panose="020B0609020204030204" pitchFamily="49" charset="0"/>
                  <a:cs typeface="Calibri" panose="020F0502020204030204" pitchFamily="34" charset="0"/>
                </a:rPr>
                <a:t>.2</a:t>
              </a: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B82BCD25-5CE7-FBB4-9241-523F6D52D535}"/>
                </a:ext>
              </a:extLst>
            </p:cNvPr>
            <p:cNvSpPr/>
            <p:nvPr/>
          </p:nvSpPr>
          <p:spPr>
            <a:xfrm>
              <a:off x="2057400" y="4936254"/>
              <a:ext cx="304800" cy="304800"/>
            </a:xfrm>
            <a:prstGeom prst="rect">
              <a:avLst/>
            </a:prstGeom>
            <a:noFill/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Consolas" panose="020B0609020204030204" pitchFamily="49" charset="0"/>
                  <a:cs typeface="Calibri" panose="020F0502020204030204" pitchFamily="34" charset="0"/>
                </a:rPr>
                <a:t>.4</a:t>
              </a:r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E31D1452-2FC6-4699-C8D9-8478C1ED906A}"/>
                </a:ext>
              </a:extLst>
            </p:cNvPr>
            <p:cNvSpPr/>
            <p:nvPr/>
          </p:nvSpPr>
          <p:spPr>
            <a:xfrm>
              <a:off x="2362200" y="4936254"/>
              <a:ext cx="304800" cy="304800"/>
            </a:xfrm>
            <a:prstGeom prst="rect">
              <a:avLst/>
            </a:prstGeom>
            <a:noFill/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Consolas" panose="020B0609020204030204" pitchFamily="49" charset="0"/>
                  <a:cs typeface="Calibri" panose="020F0502020204030204" pitchFamily="34" charset="0"/>
                </a:rPr>
                <a:t>0</a:t>
              </a:r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E9B28BB5-8357-CB15-D784-2925E14F6782}"/>
                </a:ext>
              </a:extLst>
            </p:cNvPr>
            <p:cNvSpPr/>
            <p:nvPr/>
          </p:nvSpPr>
          <p:spPr>
            <a:xfrm>
              <a:off x="2667000" y="4936254"/>
              <a:ext cx="304800" cy="304800"/>
            </a:xfrm>
            <a:prstGeom prst="rect">
              <a:avLst/>
            </a:prstGeom>
            <a:noFill/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Consolas" panose="020B0609020204030204" pitchFamily="49" charset="0"/>
                  <a:cs typeface="Calibri" panose="020F0502020204030204" pitchFamily="34" charset="0"/>
                </a:rPr>
                <a:t>0</a:t>
              </a: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1C33413B-22D4-9EB4-CE00-91CE19404EB2}"/>
                </a:ext>
              </a:extLst>
            </p:cNvPr>
            <p:cNvSpPr/>
            <p:nvPr/>
          </p:nvSpPr>
          <p:spPr>
            <a:xfrm>
              <a:off x="2971800" y="4936254"/>
              <a:ext cx="304800" cy="304800"/>
            </a:xfrm>
            <a:prstGeom prst="rect">
              <a:avLst/>
            </a:prstGeom>
            <a:noFill/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Consolas" panose="020B0609020204030204" pitchFamily="49" charset="0"/>
                  <a:cs typeface="Calibri" panose="020F0502020204030204" pitchFamily="34" charset="0"/>
                </a:rPr>
                <a:t>.3</a:t>
              </a:r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7E13EA58-0969-87AC-9729-E4ED1407C191}"/>
                </a:ext>
              </a:extLst>
            </p:cNvPr>
            <p:cNvSpPr/>
            <p:nvPr/>
          </p:nvSpPr>
          <p:spPr>
            <a:xfrm>
              <a:off x="3276600" y="4936254"/>
              <a:ext cx="304800" cy="304800"/>
            </a:xfrm>
            <a:prstGeom prst="rect">
              <a:avLst/>
            </a:prstGeom>
            <a:noFill/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Consolas" panose="020B0609020204030204" pitchFamily="49" charset="0"/>
                  <a:cs typeface="Calibri" panose="020F0502020204030204" pitchFamily="34" charset="0"/>
                </a:rPr>
                <a:t>0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569D19D2-2249-976F-6BBD-90150AA0055C}"/>
                </a:ext>
              </a:extLst>
            </p:cNvPr>
            <p:cNvSpPr txBox="1"/>
            <p:nvPr/>
          </p:nvSpPr>
          <p:spPr>
            <a:xfrm>
              <a:off x="838200" y="4555254"/>
              <a:ext cx="2743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Dense </a:t>
              </a:r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(row-major)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5E25693C-FB15-BBF5-F369-68D903776EB7}"/>
                </a:ext>
              </a:extLst>
            </p:cNvPr>
            <p:cNvSpPr txBox="1"/>
            <p:nvPr/>
          </p:nvSpPr>
          <p:spPr>
            <a:xfrm>
              <a:off x="1724966" y="5361188"/>
              <a:ext cx="1022420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O(</a:t>
              </a:r>
              <a:r>
                <a:rPr lang="en-US" b="1" dirty="0" err="1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mn</a:t>
              </a:r>
              <a:r>
                <a:rPr lang="en-US" b="1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)</a:t>
              </a:r>
            </a:p>
          </p:txBody>
        </p:sp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F57660C5-231D-A265-4FFA-11FDEFB4C233}"/>
              </a:ext>
            </a:extLst>
          </p:cNvPr>
          <p:cNvSpPr txBox="1"/>
          <p:nvPr/>
        </p:nvSpPr>
        <p:spPr>
          <a:xfrm>
            <a:off x="6788306" y="5323142"/>
            <a:ext cx="1523993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O(m + </a:t>
            </a:r>
            <a:r>
              <a:rPr lang="en-US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nnz</a:t>
            </a: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(X))</a:t>
            </a: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D7816CD8-4C29-EF05-2D49-96068DDD2527}"/>
              </a:ext>
            </a:extLst>
          </p:cNvPr>
          <p:cNvGrpSpPr/>
          <p:nvPr/>
        </p:nvGrpSpPr>
        <p:grpSpPr>
          <a:xfrm>
            <a:off x="10172727" y="3190824"/>
            <a:ext cx="1135454" cy="2483228"/>
            <a:chOff x="7676949" y="3793254"/>
            <a:chExt cx="1135454" cy="2483228"/>
          </a:xfrm>
        </p:grpSpPr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0D18E3B7-1514-497D-5C98-24EBCB0F6C77}"/>
                </a:ext>
              </a:extLst>
            </p:cNvPr>
            <p:cNvSpPr/>
            <p:nvPr/>
          </p:nvSpPr>
          <p:spPr>
            <a:xfrm>
              <a:off x="8382000" y="4326654"/>
              <a:ext cx="304800" cy="304800"/>
            </a:xfrm>
            <a:prstGeom prst="rect">
              <a:avLst/>
            </a:prstGeom>
            <a:noFill/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Consolas" panose="020B0609020204030204" pitchFamily="49" charset="0"/>
                  <a:cs typeface="Calibri" panose="020F0502020204030204" pitchFamily="34" charset="0"/>
                </a:rPr>
                <a:t>.7</a:t>
              </a:r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060C8908-8204-0E26-93E2-5ACFA346878B}"/>
                </a:ext>
              </a:extLst>
            </p:cNvPr>
            <p:cNvSpPr/>
            <p:nvPr/>
          </p:nvSpPr>
          <p:spPr>
            <a:xfrm>
              <a:off x="8382000" y="4631454"/>
              <a:ext cx="304800" cy="304800"/>
            </a:xfrm>
            <a:prstGeom prst="rect">
              <a:avLst/>
            </a:prstGeom>
            <a:noFill/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Consolas" panose="020B0609020204030204" pitchFamily="49" charset="0"/>
                  <a:cs typeface="Calibri" panose="020F0502020204030204" pitchFamily="34" charset="0"/>
                </a:rPr>
                <a:t>.1</a:t>
              </a:r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AA75968C-935F-CAA1-52A3-C46FF7890C0D}"/>
                </a:ext>
              </a:extLst>
            </p:cNvPr>
            <p:cNvSpPr/>
            <p:nvPr/>
          </p:nvSpPr>
          <p:spPr>
            <a:xfrm>
              <a:off x="8382000" y="4936254"/>
              <a:ext cx="304800" cy="304800"/>
            </a:xfrm>
            <a:prstGeom prst="rect">
              <a:avLst/>
            </a:prstGeom>
            <a:noFill/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Consolas" panose="020B0609020204030204" pitchFamily="49" charset="0"/>
                  <a:cs typeface="Calibri" panose="020F0502020204030204" pitchFamily="34" charset="0"/>
                </a:rPr>
                <a:t>.2</a:t>
              </a:r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8625A068-3F14-3242-8BEB-92695780FD07}"/>
                </a:ext>
              </a:extLst>
            </p:cNvPr>
            <p:cNvSpPr/>
            <p:nvPr/>
          </p:nvSpPr>
          <p:spPr>
            <a:xfrm>
              <a:off x="8382000" y="5241054"/>
              <a:ext cx="304800" cy="304800"/>
            </a:xfrm>
            <a:prstGeom prst="rect">
              <a:avLst/>
            </a:prstGeom>
            <a:noFill/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Consolas" panose="020B0609020204030204" pitchFamily="49" charset="0"/>
                  <a:cs typeface="Calibri" panose="020F0502020204030204" pitchFamily="34" charset="0"/>
                </a:rPr>
                <a:t>.4</a:t>
              </a:r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FF8BD4BB-3B8D-A16A-C53A-615CE7573121}"/>
                </a:ext>
              </a:extLst>
            </p:cNvPr>
            <p:cNvSpPr/>
            <p:nvPr/>
          </p:nvSpPr>
          <p:spPr>
            <a:xfrm>
              <a:off x="8382000" y="5545854"/>
              <a:ext cx="304800" cy="304800"/>
            </a:xfrm>
            <a:prstGeom prst="rect">
              <a:avLst/>
            </a:prstGeom>
            <a:noFill/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Consolas" panose="020B0609020204030204" pitchFamily="49" charset="0"/>
                  <a:cs typeface="Calibri" panose="020F0502020204030204" pitchFamily="34" charset="0"/>
                </a:rPr>
                <a:t>.3</a:t>
              </a:r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6523AD50-42DE-0269-3561-B5E5892ADD26}"/>
                </a:ext>
              </a:extLst>
            </p:cNvPr>
            <p:cNvSpPr/>
            <p:nvPr/>
          </p:nvSpPr>
          <p:spPr>
            <a:xfrm>
              <a:off x="8077200" y="4326654"/>
              <a:ext cx="228600" cy="304800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Consolas" panose="020B0609020204030204" pitchFamily="49" charset="0"/>
                  <a:cs typeface="Calibri" panose="020F0502020204030204" pitchFamily="34" charset="0"/>
                </a:rPr>
                <a:t>0</a:t>
              </a:r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A8062482-9DE4-481B-CB05-0DAF6AA4DDF2}"/>
                </a:ext>
              </a:extLst>
            </p:cNvPr>
            <p:cNvSpPr/>
            <p:nvPr/>
          </p:nvSpPr>
          <p:spPr>
            <a:xfrm>
              <a:off x="8077200" y="4631454"/>
              <a:ext cx="228600" cy="304800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Consolas" panose="020B0609020204030204" pitchFamily="49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582D72CA-7997-2E57-697F-5B0A5F48B95A}"/>
                </a:ext>
              </a:extLst>
            </p:cNvPr>
            <p:cNvSpPr/>
            <p:nvPr/>
          </p:nvSpPr>
          <p:spPr>
            <a:xfrm>
              <a:off x="8077200" y="4936254"/>
              <a:ext cx="228600" cy="304800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Consolas" panose="020B0609020204030204" pitchFamily="49" charset="0"/>
                  <a:cs typeface="Calibri" panose="020F0502020204030204" pitchFamily="34" charset="0"/>
                </a:rPr>
                <a:t>0</a:t>
              </a:r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592888FD-2757-B223-59BA-018E8E6C4759}"/>
                </a:ext>
              </a:extLst>
            </p:cNvPr>
            <p:cNvSpPr/>
            <p:nvPr/>
          </p:nvSpPr>
          <p:spPr>
            <a:xfrm>
              <a:off x="8077200" y="5241054"/>
              <a:ext cx="228600" cy="304800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Consolas" panose="020B0609020204030204" pitchFamily="49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049346CA-1E32-C02F-5A9F-FE06178DE300}"/>
                </a:ext>
              </a:extLst>
            </p:cNvPr>
            <p:cNvSpPr/>
            <p:nvPr/>
          </p:nvSpPr>
          <p:spPr>
            <a:xfrm>
              <a:off x="8077200" y="5545854"/>
              <a:ext cx="228600" cy="304800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Consolas" panose="020B0609020204030204" pitchFamily="49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7996AC38-2963-6162-7E3A-BC474F412ADD}"/>
                </a:ext>
              </a:extLst>
            </p:cNvPr>
            <p:cNvSpPr txBox="1"/>
            <p:nvPr/>
          </p:nvSpPr>
          <p:spPr>
            <a:xfrm>
              <a:off x="7772400" y="3793254"/>
              <a:ext cx="9144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COO</a:t>
              </a:r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D6799BD0-1F93-C265-638A-985F8C47BF47}"/>
                </a:ext>
              </a:extLst>
            </p:cNvPr>
            <p:cNvSpPr/>
            <p:nvPr/>
          </p:nvSpPr>
          <p:spPr>
            <a:xfrm>
              <a:off x="7772400" y="4326654"/>
              <a:ext cx="228600" cy="304800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Consolas" panose="020B0609020204030204" pitchFamily="49" charset="0"/>
                  <a:cs typeface="Calibri" panose="020F0502020204030204" pitchFamily="34" charset="0"/>
                </a:rPr>
                <a:t>0</a:t>
              </a:r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EABD10AA-7098-2CB6-4E16-DA7569988C9B}"/>
                </a:ext>
              </a:extLst>
            </p:cNvPr>
            <p:cNvSpPr/>
            <p:nvPr/>
          </p:nvSpPr>
          <p:spPr>
            <a:xfrm>
              <a:off x="7772400" y="4631454"/>
              <a:ext cx="228600" cy="304800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Consolas" panose="020B0609020204030204" pitchFamily="49" charset="0"/>
                  <a:cs typeface="Calibri" panose="020F0502020204030204" pitchFamily="34" charset="0"/>
                </a:rPr>
                <a:t>0</a:t>
              </a:r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6DDF2F85-4690-F930-01A6-1199820CAF84}"/>
                </a:ext>
              </a:extLst>
            </p:cNvPr>
            <p:cNvSpPr/>
            <p:nvPr/>
          </p:nvSpPr>
          <p:spPr>
            <a:xfrm>
              <a:off x="7772400" y="4936254"/>
              <a:ext cx="228600" cy="304800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Consolas" panose="020B0609020204030204" pitchFamily="49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2C66CC07-AAF8-F98C-A8E8-0ECF7A90304F}"/>
                </a:ext>
              </a:extLst>
            </p:cNvPr>
            <p:cNvSpPr/>
            <p:nvPr/>
          </p:nvSpPr>
          <p:spPr>
            <a:xfrm>
              <a:off x="7772400" y="5241054"/>
              <a:ext cx="228600" cy="304800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Consolas" panose="020B0609020204030204" pitchFamily="49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3718AC95-A346-8372-9093-50F6B05664E9}"/>
                </a:ext>
              </a:extLst>
            </p:cNvPr>
            <p:cNvSpPr/>
            <p:nvPr/>
          </p:nvSpPr>
          <p:spPr>
            <a:xfrm>
              <a:off x="7772400" y="5545854"/>
              <a:ext cx="228600" cy="304800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Consolas" panose="020B0609020204030204" pitchFamily="49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4D0A39DE-3B67-98A5-48FF-A4977C2ECAAB}"/>
                </a:ext>
              </a:extLst>
            </p:cNvPr>
            <p:cNvSpPr txBox="1"/>
            <p:nvPr/>
          </p:nvSpPr>
          <p:spPr>
            <a:xfrm>
              <a:off x="7676949" y="5907150"/>
              <a:ext cx="1135454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O(</a:t>
              </a:r>
              <a:r>
                <a:rPr lang="en-US" b="1" dirty="0" err="1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nnz</a:t>
              </a:r>
              <a:r>
                <a:rPr lang="en-US" b="1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(X))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7D75183-2B39-5862-F29B-34CE2211157B}"/>
              </a:ext>
            </a:extLst>
          </p:cNvPr>
          <p:cNvSpPr txBox="1"/>
          <p:nvPr/>
        </p:nvSpPr>
        <p:spPr>
          <a:xfrm>
            <a:off x="9938034" y="1422595"/>
            <a:ext cx="2003074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/>
              <a:t>DIA23/24 project </a:t>
            </a:r>
            <a:br>
              <a:rPr lang="en-US" dirty="0"/>
            </a:br>
            <a:r>
              <a:rPr lang="en-US" dirty="0"/>
              <a:t>(</a:t>
            </a:r>
            <a:r>
              <a:rPr lang="en-US" dirty="0" err="1"/>
              <a:t>Jannik</a:t>
            </a:r>
            <a:r>
              <a:rPr lang="en-US" dirty="0"/>
              <a:t> Lindemann): </a:t>
            </a:r>
            <a:r>
              <a:rPr lang="en-US" b="1" dirty="0">
                <a:solidFill>
                  <a:srgbClr val="7889FB"/>
                </a:solidFill>
              </a:rPr>
              <a:t>DCSR</a:t>
            </a:r>
            <a:endParaRPr lang="en-US" b="1" dirty="0">
              <a:solidFill>
                <a:srgbClr val="7889F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6679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866B592-25D6-1188-2445-F386D1471D1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Collection of “Matrix Blocks” (and keys)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Bag semantics </a:t>
            </a:r>
            <a:r>
              <a:rPr lang="en-US" dirty="0"/>
              <a:t>(duplicates, unordered)</a:t>
            </a:r>
          </a:p>
          <a:p>
            <a:pPr lvl="1"/>
            <a:r>
              <a:rPr lang="en-US" dirty="0"/>
              <a:t>Logical (Fixed-Size) Blocking </a:t>
            </a:r>
          </a:p>
          <a:p>
            <a:pPr lvl="1">
              <a:buNone/>
            </a:pPr>
            <a:r>
              <a:rPr lang="en-US" dirty="0"/>
              <a:t>	</a:t>
            </a:r>
            <a:r>
              <a:rPr lang="en-US" b="1" dirty="0">
                <a:solidFill>
                  <a:srgbClr val="00B050"/>
                </a:solidFill>
              </a:rPr>
              <a:t>+ join processing / independence</a:t>
            </a:r>
            <a:br>
              <a:rPr lang="en-US" dirty="0"/>
            </a:br>
            <a:r>
              <a:rPr lang="en-US" b="1" dirty="0">
                <a:solidFill>
                  <a:schemeClr val="accent1"/>
                </a:solidFill>
              </a:rPr>
              <a:t>- (sparsity skew)</a:t>
            </a:r>
          </a:p>
          <a:p>
            <a:pPr lvl="1"/>
            <a:r>
              <a:rPr lang="en-US" dirty="0"/>
              <a:t>E.g., </a:t>
            </a:r>
            <a:r>
              <a:rPr lang="en-US" dirty="0" err="1"/>
              <a:t>SystemML</a:t>
            </a:r>
            <a:r>
              <a:rPr lang="en-US" dirty="0"/>
              <a:t> on Spark:</a:t>
            </a:r>
            <a:br>
              <a:rPr lang="en-US" dirty="0"/>
            </a:br>
            <a:r>
              <a:rPr lang="en-US" dirty="0" err="1">
                <a:latin typeface="Consolas" pitchFamily="49" charset="0"/>
                <a:cs typeface="Consolas" pitchFamily="49" charset="0"/>
              </a:rPr>
              <a:t>JavaPairRDD</a:t>
            </a:r>
            <a:r>
              <a:rPr lang="en-US" dirty="0">
                <a:latin typeface="Consolas" pitchFamily="49" charset="0"/>
                <a:cs typeface="Consolas" pitchFamily="49" charset="0"/>
              </a:rPr>
              <a:t>&lt;</a:t>
            </a:r>
            <a:r>
              <a:rPr lang="en-US" dirty="0" err="1">
                <a:latin typeface="Consolas" pitchFamily="49" charset="0"/>
                <a:cs typeface="Consolas" pitchFamily="49" charset="0"/>
              </a:rPr>
              <a:t>MatrixIndexes,MatrixBlock</a:t>
            </a:r>
            <a:r>
              <a:rPr lang="en-US" dirty="0">
                <a:latin typeface="Consolas" pitchFamily="49" charset="0"/>
                <a:cs typeface="Consolas" pitchFamily="49" charset="0"/>
              </a:rPr>
              <a:t>&gt;</a:t>
            </a:r>
            <a:endParaRPr lang="en-US" dirty="0"/>
          </a:p>
          <a:p>
            <a:pPr lvl="1"/>
            <a:r>
              <a:rPr lang="en-US" dirty="0"/>
              <a:t>Blocks encoded independently (dense/sparse)</a:t>
            </a:r>
          </a:p>
          <a:p>
            <a:pPr lvl="2"/>
            <a:endParaRPr lang="en-US" sz="700" dirty="0"/>
          </a:p>
          <a:p>
            <a:r>
              <a:rPr lang="en-US" dirty="0"/>
              <a:t>Partitioning</a:t>
            </a:r>
          </a:p>
          <a:p>
            <a:pPr lvl="1"/>
            <a:r>
              <a:rPr lang="en-US" dirty="0"/>
              <a:t>Logical Partitioning </a:t>
            </a:r>
            <a:br>
              <a:rPr lang="en-US" dirty="0"/>
            </a:br>
            <a:r>
              <a:rPr lang="en-US" dirty="0"/>
              <a:t>(e.g., row-/column-wise)</a:t>
            </a:r>
          </a:p>
          <a:p>
            <a:pPr lvl="1"/>
            <a:r>
              <a:rPr lang="en-US" dirty="0"/>
              <a:t>Physical Partitioning</a:t>
            </a:r>
            <a:br>
              <a:rPr lang="en-US" dirty="0"/>
            </a:br>
            <a:r>
              <a:rPr lang="en-US" dirty="0"/>
              <a:t>(e.g., hash / grid)</a:t>
            </a:r>
          </a:p>
          <a:p>
            <a:pPr lvl="1"/>
            <a:r>
              <a:rPr lang="en-US" dirty="0"/>
              <a:t>Influences </a:t>
            </a:r>
            <a:r>
              <a:rPr lang="en-US" b="1" dirty="0">
                <a:solidFill>
                  <a:srgbClr val="7889FB"/>
                </a:solidFill>
              </a:rPr>
              <a:t>partition-local aggregation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327D35-32BC-CD32-568E-61E177BE60A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Distributed Matrix Representations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22C42992-3F5E-CE9A-E297-79D33535E3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942395" y="1372967"/>
            <a:ext cx="1447800" cy="1849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0CEC4217-7F9B-CCB8-C257-1BA8A6FFB5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37265" y="3697042"/>
            <a:ext cx="3686861" cy="1890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F5CFCDE-9CC3-F3C9-FD90-C42408A59B56}"/>
              </a:ext>
            </a:extLst>
          </p:cNvPr>
          <p:cNvSpPr txBox="1"/>
          <p:nvPr/>
        </p:nvSpPr>
        <p:spPr>
          <a:xfrm>
            <a:off x="6703486" y="1776186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Logical Blocking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3,400x2,700 Matrix 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(w/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en-US" baseline="-25000" dirty="0" err="1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=1,000)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CBB3D15-EBB5-2C49-47F0-147BE2FA9F47}"/>
              </a:ext>
            </a:extLst>
          </p:cNvPr>
          <p:cNvSpPr txBox="1"/>
          <p:nvPr/>
        </p:nvSpPr>
        <p:spPr>
          <a:xfrm>
            <a:off x="4690333" y="4431283"/>
            <a:ext cx="19489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Physical Blocking 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and Partitioning </a:t>
            </a:r>
          </a:p>
        </p:txBody>
      </p:sp>
    </p:spTree>
    <p:extLst>
      <p:ext uri="{BB962C8B-B14F-4D97-AF65-F5344CB8AC3E}">
        <p14:creationId xmlns:p14="http://schemas.microsoft.com/office/powerpoint/2010/main" val="1669081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78AE09-3B7C-AFF8-BBCD-21089DD508E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Distributed Matrix Operations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775875-759A-1071-A19E-ECF5D0C765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022" y="2147508"/>
            <a:ext cx="2680335" cy="21669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6EE17EC-6F8E-6C49-7162-2C7D42EBC5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5106" y="2147508"/>
            <a:ext cx="2973705" cy="33937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5BF5D34-A854-7FEC-2849-73FCA0DE52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90379" y="2147509"/>
            <a:ext cx="2146935" cy="342709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9D3B0A6-E3E5-B5CE-041D-F2440A969AA6}"/>
              </a:ext>
            </a:extLst>
          </p:cNvPr>
          <p:cNvSpPr txBox="1"/>
          <p:nvPr/>
        </p:nvSpPr>
        <p:spPr>
          <a:xfrm>
            <a:off x="649276" y="1457013"/>
            <a:ext cx="2594398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Elementwise Multiplication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Hadamard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Product)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4E4E106-3789-087C-BA17-8FF4967E9EEB}"/>
              </a:ext>
            </a:extLst>
          </p:cNvPr>
          <p:cNvSpPr txBox="1"/>
          <p:nvPr/>
        </p:nvSpPr>
        <p:spPr>
          <a:xfrm>
            <a:off x="4953965" y="1629509"/>
            <a:ext cx="2358544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Transposition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6D1FE9A-54BA-C773-69E9-78DE14A0A96D}"/>
              </a:ext>
            </a:extLst>
          </p:cNvPr>
          <p:cNvSpPr txBox="1"/>
          <p:nvPr/>
        </p:nvSpPr>
        <p:spPr>
          <a:xfrm>
            <a:off x="8677235" y="1631523"/>
            <a:ext cx="2594398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Matrix Multiplication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37363DD-D37A-E975-E442-707C20DA8A52}"/>
              </a:ext>
            </a:extLst>
          </p:cNvPr>
          <p:cNvSpPr txBox="1"/>
          <p:nvPr/>
        </p:nvSpPr>
        <p:spPr>
          <a:xfrm>
            <a:off x="811084" y="4832198"/>
            <a:ext cx="2224226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Note: also with row/column vector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rhs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E7EDAA4-5F03-7458-B1A3-1BC6DE85D3F4}"/>
              </a:ext>
            </a:extLst>
          </p:cNvPr>
          <p:cNvSpPr txBox="1"/>
          <p:nvPr/>
        </p:nvSpPr>
        <p:spPr>
          <a:xfrm>
            <a:off x="8677235" y="2734744"/>
            <a:ext cx="1179148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1:N / N:M joins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81D20DF-5047-AA79-B5BF-D58E899CDA09}"/>
              </a:ext>
            </a:extLst>
          </p:cNvPr>
          <p:cNvSpPr txBox="1"/>
          <p:nvPr/>
        </p:nvSpPr>
        <p:spPr>
          <a:xfrm>
            <a:off x="1356901" y="4372844"/>
            <a:ext cx="1179148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1:1 join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F740C63-A3E5-4C33-4651-66BA35A96AA9}"/>
              </a:ext>
            </a:extLst>
          </p:cNvPr>
          <p:cNvSpPr txBox="1"/>
          <p:nvPr/>
        </p:nvSpPr>
        <p:spPr>
          <a:xfrm>
            <a:off x="6171301" y="351942"/>
            <a:ext cx="4285129" cy="70788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2000" b="1" dirty="0">
                <a:solidFill>
                  <a:srgbClr val="C40D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Q: How to implement these operations with Spark RDD Operations?</a:t>
            </a:r>
          </a:p>
        </p:txBody>
      </p:sp>
    </p:spTree>
    <p:extLst>
      <p:ext uri="{BB962C8B-B14F-4D97-AF65-F5344CB8AC3E}">
        <p14:creationId xmlns:p14="http://schemas.microsoft.com/office/powerpoint/2010/main" val="3356157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9EDE0B34-B3B3-2E88-AEBD-7B99A8A9E4ED}"/>
              </a:ext>
            </a:extLst>
          </p:cNvPr>
          <p:cNvSpPr/>
          <p:nvPr/>
        </p:nvSpPr>
        <p:spPr>
          <a:xfrm>
            <a:off x="1194318" y="5700827"/>
            <a:ext cx="10997682" cy="11571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F816D86-17C0-8A6F-1B49-A5BBDB8D055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Shuffle is major bottleneck</a:t>
            </a:r>
            <a:r>
              <a:rPr lang="en-US" dirty="0"/>
              <a:t> for ML on Spark</a:t>
            </a:r>
          </a:p>
          <a:p>
            <a:r>
              <a:rPr lang="en-US" dirty="0"/>
              <a:t>Preserve Partitioning </a:t>
            </a:r>
          </a:p>
          <a:p>
            <a:pPr lvl="1"/>
            <a:r>
              <a:rPr lang="en-US" dirty="0"/>
              <a:t>Op is partitioning-preserving if keys unchanged (guaranteed)</a:t>
            </a:r>
          </a:p>
          <a:p>
            <a:pPr lvl="1"/>
            <a:r>
              <a:rPr lang="en-US" dirty="0"/>
              <a:t>Implicit: Use restrictive APIs (</a:t>
            </a:r>
            <a:r>
              <a:rPr lang="en-US" dirty="0" err="1">
                <a:latin typeface="Consolas" pitchFamily="49" charset="0"/>
                <a:cs typeface="Consolas" pitchFamily="49" charset="0"/>
              </a:rPr>
              <a:t>mapValues</a:t>
            </a:r>
            <a:r>
              <a:rPr lang="en-US" dirty="0">
                <a:latin typeface="Consolas" pitchFamily="49" charset="0"/>
                <a:cs typeface="Consolas" pitchFamily="49" charset="0"/>
              </a:rPr>
              <a:t>()</a:t>
            </a:r>
            <a:r>
              <a:rPr lang="en-US" dirty="0"/>
              <a:t> vs </a:t>
            </a:r>
            <a:r>
              <a:rPr lang="en-US" dirty="0" err="1">
                <a:latin typeface="Consolas" pitchFamily="49" charset="0"/>
                <a:cs typeface="Consolas" pitchFamily="49" charset="0"/>
              </a:rPr>
              <a:t>mapToPair</a:t>
            </a:r>
            <a:r>
              <a:rPr lang="en-US" dirty="0">
                <a:latin typeface="Consolas" pitchFamily="49" charset="0"/>
                <a:cs typeface="Consolas" pitchFamily="49" charset="0"/>
              </a:rPr>
              <a:t>()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Explicit: Partition computation w/ declaration of partitioning-preserving</a:t>
            </a:r>
          </a:p>
          <a:p>
            <a:r>
              <a:rPr lang="en-US" dirty="0"/>
              <a:t>Exploit Partitioning</a:t>
            </a:r>
          </a:p>
          <a:p>
            <a:pPr lvl="1"/>
            <a:r>
              <a:rPr lang="en-US" dirty="0"/>
              <a:t>Implicit: Operations based on </a:t>
            </a:r>
            <a:r>
              <a:rPr lang="en-US" dirty="0">
                <a:latin typeface="Consolas" pitchFamily="49" charset="0"/>
                <a:cs typeface="Consolas" pitchFamily="49" charset="0"/>
              </a:rPr>
              <a:t>join</a:t>
            </a:r>
            <a:r>
              <a:rPr lang="en-US" dirty="0"/>
              <a:t>, </a:t>
            </a:r>
            <a:r>
              <a:rPr lang="en-US" dirty="0">
                <a:latin typeface="Consolas" pitchFamily="49" charset="0"/>
                <a:cs typeface="Consolas" pitchFamily="49" charset="0"/>
              </a:rPr>
              <a:t>cogroup</a:t>
            </a:r>
            <a:r>
              <a:rPr lang="en-US" dirty="0"/>
              <a:t>, </a:t>
            </a:r>
            <a:r>
              <a:rPr lang="en-US" dirty="0" err="1"/>
              <a:t>etc</a:t>
            </a:r>
            <a:endParaRPr lang="en-US" dirty="0"/>
          </a:p>
          <a:p>
            <a:pPr lvl="1"/>
            <a:r>
              <a:rPr lang="en-US" dirty="0"/>
              <a:t>Explicit: Custom operators</a:t>
            </a:r>
            <a:r>
              <a:rPr lang="en-US" dirty="0">
                <a:solidFill>
                  <a:srgbClr val="7889FB"/>
                </a:solidFill>
              </a:rPr>
              <a:t> </a:t>
            </a:r>
            <a:r>
              <a:rPr lang="en-US" dirty="0"/>
              <a:t>(e.g., </a:t>
            </a:r>
            <a:r>
              <a:rPr lang="en-US" dirty="0" err="1"/>
              <a:t>zipmm</a:t>
            </a:r>
            <a:r>
              <a:rPr lang="en-US" dirty="0"/>
              <a:t>)</a:t>
            </a:r>
            <a:endParaRPr lang="en-US" sz="700" dirty="0"/>
          </a:p>
          <a:p>
            <a:r>
              <a:rPr lang="en-US" dirty="0"/>
              <a:t>Example: Multiclass SVM</a:t>
            </a:r>
          </a:p>
          <a:p>
            <a:pPr lvl="1"/>
            <a:r>
              <a:rPr lang="en-US" dirty="0"/>
              <a:t>Vectors fit neither into </a:t>
            </a:r>
            <a:br>
              <a:rPr lang="en-US" dirty="0"/>
            </a:br>
            <a:r>
              <a:rPr lang="en-US" dirty="0"/>
              <a:t>driver nor broadcast</a:t>
            </a:r>
          </a:p>
          <a:p>
            <a:pPr lvl="1"/>
            <a:r>
              <a:rPr lang="en-US" dirty="0" err="1"/>
              <a:t>ncol</a:t>
            </a:r>
            <a:r>
              <a:rPr lang="en-US" dirty="0"/>
              <a:t>(X) ≤ </a:t>
            </a:r>
            <a:r>
              <a:rPr lang="en-US" dirty="0" err="1"/>
              <a:t>B</a:t>
            </a:r>
            <a:r>
              <a:rPr lang="en-US" baseline="-25000" dirty="0" err="1"/>
              <a:t>c</a:t>
            </a:r>
            <a:endParaRPr lang="en-US" baseline="-25000" dirty="0"/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231F47-673B-1CF0-A33A-818ACF6331B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Partitioning-Preserving Operations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9559E09-D9FB-84C3-CA5F-BB0D16765BF6}"/>
              </a:ext>
            </a:extLst>
          </p:cNvPr>
          <p:cNvSpPr txBox="1"/>
          <p:nvPr/>
        </p:nvSpPr>
        <p:spPr>
          <a:xfrm>
            <a:off x="5218347" y="4144771"/>
            <a:ext cx="487680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>
                <a:latin typeface="Consolas" pitchFamily="49" charset="0"/>
                <a:cs typeface="Consolas" pitchFamily="49" charset="0"/>
              </a:rPr>
              <a:t>parfor</a:t>
            </a:r>
            <a:r>
              <a:rPr lang="en-US" sz="1400" dirty="0">
                <a:latin typeface="Consolas" pitchFamily="49" charset="0"/>
                <a:cs typeface="Consolas" pitchFamily="49" charset="0"/>
              </a:rPr>
              <a:t>(</a:t>
            </a:r>
            <a:r>
              <a:rPr lang="en-US" sz="1400" dirty="0" err="1">
                <a:latin typeface="Consolas" pitchFamily="49" charset="0"/>
                <a:cs typeface="Consolas" pitchFamily="49" charset="0"/>
              </a:rPr>
              <a:t>iter_class</a:t>
            </a:r>
            <a:r>
              <a:rPr lang="en-US" sz="1400" dirty="0">
                <a:latin typeface="Consolas" pitchFamily="49" charset="0"/>
                <a:cs typeface="Consolas" pitchFamily="49" charset="0"/>
              </a:rPr>
              <a:t> </a:t>
            </a:r>
            <a:r>
              <a:rPr lang="en-US" sz="1400" b="1" dirty="0">
                <a:latin typeface="Consolas" pitchFamily="49" charset="0"/>
                <a:cs typeface="Consolas" pitchFamily="49" charset="0"/>
              </a:rPr>
              <a:t>in</a:t>
            </a:r>
            <a:r>
              <a:rPr lang="en-US" sz="1400" dirty="0">
                <a:latin typeface="Consolas" pitchFamily="49" charset="0"/>
                <a:cs typeface="Consolas" pitchFamily="49" charset="0"/>
              </a:rPr>
              <a:t> 1:num_classes) {</a:t>
            </a:r>
          </a:p>
          <a:p>
            <a:r>
              <a:rPr lang="en-US" sz="1400" dirty="0">
                <a:latin typeface="Consolas" pitchFamily="49" charset="0"/>
                <a:cs typeface="Consolas" pitchFamily="49" charset="0"/>
              </a:rPr>
              <a:t>   </a:t>
            </a:r>
            <a:r>
              <a:rPr lang="en-US" sz="1400" dirty="0" err="1">
                <a:latin typeface="Consolas" pitchFamily="49" charset="0"/>
                <a:cs typeface="Consolas" pitchFamily="49" charset="0"/>
              </a:rPr>
              <a:t>Y_local</a:t>
            </a:r>
            <a:r>
              <a:rPr lang="en-US" sz="1400" dirty="0">
                <a:latin typeface="Consolas" pitchFamily="49" charset="0"/>
                <a:cs typeface="Consolas" pitchFamily="49" charset="0"/>
              </a:rPr>
              <a:t> = 2 * (Y == </a:t>
            </a:r>
            <a:r>
              <a:rPr lang="en-US" sz="1400" dirty="0" err="1">
                <a:latin typeface="Consolas" pitchFamily="49" charset="0"/>
                <a:cs typeface="Consolas" pitchFamily="49" charset="0"/>
              </a:rPr>
              <a:t>iter_class</a:t>
            </a:r>
            <a:r>
              <a:rPr lang="en-US" sz="1400" dirty="0">
                <a:latin typeface="Consolas" pitchFamily="49" charset="0"/>
                <a:cs typeface="Consolas" pitchFamily="49" charset="0"/>
              </a:rPr>
              <a:t>) - 1</a:t>
            </a:r>
          </a:p>
          <a:p>
            <a:r>
              <a:rPr lang="en-US" sz="1400" dirty="0">
                <a:latin typeface="Consolas" pitchFamily="49" charset="0"/>
                <a:cs typeface="Consolas" pitchFamily="49" charset="0"/>
              </a:rPr>
              <a:t>   </a:t>
            </a:r>
            <a:r>
              <a:rPr lang="en-US" sz="1400" dirty="0" err="1">
                <a:latin typeface="Consolas" pitchFamily="49" charset="0"/>
                <a:cs typeface="Consolas" pitchFamily="49" charset="0"/>
              </a:rPr>
              <a:t>g_old</a:t>
            </a:r>
            <a:r>
              <a:rPr lang="en-US" sz="1400" dirty="0">
                <a:latin typeface="Consolas" pitchFamily="49" charset="0"/>
                <a:cs typeface="Consolas" pitchFamily="49" charset="0"/>
              </a:rPr>
              <a:t> = </a:t>
            </a:r>
            <a:r>
              <a:rPr lang="en-US" sz="1400" b="1" dirty="0">
                <a:latin typeface="Consolas" pitchFamily="49" charset="0"/>
                <a:cs typeface="Consolas" pitchFamily="49" charset="0"/>
              </a:rPr>
              <a:t>t</a:t>
            </a:r>
            <a:r>
              <a:rPr lang="en-US" sz="1400" dirty="0">
                <a:latin typeface="Consolas" pitchFamily="49" charset="0"/>
                <a:cs typeface="Consolas" pitchFamily="49" charset="0"/>
              </a:rPr>
              <a:t>(X) %*% </a:t>
            </a:r>
            <a:r>
              <a:rPr lang="en-US" sz="1400" dirty="0" err="1">
                <a:latin typeface="Consolas" pitchFamily="49" charset="0"/>
                <a:cs typeface="Consolas" pitchFamily="49" charset="0"/>
              </a:rPr>
              <a:t>Y_local</a:t>
            </a:r>
            <a:r>
              <a:rPr lang="en-US" sz="1400" dirty="0">
                <a:latin typeface="Consolas" pitchFamily="49" charset="0"/>
                <a:cs typeface="Consolas" pitchFamily="49" charset="0"/>
              </a:rPr>
              <a:t> </a:t>
            </a:r>
          </a:p>
          <a:p>
            <a:r>
              <a:rPr lang="en-US" sz="1400" dirty="0">
                <a:latin typeface="Consolas" pitchFamily="49" charset="0"/>
                <a:cs typeface="Consolas" pitchFamily="49" charset="0"/>
              </a:rPr>
              <a:t>   ...</a:t>
            </a:r>
          </a:p>
          <a:p>
            <a:r>
              <a:rPr lang="en-US" sz="1400" dirty="0">
                <a:latin typeface="Consolas" pitchFamily="49" charset="0"/>
                <a:cs typeface="Consolas" pitchFamily="49" charset="0"/>
              </a:rPr>
              <a:t>   </a:t>
            </a:r>
            <a:r>
              <a:rPr lang="en-US" sz="1400" b="1" dirty="0">
                <a:latin typeface="Consolas" pitchFamily="49" charset="0"/>
                <a:cs typeface="Consolas" pitchFamily="49" charset="0"/>
              </a:rPr>
              <a:t>while</a:t>
            </a:r>
            <a:r>
              <a:rPr lang="en-US" sz="1400" dirty="0">
                <a:latin typeface="Consolas" pitchFamily="49" charset="0"/>
                <a:cs typeface="Consolas" pitchFamily="49" charset="0"/>
              </a:rPr>
              <a:t>( continue ) {</a:t>
            </a:r>
          </a:p>
          <a:p>
            <a:r>
              <a:rPr lang="en-US" sz="1400" dirty="0">
                <a:latin typeface="Consolas" pitchFamily="49" charset="0"/>
                <a:cs typeface="Consolas" pitchFamily="49" charset="0"/>
              </a:rPr>
              <a:t>      </a:t>
            </a:r>
            <a:r>
              <a:rPr lang="en-US" sz="1400" dirty="0" err="1">
                <a:latin typeface="Consolas" pitchFamily="49" charset="0"/>
                <a:cs typeface="Consolas" pitchFamily="49" charset="0"/>
              </a:rPr>
              <a:t>Xd</a:t>
            </a:r>
            <a:r>
              <a:rPr lang="en-US" sz="1400" dirty="0">
                <a:latin typeface="Consolas" pitchFamily="49" charset="0"/>
                <a:cs typeface="Consolas" pitchFamily="49" charset="0"/>
              </a:rPr>
              <a:t> = </a:t>
            </a:r>
            <a:r>
              <a:rPr lang="en-US" sz="1400" b="1" dirty="0">
                <a:solidFill>
                  <a:schemeClr val="accent1"/>
                </a:solidFill>
                <a:latin typeface="Consolas" pitchFamily="49" charset="0"/>
                <a:cs typeface="Consolas" pitchFamily="49" charset="0"/>
              </a:rPr>
              <a:t>X %*% s</a:t>
            </a:r>
          </a:p>
          <a:p>
            <a:r>
              <a:rPr lang="en-US" sz="1400" dirty="0">
                <a:latin typeface="Consolas" pitchFamily="49" charset="0"/>
                <a:cs typeface="Consolas" pitchFamily="49" charset="0"/>
              </a:rPr>
              <a:t>      ... inner while loop (compute </a:t>
            </a:r>
            <a:r>
              <a:rPr lang="en-US" sz="1400" dirty="0" err="1">
                <a:latin typeface="Consolas" pitchFamily="49" charset="0"/>
                <a:cs typeface="Consolas" pitchFamily="49" charset="0"/>
              </a:rPr>
              <a:t>step_sz</a:t>
            </a:r>
            <a:r>
              <a:rPr lang="en-US" sz="1400" dirty="0">
                <a:latin typeface="Consolas" pitchFamily="49" charset="0"/>
                <a:cs typeface="Consolas" pitchFamily="49" charset="0"/>
              </a:rPr>
              <a:t>)</a:t>
            </a:r>
          </a:p>
          <a:p>
            <a:r>
              <a:rPr lang="en-US" sz="1400" dirty="0">
                <a:latin typeface="Consolas" pitchFamily="49" charset="0"/>
                <a:cs typeface="Consolas" pitchFamily="49" charset="0"/>
              </a:rPr>
              <a:t>      </a:t>
            </a:r>
            <a:r>
              <a:rPr lang="en-US" sz="1400" dirty="0" err="1">
                <a:latin typeface="Consolas" pitchFamily="49" charset="0"/>
                <a:cs typeface="Consolas" pitchFamily="49" charset="0"/>
              </a:rPr>
              <a:t>Xw</a:t>
            </a:r>
            <a:r>
              <a:rPr lang="en-US" sz="1400" dirty="0">
                <a:latin typeface="Consolas" pitchFamily="49" charset="0"/>
                <a:cs typeface="Consolas" pitchFamily="49" charset="0"/>
              </a:rPr>
              <a:t> = </a:t>
            </a:r>
            <a:r>
              <a:rPr lang="en-US" sz="1400" dirty="0" err="1">
                <a:latin typeface="Consolas" pitchFamily="49" charset="0"/>
                <a:cs typeface="Consolas" pitchFamily="49" charset="0"/>
              </a:rPr>
              <a:t>Xw</a:t>
            </a:r>
            <a:r>
              <a:rPr lang="en-US" sz="1400" dirty="0">
                <a:latin typeface="Consolas" pitchFamily="49" charset="0"/>
                <a:cs typeface="Consolas" pitchFamily="49" charset="0"/>
              </a:rPr>
              <a:t> + </a:t>
            </a:r>
            <a:r>
              <a:rPr lang="en-US" sz="1400" dirty="0" err="1">
                <a:latin typeface="Consolas" pitchFamily="49" charset="0"/>
                <a:cs typeface="Consolas" pitchFamily="49" charset="0"/>
              </a:rPr>
              <a:t>step_sz</a:t>
            </a:r>
            <a:r>
              <a:rPr lang="en-US" sz="1400" dirty="0">
                <a:latin typeface="Consolas" pitchFamily="49" charset="0"/>
                <a:cs typeface="Consolas" pitchFamily="49" charset="0"/>
              </a:rPr>
              <a:t> * </a:t>
            </a:r>
            <a:r>
              <a:rPr lang="en-US" sz="1400" dirty="0" err="1">
                <a:latin typeface="Consolas" pitchFamily="49" charset="0"/>
                <a:cs typeface="Consolas" pitchFamily="49" charset="0"/>
              </a:rPr>
              <a:t>Xd</a:t>
            </a:r>
            <a:r>
              <a:rPr lang="en-US" sz="1400" dirty="0">
                <a:latin typeface="Consolas" pitchFamily="49" charset="0"/>
                <a:cs typeface="Consolas" pitchFamily="49" charset="0"/>
              </a:rPr>
              <a:t>;</a:t>
            </a:r>
          </a:p>
          <a:p>
            <a:r>
              <a:rPr lang="en-US" sz="1400" dirty="0">
                <a:latin typeface="Consolas" pitchFamily="49" charset="0"/>
                <a:cs typeface="Consolas" pitchFamily="49" charset="0"/>
              </a:rPr>
              <a:t>      out = 1 - </a:t>
            </a:r>
            <a:r>
              <a:rPr lang="en-US" sz="1400" dirty="0" err="1">
                <a:latin typeface="Consolas" pitchFamily="49" charset="0"/>
                <a:cs typeface="Consolas" pitchFamily="49" charset="0"/>
              </a:rPr>
              <a:t>Y_local</a:t>
            </a:r>
            <a:r>
              <a:rPr lang="en-US" sz="1400" dirty="0">
                <a:latin typeface="Consolas" pitchFamily="49" charset="0"/>
                <a:cs typeface="Consolas" pitchFamily="49" charset="0"/>
              </a:rPr>
              <a:t> * </a:t>
            </a:r>
            <a:r>
              <a:rPr lang="en-US" sz="1400" dirty="0" err="1">
                <a:latin typeface="Consolas" pitchFamily="49" charset="0"/>
                <a:cs typeface="Consolas" pitchFamily="49" charset="0"/>
              </a:rPr>
              <a:t>Xw</a:t>
            </a:r>
            <a:r>
              <a:rPr lang="en-US" sz="1400" dirty="0">
                <a:latin typeface="Consolas" pitchFamily="49" charset="0"/>
                <a:cs typeface="Consolas" pitchFamily="49" charset="0"/>
              </a:rPr>
              <a:t>;</a:t>
            </a:r>
          </a:p>
          <a:p>
            <a:r>
              <a:rPr lang="en-US" sz="1400" dirty="0">
                <a:latin typeface="Consolas" pitchFamily="49" charset="0"/>
                <a:cs typeface="Consolas" pitchFamily="49" charset="0"/>
              </a:rPr>
              <a:t>      out = (out &gt; 0) * out;</a:t>
            </a:r>
          </a:p>
          <a:p>
            <a:r>
              <a:rPr lang="en-US" sz="1400" dirty="0">
                <a:latin typeface="Consolas" pitchFamily="49" charset="0"/>
                <a:cs typeface="Consolas" pitchFamily="49" charset="0"/>
              </a:rPr>
              <a:t>      </a:t>
            </a:r>
            <a:r>
              <a:rPr lang="en-US" sz="1400" dirty="0" err="1">
                <a:latin typeface="Consolas" pitchFamily="49" charset="0"/>
                <a:cs typeface="Consolas" pitchFamily="49" charset="0"/>
              </a:rPr>
              <a:t>g_new</a:t>
            </a:r>
            <a:r>
              <a:rPr lang="en-US" sz="1400" dirty="0">
                <a:latin typeface="Consolas" pitchFamily="49" charset="0"/>
                <a:cs typeface="Consolas" pitchFamily="49" charset="0"/>
              </a:rPr>
              <a:t> = </a:t>
            </a:r>
            <a:r>
              <a:rPr lang="en-US" sz="1400" b="1" dirty="0">
                <a:solidFill>
                  <a:schemeClr val="accent1"/>
                </a:solidFill>
                <a:latin typeface="Consolas" pitchFamily="49" charset="0"/>
                <a:cs typeface="Consolas" pitchFamily="49" charset="0"/>
              </a:rPr>
              <a:t>t(X) %*% (out * </a:t>
            </a:r>
            <a:r>
              <a:rPr lang="en-US" sz="1400" b="1" dirty="0" err="1">
                <a:solidFill>
                  <a:schemeClr val="accent1"/>
                </a:solidFill>
                <a:latin typeface="Consolas" pitchFamily="49" charset="0"/>
                <a:cs typeface="Consolas" pitchFamily="49" charset="0"/>
              </a:rPr>
              <a:t>Y_local</a:t>
            </a:r>
            <a:r>
              <a:rPr lang="en-US" sz="1400" b="1" dirty="0">
                <a:solidFill>
                  <a:schemeClr val="accent1"/>
                </a:solidFill>
                <a:latin typeface="Consolas" pitchFamily="49" charset="0"/>
                <a:cs typeface="Consolas" pitchFamily="49" charset="0"/>
              </a:rPr>
              <a:t>)</a:t>
            </a:r>
            <a:r>
              <a:rPr lang="en-US" sz="1400" dirty="0">
                <a:latin typeface="Consolas" pitchFamily="49" charset="0"/>
                <a:cs typeface="Consolas" pitchFamily="49" charset="0"/>
              </a:rPr>
              <a:t> ...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F89EBD0-7C14-5DB3-0B63-C0023E1AC363}"/>
              </a:ext>
            </a:extLst>
          </p:cNvPr>
          <p:cNvSpPr txBox="1"/>
          <p:nvPr/>
        </p:nvSpPr>
        <p:spPr>
          <a:xfrm>
            <a:off x="8723547" y="3939984"/>
            <a:ext cx="2743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 err="1">
                <a:solidFill>
                  <a:schemeClr val="accent1"/>
                </a:solidFill>
              </a:rPr>
              <a:t>repart</a:t>
            </a:r>
            <a:r>
              <a:rPr lang="en-US" sz="1600" b="1" dirty="0">
                <a:solidFill>
                  <a:schemeClr val="accent1"/>
                </a:solidFill>
              </a:rPr>
              <a:t>, </a:t>
            </a:r>
            <a:r>
              <a:rPr lang="en-US" sz="1600" b="1" dirty="0" err="1">
                <a:solidFill>
                  <a:schemeClr val="accent1"/>
                </a:solidFill>
              </a:rPr>
              <a:t>chkpt</a:t>
            </a:r>
            <a:r>
              <a:rPr lang="en-US" sz="1600" b="1" dirty="0">
                <a:solidFill>
                  <a:schemeClr val="accent1"/>
                </a:solidFill>
              </a:rPr>
              <a:t> X MEM_DISK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DEB9B15A-BD9A-F453-6A1A-149B61D04618}"/>
              </a:ext>
            </a:extLst>
          </p:cNvPr>
          <p:cNvCxnSpPr/>
          <p:nvPr/>
        </p:nvCxnSpPr>
        <p:spPr>
          <a:xfrm rot="10800000">
            <a:off x="8190148" y="4137812"/>
            <a:ext cx="533400" cy="1588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67EF9814-6521-C4AE-361A-F197F55C73E6}"/>
              </a:ext>
            </a:extLst>
          </p:cNvPr>
          <p:cNvSpPr txBox="1"/>
          <p:nvPr/>
        </p:nvSpPr>
        <p:spPr>
          <a:xfrm>
            <a:off x="8799747" y="4744430"/>
            <a:ext cx="2667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 err="1">
                <a:solidFill>
                  <a:schemeClr val="accent1"/>
                </a:solidFill>
              </a:rPr>
              <a:t>chkpt</a:t>
            </a:r>
            <a:r>
              <a:rPr lang="en-US" sz="1600" b="1" dirty="0">
                <a:solidFill>
                  <a:schemeClr val="accent1"/>
                </a:solidFill>
              </a:rPr>
              <a:t> </a:t>
            </a:r>
            <a:r>
              <a:rPr lang="en-US" sz="1600" b="1" dirty="0" err="1">
                <a:solidFill>
                  <a:schemeClr val="accent1"/>
                </a:solidFill>
              </a:rPr>
              <a:t>y_local</a:t>
            </a:r>
            <a:r>
              <a:rPr lang="en-US" sz="1600" b="1" dirty="0">
                <a:solidFill>
                  <a:schemeClr val="accent1"/>
                </a:solidFill>
              </a:rPr>
              <a:t> MEM_DISK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33E16EE-6CDC-C8B5-12CC-814301D011BA}"/>
              </a:ext>
            </a:extLst>
          </p:cNvPr>
          <p:cNvSpPr txBox="1"/>
          <p:nvPr/>
        </p:nvSpPr>
        <p:spPr>
          <a:xfrm>
            <a:off x="9942747" y="6225984"/>
            <a:ext cx="1524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7889FB"/>
                </a:solidFill>
                <a:latin typeface="Consolas" panose="020B0609020204030204" pitchFamily="49" charset="0"/>
              </a:rPr>
              <a:t>zipmm</a:t>
            </a:r>
            <a:endParaRPr lang="en-US" b="1" dirty="0">
              <a:solidFill>
                <a:srgbClr val="7889FB"/>
              </a:solidFill>
              <a:latin typeface="Consolas" panose="020B0609020204030204" pitchFamily="49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DED2139-ED8D-47BB-43F8-1F3EA6D1E731}"/>
              </a:ext>
            </a:extLst>
          </p:cNvPr>
          <p:cNvSpPr txBox="1"/>
          <p:nvPr/>
        </p:nvSpPr>
        <p:spPr>
          <a:xfrm>
            <a:off x="8799747" y="5201630"/>
            <a:ext cx="2667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 err="1">
                <a:solidFill>
                  <a:schemeClr val="accent1"/>
                </a:solidFill>
              </a:rPr>
              <a:t>chkpt</a:t>
            </a:r>
            <a:r>
              <a:rPr lang="en-US" sz="1600" b="1" dirty="0">
                <a:solidFill>
                  <a:schemeClr val="accent1"/>
                </a:solidFill>
              </a:rPr>
              <a:t> </a:t>
            </a:r>
            <a:r>
              <a:rPr lang="en-US" sz="1600" b="1" dirty="0" err="1">
                <a:solidFill>
                  <a:schemeClr val="accent1"/>
                </a:solidFill>
              </a:rPr>
              <a:t>Xd</a:t>
            </a:r>
            <a:r>
              <a:rPr lang="en-US" sz="1600" b="1" dirty="0">
                <a:solidFill>
                  <a:schemeClr val="accent1"/>
                </a:solidFill>
              </a:rPr>
              <a:t>, </a:t>
            </a:r>
            <a:r>
              <a:rPr lang="en-US" sz="1600" b="1" dirty="0" err="1">
                <a:solidFill>
                  <a:schemeClr val="accent1"/>
                </a:solidFill>
              </a:rPr>
              <a:t>Xw</a:t>
            </a:r>
            <a:r>
              <a:rPr lang="en-US" sz="1600" b="1" dirty="0">
                <a:solidFill>
                  <a:schemeClr val="accent1"/>
                </a:solidFill>
              </a:rPr>
              <a:t> MEM_DISK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8C8DC15-F471-A00C-0464-3B134F3F08CA}"/>
              </a:ext>
            </a:extLst>
          </p:cNvPr>
          <p:cNvCxnSpPr/>
          <p:nvPr/>
        </p:nvCxnSpPr>
        <p:spPr>
          <a:xfrm rot="10800000">
            <a:off x="8266347" y="4928995"/>
            <a:ext cx="533400" cy="1588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917C006-8E57-5A0B-EE32-7E5DB1AE0096}"/>
              </a:ext>
            </a:extLst>
          </p:cNvPr>
          <p:cNvCxnSpPr/>
          <p:nvPr/>
        </p:nvCxnSpPr>
        <p:spPr>
          <a:xfrm rot="10800000">
            <a:off x="8342547" y="5416968"/>
            <a:ext cx="533400" cy="1588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6368E95-2F14-A3E4-0960-1334AB0A6426}"/>
              </a:ext>
            </a:extLst>
          </p:cNvPr>
          <p:cNvGrpSpPr/>
          <p:nvPr/>
        </p:nvGrpSpPr>
        <p:grpSpPr>
          <a:xfrm>
            <a:off x="5218347" y="4168584"/>
            <a:ext cx="609600" cy="2286794"/>
            <a:chOff x="2819400" y="3962400"/>
            <a:chExt cx="609600" cy="2286794"/>
          </a:xfrm>
        </p:grpSpPr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5A518952-B3A8-88CE-27DE-89B3C509A774}"/>
                </a:ext>
              </a:extLst>
            </p:cNvPr>
            <p:cNvCxnSpPr/>
            <p:nvPr/>
          </p:nvCxnSpPr>
          <p:spPr>
            <a:xfrm flipV="1">
              <a:off x="3200400" y="6246811"/>
              <a:ext cx="228600" cy="1589"/>
            </a:xfrm>
            <a:prstGeom prst="straightConnector1">
              <a:avLst/>
            </a:prstGeom>
            <a:ln w="19050">
              <a:solidFill>
                <a:srgbClr val="7889FB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0A55D4C8-F97B-752D-E57E-DFA393FF355F}"/>
                </a:ext>
              </a:extLst>
            </p:cNvPr>
            <p:cNvCxnSpPr/>
            <p:nvPr/>
          </p:nvCxnSpPr>
          <p:spPr>
            <a:xfrm flipV="1">
              <a:off x="3200400" y="5181600"/>
              <a:ext cx="228600" cy="1589"/>
            </a:xfrm>
            <a:prstGeom prst="straightConnector1">
              <a:avLst/>
            </a:prstGeom>
            <a:ln w="19050">
              <a:solidFill>
                <a:srgbClr val="7889FB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B94DCBC2-5BF9-769B-E63E-8E2ECF56CAFB}"/>
                </a:ext>
              </a:extLst>
            </p:cNvPr>
            <p:cNvCxnSpPr/>
            <p:nvPr/>
          </p:nvCxnSpPr>
          <p:spPr>
            <a:xfrm rot="5400000">
              <a:off x="2667795" y="5715795"/>
              <a:ext cx="1065210" cy="1588"/>
            </a:xfrm>
            <a:prstGeom prst="straightConnector1">
              <a:avLst/>
            </a:prstGeom>
            <a:ln w="19050">
              <a:solidFill>
                <a:srgbClr val="7889FB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76C45735-8F8E-7C3B-D401-E799F4CB2777}"/>
                </a:ext>
              </a:extLst>
            </p:cNvPr>
            <p:cNvCxnSpPr/>
            <p:nvPr/>
          </p:nvCxnSpPr>
          <p:spPr>
            <a:xfrm flipV="1">
              <a:off x="2819400" y="3962400"/>
              <a:ext cx="228600" cy="1589"/>
            </a:xfrm>
            <a:prstGeom prst="straightConnector1">
              <a:avLst/>
            </a:prstGeom>
            <a:ln w="19050">
              <a:solidFill>
                <a:srgbClr val="7889FB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B66DCC5A-3617-095A-F3ED-260AFFE3BBA1}"/>
                </a:ext>
              </a:extLst>
            </p:cNvPr>
            <p:cNvCxnSpPr/>
            <p:nvPr/>
          </p:nvCxnSpPr>
          <p:spPr>
            <a:xfrm rot="5400000">
              <a:off x="1677194" y="5105400"/>
              <a:ext cx="2285206" cy="794"/>
            </a:xfrm>
            <a:prstGeom prst="straightConnector1">
              <a:avLst/>
            </a:prstGeom>
            <a:ln w="19050">
              <a:solidFill>
                <a:srgbClr val="7889FB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BBBEF477-0771-3AA2-13C0-24B0ACF988C7}"/>
                </a:ext>
              </a:extLst>
            </p:cNvPr>
            <p:cNvCxnSpPr/>
            <p:nvPr/>
          </p:nvCxnSpPr>
          <p:spPr>
            <a:xfrm flipV="1">
              <a:off x="2819400" y="5105400"/>
              <a:ext cx="228600" cy="1589"/>
            </a:xfrm>
            <a:prstGeom prst="straightConnector1">
              <a:avLst/>
            </a:prstGeom>
            <a:ln w="19050">
              <a:solidFill>
                <a:srgbClr val="7889FB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3FC861B5-D4A8-02F7-92C7-A0C31C47AE49}"/>
                </a:ext>
              </a:extLst>
            </p:cNvPr>
            <p:cNvCxnSpPr/>
            <p:nvPr/>
          </p:nvCxnSpPr>
          <p:spPr>
            <a:xfrm flipV="1">
              <a:off x="2819400" y="6246811"/>
              <a:ext cx="228600" cy="1589"/>
            </a:xfrm>
            <a:prstGeom prst="straightConnector1">
              <a:avLst/>
            </a:prstGeom>
            <a:ln w="19050">
              <a:solidFill>
                <a:srgbClr val="7889FB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07355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8" grpId="0"/>
      <p:bldP spid="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4A63702-0CE1-FE03-045E-AC57D09579F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Federated Matrices</a:t>
            </a:r>
          </a:p>
          <a:p>
            <a:pPr lvl="1"/>
            <a:r>
              <a:rPr lang="en-US" dirty="0"/>
              <a:t>Metadata on coordinator</a:t>
            </a:r>
          </a:p>
          <a:p>
            <a:pPr lvl="1"/>
            <a:r>
              <a:rPr lang="en-US" dirty="0"/>
              <a:t>Disjoint tiles at federated sites</a:t>
            </a:r>
          </a:p>
          <a:p>
            <a:pPr lvl="1"/>
            <a:r>
              <a:rPr lang="en-US" dirty="0"/>
              <a:t>Data-parallel operations </a:t>
            </a:r>
            <a:br>
              <a:rPr lang="en-US" dirty="0"/>
            </a:br>
            <a:r>
              <a:rPr lang="en-US" dirty="0"/>
              <a:t>on federated data</a:t>
            </a:r>
          </a:p>
          <a:p>
            <a:pPr lvl="1"/>
            <a:endParaRPr lang="en-US" dirty="0"/>
          </a:p>
          <a:p>
            <a:pPr lvl="1"/>
            <a:endParaRPr lang="en-US" sz="700" dirty="0"/>
          </a:p>
          <a:p>
            <a:pPr lvl="1"/>
            <a:endParaRPr lang="en-US" sz="700" dirty="0"/>
          </a:p>
          <a:p>
            <a:r>
              <a:rPr lang="en-US" dirty="0"/>
              <a:t>Generalization to </a:t>
            </a:r>
            <a:br>
              <a:rPr lang="en-US" dirty="0"/>
            </a:br>
            <a:r>
              <a:rPr lang="en-US" dirty="0"/>
              <a:t>Multi-device Settings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A00091-E8EF-F968-8AA4-867F9A35986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Federated Matrices / Frames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4FB6866-642F-B94D-C4B7-EE9E43660D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5178" y="1237697"/>
            <a:ext cx="5802080" cy="23822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7DB2D3E-6D14-70B3-6A88-AAAF8A386A9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453" y="3840194"/>
            <a:ext cx="3181214" cy="2058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63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978F0DB-84BF-3CA1-4FD6-98049355F01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Motivation and Terminology</a:t>
            </a:r>
          </a:p>
          <a:p>
            <a:r>
              <a:rPr lang="en-US" dirty="0">
                <a:solidFill>
                  <a:schemeClr val="tx1"/>
                </a:solidFill>
              </a:rPr>
              <a:t>Data-Parallel Collection Processing</a:t>
            </a:r>
          </a:p>
          <a:p>
            <a:r>
              <a:rPr lang="en-US" dirty="0">
                <a:solidFill>
                  <a:schemeClr val="tx1"/>
                </a:solidFill>
              </a:rPr>
              <a:t>Data-Parallel Data-Frame Operations</a:t>
            </a:r>
          </a:p>
          <a:p>
            <a:r>
              <a:rPr lang="en-US" dirty="0"/>
              <a:t>Data-Parallel Computation in </a:t>
            </a:r>
            <a:r>
              <a:rPr lang="en-US" dirty="0" err="1">
                <a:solidFill>
                  <a:schemeClr val="accent1"/>
                </a:solidFill>
              </a:rPr>
              <a:t>SystemDS</a:t>
            </a:r>
            <a:r>
              <a:rPr lang="en-US" dirty="0"/>
              <a:t> 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Next Lectures (</a:t>
            </a:r>
            <a:r>
              <a:rPr lang="en-US" dirty="0">
                <a:solidFill>
                  <a:srgbClr val="C40D1E"/>
                </a:solidFill>
              </a:rPr>
              <a:t>Large-scale Data Management and Analysis</a:t>
            </a:r>
            <a:r>
              <a:rPr lang="en-US" dirty="0"/>
              <a:t>)</a:t>
            </a:r>
          </a:p>
          <a:p>
            <a:pPr lvl="1"/>
            <a:r>
              <a:rPr lang="en-US" b="1" dirty="0"/>
              <a:t>12 </a:t>
            </a:r>
            <a:r>
              <a:rPr lang="en-US" b="1" dirty="0">
                <a:solidFill>
                  <a:srgbClr val="7889FB"/>
                </a:solidFill>
              </a:rPr>
              <a:t>Distributed Stream Processing </a:t>
            </a:r>
            <a:r>
              <a:rPr lang="en-US" dirty="0"/>
              <a:t>[Jan 25]</a:t>
            </a:r>
          </a:p>
          <a:p>
            <a:pPr lvl="1"/>
            <a:r>
              <a:rPr lang="en-US" b="1" dirty="0"/>
              <a:t>13 </a:t>
            </a:r>
            <a:r>
              <a:rPr lang="en-US" b="1" dirty="0">
                <a:solidFill>
                  <a:srgbClr val="7889FB"/>
                </a:solidFill>
              </a:rPr>
              <a:t>Distributed Machine Learning Systems </a:t>
            </a:r>
            <a:r>
              <a:rPr lang="en-US" dirty="0"/>
              <a:t>[Feb 01]</a:t>
            </a:r>
          </a:p>
          <a:p>
            <a:pPr lvl="1"/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7DD1B8-4944-4292-1BD0-EBC44BDDFC7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Summary and </a:t>
            </a:r>
            <a:r>
              <a:rPr lang="en-US" dirty="0">
                <a:solidFill>
                  <a:schemeClr val="accent1"/>
                </a:solidFill>
              </a:rPr>
              <a:t>Q&amp;A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71238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4E0C475-DC3C-0C09-2EF6-0A539C45895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Motivation and Terminology</a:t>
            </a:r>
          </a:p>
          <a:p>
            <a:r>
              <a:rPr lang="en-US" dirty="0">
                <a:solidFill>
                  <a:schemeClr val="tx1"/>
                </a:solidFill>
              </a:rPr>
              <a:t>Data-Parallel Collection Processing</a:t>
            </a:r>
          </a:p>
          <a:p>
            <a:r>
              <a:rPr lang="en-US" dirty="0">
                <a:solidFill>
                  <a:schemeClr val="tx1"/>
                </a:solidFill>
              </a:rPr>
              <a:t>Data-Parallel Data-Frame Operations</a:t>
            </a:r>
          </a:p>
          <a:p>
            <a:r>
              <a:rPr lang="en-US" dirty="0"/>
              <a:t>Data-Parallel Computation in </a:t>
            </a:r>
            <a:r>
              <a:rPr lang="en-US" dirty="0" err="1">
                <a:solidFill>
                  <a:schemeClr val="accent1"/>
                </a:solidFill>
              </a:rPr>
              <a:t>SystemDS</a:t>
            </a:r>
            <a:r>
              <a:rPr lang="en-US" dirty="0"/>
              <a:t> 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3EEC61-CF67-1706-0B02-34D6AF78B2C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8814716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725637-05B7-10A1-A5FA-FE70411D542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Motivation and Terminology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0A5BC13-C301-81C5-CFC6-0EA941320BA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76417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EC131B9-A578-7B27-9623-354CDD2A5CF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#1 Files and Objects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File:</a:t>
            </a:r>
            <a:r>
              <a:rPr lang="en-US" dirty="0"/>
              <a:t> Arbitrarily large sequential data in specific file format (CSV, binary, </a:t>
            </a:r>
            <a:r>
              <a:rPr lang="en-US" dirty="0" err="1"/>
              <a:t>etc</a:t>
            </a:r>
            <a:r>
              <a:rPr lang="en-US" dirty="0"/>
              <a:t>)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Object:</a:t>
            </a:r>
            <a:r>
              <a:rPr lang="en-US" dirty="0"/>
              <a:t> binary large object, with certain meta data</a:t>
            </a:r>
          </a:p>
          <a:p>
            <a:pPr lvl="1"/>
            <a:endParaRPr lang="en-US" sz="1200" dirty="0"/>
          </a:p>
          <a:p>
            <a:r>
              <a:rPr lang="en-US" dirty="0"/>
              <a:t>#2 Distributed Collections</a:t>
            </a:r>
          </a:p>
          <a:p>
            <a:pPr lvl="1"/>
            <a:r>
              <a:rPr lang="en-US" dirty="0"/>
              <a:t>Logical multi-set (</a:t>
            </a:r>
            <a:r>
              <a:rPr lang="en-US" b="1" dirty="0">
                <a:solidFill>
                  <a:schemeClr val="accent1"/>
                </a:solidFill>
              </a:rPr>
              <a:t>bag</a:t>
            </a:r>
            <a:r>
              <a:rPr lang="en-US" dirty="0"/>
              <a:t>) of </a:t>
            </a:r>
            <a:r>
              <a:rPr lang="en-US" b="1" dirty="0">
                <a:solidFill>
                  <a:srgbClr val="7889FB"/>
                </a:solidFill>
              </a:rPr>
              <a:t>key-value pairs</a:t>
            </a:r>
            <a:br>
              <a:rPr lang="en-US" dirty="0"/>
            </a:br>
            <a:r>
              <a:rPr lang="en-US" dirty="0"/>
              <a:t>(</a:t>
            </a:r>
            <a:r>
              <a:rPr lang="en-US" b="1" dirty="0">
                <a:solidFill>
                  <a:schemeClr val="accent1"/>
                </a:solidFill>
              </a:rPr>
              <a:t>unsorted collection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Different physical representations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Easy distribution</a:t>
            </a:r>
            <a:r>
              <a:rPr lang="en-US" dirty="0"/>
              <a:t> of pairs</a:t>
            </a:r>
            <a:br>
              <a:rPr lang="en-US" dirty="0"/>
            </a:br>
            <a:r>
              <a:rPr lang="en-US" dirty="0"/>
              <a:t>via horizontal partitioning</a:t>
            </a:r>
            <a:br>
              <a:rPr lang="en-US" dirty="0"/>
            </a:br>
            <a:r>
              <a:rPr lang="en-US" dirty="0"/>
              <a:t>(aka shards, partitions)</a:t>
            </a:r>
          </a:p>
          <a:p>
            <a:pPr lvl="1"/>
            <a:r>
              <a:rPr lang="en-US" dirty="0"/>
              <a:t>Can be created from single file,</a:t>
            </a:r>
            <a:br>
              <a:rPr lang="en-US" dirty="0"/>
            </a:br>
            <a:r>
              <a:rPr lang="en-US" dirty="0"/>
              <a:t>or directory of files (unsorted)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2198D4-C060-6DD5-1AEB-340028656C2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Recap: Central Data Abstractions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4A9BB32-655F-543D-B2E3-461B6515FA5D}"/>
              </a:ext>
            </a:extLst>
          </p:cNvPr>
          <p:cNvGraphicFramePr>
            <a:graphicFrameLocks noGrp="1"/>
          </p:cNvGraphicFramePr>
          <p:nvPr/>
        </p:nvGraphicFramePr>
        <p:xfrm>
          <a:off x="6945628" y="2126839"/>
          <a:ext cx="2832053" cy="3429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1368">
                  <a:extLst>
                    <a:ext uri="{9D8B030D-6E8A-4147-A177-3AD203B41FA5}">
                      <a16:colId xmlns:a16="http://schemas.microsoft.com/office/drawing/2014/main" val="604872030"/>
                    </a:ext>
                  </a:extLst>
                </a:gridCol>
                <a:gridCol w="1840685">
                  <a:extLst>
                    <a:ext uri="{9D8B030D-6E8A-4147-A177-3AD203B41FA5}">
                      <a16:colId xmlns:a16="http://schemas.microsoft.com/office/drawing/2014/main" val="2054570774"/>
                    </a:ext>
                  </a:extLst>
                </a:gridCol>
              </a:tblGrid>
              <a:tr h="319029">
                <a:tc>
                  <a:txBody>
                    <a:bodyPr/>
                    <a:lstStyle/>
                    <a:p>
                      <a:pPr algn="ctr"/>
                      <a:r>
                        <a:rPr lang="en-US" sz="19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Key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Value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9744587"/>
                  </a:ext>
                </a:extLst>
              </a:tr>
              <a:tr h="319029">
                <a:tc>
                  <a:txBody>
                    <a:bodyPr/>
                    <a:lstStyle/>
                    <a:p>
                      <a:pPr algn="ctr"/>
                      <a:r>
                        <a:rPr lang="en-US" sz="19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Delta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0997068"/>
                  </a:ext>
                </a:extLst>
              </a:tr>
              <a:tr h="319029">
                <a:tc>
                  <a:txBody>
                    <a:bodyPr/>
                    <a:lstStyle/>
                    <a:p>
                      <a:pPr algn="ctr"/>
                      <a:r>
                        <a:rPr lang="en-US" sz="19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Bravo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9178890"/>
                  </a:ext>
                </a:extLst>
              </a:tr>
              <a:tr h="319029">
                <a:tc>
                  <a:txBody>
                    <a:bodyPr/>
                    <a:lstStyle/>
                    <a:p>
                      <a:pPr algn="ctr"/>
                      <a:r>
                        <a:rPr lang="en-US" sz="19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Alfa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9110133"/>
                  </a:ext>
                </a:extLst>
              </a:tr>
              <a:tr h="319029">
                <a:tc>
                  <a:txBody>
                    <a:bodyPr/>
                    <a:lstStyle/>
                    <a:p>
                      <a:pPr algn="ctr"/>
                      <a:r>
                        <a:rPr lang="en-US" sz="19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Charlie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9860487"/>
                  </a:ext>
                </a:extLst>
              </a:tr>
              <a:tr h="319029">
                <a:tc>
                  <a:txBody>
                    <a:bodyPr/>
                    <a:lstStyle/>
                    <a:p>
                      <a:pPr algn="ctr"/>
                      <a:r>
                        <a:rPr lang="en-US" sz="19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Echo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9869225"/>
                  </a:ext>
                </a:extLst>
              </a:tr>
              <a:tr h="319029">
                <a:tc>
                  <a:txBody>
                    <a:bodyPr/>
                    <a:lstStyle/>
                    <a:p>
                      <a:pPr algn="ctr"/>
                      <a:r>
                        <a:rPr lang="en-US" sz="19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Foxtrot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1918202"/>
                  </a:ext>
                </a:extLst>
              </a:tr>
              <a:tr h="319029">
                <a:tc>
                  <a:txBody>
                    <a:bodyPr/>
                    <a:lstStyle/>
                    <a:p>
                      <a:pPr algn="ctr"/>
                      <a:r>
                        <a:rPr lang="en-US" sz="19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Golf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9878432"/>
                  </a:ext>
                </a:extLst>
              </a:tr>
              <a:tr h="319029">
                <a:tc>
                  <a:txBody>
                    <a:bodyPr/>
                    <a:lstStyle/>
                    <a:p>
                      <a:pPr algn="ctr"/>
                      <a:r>
                        <a:rPr lang="en-US" sz="19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Alfa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03697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09578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CEF0E4E-F346-F5A4-AE1F-312504C6533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Multi-core CPU </a:t>
            </a:r>
          </a:p>
          <a:p>
            <a:pPr lvl="1"/>
            <a:r>
              <a:rPr lang="en-US" dirty="0"/>
              <a:t>4 core w/ hyper-threading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Per core:</a:t>
            </a:r>
            <a:r>
              <a:rPr lang="en-US" dirty="0"/>
              <a:t> L1i/L1d, L2 cache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Per CPU:</a:t>
            </a:r>
            <a:r>
              <a:rPr lang="en-US" dirty="0"/>
              <a:t> L3 cache (8MB)</a:t>
            </a:r>
          </a:p>
          <a:p>
            <a:pPr lvl="1"/>
            <a:r>
              <a:rPr lang="en-US" dirty="0"/>
              <a:t>3 memory channels  </a:t>
            </a:r>
            <a:br>
              <a:rPr lang="en-US" dirty="0"/>
            </a:br>
            <a:r>
              <a:rPr lang="en-US" dirty="0"/>
              <a:t>(8B width, max 1.333Ghz)</a:t>
            </a:r>
          </a:p>
          <a:p>
            <a:r>
              <a:rPr lang="en-US" dirty="0"/>
              <a:t>Instruction Pipeline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Frontend:</a:t>
            </a:r>
            <a:r>
              <a:rPr lang="en-US" dirty="0"/>
              <a:t> Instruction Fetch, </a:t>
            </a:r>
            <a:br>
              <a:rPr lang="en-US" dirty="0"/>
            </a:br>
            <a:r>
              <a:rPr lang="en-US" dirty="0"/>
              <a:t>Pre-Decode, and Decode 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Backend: </a:t>
            </a:r>
            <a:r>
              <a:rPr lang="en-US" dirty="0"/>
              <a:t>Rename/Allocate,</a:t>
            </a:r>
            <a:br>
              <a:rPr lang="en-US" dirty="0"/>
            </a:br>
            <a:r>
              <a:rPr lang="en-US" dirty="0"/>
              <a:t>Scheduler, Execute, Write-Back</a:t>
            </a:r>
          </a:p>
          <a:p>
            <a:r>
              <a:rPr lang="en-US" dirty="0"/>
              <a:t>Out-of-Order Execution Engine </a:t>
            </a:r>
            <a:r>
              <a:rPr lang="en-US" b="0" dirty="0"/>
              <a:t>(IPC=4)</a:t>
            </a:r>
          </a:p>
          <a:p>
            <a:pPr lvl="1"/>
            <a:r>
              <a:rPr lang="en-US" dirty="0"/>
              <a:t>128b FP Multiply</a:t>
            </a:r>
          </a:p>
          <a:p>
            <a:pPr lvl="1"/>
            <a:r>
              <a:rPr lang="en-US" dirty="0"/>
              <a:t>128b FP Add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C48BD4-4778-EB2B-BC82-5BE63764367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Excursus: Nehalem Architecture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13639C-EC85-2632-E85E-1F797A4008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27706" y="420382"/>
            <a:ext cx="49748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544DA7E-F176-3F59-A6DE-7EC9478711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6607" y="1268963"/>
            <a:ext cx="2544637" cy="160836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988A1F3-B64F-DB4D-D306-A66D8BE8EB45}"/>
              </a:ext>
            </a:extLst>
          </p:cNvPr>
          <p:cNvSpPr txBox="1"/>
          <p:nvPr/>
        </p:nvSpPr>
        <p:spPr>
          <a:xfrm>
            <a:off x="6755802" y="338675"/>
            <a:ext cx="3060188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[Michael E.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Thomadakis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The Architecture of the  Nehalem Processor and Nehalem-EP SMP Platforms, Report, 2010]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0BE0EBA-C63F-E9DA-3290-0A3D805639A9}"/>
              </a:ext>
            </a:extLst>
          </p:cNvPr>
          <p:cNvSpPr txBox="1"/>
          <p:nvPr/>
        </p:nvSpPr>
        <p:spPr>
          <a:xfrm>
            <a:off x="4715255" y="3176251"/>
            <a:ext cx="1726659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QPI … Quick Path Interconnect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66C9969-0D7E-8442-3982-F24DB2DE1C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4149" y="2106778"/>
            <a:ext cx="5115091" cy="352322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111C19D-73A0-D759-C05F-0F3BFBD1FBE6}"/>
              </a:ext>
            </a:extLst>
          </p:cNvPr>
          <p:cNvSpPr/>
          <p:nvPr/>
        </p:nvSpPr>
        <p:spPr>
          <a:xfrm>
            <a:off x="7712401" y="4221753"/>
            <a:ext cx="1517661" cy="225484"/>
          </a:xfrm>
          <a:prstGeom prst="rect">
            <a:avLst/>
          </a:prstGeom>
          <a:noFill/>
          <a:ln w="254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5AC9F04-27DB-03B1-C026-14F9396BA5AF}"/>
              </a:ext>
            </a:extLst>
          </p:cNvPr>
          <p:cNvCxnSpPr>
            <a:cxnSpLocks/>
            <a:endCxn id="7" idx="0"/>
          </p:cNvCxnSpPr>
          <p:nvPr/>
        </p:nvCxnSpPr>
        <p:spPr>
          <a:xfrm flipH="1">
            <a:off x="5578585" y="2877332"/>
            <a:ext cx="863329" cy="298919"/>
          </a:xfrm>
          <a:prstGeom prst="straightConnector1">
            <a:avLst/>
          </a:prstGeom>
          <a:ln w="19050">
            <a:solidFill>
              <a:srgbClr val="7889FB"/>
            </a:solidFill>
            <a:headEnd type="triangle" w="med" len="lg"/>
            <a:tailEnd type="non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3389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4C695C2-7033-4640-A5F5-A090373BE10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Flynn’s Classification</a:t>
            </a:r>
          </a:p>
          <a:p>
            <a:pPr lvl="1"/>
            <a:r>
              <a:rPr lang="en-US" dirty="0"/>
              <a:t>SISD, SIMD</a:t>
            </a:r>
          </a:p>
          <a:p>
            <a:pPr lvl="1"/>
            <a:r>
              <a:rPr lang="en-US" dirty="0"/>
              <a:t>(MISD), MIMD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Example: SIMD Processing</a:t>
            </a:r>
          </a:p>
          <a:p>
            <a:pPr lvl="1"/>
            <a:r>
              <a:rPr lang="en-US" dirty="0"/>
              <a:t>Streaming SIMD Extensions (SSE)</a:t>
            </a:r>
          </a:p>
          <a:p>
            <a:pPr lvl="1"/>
            <a:r>
              <a:rPr lang="en-US" dirty="0"/>
              <a:t>Process the same operation on multiple elements </a:t>
            </a:r>
            <a:br>
              <a:rPr lang="en-US" dirty="0"/>
            </a:br>
            <a:r>
              <a:rPr lang="en-US" dirty="0"/>
              <a:t>at a time (</a:t>
            </a:r>
            <a:r>
              <a:rPr lang="en-US" b="1" dirty="0">
                <a:solidFill>
                  <a:schemeClr val="accent1"/>
                </a:solidFill>
              </a:rPr>
              <a:t>packed</a:t>
            </a:r>
            <a:r>
              <a:rPr lang="en-US" dirty="0"/>
              <a:t> vs scalar SSE instructions)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Data parallelism </a:t>
            </a:r>
            <a:r>
              <a:rPr lang="en-US" dirty="0"/>
              <a:t>(aka: instruction-level parallelism)</a:t>
            </a:r>
          </a:p>
          <a:p>
            <a:pPr lvl="1"/>
            <a:r>
              <a:rPr lang="en-US" dirty="0"/>
              <a:t>Example:</a:t>
            </a:r>
            <a:r>
              <a:rPr lang="en-US" dirty="0">
                <a:latin typeface="Consolas" panose="020B0609020204030204" pitchFamily="49" charset="0"/>
              </a:rPr>
              <a:t> </a:t>
            </a:r>
            <a:r>
              <a:rPr lang="en-US" b="1" dirty="0">
                <a:solidFill>
                  <a:schemeClr val="accent1"/>
                </a:solidFill>
                <a:latin typeface="Consolas" panose="020B0609020204030204" pitchFamily="49" charset="0"/>
              </a:rPr>
              <a:t>VFMADD132PD</a:t>
            </a:r>
            <a:endParaRPr lang="en-US" dirty="0"/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A966E7-3ACE-6195-3D5C-ED2D311BEA3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Terminology Parallelism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7E4CAE-FF9D-D21F-52C4-EA92C8FAA2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513" y="2328630"/>
            <a:ext cx="496251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F1359D7-75B5-8FC4-97EB-E97123820AF4}"/>
              </a:ext>
            </a:extLst>
          </p:cNvPr>
          <p:cNvSpPr txBox="1"/>
          <p:nvPr/>
        </p:nvSpPr>
        <p:spPr>
          <a:xfrm>
            <a:off x="1670068" y="2289078"/>
            <a:ext cx="2341125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[Michael J. Flynn, Kevin W. Rudd: Parallel Architectures.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ACM </a:t>
            </a:r>
            <a:r>
              <a:rPr lang="en-US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Comput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Surv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. 28(1) 1996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44C46EA-ED47-01C9-ED6C-6C74CC9333F9}"/>
              </a:ext>
            </a:extLst>
          </p:cNvPr>
          <p:cNvSpPr/>
          <p:nvPr/>
        </p:nvSpPr>
        <p:spPr>
          <a:xfrm>
            <a:off x="6745965" y="1120725"/>
            <a:ext cx="1527242" cy="99222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SISD</a:t>
            </a:r>
          </a:p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uni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-core)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C2909DA-FEA1-9E73-1B2F-0430545AEFC5}"/>
              </a:ext>
            </a:extLst>
          </p:cNvPr>
          <p:cNvSpPr/>
          <p:nvPr/>
        </p:nvSpPr>
        <p:spPr>
          <a:xfrm>
            <a:off x="8425607" y="1120725"/>
            <a:ext cx="1527242" cy="99222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SIMD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(vector)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B319363-3D53-BAB1-CAC4-6A5249F1FC1C}"/>
              </a:ext>
            </a:extLst>
          </p:cNvPr>
          <p:cNvSpPr/>
          <p:nvPr/>
        </p:nvSpPr>
        <p:spPr>
          <a:xfrm>
            <a:off x="6745965" y="2265347"/>
            <a:ext cx="1527242" cy="99222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MISD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(pipelining)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32B889D-0F80-192A-A5E9-27034AAC4B2E}"/>
              </a:ext>
            </a:extLst>
          </p:cNvPr>
          <p:cNvSpPr/>
          <p:nvPr/>
        </p:nvSpPr>
        <p:spPr>
          <a:xfrm>
            <a:off x="8425607" y="2264628"/>
            <a:ext cx="1527242" cy="99222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MIMD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(multi-core)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34BECD5-4DCB-70E9-F204-F14C0A9A56C9}"/>
              </a:ext>
            </a:extLst>
          </p:cNvPr>
          <p:cNvSpPr txBox="1"/>
          <p:nvPr/>
        </p:nvSpPr>
        <p:spPr>
          <a:xfrm>
            <a:off x="6940518" y="644988"/>
            <a:ext cx="1138136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Single Data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F49544-F325-B46F-5E8B-8F08052C407F}"/>
              </a:ext>
            </a:extLst>
          </p:cNvPr>
          <p:cNvSpPr txBox="1"/>
          <p:nvPr/>
        </p:nvSpPr>
        <p:spPr>
          <a:xfrm>
            <a:off x="8500656" y="644988"/>
            <a:ext cx="1377145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Multiple Data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70C3832-32B0-8242-19E0-52E478ACD2DE}"/>
              </a:ext>
            </a:extLst>
          </p:cNvPr>
          <p:cNvSpPr txBox="1"/>
          <p:nvPr/>
        </p:nvSpPr>
        <p:spPr>
          <a:xfrm>
            <a:off x="5455429" y="1264975"/>
            <a:ext cx="1138136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Single Instruction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A226D51-80E0-0003-D791-8C9518BA2229}"/>
              </a:ext>
            </a:extLst>
          </p:cNvPr>
          <p:cNvSpPr txBox="1"/>
          <p:nvPr/>
        </p:nvSpPr>
        <p:spPr>
          <a:xfrm>
            <a:off x="5455429" y="2437573"/>
            <a:ext cx="1138136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Multiple Instruction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118690E-AFA1-FA99-0AED-42588F638A21}"/>
              </a:ext>
            </a:extLst>
          </p:cNvPr>
          <p:cNvSpPr txBox="1"/>
          <p:nvPr/>
        </p:nvSpPr>
        <p:spPr>
          <a:xfrm>
            <a:off x="6518180" y="3486742"/>
            <a:ext cx="3542083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2009 Nehalem: </a:t>
            </a: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128b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(2xFP64)</a:t>
            </a:r>
          </a:p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2012 Sandy Bridge: </a:t>
            </a: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256b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(4xFP64)</a:t>
            </a:r>
          </a:p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2017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Skylake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512b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(8xFP64)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B18FE0C-E6E6-DEF4-EE00-9DEA60D3EAFE}"/>
              </a:ext>
            </a:extLst>
          </p:cNvPr>
          <p:cNvGrpSpPr/>
          <p:nvPr/>
        </p:nvGrpSpPr>
        <p:grpSpPr>
          <a:xfrm>
            <a:off x="6437092" y="4589714"/>
            <a:ext cx="3793295" cy="1129886"/>
            <a:chOff x="5124658" y="2794439"/>
            <a:chExt cx="3793295" cy="1129886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02DD65D2-2DD3-4860-BEF9-9A40E64048EB}"/>
                </a:ext>
              </a:extLst>
            </p:cNvPr>
            <p:cNvSpPr/>
            <p:nvPr/>
          </p:nvSpPr>
          <p:spPr>
            <a:xfrm>
              <a:off x="5840615" y="3187839"/>
              <a:ext cx="306474" cy="176685"/>
            </a:xfrm>
            <a:prstGeom prst="rect">
              <a:avLst/>
            </a:prstGeom>
            <a:noFill/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4890575-C9EB-E90B-498E-F774B12F4615}"/>
                </a:ext>
              </a:extLst>
            </p:cNvPr>
            <p:cNvSpPr/>
            <p:nvPr/>
          </p:nvSpPr>
          <p:spPr>
            <a:xfrm>
              <a:off x="6145415" y="3187839"/>
              <a:ext cx="306474" cy="176685"/>
            </a:xfrm>
            <a:prstGeom prst="rect">
              <a:avLst/>
            </a:prstGeom>
            <a:noFill/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A360481-0B4F-91E4-1FBD-9503E41EF004}"/>
                </a:ext>
              </a:extLst>
            </p:cNvPr>
            <p:cNvSpPr/>
            <p:nvPr/>
          </p:nvSpPr>
          <p:spPr>
            <a:xfrm>
              <a:off x="6450215" y="3187839"/>
              <a:ext cx="306474" cy="176685"/>
            </a:xfrm>
            <a:prstGeom prst="rect">
              <a:avLst/>
            </a:prstGeom>
            <a:noFill/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283CA6D-A6A3-3809-B275-3BF53D600F1B}"/>
                </a:ext>
              </a:extLst>
            </p:cNvPr>
            <p:cNvSpPr/>
            <p:nvPr/>
          </p:nvSpPr>
          <p:spPr>
            <a:xfrm>
              <a:off x="6755015" y="3187839"/>
              <a:ext cx="306474" cy="176685"/>
            </a:xfrm>
            <a:prstGeom prst="rect">
              <a:avLst/>
            </a:prstGeom>
            <a:noFill/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DDD789D-BF10-EFBA-CB63-5A06D3F92EEB}"/>
                </a:ext>
              </a:extLst>
            </p:cNvPr>
            <p:cNvSpPr/>
            <p:nvPr/>
          </p:nvSpPr>
          <p:spPr>
            <a:xfrm>
              <a:off x="7059815" y="3187839"/>
              <a:ext cx="306474" cy="176685"/>
            </a:xfrm>
            <a:prstGeom prst="rect">
              <a:avLst/>
            </a:prstGeom>
            <a:noFill/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BEE28514-AEB0-707C-08F8-9371264FFA3E}"/>
                </a:ext>
              </a:extLst>
            </p:cNvPr>
            <p:cNvSpPr/>
            <p:nvPr/>
          </p:nvSpPr>
          <p:spPr>
            <a:xfrm>
              <a:off x="7364615" y="3187839"/>
              <a:ext cx="306474" cy="176685"/>
            </a:xfrm>
            <a:prstGeom prst="rect">
              <a:avLst/>
            </a:prstGeom>
            <a:noFill/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FB1AC2E4-12B0-3EDD-4734-1A981403BC78}"/>
                </a:ext>
              </a:extLst>
            </p:cNvPr>
            <p:cNvSpPr/>
            <p:nvPr/>
          </p:nvSpPr>
          <p:spPr>
            <a:xfrm>
              <a:off x="7669415" y="3187839"/>
              <a:ext cx="306474" cy="176685"/>
            </a:xfrm>
            <a:prstGeom prst="rect">
              <a:avLst/>
            </a:prstGeom>
            <a:noFill/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84D5152B-3F03-0D23-54AE-78804908BAB8}"/>
                </a:ext>
              </a:extLst>
            </p:cNvPr>
            <p:cNvSpPr/>
            <p:nvPr/>
          </p:nvSpPr>
          <p:spPr>
            <a:xfrm>
              <a:off x="7974215" y="3187839"/>
              <a:ext cx="306474" cy="176685"/>
            </a:xfrm>
            <a:prstGeom prst="rect">
              <a:avLst/>
            </a:prstGeom>
            <a:noFill/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B6968458-00FD-9527-D1BA-08C7F535A390}"/>
                </a:ext>
              </a:extLst>
            </p:cNvPr>
            <p:cNvSpPr/>
            <p:nvPr/>
          </p:nvSpPr>
          <p:spPr>
            <a:xfrm>
              <a:off x="5842289" y="3430675"/>
              <a:ext cx="306474" cy="176685"/>
            </a:xfrm>
            <a:prstGeom prst="rect">
              <a:avLst/>
            </a:prstGeom>
            <a:noFill/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015B76B4-06B5-10B5-1EDC-0D4F27333F38}"/>
                </a:ext>
              </a:extLst>
            </p:cNvPr>
            <p:cNvSpPr/>
            <p:nvPr/>
          </p:nvSpPr>
          <p:spPr>
            <a:xfrm>
              <a:off x="6147089" y="3430675"/>
              <a:ext cx="306474" cy="176685"/>
            </a:xfrm>
            <a:prstGeom prst="rect">
              <a:avLst/>
            </a:prstGeom>
            <a:noFill/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70B6E1A4-5A56-177A-BEC9-76F59DC7C0B5}"/>
                </a:ext>
              </a:extLst>
            </p:cNvPr>
            <p:cNvSpPr/>
            <p:nvPr/>
          </p:nvSpPr>
          <p:spPr>
            <a:xfrm>
              <a:off x="6451889" y="3430675"/>
              <a:ext cx="306474" cy="176685"/>
            </a:xfrm>
            <a:prstGeom prst="rect">
              <a:avLst/>
            </a:prstGeom>
            <a:noFill/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8D7D9CE6-A82F-507D-5BA2-64B90E714AF8}"/>
                </a:ext>
              </a:extLst>
            </p:cNvPr>
            <p:cNvSpPr/>
            <p:nvPr/>
          </p:nvSpPr>
          <p:spPr>
            <a:xfrm>
              <a:off x="6756689" y="3430675"/>
              <a:ext cx="306474" cy="176685"/>
            </a:xfrm>
            <a:prstGeom prst="rect">
              <a:avLst/>
            </a:prstGeom>
            <a:noFill/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496A68D8-AA9A-FD58-6984-7E37B64A29A1}"/>
                </a:ext>
              </a:extLst>
            </p:cNvPr>
            <p:cNvSpPr/>
            <p:nvPr/>
          </p:nvSpPr>
          <p:spPr>
            <a:xfrm>
              <a:off x="7061489" y="3430675"/>
              <a:ext cx="306474" cy="176685"/>
            </a:xfrm>
            <a:prstGeom prst="rect">
              <a:avLst/>
            </a:prstGeom>
            <a:noFill/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66ADE888-C7D2-FA24-D86D-3BA0DFE4522C}"/>
                </a:ext>
              </a:extLst>
            </p:cNvPr>
            <p:cNvSpPr/>
            <p:nvPr/>
          </p:nvSpPr>
          <p:spPr>
            <a:xfrm>
              <a:off x="7366289" y="3430675"/>
              <a:ext cx="306474" cy="176685"/>
            </a:xfrm>
            <a:prstGeom prst="rect">
              <a:avLst/>
            </a:prstGeom>
            <a:noFill/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0AFF0F27-086A-E292-1DCE-FEFB83E144BE}"/>
                </a:ext>
              </a:extLst>
            </p:cNvPr>
            <p:cNvSpPr/>
            <p:nvPr/>
          </p:nvSpPr>
          <p:spPr>
            <a:xfrm>
              <a:off x="7671089" y="3430675"/>
              <a:ext cx="306474" cy="176685"/>
            </a:xfrm>
            <a:prstGeom prst="rect">
              <a:avLst/>
            </a:prstGeom>
            <a:noFill/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89CDBC92-1CA9-1548-E9AE-82EFA7CEC8E9}"/>
                </a:ext>
              </a:extLst>
            </p:cNvPr>
            <p:cNvSpPr/>
            <p:nvPr/>
          </p:nvSpPr>
          <p:spPr>
            <a:xfrm>
              <a:off x="7975889" y="3430675"/>
              <a:ext cx="306474" cy="176685"/>
            </a:xfrm>
            <a:prstGeom prst="rect">
              <a:avLst/>
            </a:prstGeom>
            <a:noFill/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32EDADDA-DAD2-C718-3AFE-99243C2553CB}"/>
                </a:ext>
              </a:extLst>
            </p:cNvPr>
            <p:cNvSpPr/>
            <p:nvPr/>
          </p:nvSpPr>
          <p:spPr>
            <a:xfrm>
              <a:off x="5843963" y="3663462"/>
              <a:ext cx="306474" cy="176685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A164EAA4-6D87-B734-CA91-9BDE9944728C}"/>
                </a:ext>
              </a:extLst>
            </p:cNvPr>
            <p:cNvSpPr/>
            <p:nvPr/>
          </p:nvSpPr>
          <p:spPr>
            <a:xfrm>
              <a:off x="6148763" y="3663462"/>
              <a:ext cx="306474" cy="176685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B148A093-486A-A9B4-FB55-BCA5C8B846D6}"/>
                </a:ext>
              </a:extLst>
            </p:cNvPr>
            <p:cNvSpPr/>
            <p:nvPr/>
          </p:nvSpPr>
          <p:spPr>
            <a:xfrm>
              <a:off x="6453563" y="3663462"/>
              <a:ext cx="306474" cy="176685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DE409917-8620-ACD8-EBEC-80FD1198BABF}"/>
                </a:ext>
              </a:extLst>
            </p:cNvPr>
            <p:cNvSpPr/>
            <p:nvPr/>
          </p:nvSpPr>
          <p:spPr>
            <a:xfrm>
              <a:off x="6758363" y="3663462"/>
              <a:ext cx="306474" cy="176685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2A14DB3F-2857-14C9-EB47-25CC187D8F30}"/>
                </a:ext>
              </a:extLst>
            </p:cNvPr>
            <p:cNvSpPr/>
            <p:nvPr/>
          </p:nvSpPr>
          <p:spPr>
            <a:xfrm>
              <a:off x="7063163" y="3663462"/>
              <a:ext cx="306474" cy="176685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B3EDBE1F-1ED3-4678-F0B0-12822553B255}"/>
                </a:ext>
              </a:extLst>
            </p:cNvPr>
            <p:cNvSpPr/>
            <p:nvPr/>
          </p:nvSpPr>
          <p:spPr>
            <a:xfrm>
              <a:off x="7367963" y="3663462"/>
              <a:ext cx="306474" cy="176685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162CCECD-F063-E569-B40C-BA25608A8419}"/>
                </a:ext>
              </a:extLst>
            </p:cNvPr>
            <p:cNvSpPr/>
            <p:nvPr/>
          </p:nvSpPr>
          <p:spPr>
            <a:xfrm>
              <a:off x="7672763" y="3663462"/>
              <a:ext cx="306474" cy="176685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1FC737B6-47C0-179D-D8D2-9B417E590A78}"/>
                </a:ext>
              </a:extLst>
            </p:cNvPr>
            <p:cNvSpPr/>
            <p:nvPr/>
          </p:nvSpPr>
          <p:spPr>
            <a:xfrm>
              <a:off x="7977563" y="3663462"/>
              <a:ext cx="306474" cy="176685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Consolas" panose="020B0609020204030204" pitchFamily="49" charset="0"/>
                <a:cs typeface="Calibri" panose="020F0502020204030204" pitchFamily="34" charset="0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02827887-C9C4-345F-7B47-D7419614F04D}"/>
                </a:ext>
              </a:extLst>
            </p:cNvPr>
            <p:cNvSpPr txBox="1"/>
            <p:nvPr/>
          </p:nvSpPr>
          <p:spPr>
            <a:xfrm>
              <a:off x="5436157" y="3079374"/>
              <a:ext cx="432080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a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41BDB514-8E9C-2023-A1EE-36FFF4EB857D}"/>
                </a:ext>
              </a:extLst>
            </p:cNvPr>
            <p:cNvSpPr txBox="1"/>
            <p:nvPr/>
          </p:nvSpPr>
          <p:spPr>
            <a:xfrm>
              <a:off x="5437832" y="3332254"/>
              <a:ext cx="432080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b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6227CF7C-1187-3DB9-136F-36299AAA0FEC}"/>
                </a:ext>
              </a:extLst>
            </p:cNvPr>
            <p:cNvSpPr txBox="1"/>
            <p:nvPr/>
          </p:nvSpPr>
          <p:spPr>
            <a:xfrm>
              <a:off x="5429459" y="3554993"/>
              <a:ext cx="432080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c</a:t>
              </a: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9BBE7FBC-B7B1-299A-4B1F-890441396FE7}"/>
                </a:ext>
              </a:extLst>
            </p:cNvPr>
            <p:cNvSpPr/>
            <p:nvPr/>
          </p:nvSpPr>
          <p:spPr>
            <a:xfrm>
              <a:off x="5124658" y="2794439"/>
              <a:ext cx="3793295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latin typeface="Consolas" panose="020B0609020204030204" pitchFamily="49" charset="0"/>
                </a:rPr>
                <a:t>c = </a:t>
              </a:r>
              <a:r>
                <a:rPr lang="en-US" b="1" dirty="0">
                  <a:latin typeface="Consolas" panose="020B0609020204030204" pitchFamily="49" charset="0"/>
                </a:rPr>
                <a:t>_mm512_fmadd_pd</a:t>
              </a:r>
              <a:r>
                <a:rPr lang="en-US" dirty="0">
                  <a:latin typeface="Consolas" panose="020B0609020204030204" pitchFamily="49" charset="0"/>
                </a:rPr>
                <a:t>(a, b);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16661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63E4C3D-BF7A-7869-A86C-37DFF45EBAA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Distributed, Data-Parallel Computation</a:t>
            </a:r>
          </a:p>
          <a:p>
            <a:pPr lvl="1"/>
            <a:r>
              <a:rPr lang="en-US" dirty="0"/>
              <a:t>Parallel computation of function foo() </a:t>
            </a:r>
            <a:r>
              <a:rPr lang="en-US" dirty="0">
                <a:sym typeface="Wingdings" panose="05000000000000000000" pitchFamily="2" charset="2"/>
              </a:rPr>
              <a:t> </a:t>
            </a:r>
            <a:r>
              <a:rPr lang="en-US" b="1" dirty="0">
                <a:solidFill>
                  <a:srgbClr val="7889FB"/>
                </a:solidFill>
                <a:sym typeface="Wingdings" panose="05000000000000000000" pitchFamily="2" charset="2"/>
              </a:rPr>
              <a:t>single instruction</a:t>
            </a:r>
            <a:r>
              <a:rPr lang="en-US" b="1" dirty="0">
                <a:solidFill>
                  <a:srgbClr val="7889FB"/>
                </a:solidFill>
              </a:rPr>
              <a:t> </a:t>
            </a:r>
          </a:p>
          <a:p>
            <a:pPr lvl="1"/>
            <a:r>
              <a:rPr lang="en-US" dirty="0"/>
              <a:t>Collection X of data items (key-value pairs) </a:t>
            </a:r>
            <a:r>
              <a:rPr lang="en-US" dirty="0">
                <a:sym typeface="Wingdings" panose="05000000000000000000" pitchFamily="2" charset="2"/>
              </a:rPr>
              <a:t> </a:t>
            </a:r>
            <a:r>
              <a:rPr lang="en-US" b="1" dirty="0">
                <a:solidFill>
                  <a:srgbClr val="7889FB"/>
                </a:solidFill>
                <a:sym typeface="Wingdings" panose="05000000000000000000" pitchFamily="2" charset="2"/>
              </a:rPr>
              <a:t>multiple data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Data parallelism similar to </a:t>
            </a:r>
            <a:r>
              <a:rPr lang="en-US" b="1" dirty="0">
                <a:solidFill>
                  <a:schemeClr val="accent1"/>
                </a:solidFill>
                <a:sym typeface="Wingdings" panose="05000000000000000000" pitchFamily="2" charset="2"/>
              </a:rPr>
              <a:t>SIMD</a:t>
            </a:r>
            <a:r>
              <a:rPr lang="en-US" dirty="0">
                <a:sym typeface="Wingdings" panose="05000000000000000000" pitchFamily="2" charset="2"/>
              </a:rPr>
              <a:t> but more </a:t>
            </a:r>
            <a:br>
              <a:rPr lang="en-US" dirty="0">
                <a:sym typeface="Wingdings" panose="05000000000000000000" pitchFamily="2" charset="2"/>
              </a:rPr>
            </a:br>
            <a:r>
              <a:rPr lang="en-US" dirty="0">
                <a:sym typeface="Wingdings" panose="05000000000000000000" pitchFamily="2" charset="2"/>
              </a:rPr>
              <a:t>coarse-grained notion of “instruction” and “data” </a:t>
            </a:r>
            <a:br>
              <a:rPr lang="en-US" dirty="0">
                <a:sym typeface="Wingdings" panose="05000000000000000000" pitchFamily="2" charset="2"/>
              </a:rPr>
            </a:br>
            <a:r>
              <a:rPr lang="en-US" dirty="0">
                <a:sym typeface="Wingdings" panose="05000000000000000000" pitchFamily="2" charset="2"/>
              </a:rPr>
              <a:t> </a:t>
            </a:r>
            <a:r>
              <a:rPr lang="en-US" b="1" dirty="0">
                <a:solidFill>
                  <a:schemeClr val="accent1"/>
                </a:solidFill>
                <a:sym typeface="Wingdings" panose="05000000000000000000" pitchFamily="2" charset="2"/>
              </a:rPr>
              <a:t>SPMD</a:t>
            </a:r>
            <a:r>
              <a:rPr lang="en-US" dirty="0">
                <a:sym typeface="Wingdings" panose="05000000000000000000" pitchFamily="2" charset="2"/>
              </a:rPr>
              <a:t> (single program, multiple data)</a:t>
            </a:r>
          </a:p>
          <a:p>
            <a:pPr lvl="2"/>
            <a:endParaRPr lang="en-US" sz="1200" dirty="0">
              <a:sym typeface="Wingdings" panose="05000000000000000000" pitchFamily="2" charset="2"/>
            </a:endParaRPr>
          </a:p>
          <a:p>
            <a:r>
              <a:rPr lang="en-US" dirty="0">
                <a:sym typeface="Wingdings" panose="05000000000000000000" pitchFamily="2" charset="2"/>
              </a:rPr>
              <a:t>Additional Terminology</a:t>
            </a:r>
          </a:p>
          <a:p>
            <a:pPr lvl="1"/>
            <a:r>
              <a:rPr lang="en-US" b="1" dirty="0">
                <a:solidFill>
                  <a:srgbClr val="7889FB"/>
                </a:solidFill>
                <a:sym typeface="Wingdings" panose="05000000000000000000" pitchFamily="2" charset="2"/>
              </a:rPr>
              <a:t>BSP:</a:t>
            </a:r>
            <a:r>
              <a:rPr lang="en-US" dirty="0">
                <a:sym typeface="Wingdings" panose="05000000000000000000" pitchFamily="2" charset="2"/>
              </a:rPr>
              <a:t> Bulk Synchronous Parallel (global barriers)</a:t>
            </a:r>
          </a:p>
          <a:p>
            <a:pPr lvl="1"/>
            <a:r>
              <a:rPr lang="en-US" b="1" dirty="0">
                <a:solidFill>
                  <a:srgbClr val="7889FB"/>
                </a:solidFill>
                <a:sym typeface="Wingdings" panose="05000000000000000000" pitchFamily="2" charset="2"/>
              </a:rPr>
              <a:t>ASP:</a:t>
            </a:r>
            <a:r>
              <a:rPr lang="en-US" dirty="0">
                <a:sym typeface="Wingdings" panose="05000000000000000000" pitchFamily="2" charset="2"/>
              </a:rPr>
              <a:t> Asynchronous Parallel (no barriers, often with accuracy impact)</a:t>
            </a:r>
          </a:p>
          <a:p>
            <a:pPr lvl="1"/>
            <a:r>
              <a:rPr lang="en-US" b="1" dirty="0">
                <a:solidFill>
                  <a:srgbClr val="7889FB"/>
                </a:solidFill>
                <a:sym typeface="Wingdings" panose="05000000000000000000" pitchFamily="2" charset="2"/>
              </a:rPr>
              <a:t>SSP: </a:t>
            </a:r>
            <a:r>
              <a:rPr lang="en-US" dirty="0">
                <a:sym typeface="Wingdings" panose="05000000000000000000" pitchFamily="2" charset="2"/>
              </a:rPr>
              <a:t>Stale-synchronous parallel (staleness constraint on fastest-slowest)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Other: </a:t>
            </a:r>
            <a:r>
              <a:rPr lang="en-US" dirty="0" err="1">
                <a:sym typeface="Wingdings" panose="05000000000000000000" pitchFamily="2" charset="2"/>
              </a:rPr>
              <a:t>Fork&amp;Join</a:t>
            </a:r>
            <a:r>
              <a:rPr lang="en-US" dirty="0">
                <a:sym typeface="Wingdings" panose="05000000000000000000" pitchFamily="2" charset="2"/>
              </a:rPr>
              <a:t>, </a:t>
            </a:r>
            <a:r>
              <a:rPr lang="en-US" dirty="0" err="1">
                <a:sym typeface="Wingdings" panose="05000000000000000000" pitchFamily="2" charset="2"/>
              </a:rPr>
              <a:t>Hogwild</a:t>
            </a:r>
            <a:r>
              <a:rPr lang="en-US" dirty="0">
                <a:sym typeface="Wingdings" panose="05000000000000000000" pitchFamily="2" charset="2"/>
              </a:rPr>
              <a:t>!, event-based, decentralized</a:t>
            </a:r>
          </a:p>
          <a:p>
            <a:pPr lvl="2"/>
            <a:endParaRPr lang="en-US" sz="1200" dirty="0">
              <a:sym typeface="Wingdings" panose="05000000000000000000" pitchFamily="2" charset="2"/>
            </a:endParaRPr>
          </a:p>
          <a:p>
            <a:r>
              <a:rPr lang="en-US" dirty="0">
                <a:solidFill>
                  <a:schemeClr val="accent1"/>
                </a:solidFill>
                <a:sym typeface="Wingdings" panose="05000000000000000000" pitchFamily="2" charset="2"/>
              </a:rPr>
              <a:t>Beware: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>
                <a:solidFill>
                  <a:srgbClr val="7889FB"/>
                </a:solidFill>
                <a:sym typeface="Wingdings" panose="05000000000000000000" pitchFamily="2" charset="2"/>
              </a:rPr>
              <a:t>data parallelism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b="0" dirty="0">
                <a:sym typeface="Wingdings" panose="05000000000000000000" pitchFamily="2" charset="2"/>
              </a:rPr>
              <a:t>used in very different contexts (e.g., Parameter Server)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0D2AB9-BDD4-8293-5DCF-BD42AE666E2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Terminology Parallelism, cont.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EBEF6C-A716-281F-26EE-C18092A7B2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630" y="2391778"/>
            <a:ext cx="415522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FBB5875-B074-A190-F85D-34513D117E50}"/>
              </a:ext>
            </a:extLst>
          </p:cNvPr>
          <p:cNvSpPr txBox="1"/>
          <p:nvPr/>
        </p:nvSpPr>
        <p:spPr>
          <a:xfrm>
            <a:off x="8702933" y="2347162"/>
            <a:ext cx="2306645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[Frederica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Darema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The SPMD Model : Past, Present and Future.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PVM/MPI 2001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DD1B94A-E41C-C0DF-3C07-CE9B65BE6A16}"/>
              </a:ext>
            </a:extLst>
          </p:cNvPr>
          <p:cNvSpPr/>
          <p:nvPr/>
        </p:nvSpPr>
        <p:spPr>
          <a:xfrm>
            <a:off x="7513935" y="1556965"/>
            <a:ext cx="39228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Consolas" panose="020B0609020204030204" pitchFamily="49" charset="0"/>
              </a:rPr>
              <a:t>Y = </a:t>
            </a:r>
            <a:r>
              <a:rPr lang="en-US" sz="2400" dirty="0" err="1">
                <a:latin typeface="Consolas" panose="020B0609020204030204" pitchFamily="49" charset="0"/>
              </a:rPr>
              <a:t>X.</a:t>
            </a:r>
            <a:r>
              <a:rPr lang="en-US" sz="2400" b="1" dirty="0" err="1">
                <a:latin typeface="Consolas" panose="020B0609020204030204" pitchFamily="49" charset="0"/>
              </a:rPr>
              <a:t>map</a:t>
            </a:r>
            <a:r>
              <a:rPr lang="en-US" sz="2400" dirty="0">
                <a:latin typeface="Consolas" panose="020B0609020204030204" pitchFamily="49" charset="0"/>
              </a:rPr>
              <a:t>(x -&gt; </a:t>
            </a:r>
            <a:r>
              <a:rPr lang="en-US" sz="2400" b="1" dirty="0">
                <a:solidFill>
                  <a:schemeClr val="accent1"/>
                </a:solidFill>
                <a:latin typeface="Consolas" panose="020B0609020204030204" pitchFamily="49" charset="0"/>
              </a:rPr>
              <a:t>foo</a:t>
            </a:r>
            <a:r>
              <a:rPr lang="en-US" sz="2400" dirty="0">
                <a:latin typeface="Consolas" panose="020B0609020204030204" pitchFamily="49" charset="0"/>
              </a:rPr>
              <a:t>(x))</a:t>
            </a:r>
          </a:p>
        </p:txBody>
      </p:sp>
    </p:spTree>
    <p:extLst>
      <p:ext uri="{BB962C8B-B14F-4D97-AF65-F5344CB8AC3E}">
        <p14:creationId xmlns:p14="http://schemas.microsoft.com/office/powerpoint/2010/main" val="2484063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Titelfolien zur Auswahl">
  <a:themeElements>
    <a:clrScheme name="TU Berlin">
      <a:dk1>
        <a:srgbClr val="434343"/>
      </a:dk1>
      <a:lt1>
        <a:srgbClr val="FFFFFF"/>
      </a:lt1>
      <a:dk2>
        <a:srgbClr val="434343"/>
      </a:dk2>
      <a:lt2>
        <a:srgbClr val="E7E6E6"/>
      </a:lt2>
      <a:accent1>
        <a:srgbClr val="C30D1E"/>
      </a:accent1>
      <a:accent2>
        <a:srgbClr val="B2B2B2"/>
      </a:accent2>
      <a:accent3>
        <a:srgbClr val="FF6C00"/>
      </a:accent3>
      <a:accent4>
        <a:srgbClr val="1F90CC"/>
      </a:accent4>
      <a:accent5>
        <a:srgbClr val="9013FE"/>
      </a:accent5>
      <a:accent6>
        <a:srgbClr val="49CB40"/>
      </a:accent6>
      <a:hlink>
        <a:srgbClr val="C30D1E"/>
      </a:hlink>
      <a:folHlink>
        <a:srgbClr val="C30D1E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äsentation9" id="{246E6033-15ED-8042-86E0-B76FF5BFC716}" vid="{848A7489-E40A-E247-AA59-65F245259B10}"/>
    </a:ext>
  </a:extLst>
</a:theme>
</file>

<file path=ppt/theme/theme2.xml><?xml version="1.0" encoding="utf-8"?>
<a:theme xmlns:a="http://schemas.openxmlformats.org/drawingml/2006/main" name="Master für Folgeseiten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E7E6E6"/>
      </a:lt2>
      <a:accent1>
        <a:srgbClr val="C30D1E"/>
      </a:accent1>
      <a:accent2>
        <a:srgbClr val="B2B2B2"/>
      </a:accent2>
      <a:accent3>
        <a:srgbClr val="FF6C00"/>
      </a:accent3>
      <a:accent4>
        <a:srgbClr val="1F90CC"/>
      </a:accent4>
      <a:accent5>
        <a:srgbClr val="9013FE"/>
      </a:accent5>
      <a:accent6>
        <a:srgbClr val="49CB40"/>
      </a:accent6>
      <a:hlink>
        <a:srgbClr val="C30D1E"/>
      </a:hlink>
      <a:folHlink>
        <a:srgbClr val="C30D1E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rIns="0" rtlCol="0">
        <a:spAutoFit/>
      </a:bodyPr>
      <a:lstStyle>
        <a:defPPr algn="l">
          <a:defRPr sz="1600" dirty="0">
            <a:solidFill>
              <a:srgbClr val="000000"/>
            </a:solidFill>
            <a:latin typeface="Calibri" panose="020F0502020204030204" pitchFamily="34" charset="0"/>
            <a:cs typeface="Calibri" panose="020F050202020403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äsentation9" id="{246E6033-15ED-8042-86E0-B76FF5BFC716}" vid="{7CAADE83-5F25-0A48-B83D-03A7471B880E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TU-Berlin-Praesentation-Master-Verlauf-Orange-Rot</Template>
  <TotalTime>0</TotalTime>
  <Words>3984</Words>
  <Application>Microsoft Office PowerPoint</Application>
  <PresentationFormat>Widescreen</PresentationFormat>
  <Paragraphs>671</Paragraphs>
  <Slides>36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36</vt:i4>
      </vt:variant>
    </vt:vector>
  </HeadingPairs>
  <TitlesOfParts>
    <vt:vector size="43" baseType="lpstr">
      <vt:lpstr>Arial</vt:lpstr>
      <vt:lpstr>Calibri</vt:lpstr>
      <vt:lpstr>Cambria</vt:lpstr>
      <vt:lpstr>Consolas</vt:lpstr>
      <vt:lpstr>Wingdings</vt:lpstr>
      <vt:lpstr>Titelfolien zur Auswahl</vt:lpstr>
      <vt:lpstr>Master für Folgeseiten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 - 11 Distributed, Data-parallel Computation</dc:title>
  <dc:creator>Matthias Boehm</dc:creator>
  <cp:lastModifiedBy>Matthias Boehm</cp:lastModifiedBy>
  <cp:revision>767</cp:revision>
  <cp:lastPrinted>2021-03-24T16:10:50Z</cp:lastPrinted>
  <dcterms:created xsi:type="dcterms:W3CDTF">2023-02-25T13:39:16Z</dcterms:created>
  <dcterms:modified xsi:type="dcterms:W3CDTF">2024-01-13T13:44:01Z</dcterms:modified>
</cp:coreProperties>
</file>