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3"/>
  </p:notesMasterIdLst>
  <p:sldIdLst>
    <p:sldId id="359" r:id="rId3"/>
    <p:sldId id="424" r:id="rId4"/>
    <p:sldId id="388" r:id="rId5"/>
    <p:sldId id="426" r:id="rId6"/>
    <p:sldId id="449" r:id="rId7"/>
    <p:sldId id="433" r:id="rId8"/>
    <p:sldId id="452" r:id="rId9"/>
    <p:sldId id="456" r:id="rId10"/>
    <p:sldId id="450" r:id="rId11"/>
    <p:sldId id="436" r:id="rId12"/>
    <p:sldId id="437" r:id="rId13"/>
    <p:sldId id="438" r:id="rId14"/>
    <p:sldId id="453" r:id="rId15"/>
    <p:sldId id="455" r:id="rId16"/>
    <p:sldId id="457" r:id="rId17"/>
    <p:sldId id="459" r:id="rId18"/>
    <p:sldId id="458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51" r:id="rId29"/>
    <p:sldId id="460" r:id="rId30"/>
    <p:sldId id="461" r:id="rId31"/>
    <p:sldId id="462" r:id="rId32"/>
    <p:sldId id="463" r:id="rId33"/>
    <p:sldId id="464" r:id="rId34"/>
    <p:sldId id="465" r:id="rId35"/>
    <p:sldId id="466" r:id="rId36"/>
    <p:sldId id="467" r:id="rId37"/>
    <p:sldId id="468" r:id="rId38"/>
    <p:sldId id="469" r:id="rId39"/>
    <p:sldId id="380" r:id="rId40"/>
    <p:sldId id="487" r:id="rId41"/>
    <p:sldId id="427" r:id="rId4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19.11.2024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87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Box and whisker plots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SystemDS</a:t>
            </a:r>
            <a:r>
              <a:rPr lang="en-US" dirty="0"/>
              <a:t>:</a:t>
            </a:r>
            <a:r>
              <a:rPr lang="en-US" baseline="0" dirty="0"/>
              <a:t> quantiles via </a:t>
            </a:r>
            <a:r>
              <a:rPr lang="en-US" baseline="0" dirty="0" err="1"/>
              <a:t>sort+pick</a:t>
            </a:r>
            <a:r>
              <a:rPr lang="en-US" baseline="0" dirty="0"/>
              <a:t>, </a:t>
            </a:r>
            <a:r>
              <a:rPr lang="en-US" baseline="0" dirty="0" err="1"/>
              <a:t>quickselect</a:t>
            </a:r>
            <a:r>
              <a:rPr lang="en-US" baseline="0" dirty="0"/>
              <a:t> possible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Iterative </a:t>
            </a:r>
            <a:r>
              <a:rPr lang="en-US" b="1" dirty="0" err="1">
                <a:solidFill>
                  <a:srgbClr val="7889FB"/>
                </a:solidFill>
              </a:rPr>
              <a:t>winsoring</a:t>
            </a:r>
            <a:r>
              <a:rPr lang="en-US" b="1" dirty="0">
                <a:solidFill>
                  <a:srgbClr val="7889FB"/>
                </a:solidFill>
              </a:rPr>
              <a:t>/trimming</a:t>
            </a:r>
            <a:r>
              <a:rPr lang="en-US" dirty="0"/>
              <a:t> to X std-</a:t>
            </a:r>
            <a:r>
              <a:rPr lang="en-US" dirty="0" err="1"/>
              <a:t>devs</a:t>
            </a:r>
            <a:r>
              <a:rPr lang="en-US" dirty="0"/>
              <a:t> of mean also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17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Logistic Regression, similar for Decision Trees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41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2024/25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06 Data Cleaning and Data Fusion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pOBSaktb6s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n.wikipedia.org/" TargetMode="Externa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mboehm7.github.io/teaching/ws2122_dia/ExamDIA_v1.pdf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boehm7.github.io/teaching/ws2021_dia/ExamDIA_v2.pdf" TargetMode="External"/><Relationship Id="rId5" Type="http://schemas.openxmlformats.org/officeDocument/2006/relationships/hyperlink" Target="https://mboehm7.github.io/teaching/ws2021_dia/ExamDIA_v1.pdf" TargetMode="External"/><Relationship Id="rId4" Type="http://schemas.openxmlformats.org/officeDocument/2006/relationships/hyperlink" Target="https://mboehm7.github.io/teaching/ws2122_dia/ExamDIA_v2.pdf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fsmmat.com/posts/2016-05-08-simpsons-paradox-berkeley.html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emf"/><Relationship Id="rId5" Type="http://schemas.openxmlformats.org/officeDocument/2006/relationships/image" Target="../media/image50.png"/><Relationship Id="rId4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trifacta.com/blog/trifacta-for-data-quality-introducing-smart-cleaning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emf"/><Relationship Id="rId4" Type="http://schemas.openxmlformats.org/officeDocument/2006/relationships/image" Target="../media/image70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0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06 Data Cleaning and Data Fusion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19, 2024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C00F12-07E5-9E54-EB13-F4D3CB8578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Validity checks on </a:t>
            </a:r>
            <a:r>
              <a:rPr lang="en-US" dirty="0">
                <a:solidFill>
                  <a:schemeClr val="accent1"/>
                </a:solidFill>
              </a:rPr>
              <a:t>expected</a:t>
            </a:r>
            <a:r>
              <a:rPr lang="en-US" dirty="0"/>
              <a:t> shape </a:t>
            </a:r>
            <a:br>
              <a:rPr lang="en-US" dirty="0"/>
            </a:br>
            <a:r>
              <a:rPr lang="en-US" dirty="0">
                <a:solidFill>
                  <a:srgbClr val="7889FB"/>
                </a:solidFill>
              </a:rPr>
              <a:t>before training first model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Check a feature’s min, max, and most common value</a:t>
            </a:r>
          </a:p>
          <a:p>
            <a:pPr lvl="1"/>
            <a:r>
              <a:rPr lang="en-US" b="0" dirty="0"/>
              <a:t>Ex: Latitude values must be within the range [-90, 90] or [-π/2, π/2]</a:t>
            </a:r>
            <a:endParaRPr lang="en-US" sz="1200" b="0" dirty="0"/>
          </a:p>
          <a:p>
            <a:r>
              <a:rPr lang="en-US" dirty="0"/>
              <a:t>The histograms of continuous or categorical values are as expected</a:t>
            </a:r>
          </a:p>
          <a:p>
            <a:pPr lvl="1"/>
            <a:r>
              <a:rPr lang="en-US" b="0" dirty="0"/>
              <a:t>Ex: There are similar numbers of positive and negative labels</a:t>
            </a:r>
            <a:endParaRPr lang="en-US" sz="1200" b="0" dirty="0"/>
          </a:p>
          <a:p>
            <a:r>
              <a:rPr lang="en-US" dirty="0"/>
              <a:t>Whether a feature is present in enough examples</a:t>
            </a:r>
          </a:p>
          <a:p>
            <a:pPr lvl="1"/>
            <a:r>
              <a:rPr lang="en-US" b="0" dirty="0"/>
              <a:t>Ex: Country code must be in at least 70% of the examples</a:t>
            </a:r>
            <a:endParaRPr lang="en-US" sz="1200" b="0" dirty="0"/>
          </a:p>
          <a:p>
            <a:r>
              <a:rPr lang="en-US" dirty="0"/>
              <a:t>Whether a feature has the right number of values (i.e., cardinality)</a:t>
            </a:r>
          </a:p>
          <a:p>
            <a:pPr lvl="1"/>
            <a:r>
              <a:rPr lang="en-US" b="0" dirty="0"/>
              <a:t>Ex: There cannot be more than one age of a person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7B1C6-D1B6-3F52-BC48-4662FAF64C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Validation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B2DE2-BDC0-4D43-0975-A86B4CD4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268" y="1336603"/>
            <a:ext cx="964674" cy="54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05D211-9580-9833-ED22-D71291C41CC9}"/>
              </a:ext>
            </a:extLst>
          </p:cNvPr>
          <p:cNvSpPr txBox="1"/>
          <p:nvPr/>
        </p:nvSpPr>
        <p:spPr>
          <a:xfrm>
            <a:off x="6519135" y="1246796"/>
            <a:ext cx="40298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Euijong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Management Challenges in Production Machine Learning.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37275-B564-6828-35F0-8A46ABAF2386}"/>
              </a:ext>
            </a:extLst>
          </p:cNvPr>
          <p:cNvSpPr txBox="1"/>
          <p:nvPr/>
        </p:nvSpPr>
        <p:spPr>
          <a:xfrm>
            <a:off x="10524480" y="1886128"/>
            <a:ext cx="123825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51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004A0F-5A2C-D5D4-7B68-18EFABC32B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Constraints </a:t>
            </a:r>
            <a:br>
              <a:rPr lang="en-US" dirty="0"/>
            </a:br>
            <a:r>
              <a:rPr lang="en-US" dirty="0"/>
              <a:t>and Metrics</a:t>
            </a:r>
            <a:br>
              <a:rPr lang="en-US" dirty="0"/>
            </a:br>
            <a:r>
              <a:rPr lang="en-US" dirty="0"/>
              <a:t>for quality </a:t>
            </a:r>
            <a:br>
              <a:rPr lang="en-US" dirty="0"/>
            </a:br>
            <a:r>
              <a:rPr lang="en-US" dirty="0"/>
              <a:t>check UDFs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Approach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Quality checks on basic metrics, computed in </a:t>
            </a:r>
            <a:r>
              <a:rPr lang="en-US" b="1" dirty="0">
                <a:solidFill>
                  <a:schemeClr val="accent1"/>
                </a:solidFill>
              </a:rPr>
              <a:t>Apache Spark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Incremental maintenance</a:t>
            </a:r>
            <a:r>
              <a:rPr lang="en-US" dirty="0"/>
              <a:t> of metrics and quality checks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762B2-E3CE-2AD6-962B-C5BD99E43A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D2DA9-D265-6A95-2F25-342A33F6ABB8}"/>
              </a:ext>
            </a:extLst>
          </p:cNvPr>
          <p:cNvSpPr txBox="1"/>
          <p:nvPr/>
        </p:nvSpPr>
        <p:spPr>
          <a:xfrm>
            <a:off x="10818068" y="2229496"/>
            <a:ext cx="99315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Amazon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0AD59-B7A8-4963-63A3-12FF7F8B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891" y="1248836"/>
            <a:ext cx="2601017" cy="3859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63AA5-2343-2E28-249E-D20336C80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894" y="1635626"/>
            <a:ext cx="1277508" cy="3462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55224-EE3C-D47F-2985-946F9168C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269" y="140363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6D316B-B016-B432-792E-9B0B0822D0BA}"/>
              </a:ext>
            </a:extLst>
          </p:cNvPr>
          <p:cNvSpPr txBox="1"/>
          <p:nvPr/>
        </p:nvSpPr>
        <p:spPr>
          <a:xfrm>
            <a:off x="7674701" y="2968927"/>
            <a:ext cx="2219731" cy="21852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Lesson: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benefit of shared vocabulary/procedures</a:t>
            </a:r>
          </a:p>
          <a:p>
            <a:pPr algn="ctr"/>
            <a:b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Lesson: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fast/scalable; reduce manual and ad-hoc analysis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C5031-E663-FEB8-8D86-68DA62DDB6AB}"/>
              </a:ext>
            </a:extLst>
          </p:cNvPr>
          <p:cNvSpPr txBox="1"/>
          <p:nvPr/>
        </p:nvSpPr>
        <p:spPr>
          <a:xfrm>
            <a:off x="7509513" y="1247049"/>
            <a:ext cx="348628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Dustin Lange, Philipp Schmidt,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Celikel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Grafberger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Automating Large-Scale Data Quality Verification.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909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A40001-DD20-43A2-A521-607FE13046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TensorFlow Data Validation (TFDV)</a:t>
            </a:r>
          </a:p>
          <a:p>
            <a:pPr lvl="1"/>
            <a:r>
              <a:rPr lang="en-US" dirty="0"/>
              <a:t>Library or TFX components</a:t>
            </a:r>
          </a:p>
          <a:p>
            <a:pPr lvl="1"/>
            <a:r>
              <a:rPr lang="en-US" dirty="0"/>
              <a:t>Stats, schema extraction, validation checks, anomaly detection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64DFE-579D-1795-D35F-54AEFF78C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30445-54DE-A65E-44E6-AEEA7FAC1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" t="9582" r="1164"/>
          <a:stretch/>
        </p:blipFill>
        <p:spPr>
          <a:xfrm>
            <a:off x="550799" y="2449561"/>
            <a:ext cx="6973457" cy="3438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9FBC92-F127-FF95-21A8-8579EE79236A}"/>
              </a:ext>
            </a:extLst>
          </p:cNvPr>
          <p:cNvSpPr txBox="1"/>
          <p:nvPr/>
        </p:nvSpPr>
        <p:spPr>
          <a:xfrm>
            <a:off x="10781841" y="3627663"/>
            <a:ext cx="9939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C2F85-06E9-86E1-2F67-C4E6D8EA7B80}"/>
              </a:ext>
            </a:extLst>
          </p:cNvPr>
          <p:cNvSpPr txBox="1"/>
          <p:nvPr/>
        </p:nvSpPr>
        <p:spPr>
          <a:xfrm>
            <a:off x="7510465" y="1274971"/>
            <a:ext cx="34862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[Mike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Dreves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Gene Huang;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Zhuo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Peng;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Evan Rosen; Paul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Suganthan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From Data to Models and Back.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DEEM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65622-969E-CF7F-2BFE-E7ADB7C19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340" y="1336372"/>
            <a:ext cx="49010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CF2226-352D-898A-0F4C-C8E8CE4F1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605" y="4037101"/>
            <a:ext cx="659373" cy="561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6A996-E799-32CC-0653-18C57E99E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0340" y="2061572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3A439D-4432-50D6-E5A0-1898B590D121}"/>
              </a:ext>
            </a:extLst>
          </p:cNvPr>
          <p:cNvSpPr txBox="1"/>
          <p:nvPr/>
        </p:nvSpPr>
        <p:spPr>
          <a:xfrm>
            <a:off x="7626229" y="2001284"/>
            <a:ext cx="33805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[Eric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Breck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Validation for Machine Learning.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MLSys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4CD805-0605-6DC2-0E95-B558D275C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7143" y="278756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4CACB9-595E-7705-1789-BACEE7A41281}"/>
              </a:ext>
            </a:extLst>
          </p:cNvPr>
          <p:cNvSpPr txBox="1"/>
          <p:nvPr/>
        </p:nvSpPr>
        <p:spPr>
          <a:xfrm>
            <a:off x="7817148" y="2729900"/>
            <a:ext cx="31996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[Emily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Caveness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Data Validation: Data Analysis and Validation in Continuous ML Pipelines.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399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6C011-AE43-05BA-FB67-DC5F96F3A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Standardization</a:t>
            </a:r>
          </a:p>
          <a:p>
            <a:pPr lvl="1"/>
            <a:r>
              <a:rPr lang="en-US" dirty="0"/>
              <a:t>Centering and scaling to mean 0 and variance 1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Ensures well-behaved training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(and distance computation)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Densifying operation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NaNs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Batch normalization </a:t>
            </a:r>
            <a:r>
              <a:rPr lang="en-US" dirty="0"/>
              <a:t>in DNN: standardization of activations</a:t>
            </a:r>
            <a:endParaRPr lang="en-US" sz="1000" dirty="0"/>
          </a:p>
          <a:p>
            <a:r>
              <a:rPr lang="en-US" dirty="0"/>
              <a:t>#2 (Min-Max) Normalization</a:t>
            </a:r>
          </a:p>
          <a:p>
            <a:pPr lvl="1"/>
            <a:r>
              <a:rPr lang="en-US" dirty="0"/>
              <a:t>Rescale values into common range [0,1]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Avoid bias to large-scale features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Does not handle outliers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9B6F0-8C13-D8F9-5154-DF2C4903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Standardization/Normalization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AFCB0-BD5C-7E97-FC7C-26262FA04A8B}"/>
              </a:ext>
            </a:extLst>
          </p:cNvPr>
          <p:cNvSpPr txBox="1"/>
          <p:nvPr/>
        </p:nvSpPr>
        <p:spPr>
          <a:xfrm>
            <a:off x="7244516" y="1247528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/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sqrt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colVars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4E46CF-5754-672A-2D11-F9E7902E0A7A}"/>
              </a:ext>
            </a:extLst>
          </p:cNvPr>
          <p:cNvSpPr/>
          <p:nvPr/>
        </p:nvSpPr>
        <p:spPr>
          <a:xfrm>
            <a:off x="7170309" y="2063776"/>
            <a:ext cx="4158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X = </a:t>
            </a:r>
            <a:r>
              <a:rPr lang="en-US" b="1" dirty="0">
                <a:latin typeface="Consolas" panose="020B0609020204030204" pitchFamily="49" charset="0"/>
              </a:rPr>
              <a:t>replace</a:t>
            </a:r>
            <a:r>
              <a:rPr lang="en-US" dirty="0">
                <a:latin typeface="Consolas" panose="020B0609020204030204" pitchFamily="49" charset="0"/>
              </a:rPr>
              <a:t>(X, pattern=</a:t>
            </a:r>
            <a:r>
              <a:rPr lang="en-US" dirty="0" err="1">
                <a:latin typeface="Consolas" panose="020B0609020204030204" pitchFamily="49" charset="0"/>
              </a:rPr>
              <a:t>NaN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replacement=0);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#robustness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94FAE-38D4-1FE0-4B44-F6D81C823000}"/>
              </a:ext>
            </a:extLst>
          </p:cNvPr>
          <p:cNvSpPr txBox="1"/>
          <p:nvPr/>
        </p:nvSpPr>
        <p:spPr>
          <a:xfrm>
            <a:off x="7246190" y="3213951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(X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/ 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65946E-451E-3573-105B-8983DCF0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15" y="5250169"/>
            <a:ext cx="973530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A595BA-631F-19DF-1DD1-AEE2A4A7D9AE}"/>
              </a:ext>
            </a:extLst>
          </p:cNvPr>
          <p:cNvSpPr txBox="1"/>
          <p:nvPr/>
        </p:nvSpPr>
        <p:spPr>
          <a:xfrm>
            <a:off x="1676473" y="4815413"/>
            <a:ext cx="3798277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Reading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[Andreas C. Mueller: Preprocessing and Feature Transformations,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Applied ML Lecture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https://www.youtube.com/watch?v=XpOBSaktb6s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AFA4A7-DB8C-46FD-951A-A2BA12CF6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1" y="4800091"/>
            <a:ext cx="914434" cy="3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347A15-A5CB-BB0A-6E55-34942EDCEC57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40CD712-88EE-517E-C9CF-585FF09387F8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Recap: Quantiles</a:t>
                </a:r>
              </a:p>
              <a:p>
                <a:pPr lvl="1"/>
                <a:r>
                  <a:rPr lang="en-US" dirty="0"/>
                  <a:t>Quantile </a:t>
                </a:r>
                <a:r>
                  <a:rPr lang="en-US" dirty="0" err="1"/>
                  <a:t>Q</a:t>
                </a:r>
                <a:r>
                  <a:rPr lang="en-US" baseline="-25000" dirty="0" err="1"/>
                  <a:t>p</a:t>
                </a:r>
                <a:r>
                  <a:rPr lang="en-US" dirty="0"/>
                  <a:t> w/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 err="1"/>
                  <a:t>Winsorizing</a:t>
                </a:r>
                <a:endParaRPr lang="en-US" dirty="0"/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Replace</a:t>
                </a:r>
                <a:r>
                  <a:rPr lang="en-US" dirty="0"/>
                  <a:t> tails of data distribution at </a:t>
                </a:r>
                <a:br>
                  <a:rPr lang="en-US" dirty="0"/>
                </a:br>
                <a:r>
                  <a:rPr lang="en-US" dirty="0"/>
                  <a:t>user-specified threshold</a:t>
                </a:r>
              </a:p>
              <a:p>
                <a:pPr lvl="1"/>
                <a:r>
                  <a:rPr lang="en-US" dirty="0"/>
                  <a:t>Quantiles / std-dev </a:t>
                </a:r>
                <a:r>
                  <a:rPr lang="en-AT" dirty="0">
                    <a:sym typeface="Wingdings" panose="05000000000000000000" pitchFamily="2" charset="2"/>
                  </a:rPr>
                  <a:t></a:t>
                </a:r>
                <a:r>
                  <a:rPr lang="en-US" dirty="0">
                    <a:sym typeface="Wingdings" panose="05000000000000000000" pitchFamily="2" charset="2"/>
                  </a:rPr>
                  <a:t> Reduce skew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Truncation/Trimming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Remove</a:t>
                </a:r>
                <a:r>
                  <a:rPr lang="en-US" dirty="0"/>
                  <a:t> tails of data distribution </a:t>
                </a:r>
                <a:br>
                  <a:rPr lang="en-US" dirty="0"/>
                </a:br>
                <a:r>
                  <a:rPr lang="en-US" dirty="0"/>
                  <a:t>at user-specified threshold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Largest Difference from Mean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40CD712-88EE-517E-C9CF-585FF0938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67F85-70DD-676C-221B-8569432FF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Winsorizing</a:t>
            </a:r>
            <a:r>
              <a:rPr lang="en-US" dirty="0"/>
              <a:t> and Trimming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B96E2-5029-0510-C25F-7159A0FE8A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8618" y="418061"/>
            <a:ext cx="2297218" cy="1495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E5146-2EB2-1F08-9673-E6680EF53024}"/>
              </a:ext>
            </a:extLst>
          </p:cNvPr>
          <p:cNvSpPr txBox="1"/>
          <p:nvPr/>
        </p:nvSpPr>
        <p:spPr>
          <a:xfrm>
            <a:off x="9556463" y="1403210"/>
            <a:ext cx="206947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https://en.wikipedia.org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B21BB5-B2DC-DABD-4671-2C88A8CCFD8D}"/>
              </a:ext>
            </a:extLst>
          </p:cNvPr>
          <p:cNvSpPr txBox="1"/>
          <p:nvPr/>
        </p:nvSpPr>
        <p:spPr>
          <a:xfrm>
            <a:off x="5373269" y="2213727"/>
            <a:ext cx="5144754" cy="14311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compute quantiles for lower and upper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0.05);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0.95);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replace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w/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and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max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(ql, X));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4B73C-FD42-398B-39A6-603FC0E3BA21}"/>
              </a:ext>
            </a:extLst>
          </p:cNvPr>
          <p:cNvSpPr txBox="1"/>
          <p:nvPr/>
        </p:nvSpPr>
        <p:spPr>
          <a:xfrm>
            <a:off x="5374944" y="3950522"/>
            <a:ext cx="514475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remove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X &lt;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| X 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removeEmpty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“rows”, select = I);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830D2-98C9-6449-E1FF-B322E1B18E5C}"/>
              </a:ext>
            </a:extLst>
          </p:cNvPr>
          <p:cNvSpPr txBox="1"/>
          <p:nvPr/>
        </p:nvSpPr>
        <p:spPr>
          <a:xfrm>
            <a:off x="5358154" y="5293070"/>
            <a:ext cx="5255369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determine largest diff from mean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&gt;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xor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I,op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C44D4B-F9E3-3E83-1B6D-61DEBA52A8D9}"/>
              </a:ext>
            </a:extLst>
          </p:cNvPr>
          <p:cNvSpPr txBox="1"/>
          <p:nvPr/>
        </p:nvSpPr>
        <p:spPr>
          <a:xfrm>
            <a:off x="10233890" y="3891109"/>
            <a:ext cx="1652994" cy="13542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winsorize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outlier()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outlierByIQR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outlierBySd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2713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E82FF9-B089-23AF-9764-7596095A44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outlierByIQR</a:t>
            </a:r>
            <a:endParaRPr lang="en-US" dirty="0"/>
          </a:p>
          <a:p>
            <a:pPr lvl="1"/>
            <a:r>
              <a:rPr lang="en-US" dirty="0"/>
              <a:t>less than Q1 – ( </a:t>
            </a:r>
            <a:r>
              <a:rPr lang="en-US" dirty="0" err="1"/>
              <a:t>k×IQR</a:t>
            </a:r>
            <a:r>
              <a:rPr lang="en-US" dirty="0"/>
              <a:t> ) or greater than </a:t>
            </a:r>
            <a:br>
              <a:rPr lang="en-US" dirty="0"/>
            </a:br>
            <a:r>
              <a:rPr lang="en-US" dirty="0"/>
              <a:t>Q3 + ( </a:t>
            </a:r>
            <a:r>
              <a:rPr lang="en-US" dirty="0" err="1"/>
              <a:t>k×IQR</a:t>
            </a:r>
            <a:r>
              <a:rPr lang="en-US" dirty="0"/>
              <a:t> 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 </a:t>
            </a:r>
            <a:r>
              <a:rPr lang="en-US" b="1" dirty="0"/>
              <a:t>outlier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outlierBySd</a:t>
            </a:r>
            <a:endParaRPr lang="en-US" dirty="0"/>
          </a:p>
          <a:p>
            <a:pPr lvl="1"/>
            <a:r>
              <a:rPr lang="en-US" dirty="0"/>
              <a:t>less than mean – ( </a:t>
            </a:r>
            <a:r>
              <a:rPr lang="en-US" dirty="0" err="1"/>
              <a:t>k×stdev</a:t>
            </a:r>
            <a:r>
              <a:rPr lang="en-US" dirty="0"/>
              <a:t> ) or greater than </a:t>
            </a:r>
            <a:br>
              <a:rPr lang="en-US" dirty="0"/>
            </a:br>
            <a:r>
              <a:rPr lang="en-US" dirty="0"/>
              <a:t>mean + ( </a:t>
            </a:r>
            <a:r>
              <a:rPr lang="en-US" dirty="0" err="1"/>
              <a:t>k×stdev</a:t>
            </a:r>
            <a:r>
              <a:rPr lang="en-US" dirty="0"/>
              <a:t> 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 </a:t>
            </a:r>
            <a:r>
              <a:rPr lang="en-US" b="1" dirty="0"/>
              <a:t>outlier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Methods for Handling Outliers</a:t>
            </a:r>
          </a:p>
          <a:p>
            <a:pPr lvl="1"/>
            <a:r>
              <a:rPr lang="en-US" dirty="0"/>
              <a:t>Replace outliers with default values (constants or mean/median/mode)</a:t>
            </a:r>
          </a:p>
          <a:p>
            <a:pPr lvl="1"/>
            <a:r>
              <a:rPr lang="en-US" dirty="0"/>
              <a:t>Update outliers as missing values </a:t>
            </a:r>
          </a:p>
          <a:p>
            <a:pPr lvl="1"/>
            <a:r>
              <a:rPr lang="en-US" dirty="0"/>
              <a:t>Data clipping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4EAC6-72F4-B53C-CB6A-64FD58418E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Winsorizing</a:t>
            </a:r>
            <a:r>
              <a:rPr lang="en-US" dirty="0"/>
              <a:t> and Trimming, cont.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0E1AA1-0D20-DC8A-4C8A-D491237AE28E}"/>
              </a:ext>
            </a:extLst>
          </p:cNvPr>
          <p:cNvGrpSpPr/>
          <p:nvPr/>
        </p:nvGrpSpPr>
        <p:grpSpPr>
          <a:xfrm>
            <a:off x="6938743" y="1192768"/>
            <a:ext cx="3042050" cy="978350"/>
            <a:chOff x="5802230" y="1729312"/>
            <a:chExt cx="3304465" cy="100261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CDEA87-5B44-BF7B-A7A6-394D1D72ECB1}"/>
                </a:ext>
              </a:extLst>
            </p:cNvPr>
            <p:cNvSpPr/>
            <p:nvPr/>
          </p:nvSpPr>
          <p:spPr>
            <a:xfrm>
              <a:off x="6749143" y="2152227"/>
              <a:ext cx="816428" cy="256050"/>
            </a:xfrm>
            <a:prstGeom prst="rect">
              <a:avLst/>
            </a:prstGeom>
            <a:noFill/>
            <a:ln w="952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035BAF-7E27-3B14-7BA5-FF021034AC47}"/>
                </a:ext>
              </a:extLst>
            </p:cNvPr>
            <p:cNvCxnSpPr>
              <a:stCxn id="5" idx="0"/>
              <a:endCxn id="5" idx="2"/>
            </p:cNvCxnSpPr>
            <p:nvPr/>
          </p:nvCxnSpPr>
          <p:spPr>
            <a:xfrm>
              <a:off x="7157357" y="2152227"/>
              <a:ext cx="0" cy="256050"/>
            </a:xfrm>
            <a:prstGeom prst="line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998EEAB-0493-A004-EF07-B95CE639594F}"/>
                </a:ext>
              </a:extLst>
            </p:cNvPr>
            <p:cNvCxnSpPr>
              <a:stCxn id="5" idx="3"/>
            </p:cNvCxnSpPr>
            <p:nvPr/>
          </p:nvCxnSpPr>
          <p:spPr>
            <a:xfrm>
              <a:off x="7565571" y="2280252"/>
              <a:ext cx="903515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6D8D8A8-307C-B6E5-B39A-CC6A3A8BA3A9}"/>
                </a:ext>
              </a:extLst>
            </p:cNvPr>
            <p:cNvCxnSpPr>
              <a:endCxn id="5" idx="1"/>
            </p:cNvCxnSpPr>
            <p:nvPr/>
          </p:nvCxnSpPr>
          <p:spPr>
            <a:xfrm>
              <a:off x="5889170" y="2274504"/>
              <a:ext cx="859973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17FE3C9-FC02-06D6-4A46-674F62F7FE9B}"/>
                </a:ext>
              </a:extLst>
            </p:cNvPr>
            <p:cNvCxnSpPr/>
            <p:nvPr/>
          </p:nvCxnSpPr>
          <p:spPr>
            <a:xfrm>
              <a:off x="5836920" y="221163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55A98AE-C899-5E54-FB7D-5ACFEC959224}"/>
                </a:ext>
              </a:extLst>
            </p:cNvPr>
            <p:cNvCxnSpPr/>
            <p:nvPr/>
          </p:nvCxnSpPr>
          <p:spPr>
            <a:xfrm>
              <a:off x="8506460" y="222179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25">
              <a:extLst>
                <a:ext uri="{FF2B5EF4-FFF2-40B4-BE49-F238E27FC236}">
                  <a16:creationId xmlns:a16="http://schemas.microsoft.com/office/drawing/2014/main" id="{40D2FF4A-2D38-572F-E06C-5FE634F93C0F}"/>
                </a:ext>
              </a:extLst>
            </p:cNvPr>
            <p:cNvSpPr/>
            <p:nvPr/>
          </p:nvSpPr>
          <p:spPr>
            <a:xfrm flipV="1">
              <a:off x="8677894" y="2240213"/>
              <a:ext cx="45719" cy="4571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4294E0-7DD3-F8E9-43DE-5C6208BB9E3C}"/>
                </a:ext>
              </a:extLst>
            </p:cNvPr>
            <p:cNvSpPr txBox="1"/>
            <p:nvPr/>
          </p:nvSpPr>
          <p:spPr>
            <a:xfrm>
              <a:off x="6813096" y="2453031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IQR</a:t>
              </a:r>
            </a:p>
          </p:txBody>
        </p:sp>
        <p:sp>
          <p:nvSpPr>
            <p:cNvPr id="13" name="Left Bracket 12">
              <a:extLst>
                <a:ext uri="{FF2B5EF4-FFF2-40B4-BE49-F238E27FC236}">
                  <a16:creationId xmlns:a16="http://schemas.microsoft.com/office/drawing/2014/main" id="{40C9AF85-DFE3-CEF3-990E-5D4096E20886}"/>
                </a:ext>
              </a:extLst>
            </p:cNvPr>
            <p:cNvSpPr/>
            <p:nvPr/>
          </p:nvSpPr>
          <p:spPr>
            <a:xfrm rot="16200000">
              <a:off x="7134498" y="2052866"/>
              <a:ext cx="45719" cy="816426"/>
            </a:xfrm>
            <a:prstGeom prst="leftBracket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C044D8-1914-FA8B-21FD-E99A24FC8225}"/>
                </a:ext>
              </a:extLst>
            </p:cNvPr>
            <p:cNvSpPr txBox="1"/>
            <p:nvPr/>
          </p:nvSpPr>
          <p:spPr>
            <a:xfrm>
              <a:off x="5802230" y="2313761"/>
              <a:ext cx="899795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 – 1.5 * IQR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2B2A6D-D7F7-559C-706B-A162B44F0958}"/>
                </a:ext>
              </a:extLst>
            </p:cNvPr>
            <p:cNvSpPr txBox="1"/>
            <p:nvPr/>
          </p:nvSpPr>
          <p:spPr>
            <a:xfrm>
              <a:off x="7676643" y="2336130"/>
              <a:ext cx="821727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 + 1.5 * IQR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1F28B87-198D-426F-26BA-1B2D407597D2}"/>
                </a:ext>
              </a:extLst>
            </p:cNvPr>
            <p:cNvCxnSpPr/>
            <p:nvPr/>
          </p:nvCxnSpPr>
          <p:spPr>
            <a:xfrm flipV="1">
              <a:off x="8698213" y="233753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3BD50C-09C9-7189-E062-F652CB4E6CD2}"/>
                </a:ext>
              </a:extLst>
            </p:cNvPr>
            <p:cNvSpPr txBox="1"/>
            <p:nvPr/>
          </p:nvSpPr>
          <p:spPr>
            <a:xfrm>
              <a:off x="8395314" y="2479598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Outlier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9C334E-74B3-570D-0746-899CB8AD5C3D}"/>
                </a:ext>
              </a:extLst>
            </p:cNvPr>
            <p:cNvSpPr txBox="1"/>
            <p:nvPr/>
          </p:nvSpPr>
          <p:spPr>
            <a:xfrm>
              <a:off x="6391870" y="1770505"/>
              <a:ext cx="419644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35050A-5C6F-37F6-B2C9-61E3E5F9663E}"/>
                </a:ext>
              </a:extLst>
            </p:cNvPr>
            <p:cNvSpPr txBox="1"/>
            <p:nvPr/>
          </p:nvSpPr>
          <p:spPr>
            <a:xfrm>
              <a:off x="7535857" y="1773215"/>
              <a:ext cx="44350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B69E71-7353-CEBF-A988-2C3251A6FDA4}"/>
                </a:ext>
              </a:extLst>
            </p:cNvPr>
            <p:cNvSpPr txBox="1"/>
            <p:nvPr/>
          </p:nvSpPr>
          <p:spPr>
            <a:xfrm>
              <a:off x="6824476" y="1729312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median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C1CEFEA-195A-034D-CD60-312F3ED7ABC4}"/>
                </a:ext>
              </a:extLst>
            </p:cNvPr>
            <p:cNvCxnSpPr/>
            <p:nvPr/>
          </p:nvCxnSpPr>
          <p:spPr>
            <a:xfrm flipH="1">
              <a:off x="7570651" y="1978075"/>
              <a:ext cx="114618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9AB3388-21FC-658E-6CA5-2368F7AC0F9B}"/>
                </a:ext>
              </a:extLst>
            </p:cNvPr>
            <p:cNvCxnSpPr/>
            <p:nvPr/>
          </p:nvCxnSpPr>
          <p:spPr>
            <a:xfrm>
              <a:off x="6655454" y="1976492"/>
              <a:ext cx="115772" cy="1405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61A9226-B971-B753-E43E-7DEEFE826150}"/>
                </a:ext>
              </a:extLst>
            </p:cNvPr>
            <p:cNvCxnSpPr/>
            <p:nvPr/>
          </p:nvCxnSpPr>
          <p:spPr>
            <a:xfrm>
              <a:off x="7168786" y="1919875"/>
              <a:ext cx="0" cy="2154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12C71E-4BC7-FC95-66E3-765025DB3F2C}"/>
              </a:ext>
            </a:extLst>
          </p:cNvPr>
          <p:cNvGrpSpPr/>
          <p:nvPr/>
        </p:nvGrpSpPr>
        <p:grpSpPr>
          <a:xfrm>
            <a:off x="6799692" y="2505703"/>
            <a:ext cx="2956560" cy="1447127"/>
            <a:chOff x="6131733" y="2448705"/>
            <a:chExt cx="2956560" cy="14471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E8F41B-03C6-4D42-AB88-6ABAB45B47BD}"/>
                </a:ext>
              </a:extLst>
            </p:cNvPr>
            <p:cNvSpPr txBox="1"/>
            <p:nvPr/>
          </p:nvSpPr>
          <p:spPr>
            <a:xfrm>
              <a:off x="7389200" y="3635672"/>
              <a:ext cx="320040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µ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2C2B84F-7BC8-E97D-DF3B-9F364A578DB3}"/>
                </a:ext>
              </a:extLst>
            </p:cNvPr>
            <p:cNvGrpSpPr/>
            <p:nvPr/>
          </p:nvGrpSpPr>
          <p:grpSpPr>
            <a:xfrm>
              <a:off x="6131733" y="2448705"/>
              <a:ext cx="2956560" cy="1447127"/>
              <a:chOff x="6131733" y="2448705"/>
              <a:chExt cx="2956560" cy="144712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593F249-0F81-7586-A79B-B003D5EFC9CF}"/>
                  </a:ext>
                </a:extLst>
              </p:cNvPr>
              <p:cNvGrpSpPr/>
              <p:nvPr/>
            </p:nvGrpSpPr>
            <p:grpSpPr>
              <a:xfrm>
                <a:off x="6131733" y="2448705"/>
                <a:ext cx="2956560" cy="1280161"/>
                <a:chOff x="6105374" y="2458877"/>
                <a:chExt cx="2956560" cy="1280161"/>
              </a:xfrm>
            </p:grpSpPr>
            <p:sp>
              <p:nvSpPr>
                <p:cNvPr id="35" name="Freeform 62">
                  <a:extLst>
                    <a:ext uri="{FF2B5EF4-FFF2-40B4-BE49-F238E27FC236}">
                      <a16:creationId xmlns:a16="http://schemas.microsoft.com/office/drawing/2014/main" id="{000D0CF6-B3D2-D371-7189-5A9931062A21}"/>
                    </a:ext>
                  </a:extLst>
                </p:cNvPr>
                <p:cNvSpPr/>
                <p:nvPr/>
              </p:nvSpPr>
              <p:spPr>
                <a:xfrm>
                  <a:off x="6105374" y="2458878"/>
                  <a:ext cx="2956560" cy="1280160"/>
                </a:xfrm>
                <a:custGeom>
                  <a:avLst/>
                  <a:gdLst>
                    <a:gd name="connsiteX0" fmla="*/ 0 w 2956560"/>
                    <a:gd name="connsiteY0" fmla="*/ 1209040 h 1280160"/>
                    <a:gd name="connsiteX1" fmla="*/ 497840 w 2956560"/>
                    <a:gd name="connsiteY1" fmla="*/ 975360 h 1280160"/>
                    <a:gd name="connsiteX2" fmla="*/ 1381760 w 2956560"/>
                    <a:gd name="connsiteY2" fmla="*/ 0 h 1280160"/>
                    <a:gd name="connsiteX3" fmla="*/ 2296160 w 2956560"/>
                    <a:gd name="connsiteY3" fmla="*/ 975360 h 1280160"/>
                    <a:gd name="connsiteX4" fmla="*/ 2956560 w 2956560"/>
                    <a:gd name="connsiteY4" fmla="*/ 1280160 h 1280160"/>
                    <a:gd name="connsiteX5" fmla="*/ 2956560 w 2956560"/>
                    <a:gd name="connsiteY5" fmla="*/ 1280160 h 1280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6560" h="1280160">
                      <a:moveTo>
                        <a:pt x="0" y="1209040"/>
                      </a:moveTo>
                      <a:cubicBezTo>
                        <a:pt x="133773" y="1192953"/>
                        <a:pt x="267547" y="1176867"/>
                        <a:pt x="497840" y="975360"/>
                      </a:cubicBezTo>
                      <a:cubicBezTo>
                        <a:pt x="728133" y="773853"/>
                        <a:pt x="1082040" y="0"/>
                        <a:pt x="1381760" y="0"/>
                      </a:cubicBezTo>
                      <a:cubicBezTo>
                        <a:pt x="1681480" y="0"/>
                        <a:pt x="2033693" y="762000"/>
                        <a:pt x="2296160" y="975360"/>
                      </a:cubicBezTo>
                      <a:cubicBezTo>
                        <a:pt x="2558627" y="1188720"/>
                        <a:pt x="2956560" y="1280160"/>
                        <a:pt x="2956560" y="1280160"/>
                      </a:cubicBezTo>
                      <a:lnTo>
                        <a:pt x="2956560" y="1280160"/>
                      </a:lnTo>
                    </a:path>
                  </a:pathLst>
                </a:custGeom>
                <a:solidFill>
                  <a:schemeClr val="tx1">
                    <a:lumMod val="10000"/>
                    <a:lumOff val="90000"/>
                  </a:schemeClr>
                </a:solidFill>
                <a:ln w="9525">
                  <a:solidFill>
                    <a:srgbClr val="7889FB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AD58117-45B2-CB83-6CB4-4BFC8B613D65}"/>
                    </a:ext>
                  </a:extLst>
                </p:cNvPr>
                <p:cNvCxnSpPr/>
                <p:nvPr/>
              </p:nvCxnSpPr>
              <p:spPr>
                <a:xfrm>
                  <a:off x="7502374" y="2458877"/>
                  <a:ext cx="0" cy="1234440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0A6C5AE-F9F9-5411-F890-EA652249CC4E}"/>
                    </a:ext>
                  </a:extLst>
                </p:cNvPr>
                <p:cNvCxnSpPr/>
                <p:nvPr/>
              </p:nvCxnSpPr>
              <p:spPr>
                <a:xfrm>
                  <a:off x="7733681" y="2599196"/>
                  <a:ext cx="0" cy="1111975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20D6A6D-44F1-F704-7562-414707E033AF}"/>
                    </a:ext>
                  </a:extLst>
                </p:cNvPr>
                <p:cNvCxnSpPr/>
                <p:nvPr/>
              </p:nvCxnSpPr>
              <p:spPr>
                <a:xfrm>
                  <a:off x="7270414" y="2586517"/>
                  <a:ext cx="0" cy="1111723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ED194180-CD5D-41DD-58AB-AF05962B5F7C}"/>
                    </a:ext>
                  </a:extLst>
                </p:cNvPr>
                <p:cNvCxnSpPr/>
                <p:nvPr/>
              </p:nvCxnSpPr>
              <p:spPr>
                <a:xfrm>
                  <a:off x="7026618" y="2868088"/>
                  <a:ext cx="0" cy="825107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1384176-73B9-7BCB-DAB7-B77953CAD205}"/>
                    </a:ext>
                  </a:extLst>
                </p:cNvPr>
                <p:cNvCxnSpPr/>
                <p:nvPr/>
              </p:nvCxnSpPr>
              <p:spPr>
                <a:xfrm>
                  <a:off x="7977522" y="2905737"/>
                  <a:ext cx="0" cy="800123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99F7A5B-5B68-5D4D-015D-BAF14C695C84}"/>
                    </a:ext>
                  </a:extLst>
                </p:cNvPr>
                <p:cNvCxnSpPr/>
                <p:nvPr/>
              </p:nvCxnSpPr>
              <p:spPr>
                <a:xfrm>
                  <a:off x="6798570" y="3221355"/>
                  <a:ext cx="0" cy="460534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5ECCDA33-073B-4808-DD33-86A1DD59ABD9}"/>
                    </a:ext>
                  </a:extLst>
                </p:cNvPr>
                <p:cNvCxnSpPr/>
                <p:nvPr/>
              </p:nvCxnSpPr>
              <p:spPr>
                <a:xfrm>
                  <a:off x="8210213" y="3247485"/>
                  <a:ext cx="0" cy="457200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DC20333-98D4-307B-34F5-DFEDE485E0C6}"/>
                  </a:ext>
                </a:extLst>
              </p:cNvPr>
              <p:cNvGrpSpPr/>
              <p:nvPr/>
            </p:nvGrpSpPr>
            <p:grpSpPr>
              <a:xfrm>
                <a:off x="6662593" y="3635672"/>
                <a:ext cx="1791678" cy="260160"/>
                <a:chOff x="6662593" y="3635672"/>
                <a:chExt cx="1791678" cy="260160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2B7920F-A597-1335-5BBD-7D8B050379BC}"/>
                    </a:ext>
                  </a:extLst>
                </p:cNvPr>
                <p:cNvSpPr txBox="1"/>
                <p:nvPr/>
              </p:nvSpPr>
              <p:spPr>
                <a:xfrm>
                  <a:off x="7637721" y="3649611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96B2149-643D-8E2E-85DC-CC1BFEE32B16}"/>
                    </a:ext>
                  </a:extLst>
                </p:cNvPr>
                <p:cNvSpPr txBox="1"/>
                <p:nvPr/>
              </p:nvSpPr>
              <p:spPr>
                <a:xfrm>
                  <a:off x="7152946" y="364502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-1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6B50484-C8E8-407A-0B08-5452FBEC6BDD}"/>
                    </a:ext>
                  </a:extLst>
                </p:cNvPr>
                <p:cNvSpPr txBox="1"/>
                <p:nvPr/>
              </p:nvSpPr>
              <p:spPr>
                <a:xfrm>
                  <a:off x="7906638" y="3643245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D3F2CD9-0F7F-1E79-D7B4-399658E82B6D}"/>
                    </a:ext>
                  </a:extLst>
                </p:cNvPr>
                <p:cNvSpPr txBox="1"/>
                <p:nvPr/>
              </p:nvSpPr>
              <p:spPr>
                <a:xfrm>
                  <a:off x="6900699" y="363567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-2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DCC5D3-5FA9-5AC4-D25A-F2F1F0B1DDFC}"/>
                    </a:ext>
                  </a:extLst>
                </p:cNvPr>
                <p:cNvSpPr txBox="1"/>
                <p:nvPr/>
              </p:nvSpPr>
              <p:spPr>
                <a:xfrm>
                  <a:off x="8134231" y="364502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3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0D8794D-D5FE-2C6B-53EF-136953C85EE8}"/>
                    </a:ext>
                  </a:extLst>
                </p:cNvPr>
                <p:cNvSpPr txBox="1"/>
                <p:nvPr/>
              </p:nvSpPr>
              <p:spPr>
                <a:xfrm>
                  <a:off x="6662593" y="364127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-3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4999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2C804-094F-3333-E208-E404EEB15F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Types of Outliers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Point outliers:</a:t>
            </a:r>
            <a:r>
              <a:rPr lang="en-US" dirty="0"/>
              <a:t> single data points far from the data distribution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Contextual outliers:</a:t>
            </a:r>
            <a:r>
              <a:rPr lang="en-US" dirty="0"/>
              <a:t> noise or other systematic anomalies in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Sequence (contextual) outliers:</a:t>
            </a:r>
            <a:r>
              <a:rPr lang="en-US" dirty="0"/>
              <a:t> sequence of values w/ abnormal shape/</a:t>
            </a:r>
            <a:r>
              <a:rPr lang="en-US" dirty="0" err="1"/>
              <a:t>agg</a:t>
            </a:r>
            <a:endParaRPr lang="en-US" dirty="0"/>
          </a:p>
          <a:p>
            <a:pPr lvl="1"/>
            <a:r>
              <a:rPr lang="en-US" dirty="0"/>
              <a:t>Univariate vs multivariate analysis</a:t>
            </a:r>
          </a:p>
          <a:p>
            <a:pPr lvl="1"/>
            <a:r>
              <a:rPr lang="en-US" dirty="0"/>
              <a:t>Beware of underlying assumptions (distributions)</a:t>
            </a:r>
            <a:endParaRPr lang="en-US" sz="1000" dirty="0"/>
          </a:p>
          <a:p>
            <a:r>
              <a:rPr lang="en-US" dirty="0"/>
              <a:t>Types of Outlier Detection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1 Unsupervised:</a:t>
            </a:r>
            <a:r>
              <a:rPr lang="en-US" dirty="0"/>
              <a:t> No prior knowledge </a:t>
            </a:r>
            <a:br>
              <a:rPr lang="en-US" dirty="0"/>
            </a:br>
            <a:r>
              <a:rPr lang="en-US" dirty="0"/>
              <a:t>of data, similar to unsupervised </a:t>
            </a:r>
            <a:r>
              <a:rPr lang="en-US" b="1" dirty="0">
                <a:solidFill>
                  <a:schemeClr val="accent1"/>
                </a:solidFill>
              </a:rPr>
              <a:t>clustering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distance, # errors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2 Supervised:</a:t>
            </a:r>
            <a:r>
              <a:rPr lang="en-US" dirty="0"/>
              <a:t> Labeled normal and abnormal </a:t>
            </a:r>
            <a:br>
              <a:rPr lang="en-US" dirty="0"/>
            </a:br>
            <a:r>
              <a:rPr lang="en-US" dirty="0"/>
              <a:t>data, similar to supervised </a:t>
            </a:r>
            <a:r>
              <a:rPr lang="en-US" b="1" dirty="0">
                <a:solidFill>
                  <a:schemeClr val="accent1"/>
                </a:solidFill>
              </a:rPr>
              <a:t>classification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3 Normal Model:</a:t>
            </a:r>
            <a:r>
              <a:rPr lang="en-US" dirty="0"/>
              <a:t> Represent normal behavior,</a:t>
            </a:r>
            <a:br>
              <a:rPr lang="en-US" dirty="0"/>
            </a:br>
            <a:r>
              <a:rPr lang="en-US" dirty="0"/>
              <a:t>similar to </a:t>
            </a:r>
            <a:r>
              <a:rPr lang="en-US" b="1" dirty="0">
                <a:solidFill>
                  <a:schemeClr val="accent1"/>
                </a:solidFill>
              </a:rPr>
              <a:t>pattern recognition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rules/constraints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5B4A7-2EF9-4616-4FE5-0572A74A5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Outliers and Outlier 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E798D-977A-D727-D6E8-8B665A81E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686" y="3396877"/>
            <a:ext cx="45525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4DB971-7843-C569-0D4D-4D7537AEFD8D}"/>
              </a:ext>
            </a:extLst>
          </p:cNvPr>
          <p:cNvSpPr txBox="1"/>
          <p:nvPr/>
        </p:nvSpPr>
        <p:spPr>
          <a:xfrm>
            <a:off x="8990688" y="3229196"/>
            <a:ext cx="205740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[Victoria J. Hodge, Jim Austin: A Survey of Outlier Detection Methodologies.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Artif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Intell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Rev.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E9B09-FCB7-38BE-26BB-68FA24D21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386" y="135242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3464B2-0D84-C10E-0789-6D7C17CE4CCF}"/>
              </a:ext>
            </a:extLst>
          </p:cNvPr>
          <p:cNvSpPr txBox="1"/>
          <p:nvPr/>
        </p:nvSpPr>
        <p:spPr>
          <a:xfrm>
            <a:off x="8019138" y="1295189"/>
            <a:ext cx="2952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[Varun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Chandola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Arindam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Banerjee,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Vipin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Anomaly detection: A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742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09950E-7C57-EBD5-7B59-97C9B86BF2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Learn a classifier using labeled data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Binary:</a:t>
            </a:r>
            <a:r>
              <a:rPr lang="en-US" dirty="0"/>
              <a:t> normal / abnormal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Multi-class:</a:t>
            </a:r>
            <a:r>
              <a:rPr lang="en-US" dirty="0"/>
              <a:t> k normal / abnormal  (one against the rest)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none=abnormal</a:t>
            </a:r>
          </a:p>
          <a:p>
            <a:pPr lvl="1"/>
            <a:r>
              <a:rPr lang="en-US" b="1" dirty="0"/>
              <a:t>Examples: </a:t>
            </a:r>
            <a:r>
              <a:rPr lang="en-US" b="1" dirty="0" err="1">
                <a:solidFill>
                  <a:schemeClr val="accent1"/>
                </a:solidFill>
              </a:rPr>
              <a:t>AutoEncoders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Bayesian Networks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SVM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decision trees</a:t>
            </a:r>
            <a:endParaRPr lang="en-US" sz="1200" dirty="0"/>
          </a:p>
          <a:p>
            <a:r>
              <a:rPr lang="en-US" dirty="0"/>
              <a:t>K-Nearest Neighbors</a:t>
            </a:r>
          </a:p>
          <a:p>
            <a:pPr lvl="1"/>
            <a:r>
              <a:rPr lang="en-US" dirty="0"/>
              <a:t>Anomaly score: distance to kth nearest neighbor</a:t>
            </a:r>
          </a:p>
          <a:p>
            <a:pPr lvl="1"/>
            <a:r>
              <a:rPr lang="en-US" dirty="0"/>
              <a:t>Compare distance to threshold + (optional) max number of outliers</a:t>
            </a:r>
            <a:endParaRPr lang="en-US" sz="1200" dirty="0"/>
          </a:p>
          <a:p>
            <a:r>
              <a:rPr lang="en-US" dirty="0"/>
              <a:t>Clustering </a:t>
            </a:r>
          </a:p>
          <a:p>
            <a:pPr lvl="1"/>
            <a:r>
              <a:rPr lang="en-US" dirty="0"/>
              <a:t>Clustering of data points, anomalies are points not assigned / too far away </a:t>
            </a:r>
          </a:p>
          <a:p>
            <a:pPr lvl="1"/>
            <a:r>
              <a:rPr lang="en-US" b="1" dirty="0"/>
              <a:t>Examples: </a:t>
            </a:r>
            <a:r>
              <a:rPr lang="en-US" b="1" dirty="0">
                <a:solidFill>
                  <a:schemeClr val="accent1"/>
                </a:solidFill>
              </a:rPr>
              <a:t>DBSCAN</a:t>
            </a:r>
            <a:r>
              <a:rPr lang="en-US" dirty="0"/>
              <a:t> (density), </a:t>
            </a:r>
            <a:r>
              <a:rPr lang="en-US" b="1" dirty="0">
                <a:solidFill>
                  <a:schemeClr val="accent1"/>
                </a:solidFill>
              </a:rPr>
              <a:t>K-means</a:t>
            </a:r>
            <a:r>
              <a:rPr lang="en-US" dirty="0"/>
              <a:t> (partitioning)</a:t>
            </a:r>
          </a:p>
          <a:p>
            <a:r>
              <a:rPr lang="en-US" dirty="0"/>
              <a:t>Frequent Itemset Mining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Rare itemset mining / sequence mining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Examples: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C40D1E"/>
                </a:solidFill>
                <a:sym typeface="Wingdings" panose="05000000000000000000" pitchFamily="2" charset="2"/>
              </a:rPr>
              <a:t>Apriori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Eclat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FP-Growth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0E15C-4057-FA1B-AB1E-0D988CD735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Outlier Detection Techniques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7BBDD-4606-675E-E1F9-7E6CD7457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453" y="1431597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0EF751-30A6-24C5-2047-8D16D24231B8}"/>
              </a:ext>
            </a:extLst>
          </p:cNvPr>
          <p:cNvSpPr txBox="1"/>
          <p:nvPr/>
        </p:nvSpPr>
        <p:spPr>
          <a:xfrm>
            <a:off x="8041253" y="1404394"/>
            <a:ext cx="2952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[Varun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Chandola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Arindam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Banerjee,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Vipin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Anomaly detection: A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2FE93-3673-2D19-553A-8D4621B69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453" y="4969139"/>
            <a:ext cx="4931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93367E-9B49-B44B-9D9F-6FF80C089040}"/>
              </a:ext>
            </a:extLst>
          </p:cNvPr>
          <p:cNvSpPr txBox="1"/>
          <p:nvPr/>
        </p:nvSpPr>
        <p:spPr>
          <a:xfrm>
            <a:off x="8208085" y="4918363"/>
            <a:ext cx="281693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[Yin Lin et al: Identifying Insufficient Data Coverage in Databases with multiple Relations.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266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8B1268-AC46-22D7-72E2-AB7D0E2DE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Problem Formulation</a:t>
            </a:r>
          </a:p>
          <a:p>
            <a:pPr lvl="1"/>
            <a:r>
              <a:rPr lang="en-US" dirty="0"/>
              <a:t>Given regular (</a:t>
            </a:r>
            <a:r>
              <a:rPr lang="en-US" dirty="0" err="1"/>
              <a:t>equi</a:t>
            </a:r>
            <a:r>
              <a:rPr lang="en-US" dirty="0"/>
              <a:t>-distant) time series of measurements</a:t>
            </a:r>
          </a:p>
          <a:p>
            <a:pPr lvl="1"/>
            <a:r>
              <a:rPr lang="en-US" dirty="0"/>
              <a:t>Detect anomalous subsequences 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b="1" dirty="0">
                <a:solidFill>
                  <a:schemeClr val="accent1"/>
                </a:solidFill>
              </a:rPr>
              <a:t>length l</a:t>
            </a:r>
            <a:r>
              <a:rPr lang="en-US" dirty="0"/>
              <a:t> (fixed/variable)</a:t>
            </a:r>
            <a:endParaRPr lang="en-US" sz="1000" dirty="0"/>
          </a:p>
          <a:p>
            <a:r>
              <a:rPr lang="en-US" dirty="0"/>
              <a:t>Anomaly Detection</a:t>
            </a:r>
          </a:p>
          <a:p>
            <a:pPr lvl="1"/>
            <a:r>
              <a:rPr lang="en-US" dirty="0"/>
              <a:t>#1 Supervised: </a:t>
            </a:r>
            <a:r>
              <a:rPr lang="en-US" b="1" dirty="0">
                <a:solidFill>
                  <a:srgbClr val="7889FB"/>
                </a:solidFill>
              </a:rPr>
              <a:t>Classification problem</a:t>
            </a:r>
          </a:p>
          <a:p>
            <a:pPr lvl="1"/>
            <a:r>
              <a:rPr lang="en-US" dirty="0"/>
              <a:t>#2 Unsupervised: </a:t>
            </a:r>
            <a:r>
              <a:rPr lang="en-US" b="1" dirty="0">
                <a:solidFill>
                  <a:srgbClr val="7889FB"/>
                </a:solidFill>
              </a:rPr>
              <a:t>k-Nearest Neighbors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(discords)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All-pairs </a:t>
            </a:r>
            <a:br>
              <a:rPr lang="en-US" dirty="0"/>
            </a:br>
            <a:r>
              <a:rPr lang="en-US" dirty="0"/>
              <a:t>similarity join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FCFCE-4E48-CCA7-CE67-99A6A8E708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 Series Anomaly 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E4A91-F71E-125D-F883-7F70A9F10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104" y="240100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D1F670-1670-F743-B97E-22085A54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846" y="3276782"/>
            <a:ext cx="8161783" cy="2287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9F0315-6826-C64A-5F5F-F6295C80BDA6}"/>
              </a:ext>
            </a:extLst>
          </p:cNvPr>
          <p:cNvSpPr txBox="1"/>
          <p:nvPr/>
        </p:nvSpPr>
        <p:spPr>
          <a:xfrm>
            <a:off x="7528124" y="2259569"/>
            <a:ext cx="334439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[Chin-Chia 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Yeh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Profile 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All Pairs Similarity Joins for Time Series: A Unifying View That Includes Motifs, Discords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Shapelets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ICDM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E58AD-3E0D-405E-CA02-9D011A2AA971}"/>
              </a:ext>
            </a:extLst>
          </p:cNvPr>
          <p:cNvSpPr txBox="1"/>
          <p:nvPr/>
        </p:nvSpPr>
        <p:spPr>
          <a:xfrm>
            <a:off x="10152080" y="1642086"/>
            <a:ext cx="144717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Profile XIV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SoCC’19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B94567-1852-C31C-7A6B-659D98721331}"/>
              </a:ext>
            </a:extLst>
          </p:cNvPr>
          <p:cNvCxnSpPr/>
          <p:nvPr/>
        </p:nvCxnSpPr>
        <p:spPr>
          <a:xfrm flipV="1">
            <a:off x="10152080" y="1965936"/>
            <a:ext cx="504825" cy="22551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0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6E3CF4-43FC-9F1C-E49B-73B5E6676E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Repairs</a:t>
            </a:r>
          </a:p>
          <a:p>
            <a:pPr lvl="1"/>
            <a:r>
              <a:rPr lang="en-US" dirty="0"/>
              <a:t>Question: Repair data, rules/constraints, or both? </a:t>
            </a:r>
            <a:r>
              <a:rPr lang="en-US" dirty="0">
                <a:sym typeface="Wingdings" panose="05000000000000000000" pitchFamily="2" charset="2"/>
              </a:rPr>
              <a:t>Piece-meal vs holistic data repairs?</a:t>
            </a:r>
            <a:endParaRPr lang="en-US" dirty="0"/>
          </a:p>
          <a:p>
            <a:pPr lvl="1"/>
            <a:r>
              <a:rPr lang="en-US" dirty="0"/>
              <a:t>General principle: </a:t>
            </a:r>
            <a:r>
              <a:rPr lang="en-US" b="1" dirty="0">
                <a:solidFill>
                  <a:srgbClr val="7889FB"/>
                </a:solidFill>
              </a:rPr>
              <a:t>“minimality of repairs”</a:t>
            </a:r>
          </a:p>
          <a:p>
            <a:pPr lvl="2"/>
            <a:endParaRPr lang="en-US" sz="1000" dirty="0"/>
          </a:p>
          <a:p>
            <a:r>
              <a:rPr lang="en-US" dirty="0"/>
              <a:t>Example Data Repair</a:t>
            </a:r>
          </a:p>
          <a:p>
            <a:pPr lvl="1"/>
            <a:r>
              <a:rPr lang="en-US" dirty="0"/>
              <a:t>Functional dependency </a:t>
            </a: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B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Violation for A=1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EFEB5-7531-5F9D-7CF7-E6715ECE9B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Automatic Data Repairs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22FF2-B831-2AA7-9B69-182AFE9B1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847" y="2559675"/>
            <a:ext cx="951869" cy="73311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82ED84-461C-2BD1-B64D-D10E630D1D33}"/>
              </a:ext>
            </a:extLst>
          </p:cNvPr>
          <p:cNvSpPr txBox="1"/>
          <p:nvPr/>
        </p:nvSpPr>
        <p:spPr>
          <a:xfrm>
            <a:off x="7768316" y="2521267"/>
            <a:ext cx="276225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[Xu Chu,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Qualitative Data Cleaning.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58F883-693F-769A-260C-B800EE4C7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42216"/>
              </p:ext>
            </p:extLst>
          </p:nvPr>
        </p:nvGraphicFramePr>
        <p:xfrm>
          <a:off x="2396215" y="3647720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2842EA-1F96-B283-5772-C91306C25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2089"/>
              </p:ext>
            </p:extLst>
          </p:nvPr>
        </p:nvGraphicFramePr>
        <p:xfrm>
          <a:off x="5082265" y="3657245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BD2655-34A8-2469-1092-A46E5CEC1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978104"/>
              </p:ext>
            </p:extLst>
          </p:nvPr>
        </p:nvGraphicFramePr>
        <p:xfrm>
          <a:off x="7072990" y="3657245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5A427D5-9189-EF0A-D380-8144C713CB74}"/>
              </a:ext>
            </a:extLst>
          </p:cNvPr>
          <p:cNvSpPr txBox="1"/>
          <p:nvPr/>
        </p:nvSpPr>
        <p:spPr>
          <a:xfrm>
            <a:off x="6472915" y="4428389"/>
            <a:ext cx="495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</a:p>
        </p:txBody>
      </p:sp>
      <p:sp>
        <p:nvSpPr>
          <p:cNvPr id="10" name="Right Arrow 10">
            <a:extLst>
              <a:ext uri="{FF2B5EF4-FFF2-40B4-BE49-F238E27FC236}">
                <a16:creationId xmlns:a16="http://schemas.microsoft.com/office/drawing/2014/main" id="{B073EFEE-1474-4171-EC2B-DACA8D8CFA3B}"/>
              </a:ext>
            </a:extLst>
          </p:cNvPr>
          <p:cNvSpPr/>
          <p:nvPr/>
        </p:nvSpPr>
        <p:spPr>
          <a:xfrm>
            <a:off x="4252401" y="446814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98AC479-F556-C9D0-6A64-7D912D16E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43646"/>
              </p:ext>
            </p:extLst>
          </p:nvPr>
        </p:nvGraphicFramePr>
        <p:xfrm>
          <a:off x="9016090" y="3657245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A6DDF0E-C12E-1732-3818-CD40EC14C87E}"/>
              </a:ext>
            </a:extLst>
          </p:cNvPr>
          <p:cNvSpPr txBox="1"/>
          <p:nvPr/>
        </p:nvSpPr>
        <p:spPr>
          <a:xfrm>
            <a:off x="8416015" y="4428389"/>
            <a:ext cx="495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DB5852-95E7-8F89-9BA1-9273AE2C514D}"/>
              </a:ext>
            </a:extLst>
          </p:cNvPr>
          <p:cNvSpPr txBox="1"/>
          <p:nvPr/>
        </p:nvSpPr>
        <p:spPr>
          <a:xfrm>
            <a:off x="5153703" y="3278388"/>
            <a:ext cx="11620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OK,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6307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0107,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Mental Health First Aid (MFFA) Course</a:t>
            </a:r>
          </a:p>
          <a:p>
            <a:pPr lvl="1"/>
            <a:endParaRPr lang="en-US" dirty="0"/>
          </a:p>
          <a:p>
            <a:r>
              <a:rPr lang="en-US" dirty="0"/>
              <a:t>#3 Example Exams</a:t>
            </a:r>
          </a:p>
          <a:p>
            <a:pPr lvl="1"/>
            <a:r>
              <a:rPr lang="en-US" dirty="0">
                <a:hlinkClick r:id="rId3"/>
              </a:rPr>
              <a:t>https://mboehm7.github.io/teaching/ws2324_dia/ExamDIA_v1.pdf</a:t>
            </a:r>
          </a:p>
          <a:p>
            <a:pPr lvl="1"/>
            <a:r>
              <a:rPr lang="en-US" dirty="0">
                <a:hlinkClick r:id="rId3"/>
              </a:rPr>
              <a:t>https://mboehm7.github.io/teaching/ws2324_dia/ExamDIA_v2.pdf</a:t>
            </a:r>
          </a:p>
          <a:p>
            <a:pPr lvl="1"/>
            <a:r>
              <a:rPr lang="en-US" dirty="0">
                <a:hlinkClick r:id="rId3"/>
              </a:rPr>
              <a:t>https://mboehm7.github.io/teaching/ws2122_dia/ExamDIA_v1.pdf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4"/>
              </a:rPr>
              <a:t>https://mboehm7.github.io/teaching/ws2122_dia/ExamDIA_v2.pdf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5"/>
              </a:rPr>
              <a:t>https://mboehm7.github.io/teaching/ws2021_dia/ExamDIA_v1.pdf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6"/>
              </a:rPr>
              <a:t>https://mboehm7.github.io/teaching/ws2021_dia/ExamDIA_v2.pdf</a:t>
            </a: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2ED9D-13C6-B7F0-9DA2-BF64BDE2F3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4139" y="2687887"/>
            <a:ext cx="1867062" cy="26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222B7A-74E9-9F5B-777C-1710BC942E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  <a:p>
            <a:pPr lvl="1"/>
            <a:r>
              <a:rPr lang="en-US" dirty="0"/>
              <a:t>Expectation: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City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Country</a:t>
            </a:r>
            <a:r>
              <a:rPr lang="en-US" dirty="0">
                <a:sym typeface="Wingdings" panose="05000000000000000000" pitchFamily="2" charset="2"/>
              </a:rPr>
              <a:t>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new data conflicts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Relative Trust: {FName,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Trusted FD: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change salary according to {FName,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Trusted Data: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change FD to {FName,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DoB</a:t>
            </a:r>
            <a:r>
              <a:rPr lang="en-US" dirty="0">
                <a:sym typeface="Wingdings" panose="05000000000000000000" pitchFamily="2" charset="2"/>
              </a:rPr>
              <a:t>, Phone}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Equally-trusted: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change FD to {FName,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DoB</a:t>
            </a:r>
            <a:r>
              <a:rPr lang="en-US" dirty="0">
                <a:sym typeface="Wingdings" panose="05000000000000000000" pitchFamily="2" charset="2"/>
              </a:rPr>
              <a:t>}  Salary AND data accordingly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4EA34-69AD-F999-10D6-126EFD0BC9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Automatic Data/Rule Repairs,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01C99-67A5-1FC6-837F-C2C8BD75D483}"/>
              </a:ext>
            </a:extLst>
          </p:cNvPr>
          <p:cNvGrpSpPr/>
          <p:nvPr/>
        </p:nvGrpSpPr>
        <p:grpSpPr>
          <a:xfrm>
            <a:off x="8527167" y="3770622"/>
            <a:ext cx="2982008" cy="1198007"/>
            <a:chOff x="6009592" y="4757903"/>
            <a:chExt cx="2982008" cy="119800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9932FC8-A841-E287-0F1D-F84EC8A63E19}"/>
                </a:ext>
              </a:extLst>
            </p:cNvPr>
            <p:cNvCxnSpPr/>
            <p:nvPr/>
          </p:nvCxnSpPr>
          <p:spPr>
            <a:xfrm flipV="1">
              <a:off x="6009592" y="4867275"/>
              <a:ext cx="529" cy="99455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8ADE56E-A08A-B3CC-B36E-CFF82721CD9F}"/>
                </a:ext>
              </a:extLst>
            </p:cNvPr>
            <p:cNvCxnSpPr/>
            <p:nvPr/>
          </p:nvCxnSpPr>
          <p:spPr>
            <a:xfrm>
              <a:off x="6010121" y="5861832"/>
              <a:ext cx="2238529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DB8D93E-2371-F4AA-476E-AE6DEBD6BA87}"/>
                </a:ext>
              </a:extLst>
            </p:cNvPr>
            <p:cNvCxnSpPr/>
            <p:nvPr/>
          </p:nvCxnSpPr>
          <p:spPr>
            <a:xfrm>
              <a:off x="6009592" y="5391150"/>
              <a:ext cx="206760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45B322-50CD-C599-D64A-8A817499B3DA}"/>
                </a:ext>
              </a:extLst>
            </p:cNvPr>
            <p:cNvSpPr txBox="1"/>
            <p:nvPr/>
          </p:nvSpPr>
          <p:spPr>
            <a:xfrm>
              <a:off x="8096250" y="5010150"/>
              <a:ext cx="89535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Max d changes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339E8E-C800-46C3-C1EE-FD4115F8B897}"/>
                </a:ext>
              </a:extLst>
            </p:cNvPr>
            <p:cNvSpPr txBox="1"/>
            <p:nvPr/>
          </p:nvSpPr>
          <p:spPr>
            <a:xfrm>
              <a:off x="6096000" y="47864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FCCBC4-5404-7022-3077-EF7A12F6DDAA}"/>
                </a:ext>
              </a:extLst>
            </p:cNvPr>
            <p:cNvSpPr txBox="1"/>
            <p:nvPr/>
          </p:nvSpPr>
          <p:spPr>
            <a:xfrm>
              <a:off x="6467475" y="48245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0A1710-1FDF-1F08-90A6-14B6ECC6189C}"/>
                </a:ext>
              </a:extLst>
            </p:cNvPr>
            <p:cNvSpPr txBox="1"/>
            <p:nvPr/>
          </p:nvSpPr>
          <p:spPr>
            <a:xfrm>
              <a:off x="7048500" y="48531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BFE445-43BA-8444-085F-B3EB55E53B87}"/>
                </a:ext>
              </a:extLst>
            </p:cNvPr>
            <p:cNvSpPr txBox="1"/>
            <p:nvPr/>
          </p:nvSpPr>
          <p:spPr>
            <a:xfrm>
              <a:off x="7458075" y="475790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2E39E6-0E7E-5DF5-559E-BEEDEA28B9B9}"/>
                </a:ext>
              </a:extLst>
            </p:cNvPr>
            <p:cNvSpPr txBox="1"/>
            <p:nvPr/>
          </p:nvSpPr>
          <p:spPr>
            <a:xfrm>
              <a:off x="7715250" y="51198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685733-6747-9BB0-AC3B-3883D170007D}"/>
                </a:ext>
              </a:extLst>
            </p:cNvPr>
            <p:cNvSpPr txBox="1"/>
            <p:nvPr/>
          </p:nvSpPr>
          <p:spPr>
            <a:xfrm>
              <a:off x="7867650" y="55865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80D7FC-A5BC-8B7A-B62C-EAA8A05B553A}"/>
                </a:ext>
              </a:extLst>
            </p:cNvPr>
            <p:cNvSpPr txBox="1"/>
            <p:nvPr/>
          </p:nvSpPr>
          <p:spPr>
            <a:xfrm>
              <a:off x="7419975" y="537702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F73FD8-F420-DF6F-9BAC-9F5556A1BE52}"/>
                </a:ext>
              </a:extLst>
            </p:cNvPr>
            <p:cNvSpPr txBox="1"/>
            <p:nvPr/>
          </p:nvSpPr>
          <p:spPr>
            <a:xfrm>
              <a:off x="6915150" y="55389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C8D28F-F181-BAE7-E363-376FAE1424DC}"/>
                </a:ext>
              </a:extLst>
            </p:cNvPr>
            <p:cNvSpPr txBox="1"/>
            <p:nvPr/>
          </p:nvSpPr>
          <p:spPr>
            <a:xfrm>
              <a:off x="6629400" y="53579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284949-8D82-B825-CC33-B62BAF038DCD}"/>
                </a:ext>
              </a:extLst>
            </p:cNvPr>
            <p:cNvSpPr txBox="1"/>
            <p:nvPr/>
          </p:nvSpPr>
          <p:spPr>
            <a:xfrm>
              <a:off x="6305550" y="50817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E08C07-BB62-0588-C49C-1273806DEDB6}"/>
                </a:ext>
              </a:extLst>
            </p:cNvPr>
            <p:cNvSpPr/>
            <p:nvPr/>
          </p:nvSpPr>
          <p:spPr>
            <a:xfrm>
              <a:off x="6581775" y="5432035"/>
              <a:ext cx="304800" cy="23397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2C06E9A-26A7-38F4-C0FF-1B82D53E1C06}"/>
              </a:ext>
            </a:extLst>
          </p:cNvPr>
          <p:cNvSpPr txBox="1"/>
          <p:nvPr/>
        </p:nvSpPr>
        <p:spPr>
          <a:xfrm>
            <a:off x="9185075" y="4911479"/>
            <a:ext cx="1000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baseline="-25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b="1" baseline="-25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137B43-996C-4B06-6525-91A8658E6C0E}"/>
              </a:ext>
            </a:extLst>
          </p:cNvPr>
          <p:cNvSpPr txBox="1"/>
          <p:nvPr/>
        </p:nvSpPr>
        <p:spPr>
          <a:xfrm>
            <a:off x="7651550" y="4235204"/>
            <a:ext cx="1000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baseline="-25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="1" baseline="-25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0028026-EF91-AF73-C248-C1D19DCD9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571033"/>
              </p:ext>
            </p:extLst>
          </p:nvPr>
        </p:nvGraphicFramePr>
        <p:xfrm>
          <a:off x="3176230" y="1911114"/>
          <a:ext cx="76835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225">
                  <a:extLst>
                    <a:ext uri="{9D8B030D-6E8A-4147-A177-3AD203B41FA5}">
                      <a16:colId xmlns:a16="http://schemas.microsoft.com/office/drawing/2014/main" val="1758633818"/>
                    </a:ext>
                  </a:extLst>
                </a:gridCol>
                <a:gridCol w="860877">
                  <a:extLst>
                    <a:ext uri="{9D8B030D-6E8A-4147-A177-3AD203B41FA5}">
                      <a16:colId xmlns:a16="http://schemas.microsoft.com/office/drawing/2014/main" val="439610836"/>
                    </a:ext>
                  </a:extLst>
                </a:gridCol>
                <a:gridCol w="3386116">
                  <a:extLst>
                    <a:ext uri="{9D8B030D-6E8A-4147-A177-3AD203B41FA5}">
                      <a16:colId xmlns:a16="http://schemas.microsoft.com/office/drawing/2014/main" val="3665184505"/>
                    </a:ext>
                  </a:extLst>
                </a:gridCol>
                <a:gridCol w="1320011">
                  <a:extLst>
                    <a:ext uri="{9D8B030D-6E8A-4147-A177-3AD203B41FA5}">
                      <a16:colId xmlns:a16="http://schemas.microsoft.com/office/drawing/2014/main" val="3653272978"/>
                    </a:ext>
                  </a:extLst>
                </a:gridCol>
                <a:gridCol w="1351272">
                  <a:extLst>
                    <a:ext uri="{9D8B030D-6E8A-4147-A177-3AD203B41FA5}">
                      <a16:colId xmlns:a16="http://schemas.microsoft.com/office/drawing/2014/main" val="2455604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18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YMML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International Airport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Australia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75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International Airport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65312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459E3E5-38DF-90F8-FD2F-782B4E12AB86}"/>
              </a:ext>
            </a:extLst>
          </p:cNvPr>
          <p:cNvSpPr txBox="1"/>
          <p:nvPr/>
        </p:nvSpPr>
        <p:spPr>
          <a:xfrm>
            <a:off x="5982188" y="347897"/>
            <a:ext cx="38576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[George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Beskales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Lukasz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Golab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Artur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Galiullin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the relative trust between inconsistent data and inaccurate constraints.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9AA8533-0E18-BAAB-D49E-CA891B731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595" y="40723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839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0CE5B-AFF5-C1E0-EC10-18F71A7641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Overview: </a:t>
            </a:r>
            <a:r>
              <a:rPr lang="en-US" b="0" dirty="0"/>
              <a:t>Statistical paradox stating that an analysis of groups may yield </a:t>
            </a:r>
            <a:br>
              <a:rPr lang="en-US" b="0" dirty="0"/>
            </a:br>
            <a:r>
              <a:rPr lang="en-US" dirty="0">
                <a:solidFill>
                  <a:srgbClr val="7889FB"/>
                </a:solidFill>
              </a:rPr>
              <a:t>different results at different aggregation levels</a:t>
            </a:r>
            <a:r>
              <a:rPr lang="en-US" b="0" dirty="0"/>
              <a:t> </a:t>
            </a:r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UC Berkeley ‘73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D8CED-D414-D8CB-941E-45A2AB36D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Simpson’s Paradox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38FD96-A97A-BBFF-B463-19107F36CC8E}"/>
              </a:ext>
            </a:extLst>
          </p:cNvPr>
          <p:cNvSpPr txBox="1"/>
          <p:nvPr/>
        </p:nvSpPr>
        <p:spPr>
          <a:xfrm>
            <a:off x="815140" y="4750400"/>
            <a:ext cx="5374216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Berkeley story </a:t>
            </a:r>
            <a:b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Wall Street Journal interview with Peter Bickel, one of the statisticians involved in the original study, makes clear that Berkeley was never sued—it was merely afraid of being sued”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F66934-77CC-8340-9C09-1B8DAD9EED49}"/>
              </a:ext>
            </a:extLst>
          </p:cNvPr>
          <p:cNvSpPr/>
          <p:nvPr/>
        </p:nvSpPr>
        <p:spPr>
          <a:xfrm>
            <a:off x="5744583" y="5278413"/>
            <a:ext cx="4087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https://www.refsmmat.com/posts/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2016-05-08-simpsons-paradox-berkeley.html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311C00-A5E5-CF34-7BCE-7425542E5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056190"/>
              </p:ext>
            </p:extLst>
          </p:nvPr>
        </p:nvGraphicFramePr>
        <p:xfrm>
          <a:off x="2898557" y="2456864"/>
          <a:ext cx="295275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265">
                  <a:extLst>
                    <a:ext uri="{9D8B030D-6E8A-4147-A177-3AD203B41FA5}">
                      <a16:colId xmlns:a16="http://schemas.microsoft.com/office/drawing/2014/main" val="324152117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302394"/>
                    </a:ext>
                  </a:extLst>
                </a:gridCol>
                <a:gridCol w="1064685">
                  <a:extLst>
                    <a:ext uri="{9D8B030D-6E8A-4147-A177-3AD203B41FA5}">
                      <a16:colId xmlns:a16="http://schemas.microsoft.com/office/drawing/2014/main" val="777736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Applicants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Admitted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8833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8442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6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Women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4321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439703194"/>
                  </a:ext>
                </a:extLst>
              </a:tr>
            </a:tbl>
          </a:graphicData>
        </a:graphic>
      </p:graphicFrame>
      <p:sp>
        <p:nvSpPr>
          <p:cNvPr id="7" name="Right Arrow 7">
            <a:extLst>
              <a:ext uri="{FF2B5EF4-FFF2-40B4-BE49-F238E27FC236}">
                <a16:creationId xmlns:a16="http://schemas.microsoft.com/office/drawing/2014/main" id="{5B8FCC1F-6F5D-3002-4D6C-164B6CDDD069}"/>
              </a:ext>
            </a:extLst>
          </p:cNvPr>
          <p:cNvSpPr/>
          <p:nvPr/>
        </p:nvSpPr>
        <p:spPr>
          <a:xfrm>
            <a:off x="6347222" y="279627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04F1504-C0DA-5514-6C68-101A20755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245207"/>
              </p:ext>
            </p:extLst>
          </p:nvPr>
        </p:nvGraphicFramePr>
        <p:xfrm>
          <a:off x="7082148" y="1787091"/>
          <a:ext cx="373635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90">
                  <a:extLst>
                    <a:ext uri="{9D8B030D-6E8A-4147-A177-3AD203B41FA5}">
                      <a16:colId xmlns:a16="http://schemas.microsoft.com/office/drawing/2014/main" val="3241521177"/>
                    </a:ext>
                  </a:extLst>
                </a:gridCol>
                <a:gridCol w="784308">
                  <a:extLst>
                    <a:ext uri="{9D8B030D-6E8A-4147-A177-3AD203B41FA5}">
                      <a16:colId xmlns:a16="http://schemas.microsoft.com/office/drawing/2014/main" val="34302394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777736591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4165412848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1035501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</a:t>
                      </a:r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Women</a:t>
                      </a:r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8833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Adm.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691044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6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0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948815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417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9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92736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43443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461D785-874F-5B19-54EA-D7B156E0619A}"/>
              </a:ext>
            </a:extLst>
          </p:cNvPr>
          <p:cNvSpPr txBox="1"/>
          <p:nvPr/>
        </p:nvSpPr>
        <p:spPr>
          <a:xfrm>
            <a:off x="3508157" y="3811013"/>
            <a:ext cx="344866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women had applied to departments that admitted a small percentage of applicants</a:t>
            </a:r>
          </a:p>
        </p:txBody>
      </p:sp>
    </p:spTree>
    <p:extLst>
      <p:ext uri="{BB962C8B-B14F-4D97-AF65-F5344CB8AC3E}">
        <p14:creationId xmlns:p14="http://schemas.microsoft.com/office/powerpoint/2010/main" val="30854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CF4413-78EA-FB33-83AC-038268514D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ActiveClean</a:t>
            </a:r>
            <a:r>
              <a:rPr lang="en-US" dirty="0"/>
              <a:t> (</a:t>
            </a:r>
            <a:r>
              <a:rPr lang="en-US" dirty="0" err="1"/>
              <a:t>SampleClean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Suggest sample of data for manual cleaning (rule/ML-based </a:t>
            </a:r>
            <a:br>
              <a:rPr lang="en-US" dirty="0"/>
            </a:br>
            <a:r>
              <a:rPr lang="en-US" dirty="0"/>
              <a:t>detectors, </a:t>
            </a:r>
            <a:r>
              <a:rPr lang="en-US" b="1" dirty="0">
                <a:solidFill>
                  <a:schemeClr val="accent1"/>
                </a:solidFill>
              </a:rPr>
              <a:t>Simpson's paradox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 Linear Regression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Approach:</a:t>
            </a:r>
            <a:r>
              <a:rPr lang="en-US" dirty="0"/>
              <a:t> Cleaning and training as form of SGD</a:t>
            </a:r>
          </a:p>
          <a:p>
            <a:pPr lvl="2"/>
            <a:r>
              <a:rPr lang="en-US" dirty="0"/>
              <a:t>Initialization: model on dirty data</a:t>
            </a:r>
          </a:p>
          <a:p>
            <a:pPr lvl="2"/>
            <a:r>
              <a:rPr lang="en-US" dirty="0"/>
              <a:t>Suggest sample of data for cleaning; compute gradients over newly cleaned data</a:t>
            </a:r>
          </a:p>
          <a:p>
            <a:pPr lvl="2"/>
            <a:r>
              <a:rPr lang="en-US" dirty="0"/>
              <a:t>Incrementally update model w/ weighted gradients of previous steps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5EFA5-946B-E7AF-C97B-C20488BFEE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Selected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F5727-1932-040E-1D86-E4422534C306}"/>
              </a:ext>
            </a:extLst>
          </p:cNvPr>
          <p:cNvSpPr txBox="1"/>
          <p:nvPr/>
        </p:nvSpPr>
        <p:spPr>
          <a:xfrm>
            <a:off x="7143078" y="1105988"/>
            <a:ext cx="26822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[Sanjay Krishnan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ActiveClean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Interactive Data Cleaning For Statistical Modeling.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E09B1-3E73-FA3C-8D2C-484ECC0A5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395" y="115773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8DFAAB-ABA2-1F7F-0A94-1D5203F50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846" y="2049050"/>
            <a:ext cx="7109598" cy="2319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91244-0C92-B983-0550-F94BD28AE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938" y="41103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A0E5C1-9FA7-9744-0496-8FA8BCEC204B}"/>
              </a:ext>
            </a:extLst>
          </p:cNvPr>
          <p:cNvSpPr txBox="1"/>
          <p:nvPr/>
        </p:nvSpPr>
        <p:spPr>
          <a:xfrm>
            <a:off x="6806344" y="353513"/>
            <a:ext cx="301896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Jiannan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Wang et al: A sample-and-clean framework for fast and accurate query processing on dirty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760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B82A59-EE62-C63B-E66C-EC3245E9BA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>
                <a:solidFill>
                  <a:srgbClr val="7889FB"/>
                </a:solidFill>
              </a:rPr>
              <a:t>HoloClean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Clean and enrich based on quality rules, </a:t>
            </a:r>
            <a:br>
              <a:rPr lang="en-US" dirty="0"/>
            </a:br>
            <a:r>
              <a:rPr lang="en-US" dirty="0"/>
              <a:t>value correlations, and reference data</a:t>
            </a:r>
          </a:p>
          <a:p>
            <a:pPr lvl="1"/>
            <a:r>
              <a:rPr lang="en-US" dirty="0"/>
              <a:t>Probabilistic models for capturing data generation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HoloDetect</a:t>
            </a:r>
            <a:endParaRPr lang="en-US" b="1" dirty="0">
              <a:solidFill>
                <a:srgbClr val="7889FB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Learn data representations </a:t>
            </a:r>
            <a:r>
              <a:rPr lang="en-US" dirty="0"/>
              <a:t>of errors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Data augmentation</a:t>
            </a:r>
            <a:r>
              <a:rPr lang="en-US" dirty="0"/>
              <a:t> w/ erroneous data from sample </a:t>
            </a:r>
            <a:br>
              <a:rPr lang="en-US" dirty="0"/>
            </a:br>
            <a:r>
              <a:rPr lang="en-US" dirty="0"/>
              <a:t>of clean data (add/remove/exchange characters)</a:t>
            </a:r>
          </a:p>
          <a:p>
            <a:pPr marL="457200" lvl="1" indent="0">
              <a:buNone/>
            </a:pPr>
            <a:endParaRPr lang="en-US" sz="300" dirty="0"/>
          </a:p>
          <a:p>
            <a:r>
              <a:rPr lang="en-US" dirty="0"/>
              <a:t>Other Systems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AlphaClean</a:t>
            </a:r>
            <a:r>
              <a:rPr lang="en-US" dirty="0"/>
              <a:t> (generate data cleaning pipelines) [preprint 2019]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BoostClean</a:t>
            </a:r>
            <a:r>
              <a:rPr lang="en-US" dirty="0"/>
              <a:t> (generate repairs for domain value violations) [preprint 2017]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CPClean</a:t>
            </a:r>
            <a:r>
              <a:rPr lang="en-US" dirty="0"/>
              <a:t> (prioritize repairs for incomplete data) [preprint 2020]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9069-0698-5CEE-76DB-915EBE6B99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Selected Research,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45971-E3EC-6D23-F312-84B6D25E4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454" y="267170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141CF-9EA2-FFB8-256B-4BE13B784B39}"/>
              </a:ext>
            </a:extLst>
          </p:cNvPr>
          <p:cNvSpPr txBox="1"/>
          <p:nvPr/>
        </p:nvSpPr>
        <p:spPr>
          <a:xfrm>
            <a:off x="7286597" y="2505094"/>
            <a:ext cx="266131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Alireza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Heidari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Joshua McGrath,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HoloDetect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Few-Shot Learning for Error Detection,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86CF6-DBE6-C967-0237-079A81A07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9454" y="133796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905C5C-2948-CCCA-2384-B1B8F57828FC}"/>
              </a:ext>
            </a:extLst>
          </p:cNvPr>
          <p:cNvSpPr txBox="1"/>
          <p:nvPr/>
        </p:nvSpPr>
        <p:spPr>
          <a:xfrm>
            <a:off x="7138488" y="1186729"/>
            <a:ext cx="281894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Xu Chu,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Christopher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Ré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HoloClean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Holistic Data Repairs with Probabilistic Inference.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7507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5757DE-5C26-DF9F-EA75-8668F1260D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Given query tree or data flow graph</a:t>
            </a:r>
          </a:p>
          <a:p>
            <a:pPr lvl="1"/>
            <a:r>
              <a:rPr lang="en-US" dirty="0"/>
              <a:t>Find placement of data cleaning operators to reduce costs</a:t>
            </a:r>
          </a:p>
          <a:p>
            <a:pPr lvl="1"/>
            <a:endParaRPr lang="en-US" sz="1000" dirty="0"/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Budget B of user actions</a:t>
            </a:r>
          </a:p>
          <a:p>
            <a:pPr lvl="1"/>
            <a:r>
              <a:rPr lang="en-US" dirty="0"/>
              <a:t>Active learning user feedback on query results</a:t>
            </a:r>
          </a:p>
          <a:p>
            <a:pPr lvl="1"/>
            <a:r>
              <a:rPr lang="en-US" dirty="0"/>
              <a:t>Map query results back to sources via lineage</a:t>
            </a:r>
          </a:p>
          <a:p>
            <a:pPr lvl="1"/>
            <a:r>
              <a:rPr lang="en-US" dirty="0"/>
              <a:t>Cleaning in decreasing order of impact</a:t>
            </a:r>
          </a:p>
          <a:p>
            <a:pPr lvl="1"/>
            <a:endParaRPr lang="en-US" sz="1000" dirty="0"/>
          </a:p>
          <a:p>
            <a:r>
              <a:rPr lang="en-US" dirty="0"/>
              <a:t>Extensions?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Query-aware placement/refinement</a:t>
            </a:r>
            <a:r>
              <a:rPr lang="en-US" dirty="0"/>
              <a:t> (e.g., UK) of cleaning primitives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Ordering of cleaning primitives</a:t>
            </a:r>
            <a:r>
              <a:rPr lang="en-US" dirty="0"/>
              <a:t> (norm, </a:t>
            </a:r>
            <a:r>
              <a:rPr lang="en-US" dirty="0" err="1"/>
              <a:t>dedup</a:t>
            </a:r>
            <a:r>
              <a:rPr lang="en-US" dirty="0"/>
              <a:t>, missing value?)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D7954-0288-ACA7-0E13-EBCA45AF18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Planning w/ Data Cleaning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A818F-E32E-178B-49A3-B69905553DC4}"/>
              </a:ext>
            </a:extLst>
          </p:cNvPr>
          <p:cNvGrpSpPr/>
          <p:nvPr/>
        </p:nvGrpSpPr>
        <p:grpSpPr>
          <a:xfrm>
            <a:off x="7203389" y="2222431"/>
            <a:ext cx="2634168" cy="2311253"/>
            <a:chOff x="6245089" y="2209800"/>
            <a:chExt cx="2634168" cy="23112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1853C6-BF90-C45C-1B98-0BE1C2B108BD}"/>
                </a:ext>
              </a:extLst>
            </p:cNvPr>
            <p:cNvSpPr txBox="1"/>
            <p:nvPr/>
          </p:nvSpPr>
          <p:spPr>
            <a:xfrm>
              <a:off x="6434570" y="4151721"/>
              <a:ext cx="623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88C674-08CD-5652-496A-2EAACBD910BC}"/>
                </a:ext>
              </a:extLst>
            </p:cNvPr>
            <p:cNvSpPr txBox="1"/>
            <p:nvPr/>
          </p:nvSpPr>
          <p:spPr>
            <a:xfrm>
              <a:off x="7808869" y="3058082"/>
              <a:ext cx="566705" cy="4062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1559BA-C8B8-9155-2A38-956C99E5724D}"/>
                </a:ext>
              </a:extLst>
            </p:cNvPr>
            <p:cNvSpPr/>
            <p:nvPr/>
          </p:nvSpPr>
          <p:spPr>
            <a:xfrm>
              <a:off x="7124769" y="2356159"/>
              <a:ext cx="552381" cy="377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⨝</a:t>
              </a:r>
              <a:endParaRPr lang="en-US" b="1" dirty="0">
                <a:latin typeface="Consolas" panose="020B0609020204030204" pitchFamily="49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EA11F4D-F5E9-4ED8-FD7F-D2271FE1FE33}"/>
                </a:ext>
              </a:extLst>
            </p:cNvPr>
            <p:cNvCxnSpPr>
              <a:stCxn id="10" idx="0"/>
              <a:endCxn id="7" idx="2"/>
            </p:cNvCxnSpPr>
            <p:nvPr/>
          </p:nvCxnSpPr>
          <p:spPr>
            <a:xfrm flipV="1">
              <a:off x="6739345" y="2734019"/>
              <a:ext cx="661615" cy="26974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8BA8F17-4338-4842-1B04-80C8B15E929C}"/>
                </a:ext>
              </a:extLst>
            </p:cNvPr>
            <p:cNvCxnSpPr>
              <a:stCxn id="6" idx="0"/>
              <a:endCxn id="7" idx="2"/>
            </p:cNvCxnSpPr>
            <p:nvPr/>
          </p:nvCxnSpPr>
          <p:spPr>
            <a:xfrm flipH="1" flipV="1">
              <a:off x="7400960" y="2734019"/>
              <a:ext cx="691262" cy="324063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472CB1-C803-1061-D80C-0696CBD2B18C}"/>
                </a:ext>
              </a:extLst>
            </p:cNvPr>
            <p:cNvSpPr/>
            <p:nvPr/>
          </p:nvSpPr>
          <p:spPr>
            <a:xfrm>
              <a:off x="6401734" y="3003767"/>
              <a:ext cx="6752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="1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UK</a:t>
              </a:r>
              <a:endParaRPr lang="en-US" b="1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08C13B1-7EC6-9369-D76D-1F084AB4840A}"/>
                </a:ext>
              </a:extLst>
            </p:cNvPr>
            <p:cNvCxnSpPr>
              <a:stCxn id="10" idx="2"/>
              <a:endCxn id="13" idx="0"/>
            </p:cNvCxnSpPr>
            <p:nvPr/>
          </p:nvCxnSpPr>
          <p:spPr>
            <a:xfrm>
              <a:off x="6739345" y="3373099"/>
              <a:ext cx="40" cy="18887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361B508-1A80-B20D-55F5-4FFFC066C5A6}"/>
                </a:ext>
              </a:extLst>
            </p:cNvPr>
            <p:cNvCxnSpPr/>
            <p:nvPr/>
          </p:nvCxnSpPr>
          <p:spPr>
            <a:xfrm flipV="1">
              <a:off x="7405916" y="2209800"/>
              <a:ext cx="0" cy="19327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BB3C3D-E28E-9536-5E0B-E74764151928}"/>
                </a:ext>
              </a:extLst>
            </p:cNvPr>
            <p:cNvSpPr/>
            <p:nvPr/>
          </p:nvSpPr>
          <p:spPr>
            <a:xfrm>
              <a:off x="6245089" y="3561971"/>
              <a:ext cx="9885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dedup</a:t>
              </a:r>
              <a:endPara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A0F3075-509E-36A0-F2D3-366E14D8A219}"/>
                </a:ext>
              </a:extLst>
            </p:cNvPr>
            <p:cNvCxnSpPr>
              <a:stCxn id="13" idx="2"/>
              <a:endCxn id="5" idx="0"/>
            </p:cNvCxnSpPr>
            <p:nvPr/>
          </p:nvCxnSpPr>
          <p:spPr>
            <a:xfrm>
              <a:off x="6739385" y="3931303"/>
              <a:ext cx="6873" cy="22041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21ADE2-72CF-004C-3FDD-F9891AE1F1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360" t="2025" r="16891" b="29632"/>
            <a:stretch/>
          </p:blipFill>
          <p:spPr>
            <a:xfrm>
              <a:off x="7183807" y="3621781"/>
              <a:ext cx="1695450" cy="40945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47773BA-53A7-02BA-0AFC-D8EB91386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570" y="141192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CB7CEA-EF2D-A514-361B-D56A2A2648EE}"/>
              </a:ext>
            </a:extLst>
          </p:cNvPr>
          <p:cNvSpPr txBox="1"/>
          <p:nvPr/>
        </p:nvSpPr>
        <p:spPr>
          <a:xfrm>
            <a:off x="8867775" y="1346502"/>
            <a:ext cx="213002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[Dong Deng et al: The Data Civilizer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2115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29016C-E822-9E45-55AA-5A51104ECB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Wrangler Overview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Interactive data cleaning</a:t>
            </a:r>
            <a:r>
              <a:rPr lang="en-US" dirty="0"/>
              <a:t> via spreadsheet-like interfaces</a:t>
            </a:r>
          </a:p>
          <a:p>
            <a:pPr lvl="1"/>
            <a:r>
              <a:rPr lang="en-US" dirty="0"/>
              <a:t>Iterative structure inference, recommendations, </a:t>
            </a:r>
            <a:br>
              <a:rPr lang="en-US" dirty="0"/>
            </a:br>
            <a:r>
              <a:rPr lang="en-US" dirty="0"/>
              <a:t>and data transformations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Predictive interaction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(infer next steps from interaction)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Commercial/Free Tools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Trifacta</a:t>
            </a:r>
            <a:r>
              <a:rPr lang="en-US" dirty="0"/>
              <a:t> (from Data Wrangler)</a:t>
            </a:r>
          </a:p>
          <a:p>
            <a:pPr lvl="1"/>
            <a:r>
              <a:rPr lang="en-US" dirty="0"/>
              <a:t>Google Fusion Tables: semi-automatic</a:t>
            </a:r>
            <a:br>
              <a:rPr lang="en-US" dirty="0"/>
            </a:br>
            <a:r>
              <a:rPr lang="en-US" dirty="0"/>
              <a:t>resolution and deduplication (sunset Dec 2019)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23028-2AE3-3166-FA53-A84003A543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Wrangling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F2BFC-CEDC-CCB1-4F47-ED0DB21E2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232" y="1320774"/>
            <a:ext cx="49600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95E09D-7348-324F-2031-431A94093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842" y="3921093"/>
            <a:ext cx="659497" cy="643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B344A1-6DD2-D1EA-45C6-800611FBD446}"/>
              </a:ext>
            </a:extLst>
          </p:cNvPr>
          <p:cNvSpPr txBox="1"/>
          <p:nvPr/>
        </p:nvSpPr>
        <p:spPr>
          <a:xfrm>
            <a:off x="7820048" y="1268963"/>
            <a:ext cx="319527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Potter's Wheel: An Interactive Data Cleaning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89288-D212-A746-F4A9-21E840A87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6041" y="215441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80CC79-2957-414F-AA8C-EFB784FF965C}"/>
              </a:ext>
            </a:extLst>
          </p:cNvPr>
          <p:cNvSpPr txBox="1"/>
          <p:nvPr/>
        </p:nvSpPr>
        <p:spPr>
          <a:xfrm>
            <a:off x="8077223" y="1998350"/>
            <a:ext cx="293809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Kandel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Paepcke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Jeffrey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Wrangler: interactive visual specification of data transformation scripts.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CHI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BC53FD5-4218-6BE0-EE82-7D27FFB52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41144" y="4614076"/>
            <a:ext cx="1985806" cy="34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1A716C-D7A1-4847-1623-B878332BB5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8233" y="299359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5C8080-85FC-0DB5-A0B0-716712ECC028}"/>
              </a:ext>
            </a:extLst>
          </p:cNvPr>
          <p:cNvSpPr txBox="1"/>
          <p:nvPr/>
        </p:nvSpPr>
        <p:spPr>
          <a:xfrm>
            <a:off x="8143898" y="2930952"/>
            <a:ext cx="28714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Sean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Kandel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Predictive Interaction for Data Transformation.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4340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260C61-605A-779A-EBB3-469DEE85CC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Trifacta </a:t>
            </a:r>
            <a:br>
              <a:rPr lang="en-US" dirty="0"/>
            </a:br>
            <a:r>
              <a:rPr lang="en-US" dirty="0"/>
              <a:t>Smart Cleaning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43EB3-FF50-2DC7-9DC3-282FF2B61D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Wrangling,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347EE-7100-41FD-4BA9-B3D13B6041A1}"/>
              </a:ext>
            </a:extLst>
          </p:cNvPr>
          <p:cNvSpPr txBox="1"/>
          <p:nvPr/>
        </p:nvSpPr>
        <p:spPr>
          <a:xfrm>
            <a:off x="7179008" y="322172"/>
            <a:ext cx="31718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Alex Chan (Apr 2, 2019)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https://www.trifacta.com/blog/trifacta-for-data-quality-introducing-smart-cleaning/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E461D-D51D-1C4C-3F03-87A24AB4D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511" y="1311351"/>
            <a:ext cx="7379776" cy="434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22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5DD667-7ED0-758C-26AF-580D5EC598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Missing Value Imputation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4F0D5-D31E-054B-E298-F48237EF8D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0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6A7B2-1AA0-E4D4-3586-BC6667D65F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Missing Value</a:t>
            </a:r>
          </a:p>
          <a:p>
            <a:pPr lvl="1"/>
            <a:r>
              <a:rPr lang="en-US" dirty="0"/>
              <a:t>Application context defines if 0 is missing value or not</a:t>
            </a:r>
          </a:p>
          <a:p>
            <a:pPr lvl="1"/>
            <a:r>
              <a:rPr lang="en-US" dirty="0"/>
              <a:t>If differences between 0 and missing values, use NA or </a:t>
            </a:r>
            <a:r>
              <a:rPr lang="en-US" dirty="0" err="1"/>
              <a:t>NaN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Could be a number outside the domain or symbol as ‘?’</a:t>
            </a:r>
          </a:p>
          <a:p>
            <a:pPr lvl="1"/>
            <a:endParaRPr lang="en-US" dirty="0"/>
          </a:p>
          <a:p>
            <a:r>
              <a:rPr lang="en-US" dirty="0"/>
              <a:t>Relationship to Data Cleaning</a:t>
            </a:r>
          </a:p>
          <a:p>
            <a:pPr lvl="1"/>
            <a:r>
              <a:rPr lang="en-US" dirty="0"/>
              <a:t>Missing value is error, need to generate </a:t>
            </a:r>
            <a:r>
              <a:rPr lang="en-US" b="1" dirty="0">
                <a:solidFill>
                  <a:srgbClr val="7889FB"/>
                </a:solidFill>
              </a:rPr>
              <a:t>data repair</a:t>
            </a:r>
          </a:p>
          <a:p>
            <a:pPr lvl="1"/>
            <a:r>
              <a:rPr lang="en-US" dirty="0"/>
              <a:t>Data imputation techniques can be used as </a:t>
            </a:r>
            <a:r>
              <a:rPr lang="en-US" b="1" dirty="0">
                <a:solidFill>
                  <a:srgbClr val="7889FB"/>
                </a:solidFill>
              </a:rPr>
              <a:t>outlier/anomaly detectors</a:t>
            </a:r>
          </a:p>
          <a:p>
            <a:pPr lvl="1"/>
            <a:endParaRPr lang="en-US" dirty="0"/>
          </a:p>
          <a:p>
            <a:r>
              <a:rPr lang="en-US" dirty="0"/>
              <a:t>Recap: Reasons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Heterogeneity of Data Sources</a:t>
            </a:r>
            <a:endParaRPr lang="en-US" sz="500" b="1" dirty="0">
              <a:solidFill>
                <a:schemeClr val="accent1"/>
              </a:solidFill>
            </a:endParaRP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Human Error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Measurement/Processing Errors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93AD9-D9D8-C7C2-ADF7-CFA5E477D0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Missing Values</a:t>
            </a:r>
          </a:p>
        </p:txBody>
      </p:sp>
      <p:sp>
        <p:nvSpPr>
          <p:cNvPr id="6" name="Right Arrow 4">
            <a:extLst>
              <a:ext uri="{FF2B5EF4-FFF2-40B4-BE49-F238E27FC236}">
                <a16:creationId xmlns:a16="http://schemas.microsoft.com/office/drawing/2014/main" id="{AFB60086-1ED9-8FAE-9CC3-16E4640D489E}"/>
              </a:ext>
            </a:extLst>
          </p:cNvPr>
          <p:cNvSpPr/>
          <p:nvPr/>
        </p:nvSpPr>
        <p:spPr>
          <a:xfrm>
            <a:off x="5142000" y="467168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0B98CF-882E-DADA-4482-F3DF9B96B1D0}"/>
              </a:ext>
            </a:extLst>
          </p:cNvPr>
          <p:cNvSpPr txBox="1"/>
          <p:nvPr/>
        </p:nvSpPr>
        <p:spPr>
          <a:xfrm>
            <a:off x="5701152" y="4370450"/>
            <a:ext cx="418512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MCAR: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Missing Completely at Random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Missing at Random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MNAR: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 Not at Random</a:t>
            </a:r>
          </a:p>
        </p:txBody>
      </p:sp>
    </p:spTree>
    <p:extLst>
      <p:ext uri="{BB962C8B-B14F-4D97-AF65-F5344CB8AC3E}">
        <p14:creationId xmlns:p14="http://schemas.microsoft.com/office/powerpoint/2010/main" val="21264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82D4AB-E483-AF48-8DDD-6E713B8C11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Missing Completely at Random </a:t>
            </a:r>
          </a:p>
          <a:p>
            <a:pPr lvl="1"/>
            <a:r>
              <a:rPr lang="en-US" dirty="0"/>
              <a:t>Missing values are randomly distributed across all records </a:t>
            </a:r>
            <a:br>
              <a:rPr lang="en-US" dirty="0"/>
            </a:br>
            <a:r>
              <a:rPr lang="en-US" dirty="0"/>
              <a:t>(independent from recorded or missing values)</a:t>
            </a:r>
            <a:endParaRPr lang="en-US" sz="1000" dirty="0"/>
          </a:p>
          <a:p>
            <a:r>
              <a:rPr lang="en-US" dirty="0"/>
              <a:t>Missing at Random </a:t>
            </a:r>
          </a:p>
          <a:p>
            <a:pPr lvl="1"/>
            <a:r>
              <a:rPr lang="en-US" dirty="0"/>
              <a:t>Missing values are randomly distributed </a:t>
            </a:r>
            <a:br>
              <a:rPr lang="en-US" dirty="0"/>
            </a:br>
            <a:r>
              <a:rPr lang="en-US" dirty="0"/>
              <a:t>within one or more sub-groups of records</a:t>
            </a:r>
          </a:p>
          <a:p>
            <a:pPr lvl="1"/>
            <a:r>
              <a:rPr lang="en-US" dirty="0"/>
              <a:t>Missing values depend on the recorded but not </a:t>
            </a:r>
            <a:br>
              <a:rPr lang="en-US" dirty="0"/>
            </a:br>
            <a:r>
              <a:rPr lang="en-US" dirty="0"/>
              <a:t>on the missing values, and </a:t>
            </a:r>
            <a:r>
              <a:rPr lang="en-US" b="1" dirty="0">
                <a:solidFill>
                  <a:srgbClr val="7889FB"/>
                </a:solidFill>
              </a:rPr>
              <a:t>can be recovered</a:t>
            </a:r>
            <a:endParaRPr lang="en-US" sz="1000" dirty="0"/>
          </a:p>
          <a:p>
            <a:r>
              <a:rPr lang="en-US" dirty="0"/>
              <a:t>Not Missing at Random </a:t>
            </a:r>
          </a:p>
          <a:p>
            <a:pPr lvl="1"/>
            <a:r>
              <a:rPr lang="en-US" dirty="0"/>
              <a:t>Missing data depends on the missing values themselves</a:t>
            </a:r>
          </a:p>
          <a:p>
            <a:pPr lvl="1"/>
            <a:r>
              <a:rPr lang="en-US" dirty="0"/>
              <a:t>E.g., missing low salary, age, weight,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1AFB9-98B9-903B-8428-F03195B578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Missing Values,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FAAF2-433A-EB91-FEE5-37F395A2A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8" y="5235334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948C5D-0E64-999C-5B4C-287F787EFBB9}"/>
              </a:ext>
            </a:extLst>
          </p:cNvPr>
          <p:cNvSpPr txBox="1"/>
          <p:nvPr/>
        </p:nvSpPr>
        <p:spPr>
          <a:xfrm>
            <a:off x="1169308" y="5178184"/>
            <a:ext cx="41338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Abdulhakim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Ali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Qahtan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Ahmed K.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Elmagarmid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Raul Castro Fernandez,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Mourad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Ouzzani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Nan Tang: FAHES: A Robust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Disguised Missing Values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Detector.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C4B520-CBF8-A6AC-9E8A-A516D1DCA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20930"/>
              </p:ext>
            </p:extLst>
          </p:nvPr>
        </p:nvGraphicFramePr>
        <p:xfrm>
          <a:off x="7151507" y="603175"/>
          <a:ext cx="2637734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9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1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629896-3F79-D5D8-F3A1-26C6CD744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461137"/>
              </p:ext>
            </p:extLst>
          </p:nvPr>
        </p:nvGraphicFramePr>
        <p:xfrm>
          <a:off x="7732533" y="2286609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25A442-B557-6492-CCFF-14F7CF9F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56625"/>
              </p:ext>
            </p:extLst>
          </p:nvPr>
        </p:nvGraphicFramePr>
        <p:xfrm>
          <a:off x="7732533" y="3985580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5F69304-559A-A226-9BCD-2502374EED8D}"/>
              </a:ext>
            </a:extLst>
          </p:cNvPr>
          <p:cNvSpPr txBox="1"/>
          <p:nvPr/>
        </p:nvSpPr>
        <p:spPr>
          <a:xfrm>
            <a:off x="10365170" y="4867400"/>
            <a:ext cx="9646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&lt;= 2400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503F19-29A8-E9A1-1C4E-1294439B727E}"/>
              </a:ext>
            </a:extLst>
          </p:cNvPr>
          <p:cNvSpPr txBox="1"/>
          <p:nvPr/>
        </p:nvSpPr>
        <p:spPr>
          <a:xfrm>
            <a:off x="9729535" y="789144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(3500)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2BDA8-19BE-7307-986F-79A157160F23}"/>
              </a:ext>
            </a:extLst>
          </p:cNvPr>
          <p:cNvSpPr txBox="1"/>
          <p:nvPr/>
        </p:nvSpPr>
        <p:spPr>
          <a:xfrm>
            <a:off x="9729535" y="1417794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(2400)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34F28-957B-BCBF-0BDF-290F0456486C}"/>
              </a:ext>
            </a:extLst>
          </p:cNvPr>
          <p:cNvSpPr txBox="1"/>
          <p:nvPr/>
        </p:nvSpPr>
        <p:spPr>
          <a:xfrm>
            <a:off x="9729535" y="1836894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(2000)</a:t>
            </a:r>
          </a:p>
        </p:txBody>
      </p:sp>
    </p:spTree>
    <p:extLst>
      <p:ext uri="{BB962C8B-B14F-4D97-AF65-F5344CB8AC3E}">
        <p14:creationId xmlns:p14="http://schemas.microsoft.com/office/powerpoint/2010/main" val="9223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Data Cleaning and Fusion</a:t>
            </a:r>
          </a:p>
          <a:p>
            <a:r>
              <a:rPr lang="en-US" dirty="0">
                <a:solidFill>
                  <a:schemeClr val="tx1"/>
                </a:solidFill>
              </a:rPr>
              <a:t>Missing Value Imputation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864200-CF01-429C-8141-06693D146E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Value Imputation </a:t>
            </a:r>
            <a:r>
              <a:rPr lang="en-US" b="0" dirty="0"/>
              <a:t>(for MCAR)</a:t>
            </a:r>
          </a:p>
          <a:p>
            <a:pPr lvl="1"/>
            <a:r>
              <a:rPr lang="en-US" b="1" dirty="0"/>
              <a:t>General-purpose: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replace</a:t>
            </a:r>
            <a:r>
              <a:rPr lang="en-US" dirty="0"/>
              <a:t> by user-specified </a:t>
            </a:r>
            <a:r>
              <a:rPr lang="en-US" dirty="0">
                <a:solidFill>
                  <a:schemeClr val="tx1"/>
                </a:solidFill>
              </a:rPr>
              <a:t>constant,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dirty="0">
                <a:solidFill>
                  <a:srgbClr val="7889FB"/>
                </a:solidFill>
              </a:rPr>
              <a:t>drop records, </a:t>
            </a:r>
            <a:r>
              <a:rPr lang="en-US" dirty="0">
                <a:solidFill>
                  <a:schemeClr val="tx1"/>
                </a:solidFill>
              </a:rPr>
              <a:t>or</a:t>
            </a:r>
            <a:r>
              <a:rPr lang="en-US" b="1" dirty="0">
                <a:solidFill>
                  <a:srgbClr val="7889FB"/>
                </a:solidFill>
              </a:rPr>
              <a:t> one-hot encode </a:t>
            </a:r>
            <a:r>
              <a:rPr lang="en-US" dirty="0">
                <a:solidFill>
                  <a:schemeClr val="tx1"/>
                </a:solidFill>
              </a:rPr>
              <a:t>as separate column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Continuous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mean, median, Functional Dependencies</a:t>
            </a:r>
            <a:r>
              <a:rPr lang="en-US" dirty="0"/>
              <a:t> (FDs)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Categorical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mode</a:t>
            </a:r>
            <a:r>
              <a:rPr lang="en-US" dirty="0"/>
              <a:t> (most frequent category), </a:t>
            </a:r>
            <a:r>
              <a:rPr lang="en-US" b="1" dirty="0">
                <a:solidFill>
                  <a:srgbClr val="7889FB"/>
                </a:solidFill>
              </a:rPr>
              <a:t>FDs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Examples Categorical (Col C)</a:t>
            </a:r>
          </a:p>
          <a:p>
            <a:pPr lvl="1"/>
            <a:r>
              <a:rPr lang="en-US" dirty="0"/>
              <a:t>Mode </a:t>
            </a:r>
            <a:r>
              <a:rPr lang="en-US" dirty="0">
                <a:sym typeface="Wingdings" panose="05000000000000000000" pitchFamily="2" charset="2"/>
              </a:rPr>
              <a:t>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}</a:t>
            </a:r>
            <a:endParaRPr lang="en-US" dirty="0"/>
          </a:p>
          <a:p>
            <a:pPr lvl="1"/>
            <a:r>
              <a:rPr lang="en-US" b="0" dirty="0"/>
              <a:t>Functional Dependency </a:t>
            </a:r>
            <a:br>
              <a:rPr lang="en-US" b="0" dirty="0"/>
            </a:br>
            <a:r>
              <a:rPr lang="en-US" b="0" dirty="0"/>
              <a:t>(e.g., B/1000</a:t>
            </a:r>
            <a:r>
              <a:rPr lang="en-US" b="0" dirty="0">
                <a:sym typeface="Wingdings" panose="05000000000000000000" pitchFamily="2" charset="2"/>
              </a:rPr>
              <a:t></a:t>
            </a:r>
            <a:r>
              <a:rPr lang="en-US" b="0" dirty="0"/>
              <a:t>C)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b="0" dirty="0">
                <a:sym typeface="Wingdings" panose="05000000000000000000" pitchFamily="2" charset="2"/>
              </a:rPr>
              <a:t>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Y</a:t>
            </a:r>
            <a:r>
              <a:rPr lang="en-US" b="0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Z</a:t>
            </a:r>
            <a:r>
              <a:rPr lang="en-US" b="0" dirty="0">
                <a:sym typeface="Wingdings" panose="05000000000000000000" pitchFamily="2" charset="2"/>
              </a:rPr>
              <a:t>}</a:t>
            </a:r>
            <a:endParaRPr lang="en-US" b="0" dirty="0"/>
          </a:p>
          <a:p>
            <a:r>
              <a:rPr lang="en-US" dirty="0"/>
              <a:t>Examples Numerical (Col E)</a:t>
            </a:r>
          </a:p>
          <a:p>
            <a:pPr lvl="1"/>
            <a:r>
              <a:rPr lang="en-US" dirty="0"/>
              <a:t>Mean </a:t>
            </a:r>
            <a:r>
              <a:rPr lang="en-US" dirty="0">
                <a:sym typeface="Wingdings" panose="05000000000000000000" pitchFamily="2" charset="2"/>
              </a:rPr>
              <a:t>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35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35</a:t>
            </a:r>
            <a:r>
              <a:rPr lang="en-US" dirty="0">
                <a:sym typeface="Wingdings" panose="05000000000000000000" pitchFamily="2" charset="2"/>
              </a:rPr>
              <a:t>}</a:t>
            </a:r>
            <a:endParaRPr lang="en-US" dirty="0"/>
          </a:p>
          <a:p>
            <a:pPr lvl="1"/>
            <a:r>
              <a:rPr lang="en-US" dirty="0"/>
              <a:t>Functional Dependency </a:t>
            </a:r>
            <a:br>
              <a:rPr lang="en-US" dirty="0"/>
            </a:br>
            <a:r>
              <a:rPr lang="en-US" dirty="0"/>
              <a:t>(e.g., D</a:t>
            </a:r>
            <a:r>
              <a:rPr lang="en-US" dirty="0">
                <a:sym typeface="Wingdings" panose="05000000000000000000" pitchFamily="2" charset="2"/>
              </a:rPr>
              <a:t>E</a:t>
            </a:r>
            <a:r>
              <a:rPr lang="en-US" dirty="0"/>
              <a:t>)	</a:t>
            </a:r>
            <a:r>
              <a:rPr lang="en-US" dirty="0">
                <a:sym typeface="Wingdings" panose="05000000000000000000" pitchFamily="2" charset="2"/>
              </a:rPr>
              <a:t>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35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45</a:t>
            </a:r>
            <a:r>
              <a:rPr lang="en-US" dirty="0">
                <a:sym typeface="Wingdings" panose="05000000000000000000" pitchFamily="2" charset="2"/>
              </a:rPr>
              <a:t>}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3E015-3F86-81BD-E5BA-7E2F03422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Basic Missing Value Imputation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C19C1-7EF0-26E2-92D3-694CD73B7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967" y="3263112"/>
            <a:ext cx="5888545" cy="240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F86291-5B19-0E81-569D-7BA5056551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Iterative Algorithms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chained-equation imputation </a:t>
            </a:r>
            <a:r>
              <a:rPr lang="en-US" b="0" dirty="0"/>
              <a:t>for MAR)</a:t>
            </a:r>
          </a:p>
          <a:p>
            <a:pPr lvl="1"/>
            <a:r>
              <a:rPr lang="en-US" dirty="0"/>
              <a:t>Train ML model on available data to predict missing information</a:t>
            </a:r>
          </a:p>
          <a:p>
            <a:pPr lvl="2"/>
            <a:r>
              <a:rPr lang="en-US" dirty="0"/>
              <a:t>Initialize with basic imputation (e.g., mean)</a:t>
            </a:r>
          </a:p>
          <a:p>
            <a:pPr lvl="2"/>
            <a:r>
              <a:rPr lang="en-US" dirty="0"/>
              <a:t>One dirty variable at a time</a:t>
            </a:r>
          </a:p>
          <a:p>
            <a:pPr lvl="2"/>
            <a:r>
              <a:rPr lang="en-US" dirty="0"/>
              <a:t>Feature k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label, split data into training: observed / scoring: missing</a:t>
            </a:r>
            <a:endParaRPr lang="en-US" dirty="0"/>
          </a:p>
          <a:p>
            <a:pPr lvl="2"/>
            <a:r>
              <a:rPr lang="en-US" dirty="0">
                <a:sym typeface="Wingdings" panose="05000000000000000000" pitchFamily="2" charset="2"/>
              </a:rPr>
              <a:t>Types: categorical 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classification</a:t>
            </a:r>
            <a:r>
              <a:rPr lang="en-US" dirty="0">
                <a:sym typeface="Wingdings" panose="05000000000000000000" pitchFamily="2" charset="2"/>
              </a:rPr>
              <a:t>, continuous 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regression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Noise reduction: </a:t>
            </a:r>
            <a:r>
              <a:rPr lang="en-US" dirty="0"/>
              <a:t>train models over feature subsets + averaging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5DA3F-A8FF-438F-2887-1CB2DB3E86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Iterative Missing Value Imputation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44145-538E-9F4A-AF66-8DEAFE5E3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87" y="3744661"/>
            <a:ext cx="45315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8D3AE2-3816-8827-F0C8-3B9F0834407F}"/>
              </a:ext>
            </a:extLst>
          </p:cNvPr>
          <p:cNvSpPr txBox="1"/>
          <p:nvPr/>
        </p:nvSpPr>
        <p:spPr>
          <a:xfrm>
            <a:off x="1588806" y="3702211"/>
            <a:ext cx="346316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 van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Buuren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Karin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Groothuis-Oudshoorn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mice: Multivariate Imputation by Chained Equations in 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of Stat. Software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3ABB8D-7AB0-D56E-DAC9-D03D00216AFD}"/>
              </a:ext>
            </a:extLst>
          </p:cNvPr>
          <p:cNvGrpSpPr/>
          <p:nvPr/>
        </p:nvGrpSpPr>
        <p:grpSpPr>
          <a:xfrm>
            <a:off x="8966892" y="2075205"/>
            <a:ext cx="437107" cy="1146837"/>
            <a:chOff x="6772591" y="4085725"/>
            <a:chExt cx="437107" cy="11468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4DCCED-6256-2006-8A6D-CE593B83FAF7}"/>
                </a:ext>
              </a:extLst>
            </p:cNvPr>
            <p:cNvSpPr/>
            <p:nvPr/>
          </p:nvSpPr>
          <p:spPr>
            <a:xfrm>
              <a:off x="6772591" y="4087050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673623-7FEB-DD36-F446-93364083826E}"/>
                </a:ext>
              </a:extLst>
            </p:cNvPr>
            <p:cNvSpPr/>
            <p:nvPr/>
          </p:nvSpPr>
          <p:spPr>
            <a:xfrm>
              <a:off x="6884799" y="4086098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9050CB-422B-B654-5A31-16F9FC55A320}"/>
                </a:ext>
              </a:extLst>
            </p:cNvPr>
            <p:cNvSpPr/>
            <p:nvPr/>
          </p:nvSpPr>
          <p:spPr>
            <a:xfrm>
              <a:off x="6997007" y="4086679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EFF82F-C2D1-FF9F-2B82-C4A5F5265707}"/>
                </a:ext>
              </a:extLst>
            </p:cNvPr>
            <p:cNvSpPr/>
            <p:nvPr/>
          </p:nvSpPr>
          <p:spPr>
            <a:xfrm>
              <a:off x="7099167" y="4085725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D8DCA0-45DB-42D9-013B-F6AA91ADF820}"/>
                </a:ext>
              </a:extLst>
            </p:cNvPr>
            <p:cNvSpPr/>
            <p:nvPr/>
          </p:nvSpPr>
          <p:spPr>
            <a:xfrm>
              <a:off x="6997007" y="424159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888A91-0B09-BD8B-EDF1-D375F58FFCB7}"/>
                </a:ext>
              </a:extLst>
            </p:cNvPr>
            <p:cNvSpPr/>
            <p:nvPr/>
          </p:nvSpPr>
          <p:spPr>
            <a:xfrm>
              <a:off x="6997007" y="448924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0D0BEB-0B17-F1D5-747A-BACA5A2066A3}"/>
                </a:ext>
              </a:extLst>
            </p:cNvPr>
            <p:cNvSpPr/>
            <p:nvPr/>
          </p:nvSpPr>
          <p:spPr>
            <a:xfrm>
              <a:off x="6997007" y="496549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856FC9-3A64-87EE-D1E4-2C5C43016153}"/>
              </a:ext>
            </a:extLst>
          </p:cNvPr>
          <p:cNvGrpSpPr/>
          <p:nvPr/>
        </p:nvGrpSpPr>
        <p:grpSpPr>
          <a:xfrm>
            <a:off x="9517884" y="2028381"/>
            <a:ext cx="1706088" cy="1196289"/>
            <a:chOff x="7323583" y="4038901"/>
            <a:chExt cx="1706088" cy="11962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9B0C63-A819-E0A0-AD19-D3C3824A206F}"/>
                </a:ext>
              </a:extLst>
            </p:cNvPr>
            <p:cNvSpPr/>
            <p:nvPr/>
          </p:nvSpPr>
          <p:spPr>
            <a:xfrm>
              <a:off x="7731441" y="4089678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CF20BA-5A88-6941-F26E-8E4837B45F7B}"/>
                </a:ext>
              </a:extLst>
            </p:cNvPr>
            <p:cNvSpPr/>
            <p:nvPr/>
          </p:nvSpPr>
          <p:spPr>
            <a:xfrm>
              <a:off x="7843649" y="4088726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D6ED51-4C7D-65CE-3C5C-5EB710D377D9}"/>
                </a:ext>
              </a:extLst>
            </p:cNvPr>
            <p:cNvSpPr/>
            <p:nvPr/>
          </p:nvSpPr>
          <p:spPr>
            <a:xfrm>
              <a:off x="7955857" y="4089307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3DEF32-2451-010A-E9E1-09F78E6DC608}"/>
                </a:ext>
              </a:extLst>
            </p:cNvPr>
            <p:cNvSpPr/>
            <p:nvPr/>
          </p:nvSpPr>
          <p:spPr>
            <a:xfrm>
              <a:off x="8204067" y="4088353"/>
              <a:ext cx="110531" cy="659695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11C38F-B76C-96FC-7A4D-74ACEA13C3F0}"/>
                </a:ext>
              </a:extLst>
            </p:cNvPr>
            <p:cNvSpPr/>
            <p:nvPr/>
          </p:nvSpPr>
          <p:spPr>
            <a:xfrm>
              <a:off x="8208333" y="4769736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3DCDDF-8013-C5B3-11C9-2020CE29A2A3}"/>
                </a:ext>
              </a:extLst>
            </p:cNvPr>
            <p:cNvSpPr/>
            <p:nvPr/>
          </p:nvSpPr>
          <p:spPr>
            <a:xfrm>
              <a:off x="8208333" y="4922799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26F713-AFDE-493B-73D6-CC20863D458A}"/>
                </a:ext>
              </a:extLst>
            </p:cNvPr>
            <p:cNvSpPr/>
            <p:nvPr/>
          </p:nvSpPr>
          <p:spPr>
            <a:xfrm>
              <a:off x="8208333" y="5078476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6A4B9C1-38BE-D053-92E6-D00DE69E7F00}"/>
                </a:ext>
              </a:extLst>
            </p:cNvPr>
            <p:cNvCxnSpPr/>
            <p:nvPr/>
          </p:nvCxnSpPr>
          <p:spPr>
            <a:xfrm>
              <a:off x="7667297" y="4755932"/>
              <a:ext cx="11824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B34CDA-E877-6AEE-FFE3-D8CC46672F89}"/>
                </a:ext>
              </a:extLst>
            </p:cNvPr>
            <p:cNvSpPr txBox="1"/>
            <p:nvPr/>
          </p:nvSpPr>
          <p:spPr>
            <a:xfrm>
              <a:off x="8402826" y="4038901"/>
              <a:ext cx="61512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Train X, 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FE0F37-B44F-A100-73C6-26F2FE5DE82B}"/>
                </a:ext>
              </a:extLst>
            </p:cNvPr>
            <p:cNvSpPr txBox="1"/>
            <p:nvPr/>
          </p:nvSpPr>
          <p:spPr>
            <a:xfrm>
              <a:off x="8414550" y="4804246"/>
              <a:ext cx="6151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Score</a:t>
              </a:r>
            </a:p>
          </p:txBody>
        </p:sp>
        <p:sp>
          <p:nvSpPr>
            <p:cNvPr id="25" name="Right Arrow 26">
              <a:extLst>
                <a:ext uri="{FF2B5EF4-FFF2-40B4-BE49-F238E27FC236}">
                  <a16:creationId xmlns:a16="http://schemas.microsoft.com/office/drawing/2014/main" id="{4D418850-50D6-1ECE-5593-42F6D36296FF}"/>
                </a:ext>
              </a:extLst>
            </p:cNvPr>
            <p:cNvSpPr/>
            <p:nvPr/>
          </p:nvSpPr>
          <p:spPr>
            <a:xfrm>
              <a:off x="7323583" y="4285256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9AC3298-886D-50E9-A495-BFF16DF5B72F}"/>
              </a:ext>
            </a:extLst>
          </p:cNvPr>
          <p:cNvSpPr txBox="1"/>
          <p:nvPr/>
        </p:nvSpPr>
        <p:spPr>
          <a:xfrm>
            <a:off x="9863161" y="1402442"/>
            <a:ext cx="1264123" cy="6155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mice()</a:t>
            </a:r>
          </a:p>
        </p:txBody>
      </p:sp>
    </p:spTree>
    <p:extLst>
      <p:ext uri="{BB962C8B-B14F-4D97-AF65-F5344CB8AC3E}">
        <p14:creationId xmlns:p14="http://schemas.microsoft.com/office/powerpoint/2010/main" val="11762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B9E673-DA56-E087-494D-85E5950160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MICE Example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Initialization: </a:t>
            </a:r>
            <a:r>
              <a:rPr lang="en-US" dirty="0"/>
              <a:t>fill in the missing values with column mean (with or without NAs)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Iterations: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each column </a:t>
            </a:r>
            <a:br>
              <a:rPr lang="en-US" dirty="0"/>
            </a:br>
            <a:r>
              <a:rPr lang="en-US" dirty="0"/>
              <a:t>per iteration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A3BAC-2657-AAAE-A506-28D75E2ECE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Iterative Missing Value Imputation, cont.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257A0C-9AA7-CD14-A0EF-0663DDFB2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011053"/>
              </p:ext>
            </p:extLst>
          </p:nvPr>
        </p:nvGraphicFramePr>
        <p:xfrm>
          <a:off x="3559353" y="2000718"/>
          <a:ext cx="274881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9762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461C30-91B4-89C8-5B85-5E810C68E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555351"/>
              </p:ext>
            </p:extLst>
          </p:nvPr>
        </p:nvGraphicFramePr>
        <p:xfrm>
          <a:off x="6800393" y="2000718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27F1E6-071C-3A75-2205-FE33103DE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2148"/>
              </p:ext>
            </p:extLst>
          </p:nvPr>
        </p:nvGraphicFramePr>
        <p:xfrm>
          <a:off x="3559353" y="4143072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B76E8B0-EAE8-C550-D8A5-2A5C0ACF49E0}"/>
              </a:ext>
            </a:extLst>
          </p:cNvPr>
          <p:cNvSpPr/>
          <p:nvPr/>
        </p:nvSpPr>
        <p:spPr>
          <a:xfrm>
            <a:off x="3559353" y="4143072"/>
            <a:ext cx="564412" cy="15087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F445E-89AD-FD68-50EA-EAB52A3247D1}"/>
              </a:ext>
            </a:extLst>
          </p:cNvPr>
          <p:cNvSpPr/>
          <p:nvPr/>
        </p:nvSpPr>
        <p:spPr>
          <a:xfrm>
            <a:off x="4123765" y="4143072"/>
            <a:ext cx="2164078" cy="1508760"/>
          </a:xfrm>
          <a:prstGeom prst="rect">
            <a:avLst/>
          </a:prstGeom>
          <a:noFill/>
          <a:ln w="28575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9E0F4A-0DF9-A669-7104-71217069A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90747"/>
              </p:ext>
            </p:extLst>
          </p:nvPr>
        </p:nvGraphicFramePr>
        <p:xfrm>
          <a:off x="6800393" y="4147769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F7014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F9FCB23-B723-521F-E1DB-E30081E2AA20}"/>
              </a:ext>
            </a:extLst>
          </p:cNvPr>
          <p:cNvSpPr/>
          <p:nvPr/>
        </p:nvSpPr>
        <p:spPr>
          <a:xfrm>
            <a:off x="6791295" y="4163982"/>
            <a:ext cx="564412" cy="12485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0CFBC5-B234-E5D1-E4D3-EE9F04D90045}"/>
              </a:ext>
            </a:extLst>
          </p:cNvPr>
          <p:cNvSpPr/>
          <p:nvPr/>
        </p:nvSpPr>
        <p:spPr>
          <a:xfrm>
            <a:off x="7355707" y="4157928"/>
            <a:ext cx="2164078" cy="1254553"/>
          </a:xfrm>
          <a:prstGeom prst="rect">
            <a:avLst/>
          </a:prstGeom>
          <a:noFill/>
          <a:ln w="28575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FC75EC-5421-F80D-3525-E0D1FCB9CC5B}"/>
              </a:ext>
            </a:extLst>
          </p:cNvPr>
          <p:cNvSpPr/>
          <p:nvPr/>
        </p:nvSpPr>
        <p:spPr>
          <a:xfrm>
            <a:off x="7355707" y="5412482"/>
            <a:ext cx="2173176" cy="24404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0074CB-8BCD-783D-27E0-E60AAEB413C9}"/>
              </a:ext>
            </a:extLst>
          </p:cNvPr>
          <p:cNvSpPr txBox="1"/>
          <p:nvPr/>
        </p:nvSpPr>
        <p:spPr>
          <a:xfrm>
            <a:off x="8103678" y="3578301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train(x)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7FCC96-2A5D-AA28-B208-869E661313F1}"/>
              </a:ext>
            </a:extLst>
          </p:cNvPr>
          <p:cNvSpPr txBox="1"/>
          <p:nvPr/>
        </p:nvSpPr>
        <p:spPr>
          <a:xfrm>
            <a:off x="6745043" y="3584670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train(y)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DF136B-2F0A-ABCC-EF32-797EF1DDBF26}"/>
              </a:ext>
            </a:extLst>
          </p:cNvPr>
          <p:cNvCxnSpPr/>
          <p:nvPr/>
        </p:nvCxnSpPr>
        <p:spPr>
          <a:xfrm>
            <a:off x="8437746" y="3917153"/>
            <a:ext cx="0" cy="1518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929F62-455B-AD9F-8F89-CA9FDE1C1EFD}"/>
              </a:ext>
            </a:extLst>
          </p:cNvPr>
          <p:cNvCxnSpPr/>
          <p:nvPr/>
        </p:nvCxnSpPr>
        <p:spPr>
          <a:xfrm>
            <a:off x="7055986" y="3906993"/>
            <a:ext cx="0" cy="1518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01F2357-87BB-5AE7-E49D-CB29CAA6A830}"/>
              </a:ext>
            </a:extLst>
          </p:cNvPr>
          <p:cNvSpPr txBox="1"/>
          <p:nvPr/>
        </p:nvSpPr>
        <p:spPr>
          <a:xfrm>
            <a:off x="9952798" y="5359999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test(x)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670780-6255-1AD7-4D9A-358431B39F36}"/>
              </a:ext>
            </a:extLst>
          </p:cNvPr>
          <p:cNvCxnSpPr/>
          <p:nvPr/>
        </p:nvCxnSpPr>
        <p:spPr>
          <a:xfrm flipH="1">
            <a:off x="9728066" y="5562549"/>
            <a:ext cx="21737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2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8D72BC-5D37-42C5-F255-B06EF151E7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DataWig</a:t>
            </a:r>
            <a:endParaRPr lang="en-US" dirty="0"/>
          </a:p>
          <a:p>
            <a:pPr lvl="1"/>
            <a:r>
              <a:rPr lang="en-US" dirty="0"/>
              <a:t>Missing values imputation for heterogeneous </a:t>
            </a:r>
            <a:br>
              <a:rPr lang="en-US" dirty="0"/>
            </a:br>
            <a:r>
              <a:rPr lang="en-US" dirty="0"/>
              <a:t>data including unstructured text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50820-F1BC-9D11-D5C6-ABF42A5AC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DNN Based MV Imputation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C035E-04DF-573D-BC56-93BEC0F92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401" y="403366"/>
            <a:ext cx="48956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D59A9F-097F-7BED-0928-4A35DBDEFD16}"/>
              </a:ext>
            </a:extLst>
          </p:cNvPr>
          <p:cNvSpPr txBox="1"/>
          <p:nvPr/>
        </p:nvSpPr>
        <p:spPr>
          <a:xfrm>
            <a:off x="7322248" y="343688"/>
            <a:ext cx="248500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DataWig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Missing Value Imputation for Tables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, J. of ML Research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59E6B-AB55-4B7C-6B05-A986AF29B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77" y="1617798"/>
            <a:ext cx="4793213" cy="4096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D42CB2-4DDF-81D4-E32C-969BAB504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552" y="2331703"/>
            <a:ext cx="3402957" cy="1493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C0038E-34B7-6E4E-A46A-B5B297706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572" y="3989933"/>
            <a:ext cx="2964927" cy="169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FF55DA-F74B-F096-D8A9-7CC830C1EF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Dynamic Imputation</a:t>
            </a:r>
          </a:p>
          <a:p>
            <a:pPr lvl="1"/>
            <a:r>
              <a:rPr lang="en-US" dirty="0"/>
              <a:t>Data exploration w/ on-the-fly imputation</a:t>
            </a:r>
          </a:p>
          <a:p>
            <a:pPr lvl="1"/>
            <a:r>
              <a:rPr lang="en-US" dirty="0"/>
              <a:t>Optimal placement of </a:t>
            </a:r>
            <a:r>
              <a:rPr lang="en-US" b="1" dirty="0">
                <a:solidFill>
                  <a:schemeClr val="accent1"/>
                </a:solidFill>
              </a:rPr>
              <a:t>drop </a:t>
            </a:r>
            <a:r>
              <a:rPr lang="el-GR" b="1" dirty="0">
                <a:solidFill>
                  <a:schemeClr val="accent1"/>
                </a:solidFill>
              </a:rPr>
              <a:t>δ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impute </a:t>
            </a:r>
            <a:r>
              <a:rPr lang="el-GR" b="1" dirty="0">
                <a:solidFill>
                  <a:schemeClr val="accent1"/>
                </a:solidFill>
              </a:rPr>
              <a:t>μ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chained-equation imputation </a:t>
            </a:r>
            <a:r>
              <a:rPr lang="en-US" dirty="0"/>
              <a:t>via decision trees)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Multi-objective optimization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F1BCF-6A7A-7390-8AB9-162527D7E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Planning w/ MV Imputation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6C7D2-C94C-EF20-E5A1-4231D09D6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816" y="41589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F123EB-ADA2-46FC-F6DA-E5253D7D4565}"/>
              </a:ext>
            </a:extLst>
          </p:cNvPr>
          <p:cNvSpPr txBox="1"/>
          <p:nvPr/>
        </p:nvSpPr>
        <p:spPr>
          <a:xfrm>
            <a:off x="6583680" y="350523"/>
            <a:ext cx="321440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Cambronero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John K.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Micah Smith, Samuel Madden: Query Optimization for Dynamic Imputation.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F0DBCE-8C73-2E3C-2976-CC26CE15F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106" y="2559504"/>
            <a:ext cx="3352576" cy="3346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E4AD53-EE42-EDF1-7A19-4E6BC4091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196" y="2659338"/>
            <a:ext cx="3159622" cy="30341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2956DB-610A-EF9A-0E06-B6C6EA04DA67}"/>
              </a:ext>
            </a:extLst>
          </p:cNvPr>
          <p:cNvSpPr txBox="1"/>
          <p:nvPr/>
        </p:nvSpPr>
        <p:spPr>
          <a:xfrm>
            <a:off x="2289710" y="2972511"/>
            <a:ext cx="100965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Optimized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0D65DF-37E9-D1ED-AC9E-B2DE0EDCD193}"/>
              </a:ext>
            </a:extLst>
          </p:cNvPr>
          <p:cNvSpPr txBox="1"/>
          <p:nvPr/>
        </p:nvSpPr>
        <p:spPr>
          <a:xfrm>
            <a:off x="6657652" y="2759605"/>
            <a:ext cx="100965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 Optimized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9671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547A83-01DB-10EE-DC23-F9F90ED070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Missing values</a:t>
            </a:r>
          </a:p>
          <a:p>
            <a:pPr lvl="1"/>
            <a:r>
              <a:rPr lang="en-US" dirty="0"/>
              <a:t>Sparsity in general (zero values, one-hot encoding)</a:t>
            </a:r>
          </a:p>
          <a:p>
            <a:pPr lvl="1"/>
            <a:endParaRPr lang="en-US" dirty="0"/>
          </a:p>
          <a:p>
            <a:r>
              <a:rPr lang="en-US" dirty="0" err="1"/>
              <a:t>XGBoost</a:t>
            </a:r>
            <a:endParaRPr lang="en-US" dirty="0"/>
          </a:p>
          <a:p>
            <a:pPr lvl="1"/>
            <a:r>
              <a:rPr lang="en-US" dirty="0"/>
              <a:t>Implementation of gradient boosted decision trees</a:t>
            </a:r>
          </a:p>
          <a:p>
            <a:pPr lvl="1"/>
            <a:r>
              <a:rPr lang="en-US" dirty="0"/>
              <a:t>Multi-threaded, cache-conscious </a:t>
            </a:r>
          </a:p>
          <a:p>
            <a:pPr lvl="1"/>
            <a:endParaRPr lang="en-US" dirty="0"/>
          </a:p>
          <a:p>
            <a:r>
              <a:rPr lang="en-US" dirty="0"/>
              <a:t>Sparsity-aware Split Finding</a:t>
            </a:r>
          </a:p>
          <a:p>
            <a:pPr lvl="1"/>
            <a:r>
              <a:rPr lang="en-US" dirty="0"/>
              <a:t>Handles the missing values by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default paths</a:t>
            </a:r>
            <a:r>
              <a:rPr lang="en-US" dirty="0"/>
              <a:t> (learned from data)</a:t>
            </a:r>
          </a:p>
          <a:p>
            <a:pPr lvl="1"/>
            <a:r>
              <a:rPr lang="en-US" dirty="0"/>
              <a:t>An example will be classified into the default direction </a:t>
            </a:r>
            <a:br>
              <a:rPr lang="en-US" dirty="0"/>
            </a:br>
            <a:r>
              <a:rPr lang="en-US" dirty="0"/>
              <a:t>when the feature needed for the split is missing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CF551-7C4E-7AEF-A72F-8AE364B41D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XGBoost’s</a:t>
            </a:r>
            <a:r>
              <a:rPr lang="en-US" dirty="0"/>
              <a:t> Sparsity-aware Split Finding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55952-1A9C-88D1-2F54-CDF91D7136B9}"/>
              </a:ext>
            </a:extLst>
          </p:cNvPr>
          <p:cNvSpPr txBox="1"/>
          <p:nvPr/>
        </p:nvSpPr>
        <p:spPr>
          <a:xfrm>
            <a:off x="7321483" y="334871"/>
            <a:ext cx="248500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Tianqi Chen and Charlos Guestrin: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XGBoost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Scalable Tree Boosting System,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5AA95-0D55-0411-6951-81BA3A5D7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017" y="407303"/>
            <a:ext cx="5165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CBD59D7-0805-353A-22A1-AD4A517BC5AD}"/>
              </a:ext>
            </a:extLst>
          </p:cNvPr>
          <p:cNvGrpSpPr/>
          <p:nvPr/>
        </p:nvGrpSpPr>
        <p:grpSpPr>
          <a:xfrm>
            <a:off x="8146949" y="2986714"/>
            <a:ext cx="2730322" cy="2601194"/>
            <a:chOff x="5770646" y="548847"/>
            <a:chExt cx="2730322" cy="260119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FCE6CD1-71D5-F83C-E71F-2D4DF42FC4E9}"/>
                </a:ext>
              </a:extLst>
            </p:cNvPr>
            <p:cNvSpPr/>
            <p:nvPr/>
          </p:nvSpPr>
          <p:spPr>
            <a:xfrm>
              <a:off x="5897308" y="1527957"/>
              <a:ext cx="13716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 male?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24DF65-1D5D-E2AE-D87E-1D62F2191404}"/>
                </a:ext>
              </a:extLst>
            </p:cNvPr>
            <p:cNvSpPr/>
            <p:nvPr/>
          </p:nvSpPr>
          <p:spPr>
            <a:xfrm>
              <a:off x="6794088" y="548847"/>
              <a:ext cx="13716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age &lt; 20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83A1122-0CD1-2487-0B93-516A231F1675}"/>
                </a:ext>
              </a:extLst>
            </p:cNvPr>
            <p:cNvSpPr/>
            <p:nvPr/>
          </p:nvSpPr>
          <p:spPr>
            <a:xfrm>
              <a:off x="7586568" y="1527957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906A779-3D8C-F906-3D71-B7A575A0C2B7}"/>
                </a:ext>
              </a:extLst>
            </p:cNvPr>
            <p:cNvSpPr/>
            <p:nvPr/>
          </p:nvSpPr>
          <p:spPr>
            <a:xfrm>
              <a:off x="7208093" y="2499801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E77D439-2B4C-0ED7-E046-5BA11047725B}"/>
                </a:ext>
              </a:extLst>
            </p:cNvPr>
            <p:cNvSpPr/>
            <p:nvPr/>
          </p:nvSpPr>
          <p:spPr>
            <a:xfrm>
              <a:off x="5770646" y="2458786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X1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E2A517-24B0-DE65-4BCE-5A0101367A8D}"/>
                </a:ext>
              </a:extLst>
            </p:cNvPr>
            <p:cNvCxnSpPr>
              <a:stCxn id="8" idx="4"/>
            </p:cNvCxnSpPr>
            <p:nvPr/>
          </p:nvCxnSpPr>
          <p:spPr>
            <a:xfrm flipH="1">
              <a:off x="6794088" y="1199087"/>
              <a:ext cx="685800" cy="32887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A5B41E0-2DFE-B761-1444-18DDE520088A}"/>
                </a:ext>
              </a:extLst>
            </p:cNvPr>
            <p:cNvCxnSpPr>
              <a:stCxn id="8" idx="4"/>
              <a:endCxn id="9" idx="0"/>
            </p:cNvCxnSpPr>
            <p:nvPr/>
          </p:nvCxnSpPr>
          <p:spPr>
            <a:xfrm>
              <a:off x="7479888" y="1199087"/>
              <a:ext cx="563880" cy="32887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4D37FF-04F4-A915-D247-9D38CB1D4129}"/>
                </a:ext>
              </a:extLst>
            </p:cNvPr>
            <p:cNvCxnSpPr>
              <a:stCxn id="7" idx="4"/>
              <a:endCxn id="11" idx="0"/>
            </p:cNvCxnSpPr>
            <p:nvPr/>
          </p:nvCxnSpPr>
          <p:spPr>
            <a:xfrm flipH="1">
              <a:off x="6227846" y="2178197"/>
              <a:ext cx="355262" cy="280589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A0A3ED-1E1D-57EE-E325-8252A5C88D99}"/>
                </a:ext>
              </a:extLst>
            </p:cNvPr>
            <p:cNvCxnSpPr>
              <a:stCxn id="7" idx="4"/>
              <a:endCxn id="10" idx="0"/>
            </p:cNvCxnSpPr>
            <p:nvPr/>
          </p:nvCxnSpPr>
          <p:spPr>
            <a:xfrm>
              <a:off x="6583108" y="2178197"/>
              <a:ext cx="1082185" cy="32160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B557B4-A15A-288C-6260-3D0C331EDDEA}"/>
                </a:ext>
              </a:extLst>
            </p:cNvPr>
            <p:cNvCxnSpPr>
              <a:stCxn id="8" idx="4"/>
            </p:cNvCxnSpPr>
            <p:nvPr/>
          </p:nvCxnSpPr>
          <p:spPr>
            <a:xfrm flipH="1">
              <a:off x="6936328" y="1199087"/>
              <a:ext cx="543560" cy="355647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654208-E40F-8E98-3E94-355555ECB627}"/>
                </a:ext>
              </a:extLst>
            </p:cNvPr>
            <p:cNvCxnSpPr>
              <a:stCxn id="7" idx="4"/>
            </p:cNvCxnSpPr>
            <p:nvPr/>
          </p:nvCxnSpPr>
          <p:spPr>
            <a:xfrm>
              <a:off x="6583108" y="2178197"/>
              <a:ext cx="864326" cy="352563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F0A99C-14B1-E6DB-8A8F-12D873C59404}"/>
                </a:ext>
              </a:extLst>
            </p:cNvPr>
            <p:cNvSpPr txBox="1"/>
            <p:nvPr/>
          </p:nvSpPr>
          <p:spPr>
            <a:xfrm>
              <a:off x="5833808" y="2100182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04929D-A5C5-988E-7BBF-F6C3B382370B}"/>
                </a:ext>
              </a:extLst>
            </p:cNvPr>
            <p:cNvSpPr txBox="1"/>
            <p:nvPr/>
          </p:nvSpPr>
          <p:spPr>
            <a:xfrm>
              <a:off x="7042557" y="2059194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F75C3A-1C07-ACDC-BE2D-D56F9B92D725}"/>
                </a:ext>
              </a:extLst>
            </p:cNvPr>
            <p:cNvSpPr txBox="1"/>
            <p:nvPr/>
          </p:nvSpPr>
          <p:spPr>
            <a:xfrm>
              <a:off x="6633522" y="1095023"/>
              <a:ext cx="503466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1781BF-45E3-C591-57B7-6DA2413BB21C}"/>
                </a:ext>
              </a:extLst>
            </p:cNvPr>
            <p:cNvSpPr txBox="1"/>
            <p:nvPr/>
          </p:nvSpPr>
          <p:spPr>
            <a:xfrm>
              <a:off x="7830408" y="1143621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26C695-64B4-BB5F-051C-9555D35D8800}"/>
                </a:ext>
              </a:extLst>
            </p:cNvPr>
            <p:cNvSpPr txBox="1"/>
            <p:nvPr/>
          </p:nvSpPr>
          <p:spPr>
            <a:xfrm>
              <a:off x="6583108" y="2368834"/>
              <a:ext cx="82051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default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68074D-FE19-B4F3-356D-EDED8445362D}"/>
                </a:ext>
              </a:extLst>
            </p:cNvPr>
            <p:cNvSpPr txBox="1"/>
            <p:nvPr/>
          </p:nvSpPr>
          <p:spPr>
            <a:xfrm>
              <a:off x="7041591" y="1293467"/>
              <a:ext cx="82051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default</a:t>
              </a:r>
            </a:p>
          </p:txBody>
        </p: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89483F0-8456-D8B0-39F7-DBDE8180F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254285"/>
              </p:ext>
            </p:extLst>
          </p:nvPr>
        </p:nvGraphicFramePr>
        <p:xfrm>
          <a:off x="7922158" y="1335562"/>
          <a:ext cx="3098819" cy="135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663">
                  <a:extLst>
                    <a:ext uri="{9D8B030D-6E8A-4147-A177-3AD203B41FA5}">
                      <a16:colId xmlns:a16="http://schemas.microsoft.com/office/drawing/2014/main" val="3988916720"/>
                    </a:ext>
                  </a:extLst>
                </a:gridCol>
                <a:gridCol w="655209">
                  <a:extLst>
                    <a:ext uri="{9D8B030D-6E8A-4147-A177-3AD203B41FA5}">
                      <a16:colId xmlns:a16="http://schemas.microsoft.com/office/drawing/2014/main" val="856238178"/>
                    </a:ext>
                  </a:extLst>
                </a:gridCol>
                <a:gridCol w="1315947">
                  <a:extLst>
                    <a:ext uri="{9D8B030D-6E8A-4147-A177-3AD203B41FA5}">
                      <a16:colId xmlns:a16="http://schemas.microsoft.com/office/drawing/2014/main" val="3433506314"/>
                    </a:ext>
                  </a:extLst>
                </a:gridCol>
              </a:tblGrid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73374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61254364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384295766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533171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4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81AFEF-81A7-1237-1B9F-423E59ED8B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R Package </a:t>
            </a:r>
            <a:br>
              <a:rPr lang="en-US" dirty="0"/>
            </a:br>
            <a:r>
              <a:rPr lang="en-US" dirty="0" err="1"/>
              <a:t>imputeTS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7B0B9-6493-FC3B-77EA-9443438280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 Series Imputation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3AFBE-7E53-1B5E-7FD5-C27782000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656" y="1324804"/>
            <a:ext cx="7516361" cy="4316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3FDC15-DA94-0888-802E-A62C7C624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282" y="418061"/>
            <a:ext cx="45469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777330-555F-5E3E-A285-80607F0C87B4}"/>
              </a:ext>
            </a:extLst>
          </p:cNvPr>
          <p:cNvSpPr txBox="1"/>
          <p:nvPr/>
        </p:nvSpPr>
        <p:spPr>
          <a:xfrm>
            <a:off x="6519135" y="358172"/>
            <a:ext cx="331479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Steffen Moritz and Thomas Bartz-Beielstein: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imputeTS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Time Series Missing Value Imputation in 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The R Journal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14102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D8B6E5-D90C-6850-A2A0-9318CBEBDA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Motivating Use Case</a:t>
            </a:r>
          </a:p>
          <a:p>
            <a:pPr lvl="1"/>
            <a:r>
              <a:rPr lang="en-US" dirty="0"/>
              <a:t>Given overlapping weekly aggregates y (daily moving average)</a:t>
            </a:r>
          </a:p>
          <a:p>
            <a:pPr lvl="1"/>
            <a:r>
              <a:rPr lang="en-US" dirty="0"/>
              <a:t>Reconstruct the </a:t>
            </a:r>
            <a:r>
              <a:rPr lang="en-US" b="1" dirty="0">
                <a:solidFill>
                  <a:schemeClr val="accent1"/>
                </a:solidFill>
              </a:rPr>
              <a:t>original time series X</a:t>
            </a:r>
          </a:p>
          <a:p>
            <a:pPr lvl="1"/>
            <a:endParaRPr lang="en-US" sz="700" dirty="0"/>
          </a:p>
          <a:p>
            <a:r>
              <a:rPr lang="en-US" dirty="0"/>
              <a:t>Problem Formulation</a:t>
            </a:r>
          </a:p>
          <a:p>
            <a:pPr lvl="1"/>
            <a:r>
              <a:rPr lang="en-US" dirty="0"/>
              <a:t>Aggregates y</a:t>
            </a:r>
          </a:p>
          <a:p>
            <a:pPr lvl="1"/>
            <a:r>
              <a:rPr lang="en-US" dirty="0"/>
              <a:t>Original time series X (unknown) </a:t>
            </a:r>
          </a:p>
          <a:p>
            <a:pPr lvl="1"/>
            <a:r>
              <a:rPr lang="en-US" dirty="0"/>
              <a:t>Mapping O of subsets of X to y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Least squares regression problem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700" dirty="0"/>
          </a:p>
          <a:p>
            <a:r>
              <a:rPr lang="en-US" dirty="0"/>
              <a:t>Advanced Method</a:t>
            </a:r>
          </a:p>
          <a:p>
            <a:pPr lvl="1"/>
            <a:r>
              <a:rPr lang="en-US" dirty="0"/>
              <a:t>Discrete Cosine Transform (DCT)</a:t>
            </a:r>
            <a:br>
              <a:rPr lang="en-US" dirty="0"/>
            </a:br>
            <a:r>
              <a:rPr lang="en-US" dirty="0"/>
              <a:t>(sparsest spectral representation)</a:t>
            </a:r>
          </a:p>
          <a:p>
            <a:pPr lvl="1"/>
            <a:r>
              <a:rPr lang="en-US" dirty="0"/>
              <a:t>Non-negativity and smoothness constraints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873C4-7368-4C7E-4873-A059404E5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Time Series Recovery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3C9CD-725A-4EE1-08E4-E84789EE7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651" y="2320655"/>
            <a:ext cx="3699785" cy="2175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A70C51-9391-E7F0-6C4D-826231891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634" y="470131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82AC4B-F217-63DA-B256-2A28B2C6F7CB}"/>
              </a:ext>
            </a:extLst>
          </p:cNvPr>
          <p:cNvSpPr txBox="1"/>
          <p:nvPr/>
        </p:nvSpPr>
        <p:spPr>
          <a:xfrm>
            <a:off x="6811364" y="4653737"/>
            <a:ext cx="32255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[Faisal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Almutairi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HomeRun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Scalable Sparse-Spectrum Reconstruction of Aggregated Historical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626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07">
            <a:extLst>
              <a:ext uri="{FF2B5EF4-FFF2-40B4-BE49-F238E27FC236}">
                <a16:creationId xmlns:a16="http://schemas.microsoft.com/office/drawing/2014/main" id="{D8EA04DA-59D6-65AC-BA57-9E2A5452777F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0C176-D95B-B7E7-6E76-E6E069AEC0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Automatic Generation of Cleaning Pipelines</a:t>
            </a:r>
          </a:p>
          <a:p>
            <a:pPr lvl="1"/>
            <a:r>
              <a:rPr lang="en-US" sz="1800" dirty="0"/>
              <a:t>Library of robust, parameterized </a:t>
            </a:r>
            <a:r>
              <a:rPr lang="en-US" sz="1800" b="1" dirty="0">
                <a:solidFill>
                  <a:srgbClr val="7889FB"/>
                </a:solidFill>
              </a:rPr>
              <a:t>data cleaning primitives</a:t>
            </a:r>
            <a:r>
              <a:rPr lang="en-US" sz="1800" b="1" dirty="0"/>
              <a:t>, </a:t>
            </a:r>
            <a:r>
              <a:rPr lang="en-US" sz="1800" dirty="0"/>
              <a:t> </a:t>
            </a:r>
          </a:p>
          <a:p>
            <a:pPr lvl="1"/>
            <a:r>
              <a:rPr lang="en-US" sz="1800" b="1" dirty="0">
                <a:solidFill>
                  <a:srgbClr val="7889FB"/>
                </a:solidFill>
              </a:rPr>
              <a:t>Enumeration of DAGs </a:t>
            </a:r>
            <a:r>
              <a:rPr lang="en-US" sz="1800" dirty="0"/>
              <a:t>of primitives &amp; </a:t>
            </a:r>
            <a:r>
              <a:rPr lang="en-US" sz="1800" b="1" dirty="0">
                <a:solidFill>
                  <a:srgbClr val="7889FB"/>
                </a:solidFill>
              </a:rPr>
              <a:t>hyper-parameter optimization </a:t>
            </a:r>
            <a:r>
              <a:rPr lang="en-US" sz="1800" dirty="0">
                <a:solidFill>
                  <a:schemeClr val="tx1"/>
                </a:solidFill>
              </a:rPr>
              <a:t>(evolutionary, HB)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8188E-C388-6187-558F-D25B9332F3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Cleaning Pipelines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8AD3022-3648-8BF6-DDA1-4D0B2BBC0F06}"/>
              </a:ext>
            </a:extLst>
          </p:cNvPr>
          <p:cNvCxnSpPr>
            <a:stCxn id="134" idx="3"/>
            <a:endCxn id="108" idx="0"/>
          </p:cNvCxnSpPr>
          <p:nvPr/>
        </p:nvCxnSpPr>
        <p:spPr>
          <a:xfrm flipH="1">
            <a:off x="4716952" y="3515845"/>
            <a:ext cx="1181976" cy="734149"/>
          </a:xfrm>
          <a:prstGeom prst="line">
            <a:avLst/>
          </a:prstGeom>
          <a:noFill/>
          <a:ln w="6350" cap="flat" cmpd="sng" algn="ctr">
            <a:solidFill>
              <a:srgbClr val="A5A5A5"/>
            </a:solidFill>
            <a:prstDash val="lgDashDotDot"/>
            <a:miter lim="800000"/>
            <a:tailEnd type="none"/>
          </a:ln>
          <a:effectLst/>
        </p:spPr>
      </p:cxnSp>
      <p:graphicFrame>
        <p:nvGraphicFramePr>
          <p:cNvPr id="108" name="Table 107">
            <a:extLst>
              <a:ext uri="{FF2B5EF4-FFF2-40B4-BE49-F238E27FC236}">
                <a16:creationId xmlns:a16="http://schemas.microsoft.com/office/drawing/2014/main" id="{B1FC3539-A5A5-472D-05CE-D147C0039535}"/>
              </a:ext>
            </a:extLst>
          </p:cNvPr>
          <p:cNvGraphicFramePr>
            <a:graphicFrameLocks noGrp="1"/>
          </p:cNvGraphicFramePr>
          <p:nvPr/>
        </p:nvGraphicFramePr>
        <p:xfrm>
          <a:off x="3164508" y="4249994"/>
          <a:ext cx="3104889" cy="274320"/>
        </p:xfrm>
        <a:graphic>
          <a:graphicData uri="http://schemas.openxmlformats.org/drawingml/2006/table">
            <a:tbl>
              <a:tblPr firstRow="1" bandRow="1"/>
              <a:tblGrid>
                <a:gridCol w="3104889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46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 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gmm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imputeFD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mergeDup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delML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EB58D8BC-C5A3-E68F-433B-5A9EA888DF52}"/>
              </a:ext>
            </a:extLst>
          </p:cNvPr>
          <p:cNvGraphicFramePr>
            <a:graphicFrameLocks noGrp="1"/>
          </p:cNvGraphicFramePr>
          <p:nvPr/>
        </p:nvGraphicFramePr>
        <p:xfrm>
          <a:off x="6368673" y="4254070"/>
          <a:ext cx="2907417" cy="274320"/>
        </p:xfrm>
        <a:graphic>
          <a:graphicData uri="http://schemas.openxmlformats.org/drawingml/2006/table">
            <a:tbl>
              <a:tblPr firstRow="1" bandRow="1"/>
              <a:tblGrid>
                <a:gridCol w="2907417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02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2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outlierBySd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mice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d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elDup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v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oting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F2B89B4-C581-9897-DF40-F6C5EE297231}"/>
              </a:ext>
            </a:extLst>
          </p:cNvPr>
          <p:cNvGrpSpPr/>
          <p:nvPr/>
        </p:nvGrpSpPr>
        <p:grpSpPr>
          <a:xfrm>
            <a:off x="4579550" y="2602287"/>
            <a:ext cx="3494363" cy="946227"/>
            <a:chOff x="2984216" y="2631471"/>
            <a:chExt cx="3494363" cy="946227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B1AD2E1-AD89-026F-A7B4-21E01FE6218C}"/>
                </a:ext>
              </a:extLst>
            </p:cNvPr>
            <p:cNvGrpSpPr/>
            <p:nvPr/>
          </p:nvGrpSpPr>
          <p:grpSpPr>
            <a:xfrm>
              <a:off x="2984216" y="2631471"/>
              <a:ext cx="3494363" cy="946227"/>
              <a:chOff x="5549057" y="13313957"/>
              <a:chExt cx="6753938" cy="3175506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4159047-0BDF-963F-6AE8-9B729B933EB1}"/>
                  </a:ext>
                </a:extLst>
              </p:cNvPr>
              <p:cNvGrpSpPr/>
              <p:nvPr/>
            </p:nvGrpSpPr>
            <p:grpSpPr>
              <a:xfrm>
                <a:off x="6307142" y="13313957"/>
                <a:ext cx="5995853" cy="3175506"/>
                <a:chOff x="5798852" y="12952646"/>
                <a:chExt cx="5995853" cy="3175506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93F172C5-5DBA-DB20-F511-805A5CCFCDF5}"/>
                    </a:ext>
                  </a:extLst>
                </p:cNvPr>
                <p:cNvCxnSpPr/>
                <p:nvPr/>
              </p:nvCxnSpPr>
              <p:spPr>
                <a:xfrm flipH="1">
                  <a:off x="5798852" y="14860135"/>
                  <a:ext cx="834823" cy="60971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B0142900-F200-C0EB-823B-4C14234732F9}"/>
                    </a:ext>
                  </a:extLst>
                </p:cNvPr>
                <p:cNvCxnSpPr/>
                <p:nvPr/>
              </p:nvCxnSpPr>
              <p:spPr>
                <a:xfrm flipH="1">
                  <a:off x="8405988" y="13706774"/>
                  <a:ext cx="22676" cy="38448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45762189-4065-4275-7E39-774E51B82940}"/>
                    </a:ext>
                  </a:extLst>
                </p:cNvPr>
                <p:cNvCxnSpPr>
                  <a:endCxn id="131" idx="0"/>
                </p:cNvCxnSpPr>
                <p:nvPr/>
              </p:nvCxnSpPr>
              <p:spPr>
                <a:xfrm>
                  <a:off x="6584088" y="14845385"/>
                  <a:ext cx="203444" cy="52760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5ACACF4D-2295-B49D-0867-E4AECEBEC918}"/>
                    </a:ext>
                  </a:extLst>
                </p:cNvPr>
                <p:cNvCxnSpPr>
                  <a:endCxn id="134" idx="0"/>
                </p:cNvCxnSpPr>
                <p:nvPr/>
              </p:nvCxnSpPr>
              <p:spPr>
                <a:xfrm flipH="1">
                  <a:off x="7925410" y="14839908"/>
                  <a:ext cx="472957" cy="539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7284B709-873E-CBA4-E6E5-07989BE66A61}"/>
                    </a:ext>
                  </a:extLst>
                </p:cNvPr>
                <p:cNvCxnSpPr>
                  <a:endCxn id="133" idx="1"/>
                </p:cNvCxnSpPr>
                <p:nvPr/>
              </p:nvCxnSpPr>
              <p:spPr>
                <a:xfrm>
                  <a:off x="8398368" y="14839908"/>
                  <a:ext cx="330383" cy="64313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C63F2850-46B8-A12B-913E-B39E7836CC87}"/>
                    </a:ext>
                  </a:extLst>
                </p:cNvPr>
                <p:cNvCxnSpPr/>
                <p:nvPr/>
              </p:nvCxnSpPr>
              <p:spPr>
                <a:xfrm flipH="1">
                  <a:off x="10116997" y="14781396"/>
                  <a:ext cx="151622" cy="57451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E36F20EF-85A5-70C1-88E2-9552552057E0}"/>
                    </a:ext>
                  </a:extLst>
                </p:cNvPr>
                <p:cNvCxnSpPr>
                  <a:endCxn id="132" idx="0"/>
                </p:cNvCxnSpPr>
                <p:nvPr/>
              </p:nvCxnSpPr>
              <p:spPr>
                <a:xfrm>
                  <a:off x="10268619" y="14781396"/>
                  <a:ext cx="1052979" cy="57881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ACD75059-B1AB-D296-969F-C15D5474AF36}"/>
                    </a:ext>
                  </a:extLst>
                </p:cNvPr>
                <p:cNvSpPr/>
                <p:nvPr/>
              </p:nvSpPr>
              <p:spPr>
                <a:xfrm>
                  <a:off x="9579659" y="1406640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8E6B1990-A999-CF6F-1C9F-98DECB4EF494}"/>
                    </a:ext>
                  </a:extLst>
                </p:cNvPr>
                <p:cNvSpPr/>
                <p:nvPr/>
              </p:nvSpPr>
              <p:spPr>
                <a:xfrm>
                  <a:off x="9732909" y="1536624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3400C529-237D-5010-9AB8-2A762677FE13}"/>
                    </a:ext>
                  </a:extLst>
                </p:cNvPr>
                <p:cNvCxnSpPr>
                  <a:endCxn id="125" idx="1"/>
                </p:cNvCxnSpPr>
                <p:nvPr/>
              </p:nvCxnSpPr>
              <p:spPr>
                <a:xfrm>
                  <a:off x="8874265" y="13521154"/>
                  <a:ext cx="843964" cy="65488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F049D7CC-2CD8-D7F6-8C13-E1C08330B52A}"/>
                    </a:ext>
                  </a:extLst>
                </p:cNvPr>
                <p:cNvSpPr/>
                <p:nvPr/>
              </p:nvSpPr>
              <p:spPr>
                <a:xfrm>
                  <a:off x="7947937" y="14096733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2</a:t>
                  </a:r>
                </a:p>
              </p:txBody>
            </p: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78B306A8-F8FC-C20C-D2C2-B4FB3C83F0E5}"/>
                    </a:ext>
                  </a:extLst>
                </p:cNvPr>
                <p:cNvCxnSpPr>
                  <a:stCxn id="135" idx="3"/>
                  <a:endCxn id="130" idx="7"/>
                </p:cNvCxnSpPr>
                <p:nvPr/>
              </p:nvCxnSpPr>
              <p:spPr>
                <a:xfrm flipH="1">
                  <a:off x="7017770" y="13591660"/>
                  <a:ext cx="1119180" cy="62946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CF44C42F-09FC-0FEC-5A89-02C496F188D2}"/>
                    </a:ext>
                  </a:extLst>
                </p:cNvPr>
                <p:cNvSpPr/>
                <p:nvPr/>
              </p:nvSpPr>
              <p:spPr>
                <a:xfrm>
                  <a:off x="6210126" y="14111483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59B4234F-3A9A-2984-70E2-8D8280B3B941}"/>
                    </a:ext>
                  </a:extLst>
                </p:cNvPr>
                <p:cNvSpPr/>
                <p:nvPr/>
              </p:nvSpPr>
              <p:spPr>
                <a:xfrm>
                  <a:off x="6314425" y="1537299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  <a:endPara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EEADB5DF-7865-91D1-7A65-1E3D2F45CC25}"/>
                    </a:ext>
                  </a:extLst>
                </p:cNvPr>
                <p:cNvSpPr/>
                <p:nvPr/>
              </p:nvSpPr>
              <p:spPr>
                <a:xfrm>
                  <a:off x="10848491" y="15360213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  <a:endPara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9CE0501F-4D35-C514-3A26-195DFDCDBD8A}"/>
                    </a:ext>
                  </a:extLst>
                </p:cNvPr>
                <p:cNvSpPr/>
                <p:nvPr/>
              </p:nvSpPr>
              <p:spPr>
                <a:xfrm>
                  <a:off x="8590181" y="1537340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  <a:endPara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4C6AF647-3376-0B44-A43E-4B62E0E0DAC9}"/>
                    </a:ext>
                  </a:extLst>
                </p:cNvPr>
                <p:cNvSpPr/>
                <p:nvPr/>
              </p:nvSpPr>
              <p:spPr>
                <a:xfrm>
                  <a:off x="7452303" y="15379500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A6077CD8-11A0-5ABF-B3B5-A790170FFFD1}"/>
                    </a:ext>
                  </a:extLst>
                </p:cNvPr>
                <p:cNvSpPr/>
                <p:nvPr/>
              </p:nvSpPr>
              <p:spPr>
                <a:xfrm>
                  <a:off x="7998380" y="12952646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O</a:t>
                  </a:r>
                </a:p>
              </p:txBody>
            </p:sp>
          </p:grp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6A5B958-B8DC-5822-2A33-62FB4C9CA1FB}"/>
                  </a:ext>
                </a:extLst>
              </p:cNvPr>
              <p:cNvSpPr/>
              <p:nvPr/>
            </p:nvSpPr>
            <p:spPr>
              <a:xfrm>
                <a:off x="5549057" y="15721524"/>
                <a:ext cx="946214" cy="748652"/>
              </a:xfrm>
              <a:prstGeom prst="ellipse">
                <a:avLst/>
              </a:prstGeom>
              <a:solidFill>
                <a:srgbClr val="F70146"/>
              </a:solidFill>
              <a:ln w="28575" cap="flat" cmpd="sng" algn="ctr">
                <a:solidFill>
                  <a:srgbClr val="F70146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b="1" kern="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PP</a:t>
                </a:r>
                <a:r>
                  <a: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4C864F8-12B0-5C83-656F-E62C31A52E1A}"/>
                </a:ext>
              </a:extLst>
            </p:cNvPr>
            <p:cNvSpPr txBox="1"/>
            <p:nvPr/>
          </p:nvSpPr>
          <p:spPr>
            <a:xfrm>
              <a:off x="3399845" y="322447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EB1BE1C-48C2-9682-7BCE-A6D26BF49E5B}"/>
                </a:ext>
              </a:extLst>
            </p:cNvPr>
            <p:cNvSpPr txBox="1"/>
            <p:nvPr/>
          </p:nvSpPr>
          <p:spPr>
            <a:xfrm>
              <a:off x="4983154" y="288877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736458C-4B53-8FCA-F749-7AA53673A4B5}"/>
                </a:ext>
              </a:extLst>
            </p:cNvPr>
            <p:cNvSpPr txBox="1"/>
            <p:nvPr/>
          </p:nvSpPr>
          <p:spPr>
            <a:xfrm>
              <a:off x="5767456" y="3186425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59F2F93-6DF8-D48B-ACC3-90D95F2EFBDE}"/>
                </a:ext>
              </a:extLst>
            </p:cNvPr>
            <p:cNvSpPr txBox="1"/>
            <p:nvPr/>
          </p:nvSpPr>
          <p:spPr>
            <a:xfrm>
              <a:off x="4596359" y="320861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82166A1F-D6B1-D51B-8CD6-35C64B81CDD0}"/>
              </a:ext>
            </a:extLst>
          </p:cNvPr>
          <p:cNvCxnSpPr>
            <a:stCxn id="133" idx="5"/>
            <a:endCxn id="109" idx="0"/>
          </p:cNvCxnSpPr>
          <p:nvPr/>
        </p:nvCxnSpPr>
        <p:spPr>
          <a:xfrm>
            <a:off x="6833811" y="3514028"/>
            <a:ext cx="988570" cy="740042"/>
          </a:xfrm>
          <a:prstGeom prst="line">
            <a:avLst/>
          </a:prstGeom>
          <a:noFill/>
          <a:ln w="6350" cap="flat" cmpd="sng" algn="ctr">
            <a:solidFill>
              <a:srgbClr val="A5A5A5"/>
            </a:solidFill>
            <a:prstDash val="lgDashDotDot"/>
            <a:miter lim="800000"/>
            <a:tailEnd type="none"/>
          </a:ln>
          <a:effectLst/>
        </p:spPr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541BA39-4176-D82A-A073-316E718774C2}"/>
              </a:ext>
            </a:extLst>
          </p:cNvPr>
          <p:cNvCxnSpPr/>
          <p:nvPr/>
        </p:nvCxnSpPr>
        <p:spPr>
          <a:xfrm>
            <a:off x="6324615" y="3171336"/>
            <a:ext cx="1521" cy="682477"/>
          </a:xfrm>
          <a:prstGeom prst="line">
            <a:avLst/>
          </a:prstGeom>
          <a:noFill/>
          <a:ln w="6350" cap="flat" cmpd="sng" algn="ctr">
            <a:solidFill>
              <a:srgbClr val="A5A5A5"/>
            </a:solidFill>
            <a:prstDash val="lgDashDotDot"/>
            <a:miter lim="800000"/>
            <a:tailEnd type="none"/>
          </a:ln>
          <a:effectLst/>
        </p:spPr>
      </p:cxnSp>
      <p:graphicFrame>
        <p:nvGraphicFramePr>
          <p:cNvPr id="138" name="Table 137">
            <a:extLst>
              <a:ext uri="{FF2B5EF4-FFF2-40B4-BE49-F238E27FC236}">
                <a16:creationId xmlns:a16="http://schemas.microsoft.com/office/drawing/2014/main" id="{C1EB3250-1617-989A-CAE8-080FB5500ED7}"/>
              </a:ext>
            </a:extLst>
          </p:cNvPr>
          <p:cNvGraphicFramePr>
            <a:graphicFrameLocks noGrp="1"/>
          </p:cNvGraphicFramePr>
          <p:nvPr/>
        </p:nvGraphicFramePr>
        <p:xfrm>
          <a:off x="4179884" y="3859538"/>
          <a:ext cx="4307861" cy="274320"/>
        </p:xfrm>
        <a:graphic>
          <a:graphicData uri="http://schemas.openxmlformats.org/drawingml/2006/table">
            <a:tbl>
              <a:tblPr firstRow="1" bandRow="1"/>
              <a:tblGrid>
                <a:gridCol w="4307861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45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MVI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Deduplication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Resolve Mislabels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D119585-115F-3F02-EAC1-FF53D1A2EB01}"/>
              </a:ext>
            </a:extLst>
          </p:cNvPr>
          <p:cNvGrpSpPr>
            <a:grpSpLocks noChangeAspect="1"/>
          </p:cNvGrpSpPr>
          <p:nvPr/>
        </p:nvGrpSpPr>
        <p:grpSpPr>
          <a:xfrm>
            <a:off x="10349626" y="3675336"/>
            <a:ext cx="554984" cy="560947"/>
            <a:chOff x="18811446" y="17861516"/>
            <a:chExt cx="2407848" cy="1301318"/>
          </a:xfrm>
          <a:effectLst/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28AB85A6-B9C5-89D3-693F-01A99242E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11446" y="17861516"/>
              <a:ext cx="2407848" cy="1301318"/>
            </a:xfrm>
            <a:prstGeom prst="rect">
              <a:avLst/>
            </a:prstGeom>
            <a:ln w="25400">
              <a:solidFill>
                <a:srgbClr val="7889FB"/>
              </a:solidFill>
            </a:ln>
            <a:effectLst/>
          </p:spPr>
        </p:pic>
        <p:sp>
          <p:nvSpPr>
            <p:cNvPr id="141" name="Freeform 51">
              <a:extLst>
                <a:ext uri="{FF2B5EF4-FFF2-40B4-BE49-F238E27FC236}">
                  <a16:creationId xmlns:a16="http://schemas.microsoft.com/office/drawing/2014/main" id="{638862E2-18EE-D6AC-57EE-DD3CD609ABE7}"/>
                </a:ext>
              </a:extLst>
            </p:cNvPr>
            <p:cNvSpPr/>
            <p:nvPr/>
          </p:nvSpPr>
          <p:spPr>
            <a:xfrm rot="2708034">
              <a:off x="20196167" y="18539341"/>
              <a:ext cx="743864" cy="452884"/>
            </a:xfrm>
            <a:custGeom>
              <a:avLst/>
              <a:gdLst>
                <a:gd name="connsiteX0" fmla="*/ 531323 w 2907375"/>
                <a:gd name="connsiteY0" fmla="*/ 532632 h 1741171"/>
                <a:gd name="connsiteX1" fmla="*/ 574242 w 2907375"/>
                <a:gd name="connsiteY1" fmla="*/ 1168592 h 1741171"/>
                <a:gd name="connsiteX2" fmla="*/ 1210396 w 2907375"/>
                <a:gd name="connsiteY2" fmla="*/ 1208538 h 1741171"/>
                <a:gd name="connsiteX3" fmla="*/ 1318252 w 2907375"/>
                <a:gd name="connsiteY3" fmla="*/ 984201 h 1741171"/>
                <a:gd name="connsiteX4" fmla="*/ 1319740 w 2907375"/>
                <a:gd name="connsiteY4" fmla="*/ 932117 h 1741171"/>
                <a:gd name="connsiteX5" fmla="*/ 1311303 w 2907375"/>
                <a:gd name="connsiteY5" fmla="*/ 923681 h 1741171"/>
                <a:gd name="connsiteX6" fmla="*/ 1320236 w 2907375"/>
                <a:gd name="connsiteY6" fmla="*/ 914749 h 1741171"/>
                <a:gd name="connsiteX7" fmla="*/ 1320691 w 2907375"/>
                <a:gd name="connsiteY7" fmla="*/ 898829 h 1741171"/>
                <a:gd name="connsiteX8" fmla="*/ 1167480 w 2907375"/>
                <a:gd name="connsiteY8" fmla="*/ 572575 h 1741171"/>
                <a:gd name="connsiteX9" fmla="*/ 531323 w 2907375"/>
                <a:gd name="connsiteY9" fmla="*/ 532632 h 1741171"/>
                <a:gd name="connsiteX10" fmla="*/ 233315 w 2907375"/>
                <a:gd name="connsiteY10" fmla="*/ 236014 h 1741171"/>
                <a:gd name="connsiteX11" fmla="*/ 1464097 w 2907375"/>
                <a:gd name="connsiteY11" fmla="*/ 274568 h 1741171"/>
                <a:gd name="connsiteX12" fmla="*/ 1665639 w 2907375"/>
                <a:gd name="connsiteY12" fmla="*/ 568409 h 1741171"/>
                <a:gd name="connsiteX13" fmla="*/ 1665870 w 2907375"/>
                <a:gd name="connsiteY13" fmla="*/ 569114 h 1741171"/>
                <a:gd name="connsiteX14" fmla="*/ 1725267 w 2907375"/>
                <a:gd name="connsiteY14" fmla="*/ 509716 h 1741171"/>
                <a:gd name="connsiteX15" fmla="*/ 1725267 w 2907375"/>
                <a:gd name="connsiteY15" fmla="*/ 716699 h 1741171"/>
                <a:gd name="connsiteX16" fmla="*/ 2907375 w 2907375"/>
                <a:gd name="connsiteY16" fmla="*/ 716699 h 1741171"/>
                <a:gd name="connsiteX17" fmla="*/ 2907375 w 2907375"/>
                <a:gd name="connsiteY17" fmla="*/ 1130663 h 1741171"/>
                <a:gd name="connsiteX18" fmla="*/ 1725267 w 2907375"/>
                <a:gd name="connsiteY18" fmla="*/ 1130663 h 1741171"/>
                <a:gd name="connsiteX19" fmla="*/ 1725267 w 2907375"/>
                <a:gd name="connsiteY19" fmla="*/ 1337645 h 1741171"/>
                <a:gd name="connsiteX20" fmla="*/ 1665500 w 2907375"/>
                <a:gd name="connsiteY20" fmla="*/ 1277877 h 1741171"/>
                <a:gd name="connsiteX21" fmla="*/ 1656151 w 2907375"/>
                <a:gd name="connsiteY21" fmla="*/ 1299391 h 1741171"/>
                <a:gd name="connsiteX22" fmla="*/ 1508404 w 2907375"/>
                <a:gd name="connsiteY22" fmla="*/ 1505156 h 1741171"/>
                <a:gd name="connsiteX23" fmla="*/ 277622 w 2907375"/>
                <a:gd name="connsiteY23" fmla="*/ 1466602 h 1741171"/>
                <a:gd name="connsiteX24" fmla="*/ 233315 w 2907375"/>
                <a:gd name="connsiteY24" fmla="*/ 236014 h 174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07375" h="1741171">
                  <a:moveTo>
                    <a:pt x="531323" y="532632"/>
                  </a:moveTo>
                  <a:cubicBezTo>
                    <a:pt x="367506" y="697217"/>
                    <a:pt x="386721" y="981946"/>
                    <a:pt x="574242" y="1168592"/>
                  </a:cubicBezTo>
                  <a:cubicBezTo>
                    <a:pt x="761763" y="1355238"/>
                    <a:pt x="1046579" y="1373123"/>
                    <a:pt x="1210396" y="1208538"/>
                  </a:cubicBezTo>
                  <a:cubicBezTo>
                    <a:pt x="1271828" y="1146818"/>
                    <a:pt x="1307521" y="1068203"/>
                    <a:pt x="1318252" y="984201"/>
                  </a:cubicBezTo>
                  <a:lnTo>
                    <a:pt x="1319740" y="932117"/>
                  </a:lnTo>
                  <a:lnTo>
                    <a:pt x="1311303" y="923681"/>
                  </a:lnTo>
                  <a:lnTo>
                    <a:pt x="1320236" y="914749"/>
                  </a:lnTo>
                  <a:lnTo>
                    <a:pt x="1320691" y="898829"/>
                  </a:lnTo>
                  <a:cubicBezTo>
                    <a:pt x="1312924" y="783742"/>
                    <a:pt x="1261241" y="665899"/>
                    <a:pt x="1167480" y="572575"/>
                  </a:cubicBezTo>
                  <a:cubicBezTo>
                    <a:pt x="979959" y="385929"/>
                    <a:pt x="695142" y="368046"/>
                    <a:pt x="531323" y="532632"/>
                  </a:cubicBezTo>
                  <a:close/>
                  <a:moveTo>
                    <a:pt x="233315" y="236014"/>
                  </a:moveTo>
                  <a:cubicBezTo>
                    <a:pt x="560950" y="-93156"/>
                    <a:pt x="1111991" y="-75895"/>
                    <a:pt x="1464097" y="274568"/>
                  </a:cubicBezTo>
                  <a:cubicBezTo>
                    <a:pt x="1552123" y="362184"/>
                    <a:pt x="1619383" y="462332"/>
                    <a:pt x="1665639" y="568409"/>
                  </a:cubicBezTo>
                  <a:lnTo>
                    <a:pt x="1665870" y="569114"/>
                  </a:lnTo>
                  <a:lnTo>
                    <a:pt x="1725267" y="509716"/>
                  </a:lnTo>
                  <a:lnTo>
                    <a:pt x="1725267" y="716699"/>
                  </a:lnTo>
                  <a:lnTo>
                    <a:pt x="2907375" y="716699"/>
                  </a:lnTo>
                  <a:lnTo>
                    <a:pt x="2907375" y="1130663"/>
                  </a:lnTo>
                  <a:lnTo>
                    <a:pt x="1725267" y="1130663"/>
                  </a:lnTo>
                  <a:lnTo>
                    <a:pt x="1725267" y="1337645"/>
                  </a:lnTo>
                  <a:lnTo>
                    <a:pt x="1665500" y="1277877"/>
                  </a:lnTo>
                  <a:lnTo>
                    <a:pt x="1656151" y="1299391"/>
                  </a:lnTo>
                  <a:cubicBezTo>
                    <a:pt x="1619050" y="1373921"/>
                    <a:pt x="1569836" y="1443436"/>
                    <a:pt x="1508404" y="1505156"/>
                  </a:cubicBezTo>
                  <a:cubicBezTo>
                    <a:pt x="1180769" y="1834326"/>
                    <a:pt x="629728" y="1817066"/>
                    <a:pt x="277622" y="1466602"/>
                  </a:cubicBezTo>
                  <a:cubicBezTo>
                    <a:pt x="-74483" y="1116138"/>
                    <a:pt x="-94319" y="565183"/>
                    <a:pt x="233315" y="236014"/>
                  </a:cubicBezTo>
                  <a:close/>
                </a:path>
              </a:pathLst>
            </a:custGeom>
            <a:gradFill flip="none" rotWithShape="1">
              <a:gsLst>
                <a:gs pos="70150">
                  <a:srgbClr val="969696"/>
                </a:gs>
                <a:gs pos="27000">
                  <a:srgbClr val="FFFFFF">
                    <a:lumMod val="65000"/>
                  </a:srgbClr>
                </a:gs>
                <a:gs pos="50000">
                  <a:srgbClr val="FFFFFF">
                    <a:lumMod val="65000"/>
                    <a:shade val="67500"/>
                    <a:satMod val="115000"/>
                  </a:srgbClr>
                </a:gs>
                <a:gs pos="93000">
                  <a:srgbClr val="FFFFFF">
                    <a:lumMod val="65000"/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rgbClr val="7889FB"/>
              </a:solidFill>
              <a:prstDash val="solid"/>
              <a:miter lim="800000"/>
            </a:ln>
            <a:effectLst/>
            <a:scene3d>
              <a:camera prst="perspectiveRelaxedModerately"/>
              <a:lightRig rig="freezing" dir="t"/>
            </a:scene3d>
            <a:sp3d extrusionH="127000" prstMaterial="powder"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kern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C1B51676-3B81-B355-7157-5D757655D371}"/>
              </a:ext>
            </a:extLst>
          </p:cNvPr>
          <p:cNvSpPr txBox="1"/>
          <p:nvPr/>
        </p:nvSpPr>
        <p:spPr>
          <a:xfrm flipH="1">
            <a:off x="9986288" y="4246714"/>
            <a:ext cx="127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Debugging</a:t>
            </a:r>
          </a:p>
        </p:txBody>
      </p:sp>
      <p:graphicFrame>
        <p:nvGraphicFramePr>
          <p:cNvPr id="143" name="Table 142">
            <a:extLst>
              <a:ext uri="{FF2B5EF4-FFF2-40B4-BE49-F238E27FC236}">
                <a16:creationId xmlns:a16="http://schemas.microsoft.com/office/drawing/2014/main" id="{D0CB4D62-C3D3-2098-FE24-7C828406A34C}"/>
              </a:ext>
            </a:extLst>
          </p:cNvPr>
          <p:cNvGraphicFramePr>
            <a:graphicFrameLocks noGrp="1"/>
          </p:cNvGraphicFramePr>
          <p:nvPr/>
        </p:nvGraphicFramePr>
        <p:xfrm>
          <a:off x="2379825" y="4804000"/>
          <a:ext cx="1431908" cy="1578951"/>
        </p:xfrm>
        <a:graphic>
          <a:graphicData uri="http://schemas.openxmlformats.org/drawingml/2006/table">
            <a:tbl>
              <a:tblPr/>
              <a:tblGrid>
                <a:gridCol w="715954">
                  <a:extLst>
                    <a:ext uri="{9D8B030D-6E8A-4147-A177-3AD203B41FA5}">
                      <a16:colId xmlns:a16="http://schemas.microsoft.com/office/drawing/2014/main" val="537367528"/>
                    </a:ext>
                  </a:extLst>
                </a:gridCol>
                <a:gridCol w="715954">
                  <a:extLst>
                    <a:ext uri="{9D8B030D-6E8A-4147-A177-3AD203B41FA5}">
                      <a16:colId xmlns:a16="http://schemas.microsoft.com/office/drawing/2014/main" val="1617153590"/>
                    </a:ext>
                  </a:extLst>
                </a:gridCol>
              </a:tblGrid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University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Country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70191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873474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147490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</a:rPr>
                        <a:t>Germany</a:t>
                      </a:r>
                      <a:endParaRPr lang="en-US" sz="800" b="0" i="0" u="none" strike="noStrike" dirty="0">
                        <a:solidFill>
                          <a:srgbClr val="F70146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519442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300994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F70146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095971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fontAlgn="b" latinLnBrk="0" hangingPunct="1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745196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017303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Pakistan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730098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8106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280455"/>
                  </a:ext>
                </a:extLst>
              </a:tr>
            </a:tbl>
          </a:graphicData>
        </a:graphic>
      </p:graphicFrame>
      <p:graphicFrame>
        <p:nvGraphicFramePr>
          <p:cNvPr id="144" name="Table 143">
            <a:extLst>
              <a:ext uri="{FF2B5EF4-FFF2-40B4-BE49-F238E27FC236}">
                <a16:creationId xmlns:a16="http://schemas.microsoft.com/office/drawing/2014/main" id="{3A43ED7C-65AE-BE3D-299C-20F634787A9A}"/>
              </a:ext>
            </a:extLst>
          </p:cNvPr>
          <p:cNvGraphicFramePr>
            <a:graphicFrameLocks noGrp="1"/>
          </p:cNvGraphicFramePr>
          <p:nvPr/>
        </p:nvGraphicFramePr>
        <p:xfrm>
          <a:off x="4298337" y="4788759"/>
          <a:ext cx="1433022" cy="1587322"/>
        </p:xfrm>
        <a:graphic>
          <a:graphicData uri="http://schemas.openxmlformats.org/drawingml/2006/table">
            <a:tbl>
              <a:tblPr/>
              <a:tblGrid>
                <a:gridCol w="716511">
                  <a:extLst>
                    <a:ext uri="{9D8B030D-6E8A-4147-A177-3AD203B41FA5}">
                      <a16:colId xmlns:a16="http://schemas.microsoft.com/office/drawing/2014/main" val="3160497493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929781119"/>
                    </a:ext>
                  </a:extLst>
                </a:gridCol>
              </a:tblGrid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University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Country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056456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101248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354620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1" i="0" u="none" strike="noStrike" dirty="0">
                        <a:solidFill>
                          <a:srgbClr val="7889FB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643187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221168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035098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203709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695054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Pakistan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151542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709896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574037"/>
                  </a:ext>
                </a:extLst>
              </a:tr>
            </a:tbl>
          </a:graphicData>
        </a:graphic>
      </p:graphicFrame>
      <p:graphicFrame>
        <p:nvGraphicFramePr>
          <p:cNvPr id="145" name="Table 144">
            <a:extLst>
              <a:ext uri="{FF2B5EF4-FFF2-40B4-BE49-F238E27FC236}">
                <a16:creationId xmlns:a16="http://schemas.microsoft.com/office/drawing/2014/main" id="{F089508F-64D6-0413-C1D9-5E7BCFACCB75}"/>
              </a:ext>
            </a:extLst>
          </p:cNvPr>
          <p:cNvGraphicFramePr>
            <a:graphicFrameLocks noGrp="1"/>
          </p:cNvGraphicFramePr>
          <p:nvPr/>
        </p:nvGraphicFramePr>
        <p:xfrm>
          <a:off x="6345540" y="4795626"/>
          <a:ext cx="1755282" cy="1583100"/>
        </p:xfrm>
        <a:graphic>
          <a:graphicData uri="http://schemas.openxmlformats.org/drawingml/2006/table">
            <a:tbl>
              <a:tblPr/>
              <a:tblGrid>
                <a:gridCol w="520966">
                  <a:extLst>
                    <a:ext uri="{9D8B030D-6E8A-4147-A177-3AD203B41FA5}">
                      <a16:colId xmlns:a16="http://schemas.microsoft.com/office/drawing/2014/main" val="2296566761"/>
                    </a:ext>
                  </a:extLst>
                </a:gridCol>
                <a:gridCol w="474727">
                  <a:extLst>
                    <a:ext uri="{9D8B030D-6E8A-4147-A177-3AD203B41FA5}">
                      <a16:colId xmlns:a16="http://schemas.microsoft.com/office/drawing/2014/main" val="3910534228"/>
                    </a:ext>
                  </a:extLst>
                </a:gridCol>
                <a:gridCol w="399046">
                  <a:extLst>
                    <a:ext uri="{9D8B030D-6E8A-4147-A177-3AD203B41FA5}">
                      <a16:colId xmlns:a16="http://schemas.microsoft.com/office/drawing/2014/main" val="2707703731"/>
                    </a:ext>
                  </a:extLst>
                </a:gridCol>
                <a:gridCol w="360543">
                  <a:extLst>
                    <a:ext uri="{9D8B030D-6E8A-4147-A177-3AD203B41FA5}">
                      <a16:colId xmlns:a16="http://schemas.microsoft.com/office/drawing/2014/main" val="3876436657"/>
                    </a:ext>
                  </a:extLst>
                </a:gridCol>
              </a:tblGrid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B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616466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0.80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933514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0.96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544204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0.66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110414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0.23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756617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906360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0.38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55587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974498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0.75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277481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428896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0.61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31371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60210"/>
                  </a:ext>
                </a:extLst>
              </a:tr>
            </a:tbl>
          </a:graphicData>
        </a:graphic>
      </p:graphicFrame>
      <p:graphicFrame>
        <p:nvGraphicFramePr>
          <p:cNvPr id="146" name="Table 145">
            <a:extLst>
              <a:ext uri="{FF2B5EF4-FFF2-40B4-BE49-F238E27FC236}">
                <a16:creationId xmlns:a16="http://schemas.microsoft.com/office/drawing/2014/main" id="{1ACBF410-8DF8-D561-1C20-BF0CD6B624D1}"/>
              </a:ext>
            </a:extLst>
          </p:cNvPr>
          <p:cNvGraphicFramePr>
            <a:graphicFrameLocks noGrp="1"/>
          </p:cNvGraphicFramePr>
          <p:nvPr/>
        </p:nvGraphicFramePr>
        <p:xfrm>
          <a:off x="8565652" y="4795626"/>
          <a:ext cx="1771074" cy="1572168"/>
        </p:xfrm>
        <a:graphic>
          <a:graphicData uri="http://schemas.openxmlformats.org/drawingml/2006/table">
            <a:tbl>
              <a:tblPr/>
              <a:tblGrid>
                <a:gridCol w="540780">
                  <a:extLst>
                    <a:ext uri="{9D8B030D-6E8A-4147-A177-3AD203B41FA5}">
                      <a16:colId xmlns:a16="http://schemas.microsoft.com/office/drawing/2014/main" val="2296566761"/>
                    </a:ext>
                  </a:extLst>
                </a:gridCol>
                <a:gridCol w="432068">
                  <a:extLst>
                    <a:ext uri="{9D8B030D-6E8A-4147-A177-3AD203B41FA5}">
                      <a16:colId xmlns:a16="http://schemas.microsoft.com/office/drawing/2014/main" val="3910534228"/>
                    </a:ext>
                  </a:extLst>
                </a:gridCol>
                <a:gridCol w="432068">
                  <a:extLst>
                    <a:ext uri="{9D8B030D-6E8A-4147-A177-3AD203B41FA5}">
                      <a16:colId xmlns:a16="http://schemas.microsoft.com/office/drawing/2014/main" val="2707703731"/>
                    </a:ext>
                  </a:extLst>
                </a:gridCol>
                <a:gridCol w="366158">
                  <a:extLst>
                    <a:ext uri="{9D8B030D-6E8A-4147-A177-3AD203B41FA5}">
                      <a16:colId xmlns:a16="http://schemas.microsoft.com/office/drawing/2014/main" val="3876436657"/>
                    </a:ext>
                  </a:extLst>
                </a:gridCol>
              </a:tblGrid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B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616466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0.80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933514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0.96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544204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0.66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0.09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110414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0.23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0.04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756617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0.02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906360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0.38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55587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974498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0.75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277481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0.24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428896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0.61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31371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60210"/>
                  </a:ext>
                </a:extLst>
              </a:tr>
            </a:tbl>
          </a:graphicData>
        </a:graphic>
      </p:graphicFrame>
      <p:sp>
        <p:nvSpPr>
          <p:cNvPr id="147" name="TextBox 146">
            <a:extLst>
              <a:ext uri="{FF2B5EF4-FFF2-40B4-BE49-F238E27FC236}">
                <a16:creationId xmlns:a16="http://schemas.microsoft.com/office/drawing/2014/main" id="{9688FC07-966F-20D1-4027-7322B5D3E57E}"/>
              </a:ext>
            </a:extLst>
          </p:cNvPr>
          <p:cNvSpPr txBox="1"/>
          <p:nvPr/>
        </p:nvSpPr>
        <p:spPr>
          <a:xfrm>
            <a:off x="2531393" y="6361977"/>
            <a:ext cx="11230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Dirty Data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F2C6F16-3C55-C16F-F8B1-B951478A0DE5}"/>
              </a:ext>
            </a:extLst>
          </p:cNvPr>
          <p:cNvSpPr txBox="1"/>
          <p:nvPr/>
        </p:nvSpPr>
        <p:spPr>
          <a:xfrm>
            <a:off x="4089431" y="6360697"/>
            <a:ext cx="19235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de-DE"/>
            </a:defPPr>
            <a:lvl1pPr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srgbClr val="0F0F0F"/>
                </a:solidFill>
                <a:ea typeface="ＭＳ Ｐゴシック" charset="0"/>
              </a:rPr>
              <a:t>After </a:t>
            </a:r>
            <a:r>
              <a:rPr lang="en-US" sz="1800" dirty="0" err="1">
                <a:solidFill>
                  <a:srgbClr val="7889FB"/>
                </a:solidFill>
                <a:ea typeface="ＭＳ Ｐゴシック" charset="0"/>
              </a:rPr>
              <a:t>imputeFD</a:t>
            </a:r>
            <a:r>
              <a:rPr lang="en-US" sz="1800" dirty="0">
                <a:solidFill>
                  <a:srgbClr val="7889FB"/>
                </a:solidFill>
                <a:ea typeface="ＭＳ Ｐゴシック" charset="0"/>
              </a:rPr>
              <a:t>(0.5)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D72B364-A36C-422F-EA12-67DD0F450D20}"/>
              </a:ext>
            </a:extLst>
          </p:cNvPr>
          <p:cNvSpPr txBox="1"/>
          <p:nvPr/>
        </p:nvSpPr>
        <p:spPr>
          <a:xfrm>
            <a:off x="8713583" y="6357736"/>
            <a:ext cx="14946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After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MICE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FE7D6AF-F141-4ABB-9C5A-1F6D21265BD1}"/>
              </a:ext>
            </a:extLst>
          </p:cNvPr>
          <p:cNvGrpSpPr>
            <a:grpSpLocks noChangeAspect="1"/>
          </p:cNvGrpSpPr>
          <p:nvPr/>
        </p:nvGrpSpPr>
        <p:grpSpPr>
          <a:xfrm>
            <a:off x="2123568" y="2574029"/>
            <a:ext cx="496527" cy="480535"/>
            <a:chOff x="6358929" y="3848272"/>
            <a:chExt cx="2418304" cy="2340419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8EA34FAC-6129-09FF-0B64-27B3C5D700A3}"/>
                </a:ext>
              </a:extLst>
            </p:cNvPr>
            <p:cNvGrpSpPr/>
            <p:nvPr/>
          </p:nvGrpSpPr>
          <p:grpSpPr>
            <a:xfrm>
              <a:off x="6857057" y="3848272"/>
              <a:ext cx="1920176" cy="1860868"/>
              <a:chOff x="5257697" y="1796729"/>
              <a:chExt cx="1920176" cy="1860868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467074D9-777E-6EEE-9797-91E4041320F0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87" name="Cube 186">
                  <a:extLst>
                    <a:ext uri="{FF2B5EF4-FFF2-40B4-BE49-F238E27FC236}">
                      <a16:creationId xmlns:a16="http://schemas.microsoft.com/office/drawing/2014/main" id="{B6518F5D-F0E1-5A13-35D3-B2F2A0214082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8" name="Cube 187">
                  <a:extLst>
                    <a:ext uri="{FF2B5EF4-FFF2-40B4-BE49-F238E27FC236}">
                      <a16:creationId xmlns:a16="http://schemas.microsoft.com/office/drawing/2014/main" id="{AD356402-F2AF-AA54-D60C-A5F7BBCCD288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9" name="Cube 188">
                  <a:extLst>
                    <a:ext uri="{FF2B5EF4-FFF2-40B4-BE49-F238E27FC236}">
                      <a16:creationId xmlns:a16="http://schemas.microsoft.com/office/drawing/2014/main" id="{D33DA6BB-1DE9-4C23-17AF-E407D7BF3659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3D4F476E-F130-BCC5-EA1F-C845D9BC9CA7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84" name="Cube 183">
                  <a:extLst>
                    <a:ext uri="{FF2B5EF4-FFF2-40B4-BE49-F238E27FC236}">
                      <a16:creationId xmlns:a16="http://schemas.microsoft.com/office/drawing/2014/main" id="{A31C6814-F0BA-E53C-8460-5854DD5F9D8E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" name="Cube 184">
                  <a:extLst>
                    <a:ext uri="{FF2B5EF4-FFF2-40B4-BE49-F238E27FC236}">
                      <a16:creationId xmlns:a16="http://schemas.microsoft.com/office/drawing/2014/main" id="{9FB0C214-7E40-8D1D-08F0-08820BB2DA97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" name="Cube 185">
                  <a:extLst>
                    <a:ext uri="{FF2B5EF4-FFF2-40B4-BE49-F238E27FC236}">
                      <a16:creationId xmlns:a16="http://schemas.microsoft.com/office/drawing/2014/main" id="{2F87C3A8-BC7C-9C49-804E-1B59E6E2DDFF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EE84C1DA-F896-AF18-7A12-AEB0490EA371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81" name="Cube 180">
                  <a:extLst>
                    <a:ext uri="{FF2B5EF4-FFF2-40B4-BE49-F238E27FC236}">
                      <a16:creationId xmlns:a16="http://schemas.microsoft.com/office/drawing/2014/main" id="{FBD0CBE6-25F4-A1B4-FC0B-7F31DD972745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Cube 181">
                  <a:extLst>
                    <a:ext uri="{FF2B5EF4-FFF2-40B4-BE49-F238E27FC236}">
                      <a16:creationId xmlns:a16="http://schemas.microsoft.com/office/drawing/2014/main" id="{080618D5-220B-34AA-1636-494335AFA13E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3" name="Cube 182">
                  <a:extLst>
                    <a:ext uri="{FF2B5EF4-FFF2-40B4-BE49-F238E27FC236}">
                      <a16:creationId xmlns:a16="http://schemas.microsoft.com/office/drawing/2014/main" id="{62861F8F-DC9D-5D26-ECB1-48BBC7B9B0E8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9185F23C-A723-85F4-F9B3-D01008281EC3}"/>
                </a:ext>
              </a:extLst>
            </p:cNvPr>
            <p:cNvGrpSpPr/>
            <p:nvPr/>
          </p:nvGrpSpPr>
          <p:grpSpPr>
            <a:xfrm>
              <a:off x="6607993" y="4081970"/>
              <a:ext cx="1920176" cy="1860868"/>
              <a:chOff x="5257697" y="1796729"/>
              <a:chExt cx="1920176" cy="186086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D44EFB71-D26D-2687-3EC0-80DBAC3DDB8D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75" name="Cube 174">
                  <a:extLst>
                    <a:ext uri="{FF2B5EF4-FFF2-40B4-BE49-F238E27FC236}">
                      <a16:creationId xmlns:a16="http://schemas.microsoft.com/office/drawing/2014/main" id="{5C809C50-47BE-BE72-D05E-5F2679E968F5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6" name="Cube 175">
                  <a:extLst>
                    <a:ext uri="{FF2B5EF4-FFF2-40B4-BE49-F238E27FC236}">
                      <a16:creationId xmlns:a16="http://schemas.microsoft.com/office/drawing/2014/main" id="{ECEAB4BE-A6C2-4F52-4AE7-618AF2758300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7" name="Cube 176">
                  <a:extLst>
                    <a:ext uri="{FF2B5EF4-FFF2-40B4-BE49-F238E27FC236}">
                      <a16:creationId xmlns:a16="http://schemas.microsoft.com/office/drawing/2014/main" id="{065BA5BD-7C34-16C3-C497-E2D5699D8D67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A3FFB09C-E180-7FB0-044A-78E5AE34697A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72" name="Cube 171">
                  <a:extLst>
                    <a:ext uri="{FF2B5EF4-FFF2-40B4-BE49-F238E27FC236}">
                      <a16:creationId xmlns:a16="http://schemas.microsoft.com/office/drawing/2014/main" id="{D99EFF46-C393-9FD9-D02D-7C18E624BA81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3" name="Cube 172">
                  <a:extLst>
                    <a:ext uri="{FF2B5EF4-FFF2-40B4-BE49-F238E27FC236}">
                      <a16:creationId xmlns:a16="http://schemas.microsoft.com/office/drawing/2014/main" id="{805A7AF1-2791-440E-A4FE-B7452E0FCF31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4" name="Cube 173">
                  <a:extLst>
                    <a:ext uri="{FF2B5EF4-FFF2-40B4-BE49-F238E27FC236}">
                      <a16:creationId xmlns:a16="http://schemas.microsoft.com/office/drawing/2014/main" id="{10725703-C825-942C-8826-A17D0B78951C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3F061709-B738-41B4-4EA0-60909D2C17F7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69" name="Cube 168">
                  <a:extLst>
                    <a:ext uri="{FF2B5EF4-FFF2-40B4-BE49-F238E27FC236}">
                      <a16:creationId xmlns:a16="http://schemas.microsoft.com/office/drawing/2014/main" id="{A3764D96-B904-AB99-9D9C-666A8B6E43A4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0" name="Cube 169">
                  <a:extLst>
                    <a:ext uri="{FF2B5EF4-FFF2-40B4-BE49-F238E27FC236}">
                      <a16:creationId xmlns:a16="http://schemas.microsoft.com/office/drawing/2014/main" id="{1EFD84F8-8D09-6CCB-C0FF-93D075741863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1" name="Cube 170">
                  <a:extLst>
                    <a:ext uri="{FF2B5EF4-FFF2-40B4-BE49-F238E27FC236}">
                      <a16:creationId xmlns:a16="http://schemas.microsoft.com/office/drawing/2014/main" id="{7791D832-24A4-C06B-F322-4EE2FE6C233B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91F0FD60-2174-2BD6-3CD6-7AD824E5641F}"/>
                </a:ext>
              </a:extLst>
            </p:cNvPr>
            <p:cNvGrpSpPr/>
            <p:nvPr/>
          </p:nvGrpSpPr>
          <p:grpSpPr>
            <a:xfrm>
              <a:off x="6358929" y="4327823"/>
              <a:ext cx="1920176" cy="1860868"/>
              <a:chOff x="5257697" y="1796729"/>
              <a:chExt cx="1920176" cy="1860868"/>
            </a:xfrm>
            <a:solidFill>
              <a:srgbClr val="F70146"/>
            </a:solidFill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71773646-C175-6C2B-9D6A-3926FD1B748F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63" name="Cube 162">
                  <a:extLst>
                    <a:ext uri="{FF2B5EF4-FFF2-40B4-BE49-F238E27FC236}">
                      <a16:creationId xmlns:a16="http://schemas.microsoft.com/office/drawing/2014/main" id="{EFF87773-9F64-EC9E-1385-9707C6D367AA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" name="Cube 163">
                  <a:extLst>
                    <a:ext uri="{FF2B5EF4-FFF2-40B4-BE49-F238E27FC236}">
                      <a16:creationId xmlns:a16="http://schemas.microsoft.com/office/drawing/2014/main" id="{3F61731F-33AC-EA9A-8B73-23260BA8D008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5" name="Cube 164">
                  <a:extLst>
                    <a:ext uri="{FF2B5EF4-FFF2-40B4-BE49-F238E27FC236}">
                      <a16:creationId xmlns:a16="http://schemas.microsoft.com/office/drawing/2014/main" id="{A60B2ADC-7E36-77AF-F88D-B8ACC333C37E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68810F72-5288-257B-54C1-C7DF797D9DB9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60" name="Cube 159">
                  <a:extLst>
                    <a:ext uri="{FF2B5EF4-FFF2-40B4-BE49-F238E27FC236}">
                      <a16:creationId xmlns:a16="http://schemas.microsoft.com/office/drawing/2014/main" id="{A20030C7-9DB0-3C27-D2AC-47F39DCAF87C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Cube 160">
                  <a:extLst>
                    <a:ext uri="{FF2B5EF4-FFF2-40B4-BE49-F238E27FC236}">
                      <a16:creationId xmlns:a16="http://schemas.microsoft.com/office/drawing/2014/main" id="{9F1A5777-A932-81BD-3CAE-E3203832BDD7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2" name="Cube 161">
                  <a:extLst>
                    <a:ext uri="{FF2B5EF4-FFF2-40B4-BE49-F238E27FC236}">
                      <a16:creationId xmlns:a16="http://schemas.microsoft.com/office/drawing/2014/main" id="{4CC76052-8D9F-6CC4-EA62-2FE9EF551A96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B6DB067D-5ABB-8571-2EC5-9D5C8D61FB78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57" name="Cube 156">
                  <a:extLst>
                    <a:ext uri="{FF2B5EF4-FFF2-40B4-BE49-F238E27FC236}">
                      <a16:creationId xmlns:a16="http://schemas.microsoft.com/office/drawing/2014/main" id="{EF08A080-0605-20F1-C45F-90A5585D8117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Cube 157">
                  <a:extLst>
                    <a:ext uri="{FF2B5EF4-FFF2-40B4-BE49-F238E27FC236}">
                      <a16:creationId xmlns:a16="http://schemas.microsoft.com/office/drawing/2014/main" id="{5AB470B3-1722-A430-490A-41970C536EDB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Cube 158">
                  <a:extLst>
                    <a:ext uri="{FF2B5EF4-FFF2-40B4-BE49-F238E27FC236}">
                      <a16:creationId xmlns:a16="http://schemas.microsoft.com/office/drawing/2014/main" id="{C5A5D408-0AE0-1DCC-2DC6-0F931C6B8B80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90" name="Right Arrow 107">
            <a:extLst>
              <a:ext uri="{FF2B5EF4-FFF2-40B4-BE49-F238E27FC236}">
                <a16:creationId xmlns:a16="http://schemas.microsoft.com/office/drawing/2014/main" id="{A9C40A93-7E07-1222-BCB7-4BDF4CFD5A34}"/>
              </a:ext>
            </a:extLst>
          </p:cNvPr>
          <p:cNvSpPr/>
          <p:nvPr/>
        </p:nvSpPr>
        <p:spPr>
          <a:xfrm>
            <a:off x="3268809" y="3057587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cs typeface="Calibri" panose="020F0502020204030204" pitchFamily="34" charset="0"/>
            </a:endParaRP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42AAA40B-6665-1BEE-076F-4A968F609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902" y="3261920"/>
            <a:ext cx="523989" cy="396784"/>
          </a:xfrm>
          <a:prstGeom prst="rect">
            <a:avLst/>
          </a:prstGeom>
          <a:ln w="25400">
            <a:solidFill>
              <a:srgbClr val="7889FB"/>
            </a:solidFill>
          </a:ln>
          <a:effectLst/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BE99BC80-1B2A-28D1-E10A-0FFA98072C42}"/>
              </a:ext>
            </a:extLst>
          </p:cNvPr>
          <p:cNvSpPr txBox="1"/>
          <p:nvPr/>
        </p:nvSpPr>
        <p:spPr>
          <a:xfrm>
            <a:off x="1260605" y="2490392"/>
            <a:ext cx="781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Data Samples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A473292-DDCC-051E-3A8C-3317F52D2724}"/>
              </a:ext>
            </a:extLst>
          </p:cNvPr>
          <p:cNvSpPr txBox="1"/>
          <p:nvPr/>
        </p:nvSpPr>
        <p:spPr>
          <a:xfrm>
            <a:off x="1225191" y="3126109"/>
            <a:ext cx="82569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Target </a:t>
            </a:r>
            <a:b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App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8250C77-4847-65F2-BE63-6E8C72757F26}"/>
              </a:ext>
            </a:extLst>
          </p:cNvPr>
          <p:cNvSpPr txBox="1"/>
          <p:nvPr/>
        </p:nvSpPr>
        <p:spPr>
          <a:xfrm>
            <a:off x="6715035" y="6357061"/>
            <a:ext cx="11230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Dirty Data</a:t>
            </a:r>
          </a:p>
        </p:txBody>
      </p:sp>
      <p:sp>
        <p:nvSpPr>
          <p:cNvPr id="195" name="Right Arrow 112">
            <a:extLst>
              <a:ext uri="{FF2B5EF4-FFF2-40B4-BE49-F238E27FC236}">
                <a16:creationId xmlns:a16="http://schemas.microsoft.com/office/drawing/2014/main" id="{721D0799-5396-7A8F-F1E6-B95D95044400}"/>
              </a:ext>
            </a:extLst>
          </p:cNvPr>
          <p:cNvSpPr/>
          <p:nvPr/>
        </p:nvSpPr>
        <p:spPr>
          <a:xfrm>
            <a:off x="3892637" y="5402587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Consolas" panose="020B0609020204030204" pitchFamily="49" charset="0"/>
            </a:endParaRPr>
          </a:p>
        </p:txBody>
      </p:sp>
      <p:sp>
        <p:nvSpPr>
          <p:cNvPr id="196" name="Right Arrow 113">
            <a:extLst>
              <a:ext uri="{FF2B5EF4-FFF2-40B4-BE49-F238E27FC236}">
                <a16:creationId xmlns:a16="http://schemas.microsoft.com/office/drawing/2014/main" id="{4FA52D94-FB09-09AD-F1A7-163B547B93ED}"/>
              </a:ext>
            </a:extLst>
          </p:cNvPr>
          <p:cNvSpPr/>
          <p:nvPr/>
        </p:nvSpPr>
        <p:spPr>
          <a:xfrm>
            <a:off x="8184431" y="5397670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Consolas" panose="020B0609020204030204" pitchFamily="49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91B697E1-FF39-CA92-C49A-1222B26C8642}"/>
              </a:ext>
            </a:extLst>
          </p:cNvPr>
          <p:cNvSpPr txBox="1"/>
          <p:nvPr/>
        </p:nvSpPr>
        <p:spPr>
          <a:xfrm>
            <a:off x="1157056" y="3765956"/>
            <a:ext cx="16699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Rules/Objectives</a:t>
            </a:r>
          </a:p>
        </p:txBody>
      </p:sp>
      <p:sp>
        <p:nvSpPr>
          <p:cNvPr id="198" name="Right Arrow 119">
            <a:extLst>
              <a:ext uri="{FF2B5EF4-FFF2-40B4-BE49-F238E27FC236}">
                <a16:creationId xmlns:a16="http://schemas.microsoft.com/office/drawing/2014/main" id="{98B717F0-2A34-89F4-581C-B2AC96240F11}"/>
              </a:ext>
            </a:extLst>
          </p:cNvPr>
          <p:cNvSpPr/>
          <p:nvPr/>
        </p:nvSpPr>
        <p:spPr>
          <a:xfrm>
            <a:off x="8871912" y="3062504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cs typeface="Calibri" panose="020F0502020204030204" pitchFamily="34" charset="0"/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9F1AC46-141A-908D-53D2-4B9AAE6F8B94}"/>
              </a:ext>
            </a:extLst>
          </p:cNvPr>
          <p:cNvGrpSpPr/>
          <p:nvPr/>
        </p:nvGrpSpPr>
        <p:grpSpPr>
          <a:xfrm rot="5400000">
            <a:off x="9780177" y="3055699"/>
            <a:ext cx="388442" cy="325885"/>
            <a:chOff x="5581337" y="3056661"/>
            <a:chExt cx="293277" cy="236705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12FE6899-BCB5-DC4A-41B3-0652231C2D21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0A4C2D4B-1851-EE94-7BD8-A510D5444351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9135CF3B-ACFD-B6A4-9E62-FA6D4F065489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C12BFB9-16AE-55D2-1E13-5D7AD42AD3C8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1D055840-03BD-9DC3-7ED5-175182CB91AF}"/>
              </a:ext>
            </a:extLst>
          </p:cNvPr>
          <p:cNvSpPr txBox="1"/>
          <p:nvPr/>
        </p:nvSpPr>
        <p:spPr>
          <a:xfrm flipH="1">
            <a:off x="10003936" y="2895369"/>
            <a:ext cx="127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Top-k Pipelines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080913F-E395-6D1C-54F7-55D14EED3B86}"/>
              </a:ext>
            </a:extLst>
          </p:cNvPr>
          <p:cNvSpPr txBox="1"/>
          <p:nvPr/>
        </p:nvSpPr>
        <p:spPr>
          <a:xfrm>
            <a:off x="7270589" y="2313750"/>
            <a:ext cx="232181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Data- and Task-parallel Computation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B8856D1-0993-0378-E5C0-6E6A55053822}"/>
              </a:ext>
            </a:extLst>
          </p:cNvPr>
          <p:cNvSpPr txBox="1"/>
          <p:nvPr/>
        </p:nvSpPr>
        <p:spPr>
          <a:xfrm flipH="1">
            <a:off x="4534771" y="2578031"/>
            <a:ext cx="110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Logical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D77A596F-BAA1-5E03-FF52-10E68B513923}"/>
              </a:ext>
            </a:extLst>
          </p:cNvPr>
          <p:cNvSpPr txBox="1"/>
          <p:nvPr/>
        </p:nvSpPr>
        <p:spPr>
          <a:xfrm flipH="1">
            <a:off x="3930085" y="2986068"/>
            <a:ext cx="110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Physical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D4E92C-9925-9483-DC82-6CA636BCA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310" y="350225"/>
            <a:ext cx="704545" cy="841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275E5D-E7AB-4041-5989-44AA1F0F5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0795" y="458716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BE3F2-4931-2F2D-C40A-4881C39D32CB}"/>
              </a:ext>
            </a:extLst>
          </p:cNvPr>
          <p:cNvSpPr txBox="1"/>
          <p:nvPr/>
        </p:nvSpPr>
        <p:spPr>
          <a:xfrm>
            <a:off x="4692234" y="395219"/>
            <a:ext cx="432205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[</a:t>
            </a:r>
            <a:r>
              <a:rPr lang="en-US" sz="1400" dirty="0"/>
              <a:t>Shafaq Siddiqi, Roman Kern, Matthias Boehm: SAGA: A Scalable Framework for Optimizing Data Cleaning Pipelines for Machine Learning Applications, </a:t>
            </a:r>
            <a:r>
              <a:rPr lang="en-US" sz="1400" b="1" dirty="0"/>
              <a:t>SIGMOD 2024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908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/>
      <p:bldP spid="149" grpId="0"/>
      <p:bldP spid="190" grpId="0" animBg="1"/>
      <p:bldP spid="192" grpId="0"/>
      <p:bldP spid="193" grpId="0"/>
      <p:bldP spid="194" grpId="0"/>
      <p:bldP spid="195" grpId="0" animBg="1"/>
      <p:bldP spid="196" grpId="0" animBg="1"/>
      <p:bldP spid="197" grpId="0"/>
      <p:bldP spid="198" grpId="0" animBg="1"/>
      <p:bldP spid="204" grpId="0"/>
      <p:bldP spid="205" grpId="0"/>
      <p:bldP spid="206" grpId="0"/>
      <p:bldP spid="20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BE289-89BE-24D7-DA58-5E84CA4FF8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Cleaning Pipelines – Experiments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7D4F97-37AF-267B-1749-15135EA57152}"/>
              </a:ext>
            </a:extLst>
          </p:cNvPr>
          <p:cNvGraphicFramePr>
            <a:graphicFrameLocks noGrp="1"/>
          </p:cNvGraphicFramePr>
          <p:nvPr/>
        </p:nvGraphicFramePr>
        <p:xfrm>
          <a:off x="346587" y="1264353"/>
          <a:ext cx="11521440" cy="43914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175636485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9116109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73580753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20527673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22844685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69398553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223396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0364092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44432709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89213827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23786824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81803377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87625488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62022274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461395498"/>
                    </a:ext>
                  </a:extLst>
                </a:gridCol>
              </a:tblGrid>
              <a:tr h="537293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Dataset</a:t>
                      </a:r>
                    </a:p>
                    <a:p>
                      <a:pPr algn="ctr" rtl="0" fontAlgn="b"/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Dirty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16" marR="12316" marT="8211" marB="82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 Heuristics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16" marR="12316" marT="8211" marB="8211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BoostClean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16" marR="12316" marT="8211" marB="8211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HoloClean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16" marR="12316" marT="8211" marB="8211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Raha-</a:t>
                      </a: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Baran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16" marR="12316" marT="8211" marB="8211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Learn2Clean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16" marR="12316" marT="8211" marB="8211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SAGA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16" marR="12316" marT="8211" marB="8211" anchor="b"/>
                </a:tc>
                <a:extLst>
                  <a:ext uri="{0D108BD9-81ED-4DB2-BD59-A6C34878D82A}">
                    <a16:rowId xmlns:a16="http://schemas.microsoft.com/office/drawing/2014/main" val="2322603586"/>
                  </a:ext>
                </a:extLst>
              </a:tr>
              <a:tr h="347870">
                <a:tc vMerge="1">
                  <a:txBody>
                    <a:bodyPr/>
                    <a:lstStyle/>
                    <a:p>
                      <a:pPr algn="ctr" rtl="0" fontAlgn="b"/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16" marR="12316" marT="8211" marB="82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757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0F0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Train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757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0F0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Test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757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0F0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Train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757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0F0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Test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993219"/>
                  </a:ext>
                </a:extLst>
              </a:tr>
              <a:tr h="4348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Animal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0.62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0.69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0.34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0.33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0.34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0.86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0.86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15314369"/>
                  </a:ext>
                </a:extLst>
              </a:tr>
              <a:tr h="4348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EEG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0.62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0.63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0.65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0.65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0.64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0.63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0.55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0.64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0.55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0.63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0.68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0.69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0.68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44310962"/>
                  </a:ext>
                </a:extLst>
              </a:tr>
              <a:tr h="4348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Movie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0.84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0.69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0.63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0.62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0.53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0.64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0.76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0.76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0.78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0.85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8778357"/>
                  </a:ext>
                </a:extLst>
              </a:tr>
              <a:tr h="4348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Nashville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0.76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0.76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0.78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OOM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OOM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T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6953663"/>
                  </a:ext>
                </a:extLst>
              </a:tr>
              <a:tr h="4348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Puma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0.55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0.54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0.54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0.56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0.55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0.57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0.56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0.54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0.57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0.47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0.57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0.51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0.57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0.57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63751900"/>
                  </a:ext>
                </a:extLst>
              </a:tr>
              <a:tr h="4348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Titanic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0.76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0.78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0.65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0.81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0.66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0.78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0.66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0.78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0.73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0.81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0.82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9997596"/>
                  </a:ext>
                </a:extLst>
              </a:tr>
              <a:tr h="4348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Cancer*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0.43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0.10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0.43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0.45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0.16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0.16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0.16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0.16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0.62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0.61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0.51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0.52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40314907"/>
                  </a:ext>
                </a:extLst>
              </a:tr>
              <a:tr h="4348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Housing*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0.81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0.85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0.65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0.84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0.89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0.83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0.87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624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98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3574-7285-6794-9881-100C96AA4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0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056235-72CF-9A6A-1AE4-7075A8B66C15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Data Cleaning and Fusion</a:t>
            </a:r>
          </a:p>
          <a:p>
            <a:r>
              <a:rPr lang="en-US" dirty="0">
                <a:solidFill>
                  <a:schemeClr val="tx1"/>
                </a:solidFill>
              </a:rPr>
              <a:t>Missing Value Imputation</a:t>
            </a:r>
          </a:p>
          <a:p>
            <a:pPr lvl="1"/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chemeClr val="accent1"/>
                </a:solidFill>
              </a:rPr>
              <a:t>Data Integration Architectures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07</a:t>
            </a:r>
            <a:r>
              <a:rPr lang="en-US" b="1" dirty="0">
                <a:solidFill>
                  <a:srgbClr val="7889FB"/>
                </a:solidFill>
              </a:rPr>
              <a:t> Data Provenance and Catalogs</a:t>
            </a:r>
            <a:r>
              <a:rPr lang="en-US" dirty="0"/>
              <a:t> [Nov 28]</a:t>
            </a:r>
          </a:p>
          <a:p>
            <a:pPr lvl="2"/>
            <a:endParaRPr lang="en-US" sz="1000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rgbClr val="C40D1E"/>
                </a:solidFill>
              </a:rPr>
              <a:t>Large-scale Data Management and Analysis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08 </a:t>
            </a:r>
            <a:r>
              <a:rPr lang="en-US" b="1" dirty="0">
                <a:solidFill>
                  <a:srgbClr val="7889FB"/>
                </a:solidFill>
              </a:rPr>
              <a:t>Cloud Computing Fundamentals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[Dec 05]</a:t>
            </a:r>
          </a:p>
          <a:p>
            <a:pPr lvl="1"/>
            <a:r>
              <a:rPr lang="en-US" b="1" dirty="0"/>
              <a:t>09 </a:t>
            </a:r>
            <a:r>
              <a:rPr lang="en-US" b="1" dirty="0">
                <a:solidFill>
                  <a:srgbClr val="7889FB"/>
                </a:solidFill>
              </a:rPr>
              <a:t>Cloud Resource Management and Scheduling</a:t>
            </a:r>
            <a:r>
              <a:rPr lang="en-US" dirty="0"/>
              <a:t> [Dec 12]</a:t>
            </a:r>
          </a:p>
          <a:p>
            <a:pPr lvl="1"/>
            <a:r>
              <a:rPr lang="en-US" b="1" dirty="0"/>
              <a:t>10 </a:t>
            </a:r>
            <a:r>
              <a:rPr lang="en-US" b="1" dirty="0">
                <a:solidFill>
                  <a:srgbClr val="7889FB"/>
                </a:solidFill>
              </a:rPr>
              <a:t>Distributed Data Storage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[Dec 19]</a:t>
            </a:r>
          </a:p>
          <a:p>
            <a:pPr lvl="1"/>
            <a:r>
              <a:rPr lang="en-US" b="1" dirty="0"/>
              <a:t>11 </a:t>
            </a:r>
            <a:r>
              <a:rPr lang="en-US" b="1" dirty="0">
                <a:solidFill>
                  <a:srgbClr val="7889FB"/>
                </a:solidFill>
              </a:rPr>
              <a:t>Distributed, Data-Parallel Computation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[Jan 09]</a:t>
            </a:r>
          </a:p>
          <a:p>
            <a:pPr lvl="1"/>
            <a:r>
              <a:rPr lang="en-US" b="1" dirty="0"/>
              <a:t>12 </a:t>
            </a:r>
            <a:r>
              <a:rPr lang="en-US" b="1" dirty="0">
                <a:solidFill>
                  <a:srgbClr val="7889FB"/>
                </a:solidFill>
              </a:rPr>
              <a:t>Distributed Stream Processing </a:t>
            </a:r>
            <a:r>
              <a:rPr lang="en-US" dirty="0"/>
              <a:t>[Jan 16]</a:t>
            </a:r>
          </a:p>
          <a:p>
            <a:pPr lvl="1"/>
            <a:r>
              <a:rPr lang="en-US" b="1" dirty="0"/>
              <a:t>13 </a:t>
            </a:r>
            <a:r>
              <a:rPr lang="en-US" b="1" dirty="0">
                <a:solidFill>
                  <a:srgbClr val="7889FB"/>
                </a:solidFill>
              </a:rPr>
              <a:t>Distributed Machine Learning Systems </a:t>
            </a:r>
            <a:r>
              <a:rPr lang="en-US" dirty="0"/>
              <a:t>[Jan 23]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937B5-6EAF-DDFD-A2D4-8DE6CADA5D85}"/>
              </a:ext>
            </a:extLst>
          </p:cNvPr>
          <p:cNvSpPr txBox="1"/>
          <p:nvPr/>
        </p:nvSpPr>
        <p:spPr>
          <a:xfrm>
            <a:off x="6788077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53A74B-0561-CE26-0E45-B50012425BC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ECCE2D-0E2A-CB84-8AAD-0A524D29F8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Heterogeneity of Data Sources</a:t>
            </a:r>
          </a:p>
          <a:p>
            <a:pPr lvl="1"/>
            <a:r>
              <a:rPr lang="en-US" dirty="0"/>
              <a:t>Update anomalies on denormalized data / eventual consistency</a:t>
            </a:r>
          </a:p>
          <a:p>
            <a:pPr lvl="1"/>
            <a:r>
              <a:rPr lang="en-US" dirty="0"/>
              <a:t>Changes of app/preprocessing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0A213-49A1-A085-2B35-740B7A8C53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Corrupted/Inconsistent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11D285-D80E-617F-7AB5-4B05DBA5CFA7}"/>
              </a:ext>
            </a:extLst>
          </p:cNvPr>
          <p:cNvGraphicFramePr>
            <a:graphicFrameLocks noGrp="1"/>
          </p:cNvGraphicFramePr>
          <p:nvPr/>
        </p:nvGraphicFramePr>
        <p:xfrm>
          <a:off x="2317275" y="5117352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F019FD-6C6E-BF94-FD4B-C78B1CD7E17A}"/>
              </a:ext>
            </a:extLst>
          </p:cNvPr>
          <p:cNvSpPr txBox="1"/>
          <p:nvPr/>
        </p:nvSpPr>
        <p:spPr>
          <a:xfrm>
            <a:off x="9294177" y="4416566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1D6A6F-ED49-A34D-54FD-8902F31474B4}"/>
              </a:ext>
            </a:extLst>
          </p:cNvPr>
          <p:cNvGraphicFramePr>
            <a:graphicFrameLocks noGrp="1"/>
          </p:cNvGraphicFramePr>
          <p:nvPr/>
        </p:nvGraphicFramePr>
        <p:xfrm>
          <a:off x="8781711" y="5327419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7" name="Gerade Verbindung mit Pfeil 10">
            <a:extLst>
              <a:ext uri="{FF2B5EF4-FFF2-40B4-BE49-F238E27FC236}">
                <a16:creationId xmlns:a16="http://schemas.microsoft.com/office/drawing/2014/main" id="{60A05355-BEB4-C68B-A106-8647294046DF}"/>
              </a:ext>
            </a:extLst>
          </p:cNvPr>
          <p:cNvCxnSpPr/>
          <p:nvPr/>
        </p:nvCxnSpPr>
        <p:spPr bwMode="auto">
          <a:xfrm>
            <a:off x="8279293" y="5327419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5A825E-4321-DDEF-9103-BCA74FC02355}"/>
              </a:ext>
            </a:extLst>
          </p:cNvPr>
          <p:cNvSpPr txBox="1"/>
          <p:nvPr/>
        </p:nvSpPr>
        <p:spPr>
          <a:xfrm>
            <a:off x="10836987" y="6070607"/>
            <a:ext cx="7861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68D79-E628-A805-EB8E-01409887CC41}"/>
              </a:ext>
            </a:extLst>
          </p:cNvPr>
          <p:cNvSpPr txBox="1"/>
          <p:nvPr/>
        </p:nvSpPr>
        <p:spPr>
          <a:xfrm>
            <a:off x="6321539" y="4421898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CDD84-CA53-7873-E59F-EA793E84AC0A}"/>
              </a:ext>
            </a:extLst>
          </p:cNvPr>
          <p:cNvSpPr txBox="1"/>
          <p:nvPr/>
        </p:nvSpPr>
        <p:spPr>
          <a:xfrm>
            <a:off x="7720776" y="4693315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220FD-51EF-47C7-0B52-6E6499912F00}"/>
              </a:ext>
            </a:extLst>
          </p:cNvPr>
          <p:cNvSpPr txBox="1"/>
          <p:nvPr/>
        </p:nvSpPr>
        <p:spPr>
          <a:xfrm>
            <a:off x="4169518" y="4421898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1302C-E0E8-6F75-E0DE-597C6201317F}"/>
              </a:ext>
            </a:extLst>
          </p:cNvPr>
          <p:cNvSpPr txBox="1"/>
          <p:nvPr/>
        </p:nvSpPr>
        <p:spPr>
          <a:xfrm>
            <a:off x="2111283" y="4423574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20B92D-236F-CAE1-48DF-FA1059851EA4}"/>
              </a:ext>
            </a:extLst>
          </p:cNvPr>
          <p:cNvSpPr txBox="1"/>
          <p:nvPr/>
        </p:nvSpPr>
        <p:spPr>
          <a:xfrm>
            <a:off x="8519273" y="1367730"/>
            <a:ext cx="12192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Global Keys</a:t>
            </a:r>
          </a:p>
        </p:txBody>
      </p:sp>
    </p:spTree>
    <p:extLst>
      <p:ext uri="{BB962C8B-B14F-4D97-AF65-F5344CB8AC3E}">
        <p14:creationId xmlns:p14="http://schemas.microsoft.com/office/powerpoint/2010/main" val="30524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7C2C22C-9505-E5CB-6014-6316DE58B7A4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43337D-AC10-CCE2-1BE2-BEBE9E0A2F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DM SS’19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Soccer World Cups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sz="700" dirty="0"/>
          </a:p>
          <a:p>
            <a:r>
              <a:rPr lang="en-US" dirty="0"/>
              <a:t>DM WS’19/20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Airports and Airlines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r>
              <a:rPr lang="en-US" dirty="0"/>
              <a:t>DM SS’20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DBLP Publications</a:t>
            </a:r>
            <a:r>
              <a:rPr lang="en-US" b="0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79B42-4855-0B0C-4221-D785BE207A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Examples (aka errors are everywhere)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459C9-BCCF-8882-7649-864FBDF1C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52"/>
          <a:stretch/>
        </p:blipFill>
        <p:spPr>
          <a:xfrm>
            <a:off x="4140321" y="1152160"/>
            <a:ext cx="3337254" cy="1381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9D966-5DD9-BECF-9DA5-B575E1B1FE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571"/>
          <a:stretch/>
        </p:blipFill>
        <p:spPr>
          <a:xfrm>
            <a:off x="6274475" y="834925"/>
            <a:ext cx="3139983" cy="1657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1D990B-A51F-2167-5F09-98303249D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513"/>
          <a:stretch/>
        </p:blipFill>
        <p:spPr>
          <a:xfrm>
            <a:off x="3301721" y="3272951"/>
            <a:ext cx="3557614" cy="788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A5F6D-060E-0CAC-B5D5-451167B6B6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944"/>
          <a:stretch/>
        </p:blipFill>
        <p:spPr>
          <a:xfrm>
            <a:off x="5957680" y="2492275"/>
            <a:ext cx="3456778" cy="1680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08718E-9B4A-14FB-2151-C7EAA2B677CB}"/>
              </a:ext>
            </a:extLst>
          </p:cNvPr>
          <p:cNvSpPr txBox="1"/>
          <p:nvPr/>
        </p:nvSpPr>
        <p:spPr>
          <a:xfrm>
            <a:off x="5466277" y="3068526"/>
            <a:ext cx="41879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C65788-3827-52E5-05E7-D0985BC514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9934"/>
          <a:stretch/>
        </p:blipFill>
        <p:spPr>
          <a:xfrm>
            <a:off x="9169640" y="3806150"/>
            <a:ext cx="1890713" cy="246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E83B8E-8871-CC36-E774-720456FB1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6612" y="3196133"/>
            <a:ext cx="1847850" cy="290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25A7E5-660E-4912-AA06-C903903527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2174" y="3364031"/>
            <a:ext cx="2033588" cy="295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9DA35A-3FCB-2CCE-ADEC-44A3331BAE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5089" y="2785072"/>
            <a:ext cx="1042988" cy="261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0EF171-1998-113B-6180-E8E5CBFAF1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4910" y="4966714"/>
            <a:ext cx="3205163" cy="16621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AE311E-FB7C-CCA1-2761-1FE1DDCC51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7540" y="4275629"/>
            <a:ext cx="3148013" cy="234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2C438F-5BCE-7478-067B-76A1AA349B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8154" y="4294286"/>
            <a:ext cx="3529013" cy="2328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949D7A-E8FE-4455-C34B-83E326EB3F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7478" y="4276804"/>
            <a:ext cx="3067050" cy="2000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144D92-8E42-14FF-0119-54A665AF23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5253" y="5876449"/>
            <a:ext cx="2705100" cy="6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7A4E07-9F21-231D-F2BB-D3468F1977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Data Cleaning </a:t>
            </a:r>
            <a:r>
              <a:rPr lang="en-US" b="0" dirty="0"/>
              <a:t>(aka Data Cleansing)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Detection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repair</a:t>
            </a:r>
            <a:r>
              <a:rPr lang="en-US" dirty="0"/>
              <a:t> of data errors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Outliers/anomalies: </a:t>
            </a:r>
            <a:r>
              <a:rPr lang="en-US" dirty="0"/>
              <a:t>values or objects that do not match normal behavior</a:t>
            </a:r>
            <a:br>
              <a:rPr lang="en-US" dirty="0"/>
            </a:br>
            <a:r>
              <a:rPr lang="en-US" dirty="0"/>
              <a:t>(different goals: data cleaning vs finding interesting patterns)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Fusion:</a:t>
            </a:r>
            <a:r>
              <a:rPr lang="en-US" dirty="0"/>
              <a:t> resolution of inconsistencies and errors (e.g., entity resolution </a:t>
            </a:r>
            <a:r>
              <a:rPr lang="en-US" b="1" dirty="0">
                <a:solidFill>
                  <a:srgbClr val="7889FB"/>
                </a:solidFill>
              </a:rPr>
              <a:t>see Lecture 05</a:t>
            </a:r>
            <a:r>
              <a:rPr lang="en-US" dirty="0"/>
              <a:t>)</a:t>
            </a:r>
          </a:p>
          <a:p>
            <a:pPr lvl="1"/>
            <a:endParaRPr lang="en-US" sz="1000" dirty="0"/>
          </a:p>
          <a:p>
            <a:r>
              <a:rPr lang="en-US" dirty="0"/>
              <a:t>#2 Missing Value Imputation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Fill missing info</a:t>
            </a:r>
            <a:r>
              <a:rPr lang="en-US" dirty="0"/>
              <a:t> with “best guess”</a:t>
            </a:r>
          </a:p>
          <a:p>
            <a:pPr lvl="1"/>
            <a:r>
              <a:rPr lang="en-US" dirty="0"/>
              <a:t>Difference between NAs and 0 (or special values like </a:t>
            </a:r>
            <a:r>
              <a:rPr lang="en-US" dirty="0" err="1"/>
              <a:t>NaN</a:t>
            </a:r>
            <a:r>
              <a:rPr lang="en-US" dirty="0"/>
              <a:t>) for ML models </a:t>
            </a:r>
          </a:p>
          <a:p>
            <a:pPr lvl="1"/>
            <a:endParaRPr lang="en-US" sz="1000" dirty="0"/>
          </a:p>
          <a:p>
            <a:r>
              <a:rPr lang="en-US" dirty="0"/>
              <a:t>#3 Data Wrangling</a:t>
            </a:r>
          </a:p>
          <a:p>
            <a:pPr lvl="1"/>
            <a:r>
              <a:rPr lang="en-US" dirty="0"/>
              <a:t>Automatic cleaning unrealistic?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Interactive data transformations</a:t>
            </a:r>
          </a:p>
          <a:p>
            <a:pPr lvl="1"/>
            <a:r>
              <a:rPr lang="en-US" dirty="0"/>
              <a:t>Recommended transforms + user selection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83F5-2D21-994D-4CC3-C3BC4F0A9F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14139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2B0DD-6BC8-C04A-6E1B-F9DB4266A3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(Semi-)Automatic Approach: </a:t>
            </a:r>
            <a:r>
              <a:rPr lang="en-US" dirty="0">
                <a:solidFill>
                  <a:schemeClr val="accent1"/>
                </a:solidFill>
              </a:rPr>
              <a:t>Expectations!</a:t>
            </a:r>
          </a:p>
          <a:p>
            <a:pPr lvl="1"/>
            <a:r>
              <a:rPr lang="en-US" dirty="0"/>
              <a:t>PK </a:t>
            </a:r>
            <a:r>
              <a:rPr lang="en-US" dirty="0">
                <a:sym typeface="Wingdings" panose="05000000000000000000" pitchFamily="2" charset="2"/>
              </a:rPr>
              <a:t> Values must be unique and defined (not null)</a:t>
            </a:r>
            <a:endParaRPr lang="en-US" dirty="0"/>
          </a:p>
          <a:p>
            <a:pPr lvl="1"/>
            <a:r>
              <a:rPr lang="en-US" dirty="0"/>
              <a:t>Exact PK-FK </a:t>
            </a:r>
            <a:r>
              <a:rPr lang="en-US" dirty="0">
                <a:sym typeface="Wingdings" panose="05000000000000000000" pitchFamily="2" charset="2"/>
              </a:rPr>
              <a:t> Inclusion dependencies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Noisy PK-FK  Robust inclusion dependencies </a:t>
            </a:r>
            <a:r>
              <a:rPr lang="en-US" dirty="0"/>
              <a:t>|R[X]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/>
              <a:t>S[Y]| / |R[X]| &gt; </a:t>
            </a:r>
            <a:r>
              <a:rPr lang="el-GR" dirty="0"/>
              <a:t>δ</a:t>
            </a:r>
            <a:endParaRPr lang="en-US" dirty="0"/>
          </a:p>
          <a:p>
            <a:pPr lvl="1"/>
            <a:r>
              <a:rPr lang="en-US" dirty="0"/>
              <a:t>Semantics of attributes </a:t>
            </a:r>
            <a:r>
              <a:rPr lang="en-US" dirty="0">
                <a:sym typeface="Wingdings" panose="05000000000000000000" pitchFamily="2" charset="2"/>
              </a:rPr>
              <a:t> value ranges / # distinct values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Invariant to capitalization  duplicates that differ in capitalization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Patterns  regular expressions </a:t>
            </a:r>
            <a:endParaRPr lang="en-US" sz="700" dirty="0"/>
          </a:p>
          <a:p>
            <a:r>
              <a:rPr lang="en-US" dirty="0"/>
              <a:t>Formal Constraints</a:t>
            </a:r>
          </a:p>
          <a:p>
            <a:pPr lvl="1"/>
            <a:r>
              <a:rPr lang="en-US" dirty="0"/>
              <a:t>Functional dependencies (FD), conditional FDs (CFD), metric dependencies</a:t>
            </a:r>
          </a:p>
          <a:p>
            <a:pPr lvl="1"/>
            <a:r>
              <a:rPr lang="en-US" dirty="0"/>
              <a:t>Inclusion dependencies, matching dependencies</a:t>
            </a:r>
          </a:p>
          <a:p>
            <a:pPr lvl="1"/>
            <a:r>
              <a:rPr lang="en-US" dirty="0"/>
              <a:t>Denial constraints </a:t>
            </a:r>
            <a:endParaRPr lang="en-US" sz="700" dirty="0"/>
          </a:p>
          <a:p>
            <a:r>
              <a:rPr lang="en-US" dirty="0"/>
              <a:t>Outlier Terminology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Outlier Detection:</a:t>
            </a:r>
            <a:r>
              <a:rPr lang="en-US" dirty="0"/>
              <a:t> detect and remove unwanted data points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Anomaly Detection:</a:t>
            </a:r>
            <a:r>
              <a:rPr lang="en-US" dirty="0"/>
              <a:t> detect and extract rare/unusual/interesting events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35A0E-1BDB-A021-C9CE-2F292B903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Express Expectations as Validity Constraints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E6419-8A46-E5DE-6735-DA965829B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402" y="1708698"/>
            <a:ext cx="1771650" cy="444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950D44-20E0-055D-8DF6-C0EAD1465127}"/>
              </a:ext>
            </a:extLst>
          </p:cNvPr>
          <p:cNvSpPr txBox="1"/>
          <p:nvPr/>
        </p:nvSpPr>
        <p:spPr>
          <a:xfrm>
            <a:off x="7812852" y="1058361"/>
            <a:ext cx="18669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(Airline, From, To)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836EB-5DAA-45F5-7788-9D36C206EC93}"/>
              </a:ext>
            </a:extLst>
          </p:cNvPr>
          <p:cNvSpPr txBox="1"/>
          <p:nvPr/>
        </p:nvSpPr>
        <p:spPr>
          <a:xfrm>
            <a:off x="9608623" y="1058361"/>
            <a:ext cx="6375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Planes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52F84-69A5-6717-19FD-DAA42D5C8F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934"/>
          <a:stretch/>
        </p:blipFill>
        <p:spPr>
          <a:xfrm>
            <a:off x="8385810" y="2670311"/>
            <a:ext cx="3214211" cy="419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3AE1F4-8A0A-772F-4988-8976851B298C}"/>
              </a:ext>
            </a:extLst>
          </p:cNvPr>
          <p:cNvSpPr txBox="1"/>
          <p:nvPr/>
        </p:nvSpPr>
        <p:spPr>
          <a:xfrm>
            <a:off x="10476071" y="2153623"/>
            <a:ext cx="1257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Age=9999?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5155EF-41E0-AB07-17FF-AFEBD39E2275}"/>
                  </a:ext>
                </a:extLst>
              </p:cNvPr>
              <p:cNvSpPr txBox="1"/>
              <p:nvPr/>
            </p:nvSpPr>
            <p:spPr>
              <a:xfrm>
                <a:off x="5549743" y="4244869"/>
                <a:ext cx="6291208" cy="603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:¬(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𝐶𝑖𝑡𝑦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=′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𝑁𝑌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b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</a:br>
                <a: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𝐶𝑖𝑡𝑦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≠′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𝑁𝑌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5155EF-41E0-AB07-17FF-AFEBD39E2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743" y="4244869"/>
                <a:ext cx="6291208" cy="603499"/>
              </a:xfrm>
              <a:prstGeom prst="rect">
                <a:avLst/>
              </a:prstGeom>
              <a:blipFill>
                <a:blip r:embed="rId5"/>
                <a:stretch>
                  <a:fillRect b="-14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B068B2F-81FA-0BB0-D42B-D0E517DFC642}"/>
              </a:ext>
            </a:extLst>
          </p:cNvPr>
          <p:cNvSpPr txBox="1"/>
          <p:nvPr/>
        </p:nvSpPr>
        <p:spPr>
          <a:xfrm>
            <a:off x="8980646" y="3037876"/>
            <a:ext cx="27051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2019-11-15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 15, 2019</a:t>
            </a:r>
          </a:p>
        </p:txBody>
      </p:sp>
    </p:spTree>
    <p:extLst>
      <p:ext uri="{BB962C8B-B14F-4D97-AF65-F5344CB8AC3E}">
        <p14:creationId xmlns:p14="http://schemas.microsoft.com/office/powerpoint/2010/main" val="20744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3574-7285-6794-9881-100C96AA4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51682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4417</Words>
  <Application>Microsoft Office PowerPoint</Application>
  <PresentationFormat>Widescreen</PresentationFormat>
  <Paragraphs>1130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ＭＳ Ｐゴシック</vt:lpstr>
      <vt:lpstr>Arial</vt:lpstr>
      <vt:lpstr>Calibri</vt:lpstr>
      <vt:lpstr>Cambria Math</vt:lpstr>
      <vt:lpstr>Consolas</vt:lpstr>
      <vt:lpstr>Symbol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- 06 Data Cleaning and Data Fusion</dc:title>
  <dc:creator>Matthias Boehm</dc:creator>
  <cp:lastModifiedBy>Matthias Boehm</cp:lastModifiedBy>
  <cp:revision>647</cp:revision>
  <cp:lastPrinted>2021-03-24T16:10:50Z</cp:lastPrinted>
  <dcterms:created xsi:type="dcterms:W3CDTF">2023-02-25T13:39:16Z</dcterms:created>
  <dcterms:modified xsi:type="dcterms:W3CDTF">2024-11-19T08:58:56Z</dcterms:modified>
</cp:coreProperties>
</file>