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eb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710" r:id="rId2"/>
  </p:sldMasterIdLst>
  <p:notesMasterIdLst>
    <p:notesMasterId r:id="rId37"/>
  </p:notesMasterIdLst>
  <p:sldIdLst>
    <p:sldId id="359" r:id="rId3"/>
    <p:sldId id="424" r:id="rId4"/>
    <p:sldId id="388" r:id="rId5"/>
    <p:sldId id="428" r:id="rId6"/>
    <p:sldId id="466" r:id="rId7"/>
    <p:sldId id="467" r:id="rId8"/>
    <p:sldId id="468" r:id="rId9"/>
    <p:sldId id="426" r:id="rId10"/>
    <p:sldId id="469" r:id="rId11"/>
    <p:sldId id="470" r:id="rId12"/>
    <p:sldId id="471" r:id="rId13"/>
    <p:sldId id="472" r:id="rId14"/>
    <p:sldId id="473" r:id="rId15"/>
    <p:sldId id="487" r:id="rId16"/>
    <p:sldId id="479" r:id="rId17"/>
    <p:sldId id="452" r:id="rId18"/>
    <p:sldId id="453" r:id="rId19"/>
    <p:sldId id="454" r:id="rId20"/>
    <p:sldId id="455" r:id="rId21"/>
    <p:sldId id="368" r:id="rId22"/>
    <p:sldId id="459" r:id="rId23"/>
    <p:sldId id="480" r:id="rId24"/>
    <p:sldId id="481" r:id="rId25"/>
    <p:sldId id="482" r:id="rId26"/>
    <p:sldId id="483" r:id="rId27"/>
    <p:sldId id="484" r:id="rId28"/>
    <p:sldId id="429" r:id="rId29"/>
    <p:sldId id="463" r:id="rId30"/>
    <p:sldId id="430" r:id="rId31"/>
    <p:sldId id="465" r:id="rId32"/>
    <p:sldId id="488" r:id="rId33"/>
    <p:sldId id="464" r:id="rId34"/>
    <p:sldId id="475" r:id="rId35"/>
    <p:sldId id="427" r:id="rId36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89FB"/>
    <a:srgbClr val="C40D1E"/>
    <a:srgbClr val="000000"/>
    <a:srgbClr val="FF6C00"/>
    <a:srgbClr val="1F90CC"/>
    <a:srgbClr val="9013FE"/>
    <a:srgbClr val="434343"/>
    <a:srgbClr val="C40E02"/>
    <a:srgbClr val="FFFFFF"/>
    <a:srgbClr val="49CB4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65"/>
    <p:restoredTop sz="84282" autoAdjust="0"/>
  </p:normalViewPr>
  <p:slideViewPr>
    <p:cSldViewPr snapToGrid="0" snapToObjects="1">
      <p:cViewPr varScale="1">
        <p:scale>
          <a:sx n="71" d="100"/>
          <a:sy n="71" d="100"/>
        </p:scale>
        <p:origin x="1243" y="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napToObjects="1" showGuides="1">
      <p:cViewPr varScale="1">
        <p:scale>
          <a:sx n="153" d="100"/>
          <a:sy n="153" d="100"/>
        </p:scale>
        <p:origin x="4920" y="19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viewProps" Target="view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0A6180F-3EA1-4748-B4F4-956BB5176995}" type="datetimeFigureOut">
              <a:rPr lang="de-DE" smtClean="0"/>
              <a:t>28.11.2024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3C3961-1900-1342-BF9B-82C3215CD312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89311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147849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51116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reuse poly, but materialization opt</a:t>
            </a:r>
            <a:r>
              <a:rPr lang="en-US" baseline="0" dirty="0"/>
              <a:t> NP-hard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81985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inspired by earlier work on COLUMBUS, </a:t>
            </a:r>
            <a:r>
              <a:rPr lang="en-US" dirty="0" err="1"/>
              <a:t>KeystoneML</a:t>
            </a:r>
            <a:r>
              <a:rPr lang="en-US" dirty="0"/>
              <a:t>, Helix, PRETZEL, MISTIQUE, Alpine</a:t>
            </a:r>
            <a:r>
              <a:rPr lang="en-US" baseline="0" dirty="0"/>
              <a:t> Meadow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843661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2023: 573K TXs; 229 MB </a:t>
            </a:r>
            <a:r>
              <a:rPr lang="en-US" dirty="0" err="1"/>
              <a:t>mempool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646632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Nov 19 difficulty 17 zero bits, adjusted every 216 blocks so ~1 block every 10 minutes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22275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Bitcoin mining price halves every 4 years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13C3961-1900-1342-BF9B-82C3215CD312}" type="slidenum">
              <a:rPr lang="de-DE" smtClean="0"/>
              <a:t>24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8975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-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5704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2" name="Textplatzhalter 5">
            <a:extLst>
              <a:ext uri="{FF2B5EF4-FFF2-40B4-BE49-F238E27FC236}">
                <a16:creationId xmlns:a16="http://schemas.microsoft.com/office/drawing/2014/main" id="{124D4CAA-133B-B88A-74F8-407F69B2492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114945" y="1262740"/>
            <a:ext cx="5545201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chemeClr val="tx1">
                    <a:lumMod val="50000"/>
                  </a:schemeClr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</p:spTree>
    <p:extLst>
      <p:ext uri="{BB962C8B-B14F-4D97-AF65-F5344CB8AC3E}">
        <p14:creationId xmlns:p14="http://schemas.microsoft.com/office/powerpoint/2010/main" val="4206170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 - Text und Stichpunk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platzhalter 5">
            <a:extLst>
              <a:ext uri="{FF2B5EF4-FFF2-40B4-BE49-F238E27FC236}">
                <a16:creationId xmlns:a16="http://schemas.microsoft.com/office/drawing/2014/main" id="{D7BD4116-72F8-7D4E-846E-4E9887F60C0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50799" y="1268963"/>
            <a:ext cx="11075143" cy="4506685"/>
          </a:xfrm>
          <a:prstGeom prst="rect">
            <a:avLst/>
          </a:prstGeom>
        </p:spPr>
        <p:txBody>
          <a:bodyPr lIns="0" tIns="0" rIns="0" bIns="0"/>
          <a:lstStyle>
            <a:lvl1pPr marL="228600" indent="-228600">
              <a:lnSpc>
                <a:spcPts val="2400"/>
              </a:lnSpc>
              <a:buClr>
                <a:srgbClr val="C40D1E"/>
              </a:buClr>
              <a:buSzPct val="100000"/>
              <a:buFont typeface="Wingdings" panose="05000000000000000000" pitchFamily="2" charset="2"/>
              <a:buChar char="§"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  <a:lvl2pPr marL="685800" indent="-228600">
              <a:lnSpc>
                <a:spcPts val="24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2pPr>
            <a:lvl3pPr marL="11430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3pPr>
            <a:lvl4pPr marL="16002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4pPr>
            <a:lvl5pPr marL="2057400" indent="-2286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§"/>
              <a:defRPr sz="1800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5pPr>
          </a:lstStyle>
          <a:p>
            <a:pPr lvl="0"/>
            <a:r>
              <a:rPr lang="en-US" noProof="0" dirty="0"/>
              <a:t>Level 1</a:t>
            </a:r>
          </a:p>
          <a:p>
            <a:pPr lvl="1"/>
            <a:r>
              <a:rPr lang="en-US" noProof="0" dirty="0"/>
              <a:t>Level 2</a:t>
            </a:r>
          </a:p>
          <a:p>
            <a:pPr lvl="2"/>
            <a:r>
              <a:rPr lang="en-US" noProof="0" dirty="0"/>
              <a:t>Level 3</a:t>
            </a:r>
          </a:p>
          <a:p>
            <a:pPr lvl="3"/>
            <a:r>
              <a:rPr lang="en-US" noProof="0" dirty="0"/>
              <a:t>Level 4</a:t>
            </a:r>
          </a:p>
          <a:p>
            <a:pPr lvl="4"/>
            <a:r>
              <a:rPr lang="en-US" noProof="0" dirty="0"/>
              <a:t>Level 5</a:t>
            </a:r>
          </a:p>
        </p:txBody>
      </p:sp>
      <p:sp>
        <p:nvSpPr>
          <p:cNvPr id="7" name="Textplatzhalter 17">
            <a:extLst>
              <a:ext uri="{FF2B5EF4-FFF2-40B4-BE49-F238E27FC236}">
                <a16:creationId xmlns:a16="http://schemas.microsoft.com/office/drawing/2014/main" id="{5B12DAD6-93EF-5042-858F-4BB3334F107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396545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2800"/>
              </a:lnSpc>
              <a:spcBef>
                <a:spcPts val="0"/>
              </a:spcBef>
              <a:buNone/>
              <a:defRPr sz="24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14314736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platzhalter 17">
            <a:extLst>
              <a:ext uri="{FF2B5EF4-FFF2-40B4-BE49-F238E27FC236}">
                <a16:creationId xmlns:a16="http://schemas.microsoft.com/office/drawing/2014/main" id="{E494F037-B453-E6C3-6931-1688CF9B959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55867" y="2582402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ts val="3700"/>
              </a:lnSpc>
              <a:spcBef>
                <a:spcPts val="0"/>
              </a:spcBef>
              <a:buNone/>
              <a:defRPr sz="3700" b="1">
                <a:solidFill>
                  <a:srgbClr val="C40D1E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  <p:sp>
        <p:nvSpPr>
          <p:cNvPr id="5" name="Textplatzhalter 17">
            <a:extLst>
              <a:ext uri="{FF2B5EF4-FFF2-40B4-BE49-F238E27FC236}">
                <a16:creationId xmlns:a16="http://schemas.microsoft.com/office/drawing/2014/main" id="{A837A2E9-5AA7-3D02-1A49-6988BEC5B8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51510" y="4180427"/>
            <a:ext cx="8311908" cy="717437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2000" b="1">
                <a:solidFill>
                  <a:srgbClr val="000000"/>
                </a:solidFill>
                <a:latin typeface="+mn-lt"/>
                <a:cs typeface="Arial" panose="020B0604020202020204" pitchFamily="34" charset="0"/>
              </a:defRPr>
            </a:lvl1pPr>
          </a:lstStyle>
          <a:p>
            <a:r>
              <a:rPr lang="en-US" noProof="0" dirty="0"/>
              <a:t>Headline</a:t>
            </a:r>
            <a:br>
              <a:rPr lang="en-US" noProof="0" dirty="0"/>
            </a:br>
            <a:r>
              <a:rPr lang="en-US" noProof="0" dirty="0"/>
              <a:t>optionally 2 lines</a:t>
            </a:r>
          </a:p>
        </p:txBody>
      </p:sp>
    </p:spTree>
    <p:extLst>
      <p:ext uri="{BB962C8B-B14F-4D97-AF65-F5344CB8AC3E}">
        <p14:creationId xmlns:p14="http://schemas.microsoft.com/office/powerpoint/2010/main" val="3619498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svg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sv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eck 4">
            <a:extLst>
              <a:ext uri="{FF2B5EF4-FFF2-40B4-BE49-F238E27FC236}">
                <a16:creationId xmlns:a16="http://schemas.microsoft.com/office/drawing/2014/main" id="{B97C5655-F240-634C-9B7B-B6181A1B3AF5}"/>
              </a:ext>
            </a:extLst>
          </p:cNvPr>
          <p:cNvSpPr/>
          <p:nvPr userDrawn="1"/>
        </p:nvSpPr>
        <p:spPr>
          <a:xfrm>
            <a:off x="0" y="1668462"/>
            <a:ext cx="12192000" cy="5189537"/>
          </a:xfrm>
          <a:custGeom>
            <a:avLst/>
            <a:gdLst>
              <a:gd name="connsiteX0" fmla="*/ 0 w 12192000"/>
              <a:gd name="connsiteY0" fmla="*/ 0 h 4760912"/>
              <a:gd name="connsiteX1" fmla="*/ 12192000 w 12192000"/>
              <a:gd name="connsiteY1" fmla="*/ 0 h 4760912"/>
              <a:gd name="connsiteX2" fmla="*/ 12192000 w 12192000"/>
              <a:gd name="connsiteY2" fmla="*/ 4760912 h 4760912"/>
              <a:gd name="connsiteX3" fmla="*/ 0 w 12192000"/>
              <a:gd name="connsiteY3" fmla="*/ 4760912 h 4760912"/>
              <a:gd name="connsiteX4" fmla="*/ 0 w 12192000"/>
              <a:gd name="connsiteY4" fmla="*/ 0 h 4760912"/>
              <a:gd name="connsiteX0" fmla="*/ 0 w 12192000"/>
              <a:gd name="connsiteY0" fmla="*/ 212725 h 4973637"/>
              <a:gd name="connsiteX1" fmla="*/ 12192000 w 12192000"/>
              <a:gd name="connsiteY1" fmla="*/ 0 h 4973637"/>
              <a:gd name="connsiteX2" fmla="*/ 12192000 w 12192000"/>
              <a:gd name="connsiteY2" fmla="*/ 4973637 h 4973637"/>
              <a:gd name="connsiteX3" fmla="*/ 0 w 12192000"/>
              <a:gd name="connsiteY3" fmla="*/ 4973637 h 4973637"/>
              <a:gd name="connsiteX4" fmla="*/ 0 w 12192000"/>
              <a:gd name="connsiteY4" fmla="*/ 212725 h 4973637"/>
              <a:gd name="connsiteX0" fmla="*/ 0 w 12192000"/>
              <a:gd name="connsiteY0" fmla="*/ 428625 h 5189537"/>
              <a:gd name="connsiteX1" fmla="*/ 12192000 w 12192000"/>
              <a:gd name="connsiteY1" fmla="*/ 0 h 5189537"/>
              <a:gd name="connsiteX2" fmla="*/ 12192000 w 12192000"/>
              <a:gd name="connsiteY2" fmla="*/ 5189537 h 5189537"/>
              <a:gd name="connsiteX3" fmla="*/ 0 w 12192000"/>
              <a:gd name="connsiteY3" fmla="*/ 5189537 h 5189537"/>
              <a:gd name="connsiteX4" fmla="*/ 0 w 12192000"/>
              <a:gd name="connsiteY4" fmla="*/ 428625 h 51895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5189537">
                <a:moveTo>
                  <a:pt x="0" y="428625"/>
                </a:moveTo>
                <a:lnTo>
                  <a:pt x="12192000" y="0"/>
                </a:lnTo>
                <a:lnTo>
                  <a:pt x="12192000" y="5189537"/>
                </a:lnTo>
                <a:lnTo>
                  <a:pt x="0" y="5189537"/>
                </a:lnTo>
                <a:lnTo>
                  <a:pt x="0" y="42862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F8DDEEBD-D00D-1249-9E02-EDC0548BFC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88168" y="378741"/>
            <a:ext cx="2250000" cy="7740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3597FE0-CC24-D198-44F6-8B86AC8E52DB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12D5CBC3-F82D-3CBE-40BC-802F674C616B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5A0E74B8-E76E-1A0B-C1A8-60E6BE53517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6988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3" r:id="rId1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47" userDrawn="1">
          <p15:clr>
            <a:srgbClr val="F26B43"/>
          </p15:clr>
        </p15:guide>
        <p15:guide id="2" pos="7333" userDrawn="1">
          <p15:clr>
            <a:srgbClr val="F26B43"/>
          </p15:clr>
        </p15:guide>
        <p15:guide id="3" orient="horz" pos="346" userDrawn="1">
          <p15:clr>
            <a:srgbClr val="F26B43"/>
          </p15:clr>
        </p15:guide>
        <p15:guide id="4" pos="1232" userDrawn="1">
          <p15:clr>
            <a:srgbClr val="F26B43"/>
          </p15:clr>
        </p15:guide>
        <p15:guide id="5" orient="horz" pos="3974" userDrawn="1">
          <p15:clr>
            <a:srgbClr val="F26B43"/>
          </p15:clr>
        </p15:guide>
        <p15:guide id="6" orient="horz" pos="663" userDrawn="1">
          <p15:clr>
            <a:srgbClr val="F26B43"/>
          </p15:clr>
        </p15:guide>
        <p15:guide id="7" orient="horz" pos="1003" userDrawn="1">
          <p15:clr>
            <a:srgbClr val="F26B43"/>
          </p15:clr>
        </p15:guide>
        <p15:guide id="8" orient="horz" pos="1321" userDrawn="1">
          <p15:clr>
            <a:srgbClr val="F26B43"/>
          </p15:clr>
        </p15:guide>
        <p15:guide id="9" orient="horz" pos="1661" userDrawn="1">
          <p15:clr>
            <a:srgbClr val="F26B43"/>
          </p15:clr>
        </p15:guide>
        <p15:guide id="10" orient="horz" pos="2001" userDrawn="1">
          <p15:clr>
            <a:srgbClr val="F26B43"/>
          </p15:clr>
        </p15:guide>
        <p15:guide id="11" orient="horz" pos="3339" userDrawn="1">
          <p15:clr>
            <a:srgbClr val="F26B43"/>
          </p15:clr>
        </p15:guide>
        <p15:guide id="12" orient="horz" pos="2319" userDrawn="1">
          <p15:clr>
            <a:srgbClr val="F26B43"/>
          </p15:clr>
        </p15:guide>
        <p15:guide id="13" orient="horz" pos="2999" userDrawn="1">
          <p15:clr>
            <a:srgbClr val="F26B43"/>
          </p15:clr>
        </p15:guide>
        <p15:guide id="14" orient="horz" pos="3657" userDrawn="1">
          <p15:clr>
            <a:srgbClr val="F26B43"/>
          </p15:clr>
        </p15:guide>
        <p15:guide id="15" orient="horz" pos="2659" userDrawn="1">
          <p15:clr>
            <a:srgbClr val="F26B43"/>
          </p15:clr>
        </p15:guide>
        <p15:guide id="16" pos="2094" userDrawn="1">
          <p15:clr>
            <a:srgbClr val="F26B43"/>
          </p15:clr>
        </p15:guide>
        <p15:guide id="17" pos="2978" userDrawn="1">
          <p15:clr>
            <a:srgbClr val="F26B43"/>
          </p15:clr>
        </p15:guide>
        <p15:guide id="18" pos="3840" userDrawn="1">
          <p15:clr>
            <a:srgbClr val="F26B43"/>
          </p15:clr>
        </p15:guide>
        <p15:guide id="19" pos="4725" userDrawn="1">
          <p15:clr>
            <a:srgbClr val="F26B43"/>
          </p15:clr>
        </p15:guide>
        <p15:guide id="20" pos="5586" userDrawn="1">
          <p15:clr>
            <a:srgbClr val="F26B43"/>
          </p15:clr>
        </p15:guide>
        <p15:guide id="21" pos="6471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1">
            <a:extLst>
              <a:ext uri="{FF2B5EF4-FFF2-40B4-BE49-F238E27FC236}">
                <a16:creationId xmlns:a16="http://schemas.microsoft.com/office/drawing/2014/main" id="{48266648-C51B-EA45-AE41-AF74B0A4657C}"/>
              </a:ext>
            </a:extLst>
          </p:cNvPr>
          <p:cNvSpPr/>
          <p:nvPr userDrawn="1"/>
        </p:nvSpPr>
        <p:spPr>
          <a:xfrm>
            <a:off x="0" y="5748124"/>
            <a:ext cx="12195175" cy="1109875"/>
          </a:xfrm>
          <a:custGeom>
            <a:avLst/>
            <a:gdLst>
              <a:gd name="connsiteX0" fmla="*/ 0 w 12192000"/>
              <a:gd name="connsiteY0" fmla="*/ 0 h 687600"/>
              <a:gd name="connsiteX1" fmla="*/ 12192000 w 12192000"/>
              <a:gd name="connsiteY1" fmla="*/ 0 h 687600"/>
              <a:gd name="connsiteX2" fmla="*/ 12192000 w 12192000"/>
              <a:gd name="connsiteY2" fmla="*/ 687600 h 687600"/>
              <a:gd name="connsiteX3" fmla="*/ 0 w 12192000"/>
              <a:gd name="connsiteY3" fmla="*/ 687600 h 687600"/>
              <a:gd name="connsiteX4" fmla="*/ 0 w 12192000"/>
              <a:gd name="connsiteY4" fmla="*/ 0 h 687600"/>
              <a:gd name="connsiteX0" fmla="*/ 0 w 12195175"/>
              <a:gd name="connsiteY0" fmla="*/ 422275 h 1109875"/>
              <a:gd name="connsiteX1" fmla="*/ 12195175 w 12195175"/>
              <a:gd name="connsiteY1" fmla="*/ 0 h 1109875"/>
              <a:gd name="connsiteX2" fmla="*/ 12192000 w 12195175"/>
              <a:gd name="connsiteY2" fmla="*/ 1109875 h 1109875"/>
              <a:gd name="connsiteX3" fmla="*/ 0 w 12195175"/>
              <a:gd name="connsiteY3" fmla="*/ 1109875 h 1109875"/>
              <a:gd name="connsiteX4" fmla="*/ 0 w 12195175"/>
              <a:gd name="connsiteY4" fmla="*/ 422275 h 110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5175" h="1109875">
                <a:moveTo>
                  <a:pt x="0" y="422275"/>
                </a:moveTo>
                <a:lnTo>
                  <a:pt x="12195175" y="0"/>
                </a:lnTo>
                <a:cubicBezTo>
                  <a:pt x="12194117" y="369958"/>
                  <a:pt x="12193058" y="739917"/>
                  <a:pt x="12192000" y="1109875"/>
                </a:cubicBezTo>
                <a:lnTo>
                  <a:pt x="0" y="1109875"/>
                </a:lnTo>
                <a:lnTo>
                  <a:pt x="0" y="422275"/>
                </a:lnTo>
                <a:close/>
              </a:path>
            </a:pathLst>
          </a:custGeom>
          <a:gradFill>
            <a:gsLst>
              <a:gs pos="0">
                <a:srgbClr val="FF6C00"/>
              </a:gs>
              <a:gs pos="100000">
                <a:srgbClr val="C40D1E"/>
              </a:gs>
            </a:gsLst>
            <a:lin ang="189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0A395C2-361B-A14B-9312-A16F3F6780AF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614598" y="378000"/>
            <a:ext cx="1004400" cy="766068"/>
          </a:xfrm>
          <a:prstGeom prst="rect">
            <a:avLst/>
          </a:prstGeom>
        </p:spPr>
      </p:pic>
      <p:sp>
        <p:nvSpPr>
          <p:cNvPr id="20" name="Textfeld 19">
            <a:extLst>
              <a:ext uri="{FF2B5EF4-FFF2-40B4-BE49-F238E27FC236}">
                <a16:creationId xmlns:a16="http://schemas.microsoft.com/office/drawing/2014/main" id="{36184FE9-ADE0-F94C-90C6-58CFCA50F9A4}"/>
              </a:ext>
            </a:extLst>
          </p:cNvPr>
          <p:cNvSpPr txBox="1"/>
          <p:nvPr userDrawn="1"/>
        </p:nvSpPr>
        <p:spPr>
          <a:xfrm>
            <a:off x="1196393" y="6393866"/>
            <a:ext cx="7615318" cy="215444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Matthias Boehm | FG DAMS | DIA </a:t>
            </a:r>
            <a:r>
              <a:rPr lang="en-US" sz="1400" b="0" noProof="0" dirty="0" err="1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WiSe</a:t>
            </a:r>
            <a:r>
              <a:rPr lang="en-US" sz="1400" b="0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 2024/25 – </a:t>
            </a:r>
            <a:r>
              <a:rPr lang="en-US" sz="1400" b="1" noProof="0" dirty="0">
                <a:solidFill>
                  <a:schemeClr val="bg1"/>
                </a:solidFill>
                <a:latin typeface="+mn-lt"/>
                <a:cs typeface="Arial" panose="020B0604020202020204" pitchFamily="34" charset="0"/>
              </a:rPr>
              <a:t>07 Data Provenance and Data Catalogs</a:t>
            </a:r>
            <a:endParaRPr lang="en-US" sz="1400" b="0" noProof="0" dirty="0">
              <a:solidFill>
                <a:schemeClr val="bg1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ECF44FBF-6529-4A53-F1BA-D10222FCFDB0}"/>
              </a:ext>
            </a:extLst>
          </p:cNvPr>
          <p:cNvGrpSpPr/>
          <p:nvPr userDrawn="1"/>
        </p:nvGrpSpPr>
        <p:grpSpPr>
          <a:xfrm>
            <a:off x="9433249" y="6055568"/>
            <a:ext cx="2258008" cy="569167"/>
            <a:chOff x="9433249" y="6055568"/>
            <a:chExt cx="2258008" cy="569167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132AE6E-5DB2-25F8-161D-6A04BD40CA8C}"/>
                </a:ext>
              </a:extLst>
            </p:cNvPr>
            <p:cNvSpPr/>
            <p:nvPr userDrawn="1"/>
          </p:nvSpPr>
          <p:spPr>
            <a:xfrm>
              <a:off x="9433249" y="6055568"/>
              <a:ext cx="2258008" cy="569167"/>
            </a:xfrm>
            <a:prstGeom prst="roundRect">
              <a:avLst>
                <a:gd name="adj" fmla="val 2486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4" name="Graphic 3">
              <a:extLst>
                <a:ext uri="{FF2B5EF4-FFF2-40B4-BE49-F238E27FC236}">
                  <a16:creationId xmlns:a16="http://schemas.microsoft.com/office/drawing/2014/main" id="{A17F1DB4-F8F6-5B0E-9657-BBA11B1CD3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490187" y="6124808"/>
              <a:ext cx="2124769" cy="426320"/>
            </a:xfrm>
            <a:prstGeom prst="rect">
              <a:avLst/>
            </a:prstGeom>
          </p:spPr>
        </p:pic>
      </p:grp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AFEDE8D1-082D-9900-BD99-D84E6B3FBCD0}"/>
              </a:ext>
            </a:extLst>
          </p:cNvPr>
          <p:cNvSpPr/>
          <p:nvPr userDrawn="1"/>
        </p:nvSpPr>
        <p:spPr>
          <a:xfrm>
            <a:off x="559027" y="6393872"/>
            <a:ext cx="391886" cy="217302"/>
          </a:xfrm>
          <a:prstGeom prst="roundRect">
            <a:avLst>
              <a:gd name="adj" fmla="val 2945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fld id="{675EF3AE-78B3-9641-A88A-C3B5FFA9245E}" type="slidenum">
              <a:rPr lang="de-DE" sz="1400" b="1" smtClean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pPr/>
              <a:t>‹#›</a:t>
            </a:fld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2474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07" r:id="rId2"/>
    <p:sldLayoutId id="214748371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emf"/><Relationship Id="rId4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rise.cs.berkeley.edu/projects/jarvis/" TargetMode="External"/><Relationship Id="rId2" Type="http://schemas.openxmlformats.org/officeDocument/2006/relationships/hyperlink" Target="https://databricks.com/blog/2018/06/05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4.emf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8.emf"/><Relationship Id="rId4" Type="http://schemas.openxmlformats.org/officeDocument/2006/relationships/image" Target="../media/image2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s://tu-berlin.zoom.us/j/9529634787?pwd=R1ZsN1M3SC9BOU1OcFdmem9zT202UT09" TargetMode="Externa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.png"/><Relationship Id="rId5" Type="http://schemas.openxmlformats.org/officeDocument/2006/relationships/hyperlink" Target="https://www.blockchain.com/charts" TargetMode="Externa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7" Type="http://schemas.openxmlformats.org/officeDocument/2006/relationships/hyperlink" Target="https://www.blockchain.com/en/charts/hash-rate?daysAverageString=7&amp;timespan=180days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hyperlink" Target="https://www.chia.net/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4.png"/><Relationship Id="rId7" Type="http://schemas.openxmlformats.org/officeDocument/2006/relationships/image" Target="../media/image48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0.png"/><Relationship Id="rId4" Type="http://schemas.openxmlformats.org/officeDocument/2006/relationships/image" Target="../media/image45.png"/><Relationship Id="rId9" Type="http://schemas.openxmlformats.org/officeDocument/2006/relationships/image" Target="../media/image49.webp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emf"/><Relationship Id="rId3" Type="http://schemas.openxmlformats.org/officeDocument/2006/relationships/image" Target="../media/image52.emf"/><Relationship Id="rId7" Type="http://schemas.openxmlformats.org/officeDocument/2006/relationships/hyperlink" Target="https://arxiv.org/pdf/2006.06894" TargetMode="External"/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5.emf"/><Relationship Id="rId5" Type="http://schemas.openxmlformats.org/officeDocument/2006/relationships/image" Target="../media/image54.emf"/><Relationship Id="rId4" Type="http://schemas.openxmlformats.org/officeDocument/2006/relationships/image" Target="../media/image5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image" Target="../media/image59.emf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2.emf"/><Relationship Id="rId4" Type="http://schemas.openxmlformats.org/officeDocument/2006/relationships/image" Target="../media/image61.emf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emf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loudera.com/tutorials/cross-component-lineage-with-apache-atlas-across-apache-sqoop-hive-kafka-storm/.html" TargetMode="External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atlas.apache.org/" TargetMode="External"/><Relationship Id="rId4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xkcd.com/2582/" TargetMode="External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-fair.org/fair-principles/" TargetMode="External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feld 3">
            <a:extLst>
              <a:ext uri="{FF2B5EF4-FFF2-40B4-BE49-F238E27FC236}">
                <a16:creationId xmlns:a16="http://schemas.microsoft.com/office/drawing/2014/main" id="{B91E010B-877E-604A-96C7-32EFC5B57054}"/>
              </a:ext>
            </a:extLst>
          </p:cNvPr>
          <p:cNvSpPr txBox="1"/>
          <p:nvPr/>
        </p:nvSpPr>
        <p:spPr>
          <a:xfrm>
            <a:off x="550801" y="3050935"/>
            <a:ext cx="11641199" cy="115416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4500"/>
              </a:lnSpc>
            </a:pPr>
            <a: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  <a:t>Data Integration and Large-scale Analysis (DIA)</a:t>
            </a:r>
            <a:br>
              <a:rPr lang="en-US" sz="4500" b="1" dirty="0">
                <a:solidFill>
                  <a:schemeClr val="bg1"/>
                </a:solidFill>
                <a:cs typeface="Arial" panose="020B0604020202020204" pitchFamily="34" charset="0"/>
              </a:rPr>
            </a:br>
            <a:r>
              <a:rPr lang="en-US" sz="4000" b="1" dirty="0">
                <a:solidFill>
                  <a:schemeClr val="bg1"/>
                </a:solidFill>
                <a:cs typeface="Arial" panose="020B0604020202020204" pitchFamily="34" charset="0"/>
              </a:rPr>
              <a:t>07 Data Provenance and Data Catalogs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A7FB4931-3EF5-3045-BA3B-F8959781C0D1}"/>
              </a:ext>
            </a:extLst>
          </p:cNvPr>
          <p:cNvSpPr txBox="1"/>
          <p:nvPr/>
        </p:nvSpPr>
        <p:spPr>
          <a:xfrm>
            <a:off x="550801" y="4575355"/>
            <a:ext cx="8328079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200" b="1" dirty="0">
                <a:solidFill>
                  <a:schemeClr val="bg1"/>
                </a:solidFill>
                <a:cs typeface="Arial" panose="020B0604020202020204" pitchFamily="34" charset="0"/>
              </a:rPr>
              <a:t>Prof. Dr. Matthias Boehm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 err="1">
                <a:solidFill>
                  <a:schemeClr val="bg1"/>
                </a:solidFill>
                <a:cs typeface="Arial" panose="020B0604020202020204" pitchFamily="34" charset="0"/>
              </a:rPr>
              <a:t>Technische</a:t>
            </a: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 Universität Berlin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Berlin Institute for the Foundations of Learning and Data</a:t>
            </a:r>
          </a:p>
          <a:p>
            <a:pPr marL="0" marR="0" lvl="0" indent="0" algn="l" defTabSz="914400" rtl="0" eaLnBrk="1" fontAlgn="auto" latinLnBrk="0" hangingPunct="1">
              <a:lnSpc>
                <a:spcPts val="24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2000" dirty="0">
                <a:solidFill>
                  <a:schemeClr val="bg1"/>
                </a:solidFill>
                <a:cs typeface="Arial" panose="020B0604020202020204" pitchFamily="34" charset="0"/>
              </a:rPr>
              <a:t>Big Data Engineering (DAMS Lab)</a:t>
            </a:r>
            <a:endParaRPr lang="de-DE" sz="2000" dirty="0">
              <a:solidFill>
                <a:schemeClr val="bg1"/>
              </a:solidFill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28C5F3-C7B7-3F09-E67B-2CB951E0B5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01" y="6321314"/>
            <a:ext cx="853163" cy="30145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78920D0-3EF7-66BD-9DA1-37967723809B}"/>
              </a:ext>
            </a:extLst>
          </p:cNvPr>
          <p:cNvSpPr txBox="1"/>
          <p:nvPr/>
        </p:nvSpPr>
        <p:spPr>
          <a:xfrm>
            <a:off x="1518108" y="6275437"/>
            <a:ext cx="326409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Last update: Nov 28, 2024</a:t>
            </a:r>
          </a:p>
        </p:txBody>
      </p:sp>
    </p:spTree>
    <p:extLst>
      <p:ext uri="{BB962C8B-B14F-4D97-AF65-F5344CB8AC3E}">
        <p14:creationId xmlns:p14="http://schemas.microsoft.com/office/powerpoint/2010/main" val="35338769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3650E05-D57A-8184-C19B-0991D91B9B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An Abstract View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Data:</a:t>
            </a:r>
            <a:r>
              <a:rPr lang="en-US" dirty="0"/>
              <a:t> schema, structure </a:t>
            </a:r>
            <a:r>
              <a:rPr lang="en-US" dirty="0">
                <a:sym typeface="Wingdings" panose="05000000000000000000" pitchFamily="2" charset="2"/>
              </a:rPr>
              <a:t> data items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Data composition</a:t>
            </a:r>
            <a:r>
              <a:rPr lang="en-US" dirty="0">
                <a:sym typeface="Wingdings" panose="05000000000000000000" pitchFamily="2" charset="2"/>
              </a:rPr>
              <a:t> (granularity): attribute, tuple, relation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T</a:t>
            </a:r>
            <a:r>
              <a:rPr lang="en-US" b="1" dirty="0">
                <a:solidFill>
                  <a:srgbClr val="7889FB"/>
                </a:solidFill>
              </a:rPr>
              <a:t>ransformation: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consumes inputs, produces outputs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Hierarchical transformations:</a:t>
            </a:r>
            <a:r>
              <a:rPr lang="en-US" dirty="0">
                <a:sym typeface="Wingdings" panose="05000000000000000000" pitchFamily="2" charset="2"/>
              </a:rPr>
              <a:t> query w/ views, query block, operators</a:t>
            </a:r>
          </a:p>
          <a:p>
            <a:pPr lvl="1"/>
            <a:r>
              <a:rPr lang="en-US" b="1" dirty="0"/>
              <a:t>Additional:</a:t>
            </a:r>
            <a:r>
              <a:rPr lang="en-US" dirty="0"/>
              <a:t> env context (OS, libraries, env variables, state), users</a:t>
            </a:r>
          </a:p>
          <a:p>
            <a:pPr lvl="1"/>
            <a:endParaRPr lang="en-US" sz="1200" dirty="0"/>
          </a:p>
          <a:p>
            <a:r>
              <a:rPr lang="en-US" dirty="0"/>
              <a:t>Goal: Tracing of Derived Results</a:t>
            </a:r>
          </a:p>
          <a:p>
            <a:pPr lvl="1"/>
            <a:r>
              <a:rPr lang="en-US" dirty="0"/>
              <a:t>Inputs and parameters</a:t>
            </a:r>
          </a:p>
          <a:p>
            <a:pPr lvl="1"/>
            <a:r>
              <a:rPr lang="en-US" dirty="0"/>
              <a:t>Steps involved in creating the result</a:t>
            </a:r>
          </a:p>
          <a:p>
            <a:pPr marL="457200" lvl="1" indent="0">
              <a:buNone/>
            </a:pPr>
            <a:r>
              <a:rPr lang="en-US" dirty="0">
                <a:sym typeface="Wingdings" panose="05000000000000000000" pitchFamily="2" charset="2"/>
              </a:rPr>
              <a:t> Store and query data &amp; provenance</a:t>
            </a:r>
          </a:p>
          <a:p>
            <a:pPr lvl="1"/>
            <a:r>
              <a:rPr lang="en-US" dirty="0"/>
              <a:t>General Data Protection </a:t>
            </a:r>
            <a:br>
              <a:rPr lang="en-US" dirty="0"/>
            </a:br>
            <a:r>
              <a:rPr lang="en-US" dirty="0"/>
              <a:t>Regulation (</a:t>
            </a:r>
            <a:r>
              <a:rPr lang="en-US" b="1" dirty="0">
                <a:solidFill>
                  <a:schemeClr val="accent1"/>
                </a:solidFill>
              </a:rPr>
              <a:t>GDPR</a:t>
            </a:r>
            <a:r>
              <a:rPr lang="en-US" dirty="0"/>
              <a:t>)?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0264CA-C3EE-F2BB-7B49-FF5E9E9A68A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Data Provenance, cont.</a:t>
            </a:r>
          </a:p>
        </p:txBody>
      </p:sp>
      <p:sp>
        <p:nvSpPr>
          <p:cNvPr id="4" name="Folded Corner 2">
            <a:extLst>
              <a:ext uri="{FF2B5EF4-FFF2-40B4-BE49-F238E27FC236}">
                <a16:creationId xmlns:a16="http://schemas.microsoft.com/office/drawing/2014/main" id="{8E1B5BDF-487A-34EB-DF1D-4AD0CE65BF0C}"/>
              </a:ext>
            </a:extLst>
          </p:cNvPr>
          <p:cNvSpPr/>
          <p:nvPr/>
        </p:nvSpPr>
        <p:spPr>
          <a:xfrm>
            <a:off x="5480685" y="4198814"/>
            <a:ext cx="2514600" cy="1223156"/>
          </a:xfrm>
          <a:prstGeom prst="foldedCorner">
            <a:avLst/>
          </a:prstGeom>
          <a:noFill/>
          <a:ln w="19050">
            <a:solidFill>
              <a:srgbClr val="7889FB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AutoNum type="arabicPeriod"/>
            </a:pPr>
            <a:endParaRPr lang="en-US" sz="700" dirty="0">
              <a:solidFill>
                <a:schemeClr val="tx1"/>
              </a:solidFill>
              <a:latin typeface="Consolas" panose="020B0609020204030204" pitchFamily="49" charset="0"/>
            </a:endParaRP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Read file1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Sort rows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Compute median</a:t>
            </a:r>
          </a:p>
          <a:p>
            <a:pPr marL="342900" indent="-342900">
              <a:buAutoNum type="arabicPeriod"/>
            </a:pPr>
            <a:r>
              <a:rPr lang="en-US" dirty="0">
                <a:solidFill>
                  <a:schemeClr val="tx1"/>
                </a:solidFill>
                <a:latin typeface="Consolas" panose="020B0609020204030204" pitchFamily="49" charset="0"/>
              </a:rPr>
              <a:t>Write to file2 </a:t>
            </a:r>
          </a:p>
        </p:txBody>
      </p:sp>
      <p:sp>
        <p:nvSpPr>
          <p:cNvPr id="5" name="Folded Corner 3">
            <a:extLst>
              <a:ext uri="{FF2B5EF4-FFF2-40B4-BE49-F238E27FC236}">
                <a16:creationId xmlns:a16="http://schemas.microsoft.com/office/drawing/2014/main" id="{B88A08B7-BC3C-4842-E913-5F521F3BB0C1}"/>
              </a:ext>
            </a:extLst>
          </p:cNvPr>
          <p:cNvSpPr/>
          <p:nvPr/>
        </p:nvSpPr>
        <p:spPr>
          <a:xfrm>
            <a:off x="8204836" y="4875088"/>
            <a:ext cx="800100" cy="518307"/>
          </a:xfrm>
          <a:prstGeom prst="foldedCorner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Prov.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D28CC-C8BB-A27C-2C31-CFE2FE988B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16431" y="4198814"/>
            <a:ext cx="982176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D1E95FB-71DE-C575-507B-05337124AAB8}"/>
              </a:ext>
            </a:extLst>
          </p:cNvPr>
          <p:cNvSpPr txBox="1"/>
          <p:nvPr/>
        </p:nvSpPr>
        <p:spPr>
          <a:xfrm>
            <a:off x="7963011" y="3631163"/>
            <a:ext cx="358140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Ives: Data Provenance: Challenges, Benefits, Research,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NIH Webinar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C9A6538-8C83-183B-C9EE-232990639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97040" y="2038988"/>
            <a:ext cx="734361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8501B03-2067-34DE-D674-997180D4DC9B}"/>
              </a:ext>
            </a:extLst>
          </p:cNvPr>
          <p:cNvSpPr txBox="1"/>
          <p:nvPr/>
        </p:nvSpPr>
        <p:spPr>
          <a:xfrm>
            <a:off x="8124937" y="1268963"/>
            <a:ext cx="34480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Glavic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CS595 Data Provenance – Introduction to Data Provenance,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Illinois Institute of Technology,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22735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7B18DDE-9D9B-F759-F151-6D56C2EC59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Overview</a:t>
            </a:r>
          </a:p>
          <a:p>
            <a:pPr lvl="1"/>
            <a:r>
              <a:rPr lang="en-US" dirty="0"/>
              <a:t>Base query Q(D) = O with database D = {R</a:t>
            </a:r>
            <a:r>
              <a:rPr lang="en-US" baseline="-25000" dirty="0"/>
              <a:t>1</a:t>
            </a:r>
            <a:r>
              <a:rPr lang="en-US" dirty="0"/>
              <a:t>, </a:t>
            </a:r>
            <a:r>
              <a:rPr lang="en-AT" dirty="0"/>
              <a:t>…</a:t>
            </a:r>
            <a:r>
              <a:rPr lang="en-US" dirty="0"/>
              <a:t>, R</a:t>
            </a:r>
            <a:r>
              <a:rPr lang="en-US" baseline="-25000" dirty="0"/>
              <a:t>n</a:t>
            </a:r>
            <a:r>
              <a:rPr lang="en-US" dirty="0"/>
              <a:t>}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Forward lineage query: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f</a:t>
            </a:r>
            <a:r>
              <a:rPr lang="en-US" dirty="0"/>
              <a:t>(R</a:t>
            </a:r>
            <a:r>
              <a:rPr lang="en-US" baseline="-25000" dirty="0"/>
              <a:t>i</a:t>
            </a:r>
            <a:r>
              <a:rPr lang="en-US" dirty="0"/>
              <a:t>”, O’) from subset of input relation to output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Backward lineage query:</a:t>
            </a:r>
            <a:r>
              <a:rPr lang="en-US" dirty="0"/>
              <a:t> </a:t>
            </a:r>
            <a:r>
              <a:rPr lang="en-US" dirty="0" err="1"/>
              <a:t>L</a:t>
            </a:r>
            <a:r>
              <a:rPr lang="en-US" baseline="-25000" dirty="0" err="1"/>
              <a:t>b</a:t>
            </a:r>
            <a:r>
              <a:rPr lang="en-US" dirty="0"/>
              <a:t>(O’, R</a:t>
            </a:r>
            <a:r>
              <a:rPr lang="en-US" baseline="-25000" dirty="0"/>
              <a:t>i</a:t>
            </a:r>
            <a:r>
              <a:rPr lang="en-US" dirty="0"/>
              <a:t>) from subset of outputs to base tables </a:t>
            </a:r>
          </a:p>
          <a:p>
            <a:pPr lvl="2"/>
            <a:endParaRPr lang="en-US" sz="700" dirty="0"/>
          </a:p>
          <a:p>
            <a:r>
              <a:rPr lang="en-US" dirty="0"/>
              <a:t>#1 </a:t>
            </a:r>
            <a:r>
              <a:rPr lang="en-US" dirty="0">
                <a:solidFill>
                  <a:schemeClr val="accent1"/>
                </a:solidFill>
              </a:rPr>
              <a:t>Lazy Lineage Query Evaluation</a:t>
            </a:r>
          </a:p>
          <a:p>
            <a:pPr lvl="1"/>
            <a:r>
              <a:rPr lang="en-US" dirty="0"/>
              <a:t>Rewrite (</a:t>
            </a:r>
            <a:r>
              <a:rPr lang="en-US" b="1" dirty="0">
                <a:solidFill>
                  <a:srgbClr val="7889FB"/>
                </a:solidFill>
              </a:rPr>
              <a:t>invert</a:t>
            </a:r>
            <a:r>
              <a:rPr lang="en-US" dirty="0"/>
              <a:t>) lineage queries as relational queries over input relations</a:t>
            </a:r>
          </a:p>
          <a:p>
            <a:pPr lvl="1"/>
            <a:r>
              <a:rPr lang="en-US" dirty="0"/>
              <a:t>No runtime overhead but slow lineage query processing</a:t>
            </a:r>
          </a:p>
          <a:p>
            <a:pPr lvl="2"/>
            <a:endParaRPr lang="en-US" sz="700" dirty="0"/>
          </a:p>
          <a:p>
            <a:r>
              <a:rPr lang="en-US" dirty="0"/>
              <a:t>#2 </a:t>
            </a:r>
            <a:r>
              <a:rPr lang="en-US" dirty="0">
                <a:solidFill>
                  <a:schemeClr val="accent1"/>
                </a:solidFill>
              </a:rPr>
              <a:t>Eager Lineage Query Evaluation</a:t>
            </a:r>
          </a:p>
          <a:p>
            <a:pPr lvl="1"/>
            <a:r>
              <a:rPr lang="en-US" dirty="0"/>
              <a:t>Materialize </a:t>
            </a:r>
            <a:r>
              <a:rPr lang="en-US" b="1" dirty="0">
                <a:solidFill>
                  <a:srgbClr val="7889FB"/>
                </a:solidFill>
              </a:rPr>
              <a:t>annotations</a:t>
            </a:r>
            <a:r>
              <a:rPr lang="en-US" dirty="0"/>
              <a:t> (data/transforms) during base query evaluation</a:t>
            </a:r>
          </a:p>
          <a:p>
            <a:pPr lvl="1"/>
            <a:r>
              <a:rPr lang="en-US" dirty="0"/>
              <a:t>Runtime overhead but fast lineage query processing</a:t>
            </a:r>
          </a:p>
          <a:p>
            <a:pPr lvl="1"/>
            <a:r>
              <a:rPr lang="en-US" dirty="0"/>
              <a:t>Lineage capture: </a:t>
            </a:r>
            <a:r>
              <a:rPr lang="en-US" b="1" dirty="0">
                <a:solidFill>
                  <a:srgbClr val="7889FB"/>
                </a:solidFill>
              </a:rPr>
              <a:t>Logical</a:t>
            </a:r>
            <a:r>
              <a:rPr lang="en-US" dirty="0"/>
              <a:t> (relational) </a:t>
            </a:r>
            <a:br>
              <a:rPr lang="en-US" dirty="0"/>
            </a:br>
            <a:r>
              <a:rPr lang="en-US" dirty="0"/>
              <a:t>vs </a:t>
            </a:r>
            <a:r>
              <a:rPr lang="en-US" b="1" dirty="0">
                <a:solidFill>
                  <a:srgbClr val="7889FB"/>
                </a:solidFill>
              </a:rPr>
              <a:t>physical</a:t>
            </a:r>
            <a:r>
              <a:rPr lang="en-US" dirty="0"/>
              <a:t> (instrumented physical ops)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33FF47-A503-49C9-CDDA-0E70A6827C9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Classification of Data Provenance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A6A616-09C5-CF00-7D8E-C9E3B9DD61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8453" y="4568926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7C238FD-0311-6BDA-4600-417B48D237C6}"/>
              </a:ext>
            </a:extLst>
          </p:cNvPr>
          <p:cNvSpPr txBox="1"/>
          <p:nvPr/>
        </p:nvSpPr>
        <p:spPr>
          <a:xfrm>
            <a:off x="8574106" y="4519634"/>
            <a:ext cx="244175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Fotis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Psallidas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Eugene Wu: Smoke: Fine-grained Lineage at Interactive Speed.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587861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9A7306B-E4D8-B394-A81E-602DCC5CC009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Overview Why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Goal:</a:t>
                </a:r>
                <a:r>
                  <a:rPr lang="en-US" dirty="0"/>
                  <a:t> Which input tuples contributed to an output tuple t in query Q</a:t>
                </a:r>
              </a:p>
              <a:p>
                <a:pPr lvl="1"/>
                <a:r>
                  <a:rPr lang="en-US" dirty="0"/>
                  <a:t>Representation: Set of witnesses w for tuple t (</a:t>
                </a:r>
                <a:r>
                  <a:rPr lang="en-US" b="1" dirty="0">
                    <a:solidFill>
                      <a:schemeClr val="accent1"/>
                    </a:solidFill>
                  </a:rPr>
                  <a:t>set semantics!</a:t>
                </a:r>
                <a:r>
                  <a:rPr lang="en-US" dirty="0"/>
                  <a:t>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𝐼</m:t>
                    </m:r>
                  </m:oMath>
                </a14:m>
                <a:r>
                  <a:rPr lang="en-US" dirty="0"/>
                  <a:t> (subset of all tuples in instance I)</a:t>
                </a:r>
              </a:p>
              <a:p>
                <a:pPr lvl="2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𝑡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𝑄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𝑤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(tuple in result of query over w)</a:t>
                </a:r>
              </a:p>
              <a:p>
                <a:pPr lvl="2"/>
                <a:endParaRPr lang="en-US" sz="1000" dirty="0"/>
              </a:p>
              <a:p>
                <a:r>
                  <a:rPr lang="en-US" dirty="0"/>
                  <a:t>Example Witnesses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79A7306B-E4D8-B394-A81E-602DCC5CC00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AE1AF4-49B9-C2B5-C749-8ACB398F513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Why-Provenance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7C0C447-ED4F-D4C1-5232-4A0E3919E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229" y="396545"/>
            <a:ext cx="73455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80F3894-2CC5-141C-CF58-71E1125760AB}"/>
              </a:ext>
            </a:extLst>
          </p:cNvPr>
          <p:cNvSpPr txBox="1"/>
          <p:nvPr/>
        </p:nvSpPr>
        <p:spPr>
          <a:xfrm>
            <a:off x="6184078" y="301533"/>
            <a:ext cx="339090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Glavic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CS595 Data Provenance – Provenance Models and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Illinois Institute of Technology,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E7C72E5-94A2-A72C-4982-912B088E74E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1447978"/>
              </p:ext>
            </p:extLst>
          </p:nvPr>
        </p:nvGraphicFramePr>
        <p:xfrm>
          <a:off x="6531459" y="2656722"/>
          <a:ext cx="2727328" cy="11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09651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1190625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  <a:gridCol w="527052">
                  <a:extLst>
                    <a:ext uri="{9D8B030D-6E8A-4147-A177-3AD203B41FA5}">
                      <a16:colId xmlns:a16="http://schemas.microsoft.com/office/drawing/2014/main" val="3181596762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78427080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746001325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E19F42F6-C463-D084-DE74-872AB573C064}"/>
              </a:ext>
            </a:extLst>
          </p:cNvPr>
          <p:cNvSpPr txBox="1"/>
          <p:nvPr/>
        </p:nvSpPr>
        <p:spPr>
          <a:xfrm>
            <a:off x="1058590" y="3466403"/>
            <a:ext cx="3209925" cy="83099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SELECT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Customer, Product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FROM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Orders O, Products P</a:t>
            </a:r>
            <a:b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</a:b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 </a:t>
            </a:r>
            <a:r>
              <a:rPr lang="en-US" sz="1600" b="1" dirty="0">
                <a:latin typeface="Consolas" panose="020B0609020204030204" pitchFamily="49" charset="0"/>
                <a:cs typeface="Calibri" panose="020F0502020204030204" pitchFamily="34" charset="0"/>
              </a:rPr>
              <a:t>WHERE</a:t>
            </a:r>
            <a:r>
              <a:rPr lang="en-US" sz="1600" dirty="0">
                <a:latin typeface="Consolas" panose="020B0609020204030204" pitchFamily="49" charset="0"/>
                <a:cs typeface="Calibri" panose="020F0502020204030204" pitchFamily="34" charset="0"/>
              </a:rPr>
              <a:t> O.PID=P.PID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CF8B97C2-C1CD-2B09-9EE2-72E8D29545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697388"/>
              </p:ext>
            </p:extLst>
          </p:nvPr>
        </p:nvGraphicFramePr>
        <p:xfrm>
          <a:off x="9624533" y="2656722"/>
          <a:ext cx="1380502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7852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882650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082B573-EA57-BCCB-0C77-90F9FAD4CE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14154461"/>
              </p:ext>
            </p:extLst>
          </p:nvPr>
        </p:nvGraphicFramePr>
        <p:xfrm>
          <a:off x="8367233" y="4329429"/>
          <a:ext cx="2136152" cy="8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07452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28700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26A97C-2AC5-8895-B23A-AF8F0518C51A}"/>
              </a:ext>
            </a:extLst>
          </p:cNvPr>
          <p:cNvSpPr txBox="1"/>
          <p:nvPr/>
        </p:nvSpPr>
        <p:spPr>
          <a:xfrm>
            <a:off x="8026885" y="46111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t1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70C47B4-CF68-1E62-8999-D6FB3BEE2278}"/>
              </a:ext>
            </a:extLst>
          </p:cNvPr>
          <p:cNvSpPr txBox="1"/>
          <p:nvPr/>
        </p:nvSpPr>
        <p:spPr>
          <a:xfrm>
            <a:off x="8026885" y="485875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80090A8-6E7B-F8C3-E339-D9C1676D7002}"/>
              </a:ext>
            </a:extLst>
          </p:cNvPr>
          <p:cNvSpPr txBox="1"/>
          <p:nvPr/>
        </p:nvSpPr>
        <p:spPr>
          <a:xfrm>
            <a:off x="6245710" y="295375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9B178D3-6A76-B59A-544B-C9A236BB5A00}"/>
              </a:ext>
            </a:extLst>
          </p:cNvPr>
          <p:cNvSpPr txBox="1"/>
          <p:nvPr/>
        </p:nvSpPr>
        <p:spPr>
          <a:xfrm>
            <a:off x="6245710" y="32014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1576866-F650-26B8-C308-B2737F4DE739}"/>
              </a:ext>
            </a:extLst>
          </p:cNvPr>
          <p:cNvSpPr txBox="1"/>
          <p:nvPr/>
        </p:nvSpPr>
        <p:spPr>
          <a:xfrm>
            <a:off x="6255235" y="34681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7282A81-5C72-9600-5471-C206411C7158}"/>
              </a:ext>
            </a:extLst>
          </p:cNvPr>
          <p:cNvSpPr txBox="1"/>
          <p:nvPr/>
        </p:nvSpPr>
        <p:spPr>
          <a:xfrm>
            <a:off x="9360385" y="29347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0A41F23-91E3-583B-DBDA-D863C0124668}"/>
              </a:ext>
            </a:extLst>
          </p:cNvPr>
          <p:cNvSpPr txBox="1"/>
          <p:nvPr/>
        </p:nvSpPr>
        <p:spPr>
          <a:xfrm>
            <a:off x="9369910" y="322045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6A434DB-0952-25FC-1534-129192307703}"/>
              </a:ext>
            </a:extLst>
          </p:cNvPr>
          <p:cNvSpPr txBox="1"/>
          <p:nvPr/>
        </p:nvSpPr>
        <p:spPr>
          <a:xfrm>
            <a:off x="9360385" y="3468109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B4023B5-22A8-4D00-DF04-983C4A91AA38}"/>
              </a:ext>
            </a:extLst>
          </p:cNvPr>
          <p:cNvSpPr txBox="1"/>
          <p:nvPr/>
        </p:nvSpPr>
        <p:spPr>
          <a:xfrm>
            <a:off x="9360385" y="3725284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p4</a:t>
            </a:r>
          </a:p>
        </p:txBody>
      </p:sp>
      <p:sp>
        <p:nvSpPr>
          <p:cNvPr id="20" name="Right Arrow 27">
            <a:extLst>
              <a:ext uri="{FF2B5EF4-FFF2-40B4-BE49-F238E27FC236}">
                <a16:creationId xmlns:a16="http://schemas.microsoft.com/office/drawing/2014/main" id="{66D3B4FC-7894-E546-F148-D3603A05CDF7}"/>
              </a:ext>
            </a:extLst>
          </p:cNvPr>
          <p:cNvSpPr/>
          <p:nvPr/>
        </p:nvSpPr>
        <p:spPr>
          <a:xfrm rot="3936102">
            <a:off x="8054183" y="3911319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C027773-D8CD-6435-3249-F903CB36FE52}"/>
              </a:ext>
            </a:extLst>
          </p:cNvPr>
          <p:cNvSpPr txBox="1"/>
          <p:nvPr/>
        </p:nvSpPr>
        <p:spPr>
          <a:xfrm>
            <a:off x="3755175" y="4165087"/>
            <a:ext cx="340941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1"/>
            <a:r>
              <a:rPr lang="en-US" b="1" dirty="0">
                <a:solidFill>
                  <a:schemeClr val="accent1"/>
                </a:solidFill>
              </a:rPr>
              <a:t>Witnesses</a:t>
            </a:r>
            <a:r>
              <a:rPr lang="en-US" dirty="0"/>
              <a:t> for </a:t>
            </a:r>
            <a:r>
              <a:rPr lang="en-US" b="1" dirty="0">
                <a:solidFill>
                  <a:srgbClr val="7889FB"/>
                </a:solidFill>
              </a:rPr>
              <a:t>t1</a:t>
            </a:r>
            <a:r>
              <a:rPr lang="en-US" dirty="0"/>
              <a:t>:</a:t>
            </a:r>
            <a:br>
              <a:rPr lang="en-US" dirty="0"/>
            </a:br>
            <a:r>
              <a:rPr lang="en-US" dirty="0"/>
              <a:t>  w1 = {o1,p2}, w2 = {o3,p2},</a:t>
            </a:r>
            <a:br>
              <a:rPr lang="en-US" dirty="0"/>
            </a:br>
            <a:r>
              <a:rPr lang="en-US" dirty="0"/>
              <a:t>  w3 = {o1,o3,p2}, …, </a:t>
            </a:r>
            <a:r>
              <a:rPr lang="en-US" dirty="0" err="1"/>
              <a:t>wn</a:t>
            </a:r>
            <a:r>
              <a:rPr lang="en-US" dirty="0"/>
              <a:t> = I</a:t>
            </a:r>
          </a:p>
          <a:p>
            <a:pPr lvl="1"/>
            <a:r>
              <a:rPr lang="en-US" b="1" dirty="0"/>
              <a:t>Minimal witnesses</a:t>
            </a:r>
            <a:r>
              <a:rPr lang="en-US" dirty="0"/>
              <a:t> for t1:</a:t>
            </a:r>
            <a:br>
              <a:rPr lang="en-US" dirty="0"/>
            </a:br>
            <a:r>
              <a:rPr lang="en-US" dirty="0"/>
              <a:t>  w1 = {o1,p2}, w2 = {o3,p2}</a:t>
            </a:r>
          </a:p>
        </p:txBody>
      </p:sp>
    </p:spTree>
    <p:extLst>
      <p:ext uri="{BB962C8B-B14F-4D97-AF65-F5344CB8AC3E}">
        <p14:creationId xmlns:p14="http://schemas.microsoft.com/office/powerpoint/2010/main" val="3670162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20" grpId="0" animBg="1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2EA76A5-AAB3-D88B-E1A5-D6C54BF7683D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Overview</a:t>
                </a:r>
              </a:p>
              <a:p>
                <a:pPr lvl="1"/>
                <a:r>
                  <a:rPr lang="en-US" dirty="0"/>
                  <a:t>Model how tuples where combined in the computation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Alternative use: </a:t>
                </a:r>
                <a:r>
                  <a:rPr lang="en-US" dirty="0"/>
                  <a:t>need one of the tuples (e.g., union/projection)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Conjunctive use:</a:t>
                </a:r>
                <a:r>
                  <a:rPr lang="en-US" dirty="0"/>
                  <a:t> need all tuples together (e.g., join)  </a:t>
                </a:r>
                <a:endParaRPr lang="en-US" sz="1000" dirty="0"/>
              </a:p>
              <a:p>
                <a:r>
                  <a:rPr lang="en-US" dirty="0"/>
                  <a:t>Provenance Polynomials</a:t>
                </a:r>
              </a:p>
              <a:p>
                <a:pPr lvl="1"/>
                <a:r>
                  <a:rPr lang="en-US" b="1" dirty="0">
                    <a:solidFill>
                      <a:schemeClr val="accent1"/>
                    </a:solidFill>
                  </a:rPr>
                  <a:t>Semi-ring annotations</a:t>
                </a:r>
                <a:r>
                  <a:rPr lang="en-US" dirty="0"/>
                  <a:t> to model provenance (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d>
                      <m:dPr>
                        <m:begChr m:val="["/>
                        <m:endChr m:val="]"/>
                        <m:ctrlP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+,×, 0,1</m:t>
                    </m:r>
                  </m:oMath>
                </a14:m>
                <a:r>
                  <a:rPr lang="en-US" dirty="0"/>
                  <a:t>)</a:t>
                </a:r>
                <a:endParaRPr lang="en-US" sz="1000" dirty="0"/>
              </a:p>
              <a:p>
                <a:r>
                  <a:rPr lang="en-US" dirty="0"/>
                  <a:t>Examples</a:t>
                </a:r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marL="457200" lvl="1" indent="0">
                  <a:buNone/>
                </a:pPr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𝑞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𝑅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 ⋈</m:t>
                    </m:r>
                    <m:r>
                      <a:rPr lang="en-US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𝑆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32EA76A5-AAB3-D88B-E1A5-D6C54BF7683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CAAA3E-F861-0D10-39B8-C6EDCF1B64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How-Provenance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9E673B2-6FA3-CF26-9469-3919147F11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00229" y="396545"/>
            <a:ext cx="734553" cy="54864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DE918EB-FCE6-A664-0A61-D0C550E56CC0}"/>
              </a:ext>
            </a:extLst>
          </p:cNvPr>
          <p:cNvSpPr txBox="1"/>
          <p:nvPr/>
        </p:nvSpPr>
        <p:spPr>
          <a:xfrm>
            <a:off x="6184078" y="301533"/>
            <a:ext cx="339090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[Boris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Glavic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CS595 Data Provenance – Provenance Models and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Illinois Institute of Technology, 2012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D793826-4439-2659-ED14-54ED9D244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8804371"/>
              </p:ext>
            </p:extLst>
          </p:nvPr>
        </p:nvGraphicFramePr>
        <p:xfrm>
          <a:off x="4575176" y="3436575"/>
          <a:ext cx="1211023" cy="8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3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583189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30644B45-0925-3EA0-ECD8-7A03793D904D}"/>
              </a:ext>
            </a:extLst>
          </p:cNvPr>
          <p:cNvSpPr txBox="1"/>
          <p:nvPr/>
        </p:nvSpPr>
        <p:spPr>
          <a:xfrm>
            <a:off x="4217460" y="373301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8CE28B-0EF3-8914-A47C-907A6C62E44A}"/>
              </a:ext>
            </a:extLst>
          </p:cNvPr>
          <p:cNvSpPr txBox="1"/>
          <p:nvPr/>
        </p:nvSpPr>
        <p:spPr>
          <a:xfrm>
            <a:off x="4217460" y="39806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</a:p>
        </p:txBody>
      </p:sp>
      <p:sp>
        <p:nvSpPr>
          <p:cNvPr id="11" name="Right Arrow 14">
            <a:extLst>
              <a:ext uri="{FF2B5EF4-FFF2-40B4-BE49-F238E27FC236}">
                <a16:creationId xmlns:a16="http://schemas.microsoft.com/office/drawing/2014/main" id="{3BF4F9BC-AE96-1A6F-BA0C-60E2737593C7}"/>
              </a:ext>
            </a:extLst>
          </p:cNvPr>
          <p:cNvSpPr/>
          <p:nvPr/>
        </p:nvSpPr>
        <p:spPr>
          <a:xfrm>
            <a:off x="6378789" y="3691425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CFFC082A-CF26-00B6-4EF9-970E9A99D02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22386"/>
              </p:ext>
            </p:extLst>
          </p:nvPr>
        </p:nvGraphicFramePr>
        <p:xfrm>
          <a:off x="6830665" y="3569295"/>
          <a:ext cx="627834" cy="600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3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C8572AF-99A7-3472-FF82-5F86D9A3B372}"/>
              </a:ext>
            </a:extLst>
          </p:cNvPr>
          <p:cNvSpPr txBox="1"/>
          <p:nvPr/>
        </p:nvSpPr>
        <p:spPr>
          <a:xfrm>
            <a:off x="7936020" y="3832076"/>
            <a:ext cx="111886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A92FB2-2A4A-126D-2F36-31B981EBB9C1}"/>
              </a:ext>
            </a:extLst>
          </p:cNvPr>
          <p:cNvSpPr txBox="1"/>
          <p:nvPr/>
        </p:nvSpPr>
        <p:spPr>
          <a:xfrm>
            <a:off x="9925362" y="4395052"/>
            <a:ext cx="15621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Provenance Polynomials</a:t>
            </a:r>
          </a:p>
        </p:txBody>
      </p:sp>
      <p:graphicFrame>
        <p:nvGraphicFramePr>
          <p:cNvPr id="15" name="Table 14">
            <a:extLst>
              <a:ext uri="{FF2B5EF4-FFF2-40B4-BE49-F238E27FC236}">
                <a16:creationId xmlns:a16="http://schemas.microsoft.com/office/drawing/2014/main" id="{C9A6896E-5980-8026-2F44-E1368554E7F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148573"/>
              </p:ext>
            </p:extLst>
          </p:nvPr>
        </p:nvGraphicFramePr>
        <p:xfrm>
          <a:off x="3678478" y="4585739"/>
          <a:ext cx="1027931" cy="11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13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495018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988112397"/>
                  </a:ext>
                </a:extLst>
              </a:tr>
            </a:tbl>
          </a:graphicData>
        </a:graphic>
      </p:graphicFrame>
      <p:graphicFrame>
        <p:nvGraphicFramePr>
          <p:cNvPr id="16" name="Table 15">
            <a:extLst>
              <a:ext uri="{FF2B5EF4-FFF2-40B4-BE49-F238E27FC236}">
                <a16:creationId xmlns:a16="http://schemas.microsoft.com/office/drawing/2014/main" id="{D2275409-75B7-433F-6C2E-260C4263D6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7333062"/>
              </p:ext>
            </p:extLst>
          </p:nvPr>
        </p:nvGraphicFramePr>
        <p:xfrm>
          <a:off x="5138978" y="4585739"/>
          <a:ext cx="1027931" cy="113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2913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495018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tx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988112397"/>
                  </a:ext>
                </a:extLst>
              </a:tr>
            </a:tbl>
          </a:graphicData>
        </a:graphic>
      </p:graphicFrame>
      <p:sp>
        <p:nvSpPr>
          <p:cNvPr id="17" name="Right Arrow 20">
            <a:extLst>
              <a:ext uri="{FF2B5EF4-FFF2-40B4-BE49-F238E27FC236}">
                <a16:creationId xmlns:a16="http://schemas.microsoft.com/office/drawing/2014/main" id="{C6148D5C-6A19-B974-2609-B9B2844F271E}"/>
              </a:ext>
            </a:extLst>
          </p:cNvPr>
          <p:cNvSpPr/>
          <p:nvPr/>
        </p:nvSpPr>
        <p:spPr>
          <a:xfrm>
            <a:off x="6385063" y="4949848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7F63374B-D1DA-5AC3-7B7C-5F22B314F79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2270885"/>
              </p:ext>
            </p:extLst>
          </p:nvPr>
        </p:nvGraphicFramePr>
        <p:xfrm>
          <a:off x="6830665" y="4730758"/>
          <a:ext cx="627834" cy="866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27834">
                  <a:extLst>
                    <a:ext uri="{9D8B030D-6E8A-4147-A177-3AD203B41FA5}">
                      <a16:colId xmlns:a16="http://schemas.microsoft.com/office/drawing/2014/main" val="3500971458"/>
                    </a:ext>
                  </a:extLst>
                </a:gridCol>
              </a:tblGrid>
              <a:tr h="2923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38896873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4122949879"/>
                  </a:ext>
                </a:extLst>
              </a:tr>
              <a:tr h="231459">
                <a:tc>
                  <a:txBody>
                    <a:bodyPr/>
                    <a:lstStyle/>
                    <a:p>
                      <a:pPr algn="ctr"/>
                      <a:r>
                        <a:rPr lang="en-US" sz="1600" b="0" dirty="0">
                          <a:solidFill>
                            <a:schemeClr val="dk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998523128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649C6824-05A7-D4B9-5951-3038783FCF69}"/>
              </a:ext>
            </a:extLst>
          </p:cNvPr>
          <p:cNvSpPr txBox="1"/>
          <p:nvPr/>
        </p:nvSpPr>
        <p:spPr>
          <a:xfrm>
            <a:off x="7936020" y="4936976"/>
            <a:ext cx="111886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s1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6870A1-B9AC-6161-F98C-B3BA578E695B}"/>
              </a:ext>
            </a:extLst>
          </p:cNvPr>
          <p:cNvSpPr txBox="1"/>
          <p:nvPr/>
        </p:nvSpPr>
        <p:spPr>
          <a:xfrm>
            <a:off x="3417360" y="483791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533C927-31E1-D3A1-7CF9-F7E121BD3FFD}"/>
              </a:ext>
            </a:extLst>
          </p:cNvPr>
          <p:cNvSpPr txBox="1"/>
          <p:nvPr/>
        </p:nvSpPr>
        <p:spPr>
          <a:xfrm>
            <a:off x="3417360" y="51363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5ABBDBC-4BD6-C9D3-A577-518D28C4191E}"/>
              </a:ext>
            </a:extLst>
          </p:cNvPr>
          <p:cNvSpPr txBox="1"/>
          <p:nvPr/>
        </p:nvSpPr>
        <p:spPr>
          <a:xfrm>
            <a:off x="4865160" y="483791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s1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19BDCB9-116B-9FE4-9694-0DF96DB0B364}"/>
              </a:ext>
            </a:extLst>
          </p:cNvPr>
          <p:cNvSpPr txBox="1"/>
          <p:nvPr/>
        </p:nvSpPr>
        <p:spPr>
          <a:xfrm>
            <a:off x="4865160" y="51109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1B189F3-DCE1-5161-2FE7-D221A378471E}"/>
              </a:ext>
            </a:extLst>
          </p:cNvPr>
          <p:cNvSpPr txBox="1"/>
          <p:nvPr/>
        </p:nvSpPr>
        <p:spPr>
          <a:xfrm>
            <a:off x="4865160" y="5403066"/>
            <a:ext cx="2381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A6147EF-7B35-1B94-AF62-221C5AEC8966}"/>
              </a:ext>
            </a:extLst>
          </p:cNvPr>
          <p:cNvSpPr txBox="1"/>
          <p:nvPr/>
        </p:nvSpPr>
        <p:spPr>
          <a:xfrm>
            <a:off x="7631220" y="5254476"/>
            <a:ext cx="1736089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+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r2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x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sp>
        <p:nvSpPr>
          <p:cNvPr id="26" name="Right Brace 25">
            <a:extLst>
              <a:ext uri="{FF2B5EF4-FFF2-40B4-BE49-F238E27FC236}">
                <a16:creationId xmlns:a16="http://schemas.microsoft.com/office/drawing/2014/main" id="{1876DD40-ECDB-A7F7-6AE3-0122BBE5FC76}"/>
              </a:ext>
            </a:extLst>
          </p:cNvPr>
          <p:cNvSpPr/>
          <p:nvPr/>
        </p:nvSpPr>
        <p:spPr>
          <a:xfrm>
            <a:off x="9607252" y="3853592"/>
            <a:ext cx="298637" cy="1739964"/>
          </a:xfrm>
          <a:prstGeom prst="rightBrace">
            <a:avLst/>
          </a:prstGeom>
          <a:ln w="19050">
            <a:solidFill>
              <a:srgbClr val="7889F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684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 animBg="1"/>
      <p:bldP spid="13" grpId="0"/>
      <p:bldP spid="14" grpId="0"/>
      <p:bldP spid="17" grpId="0" animBg="1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EDC895F-F4FF-1603-A999-853F3BAEFF15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rgbClr val="7889FB"/>
                </a:solidFill>
              </a:rPr>
              <a:t>Example Exam Question:</a:t>
            </a:r>
            <a:br>
              <a:rPr lang="en-US" dirty="0">
                <a:solidFill>
                  <a:srgbClr val="7889FB"/>
                </a:solidFill>
              </a:rPr>
            </a:br>
            <a:r>
              <a:rPr lang="en-US" dirty="0"/>
              <a:t>Given below tables R and S (with tuples </a:t>
            </a:r>
            <a:r>
              <a:rPr lang="en-US" dirty="0" err="1"/>
              <a:t>r</a:t>
            </a:r>
            <a:r>
              <a:rPr lang="en-US" baseline="-25000" dirty="0" err="1"/>
              <a:t>i</a:t>
            </a:r>
            <a:r>
              <a:rPr lang="en-US" dirty="0"/>
              <a:t> and </a:t>
            </a:r>
            <a:r>
              <a:rPr lang="en-US" dirty="0" err="1"/>
              <a:t>s</a:t>
            </a:r>
            <a:r>
              <a:rPr lang="en-US" baseline="-25000" dirty="0" err="1"/>
              <a:t>i</a:t>
            </a:r>
            <a:r>
              <a:rPr lang="en-US" dirty="0"/>
              <a:t>), query Q and results O, </a:t>
            </a:r>
            <a:br>
              <a:rPr lang="en-US" dirty="0"/>
            </a:br>
            <a:r>
              <a:rPr lang="en-US" dirty="0"/>
              <a:t>specify the provenance polynomials for every tuple in O. </a:t>
            </a:r>
            <a:r>
              <a:rPr lang="en-US" b="0" dirty="0"/>
              <a:t>[3 points]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B5A53F-74C9-4ACB-EE2C-5B67C3E81CC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How-Provenance,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06C339-EBC4-7CB0-B769-C392F070F1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0580" y="2385539"/>
            <a:ext cx="8672093" cy="17813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B777EC9-F8BC-33DC-A923-A008F84DDB51}"/>
              </a:ext>
            </a:extLst>
          </p:cNvPr>
          <p:cNvSpPr txBox="1"/>
          <p:nvPr/>
        </p:nvSpPr>
        <p:spPr>
          <a:xfrm>
            <a:off x="2541946" y="4522070"/>
            <a:ext cx="3500405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r1 x s1 + r3 x s1 + r2 x s3</a:t>
            </a:r>
            <a:b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(equivalent: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(r1 + r3) x s1 + r2 x s3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3D074C5-60BB-C6CD-0F77-EB5AAB20B83C}"/>
              </a:ext>
            </a:extLst>
          </p:cNvPr>
          <p:cNvCxnSpPr>
            <a:endCxn id="5" idx="0"/>
          </p:cNvCxnSpPr>
          <p:nvPr/>
        </p:nvCxnSpPr>
        <p:spPr>
          <a:xfrm flipH="1">
            <a:off x="4292149" y="3300142"/>
            <a:ext cx="4369863" cy="1221928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B9409918-D9C0-8820-3AB9-DB25659481F2}"/>
              </a:ext>
            </a:extLst>
          </p:cNvPr>
          <p:cNvCxnSpPr>
            <a:endCxn id="8" idx="0"/>
          </p:cNvCxnSpPr>
          <p:nvPr/>
        </p:nvCxnSpPr>
        <p:spPr>
          <a:xfrm flipH="1">
            <a:off x="6348159" y="3614467"/>
            <a:ext cx="2313858" cy="1813365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D71DCC0E-1D81-FCDE-37A1-371AE10BE983}"/>
              </a:ext>
            </a:extLst>
          </p:cNvPr>
          <p:cNvSpPr txBox="1"/>
          <p:nvPr/>
        </p:nvSpPr>
        <p:spPr>
          <a:xfrm>
            <a:off x="5450029" y="5427832"/>
            <a:ext cx="179626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r2 x s2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288C9A-64DE-8914-DC14-8E035A234554}"/>
              </a:ext>
            </a:extLst>
          </p:cNvPr>
          <p:cNvSpPr txBox="1"/>
          <p:nvPr/>
        </p:nvSpPr>
        <p:spPr>
          <a:xfrm>
            <a:off x="7555755" y="5427832"/>
            <a:ext cx="179626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C: </a:t>
            </a:r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r2 x s4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B92AFB7C-8989-F48C-84E1-3866C1A5A231}"/>
              </a:ext>
            </a:extLst>
          </p:cNvPr>
          <p:cNvCxnSpPr>
            <a:cxnSpLocks/>
            <a:endCxn id="9" idx="0"/>
          </p:cNvCxnSpPr>
          <p:nvPr/>
        </p:nvCxnSpPr>
        <p:spPr>
          <a:xfrm flipH="1">
            <a:off x="8453885" y="3938553"/>
            <a:ext cx="208128" cy="1489279"/>
          </a:xfrm>
          <a:prstGeom prst="straightConnector1">
            <a:avLst/>
          </a:prstGeom>
          <a:ln w="19050">
            <a:solidFill>
              <a:srgbClr val="7889FB"/>
            </a:solidFill>
            <a:headEnd type="oval"/>
            <a:tailEnd type="triangle" w="med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4877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7E65AA3-2DC3-9E9F-252D-D4305D2B02F1}"/>
                  </a:ext>
                </a:extLst>
              </p:cNvPr>
              <p:cNvSpPr>
                <a:spLocks noGrp="1"/>
              </p:cNvSpPr>
              <p:nvPr>
                <p:ph type="body" sz="quarter" idx="18"/>
              </p:nvPr>
            </p:nvSpPr>
            <p:spPr/>
            <p:txBody>
              <a:bodyPr/>
              <a:lstStyle/>
              <a:p>
                <a:r>
                  <a:rPr lang="en-US" dirty="0"/>
                  <a:t>Overview</a:t>
                </a:r>
              </a:p>
              <a:p>
                <a:pPr lvl="1"/>
                <a:r>
                  <a:rPr lang="en-US" dirty="0"/>
                  <a:t>Why are items not in the results </a:t>
                </a:r>
              </a:p>
              <a:p>
                <a:pPr lvl="1"/>
                <a:r>
                  <a:rPr lang="en-US" b="1" dirty="0"/>
                  <a:t>Example Problem:</a:t>
                </a:r>
                <a:br>
                  <a:rPr lang="en-US" dirty="0"/>
                </a:br>
                <a:r>
                  <a:rPr lang="en-US" dirty="0"/>
                  <a:t>“Window-display-books &lt; $20”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dirty="0"/>
                  <a:t>(Euripides, Medea). </a:t>
                </a:r>
                <a:br>
                  <a:rPr lang="en-US" dirty="0"/>
                </a:br>
                <a:r>
                  <a:rPr lang="en-US" dirty="0">
                    <a:sym typeface="Wingdings" panose="05000000000000000000" pitchFamily="2" charset="2"/>
                  </a:rPr>
                  <a:t> </a:t>
                </a:r>
                <a:r>
                  <a:rPr lang="en-US" b="1" dirty="0">
                    <a:solidFill>
                      <a:schemeClr val="accent1"/>
                    </a:solidFill>
                  </a:rPr>
                  <a:t>Why not </a:t>
                </a:r>
                <a:r>
                  <a:rPr lang="en-US" dirty="0"/>
                  <a:t>(</a:t>
                </a:r>
                <a:r>
                  <a:rPr lang="en-US" dirty="0" err="1"/>
                  <a:t>Hrotsvit</a:t>
                </a:r>
                <a:r>
                  <a:rPr lang="en-US" dirty="0"/>
                  <a:t>, </a:t>
                </a:r>
                <a:r>
                  <a:rPr lang="en-US" dirty="0" err="1"/>
                  <a:t>Basilius</a:t>
                </a:r>
                <a:r>
                  <a:rPr lang="en-US" dirty="0"/>
                  <a:t>)?</a:t>
                </a:r>
              </a:p>
              <a:p>
                <a:pPr lvl="1"/>
                <a:endParaRPr lang="en-US" dirty="0"/>
              </a:p>
              <a:p>
                <a:pPr lvl="1"/>
                <a:endParaRPr lang="en-US" dirty="0"/>
              </a:p>
              <a:p>
                <a:r>
                  <a:rPr lang="en-US" dirty="0"/>
                  <a:t>Evaluation Strategies</a:t>
                </a:r>
              </a:p>
              <a:p>
                <a:pPr lvl="1"/>
                <a:r>
                  <a:rPr lang="en-US" dirty="0"/>
                  <a:t>Given a user question (why no tuple satisfies predicate S), </a:t>
                </a:r>
                <a:br>
                  <a:rPr lang="en-US" dirty="0"/>
                </a:br>
                <a:r>
                  <a:rPr lang="en-US" dirty="0"/>
                  <a:t>dataset D, result set R, and query Q, leverage </a:t>
                </a:r>
                <a:r>
                  <a:rPr lang="en-US" b="1" dirty="0">
                    <a:solidFill>
                      <a:schemeClr val="accent1"/>
                    </a:solidFill>
                  </a:rPr>
                  <a:t>why lineage</a:t>
                </a:r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#1 Bottom-Up: </a:t>
                </a:r>
                <a:r>
                  <a:rPr lang="en-US" dirty="0"/>
                  <a:t>from leafs in topological order to find last op eliminating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𝑑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∈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endParaRPr lang="en-US" dirty="0"/>
              </a:p>
              <a:p>
                <a:pPr lvl="1"/>
                <a:r>
                  <a:rPr lang="en-US" b="1" dirty="0">
                    <a:solidFill>
                      <a:srgbClr val="7889FB"/>
                    </a:solidFill>
                  </a:rPr>
                  <a:t>#2 Top-Down: </a:t>
                </a:r>
                <a:r>
                  <a:rPr lang="en-US" dirty="0"/>
                  <a:t>from result top down to find last op, </a:t>
                </a:r>
                <a:r>
                  <a:rPr lang="en-US" b="1" dirty="0">
                    <a:solidFill>
                      <a:schemeClr val="accent1"/>
                    </a:solidFill>
                  </a:rPr>
                  <a:t>requires stored lineage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Text Placeholder 1">
                <a:extLst>
                  <a:ext uri="{FF2B5EF4-FFF2-40B4-BE49-F238E27FC236}">
                    <a16:creationId xmlns:a16="http://schemas.microsoft.com/office/drawing/2014/main" id="{E7E65AA3-2DC3-9E9F-252D-D4305D2B02F1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18"/>
              </p:nvPr>
            </p:nvSpPr>
            <p:spPr>
              <a:blipFill>
                <a:blip r:embed="rId2"/>
                <a:stretch>
                  <a:fillRect l="-1321" t="-175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3C4F7D-2F79-9EEB-C70D-D4ABA88AF70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Why Not?-Provenance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1FE7298-4236-AED6-ABAE-51C55FC37BF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17262" y="407303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A08939-BF65-83FC-7EAD-F5548847D90E}"/>
              </a:ext>
            </a:extLst>
          </p:cNvPr>
          <p:cNvSpPr txBox="1"/>
          <p:nvPr/>
        </p:nvSpPr>
        <p:spPr>
          <a:xfrm>
            <a:off x="7210313" y="454928"/>
            <a:ext cx="258127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[Adriane Chapman, H. V.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Jagadish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not?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2009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CF4D375-B62E-3E22-E19C-68A5781EB1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86220" y="1441153"/>
            <a:ext cx="4306218" cy="204049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5EA5654-D1E0-9397-4CA9-FDB0E9B03A9C}"/>
              </a:ext>
            </a:extLst>
          </p:cNvPr>
          <p:cNvSpPr txBox="1"/>
          <p:nvPr/>
        </p:nvSpPr>
        <p:spPr>
          <a:xfrm>
            <a:off x="5764867" y="2137843"/>
            <a:ext cx="9525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&lt;= 20$?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7DE392A-7FD3-2889-F73A-F847AE973A97}"/>
              </a:ext>
            </a:extLst>
          </p:cNvPr>
          <p:cNvSpPr txBox="1"/>
          <p:nvPr/>
        </p:nvSpPr>
        <p:spPr>
          <a:xfrm>
            <a:off x="4939896" y="2610063"/>
            <a:ext cx="11811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 in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book store?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494503F-4994-0F10-9238-1204196407EA}"/>
              </a:ext>
            </a:extLst>
          </p:cNvPr>
          <p:cNvSpPr txBox="1"/>
          <p:nvPr/>
        </p:nvSpPr>
        <p:spPr>
          <a:xfrm>
            <a:off x="3326996" y="3158479"/>
            <a:ext cx="1612900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Bug in the </a:t>
            </a:r>
            <a:b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query / system?</a:t>
            </a:r>
          </a:p>
        </p:txBody>
      </p:sp>
    </p:spTree>
    <p:extLst>
      <p:ext uri="{BB962C8B-B14F-4D97-AF65-F5344CB8AC3E}">
        <p14:creationId xmlns:p14="http://schemas.microsoft.com/office/powerpoint/2010/main" val="1160021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>
            <a:extLst>
              <a:ext uri="{FF2B5EF4-FFF2-40B4-BE49-F238E27FC236}">
                <a16:creationId xmlns:a16="http://schemas.microsoft.com/office/drawing/2014/main" id="{F60F1E69-9BAE-A19D-0216-0EA44FBAB14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507C01D-32EC-0E5B-D391-1EADE81DD15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DEX: Dataset Versioning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Versioning of datasets, stored with delta encoding</a:t>
            </a:r>
          </a:p>
          <a:p>
            <a:pPr lvl="1"/>
            <a:r>
              <a:rPr lang="en-US" dirty="0"/>
              <a:t>Checkout, intersection, union queries over deltas</a:t>
            </a:r>
          </a:p>
          <a:p>
            <a:pPr lvl="1"/>
            <a:r>
              <a:rPr lang="en-US" dirty="0"/>
              <a:t>Query optimization for finding efficient plans</a:t>
            </a:r>
          </a:p>
          <a:p>
            <a:r>
              <a:rPr lang="en-US" dirty="0"/>
              <a:t>MISTIQUE: Intermediates of ML Pipelines</a:t>
            </a:r>
          </a:p>
          <a:p>
            <a:pPr lvl="1"/>
            <a:r>
              <a:rPr lang="en-US" dirty="0"/>
              <a:t>Capturing, storage, querying of intermediates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Lossy deduplication and compression</a:t>
            </a:r>
          </a:p>
          <a:p>
            <a:pPr lvl="1"/>
            <a:r>
              <a:rPr lang="en-US" dirty="0"/>
              <a:t>Adaptive querying/materialization for finding efficient plans</a:t>
            </a:r>
          </a:p>
          <a:p>
            <a:r>
              <a:rPr lang="en-US" dirty="0"/>
              <a:t>Linear Algebra Provenance</a:t>
            </a:r>
          </a:p>
          <a:p>
            <a:pPr lvl="1"/>
            <a:r>
              <a:rPr lang="en-US" dirty="0"/>
              <a:t>Provenance propagation by decomposition</a:t>
            </a:r>
          </a:p>
          <a:p>
            <a:pPr lvl="1"/>
            <a:r>
              <a:rPr lang="en-US" dirty="0"/>
              <a:t>Annotate parts w/ provenance polynomials (contributing inputs + impact)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4C925A-8FEC-456F-B931-B980A17BDB0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fine-grained</a:t>
            </a:r>
            <a:r>
              <a:rPr lang="en-US" dirty="0"/>
              <a:t>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085CAEC7-1267-FED9-F284-4287C61BD148}"/>
              </a:ext>
            </a:extLst>
          </p:cNvPr>
          <p:cNvGrpSpPr/>
          <p:nvPr/>
        </p:nvGrpSpPr>
        <p:grpSpPr>
          <a:xfrm>
            <a:off x="8372402" y="4071946"/>
            <a:ext cx="2972864" cy="2470535"/>
            <a:chOff x="5596930" y="4340888"/>
            <a:chExt cx="2972864" cy="2470535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7BBAB5CB-43EB-6E96-B383-EBBF7DF2CFD6}"/>
                </a:ext>
              </a:extLst>
            </p:cNvPr>
            <p:cNvSpPr/>
            <p:nvPr/>
          </p:nvSpPr>
          <p:spPr>
            <a:xfrm>
              <a:off x="6129494" y="4401178"/>
              <a:ext cx="813916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B</a:t>
              </a: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86B7DD3A-E4E7-97DF-C099-DEA8E85AC90B}"/>
                </a:ext>
              </a:extLst>
            </p:cNvPr>
            <p:cNvSpPr/>
            <p:nvPr/>
          </p:nvSpPr>
          <p:spPr>
            <a:xfrm>
              <a:off x="6939285" y="4401177"/>
              <a:ext cx="556785" cy="4722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C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72B64F2-E93E-A51A-D7BB-DE3857EA9C8D}"/>
                </a:ext>
              </a:extLst>
            </p:cNvPr>
            <p:cNvSpPr/>
            <p:nvPr/>
          </p:nvSpPr>
          <p:spPr>
            <a:xfrm>
              <a:off x="6131169" y="4875127"/>
              <a:ext cx="813916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D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C580D210-3E6F-47C3-642A-DDB43F405DE0}"/>
                </a:ext>
              </a:extLst>
            </p:cNvPr>
            <p:cNvSpPr/>
            <p:nvPr/>
          </p:nvSpPr>
          <p:spPr>
            <a:xfrm>
              <a:off x="6939285" y="4875126"/>
              <a:ext cx="556785" cy="319873"/>
            </a:xfrm>
            <a:prstGeom prst="rect">
              <a:avLst/>
            </a:prstGeom>
            <a:solidFill>
              <a:schemeClr val="accent1"/>
            </a:solidFill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E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AE3B6F0-1AEF-EB0D-1045-27398453E444}"/>
                </a:ext>
              </a:extLst>
            </p:cNvPr>
            <p:cNvSpPr txBox="1"/>
            <p:nvPr/>
          </p:nvSpPr>
          <p:spPr>
            <a:xfrm>
              <a:off x="5596930" y="4340888"/>
              <a:ext cx="41198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A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65A4A7-DD28-8A0A-F2C6-09E56412ADA9}"/>
                </a:ext>
              </a:extLst>
            </p:cNvPr>
            <p:cNvSpPr/>
            <p:nvPr/>
          </p:nvSpPr>
          <p:spPr>
            <a:xfrm>
              <a:off x="7614198" y="4402852"/>
              <a:ext cx="4716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FB7176-C0A8-913E-458A-9BDFC8F56C47}"/>
                </a:ext>
              </a:extLst>
            </p:cNvPr>
            <p:cNvSpPr/>
            <p:nvPr/>
          </p:nvSpPr>
          <p:spPr>
            <a:xfrm>
              <a:off x="7614198" y="4876801"/>
              <a:ext cx="4716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3D39857A-EB81-AA81-A387-BDBEA2F6C200}"/>
                </a:ext>
              </a:extLst>
            </p:cNvPr>
            <p:cNvCxnSpPr/>
            <p:nvPr/>
          </p:nvCxnSpPr>
          <p:spPr>
            <a:xfrm>
              <a:off x="7614198" y="4401177"/>
              <a:ext cx="471600" cy="472273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1BC95405-D4E6-EE17-9B4F-6D4E96C73B5A}"/>
                </a:ext>
              </a:extLst>
            </p:cNvPr>
            <p:cNvSpPr/>
            <p:nvPr/>
          </p:nvSpPr>
          <p:spPr>
            <a:xfrm>
              <a:off x="8228819" y="4404528"/>
              <a:ext cx="320400" cy="4722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B3720B10-44CD-4323-E8A5-07E065523234}"/>
                </a:ext>
              </a:extLst>
            </p:cNvPr>
            <p:cNvSpPr/>
            <p:nvPr/>
          </p:nvSpPr>
          <p:spPr>
            <a:xfrm>
              <a:off x="8228819" y="4868429"/>
              <a:ext cx="320400" cy="319873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2298A150-B16A-919D-1F0A-4D3D9A84FF16}"/>
                </a:ext>
              </a:extLst>
            </p:cNvPr>
            <p:cNvCxnSpPr/>
            <p:nvPr/>
          </p:nvCxnSpPr>
          <p:spPr>
            <a:xfrm>
              <a:off x="8228819" y="4873451"/>
              <a:ext cx="320400" cy="283027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02389FC-A212-D16B-D00D-92E35F2BCA5E}"/>
                </a:ext>
              </a:extLst>
            </p:cNvPr>
            <p:cNvSpPr/>
            <p:nvPr/>
          </p:nvSpPr>
          <p:spPr>
            <a:xfrm>
              <a:off x="6131169" y="5337346"/>
              <a:ext cx="813916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AEF7ADA7-9457-395F-F510-C78954E5E77F}"/>
                </a:ext>
              </a:extLst>
            </p:cNvPr>
            <p:cNvSpPr/>
            <p:nvPr/>
          </p:nvSpPr>
          <p:spPr>
            <a:xfrm>
              <a:off x="6940960" y="5337345"/>
              <a:ext cx="556785" cy="8136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EB3FBB-0692-ED6C-3A70-4A919878BB2E}"/>
                </a:ext>
              </a:extLst>
            </p:cNvPr>
            <p:cNvSpPr/>
            <p:nvPr/>
          </p:nvSpPr>
          <p:spPr>
            <a:xfrm>
              <a:off x="6132844" y="6253423"/>
              <a:ext cx="813916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222C948-A63D-E5B3-B329-4F04AE514743}"/>
                </a:ext>
              </a:extLst>
            </p:cNvPr>
            <p:cNvSpPr/>
            <p:nvPr/>
          </p:nvSpPr>
          <p:spPr>
            <a:xfrm>
              <a:off x="6940960" y="6253422"/>
              <a:ext cx="556785" cy="558000"/>
            </a:xfrm>
            <a:prstGeom prst="rect">
              <a:avLst/>
            </a:prstGeom>
            <a:noFill/>
            <a:ln w="190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79449AD-3D38-503F-63E0-8F442871FC20}"/>
                </a:ext>
              </a:extLst>
            </p:cNvPr>
            <p:cNvCxnSpPr/>
            <p:nvPr/>
          </p:nvCxnSpPr>
          <p:spPr>
            <a:xfrm>
              <a:off x="6132844" y="5337346"/>
              <a:ext cx="806441" cy="8135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7059761B-8831-3C6A-D95D-CEF42204630B}"/>
                </a:ext>
              </a:extLst>
            </p:cNvPr>
            <p:cNvCxnSpPr/>
            <p:nvPr/>
          </p:nvCxnSpPr>
          <p:spPr>
            <a:xfrm>
              <a:off x="6946760" y="6253423"/>
              <a:ext cx="549310" cy="557999"/>
            </a:xfrm>
            <a:prstGeom prst="line">
              <a:avLst/>
            </a:prstGeom>
            <a:ln w="25400">
              <a:solidFill>
                <a:srgbClr val="7889FB"/>
              </a:solidFill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8280A94-0A97-D3C3-E9D2-0DC0C95D634B}"/>
                </a:ext>
              </a:extLst>
            </p:cNvPr>
            <p:cNvSpPr txBox="1"/>
            <p:nvPr/>
          </p:nvSpPr>
          <p:spPr>
            <a:xfrm>
              <a:off x="7686991" y="520671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575151A-5DD5-F7CF-FE72-18341347282B}"/>
                </a:ext>
              </a:extLst>
            </p:cNvPr>
            <p:cNvSpPr txBox="1"/>
            <p:nvPr/>
          </p:nvSpPr>
          <p:spPr>
            <a:xfrm>
              <a:off x="8221227" y="5208393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y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D4F9CE0-7D65-88F5-FBAB-99C92BAF6636}"/>
                </a:ext>
              </a:extLst>
            </p:cNvPr>
            <p:cNvSpPr txBox="1"/>
            <p:nvPr/>
          </p:nvSpPr>
          <p:spPr>
            <a:xfrm>
              <a:off x="7527893" y="5720858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u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7E9A9800-02D1-D419-DA9C-A44E1DB0FE81}"/>
                </a:ext>
              </a:extLst>
            </p:cNvPr>
            <p:cNvSpPr txBox="1"/>
            <p:nvPr/>
          </p:nvSpPr>
          <p:spPr>
            <a:xfrm>
              <a:off x="7529569" y="6295289"/>
              <a:ext cx="348567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 err="1"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baseline="-25000" dirty="0" err="1">
                  <a:latin typeface="Calibri" panose="020F0502020204030204" pitchFamily="34" charset="0"/>
                  <a:cs typeface="Calibri" panose="020F0502020204030204" pitchFamily="34" charset="0"/>
                </a:rPr>
                <a:t>v</a:t>
              </a:r>
              <a:endParaRPr lang="en-US" baseline="-25000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FA90BD3A-459A-29FC-A5C0-D9188E7F17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93924" y="1599354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88D3AEA8-8EF4-D4AB-D883-332E90933D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00415" y="2733303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AB0CFDDC-D9B6-3904-721B-30986D6DDB86}"/>
              </a:ext>
            </a:extLst>
          </p:cNvPr>
          <p:cNvSpPr txBox="1"/>
          <p:nvPr/>
        </p:nvSpPr>
        <p:spPr>
          <a:xfrm>
            <a:off x="8122024" y="1525629"/>
            <a:ext cx="2934252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[Amit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Chavan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Deshpande: DEX: Query Execution in a Delta-based Storage 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5977287-40F3-26BC-D74B-ED4C504CE17F}"/>
              </a:ext>
            </a:extLst>
          </p:cNvPr>
          <p:cNvSpPr txBox="1"/>
          <p:nvPr/>
        </p:nvSpPr>
        <p:spPr>
          <a:xfrm>
            <a:off x="7691719" y="2668641"/>
            <a:ext cx="3374606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Manasi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Vartak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MISTIQUE: A System to Store and Query Model Intermediates for Model Diagnosis.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/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noFill/>
            </p:spPr>
            <p:txBody>
              <a:bodyPr wrap="square" lIns="0" rIns="0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=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𝐵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𝑢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+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𝑆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𝑥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  <a:cs typeface="Calibri" panose="020F0502020204030204" pitchFamily="34" charset="0"/>
                        </a:rPr>
                        <m:t>𝐶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𝑇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  <a:cs typeface="Calibri" panose="020F0502020204030204" pitchFamily="34" charset="0"/>
                            </a:rPr>
                            <m:t>𝑣</m:t>
                          </m:r>
                        </m:sub>
                      </m:sSub>
                    </m:oMath>
                  </m:oMathPara>
                </a14:m>
                <a:b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</a:br>
                <a:r>
                  <a:rPr lang="en-US" b="0" i="1" dirty="0">
                    <a:latin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𝐷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𝑢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𝑆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𝑦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𝐸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𝑇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  <a:cs typeface="Calibri" panose="020F0502020204030204" pitchFamily="34" charset="0"/>
                          </a:rPr>
                          <m:t>𝑣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</m:oMath>
                </a14:m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CD8390F-24C1-65A0-BD1A-5EF44506464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96404" y="4983646"/>
                <a:ext cx="2400342" cy="668260"/>
              </a:xfrm>
              <a:prstGeom prst="rect">
                <a:avLst/>
              </a:prstGeom>
              <a:blipFill>
                <a:blip r:embed="rId4"/>
                <a:stretch>
                  <a:fillRect b="-183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>
            <a:extLst>
              <a:ext uri="{FF2B5EF4-FFF2-40B4-BE49-F238E27FC236}">
                <a16:creationId xmlns:a16="http://schemas.microsoft.com/office/drawing/2014/main" id="{15BB5457-B889-CAD6-D188-C556C6CA08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7390" y="5090742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112252E2-AA57-D052-C75A-C6A1E44D961C}"/>
              </a:ext>
            </a:extLst>
          </p:cNvPr>
          <p:cNvSpPr txBox="1"/>
          <p:nvPr/>
        </p:nvSpPr>
        <p:spPr>
          <a:xfrm>
            <a:off x="1660933" y="5041450"/>
            <a:ext cx="31827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Zhepeng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Yan, Val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Tannen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Zachary G. Ives: Fine-grained Provenance for Linear Algebra Operators.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TaPP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109441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  <p:bldP spid="3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FA6D562-5D1C-C755-5C4F-079BCD4E701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 err="1"/>
              <a:t>MLflow</a:t>
            </a:r>
            <a:endParaRPr lang="en-US" dirty="0"/>
          </a:p>
          <a:p>
            <a:pPr lvl="1"/>
            <a:r>
              <a:rPr lang="en-US" dirty="0"/>
              <a:t>Programmatic API for tracking parameters, </a:t>
            </a:r>
            <a:br>
              <a:rPr lang="en-US" dirty="0"/>
            </a:br>
            <a:r>
              <a:rPr lang="en-US" dirty="0"/>
              <a:t>experiments, and results</a:t>
            </a:r>
          </a:p>
          <a:p>
            <a:pPr lvl="1"/>
            <a:r>
              <a:rPr lang="en-US" b="1" dirty="0" err="1">
                <a:solidFill>
                  <a:schemeClr val="accent1"/>
                </a:solidFill>
                <a:latin typeface="Consolas" panose="020B0609020204030204" pitchFamily="49" charset="0"/>
              </a:rPr>
              <a:t>autolog</a:t>
            </a:r>
            <a:r>
              <a:rPr lang="en-US" b="1" dirty="0">
                <a:solidFill>
                  <a:schemeClr val="accent1"/>
                </a:solidFill>
                <a:latin typeface="Consolas" panose="020B0609020204030204" pitchFamily="49" charset="0"/>
              </a:rPr>
              <a:t>()</a:t>
            </a:r>
            <a:r>
              <a:rPr lang="en-US" dirty="0"/>
              <a:t> for specific params</a:t>
            </a:r>
          </a:p>
          <a:p>
            <a:pPr lvl="1"/>
            <a:endParaRPr lang="en-US" sz="700" dirty="0"/>
          </a:p>
          <a:p>
            <a:r>
              <a:rPr lang="en-US" dirty="0"/>
              <a:t>Flor (on Ground)</a:t>
            </a:r>
          </a:p>
          <a:p>
            <a:pPr lvl="1"/>
            <a:r>
              <a:rPr lang="en-US" dirty="0"/>
              <a:t>DSL embedded in python for managing the workflow development </a:t>
            </a:r>
            <a:br>
              <a:rPr lang="en-US" dirty="0"/>
            </a:br>
            <a:r>
              <a:rPr lang="en-US" dirty="0"/>
              <a:t>phase of the ML lifecycle</a:t>
            </a:r>
          </a:p>
          <a:p>
            <a:pPr lvl="1"/>
            <a:r>
              <a:rPr lang="en-US" dirty="0"/>
              <a:t>DAGs of actions, artifacts, and literals</a:t>
            </a:r>
          </a:p>
          <a:p>
            <a:pPr lvl="1"/>
            <a:r>
              <a:rPr lang="en-US" dirty="0"/>
              <a:t>Data context generated by activities in Ground </a:t>
            </a:r>
            <a:endParaRPr lang="en-US" sz="700" dirty="0"/>
          </a:p>
          <a:p>
            <a:r>
              <a:rPr lang="en-US" dirty="0"/>
              <a:t>Vision: Dataset Relationship Management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Reuse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reveal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revise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retarget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reward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Code-to-data relationships (data provenance)</a:t>
            </a:r>
          </a:p>
          <a:p>
            <a:pPr lvl="1"/>
            <a:r>
              <a:rPr lang="en-US" dirty="0"/>
              <a:t>Data-to-code relationships (potential transforms)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EC7ECF-0208-3C3C-8B25-1042AC4EF29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320E25-21AE-95F9-1A58-FE140781D78A}"/>
              </a:ext>
            </a:extLst>
          </p:cNvPr>
          <p:cNvSpPr txBox="1"/>
          <p:nvPr/>
        </p:nvSpPr>
        <p:spPr>
          <a:xfrm>
            <a:off x="6411447" y="1358841"/>
            <a:ext cx="4229726" cy="124649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500" b="1" dirty="0">
                <a:latin typeface="Consolas" panose="020B0609020204030204" pitchFamily="49" charset="0"/>
                <a:cs typeface="Calibri" panose="020F0502020204030204" pitchFamily="34" charset="0"/>
              </a:rPr>
              <a:t>import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</a:t>
            </a:r>
            <a:endParaRPr lang="en-US" sz="1500" dirty="0">
              <a:latin typeface="Consolas" panose="020B0609020204030204" pitchFamily="49" charset="0"/>
              <a:cs typeface="Calibri" panose="020F0502020204030204" pitchFamily="34" charset="0"/>
            </a:endParaRP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</a:t>
            </a:r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num_dimensions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", 8)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mlflow.log_param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("regularization",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mlflow.log_metric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("accuracy", 0.1)</a:t>
            </a:r>
          </a:p>
          <a:p>
            <a:r>
              <a:rPr lang="en-US" sz="1500" dirty="0" err="1">
                <a:latin typeface="Consolas" panose="020B0609020204030204" pitchFamily="49" charset="0"/>
                <a:cs typeface="Calibri" panose="020F0502020204030204" pitchFamily="34" charset="0"/>
              </a:rPr>
              <a:t>mlflow.log_artifact</a:t>
            </a:r>
            <a:r>
              <a:rPr lang="en-US" sz="1500" dirty="0">
                <a:latin typeface="Consolas" panose="020B0609020204030204" pitchFamily="49" charset="0"/>
                <a:cs typeface="Calibri" panose="020F0502020204030204" pitchFamily="34" charset="0"/>
              </a:rPr>
              <a:t>("roc.png")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E2BD2E-D391-336B-6547-92030CDFBF56}"/>
              </a:ext>
            </a:extLst>
          </p:cNvPr>
          <p:cNvSpPr txBox="1"/>
          <p:nvPr/>
        </p:nvSpPr>
        <p:spPr>
          <a:xfrm>
            <a:off x="8029127" y="1064822"/>
            <a:ext cx="2471894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Credit: 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https://databricks.com/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blog/2018/06/05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]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0C39758-F81D-2379-4FFC-3FB303BF427D}"/>
              </a:ext>
            </a:extLst>
          </p:cNvPr>
          <p:cNvSpPr/>
          <p:nvPr/>
        </p:nvSpPr>
        <p:spPr>
          <a:xfrm>
            <a:off x="8331800" y="3042431"/>
            <a:ext cx="35500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https://rise.cs.berkeley.edu/projects/jarvis/</a:t>
            </a:r>
            <a:endParaRPr lang="en-US" sz="1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F9F965-56DB-6486-986E-5DF4F12152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90132" y="34483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395AB8B-152A-0F4D-1693-DEC105B8EB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90132" y="4827721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8B71816-3F6A-A955-49A8-F6F0AFF1592B}"/>
              </a:ext>
            </a:extLst>
          </p:cNvPr>
          <p:cNvSpPr txBox="1"/>
          <p:nvPr/>
        </p:nvSpPr>
        <p:spPr>
          <a:xfrm>
            <a:off x="8190547" y="3474140"/>
            <a:ext cx="285843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[Joseph M.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Hellerstein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Ground: A Data Context Service.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2017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BDFC3AC-1722-F6A0-CA14-45F8A50B6B18}"/>
              </a:ext>
            </a:extLst>
          </p:cNvPr>
          <p:cNvSpPr txBox="1"/>
          <p:nvPr/>
        </p:nvSpPr>
        <p:spPr>
          <a:xfrm>
            <a:off x="8029127" y="4763765"/>
            <a:ext cx="3019140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[Zachary G. Ives, Yi Zhang,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Soonbo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Han, Nan Zheng,: Dataset Relationship Management.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0264754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04B57B-0691-9511-F8C9-55CEE503F5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HELIX</a:t>
            </a:r>
          </a:p>
          <a:p>
            <a:pPr lvl="1"/>
            <a:r>
              <a:rPr lang="en-US" dirty="0"/>
              <a:t>Goal: focus on iterative development w/ small </a:t>
            </a:r>
            <a:br>
              <a:rPr lang="en-US" dirty="0"/>
            </a:br>
            <a:r>
              <a:rPr lang="en-US" dirty="0"/>
              <a:t>modifications (trial &amp; error)</a:t>
            </a:r>
          </a:p>
          <a:p>
            <a:pPr lvl="1"/>
            <a:r>
              <a:rPr lang="en-US" dirty="0"/>
              <a:t>Caching, reuse, and </a:t>
            </a:r>
            <a:r>
              <a:rPr lang="en-US" dirty="0" err="1"/>
              <a:t>recomputation</a:t>
            </a:r>
            <a:endParaRPr lang="en-US" dirty="0"/>
          </a:p>
          <a:p>
            <a:pPr lvl="1"/>
            <a:r>
              <a:rPr lang="en-US" dirty="0"/>
              <a:t>Reuse as </a:t>
            </a:r>
            <a:r>
              <a:rPr lang="en-US" b="1" dirty="0">
                <a:solidFill>
                  <a:srgbClr val="7889FB"/>
                </a:solidFill>
              </a:rPr>
              <a:t>Max-Flow problem</a:t>
            </a:r>
            <a:r>
              <a:rPr lang="en-US" dirty="0"/>
              <a:t> </a:t>
            </a:r>
            <a:br>
              <a:rPr lang="en-US" dirty="0"/>
            </a:b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NP-hard</a:t>
            </a:r>
            <a:r>
              <a:rPr lang="en-US" dirty="0">
                <a:sym typeface="Wingdings" panose="05000000000000000000" pitchFamily="2" charset="2"/>
              </a:rPr>
              <a:t>  heuristics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Materialization to disk for future reuse</a:t>
            </a: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pPr lvl="1"/>
            <a:endParaRPr lang="en-US" dirty="0">
              <a:sym typeface="Wingdings" panose="05000000000000000000" pitchFamily="2" charset="2"/>
            </a:endParaRPr>
          </a:p>
          <a:p>
            <a:r>
              <a:rPr lang="en-US" dirty="0">
                <a:sym typeface="Wingdings" panose="05000000000000000000" pitchFamily="2" charset="2"/>
              </a:rPr>
              <a:t>Collaborative Optimizer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3D270D-20D3-5C16-05DE-8A7026681DE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Provenance for ML Pipelines (</a:t>
            </a:r>
            <a:r>
              <a:rPr lang="en-US" dirty="0">
                <a:solidFill>
                  <a:schemeClr val="accent1"/>
                </a:solidFill>
              </a:rPr>
              <a:t>coarse-grained</a:t>
            </a:r>
            <a:r>
              <a:rPr lang="en-US" dirty="0"/>
              <a:t>),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480BB68-A4FB-FC17-59B3-DA0E1E288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9755" y="1463876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3B0FFD9-48AA-9D58-C63C-62239F024E2E}"/>
              </a:ext>
            </a:extLst>
          </p:cNvPr>
          <p:cNvSpPr txBox="1"/>
          <p:nvPr/>
        </p:nvSpPr>
        <p:spPr>
          <a:xfrm>
            <a:off x="6529892" y="1382022"/>
            <a:ext cx="4440373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[Doris Xin, Stephen Macke,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Litian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Ma,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Jialin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Liu,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Shuchen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Song, Aditya G.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Parameswaran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Helix: Holistic Optimization for Accelerating Iterative Machine Learning.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2018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B16E35-07E2-4ED7-172D-88609A93C0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62798" y="2342387"/>
            <a:ext cx="5019799" cy="279312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5A2721F-022D-47B9-EA76-CAB2DA269BE0}"/>
              </a:ext>
            </a:extLst>
          </p:cNvPr>
          <p:cNvSpPr/>
          <p:nvPr/>
        </p:nvSpPr>
        <p:spPr>
          <a:xfrm>
            <a:off x="9702771" y="3114734"/>
            <a:ext cx="561974" cy="93345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F68E61-F7EA-CECF-35B8-3ABF763B9293}"/>
              </a:ext>
            </a:extLst>
          </p:cNvPr>
          <p:cNvSpPr txBox="1"/>
          <p:nvPr/>
        </p:nvSpPr>
        <p:spPr>
          <a:xfrm>
            <a:off x="9568421" y="2655784"/>
            <a:ext cx="12573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recompute</a:t>
            </a:r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428C75-3107-FDC9-EC29-61B8BA9457FA}"/>
              </a:ext>
            </a:extLst>
          </p:cNvPr>
          <p:cNvSpPr txBox="1"/>
          <p:nvPr/>
        </p:nvSpPr>
        <p:spPr>
          <a:xfrm>
            <a:off x="9106778" y="2211956"/>
            <a:ext cx="819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load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93160D0-B5F0-14FB-B731-3EC20ECDA829}"/>
              </a:ext>
            </a:extLst>
          </p:cNvPr>
          <p:cNvSpPr txBox="1"/>
          <p:nvPr/>
        </p:nvSpPr>
        <p:spPr>
          <a:xfrm>
            <a:off x="1457723" y="4476592"/>
            <a:ext cx="3458524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[Behrouz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Derakhshan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Alireza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Rezaei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Mahdiraji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Ziawasch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Abedjan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Tilmann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Rabl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Volker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Markl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Optimizing Machine Learning Workloads in Collaborative Environments.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73C5462-551B-EF1B-3837-7061D61493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898" y="4611477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</p:spTree>
    <p:extLst>
      <p:ext uri="{BB962C8B-B14F-4D97-AF65-F5344CB8AC3E}">
        <p14:creationId xmlns:p14="http://schemas.microsoft.com/office/powerpoint/2010/main" val="1001647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920D555-2C31-D848-F751-21EBBFF80DD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Problem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Exploratory data science</a:t>
            </a:r>
            <a:r>
              <a:rPr lang="en-US" dirty="0"/>
              <a:t> (data preprocessing, model configurations)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Reproducibility</a:t>
            </a:r>
            <a:r>
              <a:rPr lang="en-US" dirty="0"/>
              <a:t> and </a:t>
            </a:r>
            <a:r>
              <a:rPr lang="en-US" b="1" dirty="0" err="1">
                <a:solidFill>
                  <a:schemeClr val="accent1"/>
                </a:solidFill>
              </a:rPr>
              <a:t>explainability</a:t>
            </a:r>
            <a:r>
              <a:rPr lang="en-US" dirty="0"/>
              <a:t> of trained models (data, parameters, prep)</a:t>
            </a:r>
          </a:p>
          <a:p>
            <a:pPr lvl="1">
              <a:buFont typeface="Wingdings" panose="05000000000000000000" pitchFamily="2" charset="2"/>
              <a:buChar char="è"/>
            </a:pP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Lineage/Provenance as Key Enabling Technique:</a:t>
            </a:r>
            <a:br>
              <a:rPr lang="en-US" dirty="0"/>
            </a:br>
            <a:r>
              <a:rPr lang="en-US" dirty="0"/>
              <a:t>M</a:t>
            </a:r>
            <a:r>
              <a:rPr lang="en-US" b="0" dirty="0"/>
              <a:t>odel versioning, reuse of intermediates, incremental maintenance,</a:t>
            </a:r>
            <a:br>
              <a:rPr lang="en-US" b="0" dirty="0"/>
            </a:br>
            <a:r>
              <a:rPr lang="en-US" b="0" dirty="0"/>
              <a:t>auto differentiation, and debugging (query processing over lineage)</a:t>
            </a:r>
          </a:p>
          <a:p>
            <a:pPr marL="457200" lvl="1" indent="0">
              <a:buNone/>
            </a:pPr>
            <a:endParaRPr lang="en-US" dirty="0"/>
          </a:p>
          <a:p>
            <a:r>
              <a:rPr lang="en-US" dirty="0">
                <a:solidFill>
                  <a:schemeClr val="tx1"/>
                </a:solidFill>
              </a:rPr>
              <a:t>Efficient Lineage Tracing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Tracing of inputs, literals, </a:t>
            </a:r>
            <a:br>
              <a:rPr lang="en-US" dirty="0">
                <a:solidFill>
                  <a:schemeClr val="tx1"/>
                </a:solidFill>
              </a:rPr>
            </a:br>
            <a:r>
              <a:rPr lang="en-US" dirty="0">
                <a:solidFill>
                  <a:schemeClr val="tx1"/>
                </a:solidFill>
              </a:rPr>
              <a:t>and </a:t>
            </a:r>
            <a:r>
              <a:rPr lang="en-US" b="1" dirty="0">
                <a:solidFill>
                  <a:schemeClr val="accent1"/>
                </a:solidFill>
              </a:rPr>
              <a:t>non-determinism</a:t>
            </a:r>
            <a:r>
              <a:rPr lang="en-US" dirty="0">
                <a:solidFill>
                  <a:schemeClr val="accent1"/>
                </a:solidFill>
              </a:rPr>
              <a:t>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Trace lineage of </a:t>
            </a:r>
            <a:br>
              <a:rPr lang="en-US" b="1" dirty="0">
                <a:solidFill>
                  <a:srgbClr val="7889FB"/>
                </a:solidFill>
              </a:rPr>
            </a:br>
            <a:r>
              <a:rPr lang="en-US" b="1" dirty="0">
                <a:solidFill>
                  <a:srgbClr val="7889FB"/>
                </a:solidFill>
              </a:rPr>
              <a:t>logical operations</a:t>
            </a:r>
            <a:r>
              <a:rPr lang="en-US" dirty="0">
                <a:solidFill>
                  <a:srgbClr val="7889FB"/>
                </a:solidFill>
              </a:rPr>
              <a:t> </a:t>
            </a:r>
            <a:endParaRPr lang="en-US" dirty="0">
              <a:solidFill>
                <a:schemeClr val="tx1"/>
              </a:solidFill>
            </a:endParaRP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Deduplication</a:t>
            </a:r>
            <a:r>
              <a:rPr lang="en-US" dirty="0">
                <a:solidFill>
                  <a:schemeClr val="tx1"/>
                </a:solidFill>
              </a:rPr>
              <a:t> for loops/functions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Program/output reconstruction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B818BF-5BA9-50AC-B232-B28DAFAD28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783F582-3E51-8E24-D682-A55288EE9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F8C6BCE-3F8C-777C-A30E-F83867A449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4215DD4-8192-8AE4-CA93-CA04F3E82E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76249" y="3541285"/>
            <a:ext cx="6310255" cy="182654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484737D-F5E5-7109-62C8-69E20960F6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45578" y="2315304"/>
            <a:ext cx="4956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0268E8-6EE9-F035-DEDA-DECCD9A7693A}"/>
              </a:ext>
            </a:extLst>
          </p:cNvPr>
          <p:cNvSpPr txBox="1"/>
          <p:nvPr/>
        </p:nvSpPr>
        <p:spPr>
          <a:xfrm>
            <a:off x="8229744" y="2157847"/>
            <a:ext cx="277850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[Arnab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Phani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Benjamin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Rath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Matthias Boehm: LIMA: Fine-grained Lineage Tracing and Reuse in Machine Learning Systems,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5328357-00E0-7BA7-1D4F-4E2244749B71}"/>
              </a:ext>
            </a:extLst>
          </p:cNvPr>
          <p:cNvSpPr txBox="1"/>
          <p:nvPr/>
        </p:nvSpPr>
        <p:spPr>
          <a:xfrm>
            <a:off x="5347111" y="419493"/>
            <a:ext cx="212231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CIDR’20, SIGMOD’21a, EDBT’25</a:t>
            </a:r>
            <a:r>
              <a:rPr lang="en-US" sz="1400" dirty="0">
                <a:solidFill>
                  <a:srgbClr val="0F0F0F"/>
                </a:solidFill>
                <a:ea typeface="ＭＳ Ｐゴシック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381806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4F7E5D2-AF09-236D-AC1D-595301CC6DD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Announcements / Administrative Items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313CB-1498-D0F3-EA57-30751CFAE57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Video Recording</a:t>
            </a:r>
          </a:p>
          <a:p>
            <a:pPr lvl="1"/>
            <a:r>
              <a:rPr lang="en-US" dirty="0"/>
              <a:t>Hybrid lectures: in-person H 0107, zoom live streaming, video recording</a:t>
            </a:r>
          </a:p>
          <a:p>
            <a:pPr lvl="1"/>
            <a:r>
              <a:rPr lang="en-US" dirty="0">
                <a:hlinkClick r:id="rId2"/>
              </a:rPr>
              <a:t>https://tu-berlin.zoom.us/j/9529634787?pwd=R1ZsN1M3SC9BOU1OcFdmem9zT202UT09</a:t>
            </a:r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#2 Exercises/Projects</a:t>
            </a:r>
          </a:p>
          <a:p>
            <a:pPr lvl="1"/>
            <a:r>
              <a:rPr lang="en-US" b="1" dirty="0"/>
              <a:t>Reminder: </a:t>
            </a:r>
            <a:r>
              <a:rPr lang="en-US" dirty="0"/>
              <a:t>exercise/project submissions by </a:t>
            </a:r>
            <a:r>
              <a:rPr lang="en-US" b="1" dirty="0">
                <a:solidFill>
                  <a:srgbClr val="C40D1E"/>
                </a:solidFill>
              </a:rPr>
              <a:t>Jan 30</a:t>
            </a:r>
            <a:r>
              <a:rPr lang="en-US" dirty="0"/>
              <a:t> (no extensions)</a:t>
            </a:r>
          </a:p>
          <a:p>
            <a:pPr lvl="1"/>
            <a:r>
              <a:rPr lang="en-US" dirty="0"/>
              <a:t>Make use of </a:t>
            </a:r>
            <a:r>
              <a:rPr lang="en-US" b="1" dirty="0">
                <a:solidFill>
                  <a:srgbClr val="7889FB"/>
                </a:solidFill>
              </a:rPr>
              <a:t>virtual</a:t>
            </a:r>
            <a:r>
              <a:rPr lang="en-US" dirty="0"/>
              <a:t> office hours </a:t>
            </a:r>
            <a:r>
              <a:rPr lang="en-US" b="1" dirty="0">
                <a:solidFill>
                  <a:srgbClr val="C40D1E"/>
                </a:solidFill>
              </a:rPr>
              <a:t>Wed 4.30pm-6pm</a:t>
            </a:r>
            <a:r>
              <a:rPr lang="en-US" dirty="0"/>
              <a:t> </a:t>
            </a:r>
          </a:p>
          <a:p>
            <a:pPr lvl="1"/>
            <a:endParaRPr lang="en-US" dirty="0">
              <a:solidFill>
                <a:srgbClr val="7889FB"/>
              </a:solidFill>
            </a:endParaRPr>
          </a:p>
          <a:p>
            <a:r>
              <a:rPr lang="en-US" dirty="0"/>
              <a:t>#3 Lecture Dec 05</a:t>
            </a:r>
          </a:p>
          <a:p>
            <a:pPr lvl="1"/>
            <a:r>
              <a:rPr lang="en-US" dirty="0"/>
              <a:t>FONDA II CRC (Foundations of Workflows for Large-Scale Scientific Data Analysis) </a:t>
            </a:r>
            <a:r>
              <a:rPr lang="en-US" b="1" dirty="0">
                <a:solidFill>
                  <a:srgbClr val="7889FB"/>
                </a:solidFill>
              </a:rPr>
              <a:t>retreat Dec 04 – 06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Virtual lecture on</a:t>
            </a:r>
            <a:r>
              <a:rPr lang="en-US" b="1" dirty="0">
                <a:solidFill>
                  <a:srgbClr val="C40D1E"/>
                </a:solidFill>
              </a:rPr>
              <a:t> Dec 05, 4pm</a:t>
            </a:r>
            <a:r>
              <a:rPr lang="en-US" dirty="0"/>
              <a:t> (start 4.15pm) from hotel room</a:t>
            </a:r>
          </a:p>
          <a:p>
            <a:pPr marL="457200" lvl="1" indent="0">
              <a:buNone/>
            </a:pP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311F7B-9A25-9F30-4A3E-890D279F2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04797" y="1689202"/>
            <a:ext cx="1210387" cy="316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908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:a16="http://schemas.microsoft.com/office/drawing/2014/main" id="{D2CC853A-E5E7-D41E-8F35-5433F0C7A32B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A2C9331-1265-A1FA-3726-F0FA9E086B1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Multi-level, Lineage-based Reuse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Lineage trace uniquely identifies intermediates</a:t>
            </a:r>
          </a:p>
          <a:p>
            <a:pPr lvl="1"/>
            <a:r>
              <a:rPr lang="en-US" dirty="0">
                <a:solidFill>
                  <a:schemeClr val="tx1"/>
                </a:solidFill>
              </a:rPr>
              <a:t>Reuse intermediates at function / block / operation level</a:t>
            </a:r>
          </a:p>
          <a:p>
            <a:pPr lvl="6"/>
            <a:endParaRPr lang="en-US" sz="700" dirty="0">
              <a:solidFill>
                <a:srgbClr val="7889FB"/>
              </a:solidFill>
            </a:endParaRPr>
          </a:p>
          <a:p>
            <a:r>
              <a:rPr lang="en-US" sz="2000" dirty="0">
                <a:solidFill>
                  <a:srgbClr val="7889FB"/>
                </a:solidFill>
              </a:rPr>
              <a:t>Full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dirty="0"/>
              <a:t>Before executing instruction, probe output lineage in cache </a:t>
            </a:r>
            <a:br>
              <a:rPr lang="en-US" sz="1800" dirty="0"/>
            </a:br>
            <a:r>
              <a:rPr lang="en-US" sz="1800" dirty="0">
                <a:latin typeface="Consolas" panose="020B0609020204030204" pitchFamily="49" charset="0"/>
              </a:rPr>
              <a:t>Map&lt;Lineage, </a:t>
            </a:r>
            <a:r>
              <a:rPr lang="en-US" sz="1800" dirty="0" err="1">
                <a:latin typeface="Consolas" panose="020B0609020204030204" pitchFamily="49" charset="0"/>
              </a:rPr>
              <a:t>MatrixBlock</a:t>
            </a:r>
            <a:r>
              <a:rPr lang="en-US" sz="1800" dirty="0">
                <a:latin typeface="Consolas" panose="020B0609020204030204" pitchFamily="49" charset="0"/>
              </a:rPr>
              <a:t>&gt;</a:t>
            </a:r>
            <a:r>
              <a:rPr lang="en-US" sz="1800" dirty="0"/>
              <a:t> </a:t>
            </a:r>
          </a:p>
          <a:p>
            <a:pPr lvl="1"/>
            <a:r>
              <a:rPr lang="en-US" sz="1800" dirty="0"/>
              <a:t>Cost-based/heuristic caching and eviction decisions </a:t>
            </a:r>
            <a:br>
              <a:rPr lang="en-US" sz="1800" dirty="0"/>
            </a:br>
            <a:r>
              <a:rPr lang="en-US" sz="1800" dirty="0"/>
              <a:t>(compiler-assisted)</a:t>
            </a:r>
            <a:endParaRPr lang="en-US" sz="700" dirty="0"/>
          </a:p>
          <a:p>
            <a:r>
              <a:rPr lang="en-US" sz="2000" dirty="0">
                <a:solidFill>
                  <a:srgbClr val="7889FB"/>
                </a:solidFill>
              </a:rPr>
              <a:t>Partial Reuse </a:t>
            </a:r>
            <a:r>
              <a:rPr lang="en-US" sz="2000" dirty="0"/>
              <a:t>of Intermediates</a:t>
            </a:r>
          </a:p>
          <a:p>
            <a:pPr lvl="1"/>
            <a:r>
              <a:rPr lang="en-US" sz="1800" b="1" dirty="0">
                <a:solidFill>
                  <a:srgbClr val="C00000"/>
                </a:solidFill>
              </a:rPr>
              <a:t>Problem:</a:t>
            </a:r>
            <a:r>
              <a:rPr lang="en-US" sz="1800" dirty="0">
                <a:solidFill>
                  <a:srgbClr val="C00000"/>
                </a:solidFill>
              </a:rPr>
              <a:t> </a:t>
            </a:r>
            <a:r>
              <a:rPr lang="en-US" sz="1800" dirty="0"/>
              <a:t>Often partial result overlap</a:t>
            </a:r>
          </a:p>
          <a:p>
            <a:pPr lvl="1"/>
            <a:r>
              <a:rPr lang="en-US" sz="1800" dirty="0"/>
              <a:t>Reuse partial results via dedicated rewrites (compensation plans)</a:t>
            </a:r>
          </a:p>
          <a:p>
            <a:pPr lvl="1"/>
            <a:r>
              <a:rPr lang="en-US" sz="1800" dirty="0"/>
              <a:t>Example: </a:t>
            </a:r>
            <a:r>
              <a:rPr lang="en-US" sz="1800" dirty="0" err="1"/>
              <a:t>steplm</a:t>
            </a:r>
            <a:endParaRPr lang="en-US" sz="1800" dirty="0"/>
          </a:p>
          <a:p>
            <a:pPr lvl="5"/>
            <a:endParaRPr lang="en-US" sz="300" dirty="0"/>
          </a:p>
          <a:p>
            <a:r>
              <a:rPr lang="en-US" sz="2000" dirty="0">
                <a:solidFill>
                  <a:srgbClr val="C00000"/>
                </a:solidFill>
              </a:rPr>
              <a:t>Next Steps:</a:t>
            </a:r>
            <a:r>
              <a:rPr lang="en-US" sz="2000" b="0" dirty="0">
                <a:solidFill>
                  <a:srgbClr val="F70146"/>
                </a:solidFill>
              </a:rPr>
              <a:t> </a:t>
            </a:r>
            <a:r>
              <a:rPr lang="en-US" sz="2000" b="0" dirty="0"/>
              <a:t>multi-backend, unified mem </a:t>
            </a:r>
            <a:r>
              <a:rPr lang="en-US" sz="2000" b="0" dirty="0" err="1"/>
              <a:t>mgmt</a:t>
            </a:r>
            <a:r>
              <a:rPr lang="en-US" sz="2000" dirty="0"/>
              <a:t>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AD3B8D-9DF9-B16B-7BC5-2F7A47DF270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Lineage Tracing &amp; Reuse in </a:t>
            </a:r>
            <a:r>
              <a:rPr lang="en-US" dirty="0" err="1"/>
              <a:t>SystemDS</a:t>
            </a:r>
            <a:r>
              <a:rPr lang="en-US" dirty="0"/>
              <a:t>, cont.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5A72F98-B0A9-B817-F591-8F7135E2C6C4}"/>
              </a:ext>
            </a:extLst>
          </p:cNvPr>
          <p:cNvSpPr/>
          <p:nvPr/>
        </p:nvSpPr>
        <p:spPr>
          <a:xfrm>
            <a:off x="7921969" y="2529707"/>
            <a:ext cx="398206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latin typeface="Consolas" panose="020B0609020204030204" pitchFamily="49" charset="0"/>
              </a:rPr>
              <a:t>for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in 1:numModels ) </a:t>
            </a:r>
          </a:p>
          <a:p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  R[,</a:t>
            </a:r>
            <a:r>
              <a:rPr lang="en-US" sz="15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lm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(X, y, 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lambda[</a:t>
            </a:r>
            <a:r>
              <a:rPr lang="en-US" sz="15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i</a:t>
            </a:r>
            <a:r>
              <a:rPr lang="en-US" sz="1500" b="1" dirty="0">
                <a:solidFill>
                  <a:srgbClr val="7889FB"/>
                </a:solidFill>
                <a:latin typeface="Consolas" panose="020B0609020204030204" pitchFamily="49" charset="0"/>
              </a:rPr>
              <a:t>,]</a:t>
            </a:r>
            <a:r>
              <a:rPr lang="en-US" sz="1500" dirty="0">
                <a:solidFill>
                  <a:srgbClr val="000000"/>
                </a:solidFill>
                <a:latin typeface="Consolas" panose="020B0609020204030204" pitchFamily="49" charset="0"/>
              </a:rPr>
              <a:t>, ...)</a:t>
            </a:r>
          </a:p>
        </p:txBody>
      </p:sp>
      <p:sp>
        <p:nvSpPr>
          <p:cNvPr id="9" name="Folded Corner 5">
            <a:extLst>
              <a:ext uri="{FF2B5EF4-FFF2-40B4-BE49-F238E27FC236}">
                <a16:creationId xmlns:a16="http://schemas.microsoft.com/office/drawing/2014/main" id="{AD21AB14-2D3A-FB41-1BEF-9E30E92192F5}"/>
              </a:ext>
            </a:extLst>
          </p:cNvPr>
          <p:cNvSpPr/>
          <p:nvPr/>
        </p:nvSpPr>
        <p:spPr>
          <a:xfrm>
            <a:off x="9087090" y="3194932"/>
            <a:ext cx="2576056" cy="1084285"/>
          </a:xfrm>
          <a:prstGeom prst="foldedCorner">
            <a:avLst>
              <a:gd name="adj" fmla="val 14853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m_lmDS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l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matrix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reg,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ncol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(X),1)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A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X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+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b="1" dirty="0" err="1">
                <a:solidFill>
                  <a:srgbClr val="7889FB"/>
                </a:solidFill>
                <a:latin typeface="Consolas" panose="020B0609020204030204" pitchFamily="49" charset="0"/>
              </a:rPr>
              <a:t>diag</a:t>
            </a:r>
            <a:r>
              <a:rPr lang="en-US" sz="1200" dirty="0">
                <a:solidFill>
                  <a:srgbClr val="7889FB"/>
                </a:solidFill>
                <a:latin typeface="Consolas" panose="020B0609020204030204" pitchFamily="49" charset="0"/>
              </a:rPr>
              <a:t>(l)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t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(X) %*% y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beta 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solve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(A, b) ...}</a:t>
            </a:r>
          </a:p>
        </p:txBody>
      </p:sp>
      <p:sp>
        <p:nvSpPr>
          <p:cNvPr id="10" name="Folded Corner 6">
            <a:extLst>
              <a:ext uri="{FF2B5EF4-FFF2-40B4-BE49-F238E27FC236}">
                <a16:creationId xmlns:a16="http://schemas.microsoft.com/office/drawing/2014/main" id="{62B43F13-6016-6580-5F56-885CCA6904AD}"/>
              </a:ext>
            </a:extLst>
          </p:cNvPr>
          <p:cNvSpPr/>
          <p:nvPr/>
        </p:nvSpPr>
        <p:spPr>
          <a:xfrm>
            <a:off x="8988871" y="4427103"/>
            <a:ext cx="2748110" cy="1801378"/>
          </a:xfrm>
          <a:prstGeom prst="foldedCorner">
            <a:avLst>
              <a:gd name="adj" fmla="val 9888"/>
            </a:avLst>
          </a:prstGeom>
          <a:solidFill>
            <a:schemeClr val="bg1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tIns="182880" rtlCol="0" anchor="ctr"/>
          <a:lstStyle/>
          <a:p>
            <a:r>
              <a:rPr lang="en-US" sz="1200" dirty="0" err="1">
                <a:solidFill>
                  <a:srgbClr val="F70146"/>
                </a:solidFill>
                <a:latin typeface="Consolas" panose="020B0609020204030204" pitchFamily="49" charset="0"/>
              </a:rPr>
              <a:t>m_steplm</a:t>
            </a:r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= </a:t>
            </a:r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function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(...)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while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continue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parfor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in 1:n ) {</a:t>
            </a:r>
          </a:p>
          <a:p>
            <a:r>
              <a:rPr lang="en-US" sz="1200" b="1" dirty="0">
                <a:solidFill>
                  <a:srgbClr val="000000"/>
                </a:solidFill>
                <a:latin typeface="Consolas" panose="020B0609020204030204" pitchFamily="49" charset="0"/>
              </a:rPr>
              <a:t>      if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 !fixed[1,i] ) {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Xi = </a:t>
            </a:r>
            <a:r>
              <a:rPr lang="en-US" sz="1200" b="1" dirty="0" err="1">
                <a:solidFill>
                  <a:srgbClr val="000000"/>
                </a:solidFill>
                <a:latin typeface="Consolas" panose="020B0609020204030204" pitchFamily="49" charset="0"/>
              </a:rPr>
              <a:t>cbind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, X[,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    B[,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i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] = </a:t>
            </a:r>
            <a:r>
              <a:rPr lang="en-US" sz="1200" b="1" dirty="0">
                <a:solidFill>
                  <a:srgbClr val="F70146"/>
                </a:solidFill>
                <a:latin typeface="Consolas" panose="020B0609020204030204" pitchFamily="49" charset="0"/>
              </a:rPr>
              <a:t>lm</a:t>
            </a:r>
            <a:r>
              <a:rPr lang="en-US" sz="1200" dirty="0">
                <a:solidFill>
                  <a:srgbClr val="F70146"/>
                </a:solidFill>
                <a:latin typeface="Consolas" panose="020B0609020204030204" pitchFamily="49" charset="0"/>
              </a:rPr>
              <a:t>(Xi, y, ...)</a:t>
            </a:r>
          </a:p>
          <a:p>
            <a:r>
              <a:rPr lang="en-US" sz="1200" dirty="0">
                <a:solidFill>
                  <a:schemeClr val="tx1"/>
                </a:solidFill>
                <a:latin typeface="Consolas" panose="020B0609020204030204" pitchFamily="49" charset="0"/>
              </a:rPr>
              <a:t>    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   # add best to </a:t>
            </a:r>
            <a:r>
              <a:rPr lang="en-US" sz="1200" dirty="0" err="1">
                <a:solidFill>
                  <a:srgbClr val="000000"/>
                </a:solidFill>
                <a:latin typeface="Consolas" panose="020B0609020204030204" pitchFamily="49" charset="0"/>
              </a:rPr>
              <a:t>Xg</a:t>
            </a:r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 (AIC)</a:t>
            </a:r>
          </a:p>
          <a:p>
            <a:r>
              <a:rPr lang="en-US" sz="1200" dirty="0">
                <a:solidFill>
                  <a:srgbClr val="000000"/>
                </a:solidFill>
                <a:latin typeface="Consolas" panose="020B0609020204030204" pitchFamily="49" charset="0"/>
              </a:rPr>
              <a:t>} }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37C2821-C361-A021-B6D6-3692FB9CAE12}"/>
              </a:ext>
            </a:extLst>
          </p:cNvPr>
          <p:cNvCxnSpPr>
            <a:cxnSpLocks/>
          </p:cNvCxnSpPr>
          <p:nvPr/>
        </p:nvCxnSpPr>
        <p:spPr>
          <a:xfrm>
            <a:off x="9259156" y="3054209"/>
            <a:ext cx="570270" cy="111227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Group 11">
            <a:extLst>
              <a:ext uri="{FF2B5EF4-FFF2-40B4-BE49-F238E27FC236}">
                <a16:creationId xmlns:a16="http://schemas.microsoft.com/office/drawing/2014/main" id="{E06C093B-D213-0724-FEAC-9F49927B2A5C}"/>
              </a:ext>
            </a:extLst>
          </p:cNvPr>
          <p:cNvGrpSpPr/>
          <p:nvPr/>
        </p:nvGrpSpPr>
        <p:grpSpPr>
          <a:xfrm>
            <a:off x="7021813" y="4538547"/>
            <a:ext cx="1660983" cy="1691424"/>
            <a:chOff x="4183122" y="4130761"/>
            <a:chExt cx="1660983" cy="169142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F63DE978-80FC-BA7A-8167-971A6D217755}"/>
                </a:ext>
              </a:extLst>
            </p:cNvPr>
            <p:cNvGrpSpPr/>
            <p:nvPr/>
          </p:nvGrpSpPr>
          <p:grpSpPr>
            <a:xfrm>
              <a:off x="5250828" y="4130761"/>
              <a:ext cx="593273" cy="1019762"/>
              <a:chOff x="4315226" y="4559895"/>
              <a:chExt cx="593273" cy="1019762"/>
            </a:xfrm>
          </p:grpSpPr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364B5792-4023-32BF-09E8-525DC0421F42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Rectangle 24">
                <a:extLst>
                  <a:ext uri="{FF2B5EF4-FFF2-40B4-BE49-F238E27FC236}">
                    <a16:creationId xmlns:a16="http://schemas.microsoft.com/office/drawing/2014/main" id="{868027C5-2532-4080-4676-A309F067ACFD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70C7D39A-4664-7DDB-341B-B6C761758951}"/>
                </a:ext>
              </a:extLst>
            </p:cNvPr>
            <p:cNvGrpSpPr/>
            <p:nvPr/>
          </p:nvGrpSpPr>
          <p:grpSpPr>
            <a:xfrm rot="5400000">
              <a:off x="4396366" y="5010749"/>
              <a:ext cx="593273" cy="1019762"/>
              <a:chOff x="4315226" y="4559895"/>
              <a:chExt cx="593273" cy="1019762"/>
            </a:xfrm>
          </p:grpSpPr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BF7EEEF7-87F0-1FF7-ED77-F6D1E19C6BF0}"/>
                  </a:ext>
                </a:extLst>
              </p:cNvPr>
              <p:cNvSpPr/>
              <p:nvPr/>
            </p:nvSpPr>
            <p:spPr>
              <a:xfrm rot="5400000">
                <a:off x="4057402" y="4817719"/>
                <a:ext cx="1019762" cy="504114"/>
              </a:xfrm>
              <a:prstGeom prst="rect">
                <a:avLst/>
              </a:prstGeom>
              <a:solidFill>
                <a:srgbClr val="7889FB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1892265E-F88E-EC7A-0EAD-5BFC2F5D63F0}"/>
                  </a:ext>
                </a:extLst>
              </p:cNvPr>
              <p:cNvSpPr/>
              <p:nvPr/>
            </p:nvSpPr>
            <p:spPr>
              <a:xfrm rot="5400000" flipV="1">
                <a:off x="4359122" y="5030279"/>
                <a:ext cx="1019762" cy="78993"/>
              </a:xfrm>
              <a:prstGeom prst="rect">
                <a:avLst/>
              </a:prstGeom>
              <a:solidFill>
                <a:srgbClr val="F70146"/>
              </a:solidFill>
              <a:ln w="25400" cap="flat" cmpd="sng" algn="ctr">
                <a:solidFill>
                  <a:srgbClr val="7889FB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C0C7BC74-7B43-42B9-6B3C-BC65411FCDFF}"/>
                </a:ext>
              </a:extLst>
            </p:cNvPr>
            <p:cNvSpPr txBox="1"/>
            <p:nvPr/>
          </p:nvSpPr>
          <p:spPr>
            <a:xfrm>
              <a:off x="5335440" y="4410207"/>
              <a:ext cx="37515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1750C998-A8D1-BFCC-7DE1-382009596797}"/>
                </a:ext>
              </a:extLst>
            </p:cNvPr>
            <p:cNvSpPr txBox="1"/>
            <p:nvPr/>
          </p:nvSpPr>
          <p:spPr>
            <a:xfrm>
              <a:off x="4445620" y="5300027"/>
              <a:ext cx="509842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</a:t>
              </a:r>
              <a:r>
                <a:rPr lang="en-US" b="1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2026F0-4661-96B5-0DA2-BCBB247E08DD}"/>
                </a:ext>
              </a:extLst>
            </p:cNvPr>
            <p:cNvSpPr/>
            <p:nvPr/>
          </p:nvSpPr>
          <p:spPr>
            <a:xfrm rot="5400000">
              <a:off x="5237613" y="5215696"/>
              <a:ext cx="520712" cy="504114"/>
            </a:xfrm>
            <a:prstGeom prst="rect">
              <a:avLst/>
            </a:prstGeom>
            <a:solidFill>
              <a:srgbClr val="7889FB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7D99750D-0732-E434-0354-C67EF862A9EB}"/>
                </a:ext>
              </a:extLst>
            </p:cNvPr>
            <p:cNvSpPr/>
            <p:nvPr/>
          </p:nvSpPr>
          <p:spPr>
            <a:xfrm rot="5400000" flipV="1">
              <a:off x="5544251" y="5428257"/>
              <a:ext cx="520713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819D5AD5-5B2B-6DD3-6D40-8BF0A1D60306}"/>
                </a:ext>
              </a:extLst>
            </p:cNvPr>
            <p:cNvSpPr/>
            <p:nvPr/>
          </p:nvSpPr>
          <p:spPr>
            <a:xfrm rot="10800000" flipV="1">
              <a:off x="5249924" y="5743188"/>
              <a:ext cx="505352" cy="78996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F6F01E79-5977-1FFB-B612-2AECF748C686}"/>
                </a:ext>
              </a:extLst>
            </p:cNvPr>
            <p:cNvSpPr/>
            <p:nvPr/>
          </p:nvSpPr>
          <p:spPr>
            <a:xfrm rot="5400000" flipV="1">
              <a:off x="5760359" y="5740732"/>
              <a:ext cx="83911" cy="78995"/>
            </a:xfrm>
            <a:prstGeom prst="rect">
              <a:avLst/>
            </a:prstGeom>
            <a:solidFill>
              <a:srgbClr val="F70146"/>
            </a:solidFill>
            <a:ln w="25400" cap="flat" cmpd="sng" algn="ctr">
              <a:solidFill>
                <a:srgbClr val="7889FB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ACC3CB17-35F0-1033-39C8-2F4DC853561D}"/>
                </a:ext>
              </a:extLst>
            </p:cNvPr>
            <p:cNvSpPr txBox="1"/>
            <p:nvPr/>
          </p:nvSpPr>
          <p:spPr>
            <a:xfrm>
              <a:off x="4350875" y="4769484"/>
              <a:ext cx="95506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dirty="0">
                  <a:solidFill>
                    <a:srgbClr val="F7014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m&gt;&gt;n</a:t>
              </a:r>
            </a:p>
          </p:txBody>
        </p: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0CCFE73-77A6-31C1-E6A6-8DCF27C8BE8A}"/>
              </a:ext>
            </a:extLst>
          </p:cNvPr>
          <p:cNvCxnSpPr>
            <a:cxnSpLocks/>
          </p:cNvCxnSpPr>
          <p:nvPr/>
        </p:nvCxnSpPr>
        <p:spPr>
          <a:xfrm flipV="1">
            <a:off x="11589402" y="4279217"/>
            <a:ext cx="0" cy="1034242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CFEC2BF-1F4E-BFCB-933C-2862DCA855E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995721" y="1378952"/>
            <a:ext cx="589534" cy="563704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83F506A-4D19-CD52-34E1-58F17DC2E6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95822" y="373567"/>
            <a:ext cx="666750" cy="8763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C7A3F1A-7DE2-3FAE-B526-EB898F8ED5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2602" y="373567"/>
            <a:ext cx="805167" cy="843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229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2686DED-273E-6A2F-74FD-7A5C1E337BE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Database Architecture 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Page-oriented storage</a:t>
            </a:r>
            <a:r>
              <a:rPr lang="en-US" dirty="0"/>
              <a:t> on disk and in memory (DB buffer)</a:t>
            </a:r>
          </a:p>
          <a:p>
            <a:pPr lvl="1"/>
            <a:r>
              <a:rPr lang="en-US" dirty="0"/>
              <a:t>Dedicated </a:t>
            </a:r>
            <a:r>
              <a:rPr lang="en-US" b="1" dirty="0">
                <a:solidFill>
                  <a:schemeClr val="accent1"/>
                </a:solidFill>
              </a:rPr>
              <a:t>eviction algorithms</a:t>
            </a:r>
          </a:p>
          <a:p>
            <a:pPr lvl="1"/>
            <a:r>
              <a:rPr lang="en-US" dirty="0"/>
              <a:t>Modified in-memory pages marked as </a:t>
            </a:r>
            <a:br>
              <a:rPr lang="en-US" dirty="0"/>
            </a:br>
            <a:r>
              <a:rPr lang="en-US" dirty="0"/>
              <a:t>dirty, flushed by cleaner thread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Log:</a:t>
            </a:r>
            <a:r>
              <a:rPr lang="en-US" dirty="0"/>
              <a:t> append-only TX changes </a:t>
            </a:r>
          </a:p>
          <a:p>
            <a:pPr lvl="1"/>
            <a:r>
              <a:rPr lang="en-US" dirty="0"/>
              <a:t>Data/log often placed on different devices</a:t>
            </a:r>
            <a:br>
              <a:rPr lang="en-US" dirty="0"/>
            </a:br>
            <a:r>
              <a:rPr lang="en-US" dirty="0"/>
              <a:t>and periodically archived (backup + truncate)</a:t>
            </a:r>
          </a:p>
          <a:p>
            <a:pPr lvl="1"/>
            <a:endParaRPr lang="en-US" sz="700" dirty="0"/>
          </a:p>
          <a:p>
            <a:r>
              <a:rPr lang="en-US" dirty="0"/>
              <a:t>Write-Ahead Logging (WAL)</a:t>
            </a:r>
          </a:p>
          <a:p>
            <a:pPr lvl="1"/>
            <a:r>
              <a:rPr lang="en-US" dirty="0"/>
              <a:t>The log records of changes to some (dirty) data page must be </a:t>
            </a:r>
            <a:br>
              <a:rPr lang="en-US" dirty="0"/>
            </a:br>
            <a:r>
              <a:rPr lang="en-US" dirty="0"/>
              <a:t>on </a:t>
            </a:r>
            <a:r>
              <a:rPr lang="en-US" b="1" dirty="0">
                <a:solidFill>
                  <a:schemeClr val="accent1"/>
                </a:solidFill>
              </a:rPr>
              <a:t>stable storage before the data page </a:t>
            </a:r>
            <a:r>
              <a:rPr lang="en-US" dirty="0"/>
              <a:t>(UNDO - atomicity)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Force-log on commit</a:t>
            </a:r>
            <a:r>
              <a:rPr lang="en-US" dirty="0"/>
              <a:t> or full buffer (REDO - durability)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Recovery:</a:t>
            </a:r>
            <a:r>
              <a:rPr lang="en-US" dirty="0"/>
              <a:t> forward (REDO) and backward (UNDO) processing</a:t>
            </a:r>
          </a:p>
          <a:p>
            <a:pPr lvl="1"/>
            <a:r>
              <a:rPr lang="en-US" dirty="0"/>
              <a:t>Log sequence number (LSN)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6F347F-6254-51B8-2314-0DAB0AAD63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Database (Transaction) Log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4E716E-8A89-9ED5-4581-4850013325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0462" y="4722812"/>
            <a:ext cx="499223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400DCBF-D3C3-11C0-37D7-A34F519CCA31}"/>
              </a:ext>
            </a:extLst>
          </p:cNvPr>
          <p:cNvSpPr txBox="1"/>
          <p:nvPr/>
        </p:nvSpPr>
        <p:spPr>
          <a:xfrm>
            <a:off x="7487323" y="4452003"/>
            <a:ext cx="3470642" cy="116955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C. Mohan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Donald J.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Haderle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Bruce G. Lindsay,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Hamid </a:t>
            </a:r>
            <a:r>
              <a:rPr lang="en-US" sz="1400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Pirahesh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Peter M. Schwarz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ARIES: A Transaction Recovery Method Supporting Fine-Granularity Locking and Partial Rollbacks Using Write-Ahead Logging.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TODS 1992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Flowchart: Magnetic Disk 5">
            <a:extLst>
              <a:ext uri="{FF2B5EF4-FFF2-40B4-BE49-F238E27FC236}">
                <a16:creationId xmlns:a16="http://schemas.microsoft.com/office/drawing/2014/main" id="{060F655D-5F1C-8449-0D01-2C1BFCF89452}"/>
              </a:ext>
            </a:extLst>
          </p:cNvPr>
          <p:cNvSpPr/>
          <p:nvPr/>
        </p:nvSpPr>
        <p:spPr>
          <a:xfrm>
            <a:off x="7309859" y="3212308"/>
            <a:ext cx="1635016" cy="499620"/>
          </a:xfrm>
          <a:prstGeom prst="flowChartMagneticDisk">
            <a:avLst/>
          </a:prstGeom>
          <a:solidFill>
            <a:srgbClr val="7889FB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DF2542ED-D245-D938-F86C-277BBCA7F29D}"/>
              </a:ext>
            </a:extLst>
          </p:cNvPr>
          <p:cNvSpPr/>
          <p:nvPr/>
        </p:nvSpPr>
        <p:spPr>
          <a:xfrm>
            <a:off x="7122129" y="1178614"/>
            <a:ext cx="3007882" cy="1598428"/>
          </a:xfrm>
          <a:prstGeom prst="flowChartProcess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DBMS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C6B21FC3-5761-367E-59C6-6C2BDD1DA0AC}"/>
              </a:ext>
            </a:extLst>
          </p:cNvPr>
          <p:cNvSpPr/>
          <p:nvPr/>
        </p:nvSpPr>
        <p:spPr>
          <a:xfrm>
            <a:off x="7309858" y="1791504"/>
            <a:ext cx="1649252" cy="839996"/>
          </a:xfrm>
          <a:prstGeom prst="flowChartProcess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DB Buffer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Flowchart: Process 8">
            <a:extLst>
              <a:ext uri="{FF2B5EF4-FFF2-40B4-BE49-F238E27FC236}">
                <a16:creationId xmlns:a16="http://schemas.microsoft.com/office/drawing/2014/main" id="{0152E062-089D-6D79-F498-4E1E00158160}"/>
              </a:ext>
            </a:extLst>
          </p:cNvPr>
          <p:cNvSpPr/>
          <p:nvPr/>
        </p:nvSpPr>
        <p:spPr>
          <a:xfrm>
            <a:off x="9107929" y="1791503"/>
            <a:ext cx="848676" cy="839997"/>
          </a:xfrm>
          <a:prstGeom prst="flowChartProcess">
            <a:avLst/>
          </a:prstGeom>
          <a:solidFill>
            <a:srgbClr val="7889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 Buffer</a:t>
            </a:r>
          </a:p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50CA28A-8ABC-7930-A2EC-D0D4A4F5F7CC}"/>
              </a:ext>
            </a:extLst>
          </p:cNvPr>
          <p:cNvSpPr txBox="1"/>
          <p:nvPr/>
        </p:nvSpPr>
        <p:spPr>
          <a:xfrm>
            <a:off x="7134187" y="508821"/>
            <a:ext cx="10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User 1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337B9F8C-52CB-89A7-84E8-658C94D42F5B}"/>
              </a:ext>
            </a:extLst>
          </p:cNvPr>
          <p:cNvCxnSpPr>
            <a:stCxn id="10" idx="2"/>
          </p:cNvCxnSpPr>
          <p:nvPr/>
        </p:nvCxnSpPr>
        <p:spPr>
          <a:xfrm>
            <a:off x="7677679" y="878153"/>
            <a:ext cx="502617" cy="30046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1D4F7913-D7F4-0110-52F0-F6D31BFF3093}"/>
              </a:ext>
            </a:extLst>
          </p:cNvPr>
          <p:cNvSpPr txBox="1"/>
          <p:nvPr/>
        </p:nvSpPr>
        <p:spPr>
          <a:xfrm>
            <a:off x="8025891" y="349937"/>
            <a:ext cx="10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User 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EC9D0582-5A17-A854-791D-1118DA84358A}"/>
              </a:ext>
            </a:extLst>
          </p:cNvPr>
          <p:cNvCxnSpPr>
            <a:stCxn id="12" idx="2"/>
            <a:endCxn id="7" idx="0"/>
          </p:cNvCxnSpPr>
          <p:nvPr/>
        </p:nvCxnSpPr>
        <p:spPr>
          <a:xfrm>
            <a:off x="8569383" y="719269"/>
            <a:ext cx="56687" cy="459345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0CA98676-7020-8BAE-70AA-DBFD0862B23F}"/>
              </a:ext>
            </a:extLst>
          </p:cNvPr>
          <p:cNvSpPr txBox="1"/>
          <p:nvPr/>
        </p:nvSpPr>
        <p:spPr>
          <a:xfrm>
            <a:off x="8975959" y="502337"/>
            <a:ext cx="10869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User 3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B4B63E7-0D88-9622-35A2-D86EAF4DBB48}"/>
              </a:ext>
            </a:extLst>
          </p:cNvPr>
          <p:cNvCxnSpPr>
            <a:stCxn id="14" idx="2"/>
          </p:cNvCxnSpPr>
          <p:nvPr/>
        </p:nvCxnSpPr>
        <p:spPr>
          <a:xfrm flipH="1">
            <a:off x="9171239" y="871669"/>
            <a:ext cx="348212" cy="313429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Flowchart: Process 15">
            <a:extLst>
              <a:ext uri="{FF2B5EF4-FFF2-40B4-BE49-F238E27FC236}">
                <a16:creationId xmlns:a16="http://schemas.microsoft.com/office/drawing/2014/main" id="{00F0E43F-EA69-A91A-A2B4-12CBB65C5D40}"/>
              </a:ext>
            </a:extLst>
          </p:cNvPr>
          <p:cNvSpPr/>
          <p:nvPr/>
        </p:nvSpPr>
        <p:spPr>
          <a:xfrm>
            <a:off x="7462258" y="3276594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P1</a:t>
            </a:r>
          </a:p>
        </p:txBody>
      </p:sp>
      <p:sp>
        <p:nvSpPr>
          <p:cNvPr id="17" name="Flowchart: Process 16">
            <a:extLst>
              <a:ext uri="{FF2B5EF4-FFF2-40B4-BE49-F238E27FC236}">
                <a16:creationId xmlns:a16="http://schemas.microsoft.com/office/drawing/2014/main" id="{38DDB60D-D9A1-CCA0-1A20-E627D16102F1}"/>
              </a:ext>
            </a:extLst>
          </p:cNvPr>
          <p:cNvSpPr/>
          <p:nvPr/>
        </p:nvSpPr>
        <p:spPr>
          <a:xfrm>
            <a:off x="7673022" y="2154668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18" name="Flowchart: Process 17">
            <a:extLst>
              <a:ext uri="{FF2B5EF4-FFF2-40B4-BE49-F238E27FC236}">
                <a16:creationId xmlns:a16="http://schemas.microsoft.com/office/drawing/2014/main" id="{61F4913A-5F2A-229B-7387-56BAF4B49596}"/>
              </a:ext>
            </a:extLst>
          </p:cNvPr>
          <p:cNvSpPr/>
          <p:nvPr/>
        </p:nvSpPr>
        <p:spPr>
          <a:xfrm>
            <a:off x="8214532" y="2151426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P3’</a:t>
            </a:r>
          </a:p>
        </p:txBody>
      </p:sp>
      <p:sp>
        <p:nvSpPr>
          <p:cNvPr id="19" name="Flowchart: Process 18">
            <a:extLst>
              <a:ext uri="{FF2B5EF4-FFF2-40B4-BE49-F238E27FC236}">
                <a16:creationId xmlns:a16="http://schemas.microsoft.com/office/drawing/2014/main" id="{F7BD9863-9288-1871-E697-BDBB7AC84B8A}"/>
              </a:ext>
            </a:extLst>
          </p:cNvPr>
          <p:cNvSpPr/>
          <p:nvPr/>
        </p:nvSpPr>
        <p:spPr>
          <a:xfrm>
            <a:off x="9235937" y="2345980"/>
            <a:ext cx="582784" cy="11005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32A47C23-1D24-A6B3-8606-1CC8B6A3BB25}"/>
              </a:ext>
            </a:extLst>
          </p:cNvPr>
          <p:cNvSpPr/>
          <p:nvPr/>
        </p:nvSpPr>
        <p:spPr>
          <a:xfrm>
            <a:off x="9232694" y="2478924"/>
            <a:ext cx="582784" cy="11005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Flowchart: Sequential Access Storage 20">
            <a:extLst>
              <a:ext uri="{FF2B5EF4-FFF2-40B4-BE49-F238E27FC236}">
                <a16:creationId xmlns:a16="http://schemas.microsoft.com/office/drawing/2014/main" id="{8C517968-DE48-B34D-2F9E-313E0A7CBE1B}"/>
              </a:ext>
            </a:extLst>
          </p:cNvPr>
          <p:cNvSpPr/>
          <p:nvPr/>
        </p:nvSpPr>
        <p:spPr>
          <a:xfrm>
            <a:off x="9372127" y="3232791"/>
            <a:ext cx="475777" cy="479137"/>
          </a:xfrm>
          <a:prstGeom prst="flowChartMagneticTape">
            <a:avLst/>
          </a:prstGeom>
          <a:solidFill>
            <a:srgbClr val="7889FB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C3FA5D2-F184-36AF-42C9-F22E6B51E65B}"/>
              </a:ext>
            </a:extLst>
          </p:cNvPr>
          <p:cNvCxnSpPr>
            <a:stCxn id="8" idx="2"/>
            <a:endCxn id="6" idx="1"/>
          </p:cNvCxnSpPr>
          <p:nvPr/>
        </p:nvCxnSpPr>
        <p:spPr>
          <a:xfrm flipH="1">
            <a:off x="8127367" y="2631500"/>
            <a:ext cx="7117" cy="580808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C1AC583D-E3BE-D405-693F-50B99F8E7C2D}"/>
              </a:ext>
            </a:extLst>
          </p:cNvPr>
          <p:cNvCxnSpPr>
            <a:stCxn id="9" idx="2"/>
            <a:endCxn id="21" idx="0"/>
          </p:cNvCxnSpPr>
          <p:nvPr/>
        </p:nvCxnSpPr>
        <p:spPr>
          <a:xfrm>
            <a:off x="9532267" y="2631500"/>
            <a:ext cx="77749" cy="601291"/>
          </a:xfrm>
          <a:prstGeom prst="straightConnector1">
            <a:avLst/>
          </a:prstGeom>
          <a:ln w="19050">
            <a:solidFill>
              <a:srgbClr val="7889FB"/>
            </a:solidFill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C36DA7F2-E367-1979-5B88-B5AF1DE2AC3F}"/>
              </a:ext>
            </a:extLst>
          </p:cNvPr>
          <p:cNvSpPr txBox="1"/>
          <p:nvPr/>
        </p:nvSpPr>
        <p:spPr>
          <a:xfrm>
            <a:off x="7755500" y="3720625"/>
            <a:ext cx="75086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Data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9D5E564-86FF-9100-FD80-3B93ABD6B5B0}"/>
              </a:ext>
            </a:extLst>
          </p:cNvPr>
          <p:cNvSpPr txBox="1"/>
          <p:nvPr/>
        </p:nvSpPr>
        <p:spPr>
          <a:xfrm>
            <a:off x="9250319" y="3727109"/>
            <a:ext cx="75086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Log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92AE7505-D270-ABD6-7B37-2348BDF424F5}"/>
              </a:ext>
            </a:extLst>
          </p:cNvPr>
          <p:cNvSpPr/>
          <p:nvPr/>
        </p:nvSpPr>
        <p:spPr>
          <a:xfrm>
            <a:off x="9107929" y="3049417"/>
            <a:ext cx="1022082" cy="1040540"/>
          </a:xfrm>
          <a:prstGeom prst="rect">
            <a:avLst/>
          </a:prstGeom>
          <a:noFill/>
          <a:ln w="1905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Flowchart: Process 26">
            <a:extLst>
              <a:ext uri="{FF2B5EF4-FFF2-40B4-BE49-F238E27FC236}">
                <a16:creationId xmlns:a16="http://schemas.microsoft.com/office/drawing/2014/main" id="{53D34BDB-26D3-6147-0EA7-0BE0FEE805F6}"/>
              </a:ext>
            </a:extLst>
          </p:cNvPr>
          <p:cNvSpPr/>
          <p:nvPr/>
        </p:nvSpPr>
        <p:spPr>
          <a:xfrm>
            <a:off x="7951883" y="3279836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P7</a:t>
            </a:r>
          </a:p>
        </p:txBody>
      </p:sp>
      <p:sp>
        <p:nvSpPr>
          <p:cNvPr id="28" name="Flowchart: Process 27">
            <a:extLst>
              <a:ext uri="{FF2B5EF4-FFF2-40B4-BE49-F238E27FC236}">
                <a16:creationId xmlns:a16="http://schemas.microsoft.com/office/drawing/2014/main" id="{F693122F-6904-AFD5-A305-0336F7E2F8AA}"/>
              </a:ext>
            </a:extLst>
          </p:cNvPr>
          <p:cNvSpPr/>
          <p:nvPr/>
        </p:nvSpPr>
        <p:spPr>
          <a:xfrm>
            <a:off x="8425298" y="3276594"/>
            <a:ext cx="379995" cy="366781"/>
          </a:xfrm>
          <a:prstGeom prst="flowChartProcess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P3</a:t>
            </a:r>
          </a:p>
        </p:txBody>
      </p:sp>
    </p:spTree>
    <p:extLst>
      <p:ext uri="{BB962C8B-B14F-4D97-AF65-F5344CB8AC3E}">
        <p14:creationId xmlns:p14="http://schemas.microsoft.com/office/powerpoint/2010/main" val="351520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9" grpId="0" animBg="1"/>
      <p:bldP spid="20" grpId="0" animBg="1"/>
      <p:bldP spid="21" grpId="0" animBg="1"/>
      <p:bldP spid="25" grpId="0"/>
      <p:bldP spid="2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7AE657B-CF79-85FE-8FB3-88DF459475B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Motivation</a:t>
            </a:r>
          </a:p>
          <a:p>
            <a:pPr lvl="1"/>
            <a:r>
              <a:rPr lang="en-US" dirty="0"/>
              <a:t>Peer-to-peer (decentralized, anonymous) electronic cash/payments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Non-reversible transactions</a:t>
            </a:r>
            <a:r>
              <a:rPr lang="en-US" dirty="0"/>
              <a:t> w/o need for trusted third party</a:t>
            </a:r>
          </a:p>
          <a:p>
            <a:pPr lvl="1"/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Statistics</a:t>
            </a:r>
            <a:br>
              <a:rPr lang="en-US" dirty="0">
                <a:sym typeface="Wingdings" panose="05000000000000000000" pitchFamily="2" charset="2"/>
              </a:rPr>
            </a:br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Nov 21 2019:</a:t>
            </a:r>
          </a:p>
          <a:p>
            <a:pPr marL="457200" lvl="1" indent="0">
              <a:buNone/>
            </a:pPr>
            <a:r>
              <a:rPr lang="en-US" sz="1000" b="1" dirty="0">
                <a:solidFill>
                  <a:schemeClr val="accent1"/>
                </a:solidFill>
                <a:sym typeface="Wingdings" panose="05000000000000000000" pitchFamily="2" charset="2"/>
              </a:rPr>
              <a:t>      </a:t>
            </a:r>
            <a:br>
              <a:rPr lang="en-US" sz="1000" b="1" dirty="0">
                <a:solidFill>
                  <a:schemeClr val="accent1"/>
                </a:solidFill>
                <a:sym typeface="Wingdings" panose="05000000000000000000" pitchFamily="2" charset="2"/>
              </a:rPr>
            </a:br>
            <a:r>
              <a:rPr lang="en-US" sz="1400" b="1" dirty="0">
                <a:solidFill>
                  <a:schemeClr val="accent1"/>
                </a:solidFill>
                <a:sym typeface="Wingdings" panose="05000000000000000000" pitchFamily="2" charset="2"/>
              </a:rPr>
              <a:t>      Nov 19 2020:</a:t>
            </a:r>
            <a:endParaRPr lang="en-US" sz="1000" dirty="0">
              <a:sym typeface="Wingdings" panose="05000000000000000000" pitchFamily="2" charset="2"/>
            </a:endParaRPr>
          </a:p>
          <a:p>
            <a:r>
              <a:rPr lang="en-US" dirty="0"/>
              <a:t>Transaction Overview</a:t>
            </a:r>
          </a:p>
          <a:p>
            <a:pPr lvl="1"/>
            <a:r>
              <a:rPr lang="en-US" dirty="0"/>
              <a:t>Electronic coin defined as chain of digital signatures</a:t>
            </a:r>
          </a:p>
          <a:p>
            <a:pPr lvl="1"/>
            <a:r>
              <a:rPr lang="en-US" dirty="0"/>
              <a:t>Transfer by signing hash of previous TX and public key of next owner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Double-spending problem </a:t>
            </a:r>
            <a:r>
              <a:rPr lang="en-US" dirty="0">
                <a:solidFill>
                  <a:schemeClr val="tx1"/>
                </a:solidFill>
                <a:sym typeface="Wingdings" panose="05000000000000000000" pitchFamily="2" charset="2"/>
              </a:rPr>
              <a:t>(without global verification)</a:t>
            </a:r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 </a:t>
            </a:r>
            <a:endParaRPr lang="en-US" sz="1000" b="1" dirty="0">
              <a:solidFill>
                <a:schemeClr val="accent1"/>
              </a:solidFill>
              <a:sym typeface="Wingdings" panose="05000000000000000000" pitchFamily="2" charset="2"/>
            </a:endParaRPr>
          </a:p>
          <a:p>
            <a:r>
              <a:rPr lang="en-US" dirty="0"/>
              <a:t>Permissioned/Private Blockchains</a:t>
            </a:r>
          </a:p>
          <a:p>
            <a:pPr lvl="1"/>
            <a:r>
              <a:rPr lang="en-US" dirty="0"/>
              <a:t>Blockchain as shared, replicated, permissioned ledger (TX log):</a:t>
            </a:r>
            <a:br>
              <a:rPr lang="en-US" dirty="0"/>
            </a:br>
            <a:r>
              <a:rPr lang="en-US" b="1" dirty="0">
                <a:solidFill>
                  <a:srgbClr val="7889FB"/>
                </a:solidFill>
              </a:rPr>
              <a:t>consensus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provenance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immutability</a:t>
            </a:r>
          </a:p>
          <a:p>
            <a:pPr lvl="1"/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B4F845-7219-5C7B-118B-B716E68A97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Bitcoin and Blockchain Fundamentals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B753932-61EA-BD1A-2417-8228A54C07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4679F87-0A95-F355-BF16-46B733D89C36}"/>
              </a:ext>
            </a:extLst>
          </p:cNvPr>
          <p:cNvSpPr txBox="1"/>
          <p:nvPr/>
        </p:nvSpPr>
        <p:spPr>
          <a:xfrm>
            <a:off x="7366411" y="347253"/>
            <a:ext cx="246697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Satoshi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Nakamoto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Bitcoin: A Peer-to-Peer Electronic Cash 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White paper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34C02E-5869-159F-4279-494D2E35ED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68076" y="2207443"/>
            <a:ext cx="4878585" cy="77267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F322C7A-97F3-2CE3-85E3-FDC59E105602}"/>
              </a:ext>
            </a:extLst>
          </p:cNvPr>
          <p:cNvSpPr/>
          <p:nvPr/>
        </p:nvSpPr>
        <p:spPr>
          <a:xfrm>
            <a:off x="7681112" y="2196922"/>
            <a:ext cx="251568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https://www.blockchain.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com/charts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C34BB8A-446A-9F0A-A60E-3614AB6EFDD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8399" b="34666"/>
          <a:stretch/>
        </p:blipFill>
        <p:spPr>
          <a:xfrm>
            <a:off x="2668076" y="3111625"/>
            <a:ext cx="4878585" cy="35530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8855825-2F7C-BD70-E864-9E38F5E8BCB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38334" y="3289276"/>
            <a:ext cx="3632365" cy="2133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87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B36582A-C4D7-6C9F-95BD-0E668310F0A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Timestamp Server</a:t>
            </a:r>
          </a:p>
          <a:p>
            <a:pPr lvl="1"/>
            <a:r>
              <a:rPr lang="en-US" dirty="0"/>
              <a:t>Decentralized timestamp server: chain of hashes </a:t>
            </a:r>
            <a:r>
              <a:rPr lang="en-US" dirty="0"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public ledger</a:t>
            </a:r>
            <a:endParaRPr lang="en-US" b="1" dirty="0">
              <a:solidFill>
                <a:srgbClr val="7889FB"/>
              </a:solidFill>
            </a:endParaRP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r>
              <a:rPr lang="en-US" dirty="0"/>
              <a:t>Proof-of-Work</a:t>
            </a:r>
          </a:p>
          <a:p>
            <a:pPr lvl="1"/>
            <a:r>
              <a:rPr lang="en-US" dirty="0"/>
              <a:t>Scanning for value (nonce) whose </a:t>
            </a:r>
            <a:r>
              <a:rPr lang="en-US" b="1" dirty="0">
                <a:solidFill>
                  <a:srgbClr val="7889FB"/>
                </a:solidFill>
              </a:rPr>
              <a:t>SHA-256 hash</a:t>
            </a:r>
            <a:r>
              <a:rPr lang="en-US" dirty="0"/>
              <a:t> begins with a number of </a:t>
            </a:r>
            <a:br>
              <a:rPr lang="en-US" dirty="0"/>
            </a:br>
            <a:r>
              <a:rPr lang="en-US" dirty="0"/>
              <a:t>zero bits </a:t>
            </a:r>
            <a:r>
              <a:rPr lang="en-US" dirty="0">
                <a:sym typeface="Wingdings" panose="05000000000000000000" pitchFamily="2" charset="2"/>
              </a:rPr>
              <a:t> exponential in number of zeros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# zero bits determined by moving average of avg blocks/hour</a:t>
            </a:r>
          </a:p>
          <a:p>
            <a:pPr lvl="1"/>
            <a:r>
              <a:rPr lang="en-US" dirty="0">
                <a:sym typeface="Wingdings" panose="05000000000000000000" pitchFamily="2" charset="2"/>
              </a:rPr>
              <a:t>Hard to recompute for chain, easy to check</a:t>
            </a:r>
          </a:p>
          <a:p>
            <a:pPr lvl="1"/>
            <a:r>
              <a:rPr lang="en-US" b="1" dirty="0">
                <a:solidFill>
                  <a:schemeClr val="accent1"/>
                </a:solidFill>
                <a:sym typeface="Wingdings" panose="05000000000000000000" pitchFamily="2" charset="2"/>
              </a:rPr>
              <a:t>Majority decision:</a:t>
            </a:r>
            <a:r>
              <a:rPr lang="en-US" dirty="0">
                <a:sym typeface="Wingdings" panose="05000000000000000000" pitchFamily="2" charset="2"/>
              </a:rPr>
              <a:t> CPU time, longest chain</a:t>
            </a:r>
            <a:br>
              <a:rPr lang="en-US" dirty="0">
                <a:sym typeface="Wingdings" panose="05000000000000000000" pitchFamily="2" charset="2"/>
              </a:rPr>
            </a:b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1FAE23-74FF-C80C-5D02-C2F433F11C5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Blockchain Data Structure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63426C7-F27A-E5C5-E570-BF6001291A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48051" y="396545"/>
            <a:ext cx="49748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4FF8B1D-4952-629A-7A76-AF1E63E80533}"/>
              </a:ext>
            </a:extLst>
          </p:cNvPr>
          <p:cNvSpPr txBox="1"/>
          <p:nvPr/>
        </p:nvSpPr>
        <p:spPr>
          <a:xfrm>
            <a:off x="7366411" y="347253"/>
            <a:ext cx="246697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Satoshi </a:t>
            </a:r>
            <a:r>
              <a:rPr lang="en-US" sz="1400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Nakamoto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Bitcoin: A Peer-to-Peer Electronic Cash System,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White paper 2008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F76BC57-522C-C273-5F13-6DF29DE223ED}"/>
              </a:ext>
            </a:extLst>
          </p:cNvPr>
          <p:cNvGrpSpPr/>
          <p:nvPr/>
        </p:nvGrpSpPr>
        <p:grpSpPr>
          <a:xfrm>
            <a:off x="3434595" y="2133560"/>
            <a:ext cx="5072859" cy="1533565"/>
            <a:chOff x="1552575" y="2133560"/>
            <a:chExt cx="5072859" cy="1533565"/>
          </a:xfrm>
        </p:grpSpPr>
        <p:sp>
          <p:nvSpPr>
            <p:cNvPr id="7" name="Flowchart: Process 6">
              <a:extLst>
                <a:ext uri="{FF2B5EF4-FFF2-40B4-BE49-F238E27FC236}">
                  <a16:creationId xmlns:a16="http://schemas.microsoft.com/office/drawing/2014/main" id="{355F0479-CA23-2A0F-C89B-8391217E4CC2}"/>
                </a:ext>
              </a:extLst>
            </p:cNvPr>
            <p:cNvSpPr/>
            <p:nvPr/>
          </p:nvSpPr>
          <p:spPr>
            <a:xfrm>
              <a:off x="2013218" y="2701908"/>
              <a:ext cx="1596757" cy="965217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Flowchart: Process 7">
              <a:extLst>
                <a:ext uri="{FF2B5EF4-FFF2-40B4-BE49-F238E27FC236}">
                  <a16:creationId xmlns:a16="http://schemas.microsoft.com/office/drawing/2014/main" id="{5F05B3B9-FF5E-93BB-766A-C0C7E838E151}"/>
                </a:ext>
              </a:extLst>
            </p:cNvPr>
            <p:cNvSpPr/>
            <p:nvPr/>
          </p:nvSpPr>
          <p:spPr>
            <a:xfrm>
              <a:off x="21105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9" name="Flowchart: Process 8">
              <a:extLst>
                <a:ext uri="{FF2B5EF4-FFF2-40B4-BE49-F238E27FC236}">
                  <a16:creationId xmlns:a16="http://schemas.microsoft.com/office/drawing/2014/main" id="{FBB88D0F-09F8-29DD-46CE-7EF63FB0C5DB}"/>
                </a:ext>
              </a:extLst>
            </p:cNvPr>
            <p:cNvSpPr/>
            <p:nvPr/>
          </p:nvSpPr>
          <p:spPr>
            <a:xfrm>
              <a:off x="26058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0" name="Flowchart: Process 9">
              <a:extLst>
                <a:ext uri="{FF2B5EF4-FFF2-40B4-BE49-F238E27FC236}">
                  <a16:creationId xmlns:a16="http://schemas.microsoft.com/office/drawing/2014/main" id="{F41D8021-D893-32A7-F304-195665F686CD}"/>
                </a:ext>
              </a:extLst>
            </p:cNvPr>
            <p:cNvSpPr/>
            <p:nvPr/>
          </p:nvSpPr>
          <p:spPr>
            <a:xfrm>
              <a:off x="31011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1" name="Flowchart: Process 10">
              <a:extLst>
                <a:ext uri="{FF2B5EF4-FFF2-40B4-BE49-F238E27FC236}">
                  <a16:creationId xmlns:a16="http://schemas.microsoft.com/office/drawing/2014/main" id="{61BA45E9-5CCC-4A61-52C9-ECFD1622499A}"/>
                </a:ext>
              </a:extLst>
            </p:cNvPr>
            <p:cNvSpPr/>
            <p:nvPr/>
          </p:nvSpPr>
          <p:spPr>
            <a:xfrm>
              <a:off x="2434434" y="2133560"/>
              <a:ext cx="756441" cy="354485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Hash</a:t>
              </a: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1784C3E6-E7ED-4CCD-F0B3-B1E9E6319659}"/>
                </a:ext>
              </a:extLst>
            </p:cNvPr>
            <p:cNvCxnSpPr>
              <a:stCxn id="7" idx="0"/>
              <a:endCxn id="11" idx="2"/>
            </p:cNvCxnSpPr>
            <p:nvPr/>
          </p:nvCxnSpPr>
          <p:spPr>
            <a:xfrm flipV="1">
              <a:off x="2811597" y="2488045"/>
              <a:ext cx="1058" cy="21386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Flowchart: Process 12">
              <a:extLst>
                <a:ext uri="{FF2B5EF4-FFF2-40B4-BE49-F238E27FC236}">
                  <a16:creationId xmlns:a16="http://schemas.microsoft.com/office/drawing/2014/main" id="{4AA89708-BE3C-2F3B-1696-E5ED53DFDD95}"/>
                </a:ext>
              </a:extLst>
            </p:cNvPr>
            <p:cNvSpPr/>
            <p:nvPr/>
          </p:nvSpPr>
          <p:spPr>
            <a:xfrm>
              <a:off x="4108718" y="2701908"/>
              <a:ext cx="1596757" cy="965217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Block</a:t>
              </a: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3348CC78-E0B2-A7C6-418C-4FB0271A173E}"/>
                </a:ext>
              </a:extLst>
            </p:cNvPr>
            <p:cNvCxnSpPr>
              <a:stCxn id="11" idx="3"/>
              <a:endCxn id="17" idx="1"/>
            </p:cNvCxnSpPr>
            <p:nvPr/>
          </p:nvCxnSpPr>
          <p:spPr>
            <a:xfrm>
              <a:off x="3190875" y="2310803"/>
              <a:ext cx="1339059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Flowchart: Process 14">
              <a:extLst>
                <a:ext uri="{FF2B5EF4-FFF2-40B4-BE49-F238E27FC236}">
                  <a16:creationId xmlns:a16="http://schemas.microsoft.com/office/drawing/2014/main" id="{821DEB71-A54A-F20F-A3D7-40F1EE589FA4}"/>
                </a:ext>
              </a:extLst>
            </p:cNvPr>
            <p:cNvSpPr/>
            <p:nvPr/>
          </p:nvSpPr>
          <p:spPr>
            <a:xfrm>
              <a:off x="42060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6" name="Flowchart: Process 15">
              <a:extLst>
                <a:ext uri="{FF2B5EF4-FFF2-40B4-BE49-F238E27FC236}">
                  <a16:creationId xmlns:a16="http://schemas.microsoft.com/office/drawing/2014/main" id="{41674C89-C536-AF38-7254-6B5E4AF67955}"/>
                </a:ext>
              </a:extLst>
            </p:cNvPr>
            <p:cNvSpPr/>
            <p:nvPr/>
          </p:nvSpPr>
          <p:spPr>
            <a:xfrm>
              <a:off x="4701384" y="3129633"/>
              <a:ext cx="442116" cy="435883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17" name="Flowchart: Process 16">
              <a:extLst>
                <a:ext uri="{FF2B5EF4-FFF2-40B4-BE49-F238E27FC236}">
                  <a16:creationId xmlns:a16="http://schemas.microsoft.com/office/drawing/2014/main" id="{CF95FCBF-064E-1F0D-97D8-608DB356D04D}"/>
                </a:ext>
              </a:extLst>
            </p:cNvPr>
            <p:cNvSpPr/>
            <p:nvPr/>
          </p:nvSpPr>
          <p:spPr>
            <a:xfrm>
              <a:off x="4529934" y="2133560"/>
              <a:ext cx="756441" cy="354485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Hash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609A419F-8477-7073-3833-F55609B441DD}"/>
                </a:ext>
              </a:extLst>
            </p:cNvPr>
            <p:cNvCxnSpPr>
              <a:stCxn id="13" idx="0"/>
              <a:endCxn id="17" idx="2"/>
            </p:cNvCxnSpPr>
            <p:nvPr/>
          </p:nvCxnSpPr>
          <p:spPr>
            <a:xfrm flipV="1">
              <a:off x="4907097" y="2488045"/>
              <a:ext cx="1058" cy="21386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27596AAD-75B0-BF41-EF78-24C99ECDC2FD}"/>
                </a:ext>
              </a:extLst>
            </p:cNvPr>
            <p:cNvCxnSpPr/>
            <p:nvPr/>
          </p:nvCxnSpPr>
          <p:spPr>
            <a:xfrm>
              <a:off x="1552575" y="2310802"/>
              <a:ext cx="881859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5E3F2AE-ECA9-D9A3-022F-8BD336C660F2}"/>
                </a:ext>
              </a:extLst>
            </p:cNvPr>
            <p:cNvCxnSpPr/>
            <p:nvPr/>
          </p:nvCxnSpPr>
          <p:spPr>
            <a:xfrm>
              <a:off x="5286375" y="2310802"/>
              <a:ext cx="1339059" cy="0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6F95832-ECB6-DF0B-56EF-85CAC6F9DEAD}"/>
              </a:ext>
            </a:extLst>
          </p:cNvPr>
          <p:cNvSpPr txBox="1"/>
          <p:nvPr/>
        </p:nvSpPr>
        <p:spPr>
          <a:xfrm>
            <a:off x="8335852" y="1994811"/>
            <a:ext cx="2135776" cy="1200329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Enforces order dependency</a:t>
            </a:r>
          </a:p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 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No double-spending </a:t>
            </a:r>
            <a:endParaRPr lang="en-US" b="1" dirty="0">
              <a:solidFill>
                <a:srgbClr val="7889FB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A3E4646B-9BAA-2FA8-74D1-7E527E43EE42}"/>
              </a:ext>
            </a:extLst>
          </p:cNvPr>
          <p:cNvGrpSpPr/>
          <p:nvPr/>
        </p:nvGrpSpPr>
        <p:grpSpPr>
          <a:xfrm>
            <a:off x="8818313" y="3822359"/>
            <a:ext cx="2756964" cy="1988197"/>
            <a:chOff x="6025086" y="4229060"/>
            <a:chExt cx="2756964" cy="1988197"/>
          </a:xfrm>
        </p:grpSpPr>
        <p:sp>
          <p:nvSpPr>
            <p:cNvPr id="23" name="Flowchart: Process 22">
              <a:extLst>
                <a:ext uri="{FF2B5EF4-FFF2-40B4-BE49-F238E27FC236}">
                  <a16:creationId xmlns:a16="http://schemas.microsoft.com/office/drawing/2014/main" id="{B2D956F9-1C85-AB04-0AEC-BAE495A6B73C}"/>
                </a:ext>
              </a:extLst>
            </p:cNvPr>
            <p:cNvSpPr/>
            <p:nvPr/>
          </p:nvSpPr>
          <p:spPr>
            <a:xfrm>
              <a:off x="6255633" y="4816458"/>
              <a:ext cx="1932076" cy="965217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4" name="Flowchart: Process 23">
              <a:extLst>
                <a:ext uri="{FF2B5EF4-FFF2-40B4-BE49-F238E27FC236}">
                  <a16:creationId xmlns:a16="http://schemas.microsoft.com/office/drawing/2014/main" id="{78A7BE09-86E0-51EF-E061-E223DFB71953}"/>
                </a:ext>
              </a:extLst>
            </p:cNvPr>
            <p:cNvSpPr/>
            <p:nvPr/>
          </p:nvSpPr>
          <p:spPr>
            <a:xfrm>
              <a:off x="6844509" y="4248110"/>
              <a:ext cx="756441" cy="354485"/>
            </a:xfrm>
            <a:prstGeom prst="flowChartProcess">
              <a:avLst/>
            </a:prstGeom>
            <a:solidFill>
              <a:schemeClr val="accent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Hash</a:t>
              </a:r>
            </a:p>
          </p:txBody>
        </p: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27C69E2A-12B1-361E-6A41-B900B78383BE}"/>
                </a:ext>
              </a:extLst>
            </p:cNvPr>
            <p:cNvCxnSpPr>
              <a:stCxn id="23" idx="0"/>
              <a:endCxn id="24" idx="2"/>
            </p:cNvCxnSpPr>
            <p:nvPr/>
          </p:nvCxnSpPr>
          <p:spPr>
            <a:xfrm flipV="1">
              <a:off x="7221671" y="4602595"/>
              <a:ext cx="1059" cy="213863"/>
            </a:xfrm>
            <a:prstGeom prst="straightConnector1">
              <a:avLst/>
            </a:prstGeom>
            <a:ln w="19050">
              <a:solidFill>
                <a:srgbClr val="7889FB"/>
              </a:solidFill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Flowchart: Process 25">
              <a:extLst>
                <a:ext uri="{FF2B5EF4-FFF2-40B4-BE49-F238E27FC236}">
                  <a16:creationId xmlns:a16="http://schemas.microsoft.com/office/drawing/2014/main" id="{580511B0-C117-9609-AA4F-2B628E80DC75}"/>
                </a:ext>
              </a:extLst>
            </p:cNvPr>
            <p:cNvSpPr/>
            <p:nvPr/>
          </p:nvSpPr>
          <p:spPr>
            <a:xfrm>
              <a:off x="6539709" y="5370417"/>
              <a:ext cx="442116" cy="297714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27" name="Flowchart: Process 26">
              <a:extLst>
                <a:ext uri="{FF2B5EF4-FFF2-40B4-BE49-F238E27FC236}">
                  <a16:creationId xmlns:a16="http://schemas.microsoft.com/office/drawing/2014/main" id="{BD457B34-862B-2AD2-9431-265CC3F41052}"/>
                </a:ext>
              </a:extLst>
            </p:cNvPr>
            <p:cNvSpPr/>
            <p:nvPr/>
          </p:nvSpPr>
          <p:spPr>
            <a:xfrm>
              <a:off x="7035009" y="5370417"/>
              <a:ext cx="442116" cy="297714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28" name="Flowchart: Process 27">
              <a:extLst>
                <a:ext uri="{FF2B5EF4-FFF2-40B4-BE49-F238E27FC236}">
                  <a16:creationId xmlns:a16="http://schemas.microsoft.com/office/drawing/2014/main" id="{C69EC867-B19A-ADCC-449D-442223F62676}"/>
                </a:ext>
              </a:extLst>
            </p:cNvPr>
            <p:cNvSpPr/>
            <p:nvPr/>
          </p:nvSpPr>
          <p:spPr>
            <a:xfrm>
              <a:off x="7530309" y="5370417"/>
              <a:ext cx="442116" cy="297714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TX</a:t>
              </a:r>
            </a:p>
          </p:txBody>
        </p:sp>
        <p:sp>
          <p:nvSpPr>
            <p:cNvPr id="29" name="Flowchart: Process 28">
              <a:extLst>
                <a:ext uri="{FF2B5EF4-FFF2-40B4-BE49-F238E27FC236}">
                  <a16:creationId xmlns:a16="http://schemas.microsoft.com/office/drawing/2014/main" id="{5080AA3A-6EB2-1041-4A30-ADD7ABE4E028}"/>
                </a:ext>
              </a:extLst>
            </p:cNvPr>
            <p:cNvSpPr/>
            <p:nvPr/>
          </p:nvSpPr>
          <p:spPr>
            <a:xfrm>
              <a:off x="7448375" y="4972603"/>
              <a:ext cx="638350" cy="288189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nonce</a:t>
              </a:r>
            </a:p>
          </p:txBody>
        </p:sp>
        <p:sp>
          <p:nvSpPr>
            <p:cNvPr id="30" name="Flowchart: Process 29">
              <a:extLst>
                <a:ext uri="{FF2B5EF4-FFF2-40B4-BE49-F238E27FC236}">
                  <a16:creationId xmlns:a16="http://schemas.microsoft.com/office/drawing/2014/main" id="{FF4DDEE6-1BE8-64C9-8197-CA688D852060}"/>
                </a:ext>
              </a:extLst>
            </p:cNvPr>
            <p:cNvSpPr/>
            <p:nvPr/>
          </p:nvSpPr>
          <p:spPr>
            <a:xfrm>
              <a:off x="6331833" y="4972604"/>
              <a:ext cx="1011942" cy="284270"/>
            </a:xfrm>
            <a:prstGeom prst="flowChartProcess">
              <a:avLst/>
            </a:prstGeom>
            <a:solidFill>
              <a:srgbClr val="7889F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Prev</a:t>
              </a:r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 hash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DCDBA701-9E79-513D-5612-BDB49B3F8DDB}"/>
                </a:ext>
              </a:extLst>
            </p:cNvPr>
            <p:cNvSpPr txBox="1"/>
            <p:nvPr/>
          </p:nvSpPr>
          <p:spPr>
            <a:xfrm>
              <a:off x="7705725" y="4229060"/>
              <a:ext cx="1076325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00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110111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5457710-FBBD-F074-9983-5043F85416F6}"/>
                </a:ext>
              </a:extLst>
            </p:cNvPr>
            <p:cNvSpPr txBox="1"/>
            <p:nvPr/>
          </p:nvSpPr>
          <p:spPr>
            <a:xfrm>
              <a:off x="6025086" y="5847925"/>
              <a:ext cx="2537889" cy="369332"/>
            </a:xfrm>
            <a:prstGeom prst="rect">
              <a:avLst/>
            </a:prstGeom>
            <a:noFill/>
          </p:spPr>
          <p:txBody>
            <a:bodyPr wrap="square" lIns="0" rIns="0" rtlCol="0">
              <a:spAutoFit/>
            </a:bodyPr>
            <a:lstStyle/>
            <a:p>
              <a:pPr algn="ctr"/>
              <a:r>
                <a:rPr lang="en-US" b="1" dirty="0">
                  <a:latin typeface="Calibri" panose="020F0502020204030204" pitchFamily="34" charset="0"/>
                  <a:cs typeface="Calibri" panose="020F0502020204030204" pitchFamily="34" charset="0"/>
                </a:rPr>
                <a:t>Merkel tree </a:t>
              </a:r>
              <a:r>
                <a:rPr lang="en-US" dirty="0">
                  <a:latin typeface="Calibri" panose="020F0502020204030204" pitchFamily="34" charset="0"/>
                  <a:cs typeface="Calibri" panose="020F0502020204030204" pitchFamily="34" charset="0"/>
                </a:rPr>
                <a:t>(hash tree)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877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284A686-B6A1-2D52-8CDE-4327FE4B03EC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Bitcoin Mining</a:t>
            </a:r>
          </a:p>
          <a:p>
            <a:pPr lvl="1"/>
            <a:r>
              <a:rPr lang="en-US" dirty="0"/>
              <a:t>HW: from CPU to GPUs/FPGAs/ASICs (</a:t>
            </a:r>
            <a:r>
              <a:rPr lang="en-US" b="1" dirty="0">
                <a:solidFill>
                  <a:schemeClr val="accent1"/>
                </a:solidFill>
              </a:rPr>
              <a:t>10-70 TH/s </a:t>
            </a:r>
            <a:r>
              <a:rPr lang="en-US" dirty="0">
                <a:solidFill>
                  <a:schemeClr val="tx1"/>
                </a:solidFill>
              </a:rPr>
              <a:t>@ 2-3KW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Usually mining pools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b="1" dirty="0">
                <a:solidFill>
                  <a:srgbClr val="7889FB"/>
                </a:solidFill>
                <a:sym typeface="Wingdings" panose="05000000000000000000" pitchFamily="2" charset="2"/>
              </a:rPr>
              <a:t>“mining cartels”</a:t>
            </a:r>
            <a:endParaRPr lang="en-US" dirty="0"/>
          </a:p>
          <a:p>
            <a:r>
              <a:rPr lang="en-US" dirty="0"/>
              <a:t>Hash Rate of Bitcoin Network 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~10 min per block</a:t>
            </a:r>
            <a:r>
              <a:rPr lang="en-US" dirty="0"/>
              <a:t> (144 blocks per day)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5631157-0C2E-72B7-DFFD-0222777CEBF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Blockchain Data Structure, cont.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545D2A1-4CBA-5C51-A0CF-7F0461661FB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29551" y="826050"/>
            <a:ext cx="1600200" cy="8858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3172B15-1B9E-84B3-B35C-10588B57E1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5646" y="1795738"/>
            <a:ext cx="1130922" cy="85352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EF6D5-0A2F-759C-26A7-64E5961A0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69096" y="1847506"/>
            <a:ext cx="1833343" cy="115500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234E5D4-E550-8CA5-BDA4-88C9578DFB83}"/>
              </a:ext>
            </a:extLst>
          </p:cNvPr>
          <p:cNvSpPr txBox="1"/>
          <p:nvPr/>
        </p:nvSpPr>
        <p:spPr>
          <a:xfrm>
            <a:off x="10308938" y="3002512"/>
            <a:ext cx="1293501" cy="3714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@Malaysia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5A60FE3-7891-A70E-47F5-0BF6440728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1320" y="2983147"/>
            <a:ext cx="6286500" cy="28196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17E3AFA-64C7-DD1B-A13D-2DED1FD8C8B8}"/>
              </a:ext>
            </a:extLst>
          </p:cNvPr>
          <p:cNvSpPr txBox="1"/>
          <p:nvPr/>
        </p:nvSpPr>
        <p:spPr>
          <a:xfrm>
            <a:off x="4464919" y="5008215"/>
            <a:ext cx="4617727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https://www.blockchain.com/en/charts/hash-rate?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</a:b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daysAverageString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=7&amp;timespan=180days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12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4BEE82-E662-66DF-9861-C4A76B96DB2A}"/>
              </a:ext>
            </a:extLst>
          </p:cNvPr>
          <p:cNvSpPr txBox="1"/>
          <p:nvPr/>
        </p:nvSpPr>
        <p:spPr>
          <a:xfrm>
            <a:off x="1731245" y="3103215"/>
            <a:ext cx="2133600" cy="37147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180 EH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A3F5E28-8FD0-C5C5-8D96-9A231366C5B4}"/>
              </a:ext>
            </a:extLst>
          </p:cNvPr>
          <p:cNvCxnSpPr/>
          <p:nvPr/>
        </p:nvCxnSpPr>
        <p:spPr>
          <a:xfrm>
            <a:off x="3283820" y="3293715"/>
            <a:ext cx="4074801" cy="0"/>
          </a:xfrm>
          <a:prstGeom prst="line">
            <a:avLst/>
          </a:prstGeom>
          <a:ln w="25400">
            <a:solidFill>
              <a:schemeClr val="accent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D23F21E-D484-0D4A-821E-573234CFC7FC}"/>
              </a:ext>
            </a:extLst>
          </p:cNvPr>
          <p:cNvSpPr txBox="1"/>
          <p:nvPr/>
        </p:nvSpPr>
        <p:spPr>
          <a:xfrm>
            <a:off x="7583654" y="3165035"/>
            <a:ext cx="1950491" cy="2031325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12, 2021: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~160 EH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25, 2023: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~494 EH</a:t>
            </a:r>
          </a:p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Nov 25, 2024: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~776 EH</a:t>
            </a:r>
          </a:p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291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F2748B-90C4-D280-5ADB-AA613BF872A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Proof of Work (</a:t>
            </a:r>
            <a:r>
              <a:rPr lang="en-US" dirty="0" err="1"/>
              <a:t>PoW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Validation by performing work, existence of HW resources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High HW cost of attacks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Wasted work, resources, energy</a:t>
            </a:r>
            <a:r>
              <a:rPr lang="en-US" dirty="0"/>
              <a:t> (only first block, no real outcome, e-waste)</a:t>
            </a:r>
          </a:p>
          <a:p>
            <a:pPr lvl="2"/>
            <a:endParaRPr lang="en-US" sz="1200" dirty="0"/>
          </a:p>
          <a:p>
            <a:r>
              <a:rPr lang="en-US" dirty="0"/>
              <a:t>Proof of Stake (</a:t>
            </a:r>
            <a:r>
              <a:rPr lang="en-US" dirty="0" err="1"/>
              <a:t>PoS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Validation by stake-weighted random node selection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Intrinsic coin cost</a:t>
            </a:r>
            <a:r>
              <a:rPr lang="en-US" dirty="0"/>
              <a:t>, </a:t>
            </a:r>
            <a:r>
              <a:rPr lang="en-US" b="1" dirty="0">
                <a:solidFill>
                  <a:srgbClr val="7889FB"/>
                </a:solidFill>
              </a:rPr>
              <a:t>less HW resources</a:t>
            </a:r>
            <a:r>
              <a:rPr lang="en-US" dirty="0"/>
              <a:t>/energy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Untested attack mitigation?</a:t>
            </a:r>
          </a:p>
          <a:p>
            <a:pPr lvl="2"/>
            <a:endParaRPr lang="en-US" sz="1200" dirty="0"/>
          </a:p>
          <a:p>
            <a:r>
              <a:rPr lang="en-US" dirty="0"/>
              <a:t>Proof of Space/Capacity</a:t>
            </a:r>
          </a:p>
          <a:p>
            <a:pPr lvl="1"/>
            <a:r>
              <a:rPr lang="en-US" dirty="0"/>
              <a:t>Upfront creation of “plot files”, store </a:t>
            </a:r>
            <a:r>
              <a:rPr lang="en-US" dirty="0" err="1"/>
              <a:t>nonces+hashes</a:t>
            </a:r>
            <a:r>
              <a:rPr lang="en-US" dirty="0"/>
              <a:t>, </a:t>
            </a:r>
            <a:br>
              <a:rPr lang="en-US" dirty="0"/>
            </a:br>
            <a:r>
              <a:rPr lang="en-US" dirty="0"/>
              <a:t>find solutions, occasional validation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HW costs of attacks</a:t>
            </a:r>
            <a:r>
              <a:rPr lang="en-US" dirty="0"/>
              <a:t>, use of </a:t>
            </a:r>
            <a:r>
              <a:rPr lang="en-US" b="1" dirty="0">
                <a:solidFill>
                  <a:srgbClr val="7889FB"/>
                </a:solidFill>
              </a:rPr>
              <a:t>unused space</a:t>
            </a:r>
          </a:p>
          <a:p>
            <a:pPr lvl="1"/>
            <a:r>
              <a:rPr lang="en-US" b="1" dirty="0">
                <a:solidFill>
                  <a:schemeClr val="accent1"/>
                </a:solidFill>
              </a:rPr>
              <a:t>Moderate adoption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0A688-2327-6584-348E-9112419CC14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Blockchain Consensus Mechanisms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58F063-A4BE-A01C-858D-B2F0730F5452}"/>
              </a:ext>
            </a:extLst>
          </p:cNvPr>
          <p:cNvSpPr/>
          <p:nvPr/>
        </p:nvSpPr>
        <p:spPr>
          <a:xfrm>
            <a:off x="9636761" y="4457773"/>
            <a:ext cx="193181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https://www.chia.net/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9B3B554-5A81-EA40-EC97-F7261EDCFB2F}"/>
              </a:ext>
            </a:extLst>
          </p:cNvPr>
          <p:cNvSpPr/>
          <p:nvPr/>
        </p:nvSpPr>
        <p:spPr>
          <a:xfrm>
            <a:off x="9676150" y="2956248"/>
            <a:ext cx="171968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Ethereum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2.0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PoS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/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sharding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over time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67CD9E6-35C4-FF40-F50E-E7A2FCBA0A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6230" y="2860705"/>
            <a:ext cx="349712" cy="5572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8A437-3B9F-C0E4-1071-7A58550F4C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82579" y="4910387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A25B2C-40E3-81BD-2FC5-A177EC5A715F}"/>
              </a:ext>
            </a:extLst>
          </p:cNvPr>
          <p:cNvSpPr txBox="1"/>
          <p:nvPr/>
        </p:nvSpPr>
        <p:spPr>
          <a:xfrm>
            <a:off x="7713233" y="4832060"/>
            <a:ext cx="324762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[Stefan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Dziembowski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Sebastian Faust, Vladimir Kolmogorov, Krzysztof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Pietrzak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Proofs of Space. IACR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Cryptol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2013]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652B171-E3C3-1BCB-F4F2-E3941590C784}"/>
              </a:ext>
            </a:extLst>
          </p:cNvPr>
          <p:cNvSpPr txBox="1"/>
          <p:nvPr/>
        </p:nvSpPr>
        <p:spPr>
          <a:xfrm>
            <a:off x="7130415" y="315114"/>
            <a:ext cx="3267075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“means of showing that one invested a non-trivial amount of effort related to some statement”</a:t>
            </a:r>
          </a:p>
        </p:txBody>
      </p:sp>
    </p:spTree>
    <p:extLst>
      <p:ext uri="{BB962C8B-B14F-4D97-AF65-F5344CB8AC3E}">
        <p14:creationId xmlns:p14="http://schemas.microsoft.com/office/powerpoint/2010/main" val="388301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10A52D6-1466-F494-FC55-ACF23F1E53D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 </a:t>
            </a:r>
            <a:r>
              <a:rPr lang="en-US" dirty="0">
                <a:solidFill>
                  <a:schemeClr val="accent1"/>
                </a:solidFill>
              </a:rPr>
              <a:t>Recommendation:</a:t>
            </a:r>
            <a:r>
              <a:rPr lang="en-US" dirty="0"/>
              <a:t> Investigate business requirements/context,</a:t>
            </a:r>
            <a:br>
              <a:rPr lang="en-US" dirty="0"/>
            </a:br>
            <a:r>
              <a:rPr lang="en-US" dirty="0"/>
              <a:t>     decide on technical properties and acceptable trade-offs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5F8344-D7BD-FF91-3885-2CFA776508C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Discussion Blockchain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EF39B29-9FE4-5ED2-A5D2-384DD39F18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6430" y="1387301"/>
            <a:ext cx="5634812" cy="33982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EFF8531-4CD1-DE08-96F3-426186F920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03376" y="1406609"/>
            <a:ext cx="49770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8D04E8D-EE05-2695-CF95-CF882C9B467D}"/>
              </a:ext>
            </a:extLst>
          </p:cNvPr>
          <p:cNvSpPr txBox="1"/>
          <p:nvPr/>
        </p:nvSpPr>
        <p:spPr>
          <a:xfrm>
            <a:off x="6476104" y="1369163"/>
            <a:ext cx="447093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Sujaya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Maiyya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Victor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Zakhary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Mohammad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Javad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Amiri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Divyakant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Agrawal, Amr 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Abbadi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Database and Distributed Computing Foundations of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Blockchains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62D3851-C319-AC97-0B48-E850E83B3140}"/>
              </a:ext>
            </a:extLst>
          </p:cNvPr>
          <p:cNvSpPr txBox="1"/>
          <p:nvPr/>
        </p:nvSpPr>
        <p:spPr>
          <a:xfrm>
            <a:off x="6980773" y="3449503"/>
            <a:ext cx="4591050" cy="92333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Many established techniques</a:t>
            </a:r>
          </a:p>
          <a:p>
            <a:pPr algn="ctr"/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SotA</a:t>
            </a: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 toward scalable/efficient </a:t>
            </a:r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blockchains</a:t>
            </a:r>
            <a:b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</a:b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(especially for permissioned </a:t>
            </a:r>
            <a:r>
              <a:rPr lang="en-US" dirty="0" err="1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blockchains</a:t>
            </a: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)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5804BD-6009-B381-8AA6-F896F125AF45}"/>
              </a:ext>
            </a:extLst>
          </p:cNvPr>
          <p:cNvSpPr txBox="1"/>
          <p:nvPr/>
        </p:nvSpPr>
        <p:spPr>
          <a:xfrm>
            <a:off x="3511455" y="2581161"/>
            <a:ext cx="221932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03 </a:t>
            </a:r>
            <a:r>
              <a:rPr lang="en-US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MoM</a:t>
            </a:r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&amp; Replication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99962E1-93B3-AAB3-27D1-9BC87C69AC97}"/>
              </a:ext>
            </a:extLst>
          </p:cNvPr>
          <p:cNvSpPr txBox="1"/>
          <p:nvPr/>
        </p:nvSpPr>
        <p:spPr>
          <a:xfrm>
            <a:off x="4063905" y="2857386"/>
            <a:ext cx="348615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10/11 Distributed Storage/Compute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4123E83-8998-345A-DE1A-F42DB339AA10}"/>
              </a:ext>
            </a:extLst>
          </p:cNvPr>
          <p:cNvSpPr txBox="1"/>
          <p:nvPr/>
        </p:nvSpPr>
        <p:spPr>
          <a:xfrm>
            <a:off x="1930305" y="2152536"/>
            <a:ext cx="64770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DM</a:t>
            </a:r>
          </a:p>
        </p:txBody>
      </p:sp>
    </p:spTree>
    <p:extLst>
      <p:ext uri="{BB962C8B-B14F-4D97-AF65-F5344CB8AC3E}">
        <p14:creationId xmlns:p14="http://schemas.microsoft.com/office/powerpoint/2010/main" val="2592729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4A34D-5047-8343-7B4C-3940DAC5A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Catalogs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03574-7285-6794-9881-100C96AA4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22418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0233D6F9-F639-5D0B-253F-BEF7A7479FD4}"/>
              </a:ext>
            </a:extLst>
          </p:cNvPr>
          <p:cNvCxnSpPr>
            <a:cxnSpLocks/>
          </p:cNvCxnSpPr>
          <p:nvPr/>
        </p:nvCxnSpPr>
        <p:spPr>
          <a:xfrm>
            <a:off x="5767713" y="1617819"/>
            <a:ext cx="3784569" cy="3562139"/>
          </a:xfrm>
          <a:prstGeom prst="line">
            <a:avLst/>
          </a:prstGeom>
          <a:ln w="19050">
            <a:solidFill>
              <a:schemeClr val="tx1"/>
            </a:solidFill>
            <a:prstDash val="dash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5EDDD0-D34F-CF03-90F6-3E096871E50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Recap: Complementary System Architectures</a:t>
            </a:r>
          </a:p>
        </p:txBody>
      </p:sp>
      <p:sp>
        <p:nvSpPr>
          <p:cNvPr id="4" name="Gleichschenkliges Dreieck 59">
            <a:extLst>
              <a:ext uri="{FF2B5EF4-FFF2-40B4-BE49-F238E27FC236}">
                <a16:creationId xmlns:a16="http://schemas.microsoft.com/office/drawing/2014/main" id="{1717D100-8D27-E196-CF4B-86AF2036B6C0}"/>
              </a:ext>
            </a:extLst>
          </p:cNvPr>
          <p:cNvSpPr>
            <a:spLocks/>
          </p:cNvSpPr>
          <p:nvPr/>
        </p:nvSpPr>
        <p:spPr>
          <a:xfrm>
            <a:off x="1127649" y="1703333"/>
            <a:ext cx="7058026" cy="3476625"/>
          </a:xfrm>
          <a:prstGeom prst="triangle">
            <a:avLst/>
          </a:prstGeom>
          <a:solidFill>
            <a:srgbClr val="7889FB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Systems</a:t>
            </a:r>
          </a:p>
        </p:txBody>
      </p:sp>
      <p:sp>
        <p:nvSpPr>
          <p:cNvPr id="5" name="Gleichschenkliges Dreieck 62">
            <a:extLst>
              <a:ext uri="{FF2B5EF4-FFF2-40B4-BE49-F238E27FC236}">
                <a16:creationId xmlns:a16="http://schemas.microsoft.com/office/drawing/2014/main" id="{9A0A50E5-45E9-44E3-9319-6E975033D4FD}"/>
              </a:ext>
            </a:extLst>
          </p:cNvPr>
          <p:cNvSpPr>
            <a:spLocks/>
          </p:cNvSpPr>
          <p:nvPr/>
        </p:nvSpPr>
        <p:spPr>
          <a:xfrm>
            <a:off x="2156349" y="1708950"/>
            <a:ext cx="5010150" cy="2470884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de-DE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de-DE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Analytical Systems</a:t>
            </a:r>
          </a:p>
        </p:txBody>
      </p:sp>
      <p:sp>
        <p:nvSpPr>
          <p:cNvPr id="6" name="Gleichschenkliges Dreieck 64">
            <a:extLst>
              <a:ext uri="{FF2B5EF4-FFF2-40B4-BE49-F238E27FC236}">
                <a16:creationId xmlns:a16="http://schemas.microsoft.com/office/drawing/2014/main" id="{FA692CC9-17B9-FA5D-3A53-DD54FAEEEA5A}"/>
              </a:ext>
            </a:extLst>
          </p:cNvPr>
          <p:cNvSpPr/>
          <p:nvPr/>
        </p:nvSpPr>
        <p:spPr>
          <a:xfrm>
            <a:off x="3232675" y="1703334"/>
            <a:ext cx="2857500" cy="1409700"/>
          </a:xfrm>
          <a:prstGeom prst="triangle">
            <a:avLst/>
          </a:prstGeom>
          <a:solidFill>
            <a:schemeClr val="accent1"/>
          </a:solidFill>
          <a:ln w="19050">
            <a:solidFill>
              <a:srgbClr val="7889F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Strategic </a:t>
            </a:r>
            <a:b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Systems</a:t>
            </a:r>
          </a:p>
        </p:txBody>
      </p:sp>
      <p:sp>
        <p:nvSpPr>
          <p:cNvPr id="7" name="Rechteck 66">
            <a:extLst>
              <a:ext uri="{FF2B5EF4-FFF2-40B4-BE49-F238E27FC236}">
                <a16:creationId xmlns:a16="http://schemas.microsoft.com/office/drawing/2014/main" id="{D913D442-751A-FB98-6BFB-E17BA36EC27C}"/>
              </a:ext>
            </a:extLst>
          </p:cNvPr>
          <p:cNvSpPr/>
          <p:nvPr/>
        </p:nvSpPr>
        <p:spPr>
          <a:xfrm>
            <a:off x="4358800" y="2072717"/>
            <a:ext cx="583611" cy="39052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DSS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7689C0D7-AC2A-941D-1563-CFBA056BD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b="11689"/>
          <a:stretch>
            <a:fillRect/>
          </a:stretch>
        </p:blipFill>
        <p:spPr bwMode="auto">
          <a:xfrm>
            <a:off x="2464638" y="4220357"/>
            <a:ext cx="962025" cy="84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hteck 68">
            <a:extLst>
              <a:ext uri="{FF2B5EF4-FFF2-40B4-BE49-F238E27FC236}">
                <a16:creationId xmlns:a16="http://schemas.microsoft.com/office/drawing/2014/main" id="{A8862283-F3D9-7987-9C64-3C595E407BF5}"/>
              </a:ext>
            </a:extLst>
          </p:cNvPr>
          <p:cNvSpPr/>
          <p:nvPr/>
        </p:nvSpPr>
        <p:spPr>
          <a:xfrm>
            <a:off x="4724942" y="42653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ERP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A64E0E-AD05-5E39-B060-5FD9C5707B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711662" y="4029623"/>
            <a:ext cx="1362075" cy="904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Rechteck 70">
            <a:extLst>
              <a:ext uri="{FF2B5EF4-FFF2-40B4-BE49-F238E27FC236}">
                <a16:creationId xmlns:a16="http://schemas.microsoft.com/office/drawing/2014/main" id="{230DF631-E4F5-63BF-95CF-946FBACC0D72}"/>
              </a:ext>
            </a:extLst>
          </p:cNvPr>
          <p:cNvSpPr/>
          <p:nvPr/>
        </p:nvSpPr>
        <p:spPr>
          <a:xfrm>
            <a:off x="7571607" y="4747970"/>
            <a:ext cx="1377822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eCommerce</a:t>
            </a:r>
          </a:p>
        </p:txBody>
      </p:sp>
      <p:pic>
        <p:nvPicPr>
          <p:cNvPr id="12" name="Picture 10">
            <a:extLst>
              <a:ext uri="{FF2B5EF4-FFF2-40B4-BE49-F238E27FC236}">
                <a16:creationId xmlns:a16="http://schemas.microsoft.com/office/drawing/2014/main" id="{0A01192A-C813-A647-A9BF-4B3C73D475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 b="8708"/>
          <a:stretch>
            <a:fillRect/>
          </a:stretch>
        </p:blipFill>
        <p:spPr bwMode="auto">
          <a:xfrm>
            <a:off x="137049" y="3840809"/>
            <a:ext cx="1216479" cy="111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hteck 72">
            <a:extLst>
              <a:ext uri="{FF2B5EF4-FFF2-40B4-BE49-F238E27FC236}">
                <a16:creationId xmlns:a16="http://schemas.microsoft.com/office/drawing/2014/main" id="{8CEDD9CF-9FE2-A9C7-0B05-92F43D9CEBAA}"/>
              </a:ext>
            </a:extLst>
          </p:cNvPr>
          <p:cNvSpPr/>
          <p:nvPr/>
        </p:nvSpPr>
        <p:spPr>
          <a:xfrm>
            <a:off x="892183" y="4735562"/>
            <a:ext cx="827318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SCM</a:t>
            </a:r>
          </a:p>
        </p:txBody>
      </p:sp>
      <p:sp>
        <p:nvSpPr>
          <p:cNvPr id="14" name="Rechteck 73">
            <a:extLst>
              <a:ext uri="{FF2B5EF4-FFF2-40B4-BE49-F238E27FC236}">
                <a16:creationId xmlns:a16="http://schemas.microsoft.com/office/drawing/2014/main" id="{7F0359F3-7EEE-18F7-9381-D81681BD5C88}"/>
              </a:ext>
            </a:extLst>
          </p:cNvPr>
          <p:cNvSpPr/>
          <p:nvPr/>
        </p:nvSpPr>
        <p:spPr>
          <a:xfrm>
            <a:off x="6677567" y="4379648"/>
            <a:ext cx="659375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CRM</a:t>
            </a:r>
          </a:p>
        </p:txBody>
      </p:sp>
      <p:sp>
        <p:nvSpPr>
          <p:cNvPr id="15" name="Rechteck 74">
            <a:extLst>
              <a:ext uri="{FF2B5EF4-FFF2-40B4-BE49-F238E27FC236}">
                <a16:creationId xmlns:a16="http://schemas.microsoft.com/office/drawing/2014/main" id="{3A4177D2-D4F9-6434-26E9-9C7E8408FD72}"/>
              </a:ext>
            </a:extLst>
          </p:cNvPr>
          <p:cNvSpPr/>
          <p:nvPr/>
        </p:nvSpPr>
        <p:spPr>
          <a:xfrm>
            <a:off x="3042174" y="4237930"/>
            <a:ext cx="1008643" cy="373223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Material</a:t>
            </a:r>
          </a:p>
        </p:txBody>
      </p:sp>
      <p:cxnSp>
        <p:nvCxnSpPr>
          <p:cNvPr id="16" name="Gerade Verbindung mit Pfeil 75">
            <a:extLst>
              <a:ext uri="{FF2B5EF4-FFF2-40B4-BE49-F238E27FC236}">
                <a16:creationId xmlns:a16="http://schemas.microsoft.com/office/drawing/2014/main" id="{B6B6A540-E2F8-E852-6F33-175293B33ACB}"/>
              </a:ext>
            </a:extLst>
          </p:cNvPr>
          <p:cNvCxnSpPr/>
          <p:nvPr/>
        </p:nvCxnSpPr>
        <p:spPr>
          <a:xfrm flipV="1">
            <a:off x="1134453" y="5432426"/>
            <a:ext cx="7060746" cy="2931"/>
          </a:xfrm>
          <a:prstGeom prst="straightConnector1">
            <a:avLst/>
          </a:prstGeom>
          <a:ln w="19050">
            <a:solidFill>
              <a:srgbClr val="00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8">
            <a:extLst>
              <a:ext uri="{FF2B5EF4-FFF2-40B4-BE49-F238E27FC236}">
                <a16:creationId xmlns:a16="http://schemas.microsoft.com/office/drawing/2014/main" id="{2DF7B3E6-1DD4-A11C-A36C-CD93F93DAC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 l="11043" t="8592" r="12077" b="4900"/>
          <a:stretch>
            <a:fillRect/>
          </a:stretch>
        </p:blipFill>
        <p:spPr bwMode="auto">
          <a:xfrm>
            <a:off x="5661549" y="4208408"/>
            <a:ext cx="891631" cy="75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feld 79">
            <a:extLst>
              <a:ext uri="{FF2B5EF4-FFF2-40B4-BE49-F238E27FC236}">
                <a16:creationId xmlns:a16="http://schemas.microsoft.com/office/drawing/2014/main" id="{4A1BF767-8340-D2C9-DC0B-754D161C897A}"/>
              </a:ext>
            </a:extLst>
          </p:cNvPr>
          <p:cNvSpPr txBox="1"/>
          <p:nvPr/>
        </p:nvSpPr>
        <p:spPr>
          <a:xfrm>
            <a:off x="2546874" y="5438286"/>
            <a:ext cx="42100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Horizontal Integration </a:t>
            </a: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EAI) </a:t>
            </a:r>
          </a:p>
        </p:txBody>
      </p:sp>
      <p:cxnSp>
        <p:nvCxnSpPr>
          <p:cNvPr id="19" name="Gerade Verbindung mit Pfeil 80">
            <a:extLst>
              <a:ext uri="{FF2B5EF4-FFF2-40B4-BE49-F238E27FC236}">
                <a16:creationId xmlns:a16="http://schemas.microsoft.com/office/drawing/2014/main" id="{0E9DF33D-6B5E-7B02-2D96-31486D002769}"/>
              </a:ext>
            </a:extLst>
          </p:cNvPr>
          <p:cNvCxnSpPr/>
          <p:nvPr/>
        </p:nvCxnSpPr>
        <p:spPr>
          <a:xfrm flipV="1">
            <a:off x="1493583" y="1708950"/>
            <a:ext cx="0" cy="2791633"/>
          </a:xfrm>
          <a:prstGeom prst="straightConnector1">
            <a:avLst/>
          </a:prstGeom>
          <a:ln w="19050">
            <a:solidFill>
              <a:srgbClr val="000000"/>
            </a:solidFill>
            <a:headEnd type="non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feld 81">
            <a:extLst>
              <a:ext uri="{FF2B5EF4-FFF2-40B4-BE49-F238E27FC236}">
                <a16:creationId xmlns:a16="http://schemas.microsoft.com/office/drawing/2014/main" id="{5A9D5F20-7965-A0FE-6E19-3A16B5C5557E}"/>
              </a:ext>
            </a:extLst>
          </p:cNvPr>
          <p:cNvSpPr txBox="1"/>
          <p:nvPr/>
        </p:nvSpPr>
        <p:spPr>
          <a:xfrm>
            <a:off x="126736" y="2371359"/>
            <a:ext cx="13256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800" b="1" dirty="0" err="1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Vertical</a:t>
            </a:r>
            <a: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Integration </a:t>
            </a:r>
            <a:br>
              <a:rPr lang="de-DE" sz="1800" b="1" dirty="0">
                <a:solidFill>
                  <a:srgbClr val="7889FB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sz="1800" dirty="0">
                <a:latin typeface="Calibri" panose="020F0502020204030204" pitchFamily="34" charset="0"/>
                <a:cs typeface="Calibri" panose="020F0502020204030204" pitchFamily="34" charset="0"/>
              </a:rPr>
              <a:t>(e.g., ETL) </a:t>
            </a:r>
          </a:p>
        </p:txBody>
      </p:sp>
      <p:sp>
        <p:nvSpPr>
          <p:cNvPr id="21" name="Zylinder 65">
            <a:extLst>
              <a:ext uri="{FF2B5EF4-FFF2-40B4-BE49-F238E27FC236}">
                <a16:creationId xmlns:a16="http://schemas.microsoft.com/office/drawing/2014/main" id="{3A31F51B-1964-340D-4483-0A7B6D59767A}"/>
              </a:ext>
            </a:extLst>
          </p:cNvPr>
          <p:cNvSpPr/>
          <p:nvPr/>
        </p:nvSpPr>
        <p:spPr>
          <a:xfrm>
            <a:off x="4753244" y="3141610"/>
            <a:ext cx="974980" cy="647699"/>
          </a:xfrm>
          <a:prstGeom prst="can">
            <a:avLst>
              <a:gd name="adj" fmla="val 32246"/>
            </a:avLst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dirty="0">
                <a:solidFill>
                  <a:srgbClr val="000000"/>
                </a:solidFill>
              </a:rPr>
              <a:t>DWH</a:t>
            </a:r>
          </a:p>
        </p:txBody>
      </p:sp>
      <p:pic>
        <p:nvPicPr>
          <p:cNvPr id="22" name="Picture 3">
            <a:extLst>
              <a:ext uri="{FF2B5EF4-FFF2-40B4-BE49-F238E27FC236}">
                <a16:creationId xmlns:a16="http://schemas.microsoft.com/office/drawing/2014/main" id="{8329F55F-AF07-40AB-0473-C46CE16559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670824" y="3151134"/>
            <a:ext cx="827966" cy="6613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3048E50E-3E2A-41D5-07BF-7A4618736141}"/>
              </a:ext>
            </a:extLst>
          </p:cNvPr>
          <p:cNvSpPr txBox="1"/>
          <p:nvPr/>
        </p:nvSpPr>
        <p:spPr>
          <a:xfrm>
            <a:off x="1514823" y="1396758"/>
            <a:ext cx="260633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#1 Information System Pyramid</a:t>
            </a:r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ECEC4B-67B6-4566-90B7-DD16188478E7}"/>
              </a:ext>
            </a:extLst>
          </p:cNvPr>
          <p:cNvSpPr txBox="1"/>
          <p:nvPr/>
        </p:nvSpPr>
        <p:spPr>
          <a:xfrm>
            <a:off x="8058071" y="2615623"/>
            <a:ext cx="1445009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#2 Data </a:t>
            </a:r>
            <a:b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B6EACFF2-2F57-3071-1F1E-3692CE4BC07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4448" y="1476289"/>
            <a:ext cx="2097502" cy="123132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51944672-5DB5-3134-A422-AE690158B716}"/>
              </a:ext>
            </a:extLst>
          </p:cNvPr>
          <p:cNvSpPr txBox="1"/>
          <p:nvPr/>
        </p:nvSpPr>
        <p:spPr>
          <a:xfrm>
            <a:off x="9511050" y="2737718"/>
            <a:ext cx="2091383" cy="64633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Audio, Image, Video, Text, Streams, Logs</a:t>
            </a:r>
          </a:p>
        </p:txBody>
      </p:sp>
      <p:sp>
        <p:nvSpPr>
          <p:cNvPr id="28" name="Rechteck 70">
            <a:extLst>
              <a:ext uri="{FF2B5EF4-FFF2-40B4-BE49-F238E27FC236}">
                <a16:creationId xmlns:a16="http://schemas.microsoft.com/office/drawing/2014/main" id="{7EFAD401-4238-1D75-CB16-3B1F7416A54F}"/>
              </a:ext>
            </a:extLst>
          </p:cNvPr>
          <p:cNvSpPr/>
          <p:nvPr/>
        </p:nvSpPr>
        <p:spPr>
          <a:xfrm>
            <a:off x="10312969" y="3474802"/>
            <a:ext cx="1306956" cy="564962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Data Stores</a:t>
            </a:r>
          </a:p>
        </p:txBody>
      </p:sp>
      <p:sp>
        <p:nvSpPr>
          <p:cNvPr id="29" name="Rechteck 70">
            <a:extLst>
              <a:ext uri="{FF2B5EF4-FFF2-40B4-BE49-F238E27FC236}">
                <a16:creationId xmlns:a16="http://schemas.microsoft.com/office/drawing/2014/main" id="{8E997A61-7A04-7DA8-3C9D-41255DB7F3BE}"/>
              </a:ext>
            </a:extLst>
          </p:cNvPr>
          <p:cNvSpPr/>
          <p:nvPr/>
        </p:nvSpPr>
        <p:spPr>
          <a:xfrm>
            <a:off x="7886612" y="1465662"/>
            <a:ext cx="1459160" cy="851604"/>
          </a:xfrm>
          <a:prstGeom prst="rect">
            <a:avLst/>
          </a:prstGeom>
          <a:solidFill>
            <a:schemeClr val="bg1"/>
          </a:solidFill>
          <a:ln w="12700"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Distributed</a:t>
            </a:r>
            <a:r>
              <a:rPr lang="de-DE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Computation</a:t>
            </a:r>
          </a:p>
          <a:p>
            <a:pPr algn="ctr"/>
            <a:r>
              <a:rPr lang="de-DE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Frameworks</a:t>
            </a:r>
            <a:endParaRPr lang="de-DE" sz="18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Can 75">
            <a:extLst>
              <a:ext uri="{FF2B5EF4-FFF2-40B4-BE49-F238E27FC236}">
                <a16:creationId xmlns:a16="http://schemas.microsoft.com/office/drawing/2014/main" id="{D09B2052-AA4C-5535-01BD-BF361D211DDD}"/>
              </a:ext>
            </a:extLst>
          </p:cNvPr>
          <p:cNvSpPr/>
          <p:nvPr/>
        </p:nvSpPr>
        <p:spPr>
          <a:xfrm>
            <a:off x="9273767" y="3465093"/>
            <a:ext cx="944747" cy="400502"/>
          </a:xfrm>
          <a:prstGeom prst="can">
            <a:avLst>
              <a:gd name="adj" fmla="val 20759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>
              <a:lnSpc>
                <a:spcPts val="1600"/>
              </a:lnSpc>
            </a:pPr>
            <a:r>
              <a:rPr lang="en-US" dirty="0">
                <a:latin typeface="Calibri" panose="020F0502020204030204" pitchFamily="34" charset="0"/>
                <a:cs typeface="Calibri" panose="020F0502020204030204" pitchFamily="34" charset="0"/>
              </a:rPr>
              <a:t>Catalogs</a:t>
            </a:r>
          </a:p>
        </p:txBody>
      </p:sp>
      <p:pic>
        <p:nvPicPr>
          <p:cNvPr id="31" name="Picture 2" descr="http://spark.apache.org/images/spark-logo-trademark.png">
            <a:extLst>
              <a:ext uri="{FF2B5EF4-FFF2-40B4-BE49-F238E27FC236}">
                <a16:creationId xmlns:a16="http://schemas.microsoft.com/office/drawing/2014/main" id="{F71E1CAF-83E8-D74C-9410-887924D10A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9135" y="1465662"/>
            <a:ext cx="659544" cy="350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754C48E-9593-78B9-DA6E-0419247A9BF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66944" y="4112299"/>
            <a:ext cx="535006" cy="401255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D6426CF-23A5-E3F7-0BEA-A12E0AE887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158947" y="4112299"/>
            <a:ext cx="846906" cy="325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211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5" grpId="0"/>
      <p:bldP spid="27" grpId="0"/>
      <p:bldP spid="28" grpId="0" animBg="1"/>
      <p:bldP spid="29" grpId="0" animBg="1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C5F78-EF26-3A38-11F7-BBDF4293C1D0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Catalogs</a:t>
            </a:r>
          </a:p>
          <a:p>
            <a:pPr lvl="1"/>
            <a:r>
              <a:rPr lang="en-US" dirty="0"/>
              <a:t>Data curation in repositories for finding datasets in </a:t>
            </a:r>
            <a:r>
              <a:rPr lang="en-US" b="1" dirty="0">
                <a:solidFill>
                  <a:schemeClr val="accent1"/>
                </a:solidFill>
              </a:rPr>
              <a:t>data lakes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Metadata and provenance</a:t>
            </a:r>
          </a:p>
          <a:p>
            <a:pPr lvl="1"/>
            <a:r>
              <a:rPr lang="en-US" dirty="0"/>
              <a:t>Augment data with open and linked data sources </a:t>
            </a:r>
            <a:endParaRPr lang="en-US" sz="700" dirty="0"/>
          </a:p>
          <a:p>
            <a:r>
              <a:rPr lang="en-US" dirty="0"/>
              <a:t>Examples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485721F-3787-B73A-A7C8-3E6C764C348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Data Catalogs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D0091BD-DDEF-6456-9632-6867862388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47482" y="1300044"/>
            <a:ext cx="4975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0B92C40-6F7F-D1F4-8FCB-37A2F0B702A5}"/>
              </a:ext>
            </a:extLst>
          </p:cNvPr>
          <p:cNvSpPr txBox="1"/>
          <p:nvPr/>
        </p:nvSpPr>
        <p:spPr>
          <a:xfrm>
            <a:off x="7812420" y="1350288"/>
            <a:ext cx="3406391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Alon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Y. Halevy et al: Goods: Organizing Google's Datasets.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SIGMOD 2016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472911-EF59-BE5C-6E1E-927627A0DA7C}"/>
              </a:ext>
            </a:extLst>
          </p:cNvPr>
          <p:cNvSpPr txBox="1"/>
          <p:nvPr/>
        </p:nvSpPr>
        <p:spPr>
          <a:xfrm>
            <a:off x="8228068" y="1958800"/>
            <a:ext cx="2975715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[Dan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Brickley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Matthew Burgess, Natasha F.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Noy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Google Dataset Search: Building a search engine for datasets in an open Web ecosystem.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WWW 2019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00B28E1-6384-5AAF-A85E-976F1408B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47482" y="2107276"/>
            <a:ext cx="497900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EF8CE9C-4A70-AF21-3017-908804CC82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811" y="3411264"/>
            <a:ext cx="2763296" cy="207153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9641283-7232-C93C-242A-222FD9A06251}"/>
              </a:ext>
            </a:extLst>
          </p:cNvPr>
          <p:cNvSpPr txBox="1"/>
          <p:nvPr/>
        </p:nvSpPr>
        <p:spPr>
          <a:xfrm>
            <a:off x="791811" y="2987331"/>
            <a:ext cx="27632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SAP Data Hub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A26D50-937F-1B26-8767-5FF821F9CAC4}"/>
              </a:ext>
            </a:extLst>
          </p:cNvPr>
          <p:cNvSpPr txBox="1"/>
          <p:nvPr/>
        </p:nvSpPr>
        <p:spPr>
          <a:xfrm>
            <a:off x="4739667" y="3059346"/>
            <a:ext cx="276329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Google Dataset Search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5365ED0-6570-B103-F354-856AABC435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55082" y="3386810"/>
            <a:ext cx="4471293" cy="239504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04BD539B-90B6-26E5-C9BA-CE1F43BFEC91}"/>
              </a:ext>
            </a:extLst>
          </p:cNvPr>
          <p:cNvSpPr txBox="1"/>
          <p:nvPr/>
        </p:nvSpPr>
        <p:spPr>
          <a:xfrm>
            <a:off x="791811" y="5482801"/>
            <a:ext cx="2763296" cy="30777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[SAP Sapphire Now 2019]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7F97F28-3117-7DFF-68BF-528D9695FA2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347482" y="2966694"/>
            <a:ext cx="494959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8FDFBF1-3A94-E72C-A6EE-DFA0650719F6}"/>
              </a:ext>
            </a:extLst>
          </p:cNvPr>
          <p:cNvSpPr txBox="1"/>
          <p:nvPr/>
        </p:nvSpPr>
        <p:spPr>
          <a:xfrm>
            <a:off x="7947878" y="2907264"/>
            <a:ext cx="3279211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[Omar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Benjelloun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Shiyu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Chen, Natasha Noy: Google Dataset Search by the Numbers,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  <a:hlinkClick r:id="rId7"/>
              </a:rPr>
              <a:t>https://arxiv.org/pdf/2006.06894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4FB927C-F0E4-B0A5-933E-F5F136A6D4A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7776" y="3709983"/>
            <a:ext cx="3008154" cy="169823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618452E3-B635-86EA-1C1D-1DFDE3366A4A}"/>
              </a:ext>
            </a:extLst>
          </p:cNvPr>
          <p:cNvSpPr txBox="1"/>
          <p:nvPr/>
        </p:nvSpPr>
        <p:spPr>
          <a:xfrm>
            <a:off x="9283850" y="5396737"/>
            <a:ext cx="1987090" cy="33855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500K </a:t>
            </a:r>
            <a:r>
              <a:rPr lang="en-US" sz="1600" b="1" dirty="0">
                <a:solidFill>
                  <a:srgbClr val="C40D1E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 30M datasets</a:t>
            </a:r>
            <a:endParaRPr lang="en-US" sz="1600" b="1" dirty="0">
              <a:solidFill>
                <a:srgbClr val="C40D1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0588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9" grpId="0"/>
      <p:bldP spid="10" grpId="0"/>
      <p:bldP spid="12" grpId="0"/>
      <p:bldP spid="15" grpId="0"/>
      <p:bldP spid="1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777752A-3C19-3D7B-F46B-F552950D51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 Provenance</a:t>
            </a:r>
          </a:p>
          <a:p>
            <a:r>
              <a:rPr lang="en-US" dirty="0">
                <a:solidFill>
                  <a:schemeClr val="tx1"/>
                </a:solidFill>
              </a:rPr>
              <a:t>Data Catalogs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53A55A-84FA-DA28-D1A0-B8512BB22E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37285010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8D3A52F-3CC3-D3B5-AB92-57BB804EFCB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GAIA-X </a:t>
            </a:r>
            <a:br>
              <a:rPr lang="en-US" dirty="0"/>
            </a:br>
            <a:r>
              <a:rPr lang="en-US" dirty="0"/>
              <a:t>Architecture </a:t>
            </a:r>
            <a:br>
              <a:rPr lang="en-US" dirty="0"/>
            </a:br>
            <a:r>
              <a:rPr lang="en-US" dirty="0"/>
              <a:t>Overview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A084EF-296A-DF00-B1AE-F182D41E946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GAIA-X Initiative &amp; Integration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3955394-C639-D366-6591-86CA8D8403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7244" y="1335663"/>
            <a:ext cx="7515650" cy="423185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8F082BC-3CE4-E0A1-781A-5483EC9E0E14}"/>
              </a:ext>
            </a:extLst>
          </p:cNvPr>
          <p:cNvSpPr/>
          <p:nvPr/>
        </p:nvSpPr>
        <p:spPr>
          <a:xfrm>
            <a:off x="2973002" y="1335663"/>
            <a:ext cx="8580674" cy="2823150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D6B3880-B0D2-01DC-79F1-4908D290CBB7}"/>
              </a:ext>
            </a:extLst>
          </p:cNvPr>
          <p:cNvSpPr/>
          <p:nvPr/>
        </p:nvSpPr>
        <p:spPr>
          <a:xfrm>
            <a:off x="2807632" y="1303233"/>
            <a:ext cx="8781714" cy="4264287"/>
          </a:xfrm>
          <a:prstGeom prst="rect">
            <a:avLst/>
          </a:prstGeom>
          <a:noFill/>
          <a:ln w="25400">
            <a:solidFill>
              <a:schemeClr val="accent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Digital </a:t>
            </a:r>
            <a:b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Platform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E4809AF-4793-F626-C9DC-259B525AE9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11420" y="408323"/>
            <a:ext cx="455634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AA72953-1085-479C-3804-B877BFCCC85C}"/>
              </a:ext>
            </a:extLst>
          </p:cNvPr>
          <p:cNvSpPr txBox="1"/>
          <p:nvPr/>
        </p:nvSpPr>
        <p:spPr>
          <a:xfrm>
            <a:off x="6868512" y="356001"/>
            <a:ext cx="3034145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BMWi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GAIA-X: Driver of digital innovation in Europe – Featuring the next generation of data infrastructure,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23834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CD8520D-5DB5-F6FE-5474-8B33E6685D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Example Delta Lake (and Lakehouse Architecture)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F28663-DCD0-F1AB-9C02-46BEB3A6B2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7673"/>
          <a:stretch/>
        </p:blipFill>
        <p:spPr>
          <a:xfrm>
            <a:off x="7933267" y="1603671"/>
            <a:ext cx="2634606" cy="316002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834224A-1B9C-3E28-EDEC-FC2D88D76BB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459"/>
          <a:stretch/>
        </p:blipFill>
        <p:spPr>
          <a:xfrm>
            <a:off x="908252" y="1600133"/>
            <a:ext cx="4689477" cy="316002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2263AEB-5A72-DC6A-43CE-A283B160AA60}"/>
              </a:ext>
            </a:extLst>
          </p:cNvPr>
          <p:cNvSpPr txBox="1"/>
          <p:nvPr/>
        </p:nvSpPr>
        <p:spPr>
          <a:xfrm>
            <a:off x="934179" y="1198252"/>
            <a:ext cx="113215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DWH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D43FB2C-A6E6-FCD6-8F62-8190A2917968}"/>
              </a:ext>
            </a:extLst>
          </p:cNvPr>
          <p:cNvSpPr txBox="1"/>
          <p:nvPr/>
        </p:nvSpPr>
        <p:spPr>
          <a:xfrm>
            <a:off x="3874864" y="1191161"/>
            <a:ext cx="93566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Lake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C090A2-6F76-0B72-4771-4F3EB0CB4284}"/>
              </a:ext>
            </a:extLst>
          </p:cNvPr>
          <p:cNvSpPr txBox="1"/>
          <p:nvPr/>
        </p:nvSpPr>
        <p:spPr>
          <a:xfrm>
            <a:off x="8699420" y="1194703"/>
            <a:ext cx="113215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Lakehouse</a:t>
            </a:r>
          </a:p>
        </p:txBody>
      </p:sp>
      <p:sp>
        <p:nvSpPr>
          <p:cNvPr id="11" name="Down Arrow 8">
            <a:extLst>
              <a:ext uri="{FF2B5EF4-FFF2-40B4-BE49-F238E27FC236}">
                <a16:creationId xmlns:a16="http://schemas.microsoft.com/office/drawing/2014/main" id="{2BCFE7A9-741C-5FF7-49C5-348A5E46FD89}"/>
              </a:ext>
            </a:extLst>
          </p:cNvPr>
          <p:cNvSpPr/>
          <p:nvPr/>
        </p:nvSpPr>
        <p:spPr>
          <a:xfrm rot="16200000">
            <a:off x="6513645" y="2791112"/>
            <a:ext cx="419952" cy="358115"/>
          </a:xfrm>
          <a:prstGeom prst="down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ounded Rectangle 9">
            <a:extLst>
              <a:ext uri="{FF2B5EF4-FFF2-40B4-BE49-F238E27FC236}">
                <a16:creationId xmlns:a16="http://schemas.microsoft.com/office/drawing/2014/main" id="{8D81E74A-284F-43C6-8F27-FEBE46AE7F88}"/>
              </a:ext>
            </a:extLst>
          </p:cNvPr>
          <p:cNvSpPr/>
          <p:nvPr/>
        </p:nvSpPr>
        <p:spPr>
          <a:xfrm>
            <a:off x="8280203" y="2573400"/>
            <a:ext cx="776177" cy="283535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SQL</a:t>
            </a:r>
          </a:p>
        </p:txBody>
      </p:sp>
      <p:sp>
        <p:nvSpPr>
          <p:cNvPr id="13" name="Rounded Rectangle 10">
            <a:extLst>
              <a:ext uri="{FF2B5EF4-FFF2-40B4-BE49-F238E27FC236}">
                <a16:creationId xmlns:a16="http://schemas.microsoft.com/office/drawing/2014/main" id="{809FB973-D756-2DCC-6B44-AC6237B8F77E}"/>
              </a:ext>
            </a:extLst>
          </p:cNvPr>
          <p:cNvSpPr/>
          <p:nvPr/>
        </p:nvSpPr>
        <p:spPr>
          <a:xfrm>
            <a:off x="9192480" y="2573400"/>
            <a:ext cx="1300310" cy="283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Data Frames</a:t>
            </a:r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9AEC3E04-6B5B-37B0-3531-DD369470B655}"/>
              </a:ext>
            </a:extLst>
          </p:cNvPr>
          <p:cNvSpPr/>
          <p:nvPr/>
        </p:nvSpPr>
        <p:spPr>
          <a:xfrm>
            <a:off x="8278076" y="2970733"/>
            <a:ext cx="2214714" cy="283536"/>
          </a:xfrm>
          <a:prstGeom prst="round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Metadata APIs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11A972A-30C7-7720-FE16-1961814D039D}"/>
              </a:ext>
            </a:extLst>
          </p:cNvPr>
          <p:cNvSpPr txBox="1"/>
          <p:nvPr/>
        </p:nvSpPr>
        <p:spPr>
          <a:xfrm>
            <a:off x="5923280" y="4210421"/>
            <a:ext cx="1490133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Open Formats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5F6EA10-EBA9-AF85-0601-C1D589FD3C76}"/>
              </a:ext>
            </a:extLst>
          </p:cNvPr>
          <p:cNvSpPr txBox="1"/>
          <p:nvPr/>
        </p:nvSpPr>
        <p:spPr>
          <a:xfrm>
            <a:off x="10450455" y="3302376"/>
            <a:ext cx="524932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TXs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A7476A-2959-D285-197B-54C1CCA35844}"/>
              </a:ext>
            </a:extLst>
          </p:cNvPr>
          <p:cNvSpPr txBox="1"/>
          <p:nvPr/>
        </p:nvSpPr>
        <p:spPr>
          <a:xfrm>
            <a:off x="9982091" y="4120002"/>
            <a:ext cx="1083646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Versioning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445053B-E50F-0BC7-9B58-88CD8298C698}"/>
              </a:ext>
            </a:extLst>
          </p:cNvPr>
          <p:cNvSpPr txBox="1"/>
          <p:nvPr/>
        </p:nvSpPr>
        <p:spPr>
          <a:xfrm>
            <a:off x="10439294" y="3662799"/>
            <a:ext cx="668780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 err="1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DCtlg</a:t>
            </a:r>
            <a:endParaRPr lang="en-US" b="1" dirty="0">
              <a:solidFill>
                <a:schemeClr val="accent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97848447-C0BD-D843-3CC4-2B09A69B8F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7690" y="5028064"/>
            <a:ext cx="497709" cy="640080"/>
          </a:xfrm>
          <a:prstGeom prst="rect">
            <a:avLst/>
          </a:prstGeom>
          <a:noFill/>
          <a:ln w="25400">
            <a:solidFill>
              <a:srgbClr val="7889FB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63F0256F-884B-AFFC-080C-823773AC2ACF}"/>
              </a:ext>
            </a:extLst>
          </p:cNvPr>
          <p:cNvSpPr txBox="1"/>
          <p:nvPr/>
        </p:nvSpPr>
        <p:spPr>
          <a:xfrm>
            <a:off x="4971508" y="4871425"/>
            <a:ext cx="3408390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Ali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Ghodsi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Reynold Xin,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Matei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Zaharia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Lakehouse: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A New Generation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of Open Platforms that Unify Data Ware-housing and Advanced Analytics,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2021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3AD9DD7-82D6-8266-834B-77AAD4EE5E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459" y="5023411"/>
            <a:ext cx="496005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181439B-F8DC-2469-40C9-B508C3B104B0}"/>
              </a:ext>
            </a:extLst>
          </p:cNvPr>
          <p:cNvSpPr txBox="1"/>
          <p:nvPr/>
        </p:nvSpPr>
        <p:spPr>
          <a:xfrm>
            <a:off x="1661139" y="4873956"/>
            <a:ext cx="253015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[Michael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Armbrust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et al: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Delta Lake: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 High-Performance ACID Table Storage over Cloud Object Stores.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PVLDB 13(12) 2020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D13DAC08-588D-DCFA-A03D-67B37DECEF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9919" y="5008468"/>
            <a:ext cx="49625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3165B81A-3C41-0915-E729-5984F5870243}"/>
              </a:ext>
            </a:extLst>
          </p:cNvPr>
          <p:cNvSpPr txBox="1"/>
          <p:nvPr/>
        </p:nvSpPr>
        <p:spPr>
          <a:xfrm>
            <a:off x="9365782" y="4957856"/>
            <a:ext cx="2442739" cy="738664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[Alexander </a:t>
            </a:r>
            <a:r>
              <a:rPr lang="en-US" sz="1400" dirty="0" err="1">
                <a:latin typeface="Calibri" panose="020F0502020204030204" pitchFamily="34" charset="0"/>
                <a:cs typeface="Calibri" panose="020F0502020204030204" pitchFamily="34" charset="0"/>
              </a:rPr>
              <a:t>Behm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: Photon: A </a:t>
            </a:r>
            <a:b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High-Performance Query Engine for the </a:t>
            </a:r>
            <a:r>
              <a:rPr lang="en-US" sz="1400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Lakehouse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CIDR 2022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654017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  <p:bldP spid="20" grpId="0"/>
      <p:bldP spid="22" grpId="0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1481CBB-5FA6-D5FB-E863-001A2ACDB13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Dictionary of Datasets</a:t>
            </a:r>
          </a:p>
          <a:p>
            <a:pPr lvl="1"/>
            <a:r>
              <a:rPr lang="en-US" dirty="0"/>
              <a:t>Basic overview, links, and curation of available datasets</a:t>
            </a:r>
          </a:p>
          <a:p>
            <a:pPr lvl="1"/>
            <a:r>
              <a:rPr lang="en-US" dirty="0"/>
              <a:t>Raw/original, curated datasets, derived data products</a:t>
            </a:r>
          </a:p>
          <a:p>
            <a:pPr lvl="2"/>
            <a:endParaRPr lang="en-US" sz="1000" dirty="0"/>
          </a:p>
          <a:p>
            <a:r>
              <a:rPr lang="en-US" dirty="0"/>
              <a:t>#2 Rich Meta Data Collection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Format, schema, and access information </a:t>
            </a:r>
            <a:r>
              <a:rPr lang="en-US" dirty="0"/>
              <a:t>of datasets</a:t>
            </a:r>
          </a:p>
          <a:p>
            <a:pPr lvl="1"/>
            <a:r>
              <a:rPr lang="en-US" b="1" dirty="0">
                <a:solidFill>
                  <a:srgbClr val="C40D1E"/>
                </a:solidFill>
              </a:rPr>
              <a:t>Data profiling, data validation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results, and data quality scores </a:t>
            </a:r>
          </a:p>
          <a:p>
            <a:pPr lvl="2"/>
            <a:endParaRPr lang="en-US" sz="1000" dirty="0"/>
          </a:p>
          <a:p>
            <a:r>
              <a:rPr lang="en-US" dirty="0"/>
              <a:t>#3 Lineage/Provenance</a:t>
            </a:r>
          </a:p>
          <a:p>
            <a:pPr lvl="1"/>
            <a:r>
              <a:rPr lang="en-US" dirty="0"/>
              <a:t>Coarse- </a:t>
            </a:r>
            <a:r>
              <a:rPr lang="en-US" b="1" dirty="0">
                <a:solidFill>
                  <a:srgbClr val="7889FB"/>
                </a:solidFill>
              </a:rPr>
              <a:t>or fine-grained lineage</a:t>
            </a:r>
            <a:r>
              <a:rPr lang="en-US" dirty="0"/>
              <a:t>, incl applied </a:t>
            </a:r>
            <a:r>
              <a:rPr lang="en-US" b="1" dirty="0">
                <a:solidFill>
                  <a:srgbClr val="7889FB"/>
                </a:solidFill>
              </a:rPr>
              <a:t>data integration and cleaning process </a:t>
            </a:r>
          </a:p>
          <a:p>
            <a:pPr lvl="1"/>
            <a:r>
              <a:rPr lang="en-US" dirty="0"/>
              <a:t>Optionally </a:t>
            </a:r>
            <a:r>
              <a:rPr lang="en-US" b="1" dirty="0">
                <a:solidFill>
                  <a:srgbClr val="C40D1E"/>
                </a:solidFill>
              </a:rPr>
              <a:t>artifacts</a:t>
            </a:r>
            <a:r>
              <a:rPr lang="en-US" dirty="0"/>
              <a:t> to reproduce datasets from sources</a:t>
            </a:r>
          </a:p>
          <a:p>
            <a:pPr lvl="2"/>
            <a:endParaRPr lang="en-US" sz="1000" dirty="0"/>
          </a:p>
          <a:p>
            <a:r>
              <a:rPr lang="en-US" dirty="0"/>
              <a:t>#4 Data Discovery, Governance, and Sharing</a:t>
            </a:r>
          </a:p>
          <a:p>
            <a:pPr lvl="1"/>
            <a:r>
              <a:rPr lang="en-US" dirty="0"/>
              <a:t>Find related “joinable” datasets (e.g., over spatial-temporal keys)</a:t>
            </a:r>
          </a:p>
          <a:p>
            <a:pPr lvl="1"/>
            <a:r>
              <a:rPr lang="en-US" b="1" dirty="0">
                <a:solidFill>
                  <a:srgbClr val="7889FB"/>
                </a:solidFill>
              </a:rPr>
              <a:t>Efficient discovery </a:t>
            </a:r>
            <a:r>
              <a:rPr lang="en-US" dirty="0">
                <a:solidFill>
                  <a:schemeClr val="tx1"/>
                </a:solidFill>
              </a:rPr>
              <a:t>and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b="1" dirty="0">
                <a:solidFill>
                  <a:srgbClr val="C40D1E"/>
                </a:solidFill>
              </a:rPr>
              <a:t>sharing</a:t>
            </a:r>
            <a:r>
              <a:rPr lang="en-US" b="1" dirty="0">
                <a:solidFill>
                  <a:srgbClr val="7889FB"/>
                </a:solidFill>
              </a:rPr>
              <a:t> </a:t>
            </a:r>
            <a:r>
              <a:rPr lang="en-US" dirty="0"/>
              <a:t>of federated data sources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AC3786-D658-35E9-2BE3-37A4E62F55C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Key Features of a Data Catalog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818EFB-7C13-F047-94BD-74E04BD1DC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7217" y="4927441"/>
            <a:ext cx="494741" cy="640080"/>
          </a:xfrm>
          <a:prstGeom prst="rect">
            <a:avLst/>
          </a:prstGeom>
          <a:ln w="25400">
            <a:solidFill>
              <a:srgbClr val="7889FB"/>
            </a:solidFill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FED88FE-86CD-31DB-AC0A-69B888F1DA60}"/>
              </a:ext>
            </a:extLst>
          </p:cNvPr>
          <p:cNvSpPr txBox="1"/>
          <p:nvPr/>
        </p:nvSpPr>
        <p:spPr>
          <a:xfrm>
            <a:off x="7547367" y="4776834"/>
            <a:ext cx="3491517" cy="95410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r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[Sonia Castelo,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Rémi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Rampin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Aécio S. R. Santos, Aline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Bessa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Fernando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Chirigati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Juliana Freire: </a:t>
            </a:r>
            <a:r>
              <a:rPr lang="en-US" sz="1400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Auctus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A Dataset Search Engine for Data Discovery and Augmentation. </a:t>
            </a:r>
            <a:r>
              <a:rPr lang="en-US" sz="14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PVLDB 2021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72592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B63C2D8-B0BE-410E-52D9-AC4CE46DE10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Apache Atlas Overview</a:t>
            </a:r>
          </a:p>
          <a:p>
            <a:pPr lvl="1"/>
            <a:r>
              <a:rPr lang="en-US" dirty="0"/>
              <a:t>Metadata management and governance capabilities</a:t>
            </a:r>
          </a:p>
          <a:p>
            <a:pPr lvl="1"/>
            <a:r>
              <a:rPr lang="en-US" dirty="0"/>
              <a:t>Build catalog (data classification, cross-component lineage)</a:t>
            </a:r>
          </a:p>
          <a:p>
            <a:pPr lvl="1"/>
            <a:endParaRPr lang="en-US" sz="1000" dirty="0"/>
          </a:p>
          <a:p>
            <a:r>
              <a:rPr lang="en-US" dirty="0"/>
              <a:t>Example</a:t>
            </a:r>
          </a:p>
          <a:p>
            <a:pPr lvl="1"/>
            <a:r>
              <a:rPr lang="en-US" dirty="0"/>
              <a:t>Configure Atlas hooks </a:t>
            </a:r>
            <a:br>
              <a:rPr lang="en-US" dirty="0"/>
            </a:br>
            <a:r>
              <a:rPr lang="en-US" dirty="0"/>
              <a:t>w/ Hadoop components</a:t>
            </a:r>
          </a:p>
          <a:p>
            <a:pPr lvl="1"/>
            <a:r>
              <a:rPr lang="en-US" dirty="0"/>
              <a:t>Automatic tracking of </a:t>
            </a:r>
            <a:br>
              <a:rPr lang="en-US" dirty="0"/>
            </a:br>
            <a:r>
              <a:rPr lang="en-US" dirty="0"/>
              <a:t>lineage and side effects 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9087FA-23F0-D8E0-FA99-C7C6696992A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Apache Atlas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9639349-3FF7-24BE-627E-615181A03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8452" y="1431192"/>
            <a:ext cx="3212946" cy="5854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70263E0-2DBC-EEDB-8464-5A2C0EDFD008}"/>
              </a:ext>
            </a:extLst>
          </p:cNvPr>
          <p:cNvSpPr/>
          <p:nvPr/>
        </p:nvSpPr>
        <p:spPr>
          <a:xfrm>
            <a:off x="5309904" y="4472994"/>
            <a:ext cx="55816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https://www.cloudera.com/tutorials/cross-component-lineage-with-apache-atlas-across-apache-sqoop-hive-kafka-storm/.html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37D93C7-39B5-5A7F-2ADC-146CEFB3F0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4475" y="2480734"/>
            <a:ext cx="7613650" cy="198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8759681-6CC0-3C2A-1C74-DDF93D334CF7}"/>
              </a:ext>
            </a:extLst>
          </p:cNvPr>
          <p:cNvSpPr txBox="1"/>
          <p:nvPr/>
        </p:nvSpPr>
        <p:spPr>
          <a:xfrm>
            <a:off x="8203148" y="1124740"/>
            <a:ext cx="27270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[</a:t>
            </a:r>
            <a:r>
              <a:rPr lang="en-US" dirty="0">
                <a:hlinkClick r:id="rId5"/>
              </a:rPr>
              <a:t>https://atlas.apache.org</a:t>
            </a:r>
            <a:r>
              <a:rPr lang="en-US" dirty="0"/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10294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8056235-72CF-9A6A-1AE4-7075A8B66C15}"/>
              </a:ext>
            </a:extLst>
          </p:cNvPr>
          <p:cNvSpPr/>
          <p:nvPr/>
        </p:nvSpPr>
        <p:spPr>
          <a:xfrm>
            <a:off x="1194318" y="5700827"/>
            <a:ext cx="10997682" cy="115717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78F0DB-84BF-3CA1-4FD6-98049355F01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Motivation and Terminology</a:t>
            </a:r>
          </a:p>
          <a:p>
            <a:r>
              <a:rPr lang="en-US" dirty="0">
                <a:solidFill>
                  <a:schemeClr val="tx1"/>
                </a:solidFill>
              </a:rPr>
              <a:t>Data Provenance</a:t>
            </a:r>
          </a:p>
          <a:p>
            <a:r>
              <a:rPr lang="en-US" dirty="0">
                <a:solidFill>
                  <a:schemeClr val="tx1"/>
                </a:solidFill>
              </a:rPr>
              <a:t>Data Catalogs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Next Lectures (</a:t>
            </a:r>
            <a:r>
              <a:rPr lang="en-US" dirty="0">
                <a:solidFill>
                  <a:srgbClr val="C40D1E"/>
                </a:solidFill>
              </a:rPr>
              <a:t>Large-scale Data Management and Analysis</a:t>
            </a:r>
            <a:r>
              <a:rPr lang="en-US" dirty="0"/>
              <a:t>)</a:t>
            </a:r>
          </a:p>
          <a:p>
            <a:pPr lvl="1"/>
            <a:r>
              <a:rPr lang="en-US" b="1" dirty="0"/>
              <a:t>08 </a:t>
            </a:r>
            <a:r>
              <a:rPr lang="en-US" b="1" dirty="0">
                <a:solidFill>
                  <a:srgbClr val="7889FB"/>
                </a:solidFill>
              </a:rPr>
              <a:t>Cloud Computing Fundamentals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[Dec 05, </a:t>
            </a:r>
            <a:r>
              <a:rPr lang="en-US" b="1" dirty="0">
                <a:solidFill>
                  <a:srgbClr val="C40D1E"/>
                </a:solidFill>
              </a:rPr>
              <a:t>virtual only</a:t>
            </a:r>
            <a:r>
              <a:rPr lang="en-US" dirty="0"/>
              <a:t>]</a:t>
            </a:r>
          </a:p>
          <a:p>
            <a:pPr lvl="1"/>
            <a:r>
              <a:rPr lang="en-US" b="1" dirty="0"/>
              <a:t>09 </a:t>
            </a:r>
            <a:r>
              <a:rPr lang="en-US" b="1" dirty="0">
                <a:solidFill>
                  <a:srgbClr val="7889FB"/>
                </a:solidFill>
              </a:rPr>
              <a:t>Cloud Resource Management and Scheduling</a:t>
            </a:r>
            <a:r>
              <a:rPr lang="en-US" dirty="0"/>
              <a:t> [Dec 12]</a:t>
            </a:r>
          </a:p>
          <a:p>
            <a:pPr lvl="1"/>
            <a:r>
              <a:rPr lang="en-US" b="1" dirty="0"/>
              <a:t>10 </a:t>
            </a:r>
            <a:r>
              <a:rPr lang="en-US" b="1" dirty="0">
                <a:solidFill>
                  <a:srgbClr val="7889FB"/>
                </a:solidFill>
              </a:rPr>
              <a:t>Distributed Data Storage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[Dec 19]</a:t>
            </a:r>
          </a:p>
          <a:p>
            <a:pPr lvl="1"/>
            <a:r>
              <a:rPr lang="en-US" b="1" dirty="0"/>
              <a:t>11 </a:t>
            </a:r>
            <a:r>
              <a:rPr lang="en-US" b="1" dirty="0">
                <a:solidFill>
                  <a:srgbClr val="7889FB"/>
                </a:solidFill>
              </a:rPr>
              <a:t>Distributed, Data-Parallel Computation</a:t>
            </a:r>
            <a:r>
              <a:rPr lang="en-US" dirty="0">
                <a:solidFill>
                  <a:srgbClr val="7889FB"/>
                </a:solidFill>
              </a:rPr>
              <a:t> </a:t>
            </a:r>
            <a:r>
              <a:rPr lang="en-US" dirty="0"/>
              <a:t>[Jan 09]</a:t>
            </a:r>
          </a:p>
          <a:p>
            <a:pPr lvl="1"/>
            <a:r>
              <a:rPr lang="en-US" b="1" dirty="0"/>
              <a:t>12 </a:t>
            </a:r>
            <a:r>
              <a:rPr lang="en-US" b="1" dirty="0">
                <a:solidFill>
                  <a:srgbClr val="7889FB"/>
                </a:solidFill>
              </a:rPr>
              <a:t>Distributed Stream Processing </a:t>
            </a:r>
            <a:r>
              <a:rPr lang="en-US" dirty="0"/>
              <a:t>[Jan 16]</a:t>
            </a:r>
          </a:p>
          <a:p>
            <a:pPr lvl="1"/>
            <a:r>
              <a:rPr lang="en-US" b="1" dirty="0"/>
              <a:t>13 </a:t>
            </a:r>
            <a:r>
              <a:rPr lang="en-US" b="1" dirty="0">
                <a:solidFill>
                  <a:srgbClr val="7889FB"/>
                </a:solidFill>
              </a:rPr>
              <a:t>Distributed Machine Learning Systems </a:t>
            </a:r>
            <a:r>
              <a:rPr lang="en-US" dirty="0"/>
              <a:t>[Jan 23]</a:t>
            </a:r>
          </a:p>
          <a:p>
            <a:pPr lvl="1"/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7DD1B8-4944-4292-1BD0-EBC44BDDFC7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Summary and </a:t>
            </a:r>
            <a:r>
              <a:rPr lang="en-US" dirty="0">
                <a:solidFill>
                  <a:schemeClr val="accent1"/>
                </a:solidFill>
              </a:rPr>
              <a:t>Q&amp;A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7AF26BE-048E-D625-07C6-298C8EA729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01042" y="396545"/>
            <a:ext cx="2499525" cy="249952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65F1746-8B7D-7917-4022-652631B0E601}"/>
              </a:ext>
            </a:extLst>
          </p:cNvPr>
          <p:cNvSpPr txBox="1"/>
          <p:nvPr/>
        </p:nvSpPr>
        <p:spPr>
          <a:xfrm>
            <a:off x="10592331" y="1268963"/>
            <a:ext cx="1510025" cy="523220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l"/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https://xkcd.com/</a:t>
            </a:r>
            <a:b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</a:b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2582/</a:t>
            </a:r>
            <a:r>
              <a:rPr lang="en-US" sz="1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2087123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4A34D-5047-8343-7B4C-3940DAC5A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Motivation and Terminology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03574-7285-6794-9881-100C96AA4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0948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DA3DD5-8FA8-92CF-8BC0-2EF20F55016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#1 Findable </a:t>
            </a:r>
          </a:p>
          <a:p>
            <a:pPr lvl="1"/>
            <a:r>
              <a:rPr lang="en-US" dirty="0"/>
              <a:t>Metadata and data have globally unique </a:t>
            </a:r>
            <a:r>
              <a:rPr lang="en-US" b="1" dirty="0">
                <a:solidFill>
                  <a:srgbClr val="7889FB"/>
                </a:solidFill>
              </a:rPr>
              <a:t>persistent identifiers</a:t>
            </a:r>
          </a:p>
          <a:p>
            <a:pPr lvl="1"/>
            <a:r>
              <a:rPr lang="en-US" dirty="0"/>
              <a:t>Data describes w/ rich </a:t>
            </a:r>
            <a:r>
              <a:rPr lang="en-US" b="1" dirty="0">
                <a:solidFill>
                  <a:srgbClr val="7889FB"/>
                </a:solidFill>
              </a:rPr>
              <a:t>meta data</a:t>
            </a:r>
            <a:r>
              <a:rPr lang="en-US" dirty="0"/>
              <a:t>; registered/indexes and searchable</a:t>
            </a:r>
          </a:p>
          <a:p>
            <a:pPr lvl="2"/>
            <a:endParaRPr lang="en-US" sz="1000" dirty="0"/>
          </a:p>
          <a:p>
            <a:r>
              <a:rPr lang="en-US" dirty="0"/>
              <a:t>#2 Accessible</a:t>
            </a:r>
          </a:p>
          <a:p>
            <a:pPr lvl="1"/>
            <a:r>
              <a:rPr lang="en-US" dirty="0"/>
              <a:t>Metadata and data retrievable via open, free and universal </a:t>
            </a:r>
            <a:r>
              <a:rPr lang="en-US" b="1" dirty="0" err="1">
                <a:solidFill>
                  <a:srgbClr val="7889FB"/>
                </a:solidFill>
              </a:rPr>
              <a:t>commnication</a:t>
            </a:r>
            <a:r>
              <a:rPr lang="en-US" b="1" dirty="0">
                <a:solidFill>
                  <a:srgbClr val="7889FB"/>
                </a:solidFill>
              </a:rPr>
              <a:t> protocols</a:t>
            </a:r>
          </a:p>
          <a:p>
            <a:pPr lvl="1"/>
            <a:r>
              <a:rPr lang="en-US" dirty="0"/>
              <a:t>Metadata accessible even when data no longer available</a:t>
            </a:r>
          </a:p>
          <a:p>
            <a:pPr lvl="2"/>
            <a:endParaRPr lang="en-US" sz="1000" dirty="0"/>
          </a:p>
          <a:p>
            <a:r>
              <a:rPr lang="en-US" dirty="0"/>
              <a:t>#3 Interoperable</a:t>
            </a:r>
          </a:p>
          <a:p>
            <a:pPr lvl="1"/>
            <a:r>
              <a:rPr lang="en-US" dirty="0"/>
              <a:t>Metadata and data use a formal, </a:t>
            </a:r>
            <a:r>
              <a:rPr lang="en-US" b="1" dirty="0">
                <a:solidFill>
                  <a:srgbClr val="7889FB"/>
                </a:solidFill>
              </a:rPr>
              <a:t>accessible, and broadly applicable format</a:t>
            </a:r>
          </a:p>
          <a:p>
            <a:pPr lvl="1"/>
            <a:r>
              <a:rPr lang="en-US" dirty="0"/>
              <a:t>Metadata and data use FAIR vocabularies and qualified references </a:t>
            </a:r>
          </a:p>
          <a:p>
            <a:pPr lvl="2"/>
            <a:endParaRPr lang="en-US" sz="1000" dirty="0"/>
          </a:p>
          <a:p>
            <a:r>
              <a:rPr lang="en-US" dirty="0"/>
              <a:t>#4 Reusable</a:t>
            </a:r>
          </a:p>
          <a:p>
            <a:pPr lvl="1"/>
            <a:r>
              <a:rPr lang="en-US" dirty="0"/>
              <a:t>Metadata and data described with plurality of accurate and relevant attributes</a:t>
            </a:r>
          </a:p>
          <a:p>
            <a:pPr lvl="1"/>
            <a:r>
              <a:rPr lang="en-US" dirty="0"/>
              <a:t>Clear license, </a:t>
            </a:r>
            <a:r>
              <a:rPr lang="en-US" b="1" dirty="0">
                <a:solidFill>
                  <a:schemeClr val="accent1"/>
                </a:solidFill>
              </a:rPr>
              <a:t>associated with provenance</a:t>
            </a:r>
            <a:r>
              <a:rPr lang="en-US" dirty="0"/>
              <a:t>, meets community standards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EADB17B-9609-FB2E-BE8A-39569F21214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Excursus: FAIR Data Principles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116A4D3-DCC7-C451-2AA3-52FF776250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14684" y="281652"/>
            <a:ext cx="2095500" cy="657225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B0809D8-C18E-A27F-C8DD-E1E150DDE7AC}"/>
              </a:ext>
            </a:extLst>
          </p:cNvPr>
          <p:cNvSpPr/>
          <p:nvPr/>
        </p:nvSpPr>
        <p:spPr>
          <a:xfrm>
            <a:off x="7344317" y="806205"/>
            <a:ext cx="316586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[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https://www.go-fair.org/fair-principles/</a:t>
            </a:r>
            <a:r>
              <a:rPr lang="en-US" sz="1400" dirty="0">
                <a:latin typeface="Calibri" panose="020F0502020204030204" pitchFamily="34" charset="0"/>
                <a:cs typeface="Calibri" panose="020F0502020204030204" pitchFamily="34" charset="0"/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8747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468FACD-DCAD-03EE-05AE-83228891BB7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Data Provenance </a:t>
            </a:r>
          </a:p>
          <a:p>
            <a:pPr lvl="1"/>
            <a:r>
              <a:rPr lang="en-US" dirty="0"/>
              <a:t>Track and understand data origins and transformations of data</a:t>
            </a:r>
            <a:br>
              <a:rPr lang="en-US" dirty="0"/>
            </a:br>
            <a:r>
              <a:rPr lang="en-US" dirty="0"/>
              <a:t>(</a:t>
            </a:r>
            <a:r>
              <a:rPr lang="en-US" b="1" dirty="0">
                <a:solidFill>
                  <a:schemeClr val="accent1"/>
                </a:solidFill>
              </a:rPr>
              <a:t>where?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when?</a:t>
            </a:r>
            <a:r>
              <a:rPr lang="en-US" dirty="0"/>
              <a:t>, </a:t>
            </a:r>
            <a:br>
              <a:rPr lang="en-US" dirty="0"/>
            </a:br>
            <a:r>
              <a:rPr lang="en-US" b="1" dirty="0">
                <a:solidFill>
                  <a:schemeClr val="accent1"/>
                </a:solidFill>
              </a:rPr>
              <a:t>who?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why?</a:t>
            </a:r>
            <a:r>
              <a:rPr lang="en-US" dirty="0"/>
              <a:t>, </a:t>
            </a:r>
            <a:r>
              <a:rPr lang="en-US" b="1" dirty="0">
                <a:solidFill>
                  <a:schemeClr val="accent1"/>
                </a:solidFill>
              </a:rPr>
              <a:t>how?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lvl="1"/>
            <a:r>
              <a:rPr lang="en-US" dirty="0"/>
              <a:t>Contains meta data, context, and modifications (transform, enrichment)</a:t>
            </a:r>
          </a:p>
          <a:p>
            <a:pPr lvl="1"/>
            <a:r>
              <a:rPr lang="en-US" b="1" dirty="0"/>
              <a:t>Synonyms:</a:t>
            </a:r>
            <a:r>
              <a:rPr lang="en-US" dirty="0"/>
              <a:t> </a:t>
            </a:r>
            <a:r>
              <a:rPr lang="en-US" b="1" dirty="0">
                <a:solidFill>
                  <a:srgbClr val="7889FB"/>
                </a:solidFill>
              </a:rPr>
              <a:t>data provenance</a:t>
            </a:r>
            <a:r>
              <a:rPr lang="en-US" dirty="0"/>
              <a:t> (arts) </a:t>
            </a:r>
            <a:r>
              <a:rPr lang="en-US" b="1" dirty="0">
                <a:solidFill>
                  <a:srgbClr val="7889FB"/>
                </a:solidFill>
              </a:rPr>
              <a:t>data lineage</a:t>
            </a:r>
            <a:r>
              <a:rPr lang="en-US" dirty="0"/>
              <a:t> (royals), </a:t>
            </a:r>
            <a:r>
              <a:rPr lang="en-US" b="1" dirty="0">
                <a:solidFill>
                  <a:srgbClr val="7889FB"/>
                </a:solidFill>
              </a:rPr>
              <a:t>data pedigree </a:t>
            </a:r>
            <a:r>
              <a:rPr lang="en-US" dirty="0"/>
              <a:t>(horses)</a:t>
            </a:r>
          </a:p>
          <a:p>
            <a:pPr lvl="2"/>
            <a:endParaRPr lang="en-US" sz="1000" dirty="0"/>
          </a:p>
          <a:p>
            <a:r>
              <a:rPr lang="en-US" dirty="0"/>
              <a:t>Blockchain</a:t>
            </a:r>
          </a:p>
          <a:p>
            <a:pPr lvl="1"/>
            <a:r>
              <a:rPr lang="en-US" dirty="0"/>
              <a:t>Data structure logging transactions in </a:t>
            </a:r>
            <a:r>
              <a:rPr lang="en-US" b="1" dirty="0">
                <a:solidFill>
                  <a:schemeClr val="accent1"/>
                </a:solidFill>
              </a:rPr>
              <a:t>verifiable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permanent way</a:t>
            </a:r>
          </a:p>
          <a:p>
            <a:r>
              <a:rPr lang="en-US" dirty="0"/>
              <a:t>Data Catalogs </a:t>
            </a:r>
            <a:r>
              <a:rPr lang="en-US" b="0" dirty="0"/>
              <a:t>(curation/</a:t>
            </a:r>
            <a:r>
              <a:rPr lang="en-US" dirty="0">
                <a:solidFill>
                  <a:schemeClr val="accent1"/>
                </a:solidFill>
              </a:rPr>
              <a:t>governance</a:t>
            </a:r>
            <a:r>
              <a:rPr lang="en-US" b="0" dirty="0"/>
              <a:t>)</a:t>
            </a:r>
          </a:p>
          <a:p>
            <a:pPr lvl="1"/>
            <a:r>
              <a:rPr lang="en-US" dirty="0"/>
              <a:t>Directory of datasets including data provenance (meta data, artifacts)</a:t>
            </a:r>
          </a:p>
          <a:p>
            <a:pPr lvl="1"/>
            <a:r>
              <a:rPr lang="en-US" dirty="0"/>
              <a:t>Raw/original, curated datasets, derived data products</a:t>
            </a:r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BE757-46B6-0B18-715A-74586A357BD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Terminology of Provenance/Lineage</a:t>
            </a:r>
          </a:p>
        </p:txBody>
      </p:sp>
      <p:sp>
        <p:nvSpPr>
          <p:cNvPr id="4" name="Chevron 7">
            <a:extLst>
              <a:ext uri="{FF2B5EF4-FFF2-40B4-BE49-F238E27FC236}">
                <a16:creationId xmlns:a16="http://schemas.microsoft.com/office/drawing/2014/main" id="{F09A52EC-89F2-7587-28A9-A4D92C32619A}"/>
              </a:ext>
            </a:extLst>
          </p:cNvPr>
          <p:cNvSpPr/>
          <p:nvPr/>
        </p:nvSpPr>
        <p:spPr>
          <a:xfrm>
            <a:off x="3419476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Measure / Acquire</a:t>
            </a:r>
          </a:p>
        </p:txBody>
      </p:sp>
      <p:sp>
        <p:nvSpPr>
          <p:cNvPr id="5" name="Chevron 8">
            <a:extLst>
              <a:ext uri="{FF2B5EF4-FFF2-40B4-BE49-F238E27FC236}">
                <a16:creationId xmlns:a16="http://schemas.microsoft.com/office/drawing/2014/main" id="{55E1FA6A-182F-4ED8-8841-E10E42136230}"/>
              </a:ext>
            </a:extLst>
          </p:cNvPr>
          <p:cNvSpPr/>
          <p:nvPr/>
        </p:nvSpPr>
        <p:spPr>
          <a:xfrm>
            <a:off x="4762501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Cleaning</a:t>
            </a:r>
          </a:p>
        </p:txBody>
      </p:sp>
      <p:sp>
        <p:nvSpPr>
          <p:cNvPr id="6" name="Chevron 9">
            <a:extLst>
              <a:ext uri="{FF2B5EF4-FFF2-40B4-BE49-F238E27FC236}">
                <a16:creationId xmlns:a16="http://schemas.microsoft.com/office/drawing/2014/main" id="{98A52CDC-E3E1-312D-BDB5-70CA5C8481ED}"/>
              </a:ext>
            </a:extLst>
          </p:cNvPr>
          <p:cNvSpPr/>
          <p:nvPr/>
        </p:nvSpPr>
        <p:spPr>
          <a:xfrm>
            <a:off x="6105526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Data Prep </a:t>
            </a:r>
          </a:p>
        </p:txBody>
      </p:sp>
      <p:sp>
        <p:nvSpPr>
          <p:cNvPr id="7" name="Chevron 10">
            <a:extLst>
              <a:ext uri="{FF2B5EF4-FFF2-40B4-BE49-F238E27FC236}">
                <a16:creationId xmlns:a16="http://schemas.microsoft.com/office/drawing/2014/main" id="{C98F104D-D286-CC92-7D04-C2018EB409D9}"/>
              </a:ext>
            </a:extLst>
          </p:cNvPr>
          <p:cNvSpPr/>
          <p:nvPr/>
        </p:nvSpPr>
        <p:spPr>
          <a:xfrm>
            <a:off x="7448551" y="2027632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Training</a:t>
            </a:r>
          </a:p>
        </p:txBody>
      </p:sp>
      <p:sp>
        <p:nvSpPr>
          <p:cNvPr id="8" name="Chevron 11">
            <a:extLst>
              <a:ext uri="{FF2B5EF4-FFF2-40B4-BE49-F238E27FC236}">
                <a16:creationId xmlns:a16="http://schemas.microsoft.com/office/drawing/2014/main" id="{A4C55040-90FA-F78A-8B25-1F68131E7DCE}"/>
              </a:ext>
            </a:extLst>
          </p:cNvPr>
          <p:cNvSpPr/>
          <p:nvPr/>
        </p:nvSpPr>
        <p:spPr>
          <a:xfrm>
            <a:off x="9191626" y="2025865"/>
            <a:ext cx="1438377" cy="628324"/>
          </a:xfrm>
          <a:prstGeom prst="chevron">
            <a:avLst>
              <a:gd name="adj" fmla="val 36735"/>
            </a:avLst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72000" rIns="0"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Model Serving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CACFF35-00CA-547C-E530-D6D149BD8A00}"/>
              </a:ext>
            </a:extLst>
          </p:cNvPr>
          <p:cNvSpPr txBox="1"/>
          <p:nvPr/>
        </p:nvSpPr>
        <p:spPr>
          <a:xfrm>
            <a:off x="8877403" y="2155361"/>
            <a:ext cx="409575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b="1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1338369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FC654D27-2D49-DB41-EF36-C53EE41A8EE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7889FB"/>
                </a:solidFill>
              </a:rPr>
              <a:t>a) High-Level Goals</a:t>
            </a:r>
          </a:p>
          <a:p>
            <a:r>
              <a:rPr lang="en-US" dirty="0">
                <a:solidFill>
                  <a:schemeClr val="accent1"/>
                </a:solidFill>
              </a:rPr>
              <a:t>#1</a:t>
            </a:r>
            <a:r>
              <a:rPr lang="en-US" dirty="0"/>
              <a:t> Versioning and Reproducibility </a:t>
            </a:r>
            <a:r>
              <a:rPr lang="en-US" b="0" dirty="0"/>
              <a:t>(analogy experiments)</a:t>
            </a:r>
          </a:p>
          <a:p>
            <a:r>
              <a:rPr lang="en-US" dirty="0">
                <a:solidFill>
                  <a:schemeClr val="accent1"/>
                </a:solidFill>
              </a:rPr>
              <a:t>#2</a:t>
            </a:r>
            <a:r>
              <a:rPr lang="en-US" dirty="0"/>
              <a:t> </a:t>
            </a:r>
            <a:r>
              <a:rPr lang="en-US" dirty="0" err="1"/>
              <a:t>Explainability</a:t>
            </a:r>
            <a:r>
              <a:rPr lang="en-US" dirty="0"/>
              <a:t>, Interpretability, Verification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>
                <a:solidFill>
                  <a:srgbClr val="7889FB"/>
                </a:solidFill>
              </a:rPr>
              <a:t>b) Low-Level Goals</a:t>
            </a:r>
          </a:p>
          <a:p>
            <a:r>
              <a:rPr lang="en-US" dirty="0">
                <a:solidFill>
                  <a:schemeClr val="accent1"/>
                </a:solidFill>
              </a:rPr>
              <a:t>#3</a:t>
            </a:r>
            <a:r>
              <a:rPr lang="en-US" dirty="0"/>
              <a:t> Full and Partial Reuse of Intermediates</a:t>
            </a:r>
          </a:p>
          <a:p>
            <a:r>
              <a:rPr lang="en-US" dirty="0">
                <a:solidFill>
                  <a:schemeClr val="accent1"/>
                </a:solidFill>
              </a:rPr>
              <a:t>#4</a:t>
            </a:r>
            <a:r>
              <a:rPr lang="en-US" dirty="0"/>
              <a:t> Incremental Maintenance of </a:t>
            </a:r>
            <a:r>
              <a:rPr lang="en-US" dirty="0" err="1"/>
              <a:t>MatViews</a:t>
            </a:r>
            <a:r>
              <a:rPr lang="en-US" dirty="0"/>
              <a:t>, Models, </a:t>
            </a:r>
            <a:r>
              <a:rPr lang="en-US" dirty="0" err="1"/>
              <a:t>etc</a:t>
            </a:r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#5</a:t>
            </a:r>
            <a:r>
              <a:rPr lang="en-US" dirty="0"/>
              <a:t> Tape/log of Executed Operations </a:t>
            </a:r>
            <a:r>
              <a:rPr lang="en-US" b="0" dirty="0">
                <a:sym typeface="Wingdings" panose="05000000000000000000" pitchFamily="2" charset="2"/>
              </a:rPr>
              <a:t> Auto Differentiation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#6</a:t>
            </a:r>
            <a:r>
              <a:rPr lang="en-US" dirty="0">
                <a:sym typeface="Wingdings" panose="05000000000000000000" pitchFamily="2" charset="2"/>
              </a:rPr>
              <a:t> </a:t>
            </a:r>
            <a:r>
              <a:rPr lang="en-US" dirty="0" err="1">
                <a:sym typeface="Wingdings" panose="05000000000000000000" pitchFamily="2" charset="2"/>
              </a:rPr>
              <a:t>Recomputation</a:t>
            </a:r>
            <a:r>
              <a:rPr lang="en-US" dirty="0">
                <a:sym typeface="Wingdings" panose="05000000000000000000" pitchFamily="2" charset="2"/>
              </a:rPr>
              <a:t> for Caching / Fault Tolerance</a:t>
            </a:r>
          </a:p>
          <a:p>
            <a:r>
              <a:rPr lang="en-US" dirty="0">
                <a:solidFill>
                  <a:schemeClr val="accent1"/>
                </a:solidFill>
                <a:sym typeface="Wingdings" panose="05000000000000000000" pitchFamily="2" charset="2"/>
              </a:rPr>
              <a:t>#7</a:t>
            </a:r>
            <a:r>
              <a:rPr lang="en-US" dirty="0">
                <a:sym typeface="Wingdings" panose="05000000000000000000" pitchFamily="2" charset="2"/>
              </a:rPr>
              <a:t> Debugging via Lineage Query Processing</a:t>
            </a:r>
            <a:endParaRPr lang="en-US" dirty="0"/>
          </a:p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D4E7BA-6F21-A6FA-8C41-5080714D86B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Application and Goals of Provenance</a:t>
            </a:r>
          </a:p>
        </p:txBody>
      </p:sp>
      <p:pic>
        <p:nvPicPr>
          <p:cNvPr id="4" name="Picture 2" descr="http://spark.apache.org/images/spark-logo-trademark.png">
            <a:extLst>
              <a:ext uri="{FF2B5EF4-FFF2-40B4-BE49-F238E27FC236}">
                <a16:creationId xmlns:a16="http://schemas.microsoft.com/office/drawing/2014/main" id="{CE5D68F5-E6F3-1AAC-5F7C-4F2AC48CBD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472" y="4477825"/>
            <a:ext cx="876724" cy="46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573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AE4A34D-5047-8343-7B4C-3940DAC5A78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Data Provenance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B203574-7285-6794-9881-100C96AA4B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4009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761FD6-75D0-7306-89F3-5BB4FB1FA59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Def Data Provenance</a:t>
            </a:r>
          </a:p>
          <a:p>
            <a:pPr lvl="1"/>
            <a:r>
              <a:rPr lang="en-US" dirty="0"/>
              <a:t>Information about the </a:t>
            </a:r>
            <a:r>
              <a:rPr lang="en-US" b="1" dirty="0">
                <a:solidFill>
                  <a:schemeClr val="accent1"/>
                </a:solidFill>
              </a:rPr>
              <a:t>origin</a:t>
            </a:r>
            <a:r>
              <a:rPr lang="en-US" dirty="0"/>
              <a:t> and </a:t>
            </a:r>
            <a:r>
              <a:rPr lang="en-US" b="1" dirty="0">
                <a:solidFill>
                  <a:schemeClr val="accent1"/>
                </a:solidFill>
              </a:rPr>
              <a:t>creation process</a:t>
            </a:r>
            <a:r>
              <a:rPr lang="en-US" dirty="0"/>
              <a:t> of data</a:t>
            </a:r>
            <a:endParaRPr lang="en-US" sz="1000" dirty="0"/>
          </a:p>
          <a:p>
            <a:r>
              <a:rPr lang="en-US" b="0" dirty="0"/>
              <a:t>Example</a:t>
            </a:r>
          </a:p>
          <a:p>
            <a:pPr lvl="1"/>
            <a:r>
              <a:rPr lang="en-US" dirty="0"/>
              <a:t>Debugging suspicious query results</a:t>
            </a:r>
          </a:p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DC924F2-60F6-6F02-82C9-8F04675F064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Overview Data Provenance</a:t>
            </a: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124457AE-A04F-0E0C-6824-05D0A0599A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28694109"/>
              </p:ext>
            </p:extLst>
          </p:nvPr>
        </p:nvGraphicFramePr>
        <p:xfrm>
          <a:off x="4257676" y="3666798"/>
          <a:ext cx="4610099" cy="192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98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07507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1212740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  <a:gridCol w="1044822">
                  <a:extLst>
                    <a:ext uri="{9D8B030D-6E8A-4147-A177-3AD203B41FA5}">
                      <a16:colId xmlns:a16="http://schemas.microsoft.com/office/drawing/2014/main" val="1432856931"/>
                    </a:ext>
                  </a:extLst>
                </a:gridCol>
                <a:gridCol w="636046">
                  <a:extLst>
                    <a:ext uri="{9D8B030D-6E8A-4147-A177-3AD203B41FA5}">
                      <a16:colId xmlns:a16="http://schemas.microsoft.com/office/drawing/2014/main" val="3181596762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78427080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746001325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BE318A59-36A8-9869-75ED-176383C8CB7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5357091"/>
              </p:ext>
            </p:extLst>
          </p:nvPr>
        </p:nvGraphicFramePr>
        <p:xfrm>
          <a:off x="9269944" y="3666798"/>
          <a:ext cx="2257422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81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34765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676276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  <a:endParaRPr lang="en-US" sz="1600" b="1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34482EB8-98E1-B962-3895-FC540FABC7E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2833301"/>
              </p:ext>
            </p:extLst>
          </p:nvPr>
        </p:nvGraphicFramePr>
        <p:xfrm>
          <a:off x="4257676" y="3657273"/>
          <a:ext cx="4610099" cy="19279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08984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07507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1212740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  <a:gridCol w="1044822">
                  <a:extLst>
                    <a:ext uri="{9D8B030D-6E8A-4147-A177-3AD203B41FA5}">
                      <a16:colId xmlns:a16="http://schemas.microsoft.com/office/drawing/2014/main" val="1432856931"/>
                    </a:ext>
                  </a:extLst>
                </a:gridCol>
                <a:gridCol w="636046">
                  <a:extLst>
                    <a:ext uri="{9D8B030D-6E8A-4147-A177-3AD203B41FA5}">
                      <a16:colId xmlns:a16="http://schemas.microsoft.com/office/drawing/2014/main" val="3181596762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OID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Date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Quantity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101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78427080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6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2019-06-23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746001325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A1D92DBA-7E41-DD56-1265-BB748832AD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39268170"/>
              </p:ext>
            </p:extLst>
          </p:nvPr>
        </p:nvGraphicFramePr>
        <p:xfrm>
          <a:off x="9269944" y="3657273"/>
          <a:ext cx="2257422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46381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1034765">
                  <a:extLst>
                    <a:ext uri="{9D8B030D-6E8A-4147-A177-3AD203B41FA5}">
                      <a16:colId xmlns:a16="http://schemas.microsoft.com/office/drawing/2014/main" val="2978218430"/>
                    </a:ext>
                  </a:extLst>
                </a:gridCol>
                <a:gridCol w="676276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</a:tblGrid>
              <a:tr h="27245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PID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Product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Price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X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100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Z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20433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W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169985901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B28AF558-A070-52ED-31BC-5FF946AB84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1055835"/>
              </p:ext>
            </p:extLst>
          </p:nvPr>
        </p:nvGraphicFramePr>
        <p:xfrm>
          <a:off x="9598975" y="1658753"/>
          <a:ext cx="1928391" cy="1397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28753">
                  <a:extLst>
                    <a:ext uri="{9D8B030D-6E8A-4147-A177-3AD203B41FA5}">
                      <a16:colId xmlns:a16="http://schemas.microsoft.com/office/drawing/2014/main" val="1115275675"/>
                    </a:ext>
                  </a:extLst>
                </a:gridCol>
                <a:gridCol w="799638">
                  <a:extLst>
                    <a:ext uri="{9D8B030D-6E8A-4147-A177-3AD203B41FA5}">
                      <a16:colId xmlns:a16="http://schemas.microsoft.com/office/drawing/2014/main" val="2362973173"/>
                    </a:ext>
                  </a:extLst>
                </a:gridCol>
              </a:tblGrid>
              <a:tr h="157937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Customer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Sum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14265170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7620</a:t>
                      </a:r>
                    </a:p>
                  </a:txBody>
                  <a:tcPr marT="10800" marB="10800">
                    <a:solidFill>
                      <a:srgbClr val="7889F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3505541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B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120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3070545787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130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1508813784"/>
                  </a:ext>
                </a:extLst>
              </a:tr>
              <a:tr h="117728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</a:t>
                      </a:r>
                    </a:p>
                  </a:txBody>
                  <a:tcPr marT="10800" marB="1080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75</a:t>
                      </a:r>
                    </a:p>
                  </a:txBody>
                  <a:tcPr marT="10800" marB="10800"/>
                </a:tc>
                <a:extLst>
                  <a:ext uri="{0D108BD9-81ED-4DB2-BD59-A6C34878D82A}">
                    <a16:rowId xmlns:a16="http://schemas.microsoft.com/office/drawing/2014/main" val="2678408605"/>
                  </a:ext>
                </a:extLst>
              </a:tr>
            </a:tbl>
          </a:graphicData>
        </a:graphic>
      </p:graphicFrame>
      <p:sp>
        <p:nvSpPr>
          <p:cNvPr id="11" name="Rectangle 10">
            <a:extLst>
              <a:ext uri="{FF2B5EF4-FFF2-40B4-BE49-F238E27FC236}">
                <a16:creationId xmlns:a16="http://schemas.microsoft.com/office/drawing/2014/main" id="{BF1B5DDA-046E-73CC-FB71-867E29F92BD9}"/>
              </a:ext>
            </a:extLst>
          </p:cNvPr>
          <p:cNvSpPr/>
          <p:nvPr/>
        </p:nvSpPr>
        <p:spPr>
          <a:xfrm>
            <a:off x="1155416" y="2676852"/>
            <a:ext cx="541351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latin typeface="Consolas" panose="020B0609020204030204" pitchFamily="49" charset="0"/>
              </a:rPr>
              <a:t>SELECT</a:t>
            </a:r>
            <a:r>
              <a:rPr lang="en-US" dirty="0">
                <a:latin typeface="Consolas" panose="020B0609020204030204" pitchFamily="49" charset="0"/>
              </a:rPr>
              <a:t> Customer, </a:t>
            </a:r>
            <a:r>
              <a:rPr lang="en-US" b="1" dirty="0">
                <a:latin typeface="Consolas" panose="020B0609020204030204" pitchFamily="49" charset="0"/>
              </a:rPr>
              <a:t>sum</a:t>
            </a:r>
            <a:r>
              <a:rPr lang="en-US" dirty="0">
                <a:latin typeface="Consolas" panose="020B0609020204030204" pitchFamily="49" charset="0"/>
              </a:rPr>
              <a:t>(</a:t>
            </a:r>
            <a:r>
              <a:rPr lang="en-US" dirty="0" err="1">
                <a:latin typeface="Consolas" panose="020B0609020204030204" pitchFamily="49" charset="0"/>
              </a:rPr>
              <a:t>O.Quantity</a:t>
            </a:r>
            <a:r>
              <a:rPr lang="en-US" dirty="0">
                <a:latin typeface="Consolas" panose="020B0609020204030204" pitchFamily="49" charset="0"/>
              </a:rPr>
              <a:t>*</a:t>
            </a:r>
            <a:r>
              <a:rPr lang="en-US" dirty="0" err="1">
                <a:latin typeface="Consolas" panose="020B0609020204030204" pitchFamily="49" charset="0"/>
              </a:rPr>
              <a:t>P.Price</a:t>
            </a:r>
            <a:r>
              <a:rPr lang="en-US" dirty="0">
                <a:latin typeface="Consolas" panose="020B0609020204030204" pitchFamily="49" charset="0"/>
              </a:rPr>
              <a:t>)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b="1" dirty="0">
                <a:latin typeface="Consolas" panose="020B0609020204030204" pitchFamily="49" charset="0"/>
              </a:rPr>
              <a:t>FROM</a:t>
            </a:r>
            <a:r>
              <a:rPr lang="en-US" dirty="0">
                <a:latin typeface="Consolas" panose="020B0609020204030204" pitchFamily="49" charset="0"/>
              </a:rPr>
              <a:t> Orders O, Products P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b="1" dirty="0">
                <a:latin typeface="Consolas" panose="020B0609020204030204" pitchFamily="49" charset="0"/>
              </a:rPr>
              <a:t>WHERE</a:t>
            </a:r>
            <a:r>
              <a:rPr lang="en-US" dirty="0">
                <a:latin typeface="Consolas" panose="020B0609020204030204" pitchFamily="49" charset="0"/>
              </a:rPr>
              <a:t> O.PID = P.PID</a:t>
            </a:r>
          </a:p>
          <a:p>
            <a:r>
              <a:rPr lang="en-US" dirty="0">
                <a:latin typeface="Consolas" panose="020B0609020204030204" pitchFamily="49" charset="0"/>
              </a:rPr>
              <a:t>  </a:t>
            </a:r>
            <a:r>
              <a:rPr lang="en-US" b="1" dirty="0">
                <a:latin typeface="Consolas" panose="020B0609020204030204" pitchFamily="49" charset="0"/>
              </a:rPr>
              <a:t>GROUP BY</a:t>
            </a:r>
            <a:r>
              <a:rPr lang="en-US" dirty="0">
                <a:latin typeface="Consolas" panose="020B0609020204030204" pitchFamily="49" charset="0"/>
              </a:rPr>
              <a:t> Customer</a:t>
            </a:r>
          </a:p>
        </p:txBody>
      </p:sp>
      <p:sp>
        <p:nvSpPr>
          <p:cNvPr id="12" name="Right Arrow 11">
            <a:extLst>
              <a:ext uri="{FF2B5EF4-FFF2-40B4-BE49-F238E27FC236}">
                <a16:creationId xmlns:a16="http://schemas.microsoft.com/office/drawing/2014/main" id="{455FE9BC-88F6-DBC2-A0B8-9C3FF5CA95E2}"/>
              </a:ext>
            </a:extLst>
          </p:cNvPr>
          <p:cNvSpPr/>
          <p:nvPr/>
        </p:nvSpPr>
        <p:spPr>
          <a:xfrm rot="18359801">
            <a:off x="8960292" y="2993815"/>
            <a:ext cx="321547" cy="356460"/>
          </a:xfrm>
          <a:prstGeom prst="rightArrow">
            <a:avLst/>
          </a:prstGeom>
          <a:solidFill>
            <a:srgbClr val="7889F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257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</p:bldLst>
  </p:timing>
</p:sld>
</file>

<file path=ppt/theme/theme1.xml><?xml version="1.0" encoding="utf-8"?>
<a:theme xmlns:a="http://schemas.openxmlformats.org/drawingml/2006/main" name="Titelfolien zur Auswahl">
  <a:themeElements>
    <a:clrScheme name="TU Berlin">
      <a:dk1>
        <a:srgbClr val="434343"/>
      </a:dk1>
      <a:lt1>
        <a:srgbClr val="FFFFFF"/>
      </a:lt1>
      <a:dk2>
        <a:srgbClr val="434343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 w="12700">
          <a:solidFill>
            <a:schemeClr val="tx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848A7489-E40A-E247-AA59-65F245259B10}"/>
    </a:ext>
  </a:extLst>
</a:theme>
</file>

<file path=ppt/theme/theme2.xml><?xml version="1.0" encoding="utf-8"?>
<a:theme xmlns:a="http://schemas.openxmlformats.org/drawingml/2006/main" name="Master für Folgeseiten">
  <a:themeElements>
    <a:clrScheme name="Custom 1">
      <a:dk1>
        <a:srgbClr val="000000"/>
      </a:dk1>
      <a:lt1>
        <a:srgbClr val="FFFFFF"/>
      </a:lt1>
      <a:dk2>
        <a:srgbClr val="000000"/>
      </a:dk2>
      <a:lt2>
        <a:srgbClr val="E7E6E6"/>
      </a:lt2>
      <a:accent1>
        <a:srgbClr val="C30D1E"/>
      </a:accent1>
      <a:accent2>
        <a:srgbClr val="B2B2B2"/>
      </a:accent2>
      <a:accent3>
        <a:srgbClr val="FF6C00"/>
      </a:accent3>
      <a:accent4>
        <a:srgbClr val="1F90CC"/>
      </a:accent4>
      <a:accent5>
        <a:srgbClr val="9013FE"/>
      </a:accent5>
      <a:accent6>
        <a:srgbClr val="49CB40"/>
      </a:accent6>
      <a:hlink>
        <a:srgbClr val="C30D1E"/>
      </a:hlink>
      <a:folHlink>
        <a:srgbClr val="C30D1E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rIns="0" rtlCol="0">
        <a:spAutoFit/>
      </a:bodyPr>
      <a:lstStyle>
        <a:defPPr algn="l">
          <a:defRPr sz="1600" dirty="0">
            <a:solidFill>
              <a:srgbClr val="000000"/>
            </a:solidFill>
            <a:latin typeface="Calibri" panose="020F0502020204030204" pitchFamily="34" charset="0"/>
            <a:cs typeface="Calibri" panose="020F050202020403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äsentation9" id="{246E6033-15ED-8042-86E0-B76FF5BFC716}" vid="{7CAADE83-5F25-0A48-B83D-03A7471B880E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TU-Berlin-Praesentation-Master-Verlauf-Orange-Rot</Template>
  <TotalTime>0</TotalTime>
  <Words>3739</Words>
  <Application>Microsoft Office PowerPoint</Application>
  <PresentationFormat>Widescreen</PresentationFormat>
  <Paragraphs>702</Paragraphs>
  <Slides>34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2" baseType="lpstr">
      <vt:lpstr>ＭＳ Ｐゴシック</vt:lpstr>
      <vt:lpstr>Arial</vt:lpstr>
      <vt:lpstr>Calibri</vt:lpstr>
      <vt:lpstr>Cambria Math</vt:lpstr>
      <vt:lpstr>Consolas</vt:lpstr>
      <vt:lpstr>Wingdings</vt:lpstr>
      <vt:lpstr>Titelfolien zur Auswahl</vt:lpstr>
      <vt:lpstr>Master für Folgeseiten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- 07 Data Provenance and Data Catalogs</dc:title>
  <dc:creator>Matthias Boehm</dc:creator>
  <cp:lastModifiedBy>Matthias Boehm</cp:lastModifiedBy>
  <cp:revision>673</cp:revision>
  <cp:lastPrinted>2021-03-24T16:10:50Z</cp:lastPrinted>
  <dcterms:created xsi:type="dcterms:W3CDTF">2023-02-25T13:39:16Z</dcterms:created>
  <dcterms:modified xsi:type="dcterms:W3CDTF">2024-11-28T17:32:45Z</dcterms:modified>
</cp:coreProperties>
</file>