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7"/>
  </p:notesMasterIdLst>
  <p:sldIdLst>
    <p:sldId id="359" r:id="rId3"/>
    <p:sldId id="424" r:id="rId4"/>
    <p:sldId id="488" r:id="rId5"/>
    <p:sldId id="388" r:id="rId6"/>
    <p:sldId id="489" r:id="rId7"/>
    <p:sldId id="492" r:id="rId8"/>
    <p:sldId id="493" r:id="rId9"/>
    <p:sldId id="494" r:id="rId10"/>
    <p:sldId id="490" r:id="rId11"/>
    <p:sldId id="495" r:id="rId12"/>
    <p:sldId id="496" r:id="rId13"/>
    <p:sldId id="497" r:id="rId14"/>
    <p:sldId id="498" r:id="rId15"/>
    <p:sldId id="499" r:id="rId16"/>
    <p:sldId id="500" r:id="rId17"/>
    <p:sldId id="501" r:id="rId18"/>
    <p:sldId id="502" r:id="rId19"/>
    <p:sldId id="503" r:id="rId20"/>
    <p:sldId id="504" r:id="rId21"/>
    <p:sldId id="505" r:id="rId22"/>
    <p:sldId id="506" r:id="rId23"/>
    <p:sldId id="429" r:id="rId24"/>
    <p:sldId id="507" r:id="rId25"/>
    <p:sldId id="508" r:id="rId26"/>
    <p:sldId id="509" r:id="rId27"/>
    <p:sldId id="491" r:id="rId28"/>
    <p:sldId id="513" r:id="rId29"/>
    <p:sldId id="511" r:id="rId30"/>
    <p:sldId id="512" r:id="rId31"/>
    <p:sldId id="510" r:id="rId32"/>
    <p:sldId id="413" r:id="rId33"/>
    <p:sldId id="412" r:id="rId34"/>
    <p:sldId id="420" r:id="rId35"/>
    <p:sldId id="427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124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2023: Microsoft Cloud 110B (https://office365itpros.com/2023/07/27/microsoft-cloud-revenue-110b/)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49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</a:t>
            </a:r>
            <a:r>
              <a:rPr lang="en-US" baseline="0" dirty="0"/>
              <a:t> characteristics: remotely available, pay as you go, shared infrastructure, high scalability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368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TU Graz email SMTP due to database backup</a:t>
            </a:r>
            <a:r>
              <a:rPr lang="en-US" baseline="0" dirty="0"/>
              <a:t> schedule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690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scale-out</a:t>
            </a:r>
            <a:r>
              <a:rPr lang="en-US" baseline="0" dirty="0"/>
              <a:t> cheaper than scale-up; pricing granularity: hour or second (depending on instance type, min 60 seconds if second granularity)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20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2024/25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08 Cloud Computing Fundamentals</a:t>
            </a:r>
            <a:endParaRPr lang="en-US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nowmobile/?nc1=h_l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hyperlink" Target="https://news.microsoft.com/innovation-stories/project-natick-underwater-datacenter/" TargetMode="External"/><Relationship Id="rId4" Type="http://schemas.openxmlformats.org/officeDocument/2006/relationships/hyperlink" Target="https://news.microsoft.com/features/under-the-sea-microsoft-tests-a-datacenter-thats-quick-to-deploy-could-provide-internet-connectivity-for-year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web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tu-berlin.zoom.us/j/9529634787?pwd=R1ZsN1M3SC9BOU1OcFdmem9zT202UT09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ws.amazon.com/greengrass/?nc1=h_l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28.jp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5" Type="http://schemas.openxmlformats.org/officeDocument/2006/relationships/image" Target="../media/image77.jpg"/><Relationship Id="rId10" Type="http://schemas.openxmlformats.org/officeDocument/2006/relationships/image" Target="../media/image72.jpg"/><Relationship Id="rId4" Type="http://schemas.openxmlformats.org/officeDocument/2006/relationships/image" Target="../media/image66.png"/><Relationship Id="rId9" Type="http://schemas.openxmlformats.org/officeDocument/2006/relationships/image" Target="../media/image71.jpg"/><Relationship Id="rId1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08 Cloud Computing Fundamentals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Dec 05, 2023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B444FE9-2A50-1C77-068B-C40F9CBC401E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3B097-B301-4BCE-DD5F-8BA6FB9483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Anatomy of a Data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7F1B9-7E7A-5E5D-F94C-AACD7DDC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112" y="2057136"/>
            <a:ext cx="2085570" cy="973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FB8A3-51F2-C5CA-D681-622AE33BB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65" y="1167568"/>
            <a:ext cx="1090579" cy="908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BD212-6965-10B6-BE5B-9B22E22D9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07" y="1438823"/>
            <a:ext cx="652725" cy="872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1974B8-63D1-8AEA-4A68-CB8F73B3C60E}"/>
              </a:ext>
            </a:extLst>
          </p:cNvPr>
          <p:cNvSpPr txBox="1"/>
          <p:nvPr/>
        </p:nvSpPr>
        <p:spPr>
          <a:xfrm>
            <a:off x="1397412" y="2311894"/>
            <a:ext cx="288484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Commodity/Server CPUs: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E5-2440: 6/12 cores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Gold 6148: 20/40 cores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Gold </a:t>
            </a:r>
            <a:r>
              <a:rPr lang="en-US" dirty="0"/>
              <a:t>6430: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64/128 cores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D4D9C6-50FC-1488-E4AD-5BE2F5A40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51" y="1164776"/>
            <a:ext cx="1747656" cy="10726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02FC7-9129-6E06-D333-743BEC9E8205}"/>
              </a:ext>
            </a:extLst>
          </p:cNvPr>
          <p:cNvSpPr txBox="1"/>
          <p:nvPr/>
        </p:nvSpPr>
        <p:spPr>
          <a:xfrm>
            <a:off x="5048634" y="2775578"/>
            <a:ext cx="190558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Server: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sockets, RAM, disks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3EE705-69AF-78AB-F35C-CF8CDEF24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74" y="535268"/>
            <a:ext cx="1334039" cy="2452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BC4006-BDBE-B04B-0B1A-748F941A148D}"/>
              </a:ext>
            </a:extLst>
          </p:cNvPr>
          <p:cNvSpPr txBox="1"/>
          <p:nvPr/>
        </p:nvSpPr>
        <p:spPr>
          <a:xfrm>
            <a:off x="9667567" y="2773559"/>
            <a:ext cx="190558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Rack: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16-64 servers +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top-of-rack switch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0068F2-C849-BB66-12B2-068528B2C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/>
          <a:stretch/>
        </p:blipFill>
        <p:spPr>
          <a:xfrm>
            <a:off x="7614222" y="4875525"/>
            <a:ext cx="2617618" cy="15077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5C8F0B-01A8-79C6-731B-4E6B60C74B6A}"/>
              </a:ext>
            </a:extLst>
          </p:cNvPr>
          <p:cNvSpPr txBox="1"/>
          <p:nvPr/>
        </p:nvSpPr>
        <p:spPr>
          <a:xfrm>
            <a:off x="7403086" y="4185687"/>
            <a:ext cx="29923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Cluster: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racks + cluster switch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54471A-AA40-AF6F-0315-F4C9CF5F52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5436" y="4581764"/>
            <a:ext cx="3828593" cy="16656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4CBF62-F86C-8975-26BC-BBF5CE0E230B}"/>
              </a:ext>
            </a:extLst>
          </p:cNvPr>
          <p:cNvSpPr txBox="1"/>
          <p:nvPr/>
        </p:nvSpPr>
        <p:spPr>
          <a:xfrm>
            <a:off x="3135053" y="3910391"/>
            <a:ext cx="29923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Center: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&gt;100,000 servers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9B5C0-C5E6-2797-7B1D-AC7C6A37B6BC}"/>
              </a:ext>
            </a:extLst>
          </p:cNvPr>
          <p:cNvSpPr txBox="1"/>
          <p:nvPr/>
        </p:nvSpPr>
        <p:spPr>
          <a:xfrm>
            <a:off x="1667661" y="5360730"/>
            <a:ext cx="96303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[Google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Center,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Eemshaven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Netherlands]</a:t>
            </a:r>
          </a:p>
        </p:txBody>
      </p:sp>
      <p:sp>
        <p:nvSpPr>
          <p:cNvPr id="20" name="Right Arrow 22">
            <a:extLst>
              <a:ext uri="{FF2B5EF4-FFF2-40B4-BE49-F238E27FC236}">
                <a16:creationId xmlns:a16="http://schemas.microsoft.com/office/drawing/2014/main" id="{84D6B922-9C09-9C02-85C8-6FB4C8232747}"/>
              </a:ext>
            </a:extLst>
          </p:cNvPr>
          <p:cNvSpPr/>
          <p:nvPr/>
        </p:nvSpPr>
        <p:spPr>
          <a:xfrm rot="393657">
            <a:off x="4166594" y="16114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3">
            <a:extLst>
              <a:ext uri="{FF2B5EF4-FFF2-40B4-BE49-F238E27FC236}">
                <a16:creationId xmlns:a16="http://schemas.microsoft.com/office/drawing/2014/main" id="{E05B17CC-C48E-75AF-D9B6-018E216CEA09}"/>
              </a:ext>
            </a:extLst>
          </p:cNvPr>
          <p:cNvSpPr/>
          <p:nvPr/>
        </p:nvSpPr>
        <p:spPr>
          <a:xfrm rot="393657">
            <a:off x="8321876" y="188183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4">
            <a:extLst>
              <a:ext uri="{FF2B5EF4-FFF2-40B4-BE49-F238E27FC236}">
                <a16:creationId xmlns:a16="http://schemas.microsoft.com/office/drawing/2014/main" id="{32A77D13-0310-44A8-D0BD-CA9B09DC0057}"/>
              </a:ext>
            </a:extLst>
          </p:cNvPr>
          <p:cNvSpPr/>
          <p:nvPr/>
        </p:nvSpPr>
        <p:spPr>
          <a:xfrm rot="7734096">
            <a:off x="8895345" y="3668020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5">
            <a:extLst>
              <a:ext uri="{FF2B5EF4-FFF2-40B4-BE49-F238E27FC236}">
                <a16:creationId xmlns:a16="http://schemas.microsoft.com/office/drawing/2014/main" id="{1EDB6511-9DC5-0EFA-38DB-5BEFFDF948F0}"/>
              </a:ext>
            </a:extLst>
          </p:cNvPr>
          <p:cNvSpPr/>
          <p:nvPr/>
        </p:nvSpPr>
        <p:spPr>
          <a:xfrm rot="11352471">
            <a:off x="6791082" y="5307572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077C02-ED5D-76F3-CF0D-39332317F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Yearly Data Center Failures</a:t>
            </a: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~0.5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overheating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(power down most machines in &lt;5 mins, ~1-2 days)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PDU failure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(~500-1000 machines suddenly disappear, ~6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rack-move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(plenty of warning, ~500-1000 machines powered down, ~6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network rewiring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(rolling ~5% of machines down over 2-day span)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~20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rack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(40-80 machines instantly disappear, 1-6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~5 racks go wonky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(40-80 machines see 50% packet loss)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~8 network maintenances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(~30-minute random connectivity losses)</a:t>
            </a:r>
            <a:r>
              <a:rPr lang="en-US" dirty="0">
                <a:sym typeface="Helvetica Neue Light"/>
              </a:rPr>
              <a:t> </a:t>
            </a: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~12 router reloads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(takes out DNS and external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vIPs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for a couple minutes)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~3 router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(immediately pull traffic for an hour)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~dozens of minor 30-second blips for </a:t>
            </a:r>
            <a:r>
              <a:rPr lang="en-US" b="0" dirty="0" err="1">
                <a:solidFill>
                  <a:schemeClr val="accent1"/>
                </a:solidFill>
                <a:ea typeface="Helvetica Neue Light"/>
                <a:sym typeface="Helvetica Neue Light"/>
              </a:rPr>
              <a:t>dns</a:t>
            </a:r>
            <a:endParaRPr lang="en-US" dirty="0">
              <a:solidFill>
                <a:schemeClr val="accent1"/>
              </a:solidFill>
              <a:ea typeface="Helvetica Neue Light"/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~1000 individual machine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(2-4% failure rate, at least twice)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~thousands of hard drive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(1-5% of all disks will die)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7DD12-5487-B22D-8120-8600EC9D8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Fault Tolerance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98F70-1E94-7471-4C0D-818660A0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542" y="440476"/>
            <a:ext cx="714513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C52902-6982-E892-7F19-7F244BE0925E}"/>
              </a:ext>
            </a:extLst>
          </p:cNvPr>
          <p:cNvSpPr txBox="1"/>
          <p:nvPr/>
        </p:nvSpPr>
        <p:spPr>
          <a:xfrm>
            <a:off x="6938224" y="337827"/>
            <a:ext cx="268483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Kozyrakis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CS349D: Cloud Computing Technology, lecture,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Stanford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9603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041A15-C1CB-EB20-6A46-954D369FA6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Other Common Issues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Configuration issues</a:t>
            </a:r>
            <a:r>
              <a:rPr lang="en-US" dirty="0"/>
              <a:t>, partial SW updates, SW bugs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Transient errors:</a:t>
            </a:r>
            <a:r>
              <a:rPr lang="en-US" dirty="0"/>
              <a:t> no space left on device, memory corruption, stragglers</a:t>
            </a:r>
          </a:p>
          <a:p>
            <a:pPr lvl="2"/>
            <a:endParaRPr lang="en-US" sz="700" dirty="0"/>
          </a:p>
          <a:p>
            <a:r>
              <a:rPr lang="en-US" dirty="0"/>
              <a:t>Recap: Error Rates at Scale</a:t>
            </a:r>
          </a:p>
          <a:p>
            <a:pPr lvl="1"/>
            <a:r>
              <a:rPr lang="en-US" dirty="0"/>
              <a:t>Cost-effective commodity hardware</a:t>
            </a:r>
          </a:p>
          <a:p>
            <a:pPr lvl="1"/>
            <a:r>
              <a:rPr lang="en-US" dirty="0"/>
              <a:t>Error rate increases with increasing scale</a:t>
            </a:r>
          </a:p>
          <a:p>
            <a:pPr lvl="1"/>
            <a:r>
              <a:rPr lang="en-US" dirty="0"/>
              <a:t>Fault Tolerance for distributed/cloud storage and data analysis</a:t>
            </a:r>
          </a:p>
          <a:p>
            <a:pPr lvl="2"/>
            <a:endParaRPr lang="en-US" sz="700" dirty="0"/>
          </a:p>
          <a:p>
            <a:pPr marL="0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Cost-effective Fault Tolerance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BASE</a:t>
            </a:r>
            <a:r>
              <a:rPr lang="en-US" dirty="0"/>
              <a:t> (basically </a:t>
            </a:r>
            <a:r>
              <a:rPr lang="en-US" b="1" dirty="0">
                <a:solidFill>
                  <a:srgbClr val="7889FB"/>
                </a:solidFill>
              </a:rPr>
              <a:t>available</a:t>
            </a:r>
            <a:r>
              <a:rPr lang="en-US" dirty="0"/>
              <a:t>, soft state, </a:t>
            </a:r>
            <a:r>
              <a:rPr lang="en-US" b="1" dirty="0">
                <a:solidFill>
                  <a:srgbClr val="7889FB"/>
                </a:solidFill>
              </a:rPr>
              <a:t>eventual consistency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Effective techniques</a:t>
            </a:r>
          </a:p>
          <a:p>
            <a:pPr lvl="2"/>
            <a:r>
              <a:rPr lang="en-US" dirty="0"/>
              <a:t>ECC (error correction codes), CRC (cyclic redundancy check) for detection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Resilient storage:</a:t>
            </a:r>
            <a:r>
              <a:rPr lang="en-US" dirty="0"/>
              <a:t> replication/erasure coding, checkpointing, and lineage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Resilient compute:</a:t>
            </a:r>
            <a:r>
              <a:rPr lang="en-US" dirty="0"/>
              <a:t> task re-execution / speculative execution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4E8CB-F0D5-37D1-BA9B-F05A1D4F06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Fault Tolerance,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81169-B1FD-0315-5A4C-52D4B8EE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854" y="2391041"/>
            <a:ext cx="3697625" cy="23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887D0F-22A3-ECD2-578C-9B21FE37EC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Native Virtualization</a:t>
            </a:r>
          </a:p>
          <a:p>
            <a:pPr lvl="1"/>
            <a:r>
              <a:rPr lang="en-US" dirty="0"/>
              <a:t>Simulates most of the HW interface</a:t>
            </a:r>
          </a:p>
          <a:p>
            <a:pPr lvl="1"/>
            <a:r>
              <a:rPr lang="en-US" dirty="0"/>
              <a:t>Unmodified guest OS to run in isolation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dirty="0"/>
              <a:t> VMWare, Parallels, AMI (HVM)</a:t>
            </a:r>
            <a:endParaRPr lang="en-US" sz="300" dirty="0"/>
          </a:p>
          <a:p>
            <a:r>
              <a:rPr lang="en-US" dirty="0"/>
              <a:t>#2 Para Virtualization</a:t>
            </a:r>
          </a:p>
          <a:p>
            <a:pPr lvl="1"/>
            <a:r>
              <a:rPr lang="en-US" dirty="0"/>
              <a:t>No HW interface simulation, but special API (</a:t>
            </a:r>
            <a:r>
              <a:rPr lang="en-US" dirty="0" err="1"/>
              <a:t>hypercalls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Requires modified quest OS to use hyper calls, trapped by hypervisor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b="1" dirty="0"/>
              <a:t> </a:t>
            </a:r>
            <a:r>
              <a:rPr lang="en-US" dirty="0"/>
              <a:t>Xen, KVM, Hyper-V, AMI (PV)</a:t>
            </a:r>
            <a:endParaRPr lang="en-US" sz="300" dirty="0"/>
          </a:p>
          <a:p>
            <a:r>
              <a:rPr lang="en-US" dirty="0"/>
              <a:t>#3 OS-level Virtualization</a:t>
            </a:r>
          </a:p>
          <a:p>
            <a:pPr lvl="1"/>
            <a:r>
              <a:rPr lang="en-US" dirty="0"/>
              <a:t>OS allows multiple secure virtual servers</a:t>
            </a:r>
          </a:p>
          <a:p>
            <a:pPr lvl="1"/>
            <a:r>
              <a:rPr lang="en-US" dirty="0"/>
              <a:t>Guest OS appears isolated but same as host OS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 </a:t>
            </a:r>
            <a:r>
              <a:rPr lang="en-US" dirty="0"/>
              <a:t>Solaris/Linux containers, Docker</a:t>
            </a:r>
            <a:endParaRPr lang="en-US" sz="300" dirty="0"/>
          </a:p>
          <a:p>
            <a:r>
              <a:rPr lang="en-US" dirty="0"/>
              <a:t>#4 Application-level Virtualization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dirty="0"/>
              <a:t> Java VM (JVM), Ethereum VM (EVM), Python </a:t>
            </a:r>
            <a:r>
              <a:rPr lang="en-US" dirty="0" err="1"/>
              <a:t>virtualenv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A7A7D-7153-2B86-6850-34B4C0E63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Virtualization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B3385-164F-3A62-BF03-84FEE87FE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471" y="4910804"/>
            <a:ext cx="84647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65573D-BC68-97EB-2E0E-5458ADB5DCC8}"/>
              </a:ext>
            </a:extLst>
          </p:cNvPr>
          <p:cNvSpPr txBox="1"/>
          <p:nvPr/>
        </p:nvSpPr>
        <p:spPr>
          <a:xfrm>
            <a:off x="8791745" y="4077418"/>
            <a:ext cx="283419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[Prashant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Shenoy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and Operating Systems - Module 1: Virtualization,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UMass Amherst,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141BF2-94B7-91C7-3C78-358778F70B3F}"/>
              </a:ext>
            </a:extLst>
          </p:cNvPr>
          <p:cNvSpPr/>
          <p:nvPr/>
        </p:nvSpPr>
        <p:spPr>
          <a:xfrm>
            <a:off x="10005734" y="1822963"/>
            <a:ext cx="360549" cy="8204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A87C5F-04D3-5626-C40F-B72C4DA0BBF9}"/>
              </a:ext>
            </a:extLst>
          </p:cNvPr>
          <p:cNvSpPr/>
          <p:nvPr/>
        </p:nvSpPr>
        <p:spPr>
          <a:xfrm>
            <a:off x="7977646" y="2735078"/>
            <a:ext cx="2801825" cy="3709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AE6813-7A00-535A-65C6-CA66E25CC5BD}"/>
              </a:ext>
            </a:extLst>
          </p:cNvPr>
          <p:cNvSpPr/>
          <p:nvPr/>
        </p:nvSpPr>
        <p:spPr>
          <a:xfrm>
            <a:off x="7977647" y="2265047"/>
            <a:ext cx="1975450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Operating System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18F9A-5245-079D-FC3A-B2A6DF86830F}"/>
              </a:ext>
            </a:extLst>
          </p:cNvPr>
          <p:cNvSpPr/>
          <p:nvPr/>
        </p:nvSpPr>
        <p:spPr>
          <a:xfrm>
            <a:off x="7977647" y="1795016"/>
            <a:ext cx="2388636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Libraries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682145-1785-9D27-D973-C83F9E5DCF4B}"/>
              </a:ext>
            </a:extLst>
          </p:cNvPr>
          <p:cNvSpPr/>
          <p:nvPr/>
        </p:nvSpPr>
        <p:spPr>
          <a:xfrm>
            <a:off x="7977646" y="1329339"/>
            <a:ext cx="2801823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1AF168-72FE-C09A-AA72-5D2646124DEE}"/>
              </a:ext>
            </a:extLst>
          </p:cNvPr>
          <p:cNvSpPr/>
          <p:nvPr/>
        </p:nvSpPr>
        <p:spPr>
          <a:xfrm>
            <a:off x="10418921" y="1329339"/>
            <a:ext cx="360549" cy="13066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62C8C2-5283-4B20-01E8-7E7209A045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Docker Containers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Shipping container analogy</a:t>
            </a:r>
          </a:p>
          <a:p>
            <a:pPr lvl="2"/>
            <a:r>
              <a:rPr lang="en-US" dirty="0"/>
              <a:t>Arbitrary, self-contained goods, standardized units</a:t>
            </a:r>
          </a:p>
          <a:p>
            <a:pPr lvl="2"/>
            <a:r>
              <a:rPr lang="en-US" dirty="0"/>
              <a:t>Containers reduced loading times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efficient international trade</a:t>
            </a:r>
            <a:r>
              <a:rPr lang="en-US" dirty="0"/>
              <a:t>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Self-contained package</a:t>
            </a:r>
            <a:r>
              <a:rPr lang="en-US" dirty="0"/>
              <a:t> of necessary SW and data (read-only image)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Lightweight virtualization</a:t>
            </a:r>
            <a:r>
              <a:rPr lang="en-US" dirty="0"/>
              <a:t> w/ shared OS and resource isolation via </a:t>
            </a:r>
            <a:r>
              <a:rPr lang="en-US" b="1" dirty="0" err="1">
                <a:solidFill>
                  <a:schemeClr val="accent1"/>
                </a:solidFill>
              </a:rPr>
              <a:t>cgroups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Cluster Schedulers </a:t>
            </a:r>
            <a:r>
              <a:rPr lang="en-US" b="0" dirty="0"/>
              <a:t>(see </a:t>
            </a:r>
            <a:r>
              <a:rPr lang="en-US" dirty="0">
                <a:solidFill>
                  <a:srgbClr val="7889FB"/>
                </a:solidFill>
              </a:rPr>
              <a:t>Lecture 09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Container orchestration: scheduling, </a:t>
            </a:r>
            <a:br>
              <a:rPr lang="en-US" dirty="0"/>
            </a:br>
            <a:r>
              <a:rPr lang="en-US" dirty="0"/>
              <a:t>deployment, and management </a:t>
            </a:r>
          </a:p>
          <a:p>
            <a:pPr lvl="1"/>
            <a:r>
              <a:rPr lang="en-US" dirty="0"/>
              <a:t>Resource negotiation with clients</a:t>
            </a:r>
          </a:p>
          <a:p>
            <a:pPr lvl="1"/>
            <a:r>
              <a:rPr lang="en-US" dirty="0"/>
              <a:t>Typical resource bundles (CPU, memory, device)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Mesos</a:t>
            </a:r>
            <a:r>
              <a:rPr lang="en-US" dirty="0"/>
              <a:t>,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Amazon ECS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Microsoft ACS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Docker Swarm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21D27-D77B-EBFE-09F9-A4B928C1F7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Containerization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BF1E5-05A9-964D-42B2-4D669BA28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2750" y="1355125"/>
            <a:ext cx="2676728" cy="970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CE3D9B-6791-9493-E166-BF4757E2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810" y="2065338"/>
            <a:ext cx="1573652" cy="426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575CC4-9AEC-257B-20F9-0212136E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48" y="5277927"/>
            <a:ext cx="1364789" cy="447474"/>
          </a:xfrm>
          <a:prstGeom prst="rect">
            <a:avLst/>
          </a:prstGeom>
        </p:spPr>
      </p:pic>
      <p:pic>
        <p:nvPicPr>
          <p:cNvPr id="7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98D1C1AB-B17F-7DB1-1965-29D250AB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4047" y="5017498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128CA-8874-9E6B-CED5-2850EAD41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24" y="5409847"/>
            <a:ext cx="1497409" cy="264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72D894-BF00-E297-22FE-19B98EB6AD03}"/>
              </a:ext>
            </a:extLst>
          </p:cNvPr>
          <p:cNvSpPr txBox="1"/>
          <p:nvPr/>
        </p:nvSpPr>
        <p:spPr>
          <a:xfrm>
            <a:off x="7539876" y="3482790"/>
            <a:ext cx="32101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Burns, Brian Grant, David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Oppen-heimer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Brewer, John Wilkes: Borg, Omega, and Kubernetes.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CACM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38A97A-EAA1-A7DF-974A-0494B2148118}"/>
              </a:ext>
            </a:extLst>
          </p:cNvPr>
          <p:cNvSpPr txBox="1"/>
          <p:nvPr/>
        </p:nvSpPr>
        <p:spPr>
          <a:xfrm>
            <a:off x="7570958" y="4187441"/>
            <a:ext cx="34533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machine- to application-oriented scheduling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CF55F5-53F3-54B7-208A-AA646194F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9171" y="3532082"/>
            <a:ext cx="48030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6866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1BE603-2748-9743-05D5-051CB6A81A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Snowmobile Service</a:t>
            </a:r>
          </a:p>
          <a:p>
            <a:pPr lvl="1"/>
            <a:r>
              <a:rPr lang="en-US" b="0" dirty="0"/>
              <a:t>Data transfer on-premise </a:t>
            </a:r>
            <a:br>
              <a:rPr lang="en-US" b="0" dirty="0"/>
            </a:br>
            <a:r>
              <a:rPr lang="en-US" b="0" dirty="0">
                <a:sym typeface="Wingdings" panose="05000000000000000000" pitchFamily="2" charset="2"/>
              </a:rPr>
              <a:t> cloud</a:t>
            </a:r>
            <a:r>
              <a:rPr lang="en-US" b="0" dirty="0"/>
              <a:t> via </a:t>
            </a:r>
            <a:r>
              <a:rPr lang="en-US" dirty="0">
                <a:solidFill>
                  <a:schemeClr val="accent1"/>
                </a:solidFill>
              </a:rPr>
              <a:t>100PB trucks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F2DCA-097D-CCF4-B26F-12CE6BAC2D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AWS Snowmobile (since 2016)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CDFED-6A58-4F9F-3F94-9B3803EB0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237" y="1338500"/>
            <a:ext cx="6341316" cy="43465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2B22B-61EF-C3BC-3289-C3A4610596A1}"/>
              </a:ext>
            </a:extLst>
          </p:cNvPr>
          <p:cNvSpPr txBox="1"/>
          <p:nvPr/>
        </p:nvSpPr>
        <p:spPr>
          <a:xfrm>
            <a:off x="1450215" y="2569503"/>
            <a:ext cx="18192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Real-World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“Containerization”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CC52A-7CCF-6BB0-EA3A-E0521982BB6F}"/>
              </a:ext>
            </a:extLst>
          </p:cNvPr>
          <p:cNvSpPr txBox="1"/>
          <p:nvPr/>
        </p:nvSpPr>
        <p:spPr>
          <a:xfrm>
            <a:off x="1361986" y="3950432"/>
            <a:ext cx="199573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100PB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(1Gb Link)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~26 years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weeks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80D619-5DFA-FDF0-5C58-EE7F375FFFD4}"/>
              </a:ext>
            </a:extLst>
          </p:cNvPr>
          <p:cNvSpPr/>
          <p:nvPr/>
        </p:nvSpPr>
        <p:spPr>
          <a:xfrm>
            <a:off x="1304357" y="5217008"/>
            <a:ext cx="2110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https://aws.amazon.com/snowmobile/?nc1=h_ls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756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25568F-343D-0591-0B37-F67D084634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Study for feasibility, and if logistically,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environmentally, economically practical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1743B-0595-8334-A011-6DE3EBF12A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Microsoft Underwater Datacenter</a:t>
            </a:r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03557A43-F79B-08AE-2751-9D371F6F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91" y="2068765"/>
            <a:ext cx="3996370" cy="2247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B0743-FBAE-2EFD-C637-F4226C20F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091" y="1274930"/>
            <a:ext cx="4371524" cy="2458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50F3F3-F2D7-5E47-3907-4BBFCDDFDB4D}"/>
              </a:ext>
            </a:extLst>
          </p:cNvPr>
          <p:cNvSpPr txBox="1"/>
          <p:nvPr/>
        </p:nvSpPr>
        <p:spPr>
          <a:xfrm>
            <a:off x="7029365" y="4316723"/>
            <a:ext cx="4371524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https://news.microsoft.com/features/under-the-sea-microsoft-tests-a-datacenter-thats-quick-to-deploy-could-provide-internet-connectivity-for-years/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06/2018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https://news.microsoft.com/innovation-stories/project-natick-underwater-datacenter/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09/2020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8D98CD-2E7E-FC24-28E1-438942A20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41" y="3221199"/>
            <a:ext cx="3557351" cy="23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38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256E7F-38F0-A60E-B22E-3FD78C0F1D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Resources for </a:t>
            </a:r>
            <a:r>
              <a:rPr lang="en-US" b="1" dirty="0">
                <a:solidFill>
                  <a:srgbClr val="7889FB"/>
                </a:solidFill>
              </a:rPr>
              <a:t>compute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storage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networking</a:t>
            </a:r>
            <a:r>
              <a:rPr lang="en-US" dirty="0"/>
              <a:t> as a service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 Virtualization as key enabler (simplicity and auto-scaling)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Target user: </a:t>
            </a:r>
            <a:r>
              <a:rPr lang="en-US" dirty="0">
                <a:sym typeface="Wingdings" panose="05000000000000000000" pitchFamily="2" charset="2"/>
              </a:rPr>
              <a:t>sys admin / developer</a:t>
            </a:r>
            <a:endParaRPr lang="en-US" dirty="0"/>
          </a:p>
          <a:p>
            <a:pPr lvl="2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Storage</a:t>
            </a:r>
          </a:p>
          <a:p>
            <a:pPr lvl="1"/>
            <a:r>
              <a:rPr lang="en-US" dirty="0"/>
              <a:t>Amazon AWS Simple Storage Service (S3)</a:t>
            </a:r>
          </a:p>
          <a:p>
            <a:pPr lvl="1"/>
            <a:r>
              <a:rPr lang="en-US" dirty="0"/>
              <a:t>OpenStack Object Storage (Swift)</a:t>
            </a:r>
          </a:p>
          <a:p>
            <a:pPr lvl="1"/>
            <a:r>
              <a:rPr lang="en-US" dirty="0"/>
              <a:t>IBM Cloud Object Storage</a:t>
            </a:r>
          </a:p>
          <a:p>
            <a:pPr lvl="1"/>
            <a:r>
              <a:rPr lang="en-US" dirty="0"/>
              <a:t>Microsoft Azure Blob Storage</a:t>
            </a:r>
          </a:p>
          <a:p>
            <a:pPr lvl="2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Amazon AWS Elastic Compute Cloud (EC2)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Microsoft Azure Virtual Machines (VM)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IBM Cloud Compute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9A274-AD8D-EAC6-6B1C-B5A0074D67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Infrastructure as a Service (IaaS)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75FBB-6E8D-F917-8353-BF700E8F8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65" y="2539807"/>
            <a:ext cx="1088631" cy="816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F0CF1-3340-1958-A611-89036B5CB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33" y="3447093"/>
            <a:ext cx="1085243" cy="723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890EC-BB41-6770-14D4-C1720D306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41" y="3021624"/>
            <a:ext cx="1081539" cy="811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DB6B8-29ED-9876-FFAA-2BCA97A2E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407" y="4554511"/>
            <a:ext cx="685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6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7CD3A-7BCE-CF65-35E5-784C08E20A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AWS Setup</a:t>
            </a:r>
          </a:p>
          <a:p>
            <a:pPr lvl="1"/>
            <a:r>
              <a:rPr lang="en-US" dirty="0"/>
              <a:t>Create user and security credentials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Example AWS S3 File Upload</a:t>
            </a:r>
          </a:p>
          <a:p>
            <a:pPr lvl="1"/>
            <a:r>
              <a:rPr lang="en-US" dirty="0"/>
              <a:t>Setup and configure S3 bucket</a:t>
            </a:r>
          </a:p>
          <a:p>
            <a:pPr lvl="1"/>
            <a:r>
              <a:rPr lang="en-US" dirty="0" err="1"/>
              <a:t>WebUI</a:t>
            </a:r>
            <a:r>
              <a:rPr lang="en-US" dirty="0"/>
              <a:t> or </a:t>
            </a:r>
            <a:r>
              <a:rPr lang="en-US" dirty="0" err="1"/>
              <a:t>cmd</a:t>
            </a:r>
            <a:r>
              <a:rPr lang="en-US" dirty="0"/>
              <a:t> for interactions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 AWS EC2</a:t>
            </a:r>
            <a:br>
              <a:rPr lang="en-US" dirty="0"/>
            </a:br>
            <a:r>
              <a:rPr lang="en-US" dirty="0"/>
              <a:t>Instance Lifecycle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93A22-53AA-46F8-3FBB-B9AE4E5D33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Infrastructure as a Service (IaaS),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8363B-353C-CDF3-F160-BEAE9CF5F00D}"/>
              </a:ext>
            </a:extLst>
          </p:cNvPr>
          <p:cNvSpPr txBox="1"/>
          <p:nvPr/>
        </p:nvSpPr>
        <p:spPr>
          <a:xfrm>
            <a:off x="4977791" y="1192095"/>
            <a:ext cx="23598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configure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BA3ACA-51EF-B3B8-D72B-2C189A741689}"/>
              </a:ext>
            </a:extLst>
          </p:cNvPr>
          <p:cNvSpPr/>
          <p:nvPr/>
        </p:nvSpPr>
        <p:spPr>
          <a:xfrm>
            <a:off x="5134811" y="1484792"/>
            <a:ext cx="4207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AWS Access Key ID [None]: XXX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AWS Secret Access Key [None]: XXX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Default region name [None]: eu-central-1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Default output format [None]: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049DC-920F-C266-4BC3-366425FA86A9}"/>
              </a:ext>
            </a:extLst>
          </p:cNvPr>
          <p:cNvSpPr txBox="1"/>
          <p:nvPr/>
        </p:nvSpPr>
        <p:spPr>
          <a:xfrm>
            <a:off x="4977791" y="2828145"/>
            <a:ext cx="67480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cp data s3://mboehm7datab/air --recursive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ls s3://mboehm7datab/air --recursive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3E488-5C0E-8E29-7AF9-A8D5A3C4CC04}"/>
              </a:ext>
            </a:extLst>
          </p:cNvPr>
          <p:cNvSpPr/>
          <p:nvPr/>
        </p:nvSpPr>
        <p:spPr>
          <a:xfrm>
            <a:off x="5147137" y="3445970"/>
            <a:ext cx="5056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2019-12-05 15:26:45      20097 air/Airlines.csv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 260784 air/Airports.csv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   6355 air/Planes.csv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1001153 air/Routes.csv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88F0E-1474-5F57-A438-5C2DCFDFB75B}"/>
              </a:ext>
            </a:extLst>
          </p:cNvPr>
          <p:cNvSpPr txBox="1"/>
          <p:nvPr/>
        </p:nvSpPr>
        <p:spPr>
          <a:xfrm>
            <a:off x="4977791" y="4762710"/>
            <a:ext cx="660818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fr-FR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ec2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allocate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-hosts --instance-type m4.large \</a:t>
            </a:r>
          </a:p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 --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availability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-zone eu-central-1a --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quantity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2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B5ED11-D5EC-847A-9C7F-AA4EF4DE36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Provide </a:t>
            </a:r>
            <a:r>
              <a:rPr lang="en-US" b="1" dirty="0">
                <a:solidFill>
                  <a:srgbClr val="7889FB"/>
                </a:solidFill>
              </a:rPr>
              <a:t>environment setup </a:t>
            </a:r>
            <a:r>
              <a:rPr lang="en-US" dirty="0"/>
              <a:t>(libraries, configuration), platforms, and services </a:t>
            </a:r>
            <a:br>
              <a:rPr lang="en-US" dirty="0"/>
            </a:br>
            <a:r>
              <a:rPr lang="en-US" dirty="0"/>
              <a:t>to specific applications </a:t>
            </a:r>
            <a:r>
              <a:rPr lang="en-US" dirty="0">
                <a:sym typeface="Wingdings" panose="05000000000000000000" pitchFamily="2" charset="2"/>
              </a:rPr>
              <a:t> additional charges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Target user:</a:t>
            </a:r>
            <a:r>
              <a:rPr lang="en-US" dirty="0"/>
              <a:t> developer</a:t>
            </a:r>
            <a:endParaRPr lang="en-US" sz="700" dirty="0"/>
          </a:p>
          <a:p>
            <a:r>
              <a:rPr lang="en-US" dirty="0"/>
              <a:t>Example AWS Elastic MapReduce (EMR)</a:t>
            </a:r>
          </a:p>
          <a:p>
            <a:pPr lvl="1"/>
            <a:r>
              <a:rPr lang="en-US" dirty="0"/>
              <a:t>Environment for Apache Hadoop, MapReduce, and </a:t>
            </a:r>
            <a:r>
              <a:rPr lang="en-US" b="1" dirty="0">
                <a:solidFill>
                  <a:srgbClr val="7889FB"/>
                </a:solidFill>
              </a:rPr>
              <a:t>Spark</a:t>
            </a:r>
            <a:r>
              <a:rPr lang="en-US" dirty="0"/>
              <a:t> over S3 data, </a:t>
            </a:r>
            <a:br>
              <a:rPr lang="en-US" dirty="0"/>
            </a:br>
            <a:r>
              <a:rPr lang="en-US" dirty="0"/>
              <a:t>incl entire eco system of tools and libraries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DBC03-F9F9-9DEE-95EA-BD69380834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Platform as a Service (PaaS)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8AA31-9F01-DAD0-794E-133CBF1FAF92}"/>
              </a:ext>
            </a:extLst>
          </p:cNvPr>
          <p:cNvSpPr txBox="1"/>
          <p:nvPr/>
        </p:nvSpPr>
        <p:spPr>
          <a:xfrm>
            <a:off x="1029476" y="3605670"/>
            <a:ext cx="10793178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=$(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create-cluster --applications Name=Spark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--ec2-attributes ... --instance-type m4.large --instance-count 100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--steps '[{"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Args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":["spark-submit","--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master","yarn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",'${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sparkParams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}'"--class",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"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org.apache.sysds.api.DMLScript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","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./SystemDS.jar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","-f","./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test.dml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"], ...]'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--scale-down-behavior TERMINATE_AT_INSTANCE_HOUR --region eu-central-1)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103DE-30B8-F1A8-9AC2-042A5842598D}"/>
              </a:ext>
            </a:extLst>
          </p:cNvPr>
          <p:cNvSpPr txBox="1"/>
          <p:nvPr/>
        </p:nvSpPr>
        <p:spPr>
          <a:xfrm>
            <a:off x="1029476" y="5042920"/>
            <a:ext cx="7259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wait cluster-running --cluster-id $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AD6BB-C720-DDFB-1A70-D2AD660BEE8F}"/>
              </a:ext>
            </a:extLst>
          </p:cNvPr>
          <p:cNvSpPr txBox="1"/>
          <p:nvPr/>
        </p:nvSpPr>
        <p:spPr>
          <a:xfrm>
            <a:off x="1034094" y="5435571"/>
            <a:ext cx="7259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wait cluster-terminated --cluster-id $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4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Administrative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Video Recording</a:t>
            </a:r>
          </a:p>
          <a:p>
            <a:pPr lvl="1"/>
            <a:r>
              <a:rPr lang="en-US" dirty="0"/>
              <a:t>Hybrid lectures: in-person H 0107, zoom live streaming, video recording</a:t>
            </a:r>
          </a:p>
          <a:p>
            <a:pPr lvl="1"/>
            <a:r>
              <a:rPr lang="en-US" dirty="0">
                <a:hlinkClick r:id="rId2"/>
              </a:rPr>
              <a:t>https://tu-berlin.zoom.us/j/9529634787?pwd=R1ZsN1M3SC9BOU1OcFdmem9zT202UT09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Exercises/Projects</a:t>
            </a:r>
          </a:p>
          <a:p>
            <a:pPr lvl="1"/>
            <a:r>
              <a:rPr lang="en-US" b="1" dirty="0"/>
              <a:t>Reminder: </a:t>
            </a:r>
            <a:r>
              <a:rPr lang="en-US" dirty="0"/>
              <a:t>exercise/project submissions by </a:t>
            </a:r>
            <a:r>
              <a:rPr lang="en-US" b="1" dirty="0">
                <a:solidFill>
                  <a:srgbClr val="C40D1E"/>
                </a:solidFill>
              </a:rPr>
              <a:t>Jan 30</a:t>
            </a:r>
            <a:r>
              <a:rPr lang="en-US" dirty="0"/>
              <a:t> (no extensions)</a:t>
            </a:r>
          </a:p>
          <a:p>
            <a:pPr lvl="1"/>
            <a:r>
              <a:rPr lang="en-US" dirty="0"/>
              <a:t>Make use of </a:t>
            </a:r>
            <a:r>
              <a:rPr lang="en-US" b="1" dirty="0">
                <a:solidFill>
                  <a:srgbClr val="7889FB"/>
                </a:solidFill>
              </a:rPr>
              <a:t>virtual</a:t>
            </a:r>
            <a:r>
              <a:rPr lang="en-US" dirty="0"/>
              <a:t> office hours </a:t>
            </a:r>
            <a:r>
              <a:rPr lang="en-US" b="1" dirty="0">
                <a:solidFill>
                  <a:srgbClr val="C40D1E"/>
                </a:solidFill>
              </a:rPr>
              <a:t>Wed 4.30pm-6pm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#3 Exam Registration</a:t>
            </a:r>
          </a:p>
          <a:p>
            <a:pPr lvl="1"/>
            <a:r>
              <a:rPr lang="en-US" dirty="0"/>
              <a:t>Two exams now </a:t>
            </a:r>
            <a:r>
              <a:rPr lang="en-US" b="1" dirty="0">
                <a:solidFill>
                  <a:srgbClr val="7889FB"/>
                </a:solidFill>
              </a:rPr>
              <a:t>open for registrations in Moses</a:t>
            </a:r>
          </a:p>
          <a:p>
            <a:pPr lvl="1"/>
            <a:r>
              <a:rPr lang="en-US" dirty="0"/>
              <a:t>Written exams </a:t>
            </a:r>
            <a:r>
              <a:rPr lang="en-US" b="1" dirty="0">
                <a:solidFill>
                  <a:srgbClr val="C40D1E"/>
                </a:solidFill>
              </a:rPr>
              <a:t>Feb 06, 4pm</a:t>
            </a:r>
            <a:r>
              <a:rPr lang="en-US" dirty="0"/>
              <a:t> and </a:t>
            </a:r>
            <a:r>
              <a:rPr lang="en-US" b="1" dirty="0">
                <a:solidFill>
                  <a:srgbClr val="C40D1E"/>
                </a:solidFill>
              </a:rPr>
              <a:t>Feb 13, 4pm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11F7B-9A25-9F30-4A3E-890D279F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797" y="1689202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8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A6D8FB-7993-3B1C-AA60-4E3274C6F5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Provide application as a service, often via simple web interfaces</a:t>
            </a:r>
          </a:p>
          <a:p>
            <a:pPr lvl="1"/>
            <a:r>
              <a:rPr lang="en-US" dirty="0"/>
              <a:t>Challenges/opportunities: </a:t>
            </a:r>
            <a:r>
              <a:rPr lang="en-US" b="1" dirty="0">
                <a:solidFill>
                  <a:srgbClr val="7889FB"/>
                </a:solidFill>
              </a:rPr>
              <a:t>multi-tenant systems </a:t>
            </a:r>
            <a:r>
              <a:rPr lang="en-US" dirty="0"/>
              <a:t>(privacy, scalability, learning)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Target user:</a:t>
            </a:r>
            <a:r>
              <a:rPr lang="en-US" dirty="0"/>
              <a:t> end users</a:t>
            </a:r>
            <a:endParaRPr lang="en-US" sz="700" dirty="0"/>
          </a:p>
          <a:p>
            <a:r>
              <a:rPr lang="en-US" dirty="0"/>
              <a:t>Examples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Email/chat services:</a:t>
            </a:r>
            <a:r>
              <a:rPr lang="en-US" dirty="0"/>
              <a:t> Google Mail (Gmail), Slack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Writing and authoring services:</a:t>
            </a:r>
            <a:r>
              <a:rPr lang="en-US" dirty="0"/>
              <a:t> Microsoft Office 365, Overleaf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Enterprise:</a:t>
            </a:r>
            <a:r>
              <a:rPr lang="en-US" dirty="0"/>
              <a:t>  Salesforces, ERP as a service (SAP HANA Cloud)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Database as a Service</a:t>
            </a:r>
            <a:r>
              <a:rPr lang="en-US" dirty="0"/>
              <a:t> (DBaaS)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A282A-E9C0-63D5-B16B-7965E0AE94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Software as a Service (SaaS)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ABB69-CF4F-B563-73A1-DD94FBFE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561" y="2539502"/>
            <a:ext cx="676275" cy="47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21BFB-415B-2147-88CE-0E2518A1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188" y="2905402"/>
            <a:ext cx="799955" cy="56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4EBB8-F3E5-9AD1-417A-99441EE63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700" y="3711230"/>
            <a:ext cx="4719625" cy="1877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E3356-FBE8-BF00-8379-E0F5F7535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128" y="442339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72D36-BCCA-AE75-65BA-DB2383883387}"/>
              </a:ext>
            </a:extLst>
          </p:cNvPr>
          <p:cNvSpPr txBox="1"/>
          <p:nvPr/>
        </p:nvSpPr>
        <p:spPr>
          <a:xfrm>
            <a:off x="1886969" y="4363055"/>
            <a:ext cx="437398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Aulbach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Torsten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Dean Jacobs,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Alfons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Kemper, 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Rittinger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Multi-tenant databases for software as a service: schema-mapping techniques.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2008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752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B52EA7-77A8-B84A-C5CA-A9D4BAC683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Performance Analysis on Gmail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Coordinated bursty tracing</a:t>
            </a:r>
            <a:r>
              <a:rPr lang="en-US" dirty="0"/>
              <a:t> via time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Vertical context injection </a:t>
            </a:r>
            <a:r>
              <a:rPr lang="en-US" dirty="0"/>
              <a:t>into kernel logs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E1BCA-CA76-7915-9367-65502EDE7B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Software as a Service (SaaS),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3AF6E-8E20-789A-A922-F6863E1E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627" y="407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BB398-F0D3-15EF-0505-BBD741887D19}"/>
              </a:ext>
            </a:extLst>
          </p:cNvPr>
          <p:cNvSpPr txBox="1"/>
          <p:nvPr/>
        </p:nvSpPr>
        <p:spPr>
          <a:xfrm>
            <a:off x="7091028" y="353771"/>
            <a:ext cx="274320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Ardelean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Diwan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Chandra Erdman: Performance Analysis of Cloud Applications.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E9F490-D1D1-4CAB-306F-D250F3FF2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600" y="1268963"/>
            <a:ext cx="4060283" cy="2020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BAE5CF-3F99-8EDA-BE01-78E70AC443D6}"/>
              </a:ext>
            </a:extLst>
          </p:cNvPr>
          <p:cNvSpPr txBox="1"/>
          <p:nvPr/>
        </p:nvSpPr>
        <p:spPr>
          <a:xfrm>
            <a:off x="9946627" y="1896991"/>
            <a:ext cx="164407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Variations in rate and mix of user visible requests (UVR)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73027-3DA6-681D-18F4-598563A27B03}"/>
              </a:ext>
            </a:extLst>
          </p:cNvPr>
          <p:cNvSpPr txBox="1"/>
          <p:nvPr/>
        </p:nvSpPr>
        <p:spPr>
          <a:xfrm>
            <a:off x="6394001" y="1216666"/>
            <a:ext cx="6834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EU/US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09C3FF-CE6A-3BB2-5F81-B758936D1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59" y="3598027"/>
            <a:ext cx="4023203" cy="20156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60838D-B754-D688-B8EF-B1B6E545C4FE}"/>
              </a:ext>
            </a:extLst>
          </p:cNvPr>
          <p:cNvSpPr txBox="1"/>
          <p:nvPr/>
        </p:nvSpPr>
        <p:spPr>
          <a:xfrm>
            <a:off x="1263706" y="2982973"/>
            <a:ext cx="364398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Variations in rate and mix of essential non-UVR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C5BC1-543D-C7E5-FD47-C85699973896}"/>
              </a:ext>
            </a:extLst>
          </p:cNvPr>
          <p:cNvSpPr txBox="1"/>
          <p:nvPr/>
        </p:nvSpPr>
        <p:spPr>
          <a:xfrm>
            <a:off x="1326068" y="4700805"/>
            <a:ext cx="364398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(validate, update, repair, compact)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3E754C-65DE-EC1A-E81E-28E9A8E29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889" y="3588700"/>
            <a:ext cx="4041743" cy="20526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53FECC-8FFD-149B-3217-647B1CB55C0F}"/>
              </a:ext>
            </a:extLst>
          </p:cNvPr>
          <p:cNvSpPr txBox="1"/>
          <p:nvPr/>
        </p:nvSpPr>
        <p:spPr>
          <a:xfrm>
            <a:off x="8978109" y="4649324"/>
            <a:ext cx="222543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(4x lightning Belgium DC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reconstruct)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B43A53-5CAD-BE1D-789E-9CA3D8A7A698}"/>
              </a:ext>
            </a:extLst>
          </p:cNvPr>
          <p:cNvSpPr txBox="1"/>
          <p:nvPr/>
        </p:nvSpPr>
        <p:spPr>
          <a:xfrm>
            <a:off x="6347680" y="4652013"/>
            <a:ext cx="302029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(c) Variations due to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one-off events</a:t>
            </a:r>
          </a:p>
        </p:txBody>
      </p:sp>
    </p:spTree>
    <p:extLst>
      <p:ext uri="{BB962C8B-B14F-4D97-AF65-F5344CB8AC3E}">
        <p14:creationId xmlns:p14="http://schemas.microsoft.com/office/powerpoint/2010/main" val="13277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8" grpId="0"/>
      <p:bldP spid="19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63E65FB-C2D3-15E3-5E16-6977885D8AA2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6D6AE-72F9-8923-2EC3-1B9596C489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Definition Serverless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FaaS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functions-as-a-service (event-driven, stateless input-output mapping)</a:t>
            </a:r>
          </a:p>
          <a:p>
            <a:pPr lvl="1"/>
            <a:r>
              <a:rPr lang="en-US" dirty="0"/>
              <a:t>Infrastructure for deployment and auto-scaling of APIs/functions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Amazon Lambda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Microsoft Azure Functions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3"/>
            <a:endParaRPr lang="en-US" sz="1000" dirty="0"/>
          </a:p>
          <a:p>
            <a:r>
              <a:rPr lang="en-US" dirty="0"/>
              <a:t>Example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6A799-CAB5-F428-B7C3-2BA14822FF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Serverless Computing (</a:t>
            </a:r>
            <a:r>
              <a:rPr lang="en-US" dirty="0" err="1"/>
              <a:t>FaaS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D383F-EA4A-EF21-BFD1-811C9A52B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56" y="1892499"/>
            <a:ext cx="720725" cy="483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DF7DCE-303C-90B8-85EA-B0ACB33B9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04" y="1968872"/>
            <a:ext cx="797230" cy="630270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5685D2EE-FA08-E9B6-5D7D-30856A7E8953}"/>
              </a:ext>
            </a:extLst>
          </p:cNvPr>
          <p:cNvSpPr/>
          <p:nvPr/>
        </p:nvSpPr>
        <p:spPr>
          <a:xfrm>
            <a:off x="3386957" y="2740451"/>
            <a:ext cx="885217" cy="787940"/>
          </a:xfrm>
          <a:prstGeom prst="lightningBol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40701-F9C1-963D-56EF-658EB5D0EF5A}"/>
              </a:ext>
            </a:extLst>
          </p:cNvPr>
          <p:cNvSpPr txBox="1"/>
          <p:nvPr/>
        </p:nvSpPr>
        <p:spPr>
          <a:xfrm>
            <a:off x="1995373" y="2672756"/>
            <a:ext cx="13910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Event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(e.g., cloud services)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087614-327A-CDC6-7BCB-3DB392BDC9BD}"/>
              </a:ext>
            </a:extLst>
          </p:cNvPr>
          <p:cNvCxnSpPr/>
          <p:nvPr/>
        </p:nvCxnSpPr>
        <p:spPr>
          <a:xfrm>
            <a:off x="5954805" y="3072474"/>
            <a:ext cx="869327" cy="0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60922F-F1FB-D7F1-14D5-BF1EBE3F1172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7719817" y="3133409"/>
            <a:ext cx="1185890" cy="2922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C775332-E097-3031-EF14-9977FFAEA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87" y="2818274"/>
            <a:ext cx="797230" cy="630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E6FA90-555E-DEF0-4E0D-B13FAF1ECB88}"/>
              </a:ext>
            </a:extLst>
          </p:cNvPr>
          <p:cNvSpPr txBox="1"/>
          <p:nvPr/>
        </p:nvSpPr>
        <p:spPr>
          <a:xfrm>
            <a:off x="6421531" y="2523601"/>
            <a:ext cx="19201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Lambda Functions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FE489F-6839-9C1D-CD4E-8003A4CA2044}"/>
              </a:ext>
            </a:extLst>
          </p:cNvPr>
          <p:cNvCxnSpPr>
            <a:endCxn id="15" idx="3"/>
          </p:cNvCxnSpPr>
          <p:nvPr/>
        </p:nvCxnSpPr>
        <p:spPr>
          <a:xfrm flipH="1">
            <a:off x="5954805" y="3184682"/>
            <a:ext cx="869327" cy="2861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DA8325-2BE9-5C7D-B2A2-3922A75089FF}"/>
              </a:ext>
            </a:extLst>
          </p:cNvPr>
          <p:cNvSpPr txBox="1"/>
          <p:nvPr/>
        </p:nvSpPr>
        <p:spPr>
          <a:xfrm>
            <a:off x="8905707" y="2813165"/>
            <a:ext cx="139105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Other APIs and 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78706-D192-88E6-9BBC-6297D191639A}"/>
              </a:ext>
            </a:extLst>
          </p:cNvPr>
          <p:cNvSpPr txBox="1"/>
          <p:nvPr/>
        </p:nvSpPr>
        <p:spPr>
          <a:xfrm>
            <a:off x="6313800" y="3392202"/>
            <a:ext cx="21324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scaling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Pay-per-request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(1M x 100ms = 0.2$)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9635E-CD89-EFBF-7BE4-807EDABEF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180" y="2616043"/>
            <a:ext cx="809625" cy="1143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BFC5C5-1FE8-378B-4F57-831B9C969035}"/>
              </a:ext>
            </a:extLst>
          </p:cNvPr>
          <p:cNvCxnSpPr/>
          <p:nvPr/>
        </p:nvCxnSpPr>
        <p:spPr>
          <a:xfrm>
            <a:off x="4248265" y="3074150"/>
            <a:ext cx="869327" cy="0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519E00-2965-0618-2643-F09A41B3B1E7}"/>
              </a:ext>
            </a:extLst>
          </p:cNvPr>
          <p:cNvCxnSpPr/>
          <p:nvPr/>
        </p:nvCxnSpPr>
        <p:spPr>
          <a:xfrm flipH="1">
            <a:off x="4248265" y="3186358"/>
            <a:ext cx="869327" cy="2861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A3AD50C-A689-949B-0DAB-7D2FBD23C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256" y="416578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C177D1-092A-5FBC-B545-09129B82BAC3}"/>
              </a:ext>
            </a:extLst>
          </p:cNvPr>
          <p:cNvSpPr txBox="1"/>
          <p:nvPr/>
        </p:nvSpPr>
        <p:spPr>
          <a:xfrm>
            <a:off x="6694466" y="367938"/>
            <a:ext cx="297666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Computing: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Step Forward, Two Steps Back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9810B5-7CFC-678D-ECFE-178EF2D5F824}"/>
              </a:ext>
            </a:extLst>
          </p:cNvPr>
          <p:cNvSpPr txBox="1"/>
          <p:nvPr/>
        </p:nvSpPr>
        <p:spPr>
          <a:xfrm>
            <a:off x="2457954" y="4575196"/>
            <a:ext cx="7478746" cy="20467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com.amazonaws.services.lambda.runtime.Context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com.amazonaws.services.lambda.runtime.RequestHandler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public class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implements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RequestHandler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&lt;Tuple,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MyResponse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&gt; {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@Override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public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MyResponse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handleRequest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(Tuple input, </a:t>
            </a:r>
            <a:r>
              <a:rPr lang="en-US" sz="15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Context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context) {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  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return 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expensiveModelScoring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(input);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 with read-only model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}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612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  <p:bldP spid="13" grpId="0"/>
      <p:bldP spid="14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7B75AC-C86C-D99F-DCFD-3F4D8F7977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Advantages </a:t>
            </a:r>
            <a:r>
              <a:rPr lang="en-US" b="0" dirty="0"/>
              <a:t>(One Step Forward)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Auto-scaling</a:t>
            </a:r>
            <a:r>
              <a:rPr lang="en-US" dirty="0"/>
              <a:t> (the workload drives the allocation and deallocation of resources)</a:t>
            </a:r>
          </a:p>
          <a:p>
            <a:pPr lvl="1"/>
            <a:r>
              <a:rPr lang="en-US" b="1" dirty="0"/>
              <a:t>Use cases: </a:t>
            </a:r>
            <a:r>
              <a:rPr lang="en-US" b="1" dirty="0">
                <a:solidFill>
                  <a:schemeClr val="accent1"/>
                </a:solidFill>
              </a:rPr>
              <a:t>embarrassingly parallel functions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orchestration functions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(of proprietary auto scaling services), </a:t>
            </a:r>
            <a:r>
              <a:rPr lang="en-US" b="1" dirty="0">
                <a:solidFill>
                  <a:schemeClr val="accent1"/>
                </a:solidFill>
              </a:rPr>
              <a:t>function composition</a:t>
            </a:r>
            <a:r>
              <a:rPr lang="en-US" dirty="0"/>
              <a:t> (workflows)</a:t>
            </a:r>
            <a:endParaRPr lang="en-US" sz="700" dirty="0"/>
          </a:p>
          <a:p>
            <a:r>
              <a:rPr lang="en-US" dirty="0"/>
              <a:t>Disadvantages </a:t>
            </a:r>
            <a:r>
              <a:rPr lang="en-US" b="0" dirty="0"/>
              <a:t>(Two Steps Backward)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Lacks efficient data processing</a:t>
            </a:r>
            <a:r>
              <a:rPr lang="en-US" dirty="0"/>
              <a:t> (limited lifetime of state/caches, </a:t>
            </a:r>
            <a:br>
              <a:rPr lang="en-US" dirty="0"/>
            </a:br>
            <a:r>
              <a:rPr lang="en-US" dirty="0"/>
              <a:t>I/O bottlenecks due to lack of co-location)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Hinders distributed systems development </a:t>
            </a:r>
            <a:r>
              <a:rPr lang="en-US" dirty="0"/>
              <a:t>(communication through </a:t>
            </a:r>
            <a:br>
              <a:rPr lang="en-US" dirty="0"/>
            </a:br>
            <a:r>
              <a:rPr lang="en-US" dirty="0"/>
              <a:t>slow storage, no specialized hardware)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7EB11-BCBA-838A-B838-B2FB5CF9A6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Serverless Computing (</a:t>
            </a:r>
            <a:r>
              <a:rPr lang="en-US" dirty="0" err="1"/>
              <a:t>FaaS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5A8C-8CCD-8400-1EFB-21EC65C8F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256" y="416578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DD9A60-3417-EB8A-8519-8336A0FE04EB}"/>
              </a:ext>
            </a:extLst>
          </p:cNvPr>
          <p:cNvSpPr txBox="1"/>
          <p:nvPr/>
        </p:nvSpPr>
        <p:spPr>
          <a:xfrm>
            <a:off x="6694466" y="367938"/>
            <a:ext cx="297666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Computing: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Step Forward, Two Steps Back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093DE-BFB1-C798-9940-687DB41EE3FF}"/>
              </a:ext>
            </a:extLst>
          </p:cNvPr>
          <p:cNvSpPr txBox="1"/>
          <p:nvPr/>
        </p:nvSpPr>
        <p:spPr>
          <a:xfrm>
            <a:off x="8514250" y="2822708"/>
            <a:ext cx="3383705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“Taken together, these challenges seem both interesting and sur-mountable. [...] Whether we call the new results ‘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computing’ or something else, the future is fluid.”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F3114-A04D-BDA4-09F7-8B6393BBB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7"/>
          <a:stretch/>
        </p:blipFill>
        <p:spPr>
          <a:xfrm>
            <a:off x="1005360" y="4462683"/>
            <a:ext cx="6892038" cy="10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9FA98B-5496-40D0-B1EB-5E41FA6944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Amazon EC2 (Elastic Compute Cloud)</a:t>
            </a:r>
          </a:p>
          <a:p>
            <a:pPr lvl="1"/>
            <a:r>
              <a:rPr lang="en-US" dirty="0"/>
              <a:t>IaaS offering of different node types and generations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On-demand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reserved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1"/>
                </a:solidFill>
              </a:rPr>
              <a:t>spot</a:t>
            </a:r>
            <a:r>
              <a:rPr lang="en-US" dirty="0"/>
              <a:t> instances</a:t>
            </a:r>
          </a:p>
          <a:p>
            <a:pPr lvl="1"/>
            <a:endParaRPr lang="en-US" sz="700" dirty="0"/>
          </a:p>
          <a:p>
            <a:pPr lvl="1"/>
            <a:endParaRPr lang="en-US" sz="700" dirty="0"/>
          </a:p>
          <a:p>
            <a:r>
              <a:rPr lang="en-US" dirty="0"/>
              <a:t>Amazon ECS (Elastic Container Service)</a:t>
            </a:r>
          </a:p>
          <a:p>
            <a:pPr lvl="1"/>
            <a:r>
              <a:rPr lang="en-US" dirty="0"/>
              <a:t>PaaS offering for Docker containers</a:t>
            </a:r>
          </a:p>
          <a:p>
            <a:pPr lvl="1"/>
            <a:r>
              <a:rPr lang="en-US" dirty="0"/>
              <a:t>Automatic setup of Docker environment</a:t>
            </a:r>
          </a:p>
          <a:p>
            <a:pPr lvl="2"/>
            <a:endParaRPr lang="en-US" sz="700" dirty="0"/>
          </a:p>
          <a:p>
            <a:r>
              <a:rPr lang="en-US" dirty="0"/>
              <a:t>Amazon EMR (Elastic Map Reduce)</a:t>
            </a:r>
          </a:p>
          <a:p>
            <a:pPr lvl="1"/>
            <a:r>
              <a:rPr lang="en-US" dirty="0"/>
              <a:t>PaaS offering for Hadoop workloads</a:t>
            </a:r>
          </a:p>
          <a:p>
            <a:pPr lvl="1"/>
            <a:r>
              <a:rPr lang="en-US" dirty="0"/>
              <a:t>Automatic setup of YARN, HDFS, and frameworks like Spark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Prices in addition to EC2 prices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86235-F3CE-439D-21CF-D5075713C1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AWS Pricing (current gen)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60A97-C105-B1C0-591B-A37F708B4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146" y="1275775"/>
            <a:ext cx="4592096" cy="1576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88BE4C-0FCD-7D71-1D92-E1420665956B}"/>
              </a:ext>
            </a:extLst>
          </p:cNvPr>
          <p:cNvSpPr txBox="1"/>
          <p:nvPr/>
        </p:nvSpPr>
        <p:spPr>
          <a:xfrm>
            <a:off x="7755794" y="3198479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Pricing according to EC2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(in EC2 launch mode)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3EF0D-33D8-4EEF-882F-7D426CF11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414" y="4018791"/>
            <a:ext cx="3679317" cy="1563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78AB21-226A-A21E-8211-2BF8E11476AB}"/>
              </a:ext>
            </a:extLst>
          </p:cNvPr>
          <p:cNvSpPr txBox="1"/>
          <p:nvPr/>
        </p:nvSpPr>
        <p:spPr>
          <a:xfrm>
            <a:off x="7124865" y="968324"/>
            <a:ext cx="85603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vCores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23C67-C187-6FE8-EF29-2D858B71010E}"/>
              </a:ext>
            </a:extLst>
          </p:cNvPr>
          <p:cNvSpPr txBox="1"/>
          <p:nvPr/>
        </p:nvSpPr>
        <p:spPr>
          <a:xfrm>
            <a:off x="8298667" y="974808"/>
            <a:ext cx="61284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DD151-9896-AB67-6798-3C6FBF86E3E8}"/>
              </a:ext>
            </a:extLst>
          </p:cNvPr>
          <p:cNvSpPr/>
          <p:nvPr/>
        </p:nvSpPr>
        <p:spPr>
          <a:xfrm>
            <a:off x="10402917" y="4018791"/>
            <a:ext cx="847185" cy="156343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44EDC4-B8BF-5E3D-A04F-80E11CC60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36" y="1478483"/>
            <a:ext cx="4546866" cy="1608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3E1F78-22C3-3670-4103-0430C57A9E67}"/>
              </a:ext>
            </a:extLst>
          </p:cNvPr>
          <p:cNvSpPr txBox="1"/>
          <p:nvPr/>
        </p:nvSpPr>
        <p:spPr>
          <a:xfrm>
            <a:off x="9164027" y="974443"/>
            <a:ext cx="139875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12/2019</a:t>
            </a:r>
          </a:p>
        </p:txBody>
      </p:sp>
    </p:spTree>
    <p:extLst>
      <p:ext uri="{BB962C8B-B14F-4D97-AF65-F5344CB8AC3E}">
        <p14:creationId xmlns:p14="http://schemas.microsoft.com/office/powerpoint/2010/main" val="163841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ECFB72-73BD-3BA1-FAE0-FC375C704E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Spot Instances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Unused cloud recourses </a:t>
            </a:r>
            <a:r>
              <a:rPr lang="en-US" dirty="0"/>
              <a:t>for much lower prices </a:t>
            </a:r>
            <a:r>
              <a:rPr lang="en-US" dirty="0">
                <a:sym typeface="Wingdings" panose="05000000000000000000" pitchFamily="2" charset="2"/>
              </a:rPr>
              <a:t> bidding market</a:t>
            </a:r>
            <a:endParaRPr lang="en-US" dirty="0"/>
          </a:p>
          <a:p>
            <a:pPr lvl="1"/>
            <a:r>
              <a:rPr lang="en-US" dirty="0"/>
              <a:t>Interruption behavior: hibernate, stop, terminate</a:t>
            </a:r>
            <a:endParaRPr lang="en-US" sz="700" dirty="0"/>
          </a:p>
          <a:p>
            <a:pPr lvl="1"/>
            <a:endParaRPr lang="en-US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/>
              <a:t>Instance </a:t>
            </a:r>
            <a:br>
              <a:rPr lang="en-US" dirty="0"/>
            </a:br>
            <a:r>
              <a:rPr lang="en-US" dirty="0"/>
              <a:t>Types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54863-CF81-692F-755F-B2CBBF7105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AWS Pricing (current gen),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9C6C0-D2B0-8AF4-64D9-B6D97093098B}"/>
              </a:ext>
            </a:extLst>
          </p:cNvPr>
          <p:cNvSpPr txBox="1"/>
          <p:nvPr/>
        </p:nvSpPr>
        <p:spPr>
          <a:xfrm>
            <a:off x="8457864" y="1387736"/>
            <a:ext cx="14478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Self-regulating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544A7-D239-CDDC-72EB-D652CA89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54" y="2703455"/>
            <a:ext cx="4207383" cy="2540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B2107-5862-5835-E9EB-F6A27F9DA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754" y="2703455"/>
            <a:ext cx="4221099" cy="2568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EDC4C-87BC-315E-F847-8DE6739E4C10}"/>
              </a:ext>
            </a:extLst>
          </p:cNvPr>
          <p:cNvSpPr txBox="1"/>
          <p:nvPr/>
        </p:nvSpPr>
        <p:spPr>
          <a:xfrm>
            <a:off x="2750327" y="2302766"/>
            <a:ext cx="33147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m4.large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 vCPU, 8GB)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D9814-90B1-21D7-7FAF-38D0A7B7CE66}"/>
              </a:ext>
            </a:extLst>
          </p:cNvPr>
          <p:cNvSpPr txBox="1"/>
          <p:nvPr/>
        </p:nvSpPr>
        <p:spPr>
          <a:xfrm>
            <a:off x="7643278" y="2302766"/>
            <a:ext cx="33147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m5d.24xlarge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96 vCPU, 384GB)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E718E-DBFE-9710-A947-1B9EF1BC6E94}"/>
              </a:ext>
            </a:extLst>
          </p:cNvPr>
          <p:cNvSpPr txBox="1"/>
          <p:nvPr/>
        </p:nvSpPr>
        <p:spPr>
          <a:xfrm>
            <a:off x="2259479" y="5360291"/>
            <a:ext cx="585342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[AWS EC2 Management Console, Spot Requests,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Dec 05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3252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Cloud, Fog, and Edge Computing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9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A87662-5361-990C-FE71-7930C1C0C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740" y="2219544"/>
            <a:ext cx="5185323" cy="347707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EEAC77-CF0E-8626-E693-B7D5003A7B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Edge Computing</a:t>
            </a:r>
          </a:p>
          <a:p>
            <a:pPr lvl="1"/>
            <a:r>
              <a:rPr lang="en-US" dirty="0"/>
              <a:t>Huge number of mobile / IoT devices</a:t>
            </a:r>
          </a:p>
          <a:p>
            <a:pPr lvl="1"/>
            <a:r>
              <a:rPr lang="en-US" dirty="0"/>
              <a:t>Edge computing for </a:t>
            </a:r>
            <a:r>
              <a:rPr lang="en-US" b="1" dirty="0">
                <a:solidFill>
                  <a:schemeClr val="accent1"/>
                </a:solidFill>
              </a:rPr>
              <a:t>latency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bandwidth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privacy</a:t>
            </a:r>
          </a:p>
          <a:p>
            <a:pPr lvl="1"/>
            <a:endParaRPr lang="en-US" sz="700" dirty="0"/>
          </a:p>
          <a:p>
            <a:r>
              <a:rPr lang="en-US" dirty="0"/>
              <a:t>Fog &amp; Edge Computing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degrees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application decentralization</a:t>
            </a:r>
          </a:p>
          <a:p>
            <a:pPr lvl="1"/>
            <a:r>
              <a:rPr lang="en-US" dirty="0"/>
              <a:t>Reasons: </a:t>
            </a:r>
            <a:r>
              <a:rPr lang="en-US" b="1" dirty="0">
                <a:solidFill>
                  <a:schemeClr val="accent1"/>
                </a:solidFill>
              </a:rPr>
              <a:t>energy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performance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data</a:t>
            </a:r>
          </a:p>
          <a:p>
            <a:pPr lvl="1"/>
            <a:r>
              <a:rPr lang="en-US" dirty="0"/>
              <a:t>Natural hierarchy, heterogeneity</a:t>
            </a:r>
          </a:p>
          <a:p>
            <a:pPr lvl="1"/>
            <a:r>
              <a:rPr lang="en-US" dirty="0"/>
              <a:t>Cloud as enabler for vibrant </a:t>
            </a:r>
            <a:br>
              <a:rPr lang="en-US" dirty="0"/>
            </a:br>
            <a:r>
              <a:rPr lang="en-US" dirty="0"/>
              <a:t>web ecosystem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</a:rPr>
              <a:t>fog/edge for IoT </a:t>
            </a:r>
            <a:r>
              <a:rPr lang="en-US" dirty="0"/>
              <a:t>the same?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B3E12-958D-2815-3D87-840F657BE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Cloud vs Fog vs Edge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0934D-9ABD-6F3F-5988-468FD1C8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741" y="409786"/>
            <a:ext cx="9675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0D93AD-1AEF-D082-1E3F-EE5D2D93CFBF}"/>
              </a:ext>
            </a:extLst>
          </p:cNvPr>
          <p:cNvSpPr txBox="1"/>
          <p:nvPr/>
        </p:nvSpPr>
        <p:spPr>
          <a:xfrm>
            <a:off x="6992472" y="1019053"/>
            <a:ext cx="349619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Gorlatova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Special Topics: Edge Computing;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IoT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Meets the Cloud – The Origins of Edge Computing,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Duke University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765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B33B1-44A4-FAD0-6A47-F08F4A8B09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AWS Greengrass</a:t>
            </a:r>
          </a:p>
          <a:p>
            <a:pPr lvl="1"/>
            <a:r>
              <a:rPr lang="en-US" dirty="0"/>
              <a:t>Combine </a:t>
            </a:r>
            <a:r>
              <a:rPr lang="en-US" b="1" dirty="0">
                <a:solidFill>
                  <a:srgbClr val="7889FB"/>
                </a:solidFill>
              </a:rPr>
              <a:t>cloud computing and groups of IoT devices</a:t>
            </a:r>
          </a:p>
          <a:p>
            <a:pPr lvl="1"/>
            <a:r>
              <a:rPr lang="en-US" dirty="0"/>
              <a:t>Cloud configuration, group cores, connected devices to groups</a:t>
            </a:r>
          </a:p>
          <a:p>
            <a:pPr lvl="1"/>
            <a:r>
              <a:rPr lang="en-US" dirty="0"/>
              <a:t>Run lambda functions (</a:t>
            </a:r>
            <a:r>
              <a:rPr lang="en-US" dirty="0" err="1"/>
              <a:t>FaaS</a:t>
            </a:r>
            <a:r>
              <a:rPr lang="en-US" dirty="0"/>
              <a:t>) in cloud, </a:t>
            </a:r>
            <a:br>
              <a:rPr lang="en-US" dirty="0"/>
            </a:br>
            <a:r>
              <a:rPr lang="en-US" dirty="0"/>
              <a:t>fog, and edge – partial autonomy</a:t>
            </a:r>
          </a:p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Central configuration and deployment</a:t>
            </a:r>
          </a:p>
          <a:p>
            <a:pPr lvl="1"/>
            <a:r>
              <a:rPr lang="en-US" dirty="0"/>
              <a:t>Decentralized operation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C6461-7866-648A-0E85-5412CD0947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Example: AWS Greengrass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C58F5-89D4-3BD5-C379-31F54053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523" y="2362614"/>
            <a:ext cx="5564974" cy="3389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0E2E40-E66D-4773-16AE-C39850EF2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459" y="688814"/>
            <a:ext cx="666930" cy="720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D0394-C125-0B93-A5A2-4206F4CB3497}"/>
              </a:ext>
            </a:extLst>
          </p:cNvPr>
          <p:cNvSpPr txBox="1"/>
          <p:nvPr/>
        </p:nvSpPr>
        <p:spPr>
          <a:xfrm>
            <a:off x="2792729" y="4186086"/>
            <a:ext cx="20859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Customer Use cases: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“My data doesn’t reach the cloud”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07D3A-D339-85C9-4B5D-0BE68A9C3A60}"/>
              </a:ext>
            </a:extLst>
          </p:cNvPr>
          <p:cNvSpPr txBox="1"/>
          <p:nvPr/>
        </p:nvSpPr>
        <p:spPr>
          <a:xfrm>
            <a:off x="7792010" y="287201"/>
            <a:ext cx="26924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https://aws.amazon.com/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greengrass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/?nc1=h_ls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879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6D32CD-CD5F-FC7E-09BB-A62711B2D5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Public/Private Infrastructure Projects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Hierarchy of endpoints/data centers</a:t>
            </a:r>
          </a:p>
          <a:p>
            <a:pPr lvl="1"/>
            <a:r>
              <a:rPr lang="en-US" dirty="0"/>
              <a:t>Analogy: </a:t>
            </a:r>
            <a:r>
              <a:rPr lang="en-US" b="1" dirty="0">
                <a:solidFill>
                  <a:schemeClr val="accent1"/>
                </a:solidFill>
              </a:rPr>
              <a:t>“City-Planning”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26A26-95AE-5982-01A4-143509E4D4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Decentralized Infrastructure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B044C-6310-2B57-8420-E31CBC27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72" y="668440"/>
            <a:ext cx="3265300" cy="2952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1FB4B-B59C-FABE-928C-5041BB6FE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633" y="2038414"/>
            <a:ext cx="2799093" cy="1570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A01A0-FD61-71FA-BCB1-3255041EC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236" y="3767687"/>
            <a:ext cx="4264277" cy="1855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E0523-46F0-18AE-443A-5E1439974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633" y="3764240"/>
            <a:ext cx="2788020" cy="1858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51BA6-FC85-9E96-6AB3-5BB2332B7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06" y="3764240"/>
            <a:ext cx="2933000" cy="1643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88DDBD-3ABB-5E07-5898-F3C40D4DD9FE}"/>
              </a:ext>
            </a:extLst>
          </p:cNvPr>
          <p:cNvSpPr txBox="1"/>
          <p:nvPr/>
        </p:nvSpPr>
        <p:spPr>
          <a:xfrm>
            <a:off x="1690277" y="5436155"/>
            <a:ext cx="144445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University of Maribor]</a:t>
            </a:r>
          </a:p>
        </p:txBody>
      </p:sp>
    </p:spTree>
    <p:extLst>
      <p:ext uri="{BB962C8B-B14F-4D97-AF65-F5344CB8AC3E}">
        <p14:creationId xmlns:p14="http://schemas.microsoft.com/office/powerpoint/2010/main" val="170585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B75B3-C366-63FE-8F5A-387AE47BC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28B8C1-A9DA-9F01-8C88-8DF165CED0E7}"/>
              </a:ext>
            </a:extLst>
          </p:cNvPr>
          <p:cNvSpPr/>
          <p:nvPr/>
        </p:nvSpPr>
        <p:spPr>
          <a:xfrm>
            <a:off x="2733675" y="4965416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Cloud Computing 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E6BA64-446C-607E-0F7D-32CD105FB343}"/>
              </a:ext>
            </a:extLst>
          </p:cNvPr>
          <p:cNvSpPr/>
          <p:nvPr/>
        </p:nvSpPr>
        <p:spPr>
          <a:xfrm>
            <a:off x="2733672" y="4290479"/>
            <a:ext cx="650557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Cloud Resource Management and 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7312A-4502-16EC-2982-9138CC319D2B}"/>
              </a:ext>
            </a:extLst>
          </p:cNvPr>
          <p:cNvSpPr/>
          <p:nvPr/>
        </p:nvSpPr>
        <p:spPr>
          <a:xfrm>
            <a:off x="2733675" y="3392294"/>
            <a:ext cx="6505574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 Distributed Data 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1CF00-A10B-87D0-8B27-8826F24DF4A3}"/>
              </a:ext>
            </a:extLst>
          </p:cNvPr>
          <p:cNvSpPr/>
          <p:nvPr/>
        </p:nvSpPr>
        <p:spPr>
          <a:xfrm>
            <a:off x="2733673" y="2717357"/>
            <a:ext cx="650557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 Distributed Data-Parallel 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FAF49-3642-8A18-642E-D36F5EE60155}"/>
              </a:ext>
            </a:extLst>
          </p:cNvPr>
          <p:cNvSpPr/>
          <p:nvPr/>
        </p:nvSpPr>
        <p:spPr>
          <a:xfrm>
            <a:off x="2733675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 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2FD503-94F4-0BBF-C383-CBEDB12C198A}"/>
              </a:ext>
            </a:extLst>
          </p:cNvPr>
          <p:cNvSpPr/>
          <p:nvPr/>
        </p:nvSpPr>
        <p:spPr>
          <a:xfrm>
            <a:off x="6096000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13 Distributed Machine Learning 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DE9AE-4876-20E1-5F67-8D8CC910E432}"/>
              </a:ext>
            </a:extLst>
          </p:cNvPr>
          <p:cNvSpPr/>
          <p:nvPr/>
        </p:nvSpPr>
        <p:spPr>
          <a:xfrm>
            <a:off x="2630162" y="2645499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4654E-536B-183D-6BA1-A8D70EE95C03}"/>
              </a:ext>
            </a:extLst>
          </p:cNvPr>
          <p:cNvSpPr/>
          <p:nvPr/>
        </p:nvSpPr>
        <p:spPr>
          <a:xfrm>
            <a:off x="2630159" y="4238507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9669C-5B63-0BED-02DB-FCF7FD10AC5F}"/>
              </a:ext>
            </a:extLst>
          </p:cNvPr>
          <p:cNvSpPr txBox="1"/>
          <p:nvPr/>
        </p:nvSpPr>
        <p:spPr>
          <a:xfrm>
            <a:off x="1498259" y="3000751"/>
            <a:ext cx="10451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AFFDC-8EA9-A553-9869-6CBF58A389EA}"/>
              </a:ext>
            </a:extLst>
          </p:cNvPr>
          <p:cNvSpPr txBox="1"/>
          <p:nvPr/>
        </p:nvSpPr>
        <p:spPr>
          <a:xfrm>
            <a:off x="1451755" y="4714526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1862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D9000A-2DE8-36F0-483E-9CF549E16E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  </a:t>
            </a:r>
            <a:r>
              <a:rPr lang="en-US" dirty="0">
                <a:solidFill>
                  <a:schemeClr val="tx1"/>
                </a:solidFill>
              </a:rPr>
              <a:t>(example: voice recognition)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Adaptation of parameter server architecture, w/ random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client sampling and </a:t>
            </a:r>
            <a:r>
              <a:rPr lang="en-US" b="1" dirty="0">
                <a:solidFill>
                  <a:srgbClr val="7889FB"/>
                </a:solidFill>
              </a:rPr>
              <a:t>distributed </a:t>
            </a:r>
            <a:r>
              <a:rPr lang="en-US" b="1" dirty="0" err="1">
                <a:solidFill>
                  <a:srgbClr val="7889FB"/>
                </a:solidFill>
              </a:rPr>
              <a:t>agg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Training when </a:t>
            </a:r>
            <a:r>
              <a:rPr lang="en-US" dirty="0"/>
              <a:t>phone idle, charging, </a:t>
            </a:r>
            <a:r>
              <a:rPr lang="en-US" b="1" dirty="0">
                <a:solidFill>
                  <a:schemeClr val="accent1"/>
                </a:solidFill>
              </a:rPr>
              <a:t>and on </a:t>
            </a:r>
            <a:r>
              <a:rPr lang="en-US" b="1" dirty="0" err="1">
                <a:solidFill>
                  <a:schemeClr val="accent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Example Data Ownership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Thought experiment:</a:t>
            </a:r>
            <a:r>
              <a:rPr lang="en-US" dirty="0"/>
              <a:t> B uses machine </a:t>
            </a:r>
            <a:br>
              <a:rPr lang="en-US" dirty="0"/>
            </a:br>
            <a:r>
              <a:rPr lang="en-US" dirty="0"/>
              <a:t>from A to test C’s equipment.</a:t>
            </a:r>
          </a:p>
          <a:p>
            <a:pPr lvl="1"/>
            <a:r>
              <a:rPr lang="en-US" dirty="0"/>
              <a:t>Who owns the data?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    Negotiated in bilateral contracts</a:t>
            </a:r>
            <a:endParaRPr lang="en-US" sz="700" b="1" dirty="0">
              <a:solidFill>
                <a:srgbClr val="7889FB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Spectrum of Data Ownership: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Federated learning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might create </a:t>
            </a:r>
            <a:r>
              <a:rPr lang="en-US" b="1" dirty="0">
                <a:solidFill>
                  <a:srgbClr val="7889FB"/>
                </a:solidFill>
              </a:rPr>
              <a:t>new markets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89A9F-1C29-52B7-055A-C7CCE96B5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Machine Learning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6CA63-6A1E-ED2D-6160-D5A806E85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477" y="407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87A189-DB4D-3568-008C-AE301481678E}"/>
              </a:ext>
            </a:extLst>
          </p:cNvPr>
          <p:cNvSpPr/>
          <p:nvPr/>
        </p:nvSpPr>
        <p:spPr>
          <a:xfrm>
            <a:off x="7449840" y="356126"/>
            <a:ext cx="25064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[Keith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Bonawitz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 Towards Federated Learning at Scale: System Design.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5CCBD3-4CF4-4DDC-6207-8F82D5545BDC}"/>
              </a:ext>
            </a:extLst>
          </p:cNvPr>
          <p:cNvGrpSpPr/>
          <p:nvPr/>
        </p:nvGrpSpPr>
        <p:grpSpPr>
          <a:xfrm>
            <a:off x="7906772" y="1434428"/>
            <a:ext cx="2025450" cy="1896202"/>
            <a:chOff x="6567949" y="1667180"/>
            <a:chExt cx="2025450" cy="18962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EBD947-0AD4-CF27-2339-E566533B8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8257" y="2671699"/>
              <a:ext cx="255432" cy="5124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D6DECB-875F-E47D-CB62-C0392E6EF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3133" y="2551120"/>
              <a:ext cx="255432" cy="51246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362D7E-7861-5F98-EF0F-4ABB0BAE6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42958" y="2551119"/>
              <a:ext cx="255432" cy="5124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C1DC40-5E7F-95F9-046D-F43787BB7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7373" y="1667180"/>
              <a:ext cx="457200" cy="371475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6CCBD8D-65D8-5443-4768-F4612F03E24F}"/>
                </a:ext>
              </a:extLst>
            </p:cNvPr>
            <p:cNvCxnSpPr>
              <a:endCxn id="10" idx="0"/>
            </p:cNvCxnSpPr>
            <p:nvPr/>
          </p:nvCxnSpPr>
          <p:spPr>
            <a:xfrm flipH="1">
              <a:off x="6780849" y="2038655"/>
              <a:ext cx="605652" cy="512465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AF0EA0-569D-DFB3-0655-AF5252DE5073}"/>
                </a:ext>
              </a:extLst>
            </p:cNvPr>
            <p:cNvSpPr txBox="1"/>
            <p:nvPr/>
          </p:nvSpPr>
          <p:spPr>
            <a:xfrm>
              <a:off x="6867334" y="1872492"/>
              <a:ext cx="5191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E21D01F-D0A3-42A5-12B1-D54B18AD3316}"/>
                </a:ext>
              </a:extLst>
            </p:cNvPr>
            <p:cNvCxnSpPr>
              <a:stCxn id="12" idx="2"/>
              <a:endCxn id="9" idx="0"/>
            </p:cNvCxnSpPr>
            <p:nvPr/>
          </p:nvCxnSpPr>
          <p:spPr>
            <a:xfrm>
              <a:off x="7575973" y="2038655"/>
              <a:ext cx="0" cy="633044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C728C08-3920-1C66-FD22-1550BCCB5E3D}"/>
                </a:ext>
              </a:extLst>
            </p:cNvPr>
            <p:cNvCxnSpPr>
              <a:endCxn id="11" idx="0"/>
            </p:cNvCxnSpPr>
            <p:nvPr/>
          </p:nvCxnSpPr>
          <p:spPr>
            <a:xfrm>
              <a:off x="7754710" y="2038655"/>
              <a:ext cx="615964" cy="512464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D53C1B-E368-F2A9-BBFB-CDEA5787A978}"/>
                </a:ext>
              </a:extLst>
            </p:cNvPr>
            <p:cNvSpPr txBox="1"/>
            <p:nvPr/>
          </p:nvSpPr>
          <p:spPr>
            <a:xfrm>
              <a:off x="7853743" y="1854072"/>
              <a:ext cx="5191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  <p:sp>
          <p:nvSpPr>
            <p:cNvPr id="18" name="Can 15">
              <a:extLst>
                <a:ext uri="{FF2B5EF4-FFF2-40B4-BE49-F238E27FC236}">
                  <a16:creationId xmlns:a16="http://schemas.microsoft.com/office/drawing/2014/main" id="{0557AA71-5BD7-AE65-48D6-6AA0AC221C25}"/>
                </a:ext>
              </a:extLst>
            </p:cNvPr>
            <p:cNvSpPr/>
            <p:nvPr/>
          </p:nvSpPr>
          <p:spPr>
            <a:xfrm>
              <a:off x="6567949" y="3164500"/>
              <a:ext cx="432619" cy="275978"/>
            </a:xfrm>
            <a:prstGeom prst="can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D1</a:t>
              </a:r>
            </a:p>
          </p:txBody>
        </p:sp>
        <p:sp>
          <p:nvSpPr>
            <p:cNvPr id="19" name="Can 16">
              <a:extLst>
                <a:ext uri="{FF2B5EF4-FFF2-40B4-BE49-F238E27FC236}">
                  <a16:creationId xmlns:a16="http://schemas.microsoft.com/office/drawing/2014/main" id="{0A99F518-F3CE-54F4-0CE9-5E3E60A35BF0}"/>
                </a:ext>
              </a:extLst>
            </p:cNvPr>
            <p:cNvSpPr/>
            <p:nvPr/>
          </p:nvSpPr>
          <p:spPr>
            <a:xfrm>
              <a:off x="7359447" y="3287404"/>
              <a:ext cx="432619" cy="275978"/>
            </a:xfrm>
            <a:prstGeom prst="can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D2</a:t>
              </a:r>
            </a:p>
          </p:txBody>
        </p:sp>
        <p:sp>
          <p:nvSpPr>
            <p:cNvPr id="20" name="Can 17">
              <a:extLst>
                <a:ext uri="{FF2B5EF4-FFF2-40B4-BE49-F238E27FC236}">
                  <a16:creationId xmlns:a16="http://schemas.microsoft.com/office/drawing/2014/main" id="{88BA7E65-E899-5EDD-FA2F-45AA68B44B57}"/>
                </a:ext>
              </a:extLst>
            </p:cNvPr>
            <p:cNvSpPr/>
            <p:nvPr/>
          </p:nvSpPr>
          <p:spPr>
            <a:xfrm>
              <a:off x="8160780" y="3164499"/>
              <a:ext cx="432619" cy="275978"/>
            </a:xfrm>
            <a:prstGeom prst="can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D3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F35F23-E559-ED4C-8A07-3050BBC8E574}"/>
              </a:ext>
            </a:extLst>
          </p:cNvPr>
          <p:cNvGrpSpPr/>
          <p:nvPr/>
        </p:nvGrpSpPr>
        <p:grpSpPr>
          <a:xfrm>
            <a:off x="6778782" y="3646721"/>
            <a:ext cx="4267205" cy="1470132"/>
            <a:chOff x="4365524" y="3839224"/>
            <a:chExt cx="4267205" cy="1470132"/>
          </a:xfrm>
        </p:grpSpPr>
        <p:pic>
          <p:nvPicPr>
            <p:cNvPr id="22" name="Picture 10" descr="https://upload.wikimedia.org/wikipedia/commons/thumb/d/d8/Emblem-person-blue.svg/1024px-Emblem-person-blue.svg.png">
              <a:extLst>
                <a:ext uri="{FF2B5EF4-FFF2-40B4-BE49-F238E27FC236}">
                  <a16:creationId xmlns:a16="http://schemas.microsoft.com/office/drawing/2014/main" id="{D86D6ECB-32EF-0AA2-3C33-2CCFB356D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3839224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18BDDA30-376A-BADE-3538-70B91F2D7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3840263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7687DF16-373E-DBE6-7A1C-EB8509703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3840263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C60A553-D87C-E4A2-294A-9CF0E3347B1B}"/>
                </a:ext>
              </a:extLst>
            </p:cNvPr>
            <p:cNvCxnSpPr>
              <a:cxnSpLocks/>
              <a:stCxn id="23" idx="3"/>
              <a:endCxn id="22" idx="1"/>
            </p:cNvCxnSpPr>
            <p:nvPr/>
          </p:nvCxnSpPr>
          <p:spPr>
            <a:xfrm flipV="1">
              <a:off x="5285377" y="4289594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5560860-4CC1-E3A5-304F-D73C30C163D8}"/>
                </a:ext>
              </a:extLst>
            </p:cNvPr>
            <p:cNvCxnSpPr>
              <a:cxnSpLocks/>
              <a:stCxn id="22" idx="3"/>
              <a:endCxn id="24" idx="1"/>
            </p:cNvCxnSpPr>
            <p:nvPr/>
          </p:nvCxnSpPr>
          <p:spPr>
            <a:xfrm>
              <a:off x="6951286" y="4289594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B63CA0-4579-9B79-6D42-C2032600ED4E}"/>
                </a:ext>
              </a:extLst>
            </p:cNvPr>
            <p:cNvSpPr txBox="1"/>
            <p:nvPr/>
          </p:nvSpPr>
          <p:spPr>
            <a:xfrm>
              <a:off x="4365524" y="4658108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D724F5-CF4B-EE81-25DF-39801FCE1344}"/>
                </a:ext>
              </a:extLst>
            </p:cNvPr>
            <p:cNvSpPr txBox="1"/>
            <p:nvPr/>
          </p:nvSpPr>
          <p:spPr>
            <a:xfrm>
              <a:off x="6022260" y="466302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032CA5-0A82-8D31-F41D-46D2BE0CCF76}"/>
                </a:ext>
              </a:extLst>
            </p:cNvPr>
            <p:cNvSpPr txBox="1"/>
            <p:nvPr/>
          </p:nvSpPr>
          <p:spPr>
            <a:xfrm>
              <a:off x="7688832" y="4658107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30" name="Rectangle: Folded Corner 10">
              <a:extLst>
                <a:ext uri="{FF2B5EF4-FFF2-40B4-BE49-F238E27FC236}">
                  <a16:creationId xmlns:a16="http://schemas.microsoft.com/office/drawing/2014/main" id="{137E1778-CA8B-41A2-1CA0-5D8459D992F4}"/>
                </a:ext>
              </a:extLst>
            </p:cNvPr>
            <p:cNvSpPr/>
            <p:nvPr/>
          </p:nvSpPr>
          <p:spPr>
            <a:xfrm>
              <a:off x="7166539" y="4424900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59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35F09-BE9B-06C7-C3B1-EDFEA310F6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Fine-grained Spectrum</a:t>
            </a:r>
          </a:p>
          <a:p>
            <a:pPr lvl="1"/>
            <a:r>
              <a:rPr lang="en-US" dirty="0"/>
              <a:t>Spectrum of technologies with </a:t>
            </a:r>
            <a:r>
              <a:rPr lang="en-US" b="1" dirty="0">
                <a:solidFill>
                  <a:schemeClr val="accent1"/>
                </a:solidFill>
              </a:rPr>
              <a:t>performance/privacy/utility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tradeoffs</a:t>
            </a:r>
          </a:p>
          <a:p>
            <a:pPr lvl="1"/>
            <a:r>
              <a:rPr lang="en-US" dirty="0"/>
              <a:t>Different applications with different requirements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Potential for new markets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A294C-073D-BF61-DEC3-E199AE0A2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Spectrum of Data Sharing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DE01E-0BA8-0106-8C23-40C8600167AD}"/>
              </a:ext>
            </a:extLst>
          </p:cNvPr>
          <p:cNvCxnSpPr/>
          <p:nvPr/>
        </p:nvCxnSpPr>
        <p:spPr>
          <a:xfrm>
            <a:off x="2410734" y="3333544"/>
            <a:ext cx="757016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B7A147-283C-85F4-6FBF-18461CF9B2E6}"/>
              </a:ext>
            </a:extLst>
          </p:cNvPr>
          <p:cNvSpPr txBox="1"/>
          <p:nvPr/>
        </p:nvSpPr>
        <p:spPr>
          <a:xfrm>
            <a:off x="1896765" y="3566891"/>
            <a:ext cx="120534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 sharing)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73DD9-D445-7927-B7B1-7DB1E21B2E69}"/>
              </a:ext>
            </a:extLst>
          </p:cNvPr>
          <p:cNvSpPr txBox="1"/>
          <p:nvPr/>
        </p:nvSpPr>
        <p:spPr>
          <a:xfrm>
            <a:off x="9353969" y="3563426"/>
            <a:ext cx="12053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(full sharing, sharing w/ partners)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94F3B-5B43-43EB-97DB-7122EA51B8BC}"/>
              </a:ext>
            </a:extLst>
          </p:cNvPr>
          <p:cNvSpPr txBox="1"/>
          <p:nvPr/>
        </p:nvSpPr>
        <p:spPr>
          <a:xfrm>
            <a:off x="2854059" y="3563425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Privacy-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enhancing Technologies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(FHE, MPC, Differential Privacy)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39C79-D690-B4C3-F941-817177696B27}"/>
              </a:ext>
            </a:extLst>
          </p:cNvPr>
          <p:cNvSpPr txBox="1"/>
          <p:nvPr/>
        </p:nvSpPr>
        <p:spPr>
          <a:xfrm>
            <a:off x="4471570" y="3559960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Aggregates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(Federated ML, Federated w/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secure comm.)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40CE6-C5A8-51D3-F442-BD667D9B7454}"/>
              </a:ext>
            </a:extLst>
          </p:cNvPr>
          <p:cNvSpPr txBox="1"/>
          <p:nvPr/>
        </p:nvSpPr>
        <p:spPr>
          <a:xfrm>
            <a:off x="7543826" y="3566886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Surrogate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(char-preserving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data, dataset distillation)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EBACC-68C0-6183-DFCC-8295B67D4994}"/>
              </a:ext>
            </a:extLst>
          </p:cNvPr>
          <p:cNvCxnSpPr>
            <a:cxnSpLocks/>
          </p:cNvCxnSpPr>
          <p:nvPr/>
        </p:nvCxnSpPr>
        <p:spPr>
          <a:xfrm flipV="1">
            <a:off x="3431031" y="2654646"/>
            <a:ext cx="5853675" cy="693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0250B1-89CE-0F92-A537-0BFD3469AACC}"/>
              </a:ext>
            </a:extLst>
          </p:cNvPr>
          <p:cNvCxnSpPr>
            <a:cxnSpLocks/>
          </p:cNvCxnSpPr>
          <p:nvPr/>
        </p:nvCxnSpPr>
        <p:spPr>
          <a:xfrm flipH="1">
            <a:off x="3181648" y="2881091"/>
            <a:ext cx="58536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FFED25-6C6F-1680-0E72-ABFE26F6B438}"/>
              </a:ext>
            </a:extLst>
          </p:cNvPr>
          <p:cNvSpPr txBox="1"/>
          <p:nvPr/>
        </p:nvSpPr>
        <p:spPr>
          <a:xfrm>
            <a:off x="2104585" y="2517410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5FD65-0466-FD7D-80A5-2C1398DD2E1D}"/>
              </a:ext>
            </a:extLst>
          </p:cNvPr>
          <p:cNvSpPr txBox="1"/>
          <p:nvPr/>
        </p:nvSpPr>
        <p:spPr>
          <a:xfrm>
            <a:off x="9385144" y="2316516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Utility/Perf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F7C74-8A6B-7C5F-7335-6555ADF7C966}"/>
              </a:ext>
            </a:extLst>
          </p:cNvPr>
          <p:cNvSpPr txBox="1"/>
          <p:nvPr/>
        </p:nvSpPr>
        <p:spPr>
          <a:xfrm>
            <a:off x="5995572" y="3566886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Anonymized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(k-anonymity, pseudonyms)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40DF93E-C01C-7A01-5449-BD705DE11263}"/>
              </a:ext>
            </a:extLst>
          </p:cNvPr>
          <p:cNvSpPr/>
          <p:nvPr/>
        </p:nvSpPr>
        <p:spPr>
          <a:xfrm rot="5400000">
            <a:off x="5523931" y="1373668"/>
            <a:ext cx="313708" cy="7568044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62C05-FF43-639A-28D9-A9A43E7B41A5}"/>
              </a:ext>
            </a:extLst>
          </p:cNvPr>
          <p:cNvSpPr txBox="1"/>
          <p:nvPr/>
        </p:nvSpPr>
        <p:spPr>
          <a:xfrm>
            <a:off x="2532444" y="5318921"/>
            <a:ext cx="62691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ctr"/>
            <a:r>
              <a:rPr lang="en-US" b="1" kern="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Property: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no reconstruction of private raw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E0F072-605C-2D8C-41B5-758C26E2A1A2}"/>
              </a:ext>
            </a:extLst>
          </p:cNvPr>
          <p:cNvSpPr/>
          <p:nvPr/>
        </p:nvSpPr>
        <p:spPr>
          <a:xfrm>
            <a:off x="4630700" y="3615229"/>
            <a:ext cx="1561425" cy="11057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1AEAE-2D45-EC57-E617-9FE07749B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33" y="396545"/>
            <a:ext cx="640698" cy="83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C85C3-5CBE-D29D-4B0F-A780FE2AEC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63" y="396545"/>
            <a:ext cx="840730" cy="840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B5E7AF-1755-0860-651C-5C46E6CB64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2838" y="396545"/>
            <a:ext cx="628406" cy="832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17CFE-E69A-1B11-750F-34D1F4DE241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8954" y="1295568"/>
            <a:ext cx="838313" cy="841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E6CBB-BA40-7B88-A26D-1063031303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2471" y="1295569"/>
            <a:ext cx="627124" cy="84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C01F45-6115-6F84-F18A-34065A5707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860534" y="396545"/>
            <a:ext cx="619360" cy="81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CE49A-89BA-D525-C28C-038F20E914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48" y="1295569"/>
            <a:ext cx="630821" cy="841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B2FAD1-EB7E-7C16-9465-7277B3EC5EA8}"/>
              </a:ext>
            </a:extLst>
          </p:cNvPr>
          <p:cNvSpPr txBox="1"/>
          <p:nvPr/>
        </p:nvSpPr>
        <p:spPr>
          <a:xfrm>
            <a:off x="10135004" y="1212655"/>
            <a:ext cx="157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[SIGMOD’21, CIKM’22]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7D3DA-3607-CF83-B533-4BF30CD4B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DD40C-978D-E3BC-8D9C-5E34525E0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EBDC-A4A4-7B91-36CA-272F55B5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53" y="1291203"/>
            <a:ext cx="10442638" cy="2242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BD954-2BE5-7CF8-C454-ED38548DC73F}"/>
              </a:ext>
            </a:extLst>
          </p:cNvPr>
          <p:cNvSpPr txBox="1"/>
          <p:nvPr/>
        </p:nvSpPr>
        <p:spPr>
          <a:xfrm>
            <a:off x="7639034" y="295755"/>
            <a:ext cx="21693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Reproducible Results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CD5E7-574C-2E15-9B3E-7A85A573FAF3}"/>
              </a:ext>
            </a:extLst>
          </p:cNvPr>
          <p:cNvSpPr txBox="1"/>
          <p:nvPr/>
        </p:nvSpPr>
        <p:spPr>
          <a:xfrm>
            <a:off x="5353146" y="4463899"/>
            <a:ext cx="19417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w/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Scikit-learn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0C51-D0FD-0CD7-0CF0-2EEE5619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76" y="3842660"/>
            <a:ext cx="4342086" cy="175523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ACF6784B-238C-4AC8-DC2C-A553A4F271C6}"/>
              </a:ext>
            </a:extLst>
          </p:cNvPr>
          <p:cNvSpPr/>
          <p:nvPr/>
        </p:nvSpPr>
        <p:spPr>
          <a:xfrm>
            <a:off x="5118149" y="4819427"/>
            <a:ext cx="267271" cy="1095450"/>
          </a:xfrm>
          <a:prstGeom prst="rightBrace">
            <a:avLst>
              <a:gd name="adj1" fmla="val 8333"/>
              <a:gd name="adj2" fmla="val 28803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C2CE1-E6A4-12E3-9C75-E6AFE0286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170" y="619031"/>
            <a:ext cx="290665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8F0DB-84BF-3CA1-4FD6-98049355F0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Cloud Computing 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Cloud Computing Service Models</a:t>
            </a:r>
          </a:p>
          <a:p>
            <a:r>
              <a:rPr lang="en-US" dirty="0">
                <a:solidFill>
                  <a:schemeClr val="tx1"/>
                </a:solidFill>
              </a:rPr>
              <a:t>Cloud, Fog, and Edge Computing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Lectures (</a:t>
            </a:r>
            <a:r>
              <a:rPr lang="en-US" dirty="0">
                <a:solidFill>
                  <a:srgbClr val="C40D1E"/>
                </a:solidFill>
              </a:rPr>
              <a:t>Large-scale Data Management and Analysis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09 </a:t>
            </a:r>
            <a:r>
              <a:rPr lang="en-US" b="1" dirty="0">
                <a:solidFill>
                  <a:srgbClr val="7889FB"/>
                </a:solidFill>
              </a:rPr>
              <a:t>Cloud Resource Management and Scheduling</a:t>
            </a:r>
            <a:r>
              <a:rPr lang="en-US" dirty="0"/>
              <a:t> [Dec 12]</a:t>
            </a:r>
          </a:p>
          <a:p>
            <a:pPr lvl="1"/>
            <a:r>
              <a:rPr lang="en-US" b="1" dirty="0"/>
              <a:t>10 </a:t>
            </a:r>
            <a:r>
              <a:rPr lang="en-US" b="1" dirty="0">
                <a:solidFill>
                  <a:srgbClr val="7889FB"/>
                </a:solidFill>
              </a:rPr>
              <a:t>Distributed Data Storage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[Dec 19]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Holidays</a:t>
            </a:r>
          </a:p>
          <a:p>
            <a:pPr lvl="1"/>
            <a:r>
              <a:rPr lang="en-US" b="1" dirty="0"/>
              <a:t>11 </a:t>
            </a:r>
            <a:r>
              <a:rPr lang="en-US" b="1" dirty="0">
                <a:solidFill>
                  <a:srgbClr val="7889FB"/>
                </a:solidFill>
              </a:rPr>
              <a:t>Distributed, Data-Parallel Computation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[Jan 09]</a:t>
            </a:r>
          </a:p>
          <a:p>
            <a:pPr lvl="1"/>
            <a:r>
              <a:rPr lang="en-US" b="1" dirty="0"/>
              <a:t>12 </a:t>
            </a:r>
            <a:r>
              <a:rPr lang="en-US" b="1" dirty="0">
                <a:solidFill>
                  <a:srgbClr val="7889FB"/>
                </a:solidFill>
              </a:rPr>
              <a:t>Distributed Stream Processing </a:t>
            </a:r>
            <a:r>
              <a:rPr lang="en-US" dirty="0"/>
              <a:t>[Jan 16]</a:t>
            </a:r>
          </a:p>
          <a:p>
            <a:pPr lvl="1"/>
            <a:r>
              <a:rPr lang="en-US" b="1" dirty="0"/>
              <a:t>13 </a:t>
            </a:r>
            <a:r>
              <a:rPr lang="en-US" b="1" dirty="0">
                <a:solidFill>
                  <a:srgbClr val="7889FB"/>
                </a:solidFill>
              </a:rPr>
              <a:t>Distributed Machine Learning </a:t>
            </a:r>
            <a:r>
              <a:rPr lang="en-US" b="1">
                <a:solidFill>
                  <a:srgbClr val="7889FB"/>
                </a:solidFill>
              </a:rPr>
              <a:t>Systems </a:t>
            </a:r>
            <a:r>
              <a:rPr lang="en-US"/>
              <a:t>[Jan </a:t>
            </a:r>
            <a:r>
              <a:rPr lang="en-US" dirty="0"/>
              <a:t>23]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DD1B8-4944-4292-1BD0-EBC44BDDF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Cloud Computing Service Models</a:t>
            </a:r>
          </a:p>
          <a:p>
            <a:r>
              <a:rPr lang="en-US" dirty="0">
                <a:solidFill>
                  <a:schemeClr val="tx1"/>
                </a:solidFill>
              </a:rPr>
              <a:t>Cloud, Fog, and Edge Computing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8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108D3-7B89-5099-34C4-8E30AE8094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Definition Cloud Computing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On-demand, remote storage and compute resources, or services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User:</a:t>
            </a:r>
            <a:r>
              <a:rPr lang="en-US" dirty="0"/>
              <a:t> computing as a utility (similar to energy, water, internet services)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Cloud provider:</a:t>
            </a:r>
            <a:r>
              <a:rPr lang="en-US" dirty="0"/>
              <a:t> computation in data centers / multi-tenancy</a:t>
            </a:r>
            <a:endParaRPr lang="en-US" sz="700" dirty="0"/>
          </a:p>
          <a:p>
            <a:r>
              <a:rPr lang="en-US" dirty="0"/>
              <a:t>Service Models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IaaS: Infrastructure as a service </a:t>
            </a:r>
            <a:r>
              <a:rPr lang="en-US" dirty="0"/>
              <a:t>(e.g., storage/compute nodes)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PaaS: Platform as a service</a:t>
            </a:r>
            <a:r>
              <a:rPr lang="en-US" dirty="0"/>
              <a:t> (e.g., distributed systems/frameworks)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SaaS: Software as a Service</a:t>
            </a:r>
            <a:r>
              <a:rPr lang="en-US" dirty="0"/>
              <a:t> (e.g., email, databases, office, </a:t>
            </a:r>
            <a:r>
              <a:rPr lang="en-US" dirty="0" err="1"/>
              <a:t>github</a:t>
            </a:r>
            <a:r>
              <a:rPr lang="en-US" dirty="0"/>
              <a:t>)</a:t>
            </a:r>
            <a:endParaRPr lang="en-US" sz="700" dirty="0"/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Transforming</a:t>
            </a:r>
            <a:r>
              <a:rPr lang="en-US" dirty="0"/>
              <a:t> IT Industry/Landscape</a:t>
            </a:r>
          </a:p>
          <a:p>
            <a:pPr lvl="1"/>
            <a:r>
              <a:rPr lang="en-US" dirty="0"/>
              <a:t>Since ~2010 increasing move from on-prem to cloud resources</a:t>
            </a:r>
          </a:p>
          <a:p>
            <a:pPr lvl="1"/>
            <a:r>
              <a:rPr lang="en-US" dirty="0"/>
              <a:t>System software licenses become increasingly irrelevant</a:t>
            </a:r>
          </a:p>
          <a:p>
            <a:pPr lvl="1"/>
            <a:r>
              <a:rPr lang="en-US" dirty="0"/>
              <a:t>Few cloud providers dominate IaaS/PaaS/SaaS markets (w/ 2018 revenue):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Microsoft Azure Cloud</a:t>
            </a:r>
            <a:r>
              <a:rPr lang="en-US" dirty="0"/>
              <a:t> ($ 32.2B), </a:t>
            </a:r>
            <a:r>
              <a:rPr lang="en-US" b="1" dirty="0">
                <a:solidFill>
                  <a:srgbClr val="7889FB"/>
                </a:solidFill>
              </a:rPr>
              <a:t>Amazon AWS</a:t>
            </a:r>
            <a:r>
              <a:rPr lang="en-US" dirty="0"/>
              <a:t> ($ 25.7B), </a:t>
            </a:r>
            <a:r>
              <a:rPr lang="en-US" b="1" dirty="0">
                <a:solidFill>
                  <a:srgbClr val="7889FB"/>
                </a:solidFill>
              </a:rPr>
              <a:t>Google Cloud</a:t>
            </a:r>
            <a:r>
              <a:rPr lang="en-US" dirty="0"/>
              <a:t> (N/A), </a:t>
            </a:r>
            <a:r>
              <a:rPr lang="en-US" b="1" dirty="0">
                <a:solidFill>
                  <a:srgbClr val="7889FB"/>
                </a:solidFill>
              </a:rPr>
              <a:t>IBM Cloud</a:t>
            </a:r>
            <a:r>
              <a:rPr lang="en-US" dirty="0"/>
              <a:t> ($ 19.2B),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Oracle Cloud</a:t>
            </a:r>
            <a:r>
              <a:rPr lang="en-US" dirty="0"/>
              <a:t> ($ 5.3B), </a:t>
            </a:r>
            <a:r>
              <a:rPr lang="en-US" b="1" dirty="0">
                <a:solidFill>
                  <a:srgbClr val="7889FB"/>
                </a:solidFill>
              </a:rPr>
              <a:t>Alibaba Cloud</a:t>
            </a:r>
            <a:r>
              <a:rPr lang="en-US" dirty="0"/>
              <a:t> ($ 2.1B)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EE598-D546-5E36-A2C6-7D34AD3200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Cloud Computing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02679-52D6-1D89-8503-E27DB1323A3D}"/>
              </a:ext>
            </a:extLst>
          </p:cNvPr>
          <p:cNvSpPr txBox="1"/>
          <p:nvPr/>
        </p:nvSpPr>
        <p:spPr>
          <a:xfrm>
            <a:off x="8745967" y="1581374"/>
            <a:ext cx="172122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“Computing as </a:t>
            </a:r>
            <a:b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Utility”</a:t>
            </a:r>
          </a:p>
        </p:txBody>
      </p:sp>
    </p:spTree>
    <p:extLst>
      <p:ext uri="{BB962C8B-B14F-4D97-AF65-F5344CB8AC3E}">
        <p14:creationId xmlns:p14="http://schemas.microsoft.com/office/powerpoint/2010/main" val="20821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BF2FF-68B8-FA54-5171-90DDB785D6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Argument #1: </a:t>
            </a:r>
            <a:r>
              <a:rPr lang="en-US" dirty="0">
                <a:solidFill>
                  <a:schemeClr val="accent1"/>
                </a:solidFill>
              </a:rPr>
              <a:t>Pay as you go</a:t>
            </a:r>
          </a:p>
          <a:p>
            <a:pPr lvl="1"/>
            <a:r>
              <a:rPr lang="en-US" dirty="0"/>
              <a:t>No upfront cost for infrastructure</a:t>
            </a:r>
          </a:p>
          <a:p>
            <a:pPr lvl="1"/>
            <a:r>
              <a:rPr lang="en-US" dirty="0"/>
              <a:t>Variable utilization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over-provisioning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Pay per use or acquired resources</a:t>
            </a:r>
          </a:p>
          <a:p>
            <a:pPr lvl="1"/>
            <a:endParaRPr lang="en-US" sz="1200" dirty="0"/>
          </a:p>
          <a:p>
            <a:r>
              <a:rPr lang="en-US" dirty="0"/>
              <a:t>Argument #2: </a:t>
            </a:r>
            <a:r>
              <a:rPr lang="en-US" dirty="0">
                <a:solidFill>
                  <a:schemeClr val="accent1"/>
                </a:solidFill>
              </a:rPr>
              <a:t>Economies of Scale</a:t>
            </a:r>
          </a:p>
          <a:p>
            <a:pPr lvl="1"/>
            <a:r>
              <a:rPr lang="en-US" dirty="0"/>
              <a:t>Purchasing and managing IT infrastructure at scale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lower cost</a:t>
            </a:r>
            <a:b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(a</a:t>
            </a:r>
            <a:r>
              <a:rPr lang="en-US" dirty="0">
                <a:solidFill>
                  <a:schemeClr val="tx1"/>
                </a:solidFill>
              </a:rPr>
              <a:t>pplies to both HW resources and IT infrastructure/system experts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Focus on </a:t>
            </a:r>
            <a:r>
              <a:rPr lang="en-US" b="1" dirty="0">
                <a:solidFill>
                  <a:srgbClr val="7889FB"/>
                </a:solidFill>
              </a:rPr>
              <a:t>scale-out on commodity HW </a:t>
            </a:r>
            <a:r>
              <a:rPr lang="en-US" dirty="0"/>
              <a:t>over scale-up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lower cost</a:t>
            </a:r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Argument #3: </a:t>
            </a:r>
            <a:r>
              <a:rPr lang="en-US" dirty="0">
                <a:solidFill>
                  <a:schemeClr val="accent1"/>
                </a:solidFill>
              </a:rPr>
              <a:t>Elasticity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Assuming perfect scalability, work done in </a:t>
            </a:r>
            <a:r>
              <a:rPr lang="en-US" b="1" dirty="0">
                <a:solidFill>
                  <a:srgbClr val="7889FB"/>
                </a:solidFill>
              </a:rPr>
              <a:t>constant time * resources </a:t>
            </a:r>
          </a:p>
          <a:p>
            <a:pPr lvl="1"/>
            <a:r>
              <a:rPr lang="en-US" dirty="0"/>
              <a:t>Given virtually unlimited resources allows to reduce time as necessary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4C496-110E-E8B7-7988-FC5A5B2300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Cloud Computing, cont.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DE6954-4224-D4AB-FF6C-7C931A5A32D5}"/>
              </a:ext>
            </a:extLst>
          </p:cNvPr>
          <p:cNvCxnSpPr/>
          <p:nvPr/>
        </p:nvCxnSpPr>
        <p:spPr>
          <a:xfrm flipH="1" flipV="1">
            <a:off x="7737796" y="1214483"/>
            <a:ext cx="2" cy="140320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D4FA17-8CB1-C353-6EC3-6328CEB94DC5}"/>
              </a:ext>
            </a:extLst>
          </p:cNvPr>
          <p:cNvCxnSpPr/>
          <p:nvPr/>
        </p:nvCxnSpPr>
        <p:spPr>
          <a:xfrm flipV="1">
            <a:off x="7737796" y="2617690"/>
            <a:ext cx="2854039" cy="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16">
            <a:extLst>
              <a:ext uri="{FF2B5EF4-FFF2-40B4-BE49-F238E27FC236}">
                <a16:creationId xmlns:a16="http://schemas.microsoft.com/office/drawing/2014/main" id="{27413CE7-A3EF-CFC9-0588-B49B9932B670}"/>
              </a:ext>
            </a:extLst>
          </p:cNvPr>
          <p:cNvSpPr/>
          <p:nvPr/>
        </p:nvSpPr>
        <p:spPr>
          <a:xfrm>
            <a:off x="7747033" y="1486856"/>
            <a:ext cx="2650836" cy="1057407"/>
          </a:xfrm>
          <a:custGeom>
            <a:avLst/>
            <a:gdLst>
              <a:gd name="connsiteX0" fmla="*/ 0 w 2650836"/>
              <a:gd name="connsiteY0" fmla="*/ 1785963 h 2032632"/>
              <a:gd name="connsiteX1" fmla="*/ 193963 w 2650836"/>
              <a:gd name="connsiteY1" fmla="*/ 1665890 h 2032632"/>
              <a:gd name="connsiteX2" fmla="*/ 360218 w 2650836"/>
              <a:gd name="connsiteY2" fmla="*/ 1822908 h 2032632"/>
              <a:gd name="connsiteX3" fmla="*/ 554181 w 2650836"/>
              <a:gd name="connsiteY3" fmla="*/ 1785963 h 2032632"/>
              <a:gd name="connsiteX4" fmla="*/ 766618 w 2650836"/>
              <a:gd name="connsiteY4" fmla="*/ 1628945 h 2032632"/>
              <a:gd name="connsiteX5" fmla="*/ 877454 w 2650836"/>
              <a:gd name="connsiteY5" fmla="*/ 86472 h 2032632"/>
              <a:gd name="connsiteX6" fmla="*/ 988291 w 2650836"/>
              <a:gd name="connsiteY6" fmla="*/ 188072 h 2032632"/>
              <a:gd name="connsiteX7" fmla="*/ 1080654 w 2650836"/>
              <a:gd name="connsiteY7" fmla="*/ 123418 h 2032632"/>
              <a:gd name="connsiteX8" fmla="*/ 1145309 w 2650836"/>
              <a:gd name="connsiteY8" fmla="*/ 382036 h 2032632"/>
              <a:gd name="connsiteX9" fmla="*/ 1228436 w 2650836"/>
              <a:gd name="connsiteY9" fmla="*/ 86472 h 2032632"/>
              <a:gd name="connsiteX10" fmla="*/ 1357745 w 2650836"/>
              <a:gd name="connsiteY10" fmla="*/ 1139418 h 2032632"/>
              <a:gd name="connsiteX11" fmla="*/ 1505527 w 2650836"/>
              <a:gd name="connsiteY11" fmla="*/ 1869090 h 2032632"/>
              <a:gd name="connsiteX12" fmla="*/ 1764145 w 2650836"/>
              <a:gd name="connsiteY12" fmla="*/ 1813672 h 2032632"/>
              <a:gd name="connsiteX13" fmla="*/ 1939636 w 2650836"/>
              <a:gd name="connsiteY13" fmla="*/ 1878327 h 2032632"/>
              <a:gd name="connsiteX14" fmla="*/ 2032000 w 2650836"/>
              <a:gd name="connsiteY14" fmla="*/ 1795199 h 2032632"/>
              <a:gd name="connsiteX15" fmla="*/ 2105891 w 2650836"/>
              <a:gd name="connsiteY15" fmla="*/ 520581 h 2032632"/>
              <a:gd name="connsiteX16" fmla="*/ 2262909 w 2650836"/>
              <a:gd name="connsiteY16" fmla="*/ 686836 h 2032632"/>
              <a:gd name="connsiteX17" fmla="*/ 2373745 w 2650836"/>
              <a:gd name="connsiteY17" fmla="*/ 308145 h 2032632"/>
              <a:gd name="connsiteX18" fmla="*/ 2503054 w 2650836"/>
              <a:gd name="connsiteY18" fmla="*/ 1896799 h 2032632"/>
              <a:gd name="connsiteX19" fmla="*/ 2650836 w 2650836"/>
              <a:gd name="connsiteY19" fmla="*/ 1841381 h 203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50836" h="2032632">
                <a:moveTo>
                  <a:pt x="0" y="1785963"/>
                </a:moveTo>
                <a:cubicBezTo>
                  <a:pt x="66963" y="1722847"/>
                  <a:pt x="133927" y="1659732"/>
                  <a:pt x="193963" y="1665890"/>
                </a:cubicBezTo>
                <a:cubicBezTo>
                  <a:pt x="253999" y="1672047"/>
                  <a:pt x="300182" y="1802896"/>
                  <a:pt x="360218" y="1822908"/>
                </a:cubicBezTo>
                <a:cubicBezTo>
                  <a:pt x="420254" y="1842920"/>
                  <a:pt x="486448" y="1818290"/>
                  <a:pt x="554181" y="1785963"/>
                </a:cubicBezTo>
                <a:cubicBezTo>
                  <a:pt x="621914" y="1753636"/>
                  <a:pt x="712739" y="1912194"/>
                  <a:pt x="766618" y="1628945"/>
                </a:cubicBezTo>
                <a:cubicBezTo>
                  <a:pt x="820497" y="1345696"/>
                  <a:pt x="840509" y="326617"/>
                  <a:pt x="877454" y="86472"/>
                </a:cubicBezTo>
                <a:cubicBezTo>
                  <a:pt x="914399" y="-153673"/>
                  <a:pt x="954424" y="181914"/>
                  <a:pt x="988291" y="188072"/>
                </a:cubicBezTo>
                <a:cubicBezTo>
                  <a:pt x="1022158" y="194230"/>
                  <a:pt x="1054484" y="91091"/>
                  <a:pt x="1080654" y="123418"/>
                </a:cubicBezTo>
                <a:cubicBezTo>
                  <a:pt x="1106824" y="155745"/>
                  <a:pt x="1120679" y="388194"/>
                  <a:pt x="1145309" y="382036"/>
                </a:cubicBezTo>
                <a:cubicBezTo>
                  <a:pt x="1169939" y="375878"/>
                  <a:pt x="1193030" y="-39758"/>
                  <a:pt x="1228436" y="86472"/>
                </a:cubicBezTo>
                <a:cubicBezTo>
                  <a:pt x="1263842" y="212702"/>
                  <a:pt x="1311563" y="842315"/>
                  <a:pt x="1357745" y="1139418"/>
                </a:cubicBezTo>
                <a:cubicBezTo>
                  <a:pt x="1403927" y="1436521"/>
                  <a:pt x="1437794" y="1756714"/>
                  <a:pt x="1505527" y="1869090"/>
                </a:cubicBezTo>
                <a:cubicBezTo>
                  <a:pt x="1573260" y="1981466"/>
                  <a:pt x="1691794" y="1812133"/>
                  <a:pt x="1764145" y="1813672"/>
                </a:cubicBezTo>
                <a:cubicBezTo>
                  <a:pt x="1836496" y="1815211"/>
                  <a:pt x="1894994" y="1881406"/>
                  <a:pt x="1939636" y="1878327"/>
                </a:cubicBezTo>
                <a:cubicBezTo>
                  <a:pt x="1984278" y="1875248"/>
                  <a:pt x="2004291" y="2021490"/>
                  <a:pt x="2032000" y="1795199"/>
                </a:cubicBezTo>
                <a:cubicBezTo>
                  <a:pt x="2059709" y="1568908"/>
                  <a:pt x="2067406" y="705308"/>
                  <a:pt x="2105891" y="520581"/>
                </a:cubicBezTo>
                <a:cubicBezTo>
                  <a:pt x="2144376" y="335854"/>
                  <a:pt x="2218267" y="722242"/>
                  <a:pt x="2262909" y="686836"/>
                </a:cubicBezTo>
                <a:cubicBezTo>
                  <a:pt x="2307551" y="651430"/>
                  <a:pt x="2333721" y="106485"/>
                  <a:pt x="2373745" y="308145"/>
                </a:cubicBezTo>
                <a:cubicBezTo>
                  <a:pt x="2413769" y="509805"/>
                  <a:pt x="2456872" y="1641260"/>
                  <a:pt x="2503054" y="1896799"/>
                </a:cubicBezTo>
                <a:cubicBezTo>
                  <a:pt x="2549236" y="2152338"/>
                  <a:pt x="2600036" y="1996859"/>
                  <a:pt x="2650836" y="1841381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745D74-EECE-BFC2-542D-1064FF691FB0}"/>
              </a:ext>
            </a:extLst>
          </p:cNvPr>
          <p:cNvCxnSpPr/>
          <p:nvPr/>
        </p:nvCxnSpPr>
        <p:spPr>
          <a:xfrm>
            <a:off x="7747032" y="1417289"/>
            <a:ext cx="2669309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31C41A-900F-D65F-EBCE-23EC0BA5960D}"/>
              </a:ext>
            </a:extLst>
          </p:cNvPr>
          <p:cNvCxnSpPr/>
          <p:nvPr/>
        </p:nvCxnSpPr>
        <p:spPr>
          <a:xfrm flipV="1">
            <a:off x="9483469" y="1486856"/>
            <a:ext cx="0" cy="801501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7E79AD-43B2-6F2D-A563-AB5C9832C6BF}"/>
              </a:ext>
            </a:extLst>
          </p:cNvPr>
          <p:cNvSpPr txBox="1"/>
          <p:nvPr/>
        </p:nvSpPr>
        <p:spPr>
          <a:xfrm>
            <a:off x="6894737" y="1738525"/>
            <a:ext cx="85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Utili-zation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69028-35D7-C619-A9C2-77A92F14EA36}"/>
              </a:ext>
            </a:extLst>
          </p:cNvPr>
          <p:cNvSpPr txBox="1"/>
          <p:nvPr/>
        </p:nvSpPr>
        <p:spPr>
          <a:xfrm>
            <a:off x="8435142" y="2617690"/>
            <a:ext cx="145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6FA02-5A1D-C161-D42A-5241F793E689}"/>
              </a:ext>
            </a:extLst>
          </p:cNvPr>
          <p:cNvSpPr txBox="1"/>
          <p:nvPr/>
        </p:nvSpPr>
        <p:spPr>
          <a:xfrm>
            <a:off x="6971183" y="1221558"/>
            <a:ext cx="71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D261E6-B9FC-EA60-EA57-A012844F5BF7}"/>
              </a:ext>
            </a:extLst>
          </p:cNvPr>
          <p:cNvSpPr txBox="1"/>
          <p:nvPr/>
        </p:nvSpPr>
        <p:spPr>
          <a:xfrm>
            <a:off x="9023122" y="3624966"/>
            <a:ext cx="2650836" cy="16773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days @ 1 node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</a:p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day @ 100 nodes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7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(but beware Amdahl’s law: max speedup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1/s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990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DEC4E-D1A8-9CC1-546E-B5822B9D0C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Extended Definition</a:t>
            </a:r>
          </a:p>
          <a:p>
            <a:pPr lvl="1"/>
            <a:r>
              <a:rPr lang="en-US" dirty="0"/>
              <a:t>ANSI recommended definitions for service types, characteristics, deployment models </a:t>
            </a:r>
            <a:endParaRPr lang="en-US" sz="700" dirty="0"/>
          </a:p>
          <a:p>
            <a:r>
              <a:rPr lang="en-US" dirty="0"/>
              <a:t>Characteristics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On-demand self service:</a:t>
            </a:r>
            <a:r>
              <a:rPr lang="en-US" b="1" dirty="0"/>
              <a:t> </a:t>
            </a:r>
            <a:r>
              <a:rPr lang="en-US" dirty="0"/>
              <a:t>unilateral resource provision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network access:</a:t>
            </a:r>
            <a:r>
              <a:rPr lang="en-US" dirty="0"/>
              <a:t> network accessibility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Resource pooling:</a:t>
            </a:r>
            <a:r>
              <a:rPr lang="en-US" dirty="0"/>
              <a:t> resource virtualization / multi-tenancy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Rapid elasticity:</a:t>
            </a:r>
            <a:r>
              <a:rPr lang="en-US" dirty="0"/>
              <a:t> scale out/in on demand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Measured service:</a:t>
            </a:r>
            <a:r>
              <a:rPr lang="en-US" dirty="0"/>
              <a:t> utilization monitoring/reporting</a:t>
            </a:r>
            <a:endParaRPr lang="en-US" sz="700" dirty="0"/>
          </a:p>
          <a:p>
            <a:r>
              <a:rPr lang="en-US" dirty="0"/>
              <a:t>Deployment Models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Public cloud:</a:t>
            </a:r>
            <a:r>
              <a:rPr lang="en-US" dirty="0"/>
              <a:t> general public, on premise of cloud provider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Hybrid cloud:</a:t>
            </a:r>
            <a:r>
              <a:rPr lang="en-US" dirty="0"/>
              <a:t> combination of two or more of the above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Community cloud:</a:t>
            </a:r>
            <a:r>
              <a:rPr lang="en-US" dirty="0"/>
              <a:t> single community (one or more orgs)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Private cloud:</a:t>
            </a:r>
            <a:r>
              <a:rPr lang="en-US" b="1" dirty="0"/>
              <a:t> </a:t>
            </a:r>
            <a:r>
              <a:rPr lang="en-US" dirty="0"/>
              <a:t>single org, on/off premises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C0BDC-35A2-27C5-E3A2-DBE8B7ABFA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Characteristics and Deployment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2B8BD-C8CC-B85C-84F0-E0C2E5FA4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051" y="3965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FBFD3-3AAC-8029-4275-0A2A0C9306F0}"/>
              </a:ext>
            </a:extLst>
          </p:cNvPr>
          <p:cNvSpPr txBox="1"/>
          <p:nvPr/>
        </p:nvSpPr>
        <p:spPr>
          <a:xfrm>
            <a:off x="7507149" y="314979"/>
            <a:ext cx="23249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Mell and Timothy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Grance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NIST Definition of Cloud Computing,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NIST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0AA59-4C09-3653-FBB5-A1681A2352F9}"/>
              </a:ext>
            </a:extLst>
          </p:cNvPr>
          <p:cNvSpPr txBox="1"/>
          <p:nvPr/>
        </p:nvSpPr>
        <p:spPr>
          <a:xfrm>
            <a:off x="7943224" y="5108475"/>
            <a:ext cx="17364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IBM Cloud Private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BFE10-8257-7DC2-A61D-EE8BDA984C3A}"/>
              </a:ext>
            </a:extLst>
          </p:cNvPr>
          <p:cNvSpPr txBox="1"/>
          <p:nvPr/>
        </p:nvSpPr>
        <p:spPr>
          <a:xfrm>
            <a:off x="7621784" y="4721694"/>
            <a:ext cx="24203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 Azure Private Cloud</a:t>
            </a:r>
          </a:p>
        </p:txBody>
      </p:sp>
    </p:spTree>
    <p:extLst>
      <p:ext uri="{BB962C8B-B14F-4D97-AF65-F5344CB8AC3E}">
        <p14:creationId xmlns:p14="http://schemas.microsoft.com/office/powerpoint/2010/main" val="156969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“C</a:t>
            </a:r>
            <a:r>
              <a:rPr lang="en-US" sz="2000" dirty="0"/>
              <a:t>omputing as a utility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7641736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3154</Words>
  <Application>Microsoft Office PowerPoint</Application>
  <PresentationFormat>Widescreen</PresentationFormat>
  <Paragraphs>430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Consolas</vt:lpstr>
      <vt:lpstr>Helvetica Neue Light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- 08 Cloud Computing Fundamentals</dc:title>
  <dc:creator>Matthias Boehm</dc:creator>
  <cp:lastModifiedBy>Matthias Boehm</cp:lastModifiedBy>
  <cp:revision>691</cp:revision>
  <cp:lastPrinted>2021-03-24T16:10:50Z</cp:lastPrinted>
  <dcterms:created xsi:type="dcterms:W3CDTF">2023-02-25T13:39:16Z</dcterms:created>
  <dcterms:modified xsi:type="dcterms:W3CDTF">2024-12-05T16:50:06Z</dcterms:modified>
</cp:coreProperties>
</file>