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4"/>
  </p:notesMasterIdLst>
  <p:sldIdLst>
    <p:sldId id="359" r:id="rId3"/>
    <p:sldId id="424" r:id="rId4"/>
    <p:sldId id="488" r:id="rId5"/>
    <p:sldId id="491" r:id="rId6"/>
    <p:sldId id="490" r:id="rId7"/>
    <p:sldId id="494" r:id="rId8"/>
    <p:sldId id="495" r:id="rId9"/>
    <p:sldId id="496" r:id="rId10"/>
    <p:sldId id="497" r:id="rId11"/>
    <p:sldId id="499" r:id="rId12"/>
    <p:sldId id="500" r:id="rId13"/>
    <p:sldId id="498" r:id="rId14"/>
    <p:sldId id="492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493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10" r:id="rId41"/>
    <p:sldId id="429" r:id="rId42"/>
    <p:sldId id="427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Borg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Borglet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27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Batch scheduling -&gt; better tail latency</a:t>
            </a:r>
          </a:p>
          <a:p>
            <a:r>
              <a:rPr lang="en-US" dirty="0"/>
              <a:t>Late binding: Queue length alone bad indicator</a:t>
            </a:r>
            <a:r>
              <a:rPr lang="en-US" baseline="0" dirty="0"/>
              <a:t> of time, race conditions with multiple schedulers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5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2023: Microsoft Cloud 110B (https://office365itpros.com/2023/07/27/microsoft-cloud-revenue-110b/)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49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real-time scheduling w/ regular or irregular deadlines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9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story Spark</a:t>
            </a:r>
            <a:r>
              <a:rPr lang="en-US" baseline="0" dirty="0"/>
              <a:t> driver and executor on same node </a:t>
            </a:r>
            <a:r>
              <a:rPr lang="en-US" baseline="0" dirty="0">
                <a:sym typeface="Wingdings" panose="05000000000000000000" pitchFamily="2" charset="2"/>
              </a:rPr>
              <a:t> long scheduling delay  slows down ALL executors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28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users: apple, twitter, </a:t>
            </a:r>
            <a:r>
              <a:rPr lang="en-US" dirty="0" err="1"/>
              <a:t>ebay</a:t>
            </a:r>
            <a:r>
              <a:rPr lang="en-US" dirty="0"/>
              <a:t>, Netflix,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6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61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Kubernetes</a:t>
            </a:r>
            <a:r>
              <a:rPr lang="en-US" baseline="0" dirty="0"/>
              <a:t> name – helmsman/pilot &amp; seven of nine (friendlier borg) </a:t>
            </a:r>
            <a:r>
              <a:rPr lang="en-US" baseline="0" dirty="0">
                <a:sym typeface="Wingdings" panose="05000000000000000000" pitchFamily="2" charset="2"/>
              </a:rPr>
              <a:t> seven spokes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79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docker</a:t>
            </a:r>
            <a:r>
              <a:rPr lang="en-US" baseline="0" dirty="0"/>
              <a:t> images created via docker build still runnable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51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Linux Containers, Solaris Projects [Mesos paper]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2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09 Cloud Resource Management and Scheduling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era.com/managing-cpu-resources-in-your-hadoop-yarn-clust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_X13YamZXY&amp;feature=emb_logo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kubernetes.io/docs/concepts/overview/components/" TargetMode="Externa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ovex.de/blog/containers-docker-containerd-nabla-kata-firecracker/" TargetMode="External"/><Relationship Id="rId5" Type="http://schemas.openxmlformats.org/officeDocument/2006/relationships/hyperlink" Target="https://kubernetes.io/blog/2016/12/container-runtime-interface-cri-in-kubernetes/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K5i-N34im8&amp;feature=youtu.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ibm.com/hadoop/2017/06/30/deep-dive-yarn-cgroups/" TargetMode="Externa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job-scheduling.html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emf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09 Cloud Resource Management and Scheduling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12,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D92782-1C21-4786-DFE5-F3235DCA73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Bag-of-Tasks Scheduling</a:t>
            </a:r>
          </a:p>
          <a:p>
            <a:pPr lvl="1"/>
            <a:r>
              <a:rPr lang="en-US" dirty="0"/>
              <a:t>Job of </a:t>
            </a:r>
            <a:r>
              <a:rPr lang="en-US" b="1" dirty="0">
                <a:solidFill>
                  <a:srgbClr val="7889FB"/>
                </a:solidFill>
              </a:rPr>
              <a:t>independent</a:t>
            </a:r>
            <a:r>
              <a:rPr lang="en-US" dirty="0"/>
              <a:t> (embarrassingly parallel)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EC2 instances, map tasks</a:t>
            </a:r>
          </a:p>
          <a:p>
            <a:pPr lvl="2"/>
            <a:endParaRPr lang="en-US" sz="1000" dirty="0"/>
          </a:p>
          <a:p>
            <a:r>
              <a:rPr lang="en-US" dirty="0"/>
              <a:t>Gang Scheduling</a:t>
            </a:r>
          </a:p>
          <a:p>
            <a:pPr lvl="1"/>
            <a:r>
              <a:rPr lang="en-US" dirty="0"/>
              <a:t>Job of frequently </a:t>
            </a:r>
            <a:r>
              <a:rPr lang="en-US" b="1" dirty="0">
                <a:solidFill>
                  <a:srgbClr val="7889FB"/>
                </a:solidFill>
              </a:rPr>
              <a:t>communicating</a:t>
            </a:r>
            <a:r>
              <a:rPr lang="en-US" dirty="0"/>
              <a:t> parallel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MPI programs, parameter servers</a:t>
            </a:r>
          </a:p>
          <a:p>
            <a:pPr lvl="2"/>
            <a:endParaRPr lang="en-US" sz="1000" dirty="0"/>
          </a:p>
          <a:p>
            <a:r>
              <a:rPr lang="en-US" dirty="0"/>
              <a:t>DAG Scheduling </a:t>
            </a:r>
          </a:p>
          <a:p>
            <a:pPr lvl="1"/>
            <a:r>
              <a:rPr lang="en-US" dirty="0"/>
              <a:t>Job of tasks with </a:t>
            </a:r>
            <a:r>
              <a:rPr lang="en-US" b="1" dirty="0">
                <a:solidFill>
                  <a:srgbClr val="7889FB"/>
                </a:solidFill>
              </a:rPr>
              <a:t>precedence constraints</a:t>
            </a:r>
            <a:r>
              <a:rPr lang="en-US" dirty="0"/>
              <a:t> (e.g., data dependencies)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 </a:t>
            </a:r>
            <a:r>
              <a:rPr lang="en-US" dirty="0"/>
              <a:t>Op scheduling Spark, TensorFlow, </a:t>
            </a:r>
            <a:r>
              <a:rPr lang="en-US" dirty="0" err="1"/>
              <a:t>SystemDS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Real-Time Scheduling </a:t>
            </a:r>
          </a:p>
          <a:p>
            <a:pPr lvl="1"/>
            <a:r>
              <a:rPr lang="en-US" dirty="0"/>
              <a:t>Job or task with associated deadline (soft/hard)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rendering, car control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C2B2A-931A-29C2-3193-8F4E9551B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Scheduling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C616C-E21B-92CA-A2FB-75FF2989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259" y="410511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D6AC02-E6A9-C67D-F65B-CEAB2E0415E0}"/>
              </a:ext>
            </a:extLst>
          </p:cNvPr>
          <p:cNvSpPr txBox="1"/>
          <p:nvPr/>
        </p:nvSpPr>
        <p:spPr>
          <a:xfrm>
            <a:off x="6571783" y="304601"/>
            <a:ext cx="30577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Eleni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Karatza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Cloud Performance Resource Allocation and Scheduling Issue,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Aristotle University of Thessaloniki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11FD11-8459-4C04-5448-3835FE313A33}"/>
              </a:ext>
            </a:extLst>
          </p:cNvPr>
          <p:cNvGrpSpPr/>
          <p:nvPr/>
        </p:nvGrpSpPr>
        <p:grpSpPr>
          <a:xfrm>
            <a:off x="10113626" y="2199022"/>
            <a:ext cx="1145469" cy="1008516"/>
            <a:chOff x="7436515" y="2634754"/>
            <a:chExt cx="1145469" cy="1008516"/>
          </a:xfrm>
        </p:grpSpPr>
        <p:sp>
          <p:nvSpPr>
            <p:cNvPr id="7" name="Rechteck 29">
              <a:extLst>
                <a:ext uri="{FF2B5EF4-FFF2-40B4-BE49-F238E27FC236}">
                  <a16:creationId xmlns:a16="http://schemas.microsoft.com/office/drawing/2014/main" id="{47A7AAC3-E215-378B-604C-6A8543AC8D1E}"/>
                </a:ext>
              </a:extLst>
            </p:cNvPr>
            <p:cNvSpPr/>
            <p:nvPr/>
          </p:nvSpPr>
          <p:spPr>
            <a:xfrm>
              <a:off x="7436515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9D88EF5D-1B0B-8C4B-65EC-E21E3C53268F}"/>
                </a:ext>
              </a:extLst>
            </p:cNvPr>
            <p:cNvSpPr/>
            <p:nvPr/>
          </p:nvSpPr>
          <p:spPr>
            <a:xfrm>
              <a:off x="7436516" y="331311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3BF5687E-E098-1A2D-FCB2-9CDA952E9735}"/>
                </a:ext>
              </a:extLst>
            </p:cNvPr>
            <p:cNvSpPr/>
            <p:nvPr/>
          </p:nvSpPr>
          <p:spPr>
            <a:xfrm>
              <a:off x="8198227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B6704BD6-2519-6AF1-CCEC-28FBA48D67E7}"/>
                </a:ext>
              </a:extLst>
            </p:cNvPr>
            <p:cNvSpPr/>
            <p:nvPr/>
          </p:nvSpPr>
          <p:spPr>
            <a:xfrm>
              <a:off x="8198227" y="331037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57392C-C2E2-C5A5-028B-581BD6D89784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>
              <a:off x="7820272" y="2799833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B6BCEE-12F9-DFC3-B128-22B3F8F870C7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7628394" y="2964912"/>
              <a:ext cx="1" cy="34820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E8ED78-FF50-B2A6-C28E-93D8B09641E7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8390106" y="2964912"/>
              <a:ext cx="0" cy="3454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979C0C-4090-8E35-234D-5E0E219B2E0F}"/>
                </a:ext>
              </a:extLst>
            </p:cNvPr>
            <p:cNvCxnSpPr>
              <a:stCxn id="10" idx="1"/>
              <a:endCxn id="8" idx="3"/>
            </p:cNvCxnSpPr>
            <p:nvPr/>
          </p:nvCxnSpPr>
          <p:spPr>
            <a:xfrm flipH="1">
              <a:off x="7820273" y="3475449"/>
              <a:ext cx="377954" cy="27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0D4F78-663D-EBC9-2DC4-CBE25B919138}"/>
                </a:ext>
              </a:extLst>
            </p:cNvPr>
            <p:cNvCxnSpPr/>
            <p:nvPr/>
          </p:nvCxnSpPr>
          <p:spPr>
            <a:xfrm>
              <a:off x="7820273" y="2953075"/>
              <a:ext cx="377954" cy="35006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8EDB74-13AC-DC2B-9A1F-A0B7FC67644A}"/>
                </a:ext>
              </a:extLst>
            </p:cNvPr>
            <p:cNvCxnSpPr/>
            <p:nvPr/>
          </p:nvCxnSpPr>
          <p:spPr>
            <a:xfrm flipV="1">
              <a:off x="7820273" y="2943104"/>
              <a:ext cx="377954" cy="3700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8A82AD7-21DB-B6FE-EAAD-627190D3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988" y="3655969"/>
            <a:ext cx="1401295" cy="8080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F98CF-7634-9407-3F78-594F1AD68CB8}"/>
              </a:ext>
            </a:extLst>
          </p:cNvPr>
          <p:cNvGrpSpPr>
            <a:grpSpLocks noChangeAspect="1"/>
          </p:cNvGrpSpPr>
          <p:nvPr/>
        </p:nvGrpSpPr>
        <p:grpSpPr>
          <a:xfrm>
            <a:off x="9603404" y="3637497"/>
            <a:ext cx="992975" cy="1619708"/>
            <a:chOff x="7925754" y="3861114"/>
            <a:chExt cx="714088" cy="116479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577F765-1B20-F7FF-2056-63DCD6F14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2298" y="3861114"/>
              <a:ext cx="667544" cy="9063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2BB04A-31F2-F5C1-9CBB-61647AE90046}"/>
                </a:ext>
              </a:extLst>
            </p:cNvPr>
            <p:cNvSpPr txBox="1"/>
            <p:nvPr/>
          </p:nvSpPr>
          <p:spPr>
            <a:xfrm>
              <a:off x="8290590" y="4656579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38CB8D-D175-22EF-F5A5-8450DBA36C14}"/>
                </a:ext>
              </a:extLst>
            </p:cNvPr>
            <p:cNvSpPr txBox="1"/>
            <p:nvPr/>
          </p:nvSpPr>
          <p:spPr>
            <a:xfrm>
              <a:off x="7959580" y="4644177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9B0E2A-FB2A-79DE-D38E-0CEF53725763}"/>
                </a:ext>
              </a:extLst>
            </p:cNvPr>
            <p:cNvSpPr txBox="1"/>
            <p:nvPr/>
          </p:nvSpPr>
          <p:spPr>
            <a:xfrm>
              <a:off x="7925754" y="4328688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D79D60-D6F3-962F-6FC8-6403B664C779}"/>
              </a:ext>
            </a:extLst>
          </p:cNvPr>
          <p:cNvGrpSpPr/>
          <p:nvPr/>
        </p:nvGrpSpPr>
        <p:grpSpPr>
          <a:xfrm>
            <a:off x="6571783" y="5116815"/>
            <a:ext cx="2223798" cy="436541"/>
            <a:chOff x="6726527" y="5752759"/>
            <a:chExt cx="2223798" cy="4365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B0270F-4311-A921-5169-997E129D4BD8}"/>
                </a:ext>
              </a:extLst>
            </p:cNvPr>
            <p:cNvCxnSpPr/>
            <p:nvPr/>
          </p:nvCxnSpPr>
          <p:spPr>
            <a:xfrm>
              <a:off x="7260501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2C691ED-17D9-60A9-DFD2-830DD339AB06}"/>
                </a:ext>
              </a:extLst>
            </p:cNvPr>
            <p:cNvCxnSpPr/>
            <p:nvPr/>
          </p:nvCxnSpPr>
          <p:spPr>
            <a:xfrm>
              <a:off x="6726527" y="6120180"/>
              <a:ext cx="22237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9205404-C347-93AA-892F-95933F73567A}"/>
                </a:ext>
              </a:extLst>
            </p:cNvPr>
            <p:cNvCxnSpPr/>
            <p:nvPr/>
          </p:nvCxnSpPr>
          <p:spPr>
            <a:xfrm>
              <a:off x="7934208" y="5752759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47FE3E-E862-2DB9-239D-37BEA647CC48}"/>
                </a:ext>
              </a:extLst>
            </p:cNvPr>
            <p:cNvCxnSpPr/>
            <p:nvPr/>
          </p:nvCxnSpPr>
          <p:spPr>
            <a:xfrm>
              <a:off x="8600456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597E56A7-13CC-E310-83A3-92971543AFDE}"/>
                </a:ext>
              </a:extLst>
            </p:cNvPr>
            <p:cNvSpPr/>
            <p:nvPr/>
          </p:nvSpPr>
          <p:spPr>
            <a:xfrm>
              <a:off x="6860419" y="5809112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9">
              <a:extLst>
                <a:ext uri="{FF2B5EF4-FFF2-40B4-BE49-F238E27FC236}">
                  <a16:creationId xmlns:a16="http://schemas.microsoft.com/office/drawing/2014/main" id="{9DB33FF8-AFA7-3E85-4495-642D0548A8C7}"/>
                </a:ext>
              </a:extLst>
            </p:cNvPr>
            <p:cNvSpPr/>
            <p:nvPr/>
          </p:nvSpPr>
          <p:spPr>
            <a:xfrm>
              <a:off x="7616711" y="5813423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38B019DD-66FB-E707-62ED-38B5E71A9501}"/>
                </a:ext>
              </a:extLst>
            </p:cNvPr>
            <p:cNvSpPr/>
            <p:nvPr/>
          </p:nvSpPr>
          <p:spPr>
            <a:xfrm>
              <a:off x="8159890" y="5809111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7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8806C-44C0-99B3-B8E3-78AA7162EA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Operator-Device Placement</a:t>
            </a:r>
          </a:p>
          <a:p>
            <a:pPr lvl="1"/>
            <a:r>
              <a:rPr lang="en-US" dirty="0"/>
              <a:t>Given neural network, multiple devices </a:t>
            </a:r>
            <a:r>
              <a:rPr lang="en-US" dirty="0">
                <a:sym typeface="Wingdings" panose="05000000000000000000" pitchFamily="2" charset="2"/>
              </a:rPr>
              <a:t> operator placement (parallelism, data transfer)</a:t>
            </a:r>
            <a:endParaRPr lang="en-US" dirty="0"/>
          </a:p>
          <a:p>
            <a:pPr lvl="1"/>
            <a:r>
              <a:rPr lang="en-US" dirty="0"/>
              <a:t>Sequence-to-sequence model to predict which operations should run on which device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Example: ML Workloads</a:t>
            </a:r>
          </a:p>
          <a:p>
            <a:pPr lvl="2"/>
            <a:r>
              <a:rPr lang="en-US" dirty="0"/>
              <a:t>white: CPU; colors: different GPU devices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31F3-3C3A-B372-38A7-1EBFE73E5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Scheduling Problems,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1F84C-E959-1AF4-2123-4395B20AB5D2}"/>
              </a:ext>
            </a:extLst>
          </p:cNvPr>
          <p:cNvSpPr txBox="1"/>
          <p:nvPr/>
        </p:nvSpPr>
        <p:spPr>
          <a:xfrm>
            <a:off x="7862669" y="2464545"/>
            <a:ext cx="30745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Azalia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Mirhoseini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Device Placement Optimization with Reinforcement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ICML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FD48F-8FBD-CA34-8700-44BE9144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179" y="2524740"/>
            <a:ext cx="49624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915EC-498B-0954-4436-1BEB0AD9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480" y="3390883"/>
            <a:ext cx="5160001" cy="108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4EF5F-DB5E-C0F1-AFD1-373327C00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432" y="4595170"/>
            <a:ext cx="5160001" cy="1010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3887AB-1D50-D3AC-0750-802E42409A28}"/>
              </a:ext>
            </a:extLst>
          </p:cNvPr>
          <p:cNvSpPr txBox="1"/>
          <p:nvPr/>
        </p:nvSpPr>
        <p:spPr>
          <a:xfrm>
            <a:off x="2584799" y="4755942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Inception V3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(CNN)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0B5C4-F40E-8E73-07FE-76495C38BCAF}"/>
              </a:ext>
            </a:extLst>
          </p:cNvPr>
          <p:cNvSpPr txBox="1"/>
          <p:nvPr/>
        </p:nvSpPr>
        <p:spPr>
          <a:xfrm>
            <a:off x="2396560" y="3412674"/>
            <a:ext cx="218853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Neural Machine Translation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(RNN)</a:t>
            </a:r>
          </a:p>
        </p:txBody>
      </p:sp>
    </p:spTree>
    <p:extLst>
      <p:ext uri="{BB962C8B-B14F-4D97-AF65-F5344CB8AC3E}">
        <p14:creationId xmlns:p14="http://schemas.microsoft.com/office/powerpoint/2010/main" val="34424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722225-0A10-8342-B53F-028C013C2B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time to completion</a:t>
            </a:r>
            <a:r>
              <a:rPr lang="en-US" dirty="0"/>
              <a:t> (total runtime for job), and max-stretch (completion/work – relative slowdown)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response time</a:t>
            </a:r>
            <a:r>
              <a:rPr lang="en-US" dirty="0"/>
              <a:t> (job waiting time for resources);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Throughput</a:t>
            </a:r>
            <a:r>
              <a:rPr lang="en-US" dirty="0"/>
              <a:t> (jobs per time unit)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Constraints / SLOs: </a:t>
            </a:r>
            <a:r>
              <a:rPr lang="en-US" dirty="0"/>
              <a:t>max monetary costs, max latency, deadline </a:t>
            </a:r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FIFO</a:t>
            </a:r>
            <a:r>
              <a:rPr lang="en-US" dirty="0"/>
              <a:t> (first-in, first-out)</a:t>
            </a:r>
          </a:p>
          <a:p>
            <a:pPr lvl="1"/>
            <a:r>
              <a:rPr lang="en-US" dirty="0"/>
              <a:t>Simple queueing and processing in order 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Single long-running job can stall many short jobs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SJF</a:t>
            </a:r>
            <a:r>
              <a:rPr lang="en-US" dirty="0"/>
              <a:t> (shortest job first)</a:t>
            </a:r>
          </a:p>
          <a:p>
            <a:pPr lvl="1"/>
            <a:r>
              <a:rPr lang="en-US" dirty="0"/>
              <a:t>Sort jobs by expected runtime and execute in order ascending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Starvation of long-running jobs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Round-Robin</a:t>
            </a:r>
            <a:r>
              <a:rPr lang="en-US" dirty="0"/>
              <a:t> (FAIR)</a:t>
            </a:r>
          </a:p>
          <a:p>
            <a:pPr lvl="1"/>
            <a:r>
              <a:rPr lang="en-US" dirty="0"/>
              <a:t>Allocate similar time (tasks, time slices) to all jobs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5E13-145F-B004-B3FB-10DC061CBB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Scheduling Metrics and Algorithms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EA1D7-1BAE-E983-7FFA-1CE4C10C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401" y="3533063"/>
            <a:ext cx="1688223" cy="2093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7FDC2-9F2F-621B-BD0F-B3FD8942DCF3}"/>
              </a:ext>
            </a:extLst>
          </p:cNvPr>
          <p:cNvSpPr txBox="1"/>
          <p:nvPr/>
        </p:nvSpPr>
        <p:spPr>
          <a:xfrm>
            <a:off x="8143536" y="4694893"/>
            <a:ext cx="182952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https://en.wikipedia.org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(French "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– English round ribbon)]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18CA7-9DF6-2F35-C442-ADDCE42BD422}"/>
              </a:ext>
            </a:extLst>
          </p:cNvPr>
          <p:cNvSpPr txBox="1"/>
          <p:nvPr/>
        </p:nvSpPr>
        <p:spPr>
          <a:xfrm>
            <a:off x="8143536" y="2163107"/>
            <a:ext cx="350857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Level Agreements (</a:t>
            </a: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 Level Objectives (</a:t>
            </a: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Level Indicators (</a:t>
            </a: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62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D83EAF-0FC5-CCD9-C0BE-437A3D125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Allocation, Isolation, and Monitoring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852B-9318-CF54-BB91-D58FB4A92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9056EF61-69EE-96DF-5D43-F79F37025F6B}"/>
              </a:ext>
            </a:extLst>
          </p:cNvPr>
          <p:cNvSpPr/>
          <p:nvPr/>
        </p:nvSpPr>
        <p:spPr>
          <a:xfrm>
            <a:off x="467688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377C2BBE-6EAB-E22D-D432-F88C8BEFA195}"/>
              </a:ext>
            </a:extLst>
          </p:cNvPr>
          <p:cNvSpPr/>
          <p:nvPr/>
        </p:nvSpPr>
        <p:spPr>
          <a:xfrm>
            <a:off x="2481481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D1A73490-144B-5274-9DBF-2294805DDE8A}"/>
              </a:ext>
            </a:extLst>
          </p:cNvPr>
          <p:cNvSpPr/>
          <p:nvPr/>
        </p:nvSpPr>
        <p:spPr>
          <a:xfrm>
            <a:off x="4495274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81872AE8-AD20-900C-4E5A-74803476641C}"/>
              </a:ext>
            </a:extLst>
          </p:cNvPr>
          <p:cNvSpPr/>
          <p:nvPr/>
        </p:nvSpPr>
        <p:spPr>
          <a:xfrm>
            <a:off x="6509067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</p:spTree>
    <p:extLst>
      <p:ext uri="{BB962C8B-B14F-4D97-AF65-F5344CB8AC3E}">
        <p14:creationId xmlns:p14="http://schemas.microsoft.com/office/powerpoint/2010/main" val="380357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CB264-ACC6-4C9D-7582-2E7303CC34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Manual Selection</a:t>
            </a:r>
          </a:p>
          <a:p>
            <a:pPr lvl="1"/>
            <a:r>
              <a:rPr lang="en-US" dirty="0"/>
              <a:t>Rule of thumb (I/O, mem, CPU characteristics of app)</a:t>
            </a:r>
          </a:p>
          <a:p>
            <a:pPr lvl="1"/>
            <a:r>
              <a:rPr lang="en-US" dirty="0"/>
              <a:t>Data characteristics, and framework configurations, experience</a:t>
            </a:r>
            <a:endParaRPr lang="en-US" sz="1000" dirty="0"/>
          </a:p>
          <a:p>
            <a:pPr lvl="2"/>
            <a:endParaRPr lang="en-US" sz="12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Spark Submit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387A0-9E82-1CF0-7DD3-FABD043C2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395ED-CB1B-A011-9929-775A5D25911B}"/>
              </a:ext>
            </a:extLst>
          </p:cNvPr>
          <p:cNvSpPr txBox="1"/>
          <p:nvPr/>
        </p:nvSpPr>
        <p:spPr>
          <a:xfrm>
            <a:off x="2913150" y="2472049"/>
            <a:ext cx="6982690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export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HADOOP_CONF_DIR=/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SPARK_HOME=../spark-2.4.0-bin-hadoop2.7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--deploy-mode client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–Xms40g –Xmn4g"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6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A18879-4000-AE1D-BFD9-736F83E793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Application-Agnostic, Reactive</a:t>
            </a:r>
          </a:p>
          <a:p>
            <a:pPr lvl="1"/>
            <a:r>
              <a:rPr lang="en-US" dirty="0"/>
              <a:t>Dynamic allocation based on workload characteristics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Spark dynamic allocation, Databricks </a:t>
            </a:r>
            <a:r>
              <a:rPr lang="en-US" dirty="0" err="1"/>
              <a:t>AutoScaling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Application-Aware, Proactive</a:t>
            </a:r>
          </a:p>
          <a:p>
            <a:pPr lvl="1"/>
            <a:r>
              <a:rPr lang="en-US" dirty="0"/>
              <a:t>Estimate time/costs of job under different configurations </a:t>
            </a:r>
            <a:br>
              <a:rPr lang="en-US" dirty="0"/>
            </a:br>
            <a:r>
              <a:rPr lang="en-US" dirty="0"/>
              <a:t>(what-if scenario analysis)</a:t>
            </a:r>
          </a:p>
          <a:p>
            <a:pPr lvl="1"/>
            <a:r>
              <a:rPr lang="en-US" dirty="0"/>
              <a:t>Min $costs under time constraint</a:t>
            </a:r>
          </a:p>
          <a:p>
            <a:pPr lvl="1"/>
            <a:r>
              <a:rPr lang="en-US" dirty="0"/>
              <a:t>Min runtime under $cost constraint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920B4-FA68-D1AF-166E-0F111886E3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Selection,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999EC-03F0-F5C4-4AE9-787D56EA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12" y="439593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F0057-CCA5-3E3B-AF7E-7EFB1C13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70" y="1583006"/>
            <a:ext cx="3970066" cy="2109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43955-1F43-66DF-FE4E-6F9BCCA40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969" y="3486082"/>
            <a:ext cx="4008424" cy="2099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7B153-7E50-6B81-95B2-CDC69E746954}"/>
              </a:ext>
            </a:extLst>
          </p:cNvPr>
          <p:cNvSpPr txBox="1"/>
          <p:nvPr/>
        </p:nvSpPr>
        <p:spPr>
          <a:xfrm>
            <a:off x="1673529" y="5151665"/>
            <a:ext cx="24291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(fixed MR job w/ 6 nodes)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20292-9E28-6BD7-6334-2C04175EF812}"/>
              </a:ext>
            </a:extLst>
          </p:cNvPr>
          <p:cNvSpPr txBox="1"/>
          <p:nvPr/>
        </p:nvSpPr>
        <p:spPr>
          <a:xfrm>
            <a:off x="1692000" y="4327579"/>
            <a:ext cx="3533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No one (cluster) size fits all: automatic cluster sizing for data-intensive analytics.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9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5BFA1-0E06-DFE0-34E9-BE2C048028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N nodes with memory and CPU constraints </a:t>
            </a:r>
          </a:p>
          <a:p>
            <a:pPr lvl="1"/>
            <a:r>
              <a:rPr lang="en-US" dirty="0"/>
              <a:t>Stream of jobs with memory and CPU requirements</a:t>
            </a:r>
          </a:p>
          <a:p>
            <a:pPr lvl="1"/>
            <a:r>
              <a:rPr lang="en-US" dirty="0"/>
              <a:t>Assign jobs to nodes (or to minimal number of nodes)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Knapsack problem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bin packing problem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Practice: Heuristics</a:t>
            </a:r>
          </a:p>
          <a:p>
            <a:pPr lvl="1"/>
            <a:r>
              <a:rPr lang="en-US" dirty="0"/>
              <a:t>Major concern: </a:t>
            </a:r>
            <a:r>
              <a:rPr lang="en-US" b="1" dirty="0">
                <a:solidFill>
                  <a:schemeClr val="accent1"/>
                </a:solidFill>
              </a:rPr>
              <a:t>scheduling efficiency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(online, cluster bottleneck)</a:t>
            </a:r>
          </a:p>
          <a:p>
            <a:pPr lvl="1"/>
            <a:r>
              <a:rPr lang="en-US" dirty="0"/>
              <a:t>Approach: </a:t>
            </a:r>
            <a:r>
              <a:rPr lang="en-US" b="1" dirty="0">
                <a:solidFill>
                  <a:srgbClr val="7889FB"/>
                </a:solidFill>
              </a:rPr>
              <a:t>Sample queues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best/next-fit</a:t>
            </a:r>
            <a:r>
              <a:rPr lang="en-US" dirty="0"/>
              <a:t> selection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785F3-17A2-0765-E753-428748B52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Negotiation and Allocation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B1DE3-2770-E921-2F92-E8C091C3C5FB}"/>
              </a:ext>
            </a:extLst>
          </p:cNvPr>
          <p:cNvSpPr txBox="1"/>
          <p:nvPr/>
        </p:nvSpPr>
        <p:spPr>
          <a:xfrm>
            <a:off x="7163348" y="4695062"/>
            <a:ext cx="21243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https://blog.cloudera.com/managing-cpu-resources-in-your-hadoop-yarn-clusters/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A007B8-5F68-D8ED-57BA-CFB8953F0648}"/>
              </a:ext>
            </a:extLst>
          </p:cNvPr>
          <p:cNvGrpSpPr/>
          <p:nvPr/>
        </p:nvGrpSpPr>
        <p:grpSpPr>
          <a:xfrm>
            <a:off x="7144359" y="3159356"/>
            <a:ext cx="4492677" cy="1840114"/>
            <a:chOff x="3995541" y="4109511"/>
            <a:chExt cx="4492677" cy="18401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301203-A91F-2CD2-5945-E8C8AB8C5F1D}"/>
                </a:ext>
              </a:extLst>
            </p:cNvPr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AD704D-A5CC-DE44-C6E8-E764F6EF3C62}"/>
                </a:ext>
              </a:extLst>
            </p:cNvPr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9E4D02EE-544E-975D-2BCF-5F7C30E8C98B}"/>
                </a:ext>
              </a:extLst>
            </p:cNvPr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741075CB-9FAD-D825-A0DD-6BF10D0C181F}"/>
                </a:ext>
              </a:extLst>
            </p:cNvPr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496CBE2F-04A6-DE32-426E-140AAB61A908}"/>
                </a:ext>
              </a:extLst>
            </p:cNvPr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B3E471F6-501F-4949-441C-B2E10634A4B4}"/>
                </a:ext>
              </a:extLst>
            </p:cNvPr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81E1FFC9-2AB2-C923-9109-51B7A5F208D3}"/>
                </a:ext>
              </a:extLst>
            </p:cNvPr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25F27473-5A1F-8819-7865-593DDBC2475F}"/>
                </a:ext>
              </a:extLst>
            </p:cNvPr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6B5F4EB1-1A5A-931D-68D2-04CE4B2E7CD4}"/>
                </a:ext>
              </a:extLst>
            </p:cNvPr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C54EC8F7-F8C1-376A-A191-387B0F6A2028}"/>
                </a:ext>
              </a:extLst>
            </p:cNvPr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5F764E6-18CC-B516-112F-1B99602C4129}"/>
                </a:ext>
              </a:extLst>
            </p:cNvPr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812D5FE1-8A22-D3E4-81ED-90B0025E2D09}"/>
                </a:ext>
              </a:extLst>
            </p:cNvPr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61EC021-DA3E-7A86-0A66-F0BAA1295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71" y="1878190"/>
            <a:ext cx="1971242" cy="100126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66E751-C411-0726-6E19-4150648D46D8}"/>
              </a:ext>
            </a:extLst>
          </p:cNvPr>
          <p:cNvCxnSpPr/>
          <p:nvPr/>
        </p:nvCxnSpPr>
        <p:spPr>
          <a:xfrm>
            <a:off x="8636914" y="1977662"/>
            <a:ext cx="0" cy="47966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B7801B-6A06-A366-2906-3565B0448B84}"/>
              </a:ext>
            </a:extLst>
          </p:cNvPr>
          <p:cNvSpPr txBox="1"/>
          <p:nvPr/>
        </p:nvSpPr>
        <p:spPr>
          <a:xfrm>
            <a:off x="7556849" y="1082040"/>
            <a:ext cx="17308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“Tetris Analogy”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expiration and queues)</a:t>
            </a:r>
          </a:p>
        </p:txBody>
      </p:sp>
    </p:spTree>
    <p:extLst>
      <p:ext uri="{BB962C8B-B14F-4D97-AF65-F5344CB8AC3E}">
        <p14:creationId xmlns:p14="http://schemas.microsoft.com/office/powerpoint/2010/main" val="1936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D86A1-CBCC-731B-8498-9D101917C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Simple Linux Utility for Resource Management (SLURM)</a:t>
            </a:r>
          </a:p>
          <a:p>
            <a:pPr lvl="1"/>
            <a:r>
              <a:rPr lang="en-US" dirty="0"/>
              <a:t>Heavily used in </a:t>
            </a:r>
            <a:r>
              <a:rPr lang="en-US" b="1" dirty="0">
                <a:solidFill>
                  <a:srgbClr val="7889FB"/>
                </a:solidFill>
              </a:rPr>
              <a:t>HPC clusters </a:t>
            </a:r>
            <a:r>
              <a:rPr lang="en-US" dirty="0"/>
              <a:t>(e.g., MPI gang scheduling)</a:t>
            </a:r>
          </a:p>
          <a:p>
            <a:pPr lvl="1"/>
            <a:endParaRPr lang="en-US" dirty="0"/>
          </a:p>
          <a:p>
            <a:r>
              <a:rPr lang="en-US" dirty="0"/>
              <a:t>Scheduler Design</a:t>
            </a:r>
          </a:p>
          <a:p>
            <a:pPr lvl="1"/>
            <a:r>
              <a:rPr lang="en-US" dirty="0"/>
              <a:t>Allocation/placement of requested resources</a:t>
            </a:r>
          </a:p>
          <a:p>
            <a:pPr lvl="1"/>
            <a:r>
              <a:rPr lang="en-US" dirty="0"/>
              <a:t>Considers nodes, sockets, cores, HW threads, </a:t>
            </a:r>
            <a:br>
              <a:rPr lang="en-US" dirty="0"/>
            </a:br>
            <a:r>
              <a:rPr lang="en-US" dirty="0"/>
              <a:t>memory, GPUs, file systems, SW licenses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Job submit options: </a:t>
            </a:r>
            <a:br>
              <a:rPr lang="en-US" dirty="0"/>
            </a:br>
            <a:r>
              <a:rPr lang="en-US" b="1" dirty="0" err="1">
                <a:latin typeface="Consolas" panose="020B0609020204030204" pitchFamily="49" charset="0"/>
              </a:rPr>
              <a:t>sbatch</a:t>
            </a:r>
            <a:r>
              <a:rPr lang="en-US" dirty="0"/>
              <a:t> (async job script), </a:t>
            </a:r>
            <a:r>
              <a:rPr lang="en-US" b="1" dirty="0" err="1">
                <a:latin typeface="Consolas" panose="020B0609020204030204" pitchFamily="49" charset="0"/>
              </a:rPr>
              <a:t>salloc</a:t>
            </a:r>
            <a:r>
              <a:rPr lang="en-US" dirty="0"/>
              <a:t> (interactive); </a:t>
            </a:r>
            <a:r>
              <a:rPr lang="en-US" b="1" dirty="0" err="1">
                <a:latin typeface="Consolas" panose="020B0609020204030204" pitchFamily="49" charset="0"/>
              </a:rPr>
              <a:t>srun</a:t>
            </a:r>
            <a:r>
              <a:rPr lang="en-US" dirty="0"/>
              <a:t> (sync job submission and scheduling)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Configuration:</a:t>
            </a:r>
            <a:r>
              <a:rPr lang="en-US" dirty="0"/>
              <a:t> cluster, node count (ranges), task count, mem,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Constraints via filters:</a:t>
            </a:r>
            <a:r>
              <a:rPr lang="en-US" dirty="0"/>
              <a:t> sockets-per-node, cores-per-socket, threads-per-core</a:t>
            </a:r>
            <a:br>
              <a:rPr lang="en-US" dirty="0"/>
            </a:br>
            <a:r>
              <a:rPr lang="en-US" dirty="0"/>
              <a:t>mem, mem-per-</a:t>
            </a:r>
            <a:r>
              <a:rPr lang="en-US" dirty="0" err="1"/>
              <a:t>cpu</a:t>
            </a:r>
            <a:r>
              <a:rPr lang="en-US" dirty="0"/>
              <a:t>, </a:t>
            </a:r>
            <a:r>
              <a:rPr lang="en-US" dirty="0" err="1"/>
              <a:t>mincpus</a:t>
            </a:r>
            <a:r>
              <a:rPr lang="en-US" dirty="0"/>
              <a:t>, </a:t>
            </a:r>
            <a:r>
              <a:rPr lang="en-US" dirty="0" err="1"/>
              <a:t>tmp</a:t>
            </a:r>
            <a:r>
              <a:rPr lang="en-US" dirty="0"/>
              <a:t> min-disk-space</a:t>
            </a:r>
          </a:p>
          <a:p>
            <a:pPr lvl="1"/>
            <a:r>
              <a:rPr lang="en-US" dirty="0"/>
              <a:t>Elasticity via re-queueing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97BDA-8168-24F4-4734-5AA3F62CF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Workload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B1102-F893-1188-FC7C-9881723EF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61" y="1374031"/>
            <a:ext cx="787356" cy="719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EADD5-4E94-9C57-A2C8-292BA7CC6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580" y="2725121"/>
            <a:ext cx="733415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D57AC-14C3-92F6-7BDE-2C653630E966}"/>
              </a:ext>
            </a:extLst>
          </p:cNvPr>
          <p:cNvSpPr txBox="1"/>
          <p:nvPr/>
        </p:nvSpPr>
        <p:spPr>
          <a:xfrm>
            <a:off x="8089751" y="2726929"/>
            <a:ext cx="26965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 Lipari: The SLURM Scheduler Design, User Group Meeting,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471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75B464-6B1A-EBF7-A03B-15849EC19C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Hadoop cluster w/ fixed configuration of </a:t>
            </a:r>
            <a:r>
              <a:rPr lang="en-US" b="1" dirty="0">
                <a:solidFill>
                  <a:schemeClr val="accent1"/>
                </a:solidFill>
              </a:rPr>
              <a:t>n map</a:t>
            </a:r>
            <a:r>
              <a:rPr lang="en-US" dirty="0"/>
              <a:t> slots, </a:t>
            </a:r>
            <a:r>
              <a:rPr lang="en-US" b="1" dirty="0">
                <a:solidFill>
                  <a:schemeClr val="accent1"/>
                </a:solidFill>
              </a:rPr>
              <a:t>m reduce slots</a:t>
            </a:r>
            <a:br>
              <a:rPr lang="en-US" dirty="0"/>
            </a:br>
            <a:r>
              <a:rPr lang="en-US" dirty="0"/>
              <a:t>(fixed number and fixed memory config map/reduce tasks)</a:t>
            </a:r>
          </a:p>
          <a:p>
            <a:pPr lvl="1"/>
            <a:r>
              <a:rPr lang="en-US" dirty="0" err="1"/>
              <a:t>JobTracker</a:t>
            </a:r>
            <a:r>
              <a:rPr lang="en-US" dirty="0"/>
              <a:t> schedules map and reduce tasks to slots</a:t>
            </a:r>
          </a:p>
          <a:p>
            <a:pPr lvl="1"/>
            <a:r>
              <a:rPr lang="en-US" dirty="0"/>
              <a:t>FIFO and FAIR schedulers, account for data locality</a:t>
            </a:r>
          </a:p>
          <a:p>
            <a:pPr lvl="2"/>
            <a:endParaRPr lang="en-US" sz="1200" dirty="0"/>
          </a:p>
          <a:p>
            <a:r>
              <a:rPr lang="en-US" dirty="0"/>
              <a:t>Data Locality</a:t>
            </a:r>
          </a:p>
          <a:p>
            <a:pPr lvl="1"/>
            <a:r>
              <a:rPr lang="en-US" dirty="0"/>
              <a:t>Levels: </a:t>
            </a:r>
            <a:r>
              <a:rPr lang="en-US" b="1" dirty="0">
                <a:solidFill>
                  <a:schemeClr val="accent1"/>
                </a:solidFill>
              </a:rPr>
              <a:t>data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rack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different rack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Delay scheduling </a:t>
            </a:r>
            <a:r>
              <a:rPr lang="en-US" dirty="0">
                <a:solidFill>
                  <a:schemeClr val="tx1"/>
                </a:solidFill>
              </a:rPr>
              <a:t>(with FAIR scheduler)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dirty="0"/>
            </a:br>
            <a:r>
              <a:rPr lang="en-US" dirty="0"/>
              <a:t>wait 1-3s for data local slot</a:t>
            </a:r>
          </a:p>
          <a:p>
            <a:pPr lvl="2"/>
            <a:endParaRPr lang="en-US" sz="1200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Intermixes resource allocation and task scheduling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Scalability problems in large clusters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Forces every application into MapReduce programming model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6F7DD-0AD3-E3D0-5781-C653F8DE4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Hadoop </a:t>
            </a:r>
            <a:r>
              <a:rPr lang="en-US" dirty="0" err="1"/>
              <a:t>JobTracker</a:t>
            </a:r>
            <a:r>
              <a:rPr lang="en-US" dirty="0"/>
              <a:t> (anno 2012)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E1E33-0582-10C7-485C-2329D122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691" y="336059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82A4A-BF0D-F235-11D8-2629B25ED02B}"/>
              </a:ext>
            </a:extLst>
          </p:cNvPr>
          <p:cNvSpPr txBox="1"/>
          <p:nvPr/>
        </p:nvSpPr>
        <p:spPr>
          <a:xfrm>
            <a:off x="7659445" y="3289647"/>
            <a:ext cx="33470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Delay scheduling: a simple technique for achieving locality and fairness in cluster scheduling.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4F97D-4E53-8EE8-643C-42285965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816" y="1268963"/>
            <a:ext cx="2940875" cy="1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66777-404C-096F-B834-9B7F709D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65" y="1899363"/>
            <a:ext cx="5733550" cy="37902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BE418-A41B-BAFE-8ABD-D9305CF36E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Mesos</a:t>
            </a:r>
          </a:p>
          <a:p>
            <a:pPr lvl="1"/>
            <a:r>
              <a:rPr lang="en-US" dirty="0"/>
              <a:t>Fine-grained, </a:t>
            </a: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dirty="0"/>
              <a:t>Scalable and efficient scheduling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delegated to frameworks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Resource offers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D0150-1DEE-41A7-62D3-9E3D2F8AF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Mesos Resource Management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75447-4982-5FF8-6A86-EACC9CBD9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56" y="1425977"/>
            <a:ext cx="697545" cy="697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603E1-C98B-7A08-C05E-0B283CC81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809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55676-6537-E4E3-7CBD-5BF85B7807B2}"/>
              </a:ext>
            </a:extLst>
          </p:cNvPr>
          <p:cNvSpPr txBox="1"/>
          <p:nvPr/>
        </p:nvSpPr>
        <p:spPr>
          <a:xfrm>
            <a:off x="6960198" y="325596"/>
            <a:ext cx="28639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Hindman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Fine-Grained Resource Sharing in the Data Center.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13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Exercises/Projects</a:t>
            </a:r>
          </a:p>
          <a:p>
            <a:pPr lvl="1"/>
            <a:r>
              <a:rPr lang="en-US" b="1" dirty="0"/>
              <a:t>Reminder: </a:t>
            </a:r>
            <a:r>
              <a:rPr lang="en-US" dirty="0"/>
              <a:t>exercise/project submissions by </a:t>
            </a:r>
            <a:r>
              <a:rPr lang="en-US" b="1" dirty="0">
                <a:solidFill>
                  <a:srgbClr val="C40D1E"/>
                </a:solidFill>
              </a:rPr>
              <a:t>Jan 30</a:t>
            </a:r>
            <a:r>
              <a:rPr lang="en-US" dirty="0"/>
              <a:t> (no extensions)</a:t>
            </a:r>
          </a:p>
          <a:p>
            <a:pPr lvl="1"/>
            <a:r>
              <a:rPr lang="en-US" dirty="0"/>
              <a:t>Make use of </a:t>
            </a:r>
            <a:r>
              <a:rPr lang="en-US" b="1" dirty="0">
                <a:solidFill>
                  <a:srgbClr val="7889FB"/>
                </a:solidFill>
              </a:rPr>
              <a:t>virtual</a:t>
            </a:r>
            <a:r>
              <a:rPr lang="en-US" dirty="0"/>
              <a:t> office hours </a:t>
            </a:r>
            <a:r>
              <a:rPr lang="en-US" b="1" dirty="0">
                <a:solidFill>
                  <a:srgbClr val="C40D1E"/>
                </a:solidFill>
              </a:rPr>
              <a:t>Wed 4.30pm-6pm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#3 Course Evaluations</a:t>
            </a:r>
          </a:p>
          <a:p>
            <a:pPr lvl="1"/>
            <a:r>
              <a:rPr lang="en-US" dirty="0"/>
              <a:t>DIA not part of this evaluation this semester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EBB48-EF21-905B-40CC-9FFF4AE282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Resource Offers</a:t>
            </a:r>
          </a:p>
          <a:p>
            <a:pPr lvl="1"/>
            <a:r>
              <a:rPr lang="en-US" dirty="0"/>
              <a:t>Mesos master decides how many resources to offer </a:t>
            </a:r>
          </a:p>
          <a:p>
            <a:pPr lvl="1"/>
            <a:r>
              <a:rPr lang="en-US" dirty="0"/>
              <a:t>Framework scheduler decides which offered resources to accept/reject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long waiting times, lots of offers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filter specification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2BAA5-FC54-E849-21AA-7053BEB85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Mesos Resource Management,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8E8B8-9B80-8512-6394-C5CA17EF3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809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C1C63-42B9-DFE6-93E6-59A6E70A0E04}"/>
              </a:ext>
            </a:extLst>
          </p:cNvPr>
          <p:cNvSpPr txBox="1"/>
          <p:nvPr/>
        </p:nvSpPr>
        <p:spPr>
          <a:xfrm>
            <a:off x="6960198" y="325596"/>
            <a:ext cx="28639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Hindman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Fine-Grained Resource Sharing in the Data Center.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3770A-541A-5036-4A73-B19BBF03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794" y="2591541"/>
            <a:ext cx="4534867" cy="3141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E23107-B5D0-AAA2-919E-D43F680A8D61}"/>
              </a:ext>
            </a:extLst>
          </p:cNvPr>
          <p:cNvSpPr txBox="1"/>
          <p:nvPr/>
        </p:nvSpPr>
        <p:spPr>
          <a:xfrm>
            <a:off x="2760036" y="4106307"/>
            <a:ext cx="16348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Reported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74D85-6BA5-5FDB-1698-C4F7B5087817}"/>
              </a:ext>
            </a:extLst>
          </p:cNvPr>
          <p:cNvSpPr txBox="1"/>
          <p:nvPr/>
        </p:nvSpPr>
        <p:spPr>
          <a:xfrm>
            <a:off x="3300366" y="2820937"/>
            <a:ext cx="16348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Offered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638AE-ADB7-DD50-4D2C-98A7F82BDA42}"/>
              </a:ext>
            </a:extLst>
          </p:cNvPr>
          <p:cNvSpPr txBox="1"/>
          <p:nvPr/>
        </p:nvSpPr>
        <p:spPr>
          <a:xfrm>
            <a:off x="9042129" y="4170661"/>
            <a:ext cx="1357745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Mesosphere Marathon: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container orchestration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Docker)</a:t>
            </a:r>
          </a:p>
        </p:txBody>
      </p:sp>
    </p:spTree>
    <p:extLst>
      <p:ext uri="{BB962C8B-B14F-4D97-AF65-F5344CB8AC3E}">
        <p14:creationId xmlns:p14="http://schemas.microsoft.com/office/powerpoint/2010/main" val="172996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1C7F45-81B1-C7DF-DE82-53C03062E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45" y="1904370"/>
            <a:ext cx="6541892" cy="36023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CFF592-3BAE-7E76-2817-3AB814AB45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YARN</a:t>
            </a:r>
          </a:p>
          <a:p>
            <a:pPr lvl="1"/>
            <a:r>
              <a:rPr lang="en-US" dirty="0"/>
              <a:t>Hadoop 2 decoupled resource scheduler (negotiator)</a:t>
            </a:r>
          </a:p>
          <a:p>
            <a:pPr lvl="1"/>
            <a:r>
              <a:rPr lang="en-US" dirty="0"/>
              <a:t>Independent of programming model,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Resource Requests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FB618-CBA3-637A-923E-549A31B62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YARN Resource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E9828-FDC6-4749-6A90-85A98845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843" y="3991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CF5DF-7A37-3959-0AAD-98DBCE81D7DE}"/>
              </a:ext>
            </a:extLst>
          </p:cNvPr>
          <p:cNvSpPr txBox="1"/>
          <p:nvPr/>
        </p:nvSpPr>
        <p:spPr>
          <a:xfrm>
            <a:off x="7141890" y="343688"/>
            <a:ext cx="27054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[Vinod Kumar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Vavilapalli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Apache Hadoop YARN: yet another resource negotiator.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0C82F-77C2-A9DB-1C38-7C7342F7A872}"/>
              </a:ext>
            </a:extLst>
          </p:cNvPr>
          <p:cNvSpPr txBox="1"/>
          <p:nvPr/>
        </p:nvSpPr>
        <p:spPr>
          <a:xfrm>
            <a:off x="3014208" y="2954474"/>
            <a:ext cx="20135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 Scheduling via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Masters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FFCF5-0FEC-8365-58B1-63034812AF03}"/>
              </a:ext>
            </a:extLst>
          </p:cNvPr>
          <p:cNvSpPr txBox="1"/>
          <p:nvPr/>
        </p:nvSpPr>
        <p:spPr>
          <a:xfrm>
            <a:off x="2981883" y="4446147"/>
            <a:ext cx="17007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Isolation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Managers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D9995-406C-E674-9E41-C8D9369C8267}"/>
              </a:ext>
            </a:extLst>
          </p:cNvPr>
          <p:cNvSpPr txBox="1"/>
          <p:nvPr/>
        </p:nvSpPr>
        <p:spPr>
          <a:xfrm>
            <a:off x="8602213" y="2581845"/>
            <a:ext cx="191192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Scheduling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Manager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8CCD2-8FD7-FF15-791D-36044FA63F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Apache </a:t>
            </a:r>
            <a:br>
              <a:rPr lang="en-US" dirty="0"/>
            </a:br>
            <a:r>
              <a:rPr lang="en-US" dirty="0" err="1"/>
              <a:t>SystemML</a:t>
            </a:r>
            <a:r>
              <a:rPr lang="en-US" dirty="0"/>
              <a:t> AM </a:t>
            </a:r>
            <a:br>
              <a:rPr lang="en-US" dirty="0"/>
            </a:br>
            <a:r>
              <a:rPr lang="en-US" dirty="0"/>
              <a:t>Submission </a:t>
            </a:r>
            <a:br>
              <a:rPr lang="en-US" dirty="0"/>
            </a:br>
            <a:r>
              <a:rPr lang="en-US" b="0" dirty="0"/>
              <a:t>(anno 2014)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91B8C-BC3F-39A8-15A7-8E28153B7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272B6-58AD-C22B-8E4B-41BEEF4665AA}"/>
              </a:ext>
            </a:extLst>
          </p:cNvPr>
          <p:cNvSpPr txBox="1"/>
          <p:nvPr/>
        </p:nvSpPr>
        <p:spPr>
          <a:xfrm>
            <a:off x="3048642" y="1258205"/>
            <a:ext cx="817158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Set up the container launch context for the application master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ContainerLaunchContext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Records.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newRecord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ContainerLaunchContext.class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setCommands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Collections.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singletonList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setLocalResources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constructLocalResourceMap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setEnvironment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constructEnvionmentMap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67629-6205-0FAB-1BC7-45297D48B022}"/>
              </a:ext>
            </a:extLst>
          </p:cNvPr>
          <p:cNvSpPr/>
          <p:nvPr/>
        </p:nvSpPr>
        <p:spPr>
          <a:xfrm>
            <a:off x="2959554" y="2675391"/>
            <a:ext cx="8269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Set up resource type requirements for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ApplicationMaster</a:t>
            </a:r>
            <a:endParaRPr lang="en-US" sz="14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Resource capability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Records.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newRecord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Resource.class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capability.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setMemory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computeMemoryAllocation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memHeap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capability.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setVirtualCores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numCores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C23E7-E568-1696-CDA6-4D9887D63D82}"/>
              </a:ext>
            </a:extLst>
          </p:cNvPr>
          <p:cNvSpPr/>
          <p:nvPr/>
        </p:nvSpPr>
        <p:spPr>
          <a:xfrm>
            <a:off x="2959554" y="3694776"/>
            <a:ext cx="7221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Finally, set-up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ApplicationSubmissionContext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for the application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String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qname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_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dmlConfig.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getTextValue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DMLConfig.YARN_APPQUEUE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setApplicationName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(APPMASTER_NAME);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application name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setAMContainerSpec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setResource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(capability);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setQueue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qname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queue (w/ min/max capacity constraints)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19E6A-F3CE-1294-5994-9E33519DA86F}"/>
              </a:ext>
            </a:extLst>
          </p:cNvPr>
          <p:cNvSpPr/>
          <p:nvPr/>
        </p:nvSpPr>
        <p:spPr>
          <a:xfrm>
            <a:off x="2959554" y="5177420"/>
            <a:ext cx="6343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Submit application (non-blocking)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yarnClient.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submitApplication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43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E49D73-454B-A49F-8F3F-20982A6E85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Capacity Scheduler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Hierarchy of queues </a:t>
            </a:r>
            <a:r>
              <a:rPr lang="en-US" dirty="0"/>
              <a:t>w/ shared resource among sub queues</a:t>
            </a:r>
          </a:p>
          <a:p>
            <a:pPr lvl="1"/>
            <a:r>
              <a:rPr lang="en-US" dirty="0"/>
              <a:t>Soft (and optional hard) </a:t>
            </a:r>
            <a:r>
              <a:rPr lang="en-US" b="1" dirty="0">
                <a:solidFill>
                  <a:schemeClr val="accent1"/>
                </a:solidFill>
              </a:rPr>
              <a:t>[min, max]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constraints</a:t>
            </a:r>
            <a:r>
              <a:rPr lang="en-US" dirty="0"/>
              <a:t> of max resources</a:t>
            </a:r>
          </a:p>
          <a:p>
            <a:pPr lvl="1"/>
            <a:r>
              <a:rPr lang="en-US" dirty="0"/>
              <a:t>Default queue-user mapping</a:t>
            </a:r>
          </a:p>
          <a:p>
            <a:pPr lvl="1"/>
            <a:r>
              <a:rPr lang="en-US" dirty="0"/>
              <a:t>No preemption during runtime </a:t>
            </a:r>
            <a:br>
              <a:rPr lang="en-US" dirty="0"/>
            </a:br>
            <a:r>
              <a:rPr lang="en-US" dirty="0"/>
              <a:t>(only redistribution over queues)</a:t>
            </a:r>
          </a:p>
          <a:p>
            <a:pPr lvl="1"/>
            <a:endParaRPr lang="en-US" dirty="0"/>
          </a:p>
          <a:p>
            <a:r>
              <a:rPr lang="en-US" dirty="0"/>
              <a:t>Fair Scheduler</a:t>
            </a:r>
          </a:p>
          <a:p>
            <a:pPr lvl="1"/>
            <a:r>
              <a:rPr lang="en-US" dirty="0"/>
              <a:t>All applications get same resources over time</a:t>
            </a:r>
          </a:p>
          <a:p>
            <a:pPr lvl="1"/>
            <a:r>
              <a:rPr lang="en-US" dirty="0"/>
              <a:t>Fairness decisions on memory requirements,</a:t>
            </a:r>
            <a:br>
              <a:rPr lang="en-US" dirty="0"/>
            </a:br>
            <a:r>
              <a:rPr lang="en-US" dirty="0"/>
              <a:t>but dominant resource fairness possible too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29EA0-CE52-82B7-FEA9-B477EC75B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B3EB95-BF9B-9572-587C-3F99E381E877}"/>
              </a:ext>
            </a:extLst>
          </p:cNvPr>
          <p:cNvGrpSpPr/>
          <p:nvPr/>
        </p:nvGrpSpPr>
        <p:grpSpPr>
          <a:xfrm>
            <a:off x="9012469" y="2085594"/>
            <a:ext cx="569542" cy="386027"/>
            <a:chOff x="5586421" y="3056661"/>
            <a:chExt cx="288193" cy="2367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328436-DBDE-9AA0-7B30-201E81E5D5FE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6C4D8-BEAA-46CF-6F7E-49975DC9207D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16C9A1-486F-B9BC-90EC-2621FA1DBFF1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25AF0A-5D85-4CD6-2ACE-C2BD47039600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D1EB69-E3B7-0616-17DF-0ACC37ED1817}"/>
              </a:ext>
            </a:extLst>
          </p:cNvPr>
          <p:cNvGrpSpPr/>
          <p:nvPr/>
        </p:nvGrpSpPr>
        <p:grpSpPr>
          <a:xfrm>
            <a:off x="9012314" y="3102963"/>
            <a:ext cx="569542" cy="386027"/>
            <a:chOff x="5586421" y="3056661"/>
            <a:chExt cx="288193" cy="236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8B7BCB-A84A-07A2-2452-AC968026E779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6B34B-EE0D-EB5E-D033-3C0DA4505A2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05982C-60E6-3A05-260E-ED3D4018817D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C2E782-B94D-0112-55C3-27A7081A1A7A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2AF4A3-293D-4954-00A4-5A0B8790D331}"/>
              </a:ext>
            </a:extLst>
          </p:cNvPr>
          <p:cNvCxnSpPr/>
          <p:nvPr/>
        </p:nvCxnSpPr>
        <p:spPr>
          <a:xfrm>
            <a:off x="8531463" y="2213955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34F6CA-F12F-516F-E821-77694689A625}"/>
              </a:ext>
            </a:extLst>
          </p:cNvPr>
          <p:cNvCxnSpPr/>
          <p:nvPr/>
        </p:nvCxnSpPr>
        <p:spPr>
          <a:xfrm>
            <a:off x="8524366" y="3369924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F827AB-2EA0-1357-C17D-375C61EBA340}"/>
              </a:ext>
            </a:extLst>
          </p:cNvPr>
          <p:cNvCxnSpPr>
            <a:stCxn id="5" idx="0"/>
          </p:cNvCxnSpPr>
          <p:nvPr/>
        </p:nvCxnSpPr>
        <p:spPr>
          <a:xfrm>
            <a:off x="9582011" y="2278608"/>
            <a:ext cx="259416" cy="3380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570449-0DE4-5A7C-D9C8-08BADBA0CB34}"/>
              </a:ext>
            </a:extLst>
          </p:cNvPr>
          <p:cNvCxnSpPr>
            <a:stCxn id="10" idx="0"/>
          </p:cNvCxnSpPr>
          <p:nvPr/>
        </p:nvCxnSpPr>
        <p:spPr>
          <a:xfrm flipV="1">
            <a:off x="9581856" y="3294879"/>
            <a:ext cx="258425" cy="1098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8EB777-4015-BD0D-8EFE-5AD853D64820}"/>
              </a:ext>
            </a:extLst>
          </p:cNvPr>
          <p:cNvGrpSpPr/>
          <p:nvPr/>
        </p:nvGrpSpPr>
        <p:grpSpPr>
          <a:xfrm>
            <a:off x="7583232" y="2562238"/>
            <a:ext cx="569542" cy="386027"/>
            <a:chOff x="5586421" y="3056661"/>
            <a:chExt cx="288193" cy="23670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725CD-528A-2347-6FA6-9A8617A2448A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CF2B13-C6AC-75F3-1CAC-54A2EF287B37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0EF872-9F2C-E1B7-E33C-39810C2406C4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200326-8F26-43F4-6F14-A821974821C0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BCC383-6E3B-ACA9-3F8E-D52C0EFED3D0}"/>
              </a:ext>
            </a:extLst>
          </p:cNvPr>
          <p:cNvCxnSpPr/>
          <p:nvPr/>
        </p:nvCxnSpPr>
        <p:spPr>
          <a:xfrm>
            <a:off x="7096146" y="2755250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5CA93F-E080-D9C6-DE94-D34C004EDD2F}"/>
              </a:ext>
            </a:extLst>
          </p:cNvPr>
          <p:cNvCxnSpPr>
            <a:stCxn id="19" idx="0"/>
            <a:endCxn id="8" idx="2"/>
          </p:cNvCxnSpPr>
          <p:nvPr/>
        </p:nvCxnSpPr>
        <p:spPr>
          <a:xfrm flipV="1">
            <a:off x="8152774" y="2278608"/>
            <a:ext cx="859695" cy="476644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DC9F44F-D99B-3408-2E93-F02F900BA93B}"/>
              </a:ext>
            </a:extLst>
          </p:cNvPr>
          <p:cNvSpPr txBox="1"/>
          <p:nvPr/>
        </p:nvSpPr>
        <p:spPr>
          <a:xfrm>
            <a:off x="6813802" y="2332264"/>
            <a:ext cx="7694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D89679-6428-F1D0-798F-08C6C7642F90}"/>
              </a:ext>
            </a:extLst>
          </p:cNvPr>
          <p:cNvSpPr txBox="1"/>
          <p:nvPr/>
        </p:nvSpPr>
        <p:spPr>
          <a:xfrm>
            <a:off x="7658240" y="1800676"/>
            <a:ext cx="13388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8FD644-3324-F9E0-867C-D9BEDD45FA37}"/>
              </a:ext>
            </a:extLst>
          </p:cNvPr>
          <p:cNvSpPr txBox="1"/>
          <p:nvPr/>
        </p:nvSpPr>
        <p:spPr>
          <a:xfrm>
            <a:off x="7524387" y="3006020"/>
            <a:ext cx="12371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437159-5AE8-FD13-05C0-504D9C9C3CF1}"/>
              </a:ext>
            </a:extLst>
          </p:cNvPr>
          <p:cNvCxnSpPr>
            <a:stCxn id="19" idx="0"/>
            <a:endCxn id="13" idx="2"/>
          </p:cNvCxnSpPr>
          <p:nvPr/>
        </p:nvCxnSpPr>
        <p:spPr>
          <a:xfrm>
            <a:off x="8152774" y="2755252"/>
            <a:ext cx="859540" cy="540725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8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3A8DD2-472E-1F34-8CBE-F52938EF05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Hydra</a:t>
            </a:r>
          </a:p>
          <a:p>
            <a:pPr lvl="1"/>
            <a:r>
              <a:rPr lang="en-US" dirty="0"/>
              <a:t>Federated RM for internal MS big-data cluster</a:t>
            </a:r>
          </a:p>
          <a:p>
            <a:pPr lvl="1"/>
            <a:r>
              <a:rPr lang="en-US" dirty="0"/>
              <a:t>Leverage </a:t>
            </a:r>
            <a:r>
              <a:rPr lang="en-US" b="1" dirty="0">
                <a:solidFill>
                  <a:srgbClr val="7889FB"/>
                </a:solidFill>
              </a:rPr>
              <a:t>sub-clusters w/ </a:t>
            </a:r>
            <a:r>
              <a:rPr lang="en-US" b="1" dirty="0">
                <a:solidFill>
                  <a:schemeClr val="accent1"/>
                </a:solidFill>
              </a:rPr>
              <a:t>YARN</a:t>
            </a:r>
            <a:r>
              <a:rPr lang="en-US" b="1" dirty="0">
                <a:solidFill>
                  <a:srgbClr val="7889FB"/>
                </a:solidFill>
              </a:rPr>
              <a:t> RM + router</a:t>
            </a:r>
          </a:p>
          <a:p>
            <a:pPr lvl="1"/>
            <a:r>
              <a:rPr lang="en-US" dirty="0"/>
              <a:t>AM-RM proxy (communication across sub clusters)</a:t>
            </a:r>
          </a:p>
          <a:p>
            <a:pPr lvl="1"/>
            <a:r>
              <a:rPr lang="en-US" dirty="0"/>
              <a:t>Global policy generator + state store for runtime adaptation</a:t>
            </a:r>
          </a:p>
          <a:p>
            <a:pPr lvl="1"/>
            <a:endParaRPr lang="en-US" dirty="0"/>
          </a:p>
          <a:p>
            <a:r>
              <a:rPr lang="en-US" dirty="0"/>
              <a:t>Deployment </a:t>
            </a:r>
            <a:br>
              <a:rPr lang="en-US" dirty="0"/>
            </a:br>
            <a:r>
              <a:rPr lang="en-US" dirty="0"/>
              <a:t>Statistics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14D65-F5BA-69A5-85CA-35E670D1FE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Hydra: Federated RM @ Microsoft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ADF26-6CD0-2EEB-7A54-D717ACAC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65" y="151342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B1A935-CBC7-8B75-A25A-20AFDA9F9C30}"/>
              </a:ext>
            </a:extLst>
          </p:cNvPr>
          <p:cNvSpPr txBox="1"/>
          <p:nvPr/>
        </p:nvSpPr>
        <p:spPr>
          <a:xfrm>
            <a:off x="8078994" y="1463127"/>
            <a:ext cx="28231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Curino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Hydra: a federated resource manager for data-center scale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5C0753-82AC-2684-069B-50D29198A82D}"/>
              </a:ext>
            </a:extLst>
          </p:cNvPr>
          <p:cNvSpPr/>
          <p:nvPr/>
        </p:nvSpPr>
        <p:spPr>
          <a:xfrm>
            <a:off x="8579346" y="2281678"/>
            <a:ext cx="30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https://www.youtube.com/watch?v=k_X13YamZXY&amp;feature=emb_logo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8C4CAA-EAF4-77C6-1BED-79AEC95DC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619" y="3297179"/>
            <a:ext cx="5220867" cy="2190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1E933D-5571-5399-2FCD-E522C5712324}"/>
              </a:ext>
            </a:extLst>
          </p:cNvPr>
          <p:cNvSpPr txBox="1"/>
          <p:nvPr/>
        </p:nvSpPr>
        <p:spPr>
          <a:xfrm>
            <a:off x="7929473" y="3257774"/>
            <a:ext cx="2586182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&gt;250K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servers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&gt;500K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daily jobs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 ZB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processed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tasks scheduled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(~2G tasks daily)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&gt;70K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QPS (scheduling)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~60%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CPU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F5284-DD30-2E71-A7F9-C7B9461982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Kubernetes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r>
              <a:rPr lang="en-US" dirty="0"/>
              <a:t> system for automating, deployment,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management of containerized applications</a:t>
            </a:r>
          </a:p>
          <a:p>
            <a:pPr lvl="1"/>
            <a:r>
              <a:rPr lang="en-US" dirty="0"/>
              <a:t>Container: resource isolation and application image</a:t>
            </a:r>
          </a:p>
          <a:p>
            <a:pPr lvl="2"/>
            <a:endParaRPr lang="en-US" sz="10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Pod: </a:t>
            </a:r>
            <a:r>
              <a:rPr lang="en-US" dirty="0"/>
              <a:t>1 or more containers w/ individual IP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Kubelet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node manager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Controller:</a:t>
            </a:r>
            <a:r>
              <a:rPr lang="en-US" dirty="0"/>
              <a:t> app master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Server </a:t>
            </a:r>
            <a:r>
              <a:rPr lang="en-US" dirty="0"/>
              <a:t>+ </a:t>
            </a:r>
            <a:r>
              <a:rPr lang="en-US" b="1" dirty="0">
                <a:solidFill>
                  <a:schemeClr val="accent1"/>
                </a:solidFill>
              </a:rPr>
              <a:t>Scheduler</a:t>
            </a:r>
          </a:p>
          <a:p>
            <a:pPr lvl="1"/>
            <a:r>
              <a:rPr lang="en-US" dirty="0"/>
              <a:t>Namespaces, quotas, access control, </a:t>
            </a:r>
            <a:br>
              <a:rPr lang="en-US" dirty="0"/>
            </a:br>
            <a:r>
              <a:rPr lang="en-US" dirty="0"/>
              <a:t>auth., logging &amp; monitoring</a:t>
            </a:r>
          </a:p>
          <a:p>
            <a:pPr lvl="1"/>
            <a:r>
              <a:rPr lang="en-US" dirty="0"/>
              <a:t>Wide variety of applications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87FBD-8A6E-5CB3-9882-807D69F03C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Kubernetes Container Orchestration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FAF35-E0C8-2CEE-0EC7-5D7F21DDAF94}"/>
              </a:ext>
            </a:extLst>
          </p:cNvPr>
          <p:cNvSpPr txBox="1"/>
          <p:nvPr/>
        </p:nvSpPr>
        <p:spPr>
          <a:xfrm>
            <a:off x="7305103" y="1431793"/>
            <a:ext cx="248435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machine- to application-oriented scheduling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DF344-E8B6-6FC0-C7E7-C18A33C8C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252" y="522906"/>
            <a:ext cx="755218" cy="755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89F07-62A6-9DA5-4362-8D840603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249" y="2650221"/>
            <a:ext cx="5567679" cy="2706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13D657-8965-3A10-79EB-E8658B3FC343}"/>
              </a:ext>
            </a:extLst>
          </p:cNvPr>
          <p:cNvSpPr txBox="1"/>
          <p:nvPr/>
        </p:nvSpPr>
        <p:spPr>
          <a:xfrm>
            <a:off x="7981801" y="5244463"/>
            <a:ext cx="31311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https://kubernetes.io/docs/concepts/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overview/components/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AE3CE7-9EC0-0B2C-3394-E7948D9D08FC}"/>
              </a:ext>
            </a:extLst>
          </p:cNvPr>
          <p:cNvSpPr txBox="1"/>
          <p:nvPr/>
        </p:nvSpPr>
        <p:spPr>
          <a:xfrm>
            <a:off x="5757361" y="4537391"/>
            <a:ext cx="8107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Store</a:t>
            </a:r>
          </a:p>
        </p:txBody>
      </p:sp>
    </p:spTree>
    <p:extLst>
      <p:ext uri="{BB962C8B-B14F-4D97-AF65-F5344CB8AC3E}">
        <p14:creationId xmlns:p14="http://schemas.microsoft.com/office/powerpoint/2010/main" val="38961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0BA67-3C73-B319-929D-BBC38DB46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Pod Scheduling (Placement)</a:t>
            </a:r>
          </a:p>
          <a:p>
            <a:pPr lvl="1"/>
            <a:r>
              <a:rPr lang="en-US" dirty="0"/>
              <a:t>Default scheduler: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kube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-scheduler</a:t>
            </a:r>
            <a:r>
              <a:rPr lang="en-US" dirty="0"/>
              <a:t>, custom schedulers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Filtering: </a:t>
            </a:r>
            <a:r>
              <a:rPr lang="en-US" dirty="0"/>
              <a:t>finding feasible nodes for pod </a:t>
            </a:r>
            <a:br>
              <a:rPr lang="en-US" dirty="0"/>
            </a:br>
            <a:r>
              <a:rPr lang="en-US" dirty="0"/>
              <a:t>(resources, free ports, node selector, requested volumes, mem/disk pressure)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Scoring:</a:t>
            </a:r>
            <a:r>
              <a:rPr lang="en-US" dirty="0"/>
              <a:t> score feasible nodes </a:t>
            </a:r>
            <a:r>
              <a:rPr lang="en-US" dirty="0">
                <a:sym typeface="Wingdings" panose="05000000000000000000" pitchFamily="2" charset="2"/>
              </a:rPr>
              <a:t> select highest score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(spread priority, inter-pod affinity, requested priority, image locality)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Tuning: # scored nodes:  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max(50,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percentageOfNodesToScore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[1,100])</a:t>
            </a:r>
            <a:b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(sample taken round robin across zones)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Binding:</a:t>
            </a:r>
            <a:r>
              <a:rPr lang="en-US" dirty="0">
                <a:sym typeface="Wingdings" panose="05000000000000000000" pitchFamily="2" charset="2"/>
              </a:rPr>
              <a:t> scheduler notifies API server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BE37A-D2F3-4377-0156-FF22B8FA1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Kubernetes Container Orchestration,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F8E69-9E7C-4457-6E11-8E194E1F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252" y="522906"/>
            <a:ext cx="755218" cy="7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3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963D6-2643-B7B1-3314-FF52159C6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Container Stack </a:t>
            </a:r>
          </a:p>
          <a:p>
            <a:pPr lvl="1"/>
            <a:r>
              <a:rPr lang="en-US" dirty="0"/>
              <a:t>Docker as stack of development and runtime services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containerd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high-level daemon for image management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runc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low-level container runtime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143000" lvl="3">
              <a:buClr>
                <a:srgbClr val="F70146"/>
              </a:buClr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r>
              <a:rPr lang="en-US" dirty="0"/>
              <a:t>Kubernetes deprecated Docker </a:t>
            </a:r>
            <a:r>
              <a:rPr lang="en-US" b="0" dirty="0"/>
              <a:t>(as of 12/2020)</a:t>
            </a:r>
          </a:p>
          <a:p>
            <a:pPr lvl="1"/>
            <a:r>
              <a:rPr lang="en-US" dirty="0"/>
              <a:t>Container Runtime Interface (CRI)</a:t>
            </a:r>
          </a:p>
          <a:p>
            <a:pPr lvl="1"/>
            <a:r>
              <a:rPr lang="en-US" dirty="0"/>
              <a:t>Integrate other runtimes: cri-</a:t>
            </a:r>
            <a:r>
              <a:rPr lang="en-US" dirty="0" err="1"/>
              <a:t>containerd</a:t>
            </a:r>
            <a:r>
              <a:rPr lang="en-US" dirty="0"/>
              <a:t>, cri-o (Open Container Initiative)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C975E-74E2-2D7F-8308-05D4FB9C4E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Container Runtime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E53B9-244C-63FA-7B74-698C6A9D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72" y="2664491"/>
            <a:ext cx="7839401" cy="888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00793-7E45-1E26-B452-31B82DCC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588" y="3619394"/>
            <a:ext cx="7864801" cy="838122"/>
          </a:xfrm>
          <a:prstGeom prst="rect">
            <a:avLst/>
          </a:prstGeom>
        </p:spPr>
      </p:pic>
      <p:sp>
        <p:nvSpPr>
          <p:cNvPr id="6" name="Right Arrow 7">
            <a:extLst>
              <a:ext uri="{FF2B5EF4-FFF2-40B4-BE49-F238E27FC236}">
                <a16:creationId xmlns:a16="http://schemas.microsoft.com/office/drawing/2014/main" id="{63AC607D-9E27-656F-A6BC-AAF844D5E042}"/>
              </a:ext>
            </a:extLst>
          </p:cNvPr>
          <p:cNvSpPr/>
          <p:nvPr/>
        </p:nvSpPr>
        <p:spPr>
          <a:xfrm rot="5400000">
            <a:off x="4047085" y="335526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D4F6A-3274-F9BA-02B1-CBA7EDAB9C33}"/>
              </a:ext>
            </a:extLst>
          </p:cNvPr>
          <p:cNvSpPr txBox="1"/>
          <p:nvPr/>
        </p:nvSpPr>
        <p:spPr>
          <a:xfrm>
            <a:off x="9346870" y="4732038"/>
            <a:ext cx="22343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https://kubernetes.io/blog/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2016/12/container-runtime-interface-cri-in-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kubernetes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E31FA-6AAB-A824-B6D5-A781D2EC3498}"/>
              </a:ext>
            </a:extLst>
          </p:cNvPr>
          <p:cNvSpPr txBox="1"/>
          <p:nvPr/>
        </p:nvSpPr>
        <p:spPr>
          <a:xfrm>
            <a:off x="9371060" y="1420562"/>
            <a:ext cx="2210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https://www.inovex.de/blog/containers-docker-containerd-nabla-kata-firecracker/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A6A21-AF55-530A-FC20-66AFEE9BB063}"/>
              </a:ext>
            </a:extLst>
          </p:cNvPr>
          <p:cNvSpPr txBox="1"/>
          <p:nvPr/>
        </p:nvSpPr>
        <p:spPr>
          <a:xfrm>
            <a:off x="8370049" y="2159226"/>
            <a:ext cx="124434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www.inovex.de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613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5B256E-4D72-F4D1-CFE5-8A6D882AB1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Key Primitives</a:t>
            </a:r>
          </a:p>
          <a:p>
            <a:pPr lvl="1"/>
            <a:r>
              <a:rPr lang="en-US" dirty="0"/>
              <a:t>Platform-dependent resource isolation primitives </a:t>
            </a:r>
            <a:r>
              <a:rPr lang="en-US" dirty="0">
                <a:sym typeface="Wingdings" panose="05000000000000000000" pitchFamily="2" charset="2"/>
              </a:rPr>
              <a:t> container runtime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namespaces:</a:t>
            </a:r>
            <a:r>
              <a:rPr lang="en-US" dirty="0"/>
              <a:t> restricting visibility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</a:t>
            </a:r>
            <a:r>
              <a:rPr lang="en-US" b="1" dirty="0" err="1">
                <a:solidFill>
                  <a:schemeClr val="accent1"/>
                </a:solidFill>
              </a:rPr>
              <a:t>cgroups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restricting usage</a:t>
            </a:r>
          </a:p>
          <a:p>
            <a:pPr lvl="1"/>
            <a:endParaRPr lang="en-US" dirty="0"/>
          </a:p>
          <a:p>
            <a:r>
              <a:rPr lang="en-US" dirty="0" err="1"/>
              <a:t>Cgroups</a:t>
            </a:r>
            <a:r>
              <a:rPr lang="en-US" dirty="0"/>
              <a:t> (Control Groups)</a:t>
            </a:r>
          </a:p>
          <a:p>
            <a:pPr lvl="1"/>
            <a:r>
              <a:rPr lang="en-US" dirty="0"/>
              <a:t>Developed by Google engineers </a:t>
            </a:r>
            <a:r>
              <a:rPr lang="en-US" dirty="0">
                <a:sym typeface="Wingdings" panose="05000000000000000000" pitchFamily="2" charset="2"/>
              </a:rPr>
              <a:t> Kernel 2.6.24 (2008)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Resource metering and limiting</a:t>
            </a:r>
            <a:r>
              <a:rPr lang="en-US" dirty="0"/>
              <a:t> (memory, CPU, block I/O, network)</a:t>
            </a:r>
          </a:p>
          <a:p>
            <a:pPr lvl="1"/>
            <a:r>
              <a:rPr lang="en-US" dirty="0"/>
              <a:t>Each subsystem has a hierarchy (tree)  with each node = group of processes</a:t>
            </a:r>
          </a:p>
          <a:p>
            <a:pPr lvl="1"/>
            <a:r>
              <a:rPr lang="en-US" dirty="0"/>
              <a:t>Soft and hard limits on groups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 hard limit </a:t>
            </a:r>
            <a:r>
              <a:rPr lang="en-US" dirty="0">
                <a:sym typeface="Wingdings" panose="05000000000000000000" pitchFamily="2" charset="2"/>
              </a:rPr>
              <a:t> triggers OOM killer (physical, kernel, total)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CPU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set weights (time slices)/no limits, </a:t>
            </a:r>
            <a:r>
              <a:rPr lang="en-US" dirty="0" err="1">
                <a:sym typeface="Wingdings" panose="05000000000000000000" pitchFamily="2" charset="2"/>
              </a:rPr>
              <a:t>cpuset</a:t>
            </a:r>
            <a:r>
              <a:rPr lang="en-US" dirty="0">
                <a:sym typeface="Wingdings" panose="05000000000000000000" pitchFamily="2" charset="2"/>
              </a:rPr>
              <a:t> to pin groups to CPUs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32574-4FBB-1A93-FC41-E7F750368B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Isolation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B7BC772-D2FF-BC7D-B225-D07BD86BEA56}"/>
              </a:ext>
            </a:extLst>
          </p:cNvPr>
          <p:cNvSpPr/>
          <p:nvPr/>
        </p:nvSpPr>
        <p:spPr>
          <a:xfrm>
            <a:off x="5518324" y="1951327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752A4-FF4A-0E62-C2DB-D666E62FF263}"/>
              </a:ext>
            </a:extLst>
          </p:cNvPr>
          <p:cNvSpPr txBox="1"/>
          <p:nvPr/>
        </p:nvSpPr>
        <p:spPr>
          <a:xfrm>
            <a:off x="5802012" y="1898342"/>
            <a:ext cx="2257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 Containers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basis of Docker)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0993D-4230-E83C-5E42-761B10F97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195" y="2998152"/>
            <a:ext cx="7343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6CBFF-E2F5-6F21-E644-A6D764781F69}"/>
              </a:ext>
            </a:extLst>
          </p:cNvPr>
          <p:cNvSpPr txBox="1"/>
          <p:nvPr/>
        </p:nvSpPr>
        <p:spPr>
          <a:xfrm>
            <a:off x="7808993" y="2904625"/>
            <a:ext cx="29833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Jérôme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Petazzoni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name-spaces and beyond: What are containers made from?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DockerConEU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2015.]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64C2E-EF0C-17BA-6624-606CBB37A486}"/>
              </a:ext>
            </a:extLst>
          </p:cNvPr>
          <p:cNvSpPr/>
          <p:nvPr/>
        </p:nvSpPr>
        <p:spPr>
          <a:xfrm>
            <a:off x="8329844" y="3667375"/>
            <a:ext cx="340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https://www.youtube.com/watch?v=sK5i-N34im8&amp;feature=youtu.be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2204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2C5F0-21A7-05C8-F74C-E4D5CC5DD0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YARN</a:t>
            </a:r>
          </a:p>
          <a:p>
            <a:pPr lvl="1"/>
            <a:r>
              <a:rPr lang="en-US" dirty="0"/>
              <a:t>Set max CPU time per node manager</a:t>
            </a:r>
          </a:p>
          <a:p>
            <a:pPr lvl="1"/>
            <a:r>
              <a:rPr lang="en-US" dirty="0"/>
              <a:t>Container weights: cores/total cores</a:t>
            </a:r>
          </a:p>
          <a:p>
            <a:pPr lvl="1"/>
            <a:r>
              <a:rPr lang="en-US" dirty="0"/>
              <a:t>OOM killer if mem w/ overhead exceeded</a:t>
            </a:r>
          </a:p>
          <a:p>
            <a:pPr lvl="1"/>
            <a:endParaRPr lang="en-US" sz="1200" dirty="0"/>
          </a:p>
          <a:p>
            <a:r>
              <a:rPr lang="en-US" dirty="0"/>
              <a:t>Lesson Learned</a:t>
            </a:r>
          </a:p>
          <a:p>
            <a:pPr lvl="1"/>
            <a:r>
              <a:rPr lang="en-US" dirty="0"/>
              <a:t>“The </a:t>
            </a:r>
            <a:r>
              <a:rPr lang="en-US" dirty="0">
                <a:solidFill>
                  <a:schemeClr val="accent1"/>
                </a:solidFill>
              </a:rPr>
              <a:t>resource isolation provided by containers has enabled Google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drive utilization significantly higher than industry norms</a:t>
            </a:r>
            <a:r>
              <a:rPr lang="en-US" dirty="0"/>
              <a:t>. [..] Borg </a:t>
            </a:r>
            <a:br>
              <a:rPr lang="en-US" dirty="0"/>
            </a:br>
            <a:r>
              <a:rPr lang="en-US" dirty="0"/>
              <a:t>uses containers to co-locate batch jobs with latency-sensitive, </a:t>
            </a:r>
            <a:br>
              <a:rPr lang="en-US" dirty="0"/>
            </a:br>
            <a:r>
              <a:rPr lang="en-US" dirty="0"/>
              <a:t>user-facing jobs on the same physical machines.”</a:t>
            </a:r>
          </a:p>
          <a:p>
            <a:pPr lvl="1"/>
            <a:r>
              <a:rPr lang="en-US" dirty="0"/>
              <a:t>“The isolation is not perfect, though: </a:t>
            </a:r>
            <a:r>
              <a:rPr lang="en-US" dirty="0">
                <a:solidFill>
                  <a:schemeClr val="accent1"/>
                </a:solidFill>
              </a:rPr>
              <a:t>containers cannot prevent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interference in resources that the operating-system kernel doesn’t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manage</a:t>
            </a:r>
            <a:r>
              <a:rPr lang="en-US" dirty="0"/>
              <a:t>, such as level 3 processor caches and memory bandwidth […]”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950EA-A3CC-2386-C60F-0BED27111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Isolation,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67B9A-7C86-0C0D-C913-DFD6408B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65" y="4593758"/>
            <a:ext cx="48372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A78B1-B569-4F49-7BB8-305B5E1CB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175" y="379825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9C2972-D17B-B266-BB2B-24CC2394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716" y="2994412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76BB2-8458-9348-4DAB-C9E5118F9CB6}"/>
              </a:ext>
            </a:extLst>
          </p:cNvPr>
          <p:cNvSpPr txBox="1"/>
          <p:nvPr/>
        </p:nvSpPr>
        <p:spPr>
          <a:xfrm>
            <a:off x="8662703" y="4524327"/>
            <a:ext cx="230909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[Brendan Burns et al.: Borg, Omega, and Kubernetes.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Queue 14(1): 10 (2016)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76398-0889-CBC7-3132-B6745A742533}"/>
              </a:ext>
            </a:extLst>
          </p:cNvPr>
          <p:cNvSpPr txBox="1"/>
          <p:nvPr/>
        </p:nvSpPr>
        <p:spPr>
          <a:xfrm>
            <a:off x="8140846" y="2935181"/>
            <a:ext cx="28309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[Abhishek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Verma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Large-scale cluster management at Google with Borg.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66208-B680-4296-5A46-051BC610182C}"/>
              </a:ext>
            </a:extLst>
          </p:cNvPr>
          <p:cNvSpPr txBox="1"/>
          <p:nvPr/>
        </p:nvSpPr>
        <p:spPr>
          <a:xfrm>
            <a:off x="8120968" y="3757912"/>
            <a:ext cx="28447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Malte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Schwarzkopf et al.: Omega: flexible, scalable schedulers for large compute clusters.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7D2B3-F019-3AA4-3600-85183566E6A8}"/>
              </a:ext>
            </a:extLst>
          </p:cNvPr>
          <p:cNvSpPr txBox="1"/>
          <p:nvPr/>
        </p:nvSpPr>
        <p:spPr>
          <a:xfrm>
            <a:off x="6312892" y="1273904"/>
            <a:ext cx="378296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&lt;property&gt; 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&lt;name&gt;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yarn.nodemanager.resource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percentage-physical-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cpu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-limit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&lt;name&gt;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&lt;value&gt;60&lt;/value&gt;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&lt;/property&gt;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E090F-2028-05FC-795A-A82D26E3AA56}"/>
              </a:ext>
            </a:extLst>
          </p:cNvPr>
          <p:cNvSpPr txBox="1"/>
          <p:nvPr/>
        </p:nvSpPr>
        <p:spPr>
          <a:xfrm>
            <a:off x="7848437" y="2138896"/>
            <a:ext cx="21176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strict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/soft)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380AED-2563-BA51-6901-E8622B6FE720}"/>
              </a:ext>
            </a:extLst>
          </p:cNvPr>
          <p:cNvSpPr/>
          <p:nvPr/>
        </p:nvSpPr>
        <p:spPr>
          <a:xfrm>
            <a:off x="7655502" y="582112"/>
            <a:ext cx="299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https://developer.ibm.com/hadoop/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2017/06/30/deep-dive-yarn-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86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745497-A77D-F64C-BDEA-1760A9613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and Elasticity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B2AAC-AB6C-557D-6747-C453D64121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94CA7F4C-EBF0-5DB2-8F21-AF5F921E4793}"/>
              </a:ext>
            </a:extLst>
          </p:cNvPr>
          <p:cNvSpPr/>
          <p:nvPr/>
        </p:nvSpPr>
        <p:spPr>
          <a:xfrm>
            <a:off x="467688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38F53C6B-C3C3-1D8D-74B2-F0E8C2576135}"/>
              </a:ext>
            </a:extLst>
          </p:cNvPr>
          <p:cNvSpPr/>
          <p:nvPr/>
        </p:nvSpPr>
        <p:spPr>
          <a:xfrm>
            <a:off x="2481481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7956A94E-6516-0AA9-E2A4-486A618BC590}"/>
              </a:ext>
            </a:extLst>
          </p:cNvPr>
          <p:cNvSpPr/>
          <p:nvPr/>
        </p:nvSpPr>
        <p:spPr>
          <a:xfrm>
            <a:off x="4495274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296DABBF-9CB2-636D-F1C4-5C948B6970BF}"/>
              </a:ext>
            </a:extLst>
          </p:cNvPr>
          <p:cNvSpPr/>
          <p:nvPr/>
        </p:nvSpPr>
        <p:spPr>
          <a:xfrm>
            <a:off x="6509067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</p:spTree>
    <p:extLst>
      <p:ext uri="{BB962C8B-B14F-4D97-AF65-F5344CB8AC3E}">
        <p14:creationId xmlns:p14="http://schemas.microsoft.com/office/powerpoint/2010/main" val="11791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8D15A-663A-38F5-CB20-8F887E30A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Given computation </a:t>
            </a:r>
            <a:r>
              <a:rPr lang="en-US" b="1" dirty="0">
                <a:solidFill>
                  <a:srgbClr val="7889FB"/>
                </a:solidFill>
              </a:rPr>
              <a:t>job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set of resources</a:t>
            </a:r>
            <a:r>
              <a:rPr lang="en-US" dirty="0"/>
              <a:t> (servers, threads)</a:t>
            </a:r>
          </a:p>
          <a:p>
            <a:pPr lvl="1"/>
            <a:r>
              <a:rPr lang="en-US" dirty="0"/>
              <a:t>Distribute job in pieces across resources </a:t>
            </a:r>
          </a:p>
          <a:p>
            <a:pPr lvl="2"/>
            <a:endParaRPr lang="en-US" sz="1200" dirty="0"/>
          </a:p>
          <a:p>
            <a:r>
              <a:rPr lang="en-US" dirty="0"/>
              <a:t>#1 Job-Task Partitioning </a:t>
            </a:r>
          </a:p>
          <a:p>
            <a:pPr lvl="1"/>
            <a:r>
              <a:rPr lang="en-US" dirty="0"/>
              <a:t>Split job into sequence of N tasks </a:t>
            </a:r>
          </a:p>
          <a:p>
            <a:pPr lvl="2"/>
            <a:endParaRPr lang="en-US" sz="1200" dirty="0"/>
          </a:p>
          <a:p>
            <a:r>
              <a:rPr lang="en-US" dirty="0"/>
              <a:t>#2 Task Placement / Execution</a:t>
            </a:r>
          </a:p>
          <a:p>
            <a:pPr lvl="1"/>
            <a:r>
              <a:rPr lang="en-US" dirty="0"/>
              <a:t>Assign tasks to K resources for execution</a:t>
            </a:r>
          </a:p>
          <a:p>
            <a:pPr lvl="1"/>
            <a:endParaRPr lang="en-US" sz="1200" dirty="0"/>
          </a:p>
          <a:p>
            <a:r>
              <a:rPr lang="en-US" dirty="0"/>
              <a:t>Goal: Min Job Completion Time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Max runtime per resource</a:t>
            </a:r>
            <a:br>
              <a:rPr lang="en-US" dirty="0"/>
            </a:br>
            <a:r>
              <a:rPr lang="en-US" dirty="0"/>
              <a:t>determines job completion time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30E21-CD7A-0A15-86C1-ACC5F0E7E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Overview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7FD97DB-81CB-F185-F9DB-3073AA61E066}"/>
              </a:ext>
            </a:extLst>
          </p:cNvPr>
          <p:cNvGrpSpPr/>
          <p:nvPr/>
        </p:nvGrpSpPr>
        <p:grpSpPr>
          <a:xfrm>
            <a:off x="7781931" y="2866913"/>
            <a:ext cx="2818719" cy="1102936"/>
            <a:chOff x="7781931" y="2866913"/>
            <a:chExt cx="2818719" cy="110293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F2419B7-2942-82AC-72B5-AB0E50B71EFF}"/>
                </a:ext>
              </a:extLst>
            </p:cNvPr>
            <p:cNvSpPr/>
            <p:nvPr/>
          </p:nvSpPr>
          <p:spPr>
            <a:xfrm>
              <a:off x="7781931" y="3429000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A733272-5241-5465-FA6F-93CC6B252566}"/>
                </a:ext>
              </a:extLst>
            </p:cNvPr>
            <p:cNvCxnSpPr>
              <a:stCxn id="94" idx="2"/>
            </p:cNvCxnSpPr>
            <p:nvPr/>
          </p:nvCxnSpPr>
          <p:spPr>
            <a:xfrm>
              <a:off x="7890341" y="2866913"/>
              <a:ext cx="419493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FD27F4C-9D3C-6935-41F9-6C00F904205D}"/>
                </a:ext>
              </a:extLst>
            </p:cNvPr>
            <p:cNvSpPr/>
            <p:nvPr/>
          </p:nvSpPr>
          <p:spPr>
            <a:xfrm>
              <a:off x="9262043" y="3429000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FE9BA53-6720-ACD8-6F83-FF7E9535ED60}"/>
                </a:ext>
              </a:extLst>
            </p:cNvPr>
            <p:cNvCxnSpPr>
              <a:stCxn id="95" idx="2"/>
              <a:endCxn id="85" idx="0"/>
            </p:cNvCxnSpPr>
            <p:nvPr/>
          </p:nvCxnSpPr>
          <p:spPr>
            <a:xfrm>
              <a:off x="8410388" y="2866913"/>
              <a:ext cx="40847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CC8A0F2-3CBB-5CD7-23DB-CDD964C690FC}"/>
                </a:ext>
              </a:extLst>
            </p:cNvPr>
            <p:cNvCxnSpPr>
              <a:stCxn id="96" idx="2"/>
            </p:cNvCxnSpPr>
            <p:nvPr/>
          </p:nvCxnSpPr>
          <p:spPr>
            <a:xfrm flipH="1">
              <a:off x="8603635" y="2866913"/>
              <a:ext cx="326800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E16BA72-AC58-DA78-8659-3D3F2DE702D3}"/>
                </a:ext>
              </a:extLst>
            </p:cNvPr>
            <p:cNvCxnSpPr>
              <a:stCxn id="97" idx="2"/>
            </p:cNvCxnSpPr>
            <p:nvPr/>
          </p:nvCxnSpPr>
          <p:spPr>
            <a:xfrm>
              <a:off x="9450482" y="2866913"/>
              <a:ext cx="355076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44C5AC2D-95A0-0663-F8BA-54E924102866}"/>
                </a:ext>
              </a:extLst>
            </p:cNvPr>
            <p:cNvCxnSpPr>
              <a:stCxn id="98" idx="2"/>
            </p:cNvCxnSpPr>
            <p:nvPr/>
          </p:nvCxnSpPr>
          <p:spPr>
            <a:xfrm flipH="1">
              <a:off x="8767035" y="2866913"/>
              <a:ext cx="1195734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DD0BDC1-630D-5997-2493-E60A9EC1EA3D}"/>
                </a:ext>
              </a:extLst>
            </p:cNvPr>
            <p:cNvCxnSpPr>
              <a:stCxn id="99" idx="2"/>
            </p:cNvCxnSpPr>
            <p:nvPr/>
          </p:nvCxnSpPr>
          <p:spPr>
            <a:xfrm flipH="1">
              <a:off x="10063124" y="2866913"/>
              <a:ext cx="419692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FA4DAD8-277D-E5AF-7A1E-588BF11A7CA9}"/>
              </a:ext>
            </a:extLst>
          </p:cNvPr>
          <p:cNvGrpSpPr/>
          <p:nvPr/>
        </p:nvGrpSpPr>
        <p:grpSpPr>
          <a:xfrm>
            <a:off x="7470847" y="2009073"/>
            <a:ext cx="3421930" cy="961534"/>
            <a:chOff x="5439266" y="2384981"/>
            <a:chExt cx="3421930" cy="96153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048DB05-478A-C65A-07C0-ABD69A1123E7}"/>
                </a:ext>
              </a:extLst>
            </p:cNvPr>
            <p:cNvSpPr/>
            <p:nvPr/>
          </p:nvSpPr>
          <p:spPr>
            <a:xfrm>
              <a:off x="5656083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4F9824F-E215-BA25-D18C-522CBB82B298}"/>
                </a:ext>
              </a:extLst>
            </p:cNvPr>
            <p:cNvSpPr/>
            <p:nvPr/>
          </p:nvSpPr>
          <p:spPr>
            <a:xfrm>
              <a:off x="6176130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C84276-B270-EBD5-EE4B-EBC33CAF7604}"/>
                </a:ext>
              </a:extLst>
            </p:cNvPr>
            <p:cNvSpPr/>
            <p:nvPr/>
          </p:nvSpPr>
          <p:spPr>
            <a:xfrm>
              <a:off x="6696177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EB9FC5F-A414-E5C0-EE59-8C4A78A42CA7}"/>
                </a:ext>
              </a:extLst>
            </p:cNvPr>
            <p:cNvSpPr/>
            <p:nvPr/>
          </p:nvSpPr>
          <p:spPr>
            <a:xfrm>
              <a:off x="7216224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1923784-AA01-D664-3DFA-9D5A68099281}"/>
                </a:ext>
              </a:extLst>
            </p:cNvPr>
            <p:cNvSpPr/>
            <p:nvPr/>
          </p:nvSpPr>
          <p:spPr>
            <a:xfrm>
              <a:off x="7728511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E95BA76-368F-5943-38C7-F3CE53391320}"/>
                </a:ext>
              </a:extLst>
            </p:cNvPr>
            <p:cNvSpPr/>
            <p:nvPr/>
          </p:nvSpPr>
          <p:spPr>
            <a:xfrm>
              <a:off x="8248558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0" name="Rounded Rectangle 13">
              <a:extLst>
                <a:ext uri="{FF2B5EF4-FFF2-40B4-BE49-F238E27FC236}">
                  <a16:creationId xmlns:a16="http://schemas.microsoft.com/office/drawing/2014/main" id="{43162A68-2BFB-2B25-35FF-D75D90A8DD91}"/>
                </a:ext>
              </a:extLst>
            </p:cNvPr>
            <p:cNvSpPr/>
            <p:nvPr/>
          </p:nvSpPr>
          <p:spPr>
            <a:xfrm>
              <a:off x="5439266" y="2780907"/>
              <a:ext cx="3421930" cy="565608"/>
            </a:xfrm>
            <a:prstGeom prst="roundRect">
              <a:avLst/>
            </a:prstGeom>
            <a:noFill/>
            <a:ln w="19050">
              <a:solidFill>
                <a:srgbClr val="7889FB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37A767-FF8D-69B4-E203-24F57BDA898D}"/>
                </a:ext>
              </a:extLst>
            </p:cNvPr>
            <p:cNvSpPr txBox="1"/>
            <p:nvPr/>
          </p:nvSpPr>
          <p:spPr>
            <a:xfrm>
              <a:off x="5656083" y="2384981"/>
              <a:ext cx="17628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Job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C689852-B875-00A1-4E60-9CC7F553C920}"/>
              </a:ext>
            </a:extLst>
          </p:cNvPr>
          <p:cNvGrpSpPr/>
          <p:nvPr/>
        </p:nvGrpSpPr>
        <p:grpSpPr>
          <a:xfrm>
            <a:off x="5131167" y="4507920"/>
            <a:ext cx="3159781" cy="1193582"/>
            <a:chOff x="5439268" y="4903510"/>
            <a:chExt cx="3159781" cy="1193582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063F5EB-4217-E4C9-B264-82FF3FA5736E}"/>
                </a:ext>
              </a:extLst>
            </p:cNvPr>
            <p:cNvCxnSpPr/>
            <p:nvPr/>
          </p:nvCxnSpPr>
          <p:spPr>
            <a:xfrm>
              <a:off x="6278254" y="5733066"/>
              <a:ext cx="22908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FF596B2-5B73-B10B-E8FE-AFD0B6E56A63}"/>
                </a:ext>
              </a:extLst>
            </p:cNvPr>
            <p:cNvSpPr/>
            <p:nvPr/>
          </p:nvSpPr>
          <p:spPr>
            <a:xfrm>
              <a:off x="6392949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CBB9F29-7995-CCD8-3B0E-CA5156A350F8}"/>
                </a:ext>
              </a:extLst>
            </p:cNvPr>
            <p:cNvSpPr/>
            <p:nvPr/>
          </p:nvSpPr>
          <p:spPr>
            <a:xfrm>
              <a:off x="681872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51FFCDE-322E-927B-A141-A8B866D69613}"/>
                </a:ext>
              </a:extLst>
            </p:cNvPr>
            <p:cNvSpPr/>
            <p:nvPr/>
          </p:nvSpPr>
          <p:spPr>
            <a:xfrm>
              <a:off x="7235078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BD640D7-AF1F-34CF-04E7-5B76FB634F23}"/>
                </a:ext>
              </a:extLst>
            </p:cNvPr>
            <p:cNvSpPr/>
            <p:nvPr/>
          </p:nvSpPr>
          <p:spPr>
            <a:xfrm>
              <a:off x="766085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9712708-2F9D-C795-4460-CC484526831B}"/>
                </a:ext>
              </a:extLst>
            </p:cNvPr>
            <p:cNvSpPr/>
            <p:nvPr/>
          </p:nvSpPr>
          <p:spPr>
            <a:xfrm>
              <a:off x="6394519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102BAB5-A9C3-86ED-E5B2-46399822D796}"/>
                </a:ext>
              </a:extLst>
            </p:cNvPr>
            <p:cNvSpPr/>
            <p:nvPr/>
          </p:nvSpPr>
          <p:spPr>
            <a:xfrm>
              <a:off x="6820296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237D04A-9633-236A-6C1A-32155EF1C73B}"/>
                </a:ext>
              </a:extLst>
            </p:cNvPr>
            <p:cNvSpPr txBox="1"/>
            <p:nvPr/>
          </p:nvSpPr>
          <p:spPr>
            <a:xfrm>
              <a:off x="5439268" y="4903510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1: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0BF685F-924D-DC27-C629-8F7FF0BC7065}"/>
                </a:ext>
              </a:extLst>
            </p:cNvPr>
            <p:cNvSpPr txBox="1"/>
            <p:nvPr/>
          </p:nvSpPr>
          <p:spPr>
            <a:xfrm>
              <a:off x="5440838" y="5291581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2: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6FB241A-EC25-7F7D-BBDA-C3CD3D67EAA5}"/>
                </a:ext>
              </a:extLst>
            </p:cNvPr>
            <p:cNvCxnSpPr/>
            <p:nvPr/>
          </p:nvCxnSpPr>
          <p:spPr>
            <a:xfrm>
              <a:off x="8133864" y="4903510"/>
              <a:ext cx="0" cy="829556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81D9086-CED4-2823-C6E7-CA8FA4F2645C}"/>
                </a:ext>
              </a:extLst>
            </p:cNvPr>
            <p:cNvSpPr txBox="1"/>
            <p:nvPr/>
          </p:nvSpPr>
          <p:spPr>
            <a:xfrm>
              <a:off x="7656118" y="5761103"/>
              <a:ext cx="942931" cy="3359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Job done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0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266909-C17A-01DD-FB00-928EC2DF4C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Static Partitioning</a:t>
            </a:r>
          </a:p>
          <a:p>
            <a:pPr lvl="1"/>
            <a:r>
              <a:rPr lang="en-US" dirty="0"/>
              <a:t>M = K tasks, task size ceil(N/K)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poor load balance</a:t>
            </a:r>
          </a:p>
          <a:p>
            <a:pPr lvl="2"/>
            <a:endParaRPr lang="en-US" sz="1200" dirty="0"/>
          </a:p>
          <a:p>
            <a:r>
              <a:rPr lang="en-US" dirty="0"/>
              <a:t>Fixed Partitioning</a:t>
            </a:r>
          </a:p>
          <a:p>
            <a:pPr lvl="1"/>
            <a:r>
              <a:rPr lang="en-US" dirty="0"/>
              <a:t>M = N/d tasks, task size d </a:t>
            </a:r>
          </a:p>
          <a:p>
            <a:pPr lvl="1"/>
            <a:r>
              <a:rPr lang="en-US" dirty="0"/>
              <a:t>E.g., # iterations, # tuples to process</a:t>
            </a:r>
          </a:p>
          <a:p>
            <a:pPr lvl="2"/>
            <a:endParaRPr lang="en-US" sz="1200" dirty="0"/>
          </a:p>
          <a:p>
            <a:r>
              <a:rPr lang="en-US" dirty="0"/>
              <a:t>Self-Scheduling</a:t>
            </a:r>
          </a:p>
          <a:p>
            <a:pPr lvl="1"/>
            <a:r>
              <a:rPr lang="en-US" dirty="0"/>
              <a:t>Exponentially decreasing task sizes d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M = log N tasks  (w/ min task size)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good load balance</a:t>
            </a:r>
            <a:r>
              <a:rPr lang="en-US" dirty="0"/>
              <a:t> at end</a:t>
            </a:r>
          </a:p>
          <a:p>
            <a:pPr lvl="1"/>
            <a:r>
              <a:rPr lang="en-US" b="1" dirty="0"/>
              <a:t>Guided self scheduling</a:t>
            </a:r>
          </a:p>
          <a:p>
            <a:pPr lvl="1"/>
            <a:r>
              <a:rPr lang="en-US" b="1" dirty="0"/>
              <a:t>Factoring:</a:t>
            </a:r>
            <a:r>
              <a:rPr lang="en-US" dirty="0"/>
              <a:t> waves of task w/ equal size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A3AA0-F061-FF96-0307-C4D2FAD82B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– Partitioning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51D47-00F1-2D83-08E5-97EB7406D3B7}"/>
              </a:ext>
            </a:extLst>
          </p:cNvPr>
          <p:cNvSpPr txBox="1"/>
          <p:nvPr/>
        </p:nvSpPr>
        <p:spPr>
          <a:xfrm>
            <a:off x="5907444" y="375276"/>
            <a:ext cx="2809191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Hyper-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Tuning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in 1: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800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,] = lm(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X,y,reg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6C7EF9-556C-3AC8-2F5F-C921E752AA38}"/>
              </a:ext>
            </a:extLst>
          </p:cNvPr>
          <p:cNvGrpSpPr/>
          <p:nvPr/>
        </p:nvGrpSpPr>
        <p:grpSpPr>
          <a:xfrm>
            <a:off x="7043717" y="1359758"/>
            <a:ext cx="2771483" cy="631003"/>
            <a:chOff x="7043717" y="1359758"/>
            <a:chExt cx="2771483" cy="6310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946FAD-0005-E77D-DE41-4124E8A1D721}"/>
                </a:ext>
              </a:extLst>
            </p:cNvPr>
            <p:cNvSpPr/>
            <p:nvPr/>
          </p:nvSpPr>
          <p:spPr>
            <a:xfrm>
              <a:off x="7043717" y="1359758"/>
              <a:ext cx="1873888" cy="291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B3CC2A-E758-1FDA-619D-1377334E3D0B}"/>
                </a:ext>
              </a:extLst>
            </p:cNvPr>
            <p:cNvSpPr/>
            <p:nvPr/>
          </p:nvSpPr>
          <p:spPr>
            <a:xfrm>
              <a:off x="7043717" y="1698929"/>
              <a:ext cx="2771483" cy="291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DB6C8D-4BAA-264E-6375-9B3AAB694D90}"/>
              </a:ext>
            </a:extLst>
          </p:cNvPr>
          <p:cNvGrpSpPr/>
          <p:nvPr/>
        </p:nvGrpSpPr>
        <p:grpSpPr>
          <a:xfrm>
            <a:off x="7040759" y="2533625"/>
            <a:ext cx="2421950" cy="642821"/>
            <a:chOff x="7040759" y="2533625"/>
            <a:chExt cx="2421950" cy="6428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9D9F08-15E1-117F-AEA5-61B2218FC153}"/>
                </a:ext>
              </a:extLst>
            </p:cNvPr>
            <p:cNvSpPr/>
            <p:nvPr/>
          </p:nvSpPr>
          <p:spPr>
            <a:xfrm>
              <a:off x="7040759" y="2537609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49701A-E8C6-2824-4E77-5F0393357A86}"/>
                </a:ext>
              </a:extLst>
            </p:cNvPr>
            <p:cNvSpPr/>
            <p:nvPr/>
          </p:nvSpPr>
          <p:spPr>
            <a:xfrm>
              <a:off x="8023701" y="2533625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7DA75A-0745-C92D-9E04-B69EAE09922C}"/>
                </a:ext>
              </a:extLst>
            </p:cNvPr>
            <p:cNvSpPr/>
            <p:nvPr/>
          </p:nvSpPr>
          <p:spPr>
            <a:xfrm>
              <a:off x="8515172" y="2533625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8E7C8A-59ED-FCC4-70D9-7B0D290B9977}"/>
                </a:ext>
              </a:extLst>
            </p:cNvPr>
            <p:cNvSpPr/>
            <p:nvPr/>
          </p:nvSpPr>
          <p:spPr>
            <a:xfrm>
              <a:off x="7532230" y="2537609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4E46A6-E95C-388B-16F5-F850CB7AEFDC}"/>
                </a:ext>
              </a:extLst>
            </p:cNvPr>
            <p:cNvSpPr/>
            <p:nvPr/>
          </p:nvSpPr>
          <p:spPr>
            <a:xfrm>
              <a:off x="7042328" y="2878544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B88A33-BDEB-A084-5A3D-F452B4E35E1A}"/>
                </a:ext>
              </a:extLst>
            </p:cNvPr>
            <p:cNvSpPr/>
            <p:nvPr/>
          </p:nvSpPr>
          <p:spPr>
            <a:xfrm>
              <a:off x="7532229" y="2878544"/>
              <a:ext cx="808611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EC796E-160F-0AFE-B4DB-D5441B818FBE}"/>
                </a:ext>
              </a:extLst>
            </p:cNvPr>
            <p:cNvSpPr/>
            <p:nvPr/>
          </p:nvSpPr>
          <p:spPr>
            <a:xfrm>
              <a:off x="9006643" y="2537609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0F5C42-84C3-F20F-28F3-47304109B9D3}"/>
                </a:ext>
              </a:extLst>
            </p:cNvPr>
            <p:cNvSpPr/>
            <p:nvPr/>
          </p:nvSpPr>
          <p:spPr>
            <a:xfrm>
              <a:off x="8379755" y="2876332"/>
              <a:ext cx="808611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CF5F86-B1B0-C9D6-2DD7-580E1C14B4D7}"/>
              </a:ext>
            </a:extLst>
          </p:cNvPr>
          <p:cNvGrpSpPr/>
          <p:nvPr/>
        </p:nvGrpSpPr>
        <p:grpSpPr>
          <a:xfrm>
            <a:off x="7040759" y="3860099"/>
            <a:ext cx="2085198" cy="638837"/>
            <a:chOff x="7040759" y="3860099"/>
            <a:chExt cx="2085198" cy="6388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3223F2-602A-D23F-1A19-396CF9D7AE7A}"/>
                </a:ext>
              </a:extLst>
            </p:cNvPr>
            <p:cNvSpPr/>
            <p:nvPr/>
          </p:nvSpPr>
          <p:spPr>
            <a:xfrm>
              <a:off x="7043717" y="3860099"/>
              <a:ext cx="926104" cy="2940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F90A1D-2769-CDD0-5AA0-55631578CDFF}"/>
                </a:ext>
              </a:extLst>
            </p:cNvPr>
            <p:cNvSpPr/>
            <p:nvPr/>
          </p:nvSpPr>
          <p:spPr>
            <a:xfrm>
              <a:off x="8079780" y="4201034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89B00-AE34-D5BA-D08E-2490178607AE}"/>
                </a:ext>
              </a:extLst>
            </p:cNvPr>
            <p:cNvSpPr/>
            <p:nvPr/>
          </p:nvSpPr>
          <p:spPr>
            <a:xfrm>
              <a:off x="7040759" y="4201034"/>
              <a:ext cx="1013586" cy="2940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E6F426-ED47-401A-44D7-E3B1DC6A98EF}"/>
                </a:ext>
              </a:extLst>
            </p:cNvPr>
            <p:cNvSpPr/>
            <p:nvPr/>
          </p:nvSpPr>
          <p:spPr>
            <a:xfrm>
              <a:off x="7993318" y="3860099"/>
              <a:ext cx="517861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4EDE93-3C8C-D5AC-26E3-024923164A99}"/>
                </a:ext>
              </a:extLst>
            </p:cNvPr>
            <p:cNvSpPr/>
            <p:nvPr/>
          </p:nvSpPr>
          <p:spPr>
            <a:xfrm>
              <a:off x="8531746" y="3860099"/>
              <a:ext cx="290172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0E8159-3B1B-2348-69D6-9AFF67C51CAC}"/>
                </a:ext>
              </a:extLst>
            </p:cNvPr>
            <p:cNvSpPr/>
            <p:nvPr/>
          </p:nvSpPr>
          <p:spPr>
            <a:xfrm>
              <a:off x="8561891" y="4199129"/>
              <a:ext cx="268819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870667-DB75-505B-CAF2-BDD263ABD305}"/>
                </a:ext>
              </a:extLst>
            </p:cNvPr>
            <p:cNvSpPr/>
            <p:nvPr/>
          </p:nvSpPr>
          <p:spPr>
            <a:xfrm>
              <a:off x="8843990" y="3860099"/>
              <a:ext cx="268819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6C1EC6-CCE2-68F8-2BA4-7148613274A1}"/>
                </a:ext>
              </a:extLst>
            </p:cNvPr>
            <p:cNvSpPr/>
            <p:nvPr/>
          </p:nvSpPr>
          <p:spPr>
            <a:xfrm>
              <a:off x="8857138" y="4199129"/>
              <a:ext cx="268819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5BAA5B-9C79-1623-BF3A-FA22FDDF7EC3}"/>
              </a:ext>
            </a:extLst>
          </p:cNvPr>
          <p:cNvSpPr txBox="1"/>
          <p:nvPr/>
        </p:nvSpPr>
        <p:spPr>
          <a:xfrm>
            <a:off x="7379746" y="4905611"/>
            <a:ext cx="3691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[Susan Flynn Hummel, Edith Schonberg, Lawrence E. Flynn: Factoring: a practical and robust method for scheduling parallel loops.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5206DC-C5DD-755A-0134-9EE66587E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69" y="4956957"/>
            <a:ext cx="49859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625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A20F124-9B95-2198-23E5-FE4E351B196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Task Queues</a:t>
                </a:r>
              </a:p>
              <a:p>
                <a:pPr lvl="1"/>
                <a:r>
                  <a:rPr lang="en-US" dirty="0"/>
                  <a:t>Sequence of tasks in FIFO queue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Single Task Queue</a:t>
                </a:r>
                <a:br>
                  <a:rPr lang="en-US" dirty="0"/>
                </a:br>
                <a:r>
                  <a:rPr lang="en-US" dirty="0"/>
                  <a:t>(self-balancing, but contention)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Per-Worker Task Queue</a:t>
                </a:r>
                <a:br>
                  <a:rPr lang="en-US" dirty="0"/>
                </a:br>
                <a:r>
                  <a:rPr lang="en-US" dirty="0"/>
                  <a:t>(work separation, and preparation)</a:t>
                </a:r>
              </a:p>
              <a:p>
                <a:pPr lvl="2"/>
                <a:endParaRPr lang="en-US" sz="1200" dirty="0"/>
              </a:p>
              <a:p>
                <a:r>
                  <a:rPr lang="en-US" dirty="0"/>
                  <a:t>Work Stealing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 </a:t>
                </a:r>
                <a:r>
                  <a:rPr lang="en-US" b="1" dirty="0">
                    <a:solidFill>
                      <a:schemeClr val="accent1"/>
                    </a:solidFill>
                  </a:rPr>
                  <a:t>empty worker queue</a:t>
                </a:r>
                <a:r>
                  <a:rPr lang="en-US" dirty="0"/>
                  <a:t>, probe other queues and </a:t>
                </a:r>
                <a:r>
                  <a:rPr lang="en-US" b="1" dirty="0">
                    <a:solidFill>
                      <a:srgbClr val="7889FB"/>
                    </a:solidFill>
                  </a:rPr>
                  <a:t>“steal”</a:t>
                </a:r>
                <a:r>
                  <a:rPr lang="en-US" dirty="0"/>
                  <a:t> tasks</a:t>
                </a:r>
              </a:p>
              <a:p>
                <a:pPr lvl="1"/>
                <a:r>
                  <a:rPr lang="en-US" dirty="0"/>
                  <a:t>More common in multi-threading, difficult in distributed systems</a:t>
                </a:r>
              </a:p>
              <a:p>
                <a:pPr lvl="2"/>
                <a:endParaRPr lang="en-US" sz="1200" dirty="0"/>
              </a:p>
              <a:p>
                <a:r>
                  <a:rPr lang="en-US" dirty="0"/>
                  <a:t>Excursus: Power of 2 Choices</a:t>
                </a:r>
              </a:p>
              <a:p>
                <a:pPr lvl="1"/>
                <a:r>
                  <a:rPr lang="en-US" dirty="0"/>
                  <a:t>Choose d bins at random, task in least full bin</a:t>
                </a:r>
              </a:p>
              <a:p>
                <a:pPr lvl="2"/>
                <a:endParaRPr lang="en-US" sz="700" dirty="0"/>
              </a:p>
              <a:p>
                <a:pPr lvl="1"/>
                <a:r>
                  <a:rPr lang="en-US" dirty="0"/>
                  <a:t>Reduce max load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A20F124-9B95-2198-23E5-FE4E351B1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82232-9FFB-D17E-39A8-D8664FFC1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– Placement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12232-5790-A674-F37F-59C36FE95B24}"/>
              </a:ext>
            </a:extLst>
          </p:cNvPr>
          <p:cNvGrpSpPr/>
          <p:nvPr/>
        </p:nvGrpSpPr>
        <p:grpSpPr>
          <a:xfrm>
            <a:off x="6265864" y="1286326"/>
            <a:ext cx="1282099" cy="1986021"/>
            <a:chOff x="5335463" y="1399890"/>
            <a:chExt cx="1282099" cy="1986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62403-8FA1-0B6B-D332-3AE71E610FFE}"/>
                </a:ext>
              </a:extLst>
            </p:cNvPr>
            <p:cNvSpPr/>
            <p:nvPr/>
          </p:nvSpPr>
          <p:spPr>
            <a:xfrm>
              <a:off x="5335463" y="2277768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BBE6E-D747-007C-5FF4-CFD468154E70}"/>
                </a:ext>
              </a:extLst>
            </p:cNvPr>
            <p:cNvSpPr/>
            <p:nvPr/>
          </p:nvSpPr>
          <p:spPr>
            <a:xfrm>
              <a:off x="6052058" y="227776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06D78B-0584-4E3C-1D7F-B9DB72C27051}"/>
                </a:ext>
              </a:extLst>
            </p:cNvPr>
            <p:cNvSpPr txBox="1"/>
            <p:nvPr/>
          </p:nvSpPr>
          <p:spPr>
            <a:xfrm>
              <a:off x="5542960" y="3016579"/>
              <a:ext cx="86726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“Airport”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D1C9FD-AEA9-79C6-86E5-AA18E18F8BC1}"/>
                </a:ext>
              </a:extLst>
            </p:cNvPr>
            <p:cNvGrpSpPr/>
            <p:nvPr/>
          </p:nvGrpSpPr>
          <p:grpSpPr>
            <a:xfrm rot="5400000">
              <a:off x="5691821" y="1491647"/>
              <a:ext cx="569542" cy="386027"/>
              <a:chOff x="5586421" y="3056661"/>
              <a:chExt cx="288193" cy="23670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D00589-3647-E1DF-959A-7AD9DF43CB66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9785B9-5882-02C1-6E72-FAD62A038253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CEE1019-BAD4-B35F-1619-8D8245EA3614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23F086-8696-3C83-DFB9-EC07BD9B2EF9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423CE23-70EF-F749-F57C-2E9B7E763A7C}"/>
                </a:ext>
              </a:extLst>
            </p:cNvPr>
            <p:cNvCxnSpPr>
              <a:stCxn id="11" idx="0"/>
              <a:endCxn id="5" idx="0"/>
            </p:cNvCxnSpPr>
            <p:nvPr/>
          </p:nvCxnSpPr>
          <p:spPr>
            <a:xfrm flipH="1">
              <a:off x="5618215" y="1969431"/>
              <a:ext cx="358377" cy="308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B79986A-FD94-E365-3142-EFF8D091F129}"/>
                </a:ext>
              </a:extLst>
            </p:cNvPr>
            <p:cNvCxnSpPr>
              <a:stCxn id="11" idx="0"/>
              <a:endCxn id="6" idx="0"/>
            </p:cNvCxnSpPr>
            <p:nvPr/>
          </p:nvCxnSpPr>
          <p:spPr>
            <a:xfrm>
              <a:off x="5976592" y="1969431"/>
              <a:ext cx="358218" cy="3083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7B7A74-5CE8-5994-681F-6698DCEF78C6}"/>
              </a:ext>
            </a:extLst>
          </p:cNvPr>
          <p:cNvGrpSpPr/>
          <p:nvPr/>
        </p:nvGrpSpPr>
        <p:grpSpPr>
          <a:xfrm>
            <a:off x="8242532" y="1287897"/>
            <a:ext cx="1536414" cy="1986021"/>
            <a:chOff x="7312131" y="1401461"/>
            <a:chExt cx="1536414" cy="19860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FDFCBC-0DE0-E790-2066-C56696F6A405}"/>
                </a:ext>
              </a:extLst>
            </p:cNvPr>
            <p:cNvSpPr/>
            <p:nvPr/>
          </p:nvSpPr>
          <p:spPr>
            <a:xfrm>
              <a:off x="7458065" y="227933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E09397-5000-0808-9679-A54B3F86224B}"/>
                </a:ext>
              </a:extLst>
            </p:cNvPr>
            <p:cNvSpPr/>
            <p:nvPr/>
          </p:nvSpPr>
          <p:spPr>
            <a:xfrm>
              <a:off x="8174660" y="2279336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031E3F-C513-791A-5611-C48F379606F0}"/>
                </a:ext>
              </a:extLst>
            </p:cNvPr>
            <p:cNvSpPr txBox="1"/>
            <p:nvPr/>
          </p:nvSpPr>
          <p:spPr>
            <a:xfrm>
              <a:off x="7312131" y="3018150"/>
              <a:ext cx="153641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“Super Market”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21F0D7-FFD9-CC6B-EEFC-D68A8CA8DFDE}"/>
                </a:ext>
              </a:extLst>
            </p:cNvPr>
            <p:cNvGrpSpPr/>
            <p:nvPr/>
          </p:nvGrpSpPr>
          <p:grpSpPr>
            <a:xfrm rot="5400000">
              <a:off x="7456205" y="1493218"/>
              <a:ext cx="569542" cy="386027"/>
              <a:chOff x="5586421" y="3056661"/>
              <a:chExt cx="288193" cy="23670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8030BB-63B9-B327-FB07-D069EE08B461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56412D-EF16-F552-7AC1-2FB2536CE41D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CB2F12-3F61-4568-FCC4-9DBC25C10F93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C2094A6-A9DA-A61E-7358-DAABE3855F4C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3DE1CE-EF71-CF22-C6A4-DA534520F290}"/>
                </a:ext>
              </a:extLst>
            </p:cNvPr>
            <p:cNvGrpSpPr/>
            <p:nvPr/>
          </p:nvGrpSpPr>
          <p:grpSpPr>
            <a:xfrm rot="5400000">
              <a:off x="8174213" y="1494788"/>
              <a:ext cx="569542" cy="386027"/>
              <a:chOff x="5586421" y="3056661"/>
              <a:chExt cx="288193" cy="23670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4CDC6B1-8992-6268-0671-BD81155AD878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1422337-A61D-BED6-C196-061DF2EE9C43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12DF80-5A4E-F24C-71EB-E8D25BF209DE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9404ED8-A126-C073-9F67-F258AA93BF49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E4BF94C-F801-D5B6-F5E6-2A7A3B762B3B}"/>
                </a:ext>
              </a:extLst>
            </p:cNvPr>
            <p:cNvCxnSpPr>
              <a:stCxn id="27" idx="0"/>
              <a:endCxn id="16" idx="0"/>
            </p:cNvCxnSpPr>
            <p:nvPr/>
          </p:nvCxnSpPr>
          <p:spPr>
            <a:xfrm flipH="1">
              <a:off x="7740817" y="1971002"/>
              <a:ext cx="159" cy="3083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A6042C-F029-2258-6466-37CEEA38C705}"/>
                </a:ext>
              </a:extLst>
            </p:cNvPr>
            <p:cNvCxnSpPr>
              <a:stCxn id="23" idx="0"/>
              <a:endCxn id="17" idx="0"/>
            </p:cNvCxnSpPr>
            <p:nvPr/>
          </p:nvCxnSpPr>
          <p:spPr>
            <a:xfrm flipH="1">
              <a:off x="8457412" y="1972572"/>
              <a:ext cx="1572" cy="3067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CE7B32-1BF5-1760-E962-7BA400E3F8FB}"/>
              </a:ext>
            </a:extLst>
          </p:cNvPr>
          <p:cNvSpPr txBox="1"/>
          <p:nvPr/>
        </p:nvSpPr>
        <p:spPr>
          <a:xfrm>
            <a:off x="7799294" y="4828415"/>
            <a:ext cx="32060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Mitzenmacher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Power of Two Choices in Randomized Load Balancing,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 UC Berkeley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35D63B3-8803-03B0-4CF5-7D19DCA0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492" y="487413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030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49DEA-CEA7-D433-EF09-E530E96AA21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CA8451-00FB-D8E2-236F-ADE088495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Schedule job DAGs in stages (shuffle barriers)</a:t>
            </a:r>
          </a:p>
          <a:p>
            <a:pPr lvl="1"/>
            <a:r>
              <a:rPr lang="en-US" dirty="0"/>
              <a:t>Default task scheduler: </a:t>
            </a:r>
            <a:r>
              <a:rPr lang="en-US" b="1" dirty="0">
                <a:solidFill>
                  <a:schemeClr val="accent1"/>
                </a:solidFill>
              </a:rPr>
              <a:t>FIFO</a:t>
            </a:r>
            <a:r>
              <a:rPr lang="en-US" dirty="0"/>
              <a:t>; alternative: </a:t>
            </a:r>
            <a:r>
              <a:rPr lang="en-US" b="1" dirty="0">
                <a:solidFill>
                  <a:schemeClr val="accent1"/>
                </a:solidFill>
              </a:rPr>
              <a:t>FAIR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4ED4A-5E30-BC5C-3D6C-1C143BDA1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Task Scheduling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7C08F-51B1-1785-1B51-77BAC23AD921}"/>
              </a:ext>
            </a:extLst>
          </p:cNvPr>
          <p:cNvSpPr txBox="1"/>
          <p:nvPr/>
        </p:nvSpPr>
        <p:spPr>
          <a:xfrm>
            <a:off x="6752609" y="947833"/>
            <a:ext cx="2870704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Example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80GB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en-US" sz="1400" dirty="0">
                <a:latin typeface="Consolas" panose="020B0609020204030204" pitchFamily="49" charset="0"/>
              </a:rPr>
            </a:br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X = </a:t>
            </a:r>
            <a:r>
              <a:rPr lang="en-US" sz="1400" b="1" dirty="0">
                <a:latin typeface="Consolas" panose="020B0609020204030204" pitchFamily="49" charset="0"/>
              </a:rPr>
              <a:t>rand</a:t>
            </a:r>
            <a:r>
              <a:rPr lang="en-US" sz="1400" dirty="0">
                <a:latin typeface="Consolas" panose="020B0609020204030204" pitchFamily="49" charset="0"/>
              </a:rPr>
              <a:t>(rows=1e7,cols=1e3)</a:t>
            </a:r>
          </a:p>
          <a:p>
            <a:r>
              <a:rPr lang="en-US" sz="1400" b="1" dirty="0" err="1">
                <a:latin typeface="Consolas" panose="020B0609020204030204" pitchFamily="49" charset="0"/>
              </a:rPr>
              <a:t>parfor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1:4)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(j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1:10000)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print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sum</a:t>
            </a:r>
            <a:r>
              <a:rPr lang="en-US" sz="1400" dirty="0">
                <a:latin typeface="Consolas" panose="020B0609020204030204" pitchFamily="49" charset="0"/>
              </a:rPr>
              <a:t>(X))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#spark job</a:t>
            </a:r>
            <a:endParaRPr lang="en-US" sz="14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2B9965A1-5187-7FE4-5A2D-4B5327E6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7" y="166483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73F537-5F4A-E6EB-AE8F-2631EC1D9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65"/>
          <a:stretch/>
        </p:blipFill>
        <p:spPr>
          <a:xfrm>
            <a:off x="2013346" y="3719829"/>
            <a:ext cx="8597058" cy="2697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410EC-E2DA-B099-06CF-2BC45F52F6EA}"/>
              </a:ext>
            </a:extLst>
          </p:cNvPr>
          <p:cNvSpPr txBox="1"/>
          <p:nvPr/>
        </p:nvSpPr>
        <p:spPr>
          <a:xfrm>
            <a:off x="903067" y="4174837"/>
            <a:ext cx="8636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1AE4C-1590-A7AD-A027-297E561A255C}"/>
              </a:ext>
            </a:extLst>
          </p:cNvPr>
          <p:cNvSpPr txBox="1"/>
          <p:nvPr/>
        </p:nvSpPr>
        <p:spPr>
          <a:xfrm>
            <a:off x="898450" y="2863564"/>
            <a:ext cx="8636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FIFO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5F012-6339-60F2-A7ED-609E5E22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345" y="2567671"/>
            <a:ext cx="8597058" cy="9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C11E2-D365-F79F-7563-903369A8BD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FAIR scheduling </a:t>
            </a:r>
            <a:br>
              <a:rPr lang="en-US" dirty="0"/>
            </a:br>
            <a:r>
              <a:rPr lang="en-US" dirty="0"/>
              <a:t>w/ k=32 </a:t>
            </a:r>
            <a:br>
              <a:rPr lang="en-US" dirty="0"/>
            </a:br>
            <a:r>
              <a:rPr lang="en-US" dirty="0"/>
              <a:t>concurrent jobs </a:t>
            </a:r>
            <a:br>
              <a:rPr lang="en-US" dirty="0"/>
            </a:br>
            <a:r>
              <a:rPr lang="en-US" dirty="0"/>
              <a:t>and 200GB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BA30-C2CD-53FD-54CE-219A366CE4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Task Scheduling, cont.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E7484-0495-EA04-C906-BF89F6B6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386" y="668653"/>
            <a:ext cx="5983954" cy="4137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FA1E1-B684-3F99-7B9F-D8FC7D751996}"/>
              </a:ext>
            </a:extLst>
          </p:cNvPr>
          <p:cNvSpPr txBox="1"/>
          <p:nvPr/>
        </p:nvSpPr>
        <p:spPr>
          <a:xfrm>
            <a:off x="2415302" y="2457257"/>
            <a:ext cx="1660243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 320 cores among 32 concurrent jobs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~10 tasks/job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1A1AF-E536-43A6-89F2-235B74AE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69" y="4872390"/>
            <a:ext cx="8039640" cy="8670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CBE6B8-3E59-B171-3BD9-B2D8D18DFB88}"/>
              </a:ext>
            </a:extLst>
          </p:cNvPr>
          <p:cNvSpPr/>
          <p:nvPr/>
        </p:nvSpPr>
        <p:spPr>
          <a:xfrm>
            <a:off x="8128004" y="4900513"/>
            <a:ext cx="471235" cy="79439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A9B1E-6092-4FCC-5BC0-36EFFC37DED5}"/>
              </a:ext>
            </a:extLst>
          </p:cNvPr>
          <p:cNvSpPr txBox="1"/>
          <p:nvPr/>
        </p:nvSpPr>
        <p:spPr>
          <a:xfrm>
            <a:off x="1550035" y="5068837"/>
            <a:ext cx="7816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Elapsed: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~40min</a:t>
            </a:r>
          </a:p>
        </p:txBody>
      </p:sp>
      <p:pic>
        <p:nvPicPr>
          <p:cNvPr id="11" name="Picture 2" descr="http://spark.apache.org/images/spark-logo-trademark.png">
            <a:extLst>
              <a:ext uri="{FF2B5EF4-FFF2-40B4-BE49-F238E27FC236}">
                <a16:creationId xmlns:a16="http://schemas.microsoft.com/office/drawing/2014/main" id="{706F5209-1EA5-97A8-757C-72C26CD3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7" y="166483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E643B-C559-4BC6-2377-043798B01B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Fair Scheduler Configuration</a:t>
            </a:r>
          </a:p>
          <a:p>
            <a:pPr lvl="1"/>
            <a:r>
              <a:rPr lang="en-US" dirty="0"/>
              <a:t>Pools with shares of cluster</a:t>
            </a:r>
          </a:p>
          <a:p>
            <a:pPr lvl="1"/>
            <a:r>
              <a:rPr lang="en-US" dirty="0"/>
              <a:t>Scheduling modes: FAIR, FIFO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weight:</a:t>
            </a:r>
            <a:r>
              <a:rPr lang="en-US" dirty="0"/>
              <a:t> relative to equal share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minShare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min </a:t>
            </a:r>
            <a:r>
              <a:rPr lang="en-US" dirty="0" err="1"/>
              <a:t>numCores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Spark on Kubernetes</a:t>
            </a:r>
          </a:p>
          <a:p>
            <a:pPr lvl="1"/>
            <a:r>
              <a:rPr lang="en-US" dirty="0"/>
              <a:t>Run Spark in shared cluster </a:t>
            </a:r>
            <a:br>
              <a:rPr lang="en-US" dirty="0"/>
            </a:br>
            <a:r>
              <a:rPr lang="en-US" dirty="0"/>
              <a:t>with Docker container apps,</a:t>
            </a:r>
            <a:br>
              <a:rPr lang="en-US" dirty="0"/>
            </a:br>
            <a:r>
              <a:rPr lang="en-US" dirty="0"/>
              <a:t>Distributed TensorFlow,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Custom controller, and</a:t>
            </a:r>
            <a:br>
              <a:rPr lang="en-US" dirty="0"/>
            </a:br>
            <a:r>
              <a:rPr lang="en-US" dirty="0"/>
              <a:t>shuffle service (</a:t>
            </a:r>
            <a:r>
              <a:rPr lang="en-US" dirty="0" err="1"/>
              <a:t>dynAlloc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72219-D375-1D9F-0242-72664115DE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Task Scheduling, cont.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9D3AC-0177-EA69-3041-481522CE733E}"/>
              </a:ext>
            </a:extLst>
          </p:cNvPr>
          <p:cNvSpPr txBox="1"/>
          <p:nvPr/>
        </p:nvSpPr>
        <p:spPr>
          <a:xfrm>
            <a:off x="5139134" y="959219"/>
            <a:ext cx="4550950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&lt;allocations&gt;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data_science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FAIR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&lt;weight&gt;1&lt;/weight&gt;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&gt;6&lt;/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indexing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FIFO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&lt;weight&gt;2&lt;/weight&gt;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&gt;8&lt;/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&lt;/allocations&gt;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3F856-AE09-5932-2209-92F11ED698CE}"/>
              </a:ext>
            </a:extLst>
          </p:cNvPr>
          <p:cNvSpPr txBox="1"/>
          <p:nvPr/>
        </p:nvSpPr>
        <p:spPr>
          <a:xfrm>
            <a:off x="5142197" y="3458875"/>
            <a:ext cx="5905907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k8s://https://&lt;k8s-api&gt;:&lt;k8s-api-port&gt;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--deploy-mode cluster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-Xms40g -Xmn4g"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spark.kubernetes.container.image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sparkimg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9B0FFEC2-F609-D792-C58B-3BFA3EFD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7" y="166483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D8B98-0AF5-9B54-C6C2-6E7E238395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Configuration for YARN/Mesos</a:t>
            </a:r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spark.shuffle.service.enabled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  <a:r>
              <a:rPr lang="en-US" dirty="0"/>
              <a:t> (robustness w/ stragglers)</a:t>
            </a:r>
          </a:p>
          <a:p>
            <a:r>
              <a:rPr lang="en-US" dirty="0"/>
              <a:t>Executor Addition/Removal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look at task pressure (pending tasks / idle executors)</a:t>
            </a:r>
          </a:p>
          <a:p>
            <a:pPr lvl="1"/>
            <a:r>
              <a:rPr lang="en-US" dirty="0"/>
              <a:t>Increase exponentially (add </a:t>
            </a:r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8</a:t>
            </a:r>
            <a:r>
              <a:rPr lang="en-US" dirty="0"/>
              <a:t>) if </a:t>
            </a:r>
            <a:br>
              <a:rPr lang="en-US" dirty="0"/>
            </a:br>
            <a:r>
              <a:rPr lang="en-US" dirty="0"/>
              <a:t>pending tasks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spark.dynamicAllocation.schedulerBacklogTimeout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dirty="0"/>
              <a:t>Decrease executors they are idle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spark.dynamicAllocation.executorIdleTimeout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0278-CB0E-9775-B1D7-D46CDF4D1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Dynamic Allocation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AD0F0-29E3-3A21-86F9-552639C6F70F}"/>
              </a:ext>
            </a:extLst>
          </p:cNvPr>
          <p:cNvSpPr txBox="1"/>
          <p:nvPr/>
        </p:nvSpPr>
        <p:spPr>
          <a:xfrm>
            <a:off x="7902409" y="422643"/>
            <a:ext cx="25754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latest/job-scheduling.html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C6C3A-49C3-AF2E-4A4B-5D6D177A20E0}"/>
              </a:ext>
            </a:extLst>
          </p:cNvPr>
          <p:cNvSpPr txBox="1"/>
          <p:nvPr/>
        </p:nvSpPr>
        <p:spPr>
          <a:xfrm>
            <a:off x="919779" y="4008526"/>
            <a:ext cx="72883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spark-submit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spark.shuffle.service.enabled</a:t>
            </a:r>
            <a:r>
              <a:rPr lang="en-US" dirty="0">
                <a:latin typeface="Consolas" panose="020B0609020204030204" pitchFamily="49" charset="0"/>
              </a:rPr>
              <a:t>=true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spark.dynamicAllocation.enabled</a:t>
            </a:r>
            <a:r>
              <a:rPr lang="en-US" dirty="0">
                <a:latin typeface="Consolas" panose="020B0609020204030204" pitchFamily="49" charset="0"/>
              </a:rPr>
              <a:t>=true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spark.dynamicAllocation.minExecutors</a:t>
            </a:r>
            <a:r>
              <a:rPr lang="en-US" dirty="0">
                <a:latin typeface="Consolas" panose="020B0609020204030204" pitchFamily="49" charset="0"/>
              </a:rPr>
              <a:t>=0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spark.dynamicAllocation.initialExecutors</a:t>
            </a:r>
            <a:r>
              <a:rPr lang="en-US" dirty="0">
                <a:latin typeface="Consolas" panose="020B0609020204030204" pitchFamily="49" charset="0"/>
              </a:rPr>
              <a:t>=1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spark.dynamicAllocation.maxExecutors</a:t>
            </a:r>
            <a:r>
              <a:rPr lang="en-US" dirty="0">
                <a:latin typeface="Consolas" panose="020B0609020204030204" pitchFamily="49" charset="0"/>
              </a:rPr>
              <a:t>=20 </a:t>
            </a:r>
          </a:p>
        </p:txBody>
      </p:sp>
    </p:spTree>
    <p:extLst>
      <p:ext uri="{BB962C8B-B14F-4D97-AF65-F5344CB8AC3E}">
        <p14:creationId xmlns:p14="http://schemas.microsoft.com/office/powerpoint/2010/main" val="32088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3004A-4922-2101-AE59-943BFC291E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Sparrow Overview</a:t>
            </a:r>
          </a:p>
          <a:p>
            <a:pPr lvl="1"/>
            <a:r>
              <a:rPr lang="en-US" dirty="0"/>
              <a:t>Decentralized, randomized task scheduling with constraints, fair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Problems: </a:t>
            </a:r>
            <a:r>
              <a:rPr lang="en-US" b="1" dirty="0">
                <a:solidFill>
                  <a:srgbClr val="7889FB"/>
                </a:solidFill>
              </a:rPr>
              <a:t>Low latency</a:t>
            </a:r>
            <a:r>
              <a:rPr lang="en-US" dirty="0"/>
              <a:t>, quality placement, fault tolerance, high throughput</a:t>
            </a:r>
            <a:endParaRPr lang="en-US" sz="7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Baselines:</a:t>
            </a:r>
            <a:r>
              <a:rPr lang="en-US" dirty="0"/>
              <a:t> Random, Per-task (power of two choices)</a:t>
            </a:r>
          </a:p>
          <a:p>
            <a:pPr lvl="1"/>
            <a:r>
              <a:rPr lang="en-US" dirty="0"/>
              <a:t>New Techniques: </a:t>
            </a:r>
            <a:r>
              <a:rPr lang="en-US" b="1" dirty="0">
                <a:solidFill>
                  <a:srgbClr val="7889FB"/>
                </a:solidFill>
              </a:rPr>
              <a:t>Batch Scheduling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Late Binding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E8633-7956-15AB-2258-1B284B6EC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Sparrow Task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F914C-F82E-2775-6EB0-3B290DAA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92" y="1268963"/>
            <a:ext cx="3105509" cy="1842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55C5A-2FB1-6B69-B7B0-01582F20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522" y="41347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79DB68-8AD4-2F87-545C-6E70677225FA}"/>
              </a:ext>
            </a:extLst>
          </p:cNvPr>
          <p:cNvSpPr txBox="1"/>
          <p:nvPr/>
        </p:nvSpPr>
        <p:spPr>
          <a:xfrm>
            <a:off x="6643414" y="358074"/>
            <a:ext cx="31469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Ousterhout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Wendell,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Sparrow: distributed, low latency scheduling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C4A04-2A0A-C77E-2EFC-C6DEA783F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371" y="3831199"/>
            <a:ext cx="3892160" cy="1864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9F2AB4-3747-6E83-2C48-C167E7B06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32" y="3831199"/>
            <a:ext cx="3803953" cy="1866819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99EEAEF7-41C6-1A7C-5222-287E58B1E9E9}"/>
              </a:ext>
            </a:extLst>
          </p:cNvPr>
          <p:cNvSpPr/>
          <p:nvPr/>
        </p:nvSpPr>
        <p:spPr>
          <a:xfrm>
            <a:off x="6054504" y="449517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BBB90-FE07-D792-BDD3-BACFDA95011F}"/>
              </a:ext>
            </a:extLst>
          </p:cNvPr>
          <p:cNvSpPr txBox="1"/>
          <p:nvPr/>
        </p:nvSpPr>
        <p:spPr>
          <a:xfrm>
            <a:off x="2901191" y="3406849"/>
            <a:ext cx="33039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Baseline: Per-task sampling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59453-CED1-B649-853E-2B18B9984684}"/>
              </a:ext>
            </a:extLst>
          </p:cNvPr>
          <p:cNvSpPr txBox="1"/>
          <p:nvPr/>
        </p:nvSpPr>
        <p:spPr>
          <a:xfrm>
            <a:off x="7263272" y="3403973"/>
            <a:ext cx="33039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Batch sampling w/ late binding</a:t>
            </a:r>
          </a:p>
        </p:txBody>
      </p:sp>
    </p:spTree>
    <p:extLst>
      <p:ext uri="{BB962C8B-B14F-4D97-AF65-F5344CB8AC3E}">
        <p14:creationId xmlns:p14="http://schemas.microsoft.com/office/powerpoint/2010/main" val="38989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5126D-4573-BEF3-8605-10316B5804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Resource Optimizer for ML Workloads</a:t>
            </a:r>
          </a:p>
          <a:p>
            <a:pPr lvl="1"/>
            <a:r>
              <a:rPr lang="en-US" sz="1800" dirty="0"/>
              <a:t>Optimize ML program resource configurations via online </a:t>
            </a:r>
            <a:r>
              <a:rPr lang="en-US" sz="1800" b="1" dirty="0">
                <a:solidFill>
                  <a:srgbClr val="C00000"/>
                </a:solidFill>
              </a:rPr>
              <a:t>what-if analysis and plan generation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Minimize cost w/o unnecessary overprovisioning</a:t>
            </a:r>
            <a:r>
              <a:rPr lang="en-US" sz="1800" dirty="0"/>
              <a:t>, program-aware enumeration (e.g., mem estimates)</a:t>
            </a:r>
            <a:endParaRPr lang="en-US" sz="1200" dirty="0"/>
          </a:p>
          <a:p>
            <a:r>
              <a:rPr lang="en-US" sz="2000" dirty="0"/>
              <a:t>Deployment</a:t>
            </a:r>
          </a:p>
          <a:p>
            <a:pPr lvl="1"/>
            <a:r>
              <a:rPr lang="en-US" sz="1800" dirty="0"/>
              <a:t>Initial Compilation</a:t>
            </a:r>
          </a:p>
          <a:p>
            <a:pPr lvl="1"/>
            <a:r>
              <a:rPr lang="en-US" sz="1800" dirty="0"/>
              <a:t>Dynamic </a:t>
            </a:r>
            <a:br>
              <a:rPr lang="en-US" sz="1800" dirty="0"/>
            </a:br>
            <a:r>
              <a:rPr lang="en-US" sz="1800" dirty="0"/>
              <a:t>Recompilation </a:t>
            </a:r>
            <a:br>
              <a:rPr lang="en-US" sz="1800" dirty="0"/>
            </a:br>
            <a:r>
              <a:rPr lang="en-US" sz="1800" dirty="0"/>
              <a:t>during Runtime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AE482-BFAA-C02B-A03C-69402438C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Elasticity in </a:t>
            </a:r>
            <a:r>
              <a:rPr lang="en-US" dirty="0" err="1"/>
              <a:t>SystemML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FECD3-8B18-5851-4322-B71B787A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580" y="2372777"/>
            <a:ext cx="6521581" cy="32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332F5-6A62-0315-A0FF-3B3D6295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844" y="2368811"/>
            <a:ext cx="7065686" cy="32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FD604-88B6-395F-2312-01CCEF82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844" y="2368811"/>
            <a:ext cx="7065686" cy="32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794F5-D245-5F0B-80EF-4DABFEDE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9250" y="2368941"/>
            <a:ext cx="7513805" cy="325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D180E-604D-079D-E1CC-50E6E863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9250" y="2368941"/>
            <a:ext cx="7513805" cy="325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E79516F-21E2-E6C5-1C83-EA8A46CE4555}"/>
              </a:ext>
            </a:extLst>
          </p:cNvPr>
          <p:cNvSpPr/>
          <p:nvPr/>
        </p:nvSpPr>
        <p:spPr>
          <a:xfrm>
            <a:off x="2068910" y="4672497"/>
            <a:ext cx="825409" cy="914498"/>
          </a:xfrm>
          <a:prstGeom prst="foldedCorner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b="1" dirty="0"/>
              <a:t>Data &amp; Script</a:t>
            </a:r>
          </a:p>
        </p:txBody>
      </p:sp>
      <p:sp>
        <p:nvSpPr>
          <p:cNvPr id="11" name="Right Arrow 62">
            <a:extLst>
              <a:ext uri="{FF2B5EF4-FFF2-40B4-BE49-F238E27FC236}">
                <a16:creationId xmlns:a16="http://schemas.microsoft.com/office/drawing/2014/main" id="{214A21A2-4593-D19D-3EFF-C4B272849C24}"/>
              </a:ext>
            </a:extLst>
          </p:cNvPr>
          <p:cNvSpPr/>
          <p:nvPr/>
        </p:nvSpPr>
        <p:spPr>
          <a:xfrm>
            <a:off x="3120099" y="4975574"/>
            <a:ext cx="296572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F2EB6D-2C7D-0641-055C-A263DCB20F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1" t="5565" r="38188" b="47892"/>
          <a:stretch/>
        </p:blipFill>
        <p:spPr>
          <a:xfrm>
            <a:off x="9555453" y="410118"/>
            <a:ext cx="893359" cy="829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002ABD-3BB4-5B16-824C-74CA8B16E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7954" y="434125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E9AC10-7D62-316B-A9B9-1B17D72A77C0}"/>
              </a:ext>
            </a:extLst>
          </p:cNvPr>
          <p:cNvSpPr txBox="1"/>
          <p:nvPr/>
        </p:nvSpPr>
        <p:spPr>
          <a:xfrm>
            <a:off x="6088370" y="366287"/>
            <a:ext cx="27064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Huang et al.: Resource Elasticity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50A99-4599-7736-E2BF-A75274C21513}"/>
              </a:ext>
            </a:extLst>
          </p:cNvPr>
          <p:cNvSpPr txBox="1"/>
          <p:nvPr/>
        </p:nvSpPr>
        <p:spPr>
          <a:xfrm>
            <a:off x="9695549" y="2259346"/>
            <a:ext cx="236301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cs typeface="Calibri" panose="020F0502020204030204" pitchFamily="34" charset="0"/>
              </a:rPr>
              <a:t>Master Thesis </a:t>
            </a:r>
            <a:br>
              <a:rPr lang="en-US" b="1" dirty="0">
                <a:solidFill>
                  <a:srgbClr val="C40D1E"/>
                </a:solidFill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</a:rPr>
              <a:t>Lachezar Nikolov</a:t>
            </a:r>
            <a:r>
              <a:rPr lang="en-US" b="1" dirty="0">
                <a:solidFill>
                  <a:srgbClr val="C40D1E"/>
                </a:solidFill>
                <a:cs typeface="Calibri" panose="020F0502020204030204" pitchFamily="34" charset="0"/>
              </a:rPr>
              <a:t> (2024): </a:t>
            </a:r>
            <a:r>
              <a:rPr lang="en-US" b="1" dirty="0">
                <a:cs typeface="Calibri" panose="020F0502020204030204" pitchFamily="34" charset="0"/>
              </a:rPr>
              <a:t>Cloud Resource Elasticity in </a:t>
            </a:r>
            <a:r>
              <a:rPr lang="en-US" b="1" dirty="0" err="1">
                <a:cs typeface="Calibri" panose="020F0502020204030204" pitchFamily="34" charset="0"/>
              </a:rPr>
              <a:t>SystemDS</a:t>
            </a:r>
            <a:r>
              <a:rPr lang="en-US" b="1" dirty="0"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89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63E65FB-C2D3-15E3-5E16-6977885D8AA2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C6D6AE-72F9-8923-2EC3-1B9596C489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Definition Serverless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sz="10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6A799-CAB5-F428-B7C3-2BA14822FF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Serverless Computing (</a:t>
            </a:r>
            <a:r>
              <a:rPr lang="en-US" dirty="0" err="1"/>
              <a:t>FaaS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D383F-EA4A-EF21-BFD1-811C9A52B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56" y="1892499"/>
            <a:ext cx="720725" cy="483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F7DCE-303C-90B8-85EA-B0ACB33B9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04" y="1968872"/>
            <a:ext cx="797230" cy="630270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5685D2EE-FA08-E9B6-5D7D-30856A7E8953}"/>
              </a:ext>
            </a:extLst>
          </p:cNvPr>
          <p:cNvSpPr/>
          <p:nvPr/>
        </p:nvSpPr>
        <p:spPr>
          <a:xfrm>
            <a:off x="3386957" y="2740451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40701-F9C1-963D-56EF-658EB5D0EF5A}"/>
              </a:ext>
            </a:extLst>
          </p:cNvPr>
          <p:cNvSpPr txBox="1"/>
          <p:nvPr/>
        </p:nvSpPr>
        <p:spPr>
          <a:xfrm>
            <a:off x="1995373" y="2672756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087614-327A-CDC6-7BCB-3DB392BDC9BD}"/>
              </a:ext>
            </a:extLst>
          </p:cNvPr>
          <p:cNvCxnSpPr/>
          <p:nvPr/>
        </p:nvCxnSpPr>
        <p:spPr>
          <a:xfrm>
            <a:off x="5954805" y="3072474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60922F-F1FB-D7F1-14D5-BF1EBE3F1172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7719817" y="3133409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C775332-E097-3031-EF14-9977FFAEA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87" y="2818274"/>
            <a:ext cx="797230" cy="630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E6FA90-555E-DEF0-4E0D-B13FAF1ECB88}"/>
              </a:ext>
            </a:extLst>
          </p:cNvPr>
          <p:cNvSpPr txBox="1"/>
          <p:nvPr/>
        </p:nvSpPr>
        <p:spPr>
          <a:xfrm>
            <a:off x="6421531" y="2523601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FE489F-6839-9C1D-CD4E-8003A4CA2044}"/>
              </a:ext>
            </a:extLst>
          </p:cNvPr>
          <p:cNvCxnSpPr>
            <a:endCxn id="15" idx="3"/>
          </p:cNvCxnSpPr>
          <p:nvPr/>
        </p:nvCxnSpPr>
        <p:spPr>
          <a:xfrm flipH="1">
            <a:off x="5954805" y="3184682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DA8325-2BE9-5C7D-B2A2-3922A75089FF}"/>
              </a:ext>
            </a:extLst>
          </p:cNvPr>
          <p:cNvSpPr txBox="1"/>
          <p:nvPr/>
        </p:nvSpPr>
        <p:spPr>
          <a:xfrm>
            <a:off x="8905707" y="2813165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78706-D192-88E6-9BBC-6297D191639A}"/>
              </a:ext>
            </a:extLst>
          </p:cNvPr>
          <p:cNvSpPr txBox="1"/>
          <p:nvPr/>
        </p:nvSpPr>
        <p:spPr>
          <a:xfrm>
            <a:off x="6313800" y="3392202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9635E-CD89-EFBF-7BE4-807EDABEF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180" y="2616043"/>
            <a:ext cx="809625" cy="1143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BFC5C5-1FE8-378B-4F57-831B9C969035}"/>
              </a:ext>
            </a:extLst>
          </p:cNvPr>
          <p:cNvCxnSpPr/>
          <p:nvPr/>
        </p:nvCxnSpPr>
        <p:spPr>
          <a:xfrm>
            <a:off x="4248265" y="3074150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519E00-2965-0618-2643-F09A41B3B1E7}"/>
              </a:ext>
            </a:extLst>
          </p:cNvPr>
          <p:cNvCxnSpPr/>
          <p:nvPr/>
        </p:nvCxnSpPr>
        <p:spPr>
          <a:xfrm flipH="1">
            <a:off x="4248265" y="3186358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A3AD50C-A689-949B-0DAB-7D2FBD23C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256" y="41657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C177D1-092A-5FBC-B545-09129B82BAC3}"/>
              </a:ext>
            </a:extLst>
          </p:cNvPr>
          <p:cNvSpPr txBox="1"/>
          <p:nvPr/>
        </p:nvSpPr>
        <p:spPr>
          <a:xfrm>
            <a:off x="6694466" y="367938"/>
            <a:ext cx="2976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810B5-7CFC-678D-ECFE-178EF2D5F824}"/>
              </a:ext>
            </a:extLst>
          </p:cNvPr>
          <p:cNvSpPr txBox="1"/>
          <p:nvPr/>
        </p:nvSpPr>
        <p:spPr>
          <a:xfrm>
            <a:off x="2457954" y="4575196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expensiveModelScoring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with read-only model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612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3" grpId="0"/>
      <p:bldP spid="14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Distributed Data Storage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[Dec 19]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Holidays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09]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16]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[Jan 23]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Motivation, Terminology, and Fundamentals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108D3-7B89-5099-34C4-8E30AE8094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Definition Cloud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On-demand, remote storage and compute resources, or services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computing as a utility (similar to energy, water, internet services)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provider:</a:t>
            </a:r>
            <a:r>
              <a:rPr lang="en-US" dirty="0"/>
              <a:t> computation in data centers / multi-tenancy</a:t>
            </a:r>
            <a:endParaRPr lang="en-US" sz="700" dirty="0"/>
          </a:p>
          <a:p>
            <a:r>
              <a:rPr lang="en-US" dirty="0"/>
              <a:t>Service Models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IaaS: Infrastructure as a service </a:t>
            </a:r>
            <a:r>
              <a:rPr lang="en-US" dirty="0"/>
              <a:t>(e.g., storage/compute nodes)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PaaS: Platform as a service</a:t>
            </a:r>
            <a:r>
              <a:rPr lang="en-US" dirty="0"/>
              <a:t> (e.g., distributed systems/frameworks)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SaaS: Software as a Service</a:t>
            </a:r>
            <a:r>
              <a:rPr lang="en-US" dirty="0"/>
              <a:t> (e.g., email, databases, office, </a:t>
            </a:r>
            <a:r>
              <a:rPr lang="en-US" dirty="0" err="1"/>
              <a:t>github</a:t>
            </a:r>
            <a:r>
              <a:rPr lang="en-US" dirty="0"/>
              <a:t>)</a:t>
            </a:r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Transforming</a:t>
            </a:r>
            <a:r>
              <a:rPr lang="en-US" dirty="0"/>
              <a:t> IT Industry/Landscape</a:t>
            </a:r>
          </a:p>
          <a:p>
            <a:pPr lvl="1"/>
            <a:r>
              <a:rPr lang="en-US" dirty="0"/>
              <a:t>Since ~2010 increasing move from on-prem to cloud resources</a:t>
            </a:r>
          </a:p>
          <a:p>
            <a:pPr lvl="1"/>
            <a:r>
              <a:rPr lang="en-US" dirty="0"/>
              <a:t>System software licenses become increasingly irrelevant</a:t>
            </a:r>
          </a:p>
          <a:p>
            <a:pPr lvl="1"/>
            <a:r>
              <a:rPr lang="en-US" dirty="0"/>
              <a:t>Few cloud providers dominate IaaS/PaaS/SaaS markets (w/ 2018 revenue):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Microsoft Azure Cloud</a:t>
            </a:r>
            <a:r>
              <a:rPr lang="en-US" dirty="0"/>
              <a:t> ($ 32.2B), </a:t>
            </a:r>
            <a:r>
              <a:rPr lang="en-US" b="1" dirty="0">
                <a:solidFill>
                  <a:srgbClr val="7889FB"/>
                </a:solidFill>
              </a:rPr>
              <a:t>Amazon AWS</a:t>
            </a:r>
            <a:r>
              <a:rPr lang="en-US" dirty="0"/>
              <a:t> ($ 25.7B), </a:t>
            </a:r>
            <a:r>
              <a:rPr lang="en-US" b="1" dirty="0">
                <a:solidFill>
                  <a:srgbClr val="7889FB"/>
                </a:solidFill>
              </a:rPr>
              <a:t>Google Cloud</a:t>
            </a:r>
            <a:r>
              <a:rPr lang="en-US" dirty="0"/>
              <a:t> (N/A), </a:t>
            </a:r>
            <a:r>
              <a:rPr lang="en-US" b="1" dirty="0">
                <a:solidFill>
                  <a:srgbClr val="7889FB"/>
                </a:solidFill>
              </a:rPr>
              <a:t>IBM Cloud</a:t>
            </a:r>
            <a:r>
              <a:rPr lang="en-US" dirty="0"/>
              <a:t> ($ 19.2B),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Oracle Cloud</a:t>
            </a:r>
            <a:r>
              <a:rPr lang="en-US" dirty="0"/>
              <a:t> ($ 5.3B), </a:t>
            </a:r>
            <a:r>
              <a:rPr lang="en-US" b="1" dirty="0">
                <a:solidFill>
                  <a:srgbClr val="7889FB"/>
                </a:solidFill>
              </a:rPr>
              <a:t>Alibaba Cloud</a:t>
            </a:r>
            <a:r>
              <a:rPr lang="en-US" dirty="0"/>
              <a:t> ($ 2.1B)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EE598-D546-5E36-A2C6-7D34AD320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Motivation Cloud Computing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02679-52D6-1D89-8503-E27DB1323A3D}"/>
              </a:ext>
            </a:extLst>
          </p:cNvPr>
          <p:cNvSpPr txBox="1"/>
          <p:nvPr/>
        </p:nvSpPr>
        <p:spPr>
          <a:xfrm>
            <a:off x="8745967" y="1581374"/>
            <a:ext cx="17212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“Computing as </a:t>
            </a:r>
            <a:b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Utility”</a:t>
            </a:r>
          </a:p>
        </p:txBody>
      </p:sp>
    </p:spTree>
    <p:extLst>
      <p:ext uri="{BB962C8B-B14F-4D97-AF65-F5344CB8AC3E}">
        <p14:creationId xmlns:p14="http://schemas.microsoft.com/office/powerpoint/2010/main" val="20821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BF2FF-68B8-FA54-5171-90DDB785D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 allows to reduce time as necessary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4C496-110E-E8B7-7988-FC5A5B2300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Motivation Cloud Computing, cont.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DE6954-4224-D4AB-FF6C-7C931A5A32D5}"/>
              </a:ext>
            </a:extLst>
          </p:cNvPr>
          <p:cNvCxnSpPr/>
          <p:nvPr/>
        </p:nvCxnSpPr>
        <p:spPr>
          <a:xfrm flipH="1" flipV="1">
            <a:off x="7737796" y="1214483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D4FA17-8CB1-C353-6EC3-6328CEB94DC5}"/>
              </a:ext>
            </a:extLst>
          </p:cNvPr>
          <p:cNvCxnSpPr/>
          <p:nvPr/>
        </p:nvCxnSpPr>
        <p:spPr>
          <a:xfrm flipV="1">
            <a:off x="7737796" y="2617690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16">
            <a:extLst>
              <a:ext uri="{FF2B5EF4-FFF2-40B4-BE49-F238E27FC236}">
                <a16:creationId xmlns:a16="http://schemas.microsoft.com/office/drawing/2014/main" id="{27413CE7-A3EF-CFC9-0588-B49B9932B670}"/>
              </a:ext>
            </a:extLst>
          </p:cNvPr>
          <p:cNvSpPr/>
          <p:nvPr/>
        </p:nvSpPr>
        <p:spPr>
          <a:xfrm>
            <a:off x="7747033" y="1486856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745D74-EECE-BFC2-542D-1064FF691FB0}"/>
              </a:ext>
            </a:extLst>
          </p:cNvPr>
          <p:cNvCxnSpPr/>
          <p:nvPr/>
        </p:nvCxnSpPr>
        <p:spPr>
          <a:xfrm>
            <a:off x="7747032" y="1417289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31C41A-900F-D65F-EBCE-23EC0BA5960D}"/>
              </a:ext>
            </a:extLst>
          </p:cNvPr>
          <p:cNvCxnSpPr/>
          <p:nvPr/>
        </p:nvCxnSpPr>
        <p:spPr>
          <a:xfrm flipV="1">
            <a:off x="9483469" y="1486856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7E79AD-43B2-6F2D-A563-AB5C9832C6BF}"/>
              </a:ext>
            </a:extLst>
          </p:cNvPr>
          <p:cNvSpPr txBox="1"/>
          <p:nvPr/>
        </p:nvSpPr>
        <p:spPr>
          <a:xfrm>
            <a:off x="6894737" y="1738525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69028-35D7-C619-A9C2-77A92F14EA36}"/>
              </a:ext>
            </a:extLst>
          </p:cNvPr>
          <p:cNvSpPr txBox="1"/>
          <p:nvPr/>
        </p:nvSpPr>
        <p:spPr>
          <a:xfrm>
            <a:off x="8435142" y="2617690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6FA02-5A1D-C161-D42A-5241F793E689}"/>
              </a:ext>
            </a:extLst>
          </p:cNvPr>
          <p:cNvSpPr txBox="1"/>
          <p:nvPr/>
        </p:nvSpPr>
        <p:spPr>
          <a:xfrm>
            <a:off x="6971183" y="1221558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261E6-B9FC-EA60-EA57-A012844F5BF7}"/>
              </a:ext>
            </a:extLst>
          </p:cNvPr>
          <p:cNvSpPr txBox="1"/>
          <p:nvPr/>
        </p:nvSpPr>
        <p:spPr>
          <a:xfrm>
            <a:off x="9023122" y="3624966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99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CE316-CE61-0BBE-5BE3-92BB403DB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Resource Bundles</a:t>
            </a:r>
          </a:p>
          <a:p>
            <a:pPr lvl="1"/>
            <a:r>
              <a:rPr lang="en-US" dirty="0"/>
              <a:t>Logical containers (aka nodes/instances) of different resources (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Disk capacity, </a:t>
            </a:r>
            <a:r>
              <a:rPr lang="en-US" b="1" dirty="0">
                <a:solidFill>
                  <a:schemeClr val="accent1"/>
                </a:solidFill>
              </a:rPr>
              <a:t>disk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Accelerator devices (</a:t>
            </a:r>
            <a:r>
              <a:rPr lang="en-US" b="1" dirty="0">
                <a:solidFill>
                  <a:schemeClr val="accent1"/>
                </a:solidFill>
              </a:rPr>
              <a:t>GPUs</a:t>
            </a:r>
            <a:r>
              <a:rPr lang="en-US" dirty="0"/>
              <a:t>, FPGAs), </a:t>
            </a:r>
            <a:r>
              <a:rPr lang="en-US" dirty="0" err="1"/>
              <a:t>etc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Resource </a:t>
            </a:r>
            <a:br>
              <a:rPr lang="en-US" dirty="0"/>
            </a:br>
            <a:r>
              <a:rPr lang="en-US" dirty="0"/>
              <a:t>Management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8793E-DAC0-BEF0-2783-C0DAD40224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Resource Management &amp; Scheduling</a:t>
            </a:r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F12E0B8A-B854-4D0D-F1A6-44881B7D076C}"/>
              </a:ext>
            </a:extLst>
          </p:cNvPr>
          <p:cNvSpPr/>
          <p:nvPr/>
        </p:nvSpPr>
        <p:spPr>
          <a:xfrm>
            <a:off x="2759150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BF1F5C6E-4B10-9FD0-6574-42EC0C40CDEF}"/>
              </a:ext>
            </a:extLst>
          </p:cNvPr>
          <p:cNvSpPr/>
          <p:nvPr/>
        </p:nvSpPr>
        <p:spPr>
          <a:xfrm>
            <a:off x="4772943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4396D3BB-DB77-6641-EEAD-A6C6ED1CD289}"/>
              </a:ext>
            </a:extLst>
          </p:cNvPr>
          <p:cNvSpPr/>
          <p:nvPr/>
        </p:nvSpPr>
        <p:spPr>
          <a:xfrm>
            <a:off x="6786736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41C3B4CA-A676-B37F-8B22-CC4A3DA37C5F}"/>
              </a:ext>
            </a:extLst>
          </p:cNvPr>
          <p:cNvSpPr/>
          <p:nvPr/>
        </p:nvSpPr>
        <p:spPr>
          <a:xfrm>
            <a:off x="8800529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DF3ABF-192E-0E7A-218F-A7E8C7300737}"/>
              </a:ext>
            </a:extLst>
          </p:cNvPr>
          <p:cNvGrpSpPr/>
          <p:nvPr/>
        </p:nvGrpSpPr>
        <p:grpSpPr>
          <a:xfrm>
            <a:off x="3178615" y="4660041"/>
            <a:ext cx="833126" cy="738977"/>
            <a:chOff x="824576" y="4286082"/>
            <a:chExt cx="833126" cy="738977"/>
          </a:xfrm>
        </p:grpSpPr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47C7864C-C821-2E0E-28D5-6864BB0E986B}"/>
                </a:ext>
              </a:extLst>
            </p:cNvPr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BB8003B1-43F1-0C13-C720-119EFAE17DD1}"/>
                </a:ext>
              </a:extLst>
            </p:cNvPr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5AAAF17C-EAF2-FA43-23EE-8F473867C5A3}"/>
                </a:ext>
              </a:extLst>
            </p:cNvPr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A2E5A511-C2D8-1D8C-42A0-3CA6141D075A}"/>
                </a:ext>
              </a:extLst>
            </p:cNvPr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E33DF3D-325D-CB49-3027-E3C1BCA36424}"/>
              </a:ext>
            </a:extLst>
          </p:cNvPr>
          <p:cNvSpPr txBox="1"/>
          <p:nvPr/>
        </p:nvSpPr>
        <p:spPr>
          <a:xfrm>
            <a:off x="2630457" y="3927044"/>
            <a:ext cx="19211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 m5.large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(2vCPU, 8GB Mem)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8D01DA-0FE4-29D7-164B-51FCA6E08AD6}"/>
              </a:ext>
            </a:extLst>
          </p:cNvPr>
          <p:cNvGrpSpPr/>
          <p:nvPr/>
        </p:nvGrpSpPr>
        <p:grpSpPr>
          <a:xfrm>
            <a:off x="4717869" y="3922118"/>
            <a:ext cx="1867299" cy="1541555"/>
            <a:chOff x="2820154" y="4627080"/>
            <a:chExt cx="1867299" cy="15415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0C88B0-3C31-E3E1-7A8A-AF6F2E8EA2EF}"/>
                </a:ext>
              </a:extLst>
            </p:cNvPr>
            <p:cNvSpPr/>
            <p:nvPr/>
          </p:nvSpPr>
          <p:spPr>
            <a:xfrm>
              <a:off x="2875228" y="5019826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037E3D-0D91-5050-96CD-735D4015A791}"/>
                </a:ext>
              </a:extLst>
            </p:cNvPr>
            <p:cNvSpPr txBox="1"/>
            <p:nvPr/>
          </p:nvSpPr>
          <p:spPr>
            <a:xfrm>
              <a:off x="2820154" y="4640933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CD2425-32D7-7327-30DF-09CEECC84827}"/>
                </a:ext>
              </a:extLst>
            </p:cNvPr>
            <p:cNvSpPr txBox="1"/>
            <p:nvPr/>
          </p:nvSpPr>
          <p:spPr>
            <a:xfrm>
              <a:off x="3757644" y="4627080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10/12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vc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488BAD-6028-B60F-E7AE-13E1016BF01A}"/>
                </a:ext>
              </a:extLst>
            </p:cNvPr>
            <p:cNvSpPr/>
            <p:nvPr/>
          </p:nvSpPr>
          <p:spPr>
            <a:xfrm>
              <a:off x="3821584" y="5013560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C4125CE7-558E-6DAC-ECC9-3CEC82DD1373}"/>
                </a:ext>
              </a:extLst>
            </p:cNvPr>
            <p:cNvSpPr/>
            <p:nvPr/>
          </p:nvSpPr>
          <p:spPr>
            <a:xfrm>
              <a:off x="2938841" y="5074920"/>
              <a:ext cx="380784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hteck 29">
              <a:extLst>
                <a:ext uri="{FF2B5EF4-FFF2-40B4-BE49-F238E27FC236}">
                  <a16:creationId xmlns:a16="http://schemas.microsoft.com/office/drawing/2014/main" id="{6B2C8E88-85CD-F6AA-0CD2-D787D620C9C1}"/>
                </a:ext>
              </a:extLst>
            </p:cNvPr>
            <p:cNvSpPr/>
            <p:nvPr/>
          </p:nvSpPr>
          <p:spPr>
            <a:xfrm>
              <a:off x="2935868" y="542712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hteck 29">
              <a:extLst>
                <a:ext uri="{FF2B5EF4-FFF2-40B4-BE49-F238E27FC236}">
                  <a16:creationId xmlns:a16="http://schemas.microsoft.com/office/drawing/2014/main" id="{69DEBD29-913B-4732-AF45-A82FC75A2B5D}"/>
                </a:ext>
              </a:extLst>
            </p:cNvPr>
            <p:cNvSpPr/>
            <p:nvPr/>
          </p:nvSpPr>
          <p:spPr>
            <a:xfrm>
              <a:off x="3883713" y="579868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BE33ED3A-ECED-0F0E-E9C5-19981973CF0C}"/>
                </a:ext>
              </a:extLst>
            </p:cNvPr>
            <p:cNvSpPr/>
            <p:nvPr/>
          </p:nvSpPr>
          <p:spPr>
            <a:xfrm>
              <a:off x="2935867" y="579455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78FC6542-B35E-B76B-AC26-970B5D8DCD20}"/>
                </a:ext>
              </a:extLst>
            </p:cNvPr>
            <p:cNvSpPr/>
            <p:nvPr/>
          </p:nvSpPr>
          <p:spPr>
            <a:xfrm>
              <a:off x="3871413" y="5074773"/>
              <a:ext cx="719059" cy="6825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7B2F31-7EC3-0491-CC29-2DAD32AD23A7}"/>
              </a:ext>
            </a:extLst>
          </p:cNvPr>
          <p:cNvGrpSpPr/>
          <p:nvPr/>
        </p:nvGrpSpPr>
        <p:grpSpPr>
          <a:xfrm>
            <a:off x="7303332" y="4303980"/>
            <a:ext cx="810081" cy="1148809"/>
            <a:chOff x="5405617" y="5008942"/>
            <a:chExt cx="810081" cy="11488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DB0B07-22B0-659A-AC01-E4BFF2CB71F4}"/>
                </a:ext>
              </a:extLst>
            </p:cNvPr>
            <p:cNvSpPr/>
            <p:nvPr/>
          </p:nvSpPr>
          <p:spPr>
            <a:xfrm>
              <a:off x="5405617" y="5008942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7990CB3B-0BAD-F680-3E82-0BF3E98A4B43}"/>
                </a:ext>
              </a:extLst>
            </p:cNvPr>
            <p:cNvSpPr/>
            <p:nvPr/>
          </p:nvSpPr>
          <p:spPr>
            <a:xfrm>
              <a:off x="5615526" y="578483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7402B050-DF6D-7E5F-CFF3-1ABED23D755E}"/>
                </a:ext>
              </a:extLst>
            </p:cNvPr>
            <p:cNvSpPr/>
            <p:nvPr/>
          </p:nvSpPr>
          <p:spPr>
            <a:xfrm>
              <a:off x="5455446" y="5070156"/>
              <a:ext cx="719059" cy="625006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38A94AC-850F-6CBC-B850-5F6285E327B4}"/>
                </a:ext>
              </a:extLst>
            </p:cNvPr>
            <p:cNvCxnSpPr/>
            <p:nvPr/>
          </p:nvCxnSpPr>
          <p:spPr>
            <a:xfrm flipV="1">
              <a:off x="5405617" y="5738810"/>
              <a:ext cx="810081" cy="1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5EB8CD-0AC8-968D-B09B-BA9F9F1156FB}"/>
              </a:ext>
            </a:extLst>
          </p:cNvPr>
          <p:cNvGrpSpPr/>
          <p:nvPr/>
        </p:nvGrpSpPr>
        <p:grpSpPr>
          <a:xfrm>
            <a:off x="8857648" y="4344748"/>
            <a:ext cx="1697845" cy="978525"/>
            <a:chOff x="6959933" y="5049710"/>
            <a:chExt cx="1697845" cy="97852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4B6CCC-C4AA-6F42-5875-332260918689}"/>
                </a:ext>
              </a:extLst>
            </p:cNvPr>
            <p:cNvGrpSpPr/>
            <p:nvPr/>
          </p:nvGrpSpPr>
          <p:grpSpPr>
            <a:xfrm>
              <a:off x="7448036" y="5049710"/>
              <a:ext cx="569542" cy="386027"/>
              <a:chOff x="5586421" y="3056661"/>
              <a:chExt cx="288193" cy="23670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80633C-735F-A382-3B39-92C99D187FF8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3869B2C-463C-0021-7E0D-393B37264F57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D4156C4-A045-39A2-A86E-4EA9B385640A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84F1B3C-4E83-5C56-80DC-1C4F7D27F89F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2218C7B-050A-2759-5815-334DC6A4F542}"/>
                </a:ext>
              </a:extLst>
            </p:cNvPr>
            <p:cNvGrpSpPr/>
            <p:nvPr/>
          </p:nvGrpSpPr>
          <p:grpSpPr>
            <a:xfrm>
              <a:off x="7447881" y="5642208"/>
              <a:ext cx="569542" cy="386027"/>
              <a:chOff x="5586421" y="3056661"/>
              <a:chExt cx="288193" cy="23670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D6CFBD1-8F2F-3211-BED3-FC806A2AF692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D8CDB33-98B9-50E7-D336-2A2364CF2E3C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223310F-68E1-317D-1DD0-CB14183BAE4E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D67DE9E-A4E0-6887-4570-EDFBDC69AACB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Rechteck 29">
              <a:extLst>
                <a:ext uri="{FF2B5EF4-FFF2-40B4-BE49-F238E27FC236}">
                  <a16:creationId xmlns:a16="http://schemas.microsoft.com/office/drawing/2014/main" id="{2ED213C1-CA8D-F9C9-03D0-F0E196070330}"/>
                </a:ext>
              </a:extLst>
            </p:cNvPr>
            <p:cNvSpPr/>
            <p:nvPr/>
          </p:nvSpPr>
          <p:spPr>
            <a:xfrm>
              <a:off x="8276994" y="508102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6C99200E-8CCA-DE73-0124-4237632C9940}"/>
                </a:ext>
              </a:extLst>
            </p:cNvPr>
            <p:cNvSpPr/>
            <p:nvPr/>
          </p:nvSpPr>
          <p:spPr>
            <a:xfrm>
              <a:off x="8275848" y="566904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1A49AB2-3EC8-38C2-1726-72B4E6DBC04D}"/>
                </a:ext>
              </a:extLst>
            </p:cNvPr>
            <p:cNvCxnSpPr>
              <a:endCxn id="46" idx="2"/>
            </p:cNvCxnSpPr>
            <p:nvPr/>
          </p:nvCxnSpPr>
          <p:spPr>
            <a:xfrm>
              <a:off x="6967030" y="5242723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4D582E6-20EA-FEB1-4EE9-351538BB1D98}"/>
                </a:ext>
              </a:extLst>
            </p:cNvPr>
            <p:cNvCxnSpPr>
              <a:endCxn id="42" idx="2"/>
            </p:cNvCxnSpPr>
            <p:nvPr/>
          </p:nvCxnSpPr>
          <p:spPr>
            <a:xfrm>
              <a:off x="6967030" y="5258471"/>
              <a:ext cx="480851" cy="5767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938611-A634-8C1E-BC30-440D87FB99F4}"/>
                </a:ext>
              </a:extLst>
            </p:cNvPr>
            <p:cNvCxnSpPr/>
            <p:nvPr/>
          </p:nvCxnSpPr>
          <p:spPr>
            <a:xfrm>
              <a:off x="6959933" y="5909169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07DC443-B74F-A62B-8BCC-1A6191B99B63}"/>
                </a:ext>
              </a:extLst>
            </p:cNvPr>
            <p:cNvCxnSpPr>
              <a:stCxn id="43" idx="0"/>
              <a:endCxn id="32" idx="1"/>
            </p:cNvCxnSpPr>
            <p:nvPr/>
          </p:nvCxnSpPr>
          <p:spPr>
            <a:xfrm>
              <a:off x="8017578" y="5242724"/>
              <a:ext cx="259416" cy="3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0F94B0D-2C84-20BF-0868-A14DBF5DF0C6}"/>
                </a:ext>
              </a:extLst>
            </p:cNvPr>
            <p:cNvCxnSpPr>
              <a:stCxn id="39" idx="0"/>
              <a:endCxn id="33" idx="1"/>
            </p:cNvCxnSpPr>
            <p:nvPr/>
          </p:nvCxnSpPr>
          <p:spPr>
            <a:xfrm flipV="1">
              <a:off x="8017423" y="5834124"/>
              <a:ext cx="258425" cy="10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2E11E75-9DAD-A7CE-EB8A-9D7769123F3B}"/>
              </a:ext>
            </a:extLst>
          </p:cNvPr>
          <p:cNvSpPr txBox="1"/>
          <p:nvPr/>
        </p:nvSpPr>
        <p:spPr>
          <a:xfrm>
            <a:off x="7022507" y="350822"/>
            <a:ext cx="30541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Scheduling is a fundamental computer science technique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(at many different levels)</a:t>
            </a:r>
          </a:p>
        </p:txBody>
      </p:sp>
    </p:spTree>
    <p:extLst>
      <p:ext uri="{BB962C8B-B14F-4D97-AF65-F5344CB8AC3E}">
        <p14:creationId xmlns:p14="http://schemas.microsoft.com/office/powerpoint/2010/main" val="21149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D5EC4-2064-60A1-5E8A-7BCFBF1C2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 SQL, ML, Stream, Graph</a:t>
            </a:r>
          </a:p>
          <a:p>
            <a:pPr lvl="1"/>
            <a:r>
              <a:rPr lang="en-US" dirty="0"/>
              <a:t>Spark core (incl RDDs)</a:t>
            </a:r>
          </a:p>
          <a:p>
            <a:pPr lvl="1"/>
            <a:r>
              <a:rPr lang="en-US" dirty="0"/>
              <a:t>Different file systems/formats, and </a:t>
            </a:r>
            <a:br>
              <a:rPr lang="en-US" dirty="0"/>
            </a:br>
            <a:r>
              <a:rPr lang="en-US" dirty="0"/>
              <a:t>data sources: </a:t>
            </a: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Mesos, 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Separation of concerns: </a:t>
            </a:r>
            <a:br>
              <a:rPr lang="en-US" dirty="0"/>
            </a:br>
            <a:r>
              <a:rPr lang="en-US" dirty="0"/>
              <a:t>     resource allocation vs task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6C152-1BD7-0C9A-BF4E-71AB8CD44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Resource Management &amp; Scheduling, cont.</a:t>
            </a:r>
          </a:p>
          <a:p>
            <a:endParaRPr lang="en-US" dirty="0"/>
          </a:p>
        </p:txBody>
      </p:sp>
      <p:pic>
        <p:nvPicPr>
          <p:cNvPr id="4" name="Picture 3" descr="https://spark.apache.org/images/spark-stack.png">
            <a:extLst>
              <a:ext uri="{FF2B5EF4-FFF2-40B4-BE49-F238E27FC236}">
                <a16:creationId xmlns:a16="http://schemas.microsoft.com/office/drawing/2014/main" id="{08F5EDFE-C712-1EEE-77AF-E8B5F0738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43" y="1311995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8BBD08-071A-525D-851D-B1ECD3F020F9}"/>
              </a:ext>
            </a:extLst>
          </p:cNvPr>
          <p:cNvSpPr/>
          <p:nvPr/>
        </p:nvSpPr>
        <p:spPr>
          <a:xfrm>
            <a:off x="8361593" y="1002934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FF66E-7162-CFE9-C548-705BE27F9E6D}"/>
              </a:ext>
            </a:extLst>
          </p:cNvPr>
          <p:cNvSpPr/>
          <p:nvPr/>
        </p:nvSpPr>
        <p:spPr>
          <a:xfrm>
            <a:off x="5844842" y="3504872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16293-D12F-12D6-11CF-1C68EDA3D2CB}"/>
              </a:ext>
            </a:extLst>
          </p:cNvPr>
          <p:cNvSpPr/>
          <p:nvPr/>
        </p:nvSpPr>
        <p:spPr>
          <a:xfrm>
            <a:off x="7002937" y="350487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EE8531-B224-5B9B-779F-54C23CA5A9B0}"/>
              </a:ext>
            </a:extLst>
          </p:cNvPr>
          <p:cNvSpPr/>
          <p:nvPr/>
        </p:nvSpPr>
        <p:spPr>
          <a:xfrm>
            <a:off x="8161032" y="350487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2322C-50CF-C9CE-B53F-F540D6E8DBDD}"/>
              </a:ext>
            </a:extLst>
          </p:cNvPr>
          <p:cNvSpPr/>
          <p:nvPr/>
        </p:nvSpPr>
        <p:spPr>
          <a:xfrm>
            <a:off x="9328866" y="3504869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F79AB-D88F-0EF5-46EC-53F6734E4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24" y="4463812"/>
            <a:ext cx="1364789" cy="620979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30C1F616-CF25-8ACF-C09F-DB136145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2481" y="4258988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park.apache.org/images/spark-logo-trademark.png">
            <a:extLst>
              <a:ext uri="{FF2B5EF4-FFF2-40B4-BE49-F238E27FC236}">
                <a16:creationId xmlns:a16="http://schemas.microsoft.com/office/drawing/2014/main" id="{CB0969BC-84E1-29A7-3CC2-836876DA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32" y="416782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347DB3-4EDF-87B9-92D3-1018747EA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41" y="4673813"/>
            <a:ext cx="1345926" cy="2376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2B64A5-E13E-0AC8-43DF-F52BA2384F66}"/>
              </a:ext>
            </a:extLst>
          </p:cNvPr>
          <p:cNvSpPr/>
          <p:nvPr/>
        </p:nvSpPr>
        <p:spPr>
          <a:xfrm>
            <a:off x="5667118" y="3436659"/>
            <a:ext cx="4875137" cy="171796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4191</Words>
  <Application>Microsoft Office PowerPoint</Application>
  <PresentationFormat>Widescreen</PresentationFormat>
  <Paragraphs>607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- 09 Cloud Resource Management and Scheduling</dc:title>
  <dc:creator>Matthias Boehm</dc:creator>
  <cp:lastModifiedBy>Matthias Boehm</cp:lastModifiedBy>
  <cp:revision>738</cp:revision>
  <cp:lastPrinted>2021-03-24T16:10:50Z</cp:lastPrinted>
  <dcterms:created xsi:type="dcterms:W3CDTF">2023-02-25T13:39:16Z</dcterms:created>
  <dcterms:modified xsi:type="dcterms:W3CDTF">2024-12-12T17:22:01Z</dcterms:modified>
</cp:coreProperties>
</file>