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5"/>
  </p:notesMasterIdLst>
  <p:sldIdLst>
    <p:sldId id="359" r:id="rId3"/>
    <p:sldId id="424" r:id="rId4"/>
    <p:sldId id="488" r:id="rId5"/>
    <p:sldId id="491" r:id="rId6"/>
    <p:sldId id="490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445" r:id="rId15"/>
    <p:sldId id="501" r:id="rId16"/>
    <p:sldId id="502" r:id="rId17"/>
    <p:sldId id="503" r:id="rId18"/>
    <p:sldId id="492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493" r:id="rId28"/>
    <p:sldId id="512" r:id="rId29"/>
    <p:sldId id="513" r:id="rId30"/>
    <p:sldId id="514" r:id="rId31"/>
    <p:sldId id="515" r:id="rId32"/>
    <p:sldId id="516" r:id="rId33"/>
    <p:sldId id="427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94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rewrite to textbook 1-pass via 2</a:t>
            </a:r>
            <a:r>
              <a:rPr lang="en-US" baseline="30000" dirty="0"/>
              <a:t>nd</a:t>
            </a:r>
            <a:r>
              <a:rPr lang="en-US" baseline="0" dirty="0"/>
              <a:t> binomial formula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39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1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12 Distributed Stream Processing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fragung.tu-berlin.de/evasys/online.php?pswd=JNXRG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befragung.tu-berlin.de/evasys/online.php?pswd=1X7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flink.apache.org/news/2019/02/13/unified-batch-streaming-blink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7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emf"/><Relationship Id="rId5" Type="http://schemas.openxmlformats.org/officeDocument/2006/relationships/image" Target="../media/image49.png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12 Distributed Stream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10,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3535-B720-7FCC-FB18-FB744E86F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minimal DAG w/o redundancy </a:t>
            </a:r>
            <a:br>
              <a:rPr lang="en-US" dirty="0"/>
            </a:br>
            <a:r>
              <a:rPr lang="en-US" dirty="0"/>
              <a:t>(see </a:t>
            </a:r>
            <a:r>
              <a:rPr lang="en-US" b="1" dirty="0">
                <a:solidFill>
                  <a:srgbClr val="7889FB"/>
                </a:solidFill>
              </a:rPr>
              <a:t>DM 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27D6-2B74-C102-B42C-906D5D95D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4" name="Right Arrow 10">
            <a:extLst>
              <a:ext uri="{FF2B5EF4-FFF2-40B4-BE49-F238E27FC236}">
                <a16:creationId xmlns:a16="http://schemas.microsoft.com/office/drawing/2014/main" id="{DBEBC5A1-3F74-FE5E-30B3-209EF4ED1813}"/>
              </a:ext>
            </a:extLst>
          </p:cNvPr>
          <p:cNvSpPr/>
          <p:nvPr/>
        </p:nvSpPr>
        <p:spPr>
          <a:xfrm>
            <a:off x="6595574" y="2482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AB3CD-72AD-8579-5E55-C9732B35EE7F}"/>
              </a:ext>
            </a:extLst>
          </p:cNvPr>
          <p:cNvGrpSpPr/>
          <p:nvPr/>
        </p:nvGrpSpPr>
        <p:grpSpPr>
          <a:xfrm>
            <a:off x="2070941" y="2333084"/>
            <a:ext cx="1817427" cy="1820771"/>
            <a:chOff x="1086926" y="2467619"/>
            <a:chExt cx="1817427" cy="1820771"/>
          </a:xfrm>
        </p:grpSpPr>
        <p:cxnSp>
          <p:nvCxnSpPr>
            <p:cNvPr id="6" name="Gerade Verbindung 9">
              <a:extLst>
                <a:ext uri="{FF2B5EF4-FFF2-40B4-BE49-F238E27FC236}">
                  <a16:creationId xmlns:a16="http://schemas.microsoft.com/office/drawing/2014/main" id="{29F1854C-46CF-D163-D09D-42F094CD03FD}"/>
                </a:ext>
              </a:extLst>
            </p:cNvPr>
            <p:cNvCxnSpPr>
              <a:stCxn id="9" idx="0"/>
              <a:endCxn id="12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D9AE2ABA-AE70-387C-EC5A-6850110ED703}"/>
                </a:ext>
              </a:extLst>
            </p:cNvPr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3659028-468F-10B2-F5C5-DEA034536041}"/>
                </a:ext>
              </a:extLst>
            </p:cNvPr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9" name="Textfeld 7">
              <a:extLst>
                <a:ext uri="{FF2B5EF4-FFF2-40B4-BE49-F238E27FC236}">
                  <a16:creationId xmlns:a16="http://schemas.microsoft.com/office/drawing/2014/main" id="{AE4FFC0A-2D44-419B-B4EC-169F57198393}"/>
                </a:ext>
              </a:extLst>
            </p:cNvPr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0E0D8E19-CFA0-8118-2815-FEEF2BA6A387}"/>
                </a:ext>
              </a:extLst>
            </p:cNvPr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F7210D-6435-D86C-59B0-9AB9D6C4A6F6}"/>
                </a:ext>
              </a:extLst>
            </p:cNvPr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1E296C2F-5371-D3F6-C9D7-9096FE5756F8}"/>
                </a:ext>
              </a:extLst>
            </p:cNvPr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9">
              <a:extLst>
                <a:ext uri="{FF2B5EF4-FFF2-40B4-BE49-F238E27FC236}">
                  <a16:creationId xmlns:a16="http://schemas.microsoft.com/office/drawing/2014/main" id="{6969F7F2-1A70-2996-5614-A595857FEE38}"/>
                </a:ext>
              </a:extLst>
            </p:cNvPr>
            <p:cNvCxnSpPr>
              <a:stCxn id="8" idx="0"/>
              <a:endCxn id="11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DE6E7814-002B-A365-3B37-16615B4295DD}"/>
                </a:ext>
              </a:extLst>
            </p:cNvPr>
            <p:cNvCxnSpPr>
              <a:stCxn id="7" idx="0"/>
              <a:endCxn id="10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3BE105D5-EBF5-F473-4AFD-4662AA372BFD}"/>
                </a:ext>
              </a:extLst>
            </p:cNvPr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6" name="Gerade Verbindung 9">
              <a:extLst>
                <a:ext uri="{FF2B5EF4-FFF2-40B4-BE49-F238E27FC236}">
                  <a16:creationId xmlns:a16="http://schemas.microsoft.com/office/drawing/2014/main" id="{E01042E2-06D3-3E10-313F-0C6ABC1E5403}"/>
                </a:ext>
              </a:extLst>
            </p:cNvPr>
            <p:cNvCxnSpPr>
              <a:stCxn id="15" idx="2"/>
              <a:endCxn id="10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">
              <a:extLst>
                <a:ext uri="{FF2B5EF4-FFF2-40B4-BE49-F238E27FC236}">
                  <a16:creationId xmlns:a16="http://schemas.microsoft.com/office/drawing/2014/main" id="{5B9487A5-F5C9-45AC-0EBD-F358B0BCF022}"/>
                </a:ext>
              </a:extLst>
            </p:cNvPr>
            <p:cNvCxnSpPr>
              <a:stCxn id="15" idx="2"/>
              <a:endCxn id="11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EFC17682-8529-1856-BEB6-C018F7252A16}"/>
                </a:ext>
              </a:extLst>
            </p:cNvPr>
            <p:cNvCxnSpPr>
              <a:stCxn id="15" idx="2"/>
              <a:endCxn id="12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7">
              <a:extLst>
                <a:ext uri="{FF2B5EF4-FFF2-40B4-BE49-F238E27FC236}">
                  <a16:creationId xmlns:a16="http://schemas.microsoft.com/office/drawing/2014/main" id="{BCA63BA6-6C0C-BDBD-83B8-EDE588C68B81}"/>
                </a:ext>
              </a:extLst>
            </p:cNvPr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B21D0C19-FF1B-8688-2C62-498D03002AF9}"/>
                </a:ext>
              </a:extLst>
            </p:cNvPr>
            <p:cNvCxnSpPr>
              <a:stCxn id="19" idx="2"/>
              <a:endCxn id="15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CB7D67-AF1D-E8F5-B161-E5D94E20F5CF}"/>
              </a:ext>
            </a:extLst>
          </p:cNvPr>
          <p:cNvGrpSpPr/>
          <p:nvPr/>
        </p:nvGrpSpPr>
        <p:grpSpPr>
          <a:xfrm>
            <a:off x="4146173" y="2339574"/>
            <a:ext cx="2041168" cy="2219605"/>
            <a:chOff x="3162158" y="2474109"/>
            <a:chExt cx="2041168" cy="2219605"/>
          </a:xfrm>
        </p:grpSpPr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09422CAD-8DD9-17DC-A2A7-F8434246D735}"/>
                </a:ext>
              </a:extLst>
            </p:cNvPr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Gerade Verbindung 11">
              <a:extLst>
                <a:ext uri="{FF2B5EF4-FFF2-40B4-BE49-F238E27FC236}">
                  <a16:creationId xmlns:a16="http://schemas.microsoft.com/office/drawing/2014/main" id="{DB7CCD44-A7BE-FC37-78EC-05DD903F36FA}"/>
                </a:ext>
              </a:extLst>
            </p:cNvPr>
            <p:cNvCxnSpPr>
              <a:stCxn id="30" idx="0"/>
              <a:endCxn id="22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E0B73181-A8D3-2EDB-9646-6959D80C088E}"/>
                </a:ext>
              </a:extLst>
            </p:cNvPr>
            <p:cNvCxnSpPr>
              <a:stCxn id="26" idx="0"/>
              <a:endCxn id="28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7">
              <a:extLst>
                <a:ext uri="{FF2B5EF4-FFF2-40B4-BE49-F238E27FC236}">
                  <a16:creationId xmlns:a16="http://schemas.microsoft.com/office/drawing/2014/main" id="{9F736420-D5B7-F51E-5F52-C3013332DDD3}"/>
                </a:ext>
              </a:extLst>
            </p:cNvPr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6" name="Textfeld 7">
              <a:extLst>
                <a:ext uri="{FF2B5EF4-FFF2-40B4-BE49-F238E27FC236}">
                  <a16:creationId xmlns:a16="http://schemas.microsoft.com/office/drawing/2014/main" id="{67A37D51-D1CC-D7E3-144A-3AD0759F546C}"/>
                </a:ext>
              </a:extLst>
            </p:cNvPr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7" name="Textfeld 10">
              <a:extLst>
                <a:ext uri="{FF2B5EF4-FFF2-40B4-BE49-F238E27FC236}">
                  <a16:creationId xmlns:a16="http://schemas.microsoft.com/office/drawing/2014/main" id="{EAD8DD07-F615-8BE8-7BCE-05C87F0DABE4}"/>
                </a:ext>
              </a:extLst>
            </p:cNvPr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10">
              <a:extLst>
                <a:ext uri="{FF2B5EF4-FFF2-40B4-BE49-F238E27FC236}">
                  <a16:creationId xmlns:a16="http://schemas.microsoft.com/office/drawing/2014/main" id="{8A97ED14-4226-8507-39C5-FCC3FDDE3BB2}"/>
                </a:ext>
              </a:extLst>
            </p:cNvPr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9">
              <a:extLst>
                <a:ext uri="{FF2B5EF4-FFF2-40B4-BE49-F238E27FC236}">
                  <a16:creationId xmlns:a16="http://schemas.microsoft.com/office/drawing/2014/main" id="{D9FABAAE-4CCA-9270-2EE5-EFD86AF9099B}"/>
                </a:ext>
              </a:extLst>
            </p:cNvPr>
            <p:cNvCxnSpPr>
              <a:stCxn id="25" idx="0"/>
              <a:endCxn id="27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">
              <a:extLst>
                <a:ext uri="{FF2B5EF4-FFF2-40B4-BE49-F238E27FC236}">
                  <a16:creationId xmlns:a16="http://schemas.microsoft.com/office/drawing/2014/main" id="{EFE49741-6D94-93E3-B3ED-E94CC496E84C}"/>
                </a:ext>
              </a:extLst>
            </p:cNvPr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038D4AA6-728E-70D3-7336-30BF5915A3FB}"/>
                </a:ext>
              </a:extLst>
            </p:cNvPr>
            <p:cNvCxnSpPr>
              <a:stCxn id="30" idx="2"/>
              <a:endCxn id="27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9">
              <a:extLst>
                <a:ext uri="{FF2B5EF4-FFF2-40B4-BE49-F238E27FC236}">
                  <a16:creationId xmlns:a16="http://schemas.microsoft.com/office/drawing/2014/main" id="{586AC5E9-E17F-2AF4-738B-0B603600761A}"/>
                </a:ext>
              </a:extLst>
            </p:cNvPr>
            <p:cNvCxnSpPr>
              <a:stCxn id="30" idx="2"/>
              <a:endCxn id="28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7">
              <a:extLst>
                <a:ext uri="{FF2B5EF4-FFF2-40B4-BE49-F238E27FC236}">
                  <a16:creationId xmlns:a16="http://schemas.microsoft.com/office/drawing/2014/main" id="{54537179-5790-E14A-5F66-538B9B746331}"/>
                </a:ext>
              </a:extLst>
            </p:cNvPr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6AE049AD-E1B2-CE77-375D-28BF51F1E2E6}"/>
                </a:ext>
              </a:extLst>
            </p:cNvPr>
            <p:cNvCxnSpPr>
              <a:stCxn id="33" idx="2"/>
              <a:endCxn id="22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9">
              <a:extLst>
                <a:ext uri="{FF2B5EF4-FFF2-40B4-BE49-F238E27FC236}">
                  <a16:creationId xmlns:a16="http://schemas.microsoft.com/office/drawing/2014/main" id="{0A04AEC7-CB67-A269-FC89-927FA1EE6024}"/>
                </a:ext>
              </a:extLst>
            </p:cNvPr>
            <p:cNvCxnSpPr>
              <a:stCxn id="36" idx="0"/>
              <a:endCxn id="37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7">
              <a:extLst>
                <a:ext uri="{FF2B5EF4-FFF2-40B4-BE49-F238E27FC236}">
                  <a16:creationId xmlns:a16="http://schemas.microsoft.com/office/drawing/2014/main" id="{A39B09EB-C584-0CB5-BCFB-A7877E19084F}"/>
                </a:ext>
              </a:extLst>
            </p:cNvPr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feld 10">
              <a:extLst>
                <a:ext uri="{FF2B5EF4-FFF2-40B4-BE49-F238E27FC236}">
                  <a16:creationId xmlns:a16="http://schemas.microsoft.com/office/drawing/2014/main" id="{63188FAD-6BC0-82C0-281F-8FF10DEA5A36}"/>
                </a:ext>
              </a:extLst>
            </p:cNvPr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Gerade Verbindung 11">
              <a:extLst>
                <a:ext uri="{FF2B5EF4-FFF2-40B4-BE49-F238E27FC236}">
                  <a16:creationId xmlns:a16="http://schemas.microsoft.com/office/drawing/2014/main" id="{2AAF8B9A-6769-8F8F-451F-8731DDD51F62}"/>
                </a:ext>
              </a:extLst>
            </p:cNvPr>
            <p:cNvCxnSpPr>
              <a:stCxn id="37" idx="0"/>
              <a:endCxn id="22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5A4F3E-3B6A-4081-4904-8D2E7CE869CC}"/>
              </a:ext>
            </a:extLst>
          </p:cNvPr>
          <p:cNvGrpSpPr/>
          <p:nvPr/>
        </p:nvGrpSpPr>
        <p:grpSpPr>
          <a:xfrm>
            <a:off x="6960732" y="2336330"/>
            <a:ext cx="2949070" cy="2219605"/>
            <a:chOff x="5976717" y="2470865"/>
            <a:chExt cx="2949070" cy="2219605"/>
          </a:xfrm>
        </p:grpSpPr>
        <p:sp>
          <p:nvSpPr>
            <p:cNvPr id="40" name="Textfeld 10">
              <a:extLst>
                <a:ext uri="{FF2B5EF4-FFF2-40B4-BE49-F238E27FC236}">
                  <a16:creationId xmlns:a16="http://schemas.microsoft.com/office/drawing/2014/main" id="{08CD92B4-031A-3A57-2175-43AD93917D3F}"/>
                </a:ext>
              </a:extLst>
            </p:cNvPr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Gerade Verbindung 11">
              <a:extLst>
                <a:ext uri="{FF2B5EF4-FFF2-40B4-BE49-F238E27FC236}">
                  <a16:creationId xmlns:a16="http://schemas.microsoft.com/office/drawing/2014/main" id="{BE6A105F-AF13-88AF-3C41-6F8D21BF3E72}"/>
                </a:ext>
              </a:extLst>
            </p:cNvPr>
            <p:cNvCxnSpPr>
              <a:stCxn id="48" idx="0"/>
              <a:endCxn id="40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">
              <a:extLst>
                <a:ext uri="{FF2B5EF4-FFF2-40B4-BE49-F238E27FC236}">
                  <a16:creationId xmlns:a16="http://schemas.microsoft.com/office/drawing/2014/main" id="{E0DF50E7-94C9-26A7-C1AE-FD132FF70505}"/>
                </a:ext>
              </a:extLst>
            </p:cNvPr>
            <p:cNvCxnSpPr>
              <a:stCxn id="44" idx="0"/>
              <a:endCxn id="46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B81FC3AF-7D6B-D3E5-8635-8BC5B7F017B5}"/>
                </a:ext>
              </a:extLst>
            </p:cNvPr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44" name="Textfeld 7">
              <a:extLst>
                <a:ext uri="{FF2B5EF4-FFF2-40B4-BE49-F238E27FC236}">
                  <a16:creationId xmlns:a16="http://schemas.microsoft.com/office/drawing/2014/main" id="{0CD45C33-1EA1-90DC-4FD7-C75A0E634F36}"/>
                </a:ext>
              </a:extLst>
            </p:cNvPr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45" name="Textfeld 10">
              <a:extLst>
                <a:ext uri="{FF2B5EF4-FFF2-40B4-BE49-F238E27FC236}">
                  <a16:creationId xmlns:a16="http://schemas.microsoft.com/office/drawing/2014/main" id="{A0D9C790-4FA5-0094-F665-5622666FE30B}"/>
                </a:ext>
              </a:extLst>
            </p:cNvPr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feld 10">
              <a:extLst>
                <a:ext uri="{FF2B5EF4-FFF2-40B4-BE49-F238E27FC236}">
                  <a16:creationId xmlns:a16="http://schemas.microsoft.com/office/drawing/2014/main" id="{52CF1443-6A2D-61F7-C39F-2B7420C53869}"/>
                </a:ext>
              </a:extLst>
            </p:cNvPr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>
              <a:extLst>
                <a:ext uri="{FF2B5EF4-FFF2-40B4-BE49-F238E27FC236}">
                  <a16:creationId xmlns:a16="http://schemas.microsoft.com/office/drawing/2014/main" id="{A4FAFCB1-BB8A-26C2-F2E1-EF514AB43E0C}"/>
                </a:ext>
              </a:extLst>
            </p:cNvPr>
            <p:cNvCxnSpPr>
              <a:stCxn id="43" idx="0"/>
              <a:endCxn id="45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0">
              <a:extLst>
                <a:ext uri="{FF2B5EF4-FFF2-40B4-BE49-F238E27FC236}">
                  <a16:creationId xmlns:a16="http://schemas.microsoft.com/office/drawing/2014/main" id="{D6BDD7FB-5CDB-AFF5-49E0-F9B6D59CC577}"/>
                </a:ext>
              </a:extLst>
            </p:cNvPr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9" name="Gerade Verbindung 9">
              <a:extLst>
                <a:ext uri="{FF2B5EF4-FFF2-40B4-BE49-F238E27FC236}">
                  <a16:creationId xmlns:a16="http://schemas.microsoft.com/office/drawing/2014/main" id="{141F3358-DB80-96EE-EDB0-392A242C5CD6}"/>
                </a:ext>
              </a:extLst>
            </p:cNvPr>
            <p:cNvCxnSpPr>
              <a:stCxn id="48" idx="2"/>
              <a:endCxn id="45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">
              <a:extLst>
                <a:ext uri="{FF2B5EF4-FFF2-40B4-BE49-F238E27FC236}">
                  <a16:creationId xmlns:a16="http://schemas.microsoft.com/office/drawing/2014/main" id="{093C43A9-EDDC-7596-1F3F-D0CB88A307C2}"/>
                </a:ext>
              </a:extLst>
            </p:cNvPr>
            <p:cNvCxnSpPr>
              <a:stCxn id="48" idx="2"/>
              <a:endCxn id="46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7">
              <a:extLst>
                <a:ext uri="{FF2B5EF4-FFF2-40B4-BE49-F238E27FC236}">
                  <a16:creationId xmlns:a16="http://schemas.microsoft.com/office/drawing/2014/main" id="{A318CBF8-53AB-127C-A7B6-DC463F1C4B5C}"/>
                </a:ext>
              </a:extLst>
            </p:cNvPr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C0015387-722D-740B-C6BA-5A8E320839E2}"/>
                </a:ext>
              </a:extLst>
            </p:cNvPr>
            <p:cNvCxnSpPr>
              <a:stCxn id="51" idx="2"/>
              <a:endCxn id="40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">
              <a:extLst>
                <a:ext uri="{FF2B5EF4-FFF2-40B4-BE49-F238E27FC236}">
                  <a16:creationId xmlns:a16="http://schemas.microsoft.com/office/drawing/2014/main" id="{75BD5D39-32EB-7309-F188-800A123FA320}"/>
                </a:ext>
              </a:extLst>
            </p:cNvPr>
            <p:cNvCxnSpPr>
              <a:stCxn id="54" idx="0"/>
              <a:endCxn id="55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7">
              <a:extLst>
                <a:ext uri="{FF2B5EF4-FFF2-40B4-BE49-F238E27FC236}">
                  <a16:creationId xmlns:a16="http://schemas.microsoft.com/office/drawing/2014/main" id="{DD4E02FC-0FBD-DC79-04BD-42135E7EAFFA}"/>
                </a:ext>
              </a:extLst>
            </p:cNvPr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feld 10">
              <a:extLst>
                <a:ext uri="{FF2B5EF4-FFF2-40B4-BE49-F238E27FC236}">
                  <a16:creationId xmlns:a16="http://schemas.microsoft.com/office/drawing/2014/main" id="{B61A7F82-7E43-7D34-1175-6D77BAD1A50A}"/>
                </a:ext>
              </a:extLst>
            </p:cNvPr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11">
              <a:extLst>
                <a:ext uri="{FF2B5EF4-FFF2-40B4-BE49-F238E27FC236}">
                  <a16:creationId xmlns:a16="http://schemas.microsoft.com/office/drawing/2014/main" id="{FE454DD4-CA21-42A1-BF28-DDF519B9AD7D}"/>
                </a:ext>
              </a:extLst>
            </p:cNvPr>
            <p:cNvCxnSpPr>
              <a:stCxn id="55" idx="0"/>
              <a:endCxn id="40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>
              <a:extLst>
                <a:ext uri="{FF2B5EF4-FFF2-40B4-BE49-F238E27FC236}">
                  <a16:creationId xmlns:a16="http://schemas.microsoft.com/office/drawing/2014/main" id="{292E05CE-C76A-4CD7-92A0-2B2CFDCD31F0}"/>
                </a:ext>
              </a:extLst>
            </p:cNvPr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58" name="Textfeld 10">
              <a:extLst>
                <a:ext uri="{FF2B5EF4-FFF2-40B4-BE49-F238E27FC236}">
                  <a16:creationId xmlns:a16="http://schemas.microsoft.com/office/drawing/2014/main" id="{A28D6584-0560-4667-E77E-F4041EE22433}"/>
                </a:ext>
              </a:extLst>
            </p:cNvPr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847A679A-5484-A1B2-9634-7DB870FFA184}"/>
                </a:ext>
              </a:extLst>
            </p:cNvPr>
            <p:cNvCxnSpPr>
              <a:stCxn id="57" idx="0"/>
              <a:endCxn id="58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73E8F600-6BFD-89DE-E086-838A797F21C1}"/>
                </a:ext>
              </a:extLst>
            </p:cNvPr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1" name="Gerade Verbindung 9">
              <a:extLst>
                <a:ext uri="{FF2B5EF4-FFF2-40B4-BE49-F238E27FC236}">
                  <a16:creationId xmlns:a16="http://schemas.microsoft.com/office/drawing/2014/main" id="{3C84EDCF-7DEB-14CC-907D-50B71596D923}"/>
                </a:ext>
              </a:extLst>
            </p:cNvPr>
            <p:cNvCxnSpPr>
              <a:stCxn id="60" idx="2"/>
              <a:endCxn id="58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7">
              <a:extLst>
                <a:ext uri="{FF2B5EF4-FFF2-40B4-BE49-F238E27FC236}">
                  <a16:creationId xmlns:a16="http://schemas.microsoft.com/office/drawing/2014/main" id="{8E1351AB-4848-7571-6C86-3DCB885F7F03}"/>
                </a:ext>
              </a:extLst>
            </p:cNvPr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Gerade Verbindung 9">
              <a:extLst>
                <a:ext uri="{FF2B5EF4-FFF2-40B4-BE49-F238E27FC236}">
                  <a16:creationId xmlns:a16="http://schemas.microsoft.com/office/drawing/2014/main" id="{E133DD17-21FD-ADA5-40B1-56D1EF19C856}"/>
                </a:ext>
              </a:extLst>
            </p:cNvPr>
            <p:cNvCxnSpPr>
              <a:stCxn id="62" idx="2"/>
              <a:endCxn id="60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">
              <a:extLst>
                <a:ext uri="{FF2B5EF4-FFF2-40B4-BE49-F238E27FC236}">
                  <a16:creationId xmlns:a16="http://schemas.microsoft.com/office/drawing/2014/main" id="{2CF2EDEF-CA88-79AA-AF24-7A0A70E9AB49}"/>
                </a:ext>
              </a:extLst>
            </p:cNvPr>
            <p:cNvCxnSpPr>
              <a:stCxn id="48" idx="0"/>
              <a:endCxn id="60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2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D22B8-9D8D-BD27-4CE3-BF666FF8B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2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2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next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F7CD-E49B-72D7-4CA5-2A49E8D019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A442A8C-68BF-9659-6EA2-8F7A85C28980}"/>
              </a:ext>
            </a:extLst>
          </p:cNvPr>
          <p:cNvSpPr/>
          <p:nvPr/>
        </p:nvSpPr>
        <p:spPr>
          <a:xfrm>
            <a:off x="8182622" y="133538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00982F-A0B5-1FB3-1D7B-CD46F234BCFE}"/>
              </a:ext>
            </a:extLst>
          </p:cNvPr>
          <p:cNvGrpSpPr/>
          <p:nvPr/>
        </p:nvGrpSpPr>
        <p:grpSpPr>
          <a:xfrm>
            <a:off x="7597157" y="1397949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65864-5920-F836-AF43-50041D0E31F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E7642B-9E6B-339F-6291-88811CF7521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7042CD-7B8C-00D5-D17C-C9E82D6322DE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B02853-93A3-FCB3-4A74-5DBEED58FBC1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69D99-6E66-7C07-7D6C-B126C380333C}"/>
              </a:ext>
            </a:extLst>
          </p:cNvPr>
          <p:cNvCxnSpPr>
            <a:stCxn id="6" idx="0"/>
            <a:endCxn id="4" idx="1"/>
          </p:cNvCxnSpPr>
          <p:nvPr/>
        </p:nvCxnSpPr>
        <p:spPr>
          <a:xfrm>
            <a:off x="7890434" y="1516302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AF7F8536-4CD6-2A57-1662-36B632091EEF}"/>
              </a:ext>
            </a:extLst>
          </p:cNvPr>
          <p:cNvSpPr/>
          <p:nvPr/>
        </p:nvSpPr>
        <p:spPr>
          <a:xfrm>
            <a:off x="9453703" y="134187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C70FB-D359-5AE4-323D-89ED552E3689}"/>
              </a:ext>
            </a:extLst>
          </p:cNvPr>
          <p:cNvGrpSpPr/>
          <p:nvPr/>
        </p:nvGrpSpPr>
        <p:grpSpPr>
          <a:xfrm>
            <a:off x="8887694" y="1404434"/>
            <a:ext cx="293277" cy="236705"/>
            <a:chOff x="5581337" y="3056661"/>
            <a:chExt cx="293277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AA0134-0DC5-530D-369D-FC2F3C4797E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1DA1BE-9D06-10DA-67AD-F66049CA14F7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35890-BF69-3305-1B44-2F14981E4C38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767C25-FF6C-1E76-035D-EB3D076DBF0C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113CE1-F0D5-7779-2D0B-74A9ECA552AB}"/>
              </a:ext>
            </a:extLst>
          </p:cNvPr>
          <p:cNvCxnSpPr>
            <a:stCxn id="13" idx="0"/>
            <a:endCxn id="11" idx="1"/>
          </p:cNvCxnSpPr>
          <p:nvPr/>
        </p:nvCxnSpPr>
        <p:spPr>
          <a:xfrm>
            <a:off x="9180971" y="1522787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6D16D0-1ED3-C24A-3996-DDC8C50C3098}"/>
              </a:ext>
            </a:extLst>
          </p:cNvPr>
          <p:cNvCxnSpPr>
            <a:stCxn id="4" idx="3"/>
            <a:endCxn id="16" idx="2"/>
          </p:cNvCxnSpPr>
          <p:nvPr/>
        </p:nvCxnSpPr>
        <p:spPr>
          <a:xfrm>
            <a:off x="8630094" y="1520055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E22E32-EDAC-4793-265E-61E9CA02E977}"/>
              </a:ext>
            </a:extLst>
          </p:cNvPr>
          <p:cNvCxnSpPr>
            <a:stCxn id="11" idx="3"/>
          </p:cNvCxnSpPr>
          <p:nvPr/>
        </p:nvCxnSpPr>
        <p:spPr>
          <a:xfrm>
            <a:off x="9901175" y="1526540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826C02FD-4C58-F38F-E14D-ED79E65E6951}"/>
              </a:ext>
            </a:extLst>
          </p:cNvPr>
          <p:cNvSpPr/>
          <p:nvPr/>
        </p:nvSpPr>
        <p:spPr>
          <a:xfrm>
            <a:off x="6876243" y="133214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1339-737D-72A0-99D8-FEEB885A5E78}"/>
              </a:ext>
            </a:extLst>
          </p:cNvPr>
          <p:cNvGrpSpPr/>
          <p:nvPr/>
        </p:nvGrpSpPr>
        <p:grpSpPr>
          <a:xfrm>
            <a:off x="6319962" y="1394706"/>
            <a:ext cx="293277" cy="236705"/>
            <a:chOff x="5581337" y="3056661"/>
            <a:chExt cx="293277" cy="23670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F03F30-E37A-E047-64C9-44540A26967C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915492-2F1C-8882-7103-BB5B27D645C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7D584D-3B12-02BD-2D56-8348415DC1D3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0B34FF-F615-6FB7-7FED-8B57E06A296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F98A24-F741-2F57-5E9E-8654D4A854C4}"/>
              </a:ext>
            </a:extLst>
          </p:cNvPr>
          <p:cNvCxnSpPr>
            <a:stCxn id="22" idx="0"/>
            <a:endCxn id="20" idx="1"/>
          </p:cNvCxnSpPr>
          <p:nvPr/>
        </p:nvCxnSpPr>
        <p:spPr>
          <a:xfrm>
            <a:off x="6613239" y="1513059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5CC7E4-B99A-556D-151C-F33EC014B824}"/>
              </a:ext>
            </a:extLst>
          </p:cNvPr>
          <p:cNvCxnSpPr>
            <a:stCxn id="20" idx="3"/>
            <a:endCxn id="9" idx="2"/>
          </p:cNvCxnSpPr>
          <p:nvPr/>
        </p:nvCxnSpPr>
        <p:spPr>
          <a:xfrm flipV="1">
            <a:off x="7323715" y="1516302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610CF7-E487-5143-B1AE-F24EBF7D0F81}"/>
              </a:ext>
            </a:extLst>
          </p:cNvPr>
          <p:cNvGrpSpPr/>
          <p:nvPr/>
        </p:nvGrpSpPr>
        <p:grpSpPr>
          <a:xfrm>
            <a:off x="6326757" y="1394705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C15A79-631D-FD60-4487-91DA3EA4C637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D1F001-EC07-8258-B5D3-397456A75820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0F9CB-B199-40AF-B666-DC78259964B8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6A6284-9035-721E-2421-5487C990590C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40E3641-3464-F8AF-C203-67A042623FE0}"/>
              </a:ext>
            </a:extLst>
          </p:cNvPr>
          <p:cNvSpPr txBox="1"/>
          <p:nvPr/>
        </p:nvSpPr>
        <p:spPr>
          <a:xfrm>
            <a:off x="6442004" y="2110400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14153A-DB68-D0C7-1EC1-929BB7F4EAB3}"/>
              </a:ext>
            </a:extLst>
          </p:cNvPr>
          <p:cNvSpPr txBox="1"/>
          <p:nvPr/>
        </p:nvSpPr>
        <p:spPr>
          <a:xfrm>
            <a:off x="9373802" y="171120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17BB0B-FB22-69D1-30D4-BB3BE5262D26}"/>
              </a:ext>
            </a:extLst>
          </p:cNvPr>
          <p:cNvSpPr txBox="1"/>
          <p:nvPr/>
        </p:nvSpPr>
        <p:spPr>
          <a:xfrm>
            <a:off x="8096233" y="170796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A4CD66-B29A-ACB7-A36F-601FEF761798}"/>
              </a:ext>
            </a:extLst>
          </p:cNvPr>
          <p:cNvSpPr txBox="1"/>
          <p:nvPr/>
        </p:nvSpPr>
        <p:spPr>
          <a:xfrm>
            <a:off x="6779753" y="170471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6FEDB10-9700-392A-2A67-DFBA15CF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828" y="32475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8F38B3-89F4-C984-4EE3-CE5E462E96DF}"/>
              </a:ext>
            </a:extLst>
          </p:cNvPr>
          <p:cNvSpPr txBox="1"/>
          <p:nvPr/>
        </p:nvSpPr>
        <p:spPr>
          <a:xfrm>
            <a:off x="8867775" y="3195770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2641D5-D5E8-DDD2-FC11-85F95127D448}"/>
              </a:ext>
            </a:extLst>
          </p:cNvPr>
          <p:cNvGrpSpPr/>
          <p:nvPr/>
        </p:nvGrpSpPr>
        <p:grpSpPr>
          <a:xfrm>
            <a:off x="7591265" y="139882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C7ACA4-9A66-D30E-A4D6-BFCE470A6DD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1DD384-796D-D5EB-A365-FE3FF9440124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7AEBB0-A7B2-DC36-7827-AE949D38536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907577-4B10-EE83-6922-540AD64B4623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3E3A9-C494-0BE6-D0C9-F7FF05F69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 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 data item is processed</a:t>
            </a:r>
          </a:p>
          <a:p>
            <a:pPr lvl="1"/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FD22-9534-7A87-4CC9-D3A6677ED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5E5B8B-8CC7-7E38-DA50-7B10801473A9}"/>
              </a:ext>
            </a:extLst>
          </p:cNvPr>
          <p:cNvCxnSpPr/>
          <p:nvPr/>
        </p:nvCxnSpPr>
        <p:spPr>
          <a:xfrm flipV="1">
            <a:off x="7681871" y="4178030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269E81-2127-138D-8530-766AD17665C8}"/>
              </a:ext>
            </a:extLst>
          </p:cNvPr>
          <p:cNvCxnSpPr/>
          <p:nvPr/>
        </p:nvCxnSpPr>
        <p:spPr>
          <a:xfrm flipV="1">
            <a:off x="7681871" y="1308369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82BA42-D034-F5E4-29CC-4639CE545196}"/>
              </a:ext>
            </a:extLst>
          </p:cNvPr>
          <p:cNvSpPr txBox="1"/>
          <p:nvPr/>
        </p:nvSpPr>
        <p:spPr>
          <a:xfrm>
            <a:off x="8479535" y="4187757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78D01-DF28-9772-000A-F50A42974A01}"/>
              </a:ext>
            </a:extLst>
          </p:cNvPr>
          <p:cNvSpPr txBox="1"/>
          <p:nvPr/>
        </p:nvSpPr>
        <p:spPr>
          <a:xfrm>
            <a:off x="6413778" y="2201741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91ED0A-2AB1-650B-D657-3540E128790E}"/>
              </a:ext>
            </a:extLst>
          </p:cNvPr>
          <p:cNvCxnSpPr/>
          <p:nvPr/>
        </p:nvCxnSpPr>
        <p:spPr>
          <a:xfrm flipV="1">
            <a:off x="7681871" y="1853121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5A506DEA-0C25-0F1B-8CE0-D03E01F8D627}"/>
              </a:ext>
            </a:extLst>
          </p:cNvPr>
          <p:cNvSpPr/>
          <p:nvPr/>
        </p:nvSpPr>
        <p:spPr>
          <a:xfrm>
            <a:off x="7759689" y="365048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7FD049D-FEA2-D2D9-1215-9EBA69DAC24C}"/>
              </a:ext>
            </a:extLst>
          </p:cNvPr>
          <p:cNvSpPr/>
          <p:nvPr/>
        </p:nvSpPr>
        <p:spPr>
          <a:xfrm>
            <a:off x="7895881" y="3239278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13F904-4626-F3D7-B4C7-D676215F2A72}"/>
              </a:ext>
            </a:extLst>
          </p:cNvPr>
          <p:cNvSpPr/>
          <p:nvPr/>
        </p:nvSpPr>
        <p:spPr>
          <a:xfrm>
            <a:off x="8155286" y="304148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A003A93C-E18E-EBFF-B3DD-61E8C90898F5}"/>
              </a:ext>
            </a:extLst>
          </p:cNvPr>
          <p:cNvSpPr/>
          <p:nvPr/>
        </p:nvSpPr>
        <p:spPr>
          <a:xfrm>
            <a:off x="8511967" y="2902053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26DDFF98-958C-24A5-028B-7D4C42C64B6B}"/>
              </a:ext>
            </a:extLst>
          </p:cNvPr>
          <p:cNvSpPr/>
          <p:nvPr/>
        </p:nvSpPr>
        <p:spPr>
          <a:xfrm>
            <a:off x="8858921" y="252916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9F108EC-C3EF-295A-C445-BB462C26BD36}"/>
              </a:ext>
            </a:extLst>
          </p:cNvPr>
          <p:cNvSpPr/>
          <p:nvPr/>
        </p:nvSpPr>
        <p:spPr>
          <a:xfrm>
            <a:off x="8991865" y="2136809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D7D1CC63-8DCB-CD4E-E514-3D29D8DFB6E3}"/>
              </a:ext>
            </a:extLst>
          </p:cNvPr>
          <p:cNvSpPr/>
          <p:nvPr/>
        </p:nvSpPr>
        <p:spPr>
          <a:xfrm>
            <a:off x="9183177" y="180282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9B0F38-6E1E-44C0-C42E-7106EB383C72}"/>
              </a:ext>
            </a:extLst>
          </p:cNvPr>
          <p:cNvCxnSpPr>
            <a:endCxn id="15" idx="3"/>
          </p:cNvCxnSpPr>
          <p:nvPr/>
        </p:nvCxnSpPr>
        <p:spPr>
          <a:xfrm flipH="1">
            <a:off x="9368003" y="1891499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33D0CF-D573-75D4-B168-41B36E6387F2}"/>
              </a:ext>
            </a:extLst>
          </p:cNvPr>
          <p:cNvSpPr txBox="1"/>
          <p:nvPr/>
        </p:nvSpPr>
        <p:spPr>
          <a:xfrm>
            <a:off x="9368003" y="1454286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B44BD-A1BA-351A-C3B0-4831A558E2BF}"/>
              </a:ext>
            </a:extLst>
          </p:cNvPr>
          <p:cNvSpPr txBox="1"/>
          <p:nvPr/>
        </p:nvSpPr>
        <p:spPr>
          <a:xfrm>
            <a:off x="10065143" y="1520234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6EC161-876A-93E9-B25D-E99C53BAA6A3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9275590" y="1980175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18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41184-841E-3DBE-D666-FB74B4F53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2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FF7E-5C7F-96A8-79FA-6D35AEFFB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Durability and Delivery Guarantees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80B9-151F-06F7-350D-E8EFBA864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12" y="4441186"/>
            <a:ext cx="541711" cy="652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45A8B-108D-CA43-4D1E-FB3DBBBA7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473" y="4867080"/>
            <a:ext cx="780708" cy="676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1267C-2A94-4DA5-5CAB-4C958EE38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38" y="5124056"/>
            <a:ext cx="1524585" cy="455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D3C7A-18C2-9C5C-98EC-07741DE0A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75" y="5114328"/>
            <a:ext cx="932414" cy="479612"/>
          </a:xfrm>
          <a:prstGeom prst="rect">
            <a:avLst/>
          </a:prstGeom>
        </p:spPr>
      </p:pic>
      <p:pic>
        <p:nvPicPr>
          <p:cNvPr id="8" name="Picture 2" descr="http://spark.apache.org/images/spark-logo-trademark.png">
            <a:extLst>
              <a:ext uri="{FF2B5EF4-FFF2-40B4-BE49-F238E27FC236}">
                <a16:creationId xmlns:a16="http://schemas.microsoft.com/office/drawing/2014/main" id="{C5537B10-DDBA-EC42-8583-4FE8AC8D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01" y="5112742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07B41-7306-04D8-C22D-91BEFD758BAB}"/>
              </a:ext>
            </a:extLst>
          </p:cNvPr>
          <p:cNvSpPr txBox="1"/>
          <p:nvPr/>
        </p:nvSpPr>
        <p:spPr>
          <a:xfrm>
            <a:off x="7724494" y="1268963"/>
            <a:ext cx="22865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Message-oriented Middleware, EAI,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521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CABE4-576B-DF90-D862-B7ED3A465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dirty="0">
                <a:solidFill>
                  <a:schemeClr val="tx1"/>
                </a:solidFill>
              </a:rPr>
              <a:t>windows of </a:t>
            </a:r>
            <a:r>
              <a:rPr lang="en-US" b="1" dirty="0">
                <a:solidFill>
                  <a:schemeClr val="tx1"/>
                </a:solidFill>
              </a:rPr>
              <a:t>(a)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(b)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elements counts</a:t>
            </a:r>
          </a:p>
          <a:p>
            <a:pPr lvl="2"/>
            <a:endParaRPr lang="en-US" sz="12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 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pPr lvl="1"/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sliding windows</a:t>
            </a:r>
          </a:p>
          <a:p>
            <a:pPr lvl="1"/>
            <a:r>
              <a:rPr lang="en-US" dirty="0"/>
              <a:t>Insert new and expire old data items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612C0-2942-030C-0030-FE0C1AAC5C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F971C-AF38-D74D-9F19-9186519937B6}"/>
              </a:ext>
            </a:extLst>
          </p:cNvPr>
          <p:cNvGrpSpPr/>
          <p:nvPr/>
        </p:nvGrpSpPr>
        <p:grpSpPr>
          <a:xfrm>
            <a:off x="6510959" y="2306683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1B086EA-88DE-9614-4B0A-4686EFE25316}"/>
                </a:ext>
              </a:extLst>
            </p:cNvPr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3B7FBB-0981-C65B-1526-D7C2292689E6}"/>
                </a:ext>
              </a:extLst>
            </p:cNvPr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2DCA7742-08E7-881B-893F-7BB0BF040D00}"/>
                </a:ext>
              </a:extLst>
            </p:cNvPr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8F79F26B-B6B0-E5FC-9882-98352EBB0604}"/>
                </a:ext>
              </a:extLst>
            </p:cNvPr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9044BA6-8A65-61D8-6841-88D64EF7DB06}"/>
                </a:ext>
              </a:extLst>
            </p:cNvPr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36F30FFD-5972-3D56-171D-94047B198B5C}"/>
                </a:ext>
              </a:extLst>
            </p:cNvPr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25CE9FFB-2F9D-0F21-61F9-2CF783F93BFD}"/>
                </a:ext>
              </a:extLst>
            </p:cNvPr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A66940EF-19A3-1972-A56C-F186DA11BF92}"/>
                </a:ext>
              </a:extLst>
            </p:cNvPr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A0FFF554-57ED-6596-57F1-4659892C4E61}"/>
                </a:ext>
              </a:extLst>
            </p:cNvPr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BCDA044F-87DB-26F6-A584-C16E828C5E99}"/>
                </a:ext>
              </a:extLst>
            </p:cNvPr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60F385-F7E0-93A4-A650-A0941771958B}"/>
                </a:ext>
              </a:extLst>
            </p:cNvPr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ABE1-7F29-7248-26C9-0D00C9256637}"/>
                </a:ext>
              </a:extLst>
            </p:cNvPr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C9A447-FC65-5422-7B37-4D2439974018}"/>
                </a:ext>
              </a:extLst>
            </p:cNvPr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4C7E6F-FA1A-16CD-02E7-B39F8100B48D}"/>
                </a:ext>
              </a:extLst>
            </p:cNvPr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64DE1E-D256-E379-CFCA-5613082533EC}"/>
                </a:ext>
              </a:extLst>
            </p:cNvPr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1A74DF-FA27-E377-0672-69EC3C68C10E}"/>
                </a:ext>
              </a:extLst>
            </p:cNvPr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91BFE0-EE34-BEE4-B798-0C0A6ABAB4A1}"/>
                </a:ext>
              </a:extLst>
            </p:cNvPr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8AB21-2236-71E2-FF6D-2ACD31BB793D}"/>
                </a:ext>
              </a:extLst>
            </p:cNvPr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83A1E6-8C3F-1DA2-ED0B-FEF9B619AF9C}"/>
                </a:ext>
              </a:extLst>
            </p:cNvPr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1E8DA-2913-9D22-0207-952BAC0F0B22}"/>
              </a:ext>
            </a:extLst>
          </p:cNvPr>
          <p:cNvGrpSpPr/>
          <p:nvPr/>
        </p:nvGrpSpPr>
        <p:grpSpPr>
          <a:xfrm>
            <a:off x="6507716" y="4013197"/>
            <a:ext cx="3793608" cy="1717916"/>
            <a:chOff x="4553449" y="4355069"/>
            <a:chExt cx="3793608" cy="171791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06E389-ED3D-3423-90C2-FCDEF2B37C20}"/>
                </a:ext>
              </a:extLst>
            </p:cNvPr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DF7113-11E4-B6E0-5297-8EE3668012DE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8E1ECB88-B1A8-7F39-276B-7A5C3B27E9CA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8">
              <a:extLst>
                <a:ext uri="{FF2B5EF4-FFF2-40B4-BE49-F238E27FC236}">
                  <a16:creationId xmlns:a16="http://schemas.microsoft.com/office/drawing/2014/main" id="{2FB39893-6FEA-27F7-75B7-3116337423D7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E4F0CEC6-79FD-DDEC-BA28-273E1C3883F6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34D0A185-E980-3A8F-A872-F574AA3624EF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CB4D8D8F-26D7-2A2D-60D4-89C49958E5E4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5F710E9C-3D19-83BD-8624-2980931BD9AB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3">
              <a:extLst>
                <a:ext uri="{FF2B5EF4-FFF2-40B4-BE49-F238E27FC236}">
                  <a16:creationId xmlns:a16="http://schemas.microsoft.com/office/drawing/2014/main" id="{72B4EC56-948D-4A79-BD9F-BFC203FB84D2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4">
              <a:extLst>
                <a:ext uri="{FF2B5EF4-FFF2-40B4-BE49-F238E27FC236}">
                  <a16:creationId xmlns:a16="http://schemas.microsoft.com/office/drawing/2014/main" id="{C8E5E766-C247-211A-CF19-27E03E46DCB9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B9E852-A345-B9AF-FE40-2E9C2AAFBDB5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7A1CD-2823-7585-AE07-7C3BC00CAB12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4DCFA6-0855-D340-E28F-B91C5F33D082}"/>
                </a:ext>
              </a:extLst>
            </p:cNvPr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1EAFB1-6ECB-16A9-2429-C3BCAB4CB5A7}"/>
                </a:ext>
              </a:extLst>
            </p:cNvPr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CC4F11-B9F9-A3F3-1665-DF52AD68EBD5}"/>
                </a:ext>
              </a:extLst>
            </p:cNvPr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7E5997-F9E4-1448-FDB1-DEA1811E6B26}"/>
                </a:ext>
              </a:extLst>
            </p:cNvPr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13F8E8-A039-03A8-B4CA-AE4B61D75919}"/>
                </a:ext>
              </a:extLst>
            </p:cNvPr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A84C9E-3584-CD43-C53C-DDCC6E03E143}"/>
                </a:ext>
              </a:extLst>
            </p:cNvPr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10426-B6B0-BCC8-A98E-1F833FB49C73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C8DC40-02A2-58E1-2FB9-4D2E175FEE41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A898BA-AA72-A57B-B96D-C29016A8CAFD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E6AB8-E1E7-FEE2-AECD-4F969BE3BCB6}"/>
                </a:ext>
              </a:extLst>
            </p:cNvPr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9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3339A-9458-BEDA-344A-D00B95D29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for both R and S) </a:t>
            </a:r>
          </a:p>
          <a:p>
            <a:pPr lvl="2"/>
            <a:r>
              <a:rPr lang="en-US" dirty="0"/>
              <a:t>Applies to arbitrary join pred</a:t>
            </a:r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08 Query Processing (NLJ)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Excursus: How Soccer Players 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7F6E2-91A4-1723-9A2F-ABE8EE60F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Joins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CF535-47DB-1CED-FF60-B1648361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946" y="4261953"/>
            <a:ext cx="2533052" cy="1284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834EB-5F10-85A9-D265-F7CC265E8E3D}"/>
              </a:ext>
            </a:extLst>
          </p:cNvPr>
          <p:cNvSpPr txBox="1"/>
          <p:nvPr/>
        </p:nvSpPr>
        <p:spPr>
          <a:xfrm>
            <a:off x="6341252" y="1268963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A9913-5DB2-8E27-67FD-8E75A487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691" y="35500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07EA4-E615-E9B1-6379-97508EF6BEDE}"/>
              </a:ext>
            </a:extLst>
          </p:cNvPr>
          <p:cNvSpPr txBox="1"/>
          <p:nvPr/>
        </p:nvSpPr>
        <p:spPr>
          <a:xfrm>
            <a:off x="8548179" y="3498342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73E95-C5AF-6679-4244-A90014CF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86" y="4277773"/>
            <a:ext cx="4576675" cy="14490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D09734-9065-41D7-8CAB-E9B294181E54}"/>
              </a:ext>
            </a:extLst>
          </p:cNvPr>
          <p:cNvCxnSpPr/>
          <p:nvPr/>
        </p:nvCxnSpPr>
        <p:spPr>
          <a:xfrm flipH="1" flipV="1">
            <a:off x="1275353" y="5177875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CDB456-7BF3-465F-DB1E-0EE12401FD4B}"/>
              </a:ext>
            </a:extLst>
          </p:cNvPr>
          <p:cNvCxnSpPr/>
          <p:nvPr/>
        </p:nvCxnSpPr>
        <p:spPr>
          <a:xfrm>
            <a:off x="1388841" y="4611632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43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E271B-96F5-BC36-A905-FB2245F34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</a:t>
            </a:r>
            <a:br>
              <a:rPr lang="en-US" dirty="0"/>
            </a:br>
            <a:r>
              <a:rPr lang="en-US" dirty="0"/>
              <a:t>probe (right)+emit, and build (left)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9E00C-4A05-C802-D3CD-979E8A888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5BB18-D84B-2E79-1613-21F389986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30" y="43052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F61CD-876B-5AD9-2161-EF0F030F1D7C}"/>
              </a:ext>
            </a:extLst>
          </p:cNvPr>
          <p:cNvSpPr txBox="1"/>
          <p:nvPr/>
        </p:nvSpPr>
        <p:spPr>
          <a:xfrm>
            <a:off x="6666297" y="282225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B54C9B-5554-867B-E6B5-61DA3F7E24C0}"/>
              </a:ext>
            </a:extLst>
          </p:cNvPr>
          <p:cNvSpPr txBox="1"/>
          <p:nvPr/>
        </p:nvSpPr>
        <p:spPr>
          <a:xfrm>
            <a:off x="6048193" y="2615028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7" name="Tabelle 20">
            <a:extLst>
              <a:ext uri="{FF2B5EF4-FFF2-40B4-BE49-F238E27FC236}">
                <a16:creationId xmlns:a16="http://schemas.microsoft.com/office/drawing/2014/main" id="{9615D3C7-6419-C3E4-882E-380E6E5D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77640"/>
              </p:ext>
            </p:extLst>
          </p:nvPr>
        </p:nvGraphicFramePr>
        <p:xfrm>
          <a:off x="5261537" y="265118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02E9AF-261D-001D-4681-EEE257830973}"/>
              </a:ext>
            </a:extLst>
          </p:cNvPr>
          <p:cNvCxnSpPr/>
          <p:nvPr/>
        </p:nvCxnSpPr>
        <p:spPr>
          <a:xfrm flipV="1">
            <a:off x="6491107" y="2312443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9" name="Tabelle 20">
            <a:extLst>
              <a:ext uri="{FF2B5EF4-FFF2-40B4-BE49-F238E27FC236}">
                <a16:creationId xmlns:a16="http://schemas.microsoft.com/office/drawing/2014/main" id="{F02AB4A3-A178-75F7-A287-5D55F1339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57344"/>
              </p:ext>
            </p:extLst>
          </p:nvPr>
        </p:nvGraphicFramePr>
        <p:xfrm>
          <a:off x="7466476" y="265766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82D2E-4765-3648-1D39-14476EF88B1A}"/>
              </a:ext>
            </a:extLst>
          </p:cNvPr>
          <p:cNvCxnSpPr/>
          <p:nvPr/>
        </p:nvCxnSpPr>
        <p:spPr>
          <a:xfrm flipV="1">
            <a:off x="5362698" y="3272460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6440B391-15E6-6D21-B9D1-69B5B9A04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16791"/>
              </p:ext>
            </p:extLst>
          </p:nvPr>
        </p:nvGraphicFramePr>
        <p:xfrm>
          <a:off x="3964513" y="3907491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C92FA643-61CA-F17F-65B0-2BF7D0039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25226"/>
              </p:ext>
            </p:extLst>
          </p:nvPr>
        </p:nvGraphicFramePr>
        <p:xfrm>
          <a:off x="3961270" y="431280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8148D417-DD3E-6B87-2953-5CCB6A4E5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12630"/>
              </p:ext>
            </p:extLst>
          </p:nvPr>
        </p:nvGraphicFramePr>
        <p:xfrm>
          <a:off x="3958026" y="470840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>
            <a:extLst>
              <a:ext uri="{FF2B5EF4-FFF2-40B4-BE49-F238E27FC236}">
                <a16:creationId xmlns:a16="http://schemas.microsoft.com/office/drawing/2014/main" id="{3613C0A9-FF4B-628D-AFA7-24ED7563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58449"/>
              </p:ext>
            </p:extLst>
          </p:nvPr>
        </p:nvGraphicFramePr>
        <p:xfrm>
          <a:off x="3954783" y="512344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E61B55-CD02-4ABE-0565-0F739122A963}"/>
              </a:ext>
            </a:extLst>
          </p:cNvPr>
          <p:cNvCxnSpPr/>
          <p:nvPr/>
        </p:nvCxnSpPr>
        <p:spPr>
          <a:xfrm flipH="1" flipV="1">
            <a:off x="7182450" y="3272460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6" name="Tabelle 20">
            <a:extLst>
              <a:ext uri="{FF2B5EF4-FFF2-40B4-BE49-F238E27FC236}">
                <a16:creationId xmlns:a16="http://schemas.microsoft.com/office/drawing/2014/main" id="{EF0C157D-B9E6-AD43-2EE8-B17F10C6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36523"/>
              </p:ext>
            </p:extLst>
          </p:nvPr>
        </p:nvGraphicFramePr>
        <p:xfrm>
          <a:off x="8290090" y="3913976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le 20">
            <a:extLst>
              <a:ext uri="{FF2B5EF4-FFF2-40B4-BE49-F238E27FC236}">
                <a16:creationId xmlns:a16="http://schemas.microsoft.com/office/drawing/2014/main" id="{B8F23DD8-94BA-216B-AC67-CC5EEA779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15154"/>
              </p:ext>
            </p:extLst>
          </p:nvPr>
        </p:nvGraphicFramePr>
        <p:xfrm>
          <a:off x="8286847" y="4319293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20">
            <a:extLst>
              <a:ext uri="{FF2B5EF4-FFF2-40B4-BE49-F238E27FC236}">
                <a16:creationId xmlns:a16="http://schemas.microsoft.com/office/drawing/2014/main" id="{3B9B8076-DB07-E28F-20E5-B1D1E83F2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49081"/>
              </p:ext>
            </p:extLst>
          </p:nvPr>
        </p:nvGraphicFramePr>
        <p:xfrm>
          <a:off x="8283603" y="471488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40B7F3F1-C5C9-792D-C81D-6F4C742D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0880"/>
              </p:ext>
            </p:extLst>
          </p:nvPr>
        </p:nvGraphicFramePr>
        <p:xfrm>
          <a:off x="5258935" y="264793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D4BCB9EC-19C7-2EE5-8839-6ADF353AC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68544"/>
              </p:ext>
            </p:extLst>
          </p:nvPr>
        </p:nvGraphicFramePr>
        <p:xfrm>
          <a:off x="5255686" y="2644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6DEE1445-4483-A404-B33B-945E0953D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03118"/>
              </p:ext>
            </p:extLst>
          </p:nvPr>
        </p:nvGraphicFramePr>
        <p:xfrm>
          <a:off x="7465224" y="265442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le 20">
            <a:extLst>
              <a:ext uri="{FF2B5EF4-FFF2-40B4-BE49-F238E27FC236}">
                <a16:creationId xmlns:a16="http://schemas.microsoft.com/office/drawing/2014/main" id="{C51838C4-2DBA-702E-C5FC-9BDC87DD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94221"/>
              </p:ext>
            </p:extLst>
          </p:nvPr>
        </p:nvGraphicFramePr>
        <p:xfrm>
          <a:off x="7469705" y="265317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66D7245-3998-4ACD-E16D-38D25D3AC3A5}"/>
              </a:ext>
            </a:extLst>
          </p:cNvPr>
          <p:cNvSpPr txBox="1"/>
          <p:nvPr/>
        </p:nvSpPr>
        <p:spPr>
          <a:xfrm>
            <a:off x="5604570" y="4908789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30A61-0379-2133-480E-1DF99B70EB79}"/>
              </a:ext>
            </a:extLst>
          </p:cNvPr>
          <p:cNvSpPr txBox="1"/>
          <p:nvPr/>
        </p:nvSpPr>
        <p:spPr>
          <a:xfrm>
            <a:off x="7041023" y="4915273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C253C1-4C88-9B98-DFFF-33D3DE99DD96}"/>
              </a:ext>
            </a:extLst>
          </p:cNvPr>
          <p:cNvSpPr txBox="1"/>
          <p:nvPr/>
        </p:nvSpPr>
        <p:spPr>
          <a:xfrm>
            <a:off x="9592927" y="4334209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F54D8-ABE9-4F14-A05B-A4B3AF8D9162}"/>
              </a:ext>
            </a:extLst>
          </p:cNvPr>
          <p:cNvSpPr txBox="1"/>
          <p:nvPr/>
        </p:nvSpPr>
        <p:spPr>
          <a:xfrm>
            <a:off x="2488466" y="4710346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9809D-C591-4023-C1E0-81B496C7CD23}"/>
              </a:ext>
            </a:extLst>
          </p:cNvPr>
          <p:cNvSpPr txBox="1"/>
          <p:nvPr/>
        </p:nvSpPr>
        <p:spPr>
          <a:xfrm>
            <a:off x="2465768" y="512539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DF004-314C-9D87-2857-4F31BFA2D28B}"/>
              </a:ext>
            </a:extLst>
          </p:cNvPr>
          <p:cNvSpPr txBox="1"/>
          <p:nvPr/>
        </p:nvSpPr>
        <p:spPr>
          <a:xfrm>
            <a:off x="9589685" y="4710346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29" name="Tabelle 20">
            <a:extLst>
              <a:ext uri="{FF2B5EF4-FFF2-40B4-BE49-F238E27FC236}">
                <a16:creationId xmlns:a16="http://schemas.microsoft.com/office/drawing/2014/main" id="{C5A71964-D66D-51B1-F60F-2C035AD1C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86834"/>
              </p:ext>
            </p:extLst>
          </p:nvPr>
        </p:nvGraphicFramePr>
        <p:xfrm>
          <a:off x="7476189" y="2649931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>
            <a:extLst>
              <a:ext uri="{FF2B5EF4-FFF2-40B4-BE49-F238E27FC236}">
                <a16:creationId xmlns:a16="http://schemas.microsoft.com/office/drawing/2014/main" id="{535CF820-58EC-6190-2BCB-8EEA1F84D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95591"/>
              </p:ext>
            </p:extLst>
          </p:nvPr>
        </p:nvGraphicFramePr>
        <p:xfrm>
          <a:off x="5263152" y="265766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le 20">
            <a:extLst>
              <a:ext uri="{FF2B5EF4-FFF2-40B4-BE49-F238E27FC236}">
                <a16:creationId xmlns:a16="http://schemas.microsoft.com/office/drawing/2014/main" id="{80AA3D5C-B74A-709A-BA62-FC9563EFB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57307"/>
              </p:ext>
            </p:extLst>
          </p:nvPr>
        </p:nvGraphicFramePr>
        <p:xfrm>
          <a:off x="5063112" y="2649425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58FA5-AD59-3400-9EBF-D9EAB5195D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Stream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0518-D428-FA07-115B-3D8B9D746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CCC66-C995-36B3-5F27-6D2B90AF3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Use Case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AT&amp;T network monitoring </a:t>
            </a:r>
            <a:r>
              <a:rPr lang="en-US" dirty="0"/>
              <a:t>with </a:t>
            </a:r>
            <a:r>
              <a:rPr lang="en-US" dirty="0" err="1"/>
              <a:t>Gigascope</a:t>
            </a:r>
            <a:r>
              <a:rPr lang="en-US" dirty="0"/>
              <a:t> (e.g., OC768 network)</a:t>
            </a:r>
          </a:p>
          <a:p>
            <a:pPr lvl="1"/>
            <a:r>
              <a:rPr lang="en-US" dirty="0"/>
              <a:t>2x40 Gbit/s traffic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112M packets/s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26 cycles/tuple </a:t>
            </a:r>
            <a:r>
              <a:rPr lang="en-US" dirty="0">
                <a:sym typeface="Wingdings" panose="05000000000000000000" pitchFamily="2" charset="2"/>
              </a:rPr>
              <a:t>on 3Ghz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query sets (apps w/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~50 queries</a:t>
            </a:r>
            <a:r>
              <a:rPr lang="en-US" dirty="0">
                <a:sym typeface="Wingdings" panose="05000000000000000000" pitchFamily="2" charset="2"/>
              </a:rPr>
              <a:t>) and massive data rates</a:t>
            </a:r>
          </a:p>
          <a:p>
            <a:pPr lvl="2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Query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Execution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C3FCF-5FF3-7792-9267-44B8DFE79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Query-Aware Stream Partitioning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284C2-E64D-8770-DDD2-1EE0B94D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822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F9F55-7000-5D6F-F4B2-4E7CA34CBEE3}"/>
              </a:ext>
            </a:extLst>
          </p:cNvPr>
          <p:cNvSpPr txBox="1"/>
          <p:nvPr/>
        </p:nvSpPr>
        <p:spPr>
          <a:xfrm>
            <a:off x="6361202" y="278280"/>
            <a:ext cx="345332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[Theodore Johnson,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Vladislav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Shkapenyuk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Oliver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Spatscheck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Query-aware partitioning for monitoring massive network data streams.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58E38-ED4A-9C17-B5C2-9277706140C9}"/>
              </a:ext>
            </a:extLst>
          </p:cNvPr>
          <p:cNvSpPr txBox="1"/>
          <p:nvPr/>
        </p:nvSpPr>
        <p:spPr>
          <a:xfrm>
            <a:off x="5214952" y="4845599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flows: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destIP</a:t>
            </a:r>
            <a:r>
              <a:rPr lang="en-US" sz="1500" dirty="0">
                <a:latin typeface="Consolas" panose="020B0609020204030204" pitchFamily="49" charset="0"/>
              </a:rPr>
              <a:t>, COUNT(*)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TCP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...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time/60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tb,srcIP,destIP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956EE-6B21-C361-2E04-DD2046212B02}"/>
              </a:ext>
            </a:extLst>
          </p:cNvPr>
          <p:cNvSpPr txBox="1"/>
          <p:nvPr/>
        </p:nvSpPr>
        <p:spPr>
          <a:xfrm>
            <a:off x="5221437" y="3752854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tb,srcIP,max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r>
              <a:rPr lang="en-US" sz="1500" dirty="0">
                <a:latin typeface="Consolas" panose="020B0609020204030204" pitchFamily="49" charset="0"/>
              </a:rPr>
              <a:t>) as </a:t>
            </a:r>
            <a:r>
              <a:rPr lang="en-US" sz="1500" dirty="0" err="1">
                <a:latin typeface="Consolas" panose="020B0609020204030204" pitchFamily="49" charset="0"/>
              </a:rPr>
              <a:t>max_cnt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</a:rPr>
              <a:t>flows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87714-A483-F605-A71E-F28FE6508141}"/>
              </a:ext>
            </a:extLst>
          </p:cNvPr>
          <p:cNvSpPr txBox="1"/>
          <p:nvPr/>
        </p:nvSpPr>
        <p:spPr>
          <a:xfrm>
            <a:off x="5218195" y="2682778"/>
            <a:ext cx="5219116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flow_pairs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S1.tb, S1.srcIP, S1.max, S2.max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S1,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S2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S1.srcIP = S2.srcIP </a:t>
            </a:r>
            <a:r>
              <a:rPr lang="en-US" sz="1500" b="1" dirty="0">
                <a:latin typeface="Consolas" panose="020B0609020204030204" pitchFamily="49" charset="0"/>
              </a:rPr>
              <a:t>and</a:t>
            </a:r>
            <a:r>
              <a:rPr lang="en-US" sz="1500" dirty="0">
                <a:latin typeface="Consolas" panose="020B0609020204030204" pitchFamily="49" charset="0"/>
              </a:rPr>
              <a:t> S1.tb = S2.tb+1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09EF6D-C415-1739-3935-FB400240A0AE}"/>
              </a:ext>
            </a:extLst>
          </p:cNvPr>
          <p:cNvGrpSpPr/>
          <p:nvPr/>
        </p:nvGrpSpPr>
        <p:grpSpPr>
          <a:xfrm>
            <a:off x="1292003" y="4479808"/>
            <a:ext cx="2969568" cy="1295840"/>
            <a:chOff x="391973" y="5152099"/>
            <a:chExt cx="2969568" cy="1295840"/>
          </a:xfrm>
        </p:grpSpPr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83155B6C-C9F0-8B0D-9521-59A9E91EC649}"/>
                </a:ext>
              </a:extLst>
            </p:cNvPr>
            <p:cNvSpPr txBox="1"/>
            <p:nvPr/>
          </p:nvSpPr>
          <p:spPr>
            <a:xfrm>
              <a:off x="2724120" y="515209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45B849B6-9636-1E95-889C-E15CE53727D6}"/>
                </a:ext>
              </a:extLst>
            </p:cNvPr>
            <p:cNvCxnSpPr>
              <a:stCxn id="56" idx="0"/>
              <a:endCxn id="51" idx="2"/>
            </p:cNvCxnSpPr>
            <p:nvPr/>
          </p:nvCxnSpPr>
          <p:spPr>
            <a:xfrm flipH="1" flipV="1">
              <a:off x="3033103" y="5478051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68593D8-FDEC-2847-E48C-5BCE075AC0D8}"/>
                </a:ext>
              </a:extLst>
            </p:cNvPr>
            <p:cNvGrpSpPr/>
            <p:nvPr/>
          </p:nvGrpSpPr>
          <p:grpSpPr>
            <a:xfrm>
              <a:off x="502223" y="5582435"/>
              <a:ext cx="2859318" cy="865504"/>
              <a:chOff x="502223" y="5582435"/>
              <a:chExt cx="2859318" cy="865504"/>
            </a:xfrm>
          </p:grpSpPr>
          <p:cxnSp>
            <p:nvCxnSpPr>
              <p:cNvPr id="55" name="Gerade Verbindung 9">
                <a:extLst>
                  <a:ext uri="{FF2B5EF4-FFF2-40B4-BE49-F238E27FC236}">
                    <a16:creationId xmlns:a16="http://schemas.microsoft.com/office/drawing/2014/main" id="{653C6018-70E8-09F8-5C4C-6630846DCA31}"/>
                  </a:ext>
                </a:extLst>
              </p:cNvPr>
              <p:cNvCxnSpPr>
                <a:stCxn id="57" idx="0"/>
                <a:endCxn id="56" idx="2"/>
              </p:cNvCxnSpPr>
              <p:nvPr/>
            </p:nvCxnSpPr>
            <p:spPr>
              <a:xfrm flipV="1">
                <a:off x="3028380" y="5961069"/>
                <a:ext cx="5005" cy="160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10">
                <a:extLst>
                  <a:ext uri="{FF2B5EF4-FFF2-40B4-BE49-F238E27FC236}">
                    <a16:creationId xmlns:a16="http://schemas.microsoft.com/office/drawing/2014/main" id="{C765278A-72C2-D227-3FFA-C8403E5E6551}"/>
                  </a:ext>
                </a:extLst>
              </p:cNvPr>
              <p:cNvSpPr txBox="1"/>
              <p:nvPr/>
            </p:nvSpPr>
            <p:spPr>
              <a:xfrm>
                <a:off x="2724402" y="5635117"/>
                <a:ext cx="61796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b="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feld 7">
                <a:extLst>
                  <a:ext uri="{FF2B5EF4-FFF2-40B4-BE49-F238E27FC236}">
                    <a16:creationId xmlns:a16="http://schemas.microsoft.com/office/drawing/2014/main" id="{BC507882-BCF8-AF5A-4223-4DB0392E9922}"/>
                  </a:ext>
                </a:extLst>
              </p:cNvPr>
              <p:cNvSpPr txBox="1"/>
              <p:nvPr/>
            </p:nvSpPr>
            <p:spPr>
              <a:xfrm>
                <a:off x="2695218" y="6121987"/>
                <a:ext cx="66632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TCP</a:t>
                </a:r>
                <a:endPara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B31EF68-57C7-2009-7549-811059515FB2}"/>
                  </a:ext>
                </a:extLst>
              </p:cNvPr>
              <p:cNvSpPr txBox="1"/>
              <p:nvPr/>
            </p:nvSpPr>
            <p:spPr>
              <a:xfrm>
                <a:off x="502223" y="5582435"/>
                <a:ext cx="1861598" cy="372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Low-level filtering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69EA26-25B1-8289-7A95-917623163BE1}"/>
                </a:ext>
              </a:extLst>
            </p:cNvPr>
            <p:cNvSpPr txBox="1"/>
            <p:nvPr/>
          </p:nvSpPr>
          <p:spPr>
            <a:xfrm>
              <a:off x="391973" y="51609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aggregation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8F8D4A-71B9-9F86-BEB3-07A7A3CC9420}"/>
              </a:ext>
            </a:extLst>
          </p:cNvPr>
          <p:cNvGrpSpPr/>
          <p:nvPr/>
        </p:nvGrpSpPr>
        <p:grpSpPr>
          <a:xfrm>
            <a:off x="1279033" y="3990178"/>
            <a:ext cx="2959838" cy="489630"/>
            <a:chOff x="379003" y="4662469"/>
            <a:chExt cx="2959838" cy="489630"/>
          </a:xfrm>
        </p:grpSpPr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FB06D07A-0678-16A1-036F-2F1B35A426BD}"/>
                </a:ext>
              </a:extLst>
            </p:cNvPr>
            <p:cNvSpPr txBox="1"/>
            <p:nvPr/>
          </p:nvSpPr>
          <p:spPr>
            <a:xfrm>
              <a:off x="2720876" y="466246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Gerade Verbindung 9">
              <a:extLst>
                <a:ext uri="{FF2B5EF4-FFF2-40B4-BE49-F238E27FC236}">
                  <a16:creationId xmlns:a16="http://schemas.microsoft.com/office/drawing/2014/main" id="{735A098C-3BF3-66F1-5556-6E52209EC8D3}"/>
                </a:ext>
              </a:extLst>
            </p:cNvPr>
            <p:cNvCxnSpPr>
              <a:stCxn id="51" idx="0"/>
              <a:endCxn id="60" idx="2"/>
            </p:cNvCxnSpPr>
            <p:nvPr/>
          </p:nvCxnSpPr>
          <p:spPr>
            <a:xfrm flipH="1" flipV="1">
              <a:off x="3029859" y="4988421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030D43-E4DB-6A23-B361-25C74276A9F2}"/>
                </a:ext>
              </a:extLst>
            </p:cNvPr>
            <p:cNvSpPr txBox="1"/>
            <p:nvPr/>
          </p:nvSpPr>
          <p:spPr>
            <a:xfrm>
              <a:off x="379003" y="46810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High-level aggregation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697EAD-F499-0203-8DA8-1DE4E8FE89FD}"/>
              </a:ext>
            </a:extLst>
          </p:cNvPr>
          <p:cNvGrpSpPr/>
          <p:nvPr/>
        </p:nvGrpSpPr>
        <p:grpSpPr>
          <a:xfrm>
            <a:off x="1288759" y="3306323"/>
            <a:ext cx="3525659" cy="683855"/>
            <a:chOff x="388729" y="3978614"/>
            <a:chExt cx="3525659" cy="683855"/>
          </a:xfrm>
        </p:grpSpPr>
        <p:cxnSp>
          <p:nvCxnSpPr>
            <p:cNvPr id="64" name="Gerade Verbindung 9">
              <a:extLst>
                <a:ext uri="{FF2B5EF4-FFF2-40B4-BE49-F238E27FC236}">
                  <a16:creationId xmlns:a16="http://schemas.microsoft.com/office/drawing/2014/main" id="{8B357E9C-FE00-D7CC-1DC0-AB599342AFD8}"/>
                </a:ext>
              </a:extLst>
            </p:cNvPr>
            <p:cNvCxnSpPr/>
            <p:nvPr/>
          </p:nvCxnSpPr>
          <p:spPr>
            <a:xfrm flipV="1">
              <a:off x="3046726" y="3978614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10">
              <a:extLst>
                <a:ext uri="{FF2B5EF4-FFF2-40B4-BE49-F238E27FC236}">
                  <a16:creationId xmlns:a16="http://schemas.microsoft.com/office/drawing/2014/main" id="{6383993A-794B-E251-6B63-F8517B3CF196}"/>
                </a:ext>
              </a:extLst>
            </p:cNvPr>
            <p:cNvSpPr txBox="1"/>
            <p:nvPr/>
          </p:nvSpPr>
          <p:spPr>
            <a:xfrm>
              <a:off x="2799171" y="4153377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Gerade Verbindung 9">
              <a:extLst>
                <a:ext uri="{FF2B5EF4-FFF2-40B4-BE49-F238E27FC236}">
                  <a16:creationId xmlns:a16="http://schemas.microsoft.com/office/drawing/2014/main" id="{1C8973BA-BB1F-5324-1D57-FD483BF059EA}"/>
                </a:ext>
              </a:extLst>
            </p:cNvPr>
            <p:cNvCxnSpPr>
              <a:endCxn id="60" idx="0"/>
            </p:cNvCxnSpPr>
            <p:nvPr/>
          </p:nvCxnSpPr>
          <p:spPr>
            <a:xfrm>
              <a:off x="2724402" y="4431872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510202CE-6290-E6B3-531D-5774ACF5B4AE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3029859" y="4500770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EB5C2A-6DA3-A369-9865-EFB49CD677AF}"/>
                </a:ext>
              </a:extLst>
            </p:cNvPr>
            <p:cNvSpPr txBox="1"/>
            <p:nvPr/>
          </p:nvSpPr>
          <p:spPr>
            <a:xfrm>
              <a:off x="388729" y="418489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Self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5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152C6C-BF1E-31E5-06C6-34AD9F06E6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Optimized Query Execution Plan</a:t>
            </a:r>
          </a:p>
          <a:p>
            <a:pPr lvl="1"/>
            <a:r>
              <a:rPr lang="en-US" dirty="0"/>
              <a:t>Distributed plan operators</a:t>
            </a:r>
          </a:p>
          <a:p>
            <a:pPr lvl="1"/>
            <a:r>
              <a:rPr lang="en-US" dirty="0"/>
              <a:t>Pipeline and task parallelism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D75E5-B317-809E-3660-34B1C0D87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Query-Aware Stream Partitioning,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B737D-BCF1-CE99-1423-EDD63466EC83}"/>
              </a:ext>
            </a:extLst>
          </p:cNvPr>
          <p:cNvGrpSpPr/>
          <p:nvPr/>
        </p:nvGrpSpPr>
        <p:grpSpPr>
          <a:xfrm>
            <a:off x="3621804" y="2849716"/>
            <a:ext cx="1219170" cy="2469325"/>
            <a:chOff x="1051241" y="2490280"/>
            <a:chExt cx="1219170" cy="2469325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96858142-F938-81D4-364F-F63C824D61AB}"/>
                </a:ext>
              </a:extLst>
            </p:cNvPr>
            <p:cNvCxnSpPr/>
            <p:nvPr/>
          </p:nvCxnSpPr>
          <p:spPr>
            <a:xfrm flipV="1">
              <a:off x="1402749" y="2490280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">
              <a:extLst>
                <a:ext uri="{FF2B5EF4-FFF2-40B4-BE49-F238E27FC236}">
                  <a16:creationId xmlns:a16="http://schemas.microsoft.com/office/drawing/2014/main" id="{EAB13072-F847-01D2-EB89-6480846A5EBF}"/>
                </a:ext>
              </a:extLst>
            </p:cNvPr>
            <p:cNvCxnSpPr>
              <a:stCxn id="8" idx="0"/>
              <a:endCxn id="7" idx="2"/>
            </p:cNvCxnSpPr>
            <p:nvPr/>
          </p:nvCxnSpPr>
          <p:spPr>
            <a:xfrm flipV="1">
              <a:off x="1384403" y="447273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>
              <a:extLst>
                <a:ext uri="{FF2B5EF4-FFF2-40B4-BE49-F238E27FC236}">
                  <a16:creationId xmlns:a16="http://schemas.microsoft.com/office/drawing/2014/main" id="{C16E4058-519C-C765-4EE5-E3D6E047ED3B}"/>
                </a:ext>
              </a:extLst>
            </p:cNvPr>
            <p:cNvSpPr txBox="1"/>
            <p:nvPr/>
          </p:nvSpPr>
          <p:spPr>
            <a:xfrm>
              <a:off x="1080425" y="414678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E2BEA77-8896-6E51-7C66-DB51C16AF641}"/>
                </a:ext>
              </a:extLst>
            </p:cNvPr>
            <p:cNvSpPr txBox="1"/>
            <p:nvPr/>
          </p:nvSpPr>
          <p:spPr>
            <a:xfrm>
              <a:off x="1051241" y="46336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3A67438-8297-9A2D-FB54-1B63FB413EA0}"/>
                </a:ext>
              </a:extLst>
            </p:cNvPr>
            <p:cNvSpPr txBox="1"/>
            <p:nvPr/>
          </p:nvSpPr>
          <p:spPr>
            <a:xfrm>
              <a:off x="1080143" y="366376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8CB3F7D-227A-07D5-4386-E864DA699F8B}"/>
                </a:ext>
              </a:extLst>
            </p:cNvPr>
            <p:cNvCxnSpPr>
              <a:stCxn id="7" idx="0"/>
              <a:endCxn id="9" idx="2"/>
            </p:cNvCxnSpPr>
            <p:nvPr/>
          </p:nvCxnSpPr>
          <p:spPr>
            <a:xfrm flipH="1" flipV="1">
              <a:off x="1389126" y="3989717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044D0CA-B61F-02F4-D8FC-99D14B4C7B8B}"/>
                </a:ext>
              </a:extLst>
            </p:cNvPr>
            <p:cNvSpPr txBox="1"/>
            <p:nvPr/>
          </p:nvSpPr>
          <p:spPr>
            <a:xfrm>
              <a:off x="1076899" y="317413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9">
              <a:extLst>
                <a:ext uri="{FF2B5EF4-FFF2-40B4-BE49-F238E27FC236}">
                  <a16:creationId xmlns:a16="http://schemas.microsoft.com/office/drawing/2014/main" id="{3F9631D3-046D-A540-7B0C-882C34A12E59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H="1" flipV="1">
              <a:off x="1385882" y="3500087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>
              <a:extLst>
                <a:ext uri="{FF2B5EF4-FFF2-40B4-BE49-F238E27FC236}">
                  <a16:creationId xmlns:a16="http://schemas.microsoft.com/office/drawing/2014/main" id="{0ED54037-4CCA-91C8-7166-71AB8D74EEC6}"/>
                </a:ext>
              </a:extLst>
            </p:cNvPr>
            <p:cNvSpPr txBox="1"/>
            <p:nvPr/>
          </p:nvSpPr>
          <p:spPr>
            <a:xfrm>
              <a:off x="1155194" y="2665043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E80A0436-C721-CFD9-6B6B-75CF1FA9873A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1080425" y="2943538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ECA54D03-A066-7DD3-EAF6-5B5BF414D98A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385882" y="3012436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Arrow 16">
            <a:extLst>
              <a:ext uri="{FF2B5EF4-FFF2-40B4-BE49-F238E27FC236}">
                <a16:creationId xmlns:a16="http://schemas.microsoft.com/office/drawing/2014/main" id="{197B3534-C222-760C-0525-172063C0BDD3}"/>
              </a:ext>
            </a:extLst>
          </p:cNvPr>
          <p:cNvSpPr/>
          <p:nvPr/>
        </p:nvSpPr>
        <p:spPr>
          <a:xfrm>
            <a:off x="5211212" y="377042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FA531C-FCCC-A4EB-38B7-0507DBC40C91}"/>
              </a:ext>
            </a:extLst>
          </p:cNvPr>
          <p:cNvGrpSpPr/>
          <p:nvPr/>
        </p:nvGrpSpPr>
        <p:grpSpPr>
          <a:xfrm>
            <a:off x="6229504" y="707651"/>
            <a:ext cx="3767566" cy="4894991"/>
            <a:chOff x="4349606" y="1311256"/>
            <a:chExt cx="3767566" cy="4894991"/>
          </a:xfrm>
        </p:grpSpPr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2F1886E3-F43B-6F87-AFED-2EABE519121C}"/>
                </a:ext>
              </a:extLst>
            </p:cNvPr>
            <p:cNvCxnSpPr/>
            <p:nvPr/>
          </p:nvCxnSpPr>
          <p:spPr>
            <a:xfrm flipV="1">
              <a:off x="6249628" y="1418978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4BDB9F86-4525-7AE3-621B-4CC43C62B8AF}"/>
                </a:ext>
              </a:extLst>
            </p:cNvPr>
            <p:cNvSpPr txBox="1"/>
            <p:nvPr/>
          </p:nvSpPr>
          <p:spPr>
            <a:xfrm>
              <a:off x="5923778" y="21028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ACF6766B-C8BD-0CB6-8654-9DFAF507095E}"/>
                </a:ext>
              </a:extLst>
            </p:cNvPr>
            <p:cNvCxnSpPr>
              <a:stCxn id="24" idx="0"/>
              <a:endCxn id="19" idx="2"/>
            </p:cNvCxnSpPr>
            <p:nvPr/>
          </p:nvCxnSpPr>
          <p:spPr>
            <a:xfrm flipV="1">
              <a:off x="6232032" y="2428785"/>
              <a:ext cx="729" cy="160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DC374845-70EC-1D67-2F93-4A5DF5256D88}"/>
                </a:ext>
              </a:extLst>
            </p:cNvPr>
            <p:cNvSpPr txBox="1"/>
            <p:nvPr/>
          </p:nvSpPr>
          <p:spPr>
            <a:xfrm>
              <a:off x="6002073" y="1593741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E21527AE-1986-63BB-5F1D-C1AE7DD02F63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5927304" y="1872236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9">
              <a:extLst>
                <a:ext uri="{FF2B5EF4-FFF2-40B4-BE49-F238E27FC236}">
                  <a16:creationId xmlns:a16="http://schemas.microsoft.com/office/drawing/2014/main" id="{09A084E7-16D9-9012-57E4-E7AFEC1DBA3E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6232761" y="1941134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9F293F1F-071F-CF9E-CB28-030175996C17}"/>
                </a:ext>
              </a:extLst>
            </p:cNvPr>
            <p:cNvSpPr txBox="1"/>
            <p:nvPr/>
          </p:nvSpPr>
          <p:spPr>
            <a:xfrm>
              <a:off x="5923049" y="258963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01A027-5FCD-A46B-8C79-253F3D556DB7}"/>
                </a:ext>
              </a:extLst>
            </p:cNvPr>
            <p:cNvSpPr/>
            <p:nvPr/>
          </p:nvSpPr>
          <p:spPr>
            <a:xfrm>
              <a:off x="4352849" y="4529403"/>
              <a:ext cx="959511" cy="167684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1</a:t>
              </a:r>
            </a:p>
          </p:txBody>
        </p:sp>
        <p:cxnSp>
          <p:nvCxnSpPr>
            <p:cNvPr id="26" name="Gerade Verbindung 9">
              <a:extLst>
                <a:ext uri="{FF2B5EF4-FFF2-40B4-BE49-F238E27FC236}">
                  <a16:creationId xmlns:a16="http://schemas.microsoft.com/office/drawing/2014/main" id="{92EE1AC0-CC4B-E710-9F6E-F55BACFF8B85}"/>
                </a:ext>
              </a:extLst>
            </p:cNvPr>
            <p:cNvCxnSpPr>
              <a:stCxn id="28" idx="0"/>
              <a:endCxn id="27" idx="2"/>
            </p:cNvCxnSpPr>
            <p:nvPr/>
          </p:nvCxnSpPr>
          <p:spPr>
            <a:xfrm flipV="1">
              <a:off x="4844217" y="5306072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10">
              <a:extLst>
                <a:ext uri="{FF2B5EF4-FFF2-40B4-BE49-F238E27FC236}">
                  <a16:creationId xmlns:a16="http://schemas.microsoft.com/office/drawing/2014/main" id="{3D347C91-EB14-5611-3C64-A736F4728D28}"/>
                </a:ext>
              </a:extLst>
            </p:cNvPr>
            <p:cNvSpPr txBox="1"/>
            <p:nvPr/>
          </p:nvSpPr>
          <p:spPr>
            <a:xfrm>
              <a:off x="4540239" y="498012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">
              <a:extLst>
                <a:ext uri="{FF2B5EF4-FFF2-40B4-BE49-F238E27FC236}">
                  <a16:creationId xmlns:a16="http://schemas.microsoft.com/office/drawing/2014/main" id="{DB8D5FC8-A9E5-BE99-2321-9EA3F7222CA2}"/>
                </a:ext>
              </a:extLst>
            </p:cNvPr>
            <p:cNvSpPr txBox="1"/>
            <p:nvPr/>
          </p:nvSpPr>
          <p:spPr>
            <a:xfrm>
              <a:off x="4511055" y="5466990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9">
              <a:extLst>
                <a:ext uri="{FF2B5EF4-FFF2-40B4-BE49-F238E27FC236}">
                  <a16:creationId xmlns:a16="http://schemas.microsoft.com/office/drawing/2014/main" id="{BC3C6C81-69E3-C65A-779A-3E766ED90ADF}"/>
                </a:ext>
              </a:extLst>
            </p:cNvPr>
            <p:cNvCxnSpPr>
              <a:stCxn id="47" idx="0"/>
              <a:endCxn id="24" idx="2"/>
            </p:cNvCxnSpPr>
            <p:nvPr/>
          </p:nvCxnSpPr>
          <p:spPr>
            <a:xfrm flipV="1">
              <a:off x="4855706" y="2915589"/>
              <a:ext cx="1376326" cy="1613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9">
              <a:extLst>
                <a:ext uri="{FF2B5EF4-FFF2-40B4-BE49-F238E27FC236}">
                  <a16:creationId xmlns:a16="http://schemas.microsoft.com/office/drawing/2014/main" id="{DC69C08A-A3A6-79CF-A328-02B1D10BA7EB}"/>
                </a:ext>
              </a:extLst>
            </p:cNvPr>
            <p:cNvCxnSpPr>
              <a:stCxn id="32" idx="0"/>
              <a:endCxn id="31" idx="2"/>
            </p:cNvCxnSpPr>
            <p:nvPr/>
          </p:nvCxnSpPr>
          <p:spPr>
            <a:xfrm flipV="1">
              <a:off x="6232032" y="5312557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6164C361-E5DC-25F0-2D45-17724582207A}"/>
                </a:ext>
              </a:extLst>
            </p:cNvPr>
            <p:cNvSpPr txBox="1"/>
            <p:nvPr/>
          </p:nvSpPr>
          <p:spPr>
            <a:xfrm>
              <a:off x="5928054" y="498660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7">
              <a:extLst>
                <a:ext uri="{FF2B5EF4-FFF2-40B4-BE49-F238E27FC236}">
                  <a16:creationId xmlns:a16="http://schemas.microsoft.com/office/drawing/2014/main" id="{4D164F86-958E-F762-3991-DA38336318D1}"/>
                </a:ext>
              </a:extLst>
            </p:cNvPr>
            <p:cNvSpPr txBox="1"/>
            <p:nvPr/>
          </p:nvSpPr>
          <p:spPr>
            <a:xfrm>
              <a:off x="5898870" y="547347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4D950AAA-AC89-7B8F-8A4B-BD8056C25BCC}"/>
                </a:ext>
              </a:extLst>
            </p:cNvPr>
            <p:cNvCxnSpPr>
              <a:stCxn id="49" idx="0"/>
              <a:endCxn id="24" idx="2"/>
            </p:cNvCxnSpPr>
            <p:nvPr/>
          </p:nvCxnSpPr>
          <p:spPr>
            <a:xfrm flipH="1" flipV="1">
              <a:off x="6232032" y="2915589"/>
              <a:ext cx="11489" cy="1620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5108E2F6-AC86-00F7-74AD-AF899D09A25C}"/>
                </a:ext>
              </a:extLst>
            </p:cNvPr>
            <p:cNvCxnSpPr>
              <a:stCxn id="36" idx="0"/>
              <a:endCxn id="35" idx="2"/>
            </p:cNvCxnSpPr>
            <p:nvPr/>
          </p:nvCxnSpPr>
          <p:spPr>
            <a:xfrm flipV="1">
              <a:off x="7629573" y="5319041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DE22602E-5CAD-72C8-3AD5-B18F5560DF30}"/>
                </a:ext>
              </a:extLst>
            </p:cNvPr>
            <p:cNvSpPr txBox="1"/>
            <p:nvPr/>
          </p:nvSpPr>
          <p:spPr>
            <a:xfrm>
              <a:off x="7325595" y="4993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feld 7">
              <a:extLst>
                <a:ext uri="{FF2B5EF4-FFF2-40B4-BE49-F238E27FC236}">
                  <a16:creationId xmlns:a16="http://schemas.microsoft.com/office/drawing/2014/main" id="{EE96AE9A-05C0-AD64-2DA5-0570C4206744}"/>
                </a:ext>
              </a:extLst>
            </p:cNvPr>
            <p:cNvSpPr txBox="1"/>
            <p:nvPr/>
          </p:nvSpPr>
          <p:spPr>
            <a:xfrm>
              <a:off x="7296411" y="547995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9">
              <a:extLst>
                <a:ext uri="{FF2B5EF4-FFF2-40B4-BE49-F238E27FC236}">
                  <a16:creationId xmlns:a16="http://schemas.microsoft.com/office/drawing/2014/main" id="{0A464D72-9167-FCE0-4AE5-40216208E413}"/>
                </a:ext>
              </a:extLst>
            </p:cNvPr>
            <p:cNvCxnSpPr>
              <a:stCxn id="51" idx="0"/>
              <a:endCxn id="24" idx="2"/>
            </p:cNvCxnSpPr>
            <p:nvPr/>
          </p:nvCxnSpPr>
          <p:spPr>
            <a:xfrm flipH="1" flipV="1">
              <a:off x="6232032" y="2915589"/>
              <a:ext cx="1409030" cy="16267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C67AB6-3468-688A-D314-78494EFADF18}"/>
                </a:ext>
              </a:extLst>
            </p:cNvPr>
            <p:cNvSpPr/>
            <p:nvPr/>
          </p:nvSpPr>
          <p:spPr>
            <a:xfrm>
              <a:off x="5760117" y="4529403"/>
              <a:ext cx="959511" cy="1673601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67C53CC-F603-EC0B-A353-A8CD1DF8508E}"/>
                </a:ext>
              </a:extLst>
            </p:cNvPr>
            <p:cNvSpPr/>
            <p:nvPr/>
          </p:nvSpPr>
          <p:spPr>
            <a:xfrm>
              <a:off x="7157661" y="4529403"/>
              <a:ext cx="959511" cy="1670358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32B489-853E-47EB-DB41-47FA3CA41C77}"/>
                </a:ext>
              </a:extLst>
            </p:cNvPr>
            <p:cNvSpPr/>
            <p:nvPr/>
          </p:nvSpPr>
          <p:spPr>
            <a:xfrm>
              <a:off x="4349606" y="1311256"/>
              <a:ext cx="3767566" cy="305722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4</a:t>
              </a:r>
            </a:p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Gerade Verbindung 9">
              <a:extLst>
                <a:ext uri="{FF2B5EF4-FFF2-40B4-BE49-F238E27FC236}">
                  <a16:creationId xmlns:a16="http://schemas.microsoft.com/office/drawing/2014/main" id="{74949B49-2838-9F8D-23B4-49ABA0701A0F}"/>
                </a:ext>
              </a:extLst>
            </p:cNvPr>
            <p:cNvCxnSpPr>
              <a:stCxn id="43" idx="0"/>
              <a:endCxn id="42" idx="2"/>
            </p:cNvCxnSpPr>
            <p:nvPr/>
          </p:nvCxnSpPr>
          <p:spPr>
            <a:xfrm flipV="1">
              <a:off x="4840974" y="3795041"/>
              <a:ext cx="5005" cy="102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10">
              <a:extLst>
                <a:ext uri="{FF2B5EF4-FFF2-40B4-BE49-F238E27FC236}">
                  <a16:creationId xmlns:a16="http://schemas.microsoft.com/office/drawing/2014/main" id="{A4ABD84F-62D9-F01A-936C-30F788C9DE83}"/>
                </a:ext>
              </a:extLst>
            </p:cNvPr>
            <p:cNvSpPr txBox="1"/>
            <p:nvPr/>
          </p:nvSpPr>
          <p:spPr>
            <a:xfrm>
              <a:off x="4536996" y="3469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0F374719-7F2B-ED90-67B9-14C615CA32D0}"/>
                </a:ext>
              </a:extLst>
            </p:cNvPr>
            <p:cNvSpPr txBox="1"/>
            <p:nvPr/>
          </p:nvSpPr>
          <p:spPr>
            <a:xfrm>
              <a:off x="4507812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Gerade Verbindung 9">
              <a:extLst>
                <a:ext uri="{FF2B5EF4-FFF2-40B4-BE49-F238E27FC236}">
                  <a16:creationId xmlns:a16="http://schemas.microsoft.com/office/drawing/2014/main" id="{B1BEE39F-DF79-4451-95DD-163C6E1B0B31}"/>
                </a:ext>
              </a:extLst>
            </p:cNvPr>
            <p:cNvCxnSpPr>
              <a:stCxn id="53" idx="0"/>
              <a:endCxn id="24" idx="2"/>
            </p:cNvCxnSpPr>
            <p:nvPr/>
          </p:nvCxnSpPr>
          <p:spPr>
            <a:xfrm flipV="1">
              <a:off x="4845974" y="2915589"/>
              <a:ext cx="1386058" cy="9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C4A824-F72D-4420-304F-5F17C1157B32}"/>
                </a:ext>
              </a:extLst>
            </p:cNvPr>
            <p:cNvSpPr txBox="1"/>
            <p:nvPr/>
          </p:nvSpPr>
          <p:spPr>
            <a:xfrm>
              <a:off x="6894911" y="3192193"/>
              <a:ext cx="115759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Partitioning on </a:t>
              </a:r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srcIP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Gerade Verbindung 9">
              <a:extLst>
                <a:ext uri="{FF2B5EF4-FFF2-40B4-BE49-F238E27FC236}">
                  <a16:creationId xmlns:a16="http://schemas.microsoft.com/office/drawing/2014/main" id="{12CEC9DE-3A3A-8472-59FD-6DC9632E70D2}"/>
                </a:ext>
              </a:extLst>
            </p:cNvPr>
            <p:cNvCxnSpPr>
              <a:endCxn id="47" idx="2"/>
            </p:cNvCxnSpPr>
            <p:nvPr/>
          </p:nvCxnSpPr>
          <p:spPr>
            <a:xfrm flipV="1">
              <a:off x="4850701" y="485535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3BD7909A-8C71-5F09-B10E-43E38DC6EDBC}"/>
                </a:ext>
              </a:extLst>
            </p:cNvPr>
            <p:cNvSpPr txBox="1"/>
            <p:nvPr/>
          </p:nvSpPr>
          <p:spPr>
            <a:xfrm>
              <a:off x="4546723" y="452940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9">
              <a:extLst>
                <a:ext uri="{FF2B5EF4-FFF2-40B4-BE49-F238E27FC236}">
                  <a16:creationId xmlns:a16="http://schemas.microsoft.com/office/drawing/2014/main" id="{5BA38840-9A6E-943A-85FF-D1197EDA074B}"/>
                </a:ext>
              </a:extLst>
            </p:cNvPr>
            <p:cNvCxnSpPr>
              <a:endCxn id="49" idx="2"/>
            </p:cNvCxnSpPr>
            <p:nvPr/>
          </p:nvCxnSpPr>
          <p:spPr>
            <a:xfrm flipV="1">
              <a:off x="6238516" y="4861840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10">
              <a:extLst>
                <a:ext uri="{FF2B5EF4-FFF2-40B4-BE49-F238E27FC236}">
                  <a16:creationId xmlns:a16="http://schemas.microsoft.com/office/drawing/2014/main" id="{04B90AEB-DE70-F06A-FC1B-96641EFC1B46}"/>
                </a:ext>
              </a:extLst>
            </p:cNvPr>
            <p:cNvSpPr txBox="1"/>
            <p:nvPr/>
          </p:nvSpPr>
          <p:spPr>
            <a:xfrm>
              <a:off x="5934538" y="453588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Gerade Verbindung 9">
              <a:extLst>
                <a:ext uri="{FF2B5EF4-FFF2-40B4-BE49-F238E27FC236}">
                  <a16:creationId xmlns:a16="http://schemas.microsoft.com/office/drawing/2014/main" id="{E6CA89E4-A51F-80A5-5917-2D289DD6D05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7636057" y="4868324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3ACB5FA9-6759-7C6E-A5D3-118D9F1757BA}"/>
                </a:ext>
              </a:extLst>
            </p:cNvPr>
            <p:cNvSpPr txBox="1"/>
            <p:nvPr/>
          </p:nvSpPr>
          <p:spPr>
            <a:xfrm>
              <a:off x="7332079" y="45423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2070CBFE-CF13-D326-4F6F-5A58699DC320}"/>
                </a:ext>
              </a:extLst>
            </p:cNvPr>
            <p:cNvCxnSpPr>
              <a:stCxn id="42" idx="0"/>
              <a:endCxn id="53" idx="2"/>
            </p:cNvCxnSpPr>
            <p:nvPr/>
          </p:nvCxnSpPr>
          <p:spPr>
            <a:xfrm flipH="1" flipV="1">
              <a:off x="4845974" y="3337837"/>
              <a:ext cx="5" cy="131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10">
              <a:extLst>
                <a:ext uri="{FF2B5EF4-FFF2-40B4-BE49-F238E27FC236}">
                  <a16:creationId xmlns:a16="http://schemas.microsoft.com/office/drawing/2014/main" id="{1E6343C8-12D8-F301-3055-E52457B6AD9E}"/>
                </a:ext>
              </a:extLst>
            </p:cNvPr>
            <p:cNvSpPr txBox="1"/>
            <p:nvPr/>
          </p:nvSpPr>
          <p:spPr>
            <a:xfrm>
              <a:off x="4536991" y="301188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5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Exercise/Project Submission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deadline: </a:t>
            </a:r>
            <a:r>
              <a:rPr lang="en-US" b="1" dirty="0">
                <a:solidFill>
                  <a:srgbClr val="C00000"/>
                </a:solidFill>
              </a:rPr>
              <a:t>Jan 30, 11.59pm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Pull-requests submitted (not necessarily merged) by deadline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Lecture: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https://befragung.tu-berlin.de/evasys/online.php?pswd=JNXRG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https://befragung.tu-berlin.de/evasys/online.php?pswd=1X7EN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01879-FB75-4269-82CA-7B93E2467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024" y="3883361"/>
            <a:ext cx="1391895" cy="1391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FCD3C-40C4-D27E-60CE-5C3CC3854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129" y="4282247"/>
            <a:ext cx="1391895" cy="1391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A49723-C9E0-37FB-A183-26AED04B27DE}"/>
              </a:ext>
            </a:extLst>
          </p:cNvPr>
          <p:cNvSpPr txBox="1"/>
          <p:nvPr/>
        </p:nvSpPr>
        <p:spPr>
          <a:xfrm>
            <a:off x="10321024" y="3576095"/>
            <a:ext cx="13918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C69D2-C262-61CE-144A-9297E7503A87}"/>
              </a:ext>
            </a:extLst>
          </p:cNvPr>
          <p:cNvSpPr txBox="1"/>
          <p:nvPr/>
        </p:nvSpPr>
        <p:spPr>
          <a:xfrm>
            <a:off x="8945833" y="3975921"/>
            <a:ext cx="13918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1438D-92BF-DE35-6A8E-329DBA7EC0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Large-Scale Stream Processing</a:t>
            </a:r>
          </a:p>
          <a:p>
            <a:pPr lvl="1"/>
            <a:r>
              <a:rPr lang="en-US" dirty="0"/>
              <a:t>Limited pipeline parallelism and task parallelism (independent subqueries)</a:t>
            </a:r>
          </a:p>
          <a:p>
            <a:pPr lvl="1"/>
            <a:r>
              <a:rPr lang="en-US" dirty="0"/>
              <a:t>Combine with </a:t>
            </a:r>
            <a:r>
              <a:rPr lang="en-US" b="1" dirty="0">
                <a:solidFill>
                  <a:srgbClr val="7889FB"/>
                </a:solidFill>
              </a:rPr>
              <a:t>data-parallelism over stream groups</a:t>
            </a:r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Shuffle Grouping</a:t>
            </a:r>
          </a:p>
          <a:p>
            <a:pPr lvl="1"/>
            <a:r>
              <a:rPr lang="en-US" dirty="0"/>
              <a:t>Tuples are randomly distributed across consumer tasks</a:t>
            </a:r>
          </a:p>
          <a:p>
            <a:pPr lvl="1"/>
            <a:r>
              <a:rPr lang="en-US" dirty="0"/>
              <a:t>Good load balance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Fields Grouping</a:t>
            </a:r>
          </a:p>
          <a:p>
            <a:pPr lvl="1"/>
            <a:r>
              <a:rPr lang="en-US" dirty="0"/>
              <a:t>Tuples partitioned by grouping attributes</a:t>
            </a:r>
          </a:p>
          <a:p>
            <a:pPr lvl="1"/>
            <a:r>
              <a:rPr lang="en-US" dirty="0"/>
              <a:t>Guarantees order within keys, but load imbalance if skew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Partial Key Grouping</a:t>
            </a:r>
          </a:p>
          <a:p>
            <a:pPr lvl="1"/>
            <a:r>
              <a:rPr lang="en-US" dirty="0"/>
              <a:t>Apply </a:t>
            </a:r>
            <a:r>
              <a:rPr lang="en-US" b="1" dirty="0">
                <a:solidFill>
                  <a:schemeClr val="accent1"/>
                </a:solidFill>
              </a:rPr>
              <a:t>“power of two choices”</a:t>
            </a:r>
            <a:r>
              <a:rPr lang="en-US" dirty="0"/>
              <a:t> to streaming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Key splitting:</a:t>
            </a:r>
            <a:r>
              <a:rPr lang="en-US" dirty="0">
                <a:sym typeface="Wingdings" panose="05000000000000000000" pitchFamily="2" charset="2"/>
              </a:rPr>
              <a:t> select among 2 candidates per key (associative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) 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Others: Global, None, Direct, Local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815A2-B767-7B8E-7A43-E8831B24B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Group Partitioning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EB3EA-4054-03E1-CA59-F0CAED9A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75" y="3121621"/>
            <a:ext cx="3181226" cy="143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2F534-39DF-4B2D-7339-E13F89E9D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4" y="2439821"/>
            <a:ext cx="1283998" cy="402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DC406-5736-DF27-FD32-BEF852B0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900" y="48332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057E1-985B-C851-D5FE-E7DA28609D9A}"/>
              </a:ext>
            </a:extLst>
          </p:cNvPr>
          <p:cNvSpPr txBox="1"/>
          <p:nvPr/>
        </p:nvSpPr>
        <p:spPr>
          <a:xfrm>
            <a:off x="8122024" y="4661274"/>
            <a:ext cx="26768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Uddin Nasir et al: The power of both choices: Practical load balancing for distributed stream processing engines.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1929-AA8C-3A3B-0EF0-8C22F80ED9E1}"/>
              </a:ext>
            </a:extLst>
          </p:cNvPr>
          <p:cNvSpPr txBox="1"/>
          <p:nvPr/>
        </p:nvSpPr>
        <p:spPr>
          <a:xfrm>
            <a:off x="7514135" y="334766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6016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AC3E-3DD8-88B3-678C-F5012AA09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Topology DAG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Spouts:</a:t>
            </a:r>
            <a:r>
              <a:rPr lang="en-US" dirty="0"/>
              <a:t> sources of streams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Bolts:</a:t>
            </a:r>
            <a:r>
              <a:rPr lang="en-US" dirty="0"/>
              <a:t> UDF compute ops </a:t>
            </a:r>
          </a:p>
          <a:p>
            <a:pPr lvl="1"/>
            <a:r>
              <a:rPr lang="en-US" dirty="0"/>
              <a:t>Tasks mapped to worker processes</a:t>
            </a:r>
            <a:br>
              <a:rPr lang="en-US" dirty="0"/>
            </a:br>
            <a:r>
              <a:rPr lang="en-US" dirty="0"/>
              <a:t>and executors (threads)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90D6-A12F-7508-011A-693DA84CC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Apache Storm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8D243E-81EB-81A4-3397-EFF858EAA00F}"/>
              </a:ext>
            </a:extLst>
          </p:cNvPr>
          <p:cNvSpPr/>
          <p:nvPr/>
        </p:nvSpPr>
        <p:spPr>
          <a:xfrm>
            <a:off x="5184273" y="2121257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07B6C98-AEF9-DE87-AEE2-7E5D73292951}"/>
              </a:ext>
            </a:extLst>
          </p:cNvPr>
          <p:cNvSpPr/>
          <p:nvPr/>
        </p:nvSpPr>
        <p:spPr>
          <a:xfrm>
            <a:off x="7419699" y="1424199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9C60D98-8D6E-4051-F8CE-1857B053C412}"/>
              </a:ext>
            </a:extLst>
          </p:cNvPr>
          <p:cNvSpPr/>
          <p:nvPr/>
        </p:nvSpPr>
        <p:spPr>
          <a:xfrm>
            <a:off x="9620420" y="2133000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2B0D00-280F-C358-59A5-A14EE46BDC4C}"/>
              </a:ext>
            </a:extLst>
          </p:cNvPr>
          <p:cNvSpPr/>
          <p:nvPr/>
        </p:nvSpPr>
        <p:spPr>
          <a:xfrm>
            <a:off x="7419699" y="2926025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A0067D0-473A-B004-6E9A-E0FB620FEF79}"/>
              </a:ext>
            </a:extLst>
          </p:cNvPr>
          <p:cNvSpPr/>
          <p:nvPr/>
        </p:nvSpPr>
        <p:spPr>
          <a:xfrm>
            <a:off x="5444330" y="236484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F4E659F-1E69-7CF8-9617-4D36ACAC1DC8}"/>
              </a:ext>
            </a:extLst>
          </p:cNvPr>
          <p:cNvSpPr/>
          <p:nvPr/>
        </p:nvSpPr>
        <p:spPr>
          <a:xfrm>
            <a:off x="5441085" y="2633975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290031E3-3D32-4844-8836-017E95A657EA}"/>
              </a:ext>
            </a:extLst>
          </p:cNvPr>
          <p:cNvSpPr/>
          <p:nvPr/>
        </p:nvSpPr>
        <p:spPr>
          <a:xfrm>
            <a:off x="7697909" y="316899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FD6D4873-422A-596E-DC76-681DB794D2A7}"/>
              </a:ext>
            </a:extLst>
          </p:cNvPr>
          <p:cNvSpPr/>
          <p:nvPr/>
        </p:nvSpPr>
        <p:spPr>
          <a:xfrm>
            <a:off x="7694664" y="343812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73F3E41-7009-D36D-B861-93C75B5C2A88}"/>
              </a:ext>
            </a:extLst>
          </p:cNvPr>
          <p:cNvSpPr/>
          <p:nvPr/>
        </p:nvSpPr>
        <p:spPr>
          <a:xfrm>
            <a:off x="7684937" y="1541232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B0D10CF-9563-37CA-B1D6-8600D2320669}"/>
              </a:ext>
            </a:extLst>
          </p:cNvPr>
          <p:cNvSpPr/>
          <p:nvPr/>
        </p:nvSpPr>
        <p:spPr>
          <a:xfrm>
            <a:off x="7681692" y="181036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CF6B3716-3BE3-7B5D-E23D-F188A3BADA34}"/>
              </a:ext>
            </a:extLst>
          </p:cNvPr>
          <p:cNvSpPr/>
          <p:nvPr/>
        </p:nvSpPr>
        <p:spPr>
          <a:xfrm>
            <a:off x="7688177" y="208922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A2AF5BE3-AD7F-A773-A58E-B8085AFFEFD5}"/>
              </a:ext>
            </a:extLst>
          </p:cNvPr>
          <p:cNvSpPr/>
          <p:nvPr/>
        </p:nvSpPr>
        <p:spPr>
          <a:xfrm>
            <a:off x="9883394" y="239726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10DE1950-F155-35ED-EBF0-B981D124F1CA}"/>
              </a:ext>
            </a:extLst>
          </p:cNvPr>
          <p:cNvSpPr/>
          <p:nvPr/>
        </p:nvSpPr>
        <p:spPr>
          <a:xfrm>
            <a:off x="9880149" y="2666399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63F836-3078-945C-1262-E8BC191AD006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5906708" y="1651172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1E3BAB-4562-A7B4-DFC0-841ABFF8D287}"/>
              </a:ext>
            </a:extLst>
          </p:cNvPr>
          <p:cNvCxnSpPr>
            <a:stCxn id="8" idx="3"/>
            <a:endCxn id="13" idx="1"/>
          </p:cNvCxnSpPr>
          <p:nvPr/>
        </p:nvCxnSpPr>
        <p:spPr>
          <a:xfrm flipV="1">
            <a:off x="5906708" y="1920303"/>
            <a:ext cx="1774984" cy="55448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D4A78A-BB3B-C445-3730-F85EED256C85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5906708" y="2199164"/>
            <a:ext cx="1781469" cy="27562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6564C3-FB95-04D6-EE69-DF46EA12DE97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5903463" y="1651172"/>
            <a:ext cx="1781474" cy="109274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08DC35-098A-9F35-64A5-3CCABAB68E0E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5903463" y="1920303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C68BC6-1E6D-53D0-4A53-5DB2467BF6D8}"/>
              </a:ext>
            </a:extLst>
          </p:cNvPr>
          <p:cNvCxnSpPr>
            <a:stCxn id="9" idx="3"/>
            <a:endCxn id="14" idx="1"/>
          </p:cNvCxnSpPr>
          <p:nvPr/>
        </p:nvCxnSpPr>
        <p:spPr>
          <a:xfrm flipV="1">
            <a:off x="5903463" y="2199164"/>
            <a:ext cx="1784714" cy="54475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BC3969-4597-291F-04B6-3864AD603E4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906708" y="2474784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4141B4-E1D8-22A8-263B-F3D0696DCF10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5903463" y="2743915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817F06-95FD-4659-E9CD-75933044ED87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flipV="1">
            <a:off x="8157042" y="2776339"/>
            <a:ext cx="1723107" cy="771729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E142A6-08FC-E9AE-7232-6DF4F3147BDC}"/>
              </a:ext>
            </a:extLst>
          </p:cNvPr>
          <p:cNvCxnSpPr>
            <a:endCxn id="15" idx="1"/>
          </p:cNvCxnSpPr>
          <p:nvPr/>
        </p:nvCxnSpPr>
        <p:spPr>
          <a:xfrm flipV="1">
            <a:off x="8160287" y="2507208"/>
            <a:ext cx="1723107" cy="77173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73DFEC-23E8-DD2C-0EAC-C3416EAC71C3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8147315" y="1651172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84BEF0-2147-A457-EFBF-D20F47091DE0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8144070" y="1920303"/>
            <a:ext cx="1739324" cy="58690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EAE3AE-E05D-6BE4-6A92-D31AE2558A38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8150555" y="2199164"/>
            <a:ext cx="1732839" cy="30804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7B3AA0-6624-4ECF-9A52-C2C84FCC179E}"/>
              </a:ext>
            </a:extLst>
          </p:cNvPr>
          <p:cNvCxnSpPr>
            <a:endCxn id="16" idx="1"/>
          </p:cNvCxnSpPr>
          <p:nvPr/>
        </p:nvCxnSpPr>
        <p:spPr>
          <a:xfrm>
            <a:off x="8150555" y="1651172"/>
            <a:ext cx="1729594" cy="1125167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86E8C-7E2A-5715-325F-9D5077614ED3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8144070" y="1920303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30E627-4B04-345B-C997-6745DB01FBD8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8150555" y="2199164"/>
            <a:ext cx="1729594" cy="57717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BEB37F-EA04-7FCA-C637-CA13FC73979B}"/>
              </a:ext>
            </a:extLst>
          </p:cNvPr>
          <p:cNvSpPr txBox="1"/>
          <p:nvPr/>
        </p:nvSpPr>
        <p:spPr>
          <a:xfrm>
            <a:off x="5218950" y="3118807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Spout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17665-27F5-41D3-F5D3-A5FE154E96CA}"/>
              </a:ext>
            </a:extLst>
          </p:cNvPr>
          <p:cNvSpPr txBox="1"/>
          <p:nvPr/>
        </p:nvSpPr>
        <p:spPr>
          <a:xfrm>
            <a:off x="7462801" y="1033841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F2798-B96A-82AA-BCC7-899F5E94D439}"/>
              </a:ext>
            </a:extLst>
          </p:cNvPr>
          <p:cNvSpPr txBox="1"/>
          <p:nvPr/>
        </p:nvSpPr>
        <p:spPr>
          <a:xfrm>
            <a:off x="7469286" y="2548118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EF47C5-3DC6-6D75-2FFF-3227649028EF}"/>
              </a:ext>
            </a:extLst>
          </p:cNvPr>
          <p:cNvSpPr txBox="1"/>
          <p:nvPr/>
        </p:nvSpPr>
        <p:spPr>
          <a:xfrm>
            <a:off x="9674226" y="1737475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FFB8E6-A74A-C21B-922E-085A941DA391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5906708" y="2474784"/>
            <a:ext cx="1787956" cy="107328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FCEEA9-B1B0-EF7D-8ED7-72454BEEA4E0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903463" y="2743915"/>
            <a:ext cx="1794446" cy="5350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4377D2-2C10-0B0F-DF85-906FF29ED9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8160287" y="2776339"/>
            <a:ext cx="1719862" cy="50259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1867D1-E4F1-6396-3F62-4021386DAA62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 flipV="1">
            <a:off x="8157042" y="2507208"/>
            <a:ext cx="1726352" cy="104086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B77195E-1026-E4E5-5B8B-74DD80B3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91" y="463130"/>
            <a:ext cx="1283998" cy="4028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E956E2-A620-AEE8-440C-2ED1F45B271D}"/>
              </a:ext>
            </a:extLst>
          </p:cNvPr>
          <p:cNvSpPr txBox="1"/>
          <p:nvPr/>
        </p:nvSpPr>
        <p:spPr>
          <a:xfrm>
            <a:off x="566058" y="3447555"/>
            <a:ext cx="7986408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conf.setNumWorkers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topBuilder.setSpout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("Spout1", new FooS1(),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("Bolt1", new FooB1(),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("Bolt2", new FooB2(),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("Bolt3", new FooB3(),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StormSubmitter.submitTopology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(...,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topBuilder.createTopology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6225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6747D-F36D-9B06-5085-2B6F562ECB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 </a:t>
            </a: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back pressure mechanism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2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9F39E-F83B-1706-9F1F-BAF141A31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Twitter Heron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EAE09-7A20-81C2-62A4-4AB13E42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34" y="857548"/>
            <a:ext cx="4423002" cy="22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8EF2A-EFF9-EF99-868A-D9B73E0E7F41}"/>
              </a:ext>
            </a:extLst>
          </p:cNvPr>
          <p:cNvSpPr txBox="1"/>
          <p:nvPr/>
        </p:nvSpPr>
        <p:spPr>
          <a:xfrm>
            <a:off x="5988434" y="1428150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A7F7A-9828-D1E3-FA03-F2F8DA2A07B2}"/>
              </a:ext>
            </a:extLst>
          </p:cNvPr>
          <p:cNvSpPr txBox="1"/>
          <p:nvPr/>
        </p:nvSpPr>
        <p:spPr>
          <a:xfrm>
            <a:off x="7123329" y="143463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781D3-A3FF-830D-1036-8C9581A2FE33}"/>
              </a:ext>
            </a:extLst>
          </p:cNvPr>
          <p:cNvSpPr txBox="1"/>
          <p:nvPr/>
        </p:nvSpPr>
        <p:spPr>
          <a:xfrm>
            <a:off x="8219314" y="1431391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0F96B-9701-0514-730D-103B1779A5A3}"/>
              </a:ext>
            </a:extLst>
          </p:cNvPr>
          <p:cNvSpPr txBox="1"/>
          <p:nvPr/>
        </p:nvSpPr>
        <p:spPr>
          <a:xfrm>
            <a:off x="9315296" y="142814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51562-0F09-483C-70BA-99B05DF1846F}"/>
              </a:ext>
            </a:extLst>
          </p:cNvPr>
          <p:cNvSpPr txBox="1"/>
          <p:nvPr/>
        </p:nvSpPr>
        <p:spPr>
          <a:xfrm>
            <a:off x="8309332" y="494298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4F9892-C7E3-522C-6E8D-8F9D4666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921" y="340509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D714B-E72B-4B81-4153-9BE2FE005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921" y="441233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6FDC4-FC25-195C-9CC2-5DD7DF314464}"/>
              </a:ext>
            </a:extLst>
          </p:cNvPr>
          <p:cNvSpPr txBox="1"/>
          <p:nvPr/>
        </p:nvSpPr>
        <p:spPr>
          <a:xfrm>
            <a:off x="8433995" y="3343892"/>
            <a:ext cx="2388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76715-F30F-46BE-B277-16263E0AB25A}"/>
              </a:ext>
            </a:extLst>
          </p:cNvPr>
          <p:cNvSpPr txBox="1"/>
          <p:nvPr/>
        </p:nvSpPr>
        <p:spPr>
          <a:xfrm>
            <a:off x="8025205" y="4349075"/>
            <a:ext cx="27977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14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E6E28-260C-17F5-32CF-D86BE52C08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Fault tolerance</a:t>
            </a:r>
            <a:r>
              <a:rPr lang="en-US" dirty="0"/>
              <a:t> (low overhead, fast recovery)</a:t>
            </a:r>
          </a:p>
          <a:p>
            <a:pPr lvl="1"/>
            <a:r>
              <a:rPr lang="en-US" dirty="0"/>
              <a:t>Combination w/ </a:t>
            </a:r>
            <a:r>
              <a:rPr lang="en-US" b="1" dirty="0">
                <a:solidFill>
                  <a:srgbClr val="7889FB"/>
                </a:solidFill>
              </a:rPr>
              <a:t>distributed batch analytics</a:t>
            </a:r>
          </a:p>
          <a:p>
            <a:pPr lvl="2"/>
            <a:endParaRPr lang="en-US" sz="700" dirty="0"/>
          </a:p>
          <a:p>
            <a:r>
              <a:rPr lang="en-US" dirty="0"/>
              <a:t>Discretized Streams (</a:t>
            </a:r>
            <a:r>
              <a:rPr lang="en-US" dirty="0" err="1"/>
              <a:t>DStream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Batching of input tuples </a:t>
            </a:r>
            <a:r>
              <a:rPr lang="en-US" dirty="0"/>
              <a:t>(100ms </a:t>
            </a:r>
            <a:r>
              <a:rPr lang="en-AT" dirty="0"/>
              <a:t>–</a:t>
            </a:r>
            <a:r>
              <a:rPr lang="en-US" dirty="0"/>
              <a:t> 1s) based on ingest time</a:t>
            </a:r>
          </a:p>
          <a:p>
            <a:pPr lvl="1"/>
            <a:r>
              <a:rPr lang="en-US" dirty="0"/>
              <a:t>Periodically run distributed jobs of </a:t>
            </a:r>
            <a:r>
              <a:rPr lang="en-US" b="1" dirty="0">
                <a:solidFill>
                  <a:srgbClr val="7889FB"/>
                </a:solidFill>
              </a:rPr>
              <a:t>stateless, deterministic tasks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DStreams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State of all tasks materialized as RDDs, recovery via lineage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High latency, required for batching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BE8BD-3228-6172-6B78-D62035B53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Discretized Stream (Batch) Computation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BBFA9654-F6CA-CBD0-A7E1-0DCC3522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50" y="4919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FC83B-5CAE-9B93-F907-CF7F1AD1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53" y="147819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08208-45A2-2973-92CF-3D60CDA3C1AB}"/>
              </a:ext>
            </a:extLst>
          </p:cNvPr>
          <p:cNvSpPr txBox="1"/>
          <p:nvPr/>
        </p:nvSpPr>
        <p:spPr>
          <a:xfrm>
            <a:off x="8100509" y="1418000"/>
            <a:ext cx="2879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Discretized streams: fault-tolerant streaming computation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202BA-D81E-921B-FEC0-8D7D5320CBD8}"/>
              </a:ext>
            </a:extLst>
          </p:cNvPr>
          <p:cNvGrpSpPr/>
          <p:nvPr/>
        </p:nvGrpSpPr>
        <p:grpSpPr>
          <a:xfrm>
            <a:off x="2403604" y="3783991"/>
            <a:ext cx="7384792" cy="1261332"/>
            <a:chOff x="1068543" y="3937544"/>
            <a:chExt cx="7384792" cy="126133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568E858A-A771-D417-62E3-0D8FBED41E8C}"/>
                </a:ext>
              </a:extLst>
            </p:cNvPr>
            <p:cNvSpPr/>
            <p:nvPr/>
          </p:nvSpPr>
          <p:spPr>
            <a:xfrm>
              <a:off x="1068543" y="416230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68494195-BD9B-89BA-4DBB-4945DC19A23B}"/>
                </a:ext>
              </a:extLst>
            </p:cNvPr>
            <p:cNvSpPr/>
            <p:nvPr/>
          </p:nvSpPr>
          <p:spPr>
            <a:xfrm>
              <a:off x="3859391" y="417852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40625601-052B-A2D3-689D-86E4F39DF295}"/>
                </a:ext>
              </a:extLst>
            </p:cNvPr>
            <p:cNvSpPr/>
            <p:nvPr/>
          </p:nvSpPr>
          <p:spPr>
            <a:xfrm>
              <a:off x="4079882" y="41850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9754AD-BB17-73EE-4E14-931C8D715A73}"/>
                </a:ext>
              </a:extLst>
            </p:cNvPr>
            <p:cNvSpPr/>
            <p:nvPr/>
          </p:nvSpPr>
          <p:spPr>
            <a:xfrm>
              <a:off x="3727850" y="4054880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7A598BE9-F557-E956-8C16-CEEAD164F259}"/>
                </a:ext>
              </a:extLst>
            </p:cNvPr>
            <p:cNvSpPr/>
            <p:nvPr/>
          </p:nvSpPr>
          <p:spPr>
            <a:xfrm>
              <a:off x="3146488" y="4093792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43EAE2CF-1B42-9C96-A8E1-F3FBA9BD905B}"/>
                </a:ext>
              </a:extLst>
            </p:cNvPr>
            <p:cNvSpPr/>
            <p:nvPr/>
          </p:nvSpPr>
          <p:spPr>
            <a:xfrm>
              <a:off x="1313356" y="415906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6888137B-07B5-7A22-BF03-E07A8FEDDFC1}"/>
                </a:ext>
              </a:extLst>
            </p:cNvPr>
            <p:cNvSpPr/>
            <p:nvPr/>
          </p:nvSpPr>
          <p:spPr>
            <a:xfrm>
              <a:off x="1564484" y="416555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75C058DD-D45E-285B-4197-4F9AD826C129}"/>
                </a:ext>
              </a:extLst>
            </p:cNvPr>
            <p:cNvSpPr/>
            <p:nvPr/>
          </p:nvSpPr>
          <p:spPr>
            <a:xfrm>
              <a:off x="1820587" y="416654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67507616-B3A4-72C3-3AED-00A7F8E92F34}"/>
                </a:ext>
              </a:extLst>
            </p:cNvPr>
            <p:cNvSpPr/>
            <p:nvPr/>
          </p:nvSpPr>
          <p:spPr>
            <a:xfrm>
              <a:off x="2065400" y="416329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CD79ED76-409D-C43E-C0A7-DF77694FB7BB}"/>
                </a:ext>
              </a:extLst>
            </p:cNvPr>
            <p:cNvSpPr/>
            <p:nvPr/>
          </p:nvSpPr>
          <p:spPr>
            <a:xfrm>
              <a:off x="2316528" y="416005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77CE0EFD-5276-EB7F-AF0C-5039B2A51094}"/>
                </a:ext>
              </a:extLst>
            </p:cNvPr>
            <p:cNvSpPr/>
            <p:nvPr/>
          </p:nvSpPr>
          <p:spPr>
            <a:xfrm>
              <a:off x="2564308" y="41590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DF6FC5A6-04A5-94E2-CE01-BFBEC9006934}"/>
                </a:ext>
              </a:extLst>
            </p:cNvPr>
            <p:cNvSpPr/>
            <p:nvPr/>
          </p:nvSpPr>
          <p:spPr>
            <a:xfrm>
              <a:off x="4585724" y="418500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B9631224-73B8-B99E-B765-9B19E65198CA}"/>
                </a:ext>
              </a:extLst>
            </p:cNvPr>
            <p:cNvSpPr/>
            <p:nvPr/>
          </p:nvSpPr>
          <p:spPr>
            <a:xfrm>
              <a:off x="4806215" y="41817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A4C25A-ACE6-C7BF-05CE-85D565E75C05}"/>
                </a:ext>
              </a:extLst>
            </p:cNvPr>
            <p:cNvSpPr/>
            <p:nvPr/>
          </p:nvSpPr>
          <p:spPr>
            <a:xfrm>
              <a:off x="4454182" y="4051638"/>
              <a:ext cx="904481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6611EEFA-E277-1C8F-EAC3-E0DDC6210AB5}"/>
                </a:ext>
              </a:extLst>
            </p:cNvPr>
            <p:cNvSpPr/>
            <p:nvPr/>
          </p:nvSpPr>
          <p:spPr>
            <a:xfrm>
              <a:off x="5036437" y="41785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D6F88850-32C8-CE2C-CCA9-9B6EC5B5AD67}"/>
                </a:ext>
              </a:extLst>
            </p:cNvPr>
            <p:cNvSpPr/>
            <p:nvPr/>
          </p:nvSpPr>
          <p:spPr>
            <a:xfrm>
              <a:off x="5558490" y="417527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B9E9D4F6-0CCD-1714-3667-8DA3E04A96C2}"/>
                </a:ext>
              </a:extLst>
            </p:cNvPr>
            <p:cNvSpPr/>
            <p:nvPr/>
          </p:nvSpPr>
          <p:spPr>
            <a:xfrm>
              <a:off x="5778981" y="418176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FE9BD0-5A61-81F8-F16A-2988AEEB2AFD}"/>
                </a:ext>
              </a:extLst>
            </p:cNvPr>
            <p:cNvSpPr/>
            <p:nvPr/>
          </p:nvSpPr>
          <p:spPr>
            <a:xfrm>
              <a:off x="5426949" y="4051637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550059-657A-3C95-F172-72183E563E87}"/>
                </a:ext>
              </a:extLst>
            </p:cNvPr>
            <p:cNvSpPr txBox="1"/>
            <p:nvPr/>
          </p:nvSpPr>
          <p:spPr>
            <a:xfrm>
              <a:off x="3424134" y="4552545"/>
              <a:ext cx="29863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Sequence of immutable, partitioned datasets (RDDs)</a:t>
              </a:r>
            </a:p>
          </p:txBody>
        </p:sp>
        <p:sp>
          <p:nvSpPr>
            <p:cNvPr id="27" name="Right Arrow 24">
              <a:extLst>
                <a:ext uri="{FF2B5EF4-FFF2-40B4-BE49-F238E27FC236}">
                  <a16:creationId xmlns:a16="http://schemas.microsoft.com/office/drawing/2014/main" id="{0FF0D896-D709-5DC1-780B-723E51C97F28}"/>
                </a:ext>
              </a:extLst>
            </p:cNvPr>
            <p:cNvSpPr/>
            <p:nvPr/>
          </p:nvSpPr>
          <p:spPr>
            <a:xfrm>
              <a:off x="6392293" y="4100278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CE0DF1-B9D8-C279-903B-4B209BD1EDF4}"/>
                </a:ext>
              </a:extLst>
            </p:cNvPr>
            <p:cNvSpPr txBox="1"/>
            <p:nvPr/>
          </p:nvSpPr>
          <p:spPr>
            <a:xfrm>
              <a:off x="6808606" y="3937544"/>
              <a:ext cx="164472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 Computation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0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A6458D-95E6-3AF8-3981-2244570B0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Apache Spark Streaming (Databricks)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Micro-batch computation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streaming</a:t>
            </a:r>
            <a:r>
              <a:rPr lang="en-US" dirty="0"/>
              <a:t> via SQL (2.0), </a:t>
            </a:r>
            <a:r>
              <a:rPr lang="en-US" b="1" dirty="0">
                <a:solidFill>
                  <a:srgbClr val="7889FB"/>
                </a:solidFill>
              </a:rPr>
              <a:t>continuous streaming</a:t>
            </a:r>
            <a:r>
              <a:rPr lang="en-US" dirty="0"/>
              <a:t> (2.3)</a:t>
            </a:r>
          </a:p>
          <a:p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(Data Artisans, now Alibaba)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dirty="0"/>
              <a:t>Batch processing viewed as special case of streaming</a:t>
            </a:r>
          </a:p>
          <a:p>
            <a:r>
              <a:rPr lang="en-US" dirty="0"/>
              <a:t>Google Cloud Dataflow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MR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FlumeJava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MillWheel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Dataflow (</a:t>
            </a:r>
            <a:r>
              <a:rPr lang="en-US" dirty="0"/>
              <a:t>managed batch/stream service)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Apache Beam (API+SDK from Dataflow)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Abstraction for Spark,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b="1" dirty="0">
                <a:solidFill>
                  <a:srgbClr val="7889FB"/>
                </a:solidFill>
              </a:rPr>
              <a:t>, Dataflow </a:t>
            </a:r>
            <a:r>
              <a:rPr lang="en-US" dirty="0"/>
              <a:t>w/ common API,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Individual runners for the different runtime frameworks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FBAC-EFD6-E7B3-FEDF-D4A33D9E7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Unified Batch/Streaming Engines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292BE7D4-A348-4278-3879-EFD33324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72" y="1268963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30506-9D02-8A57-4827-5E182290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05" y="2654540"/>
            <a:ext cx="932414" cy="479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1E73B-C67F-DBD2-1818-4EA640173775}"/>
              </a:ext>
            </a:extLst>
          </p:cNvPr>
          <p:cNvSpPr txBox="1"/>
          <p:nvPr/>
        </p:nvSpPr>
        <p:spPr>
          <a:xfrm>
            <a:off x="9289818" y="2601603"/>
            <a:ext cx="2422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https://flink.apache.org/news/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2019/02/13/unified-batch-streaming-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8BD1-1124-284E-F142-10751F5C3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484" y="4672906"/>
            <a:ext cx="554728" cy="554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AEE20-BA91-75F8-892A-5677E7CDA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90" y="4672906"/>
            <a:ext cx="948447" cy="948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8CEE9-5CEA-680E-D1C9-7707D5F9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2855" y="3815561"/>
            <a:ext cx="496251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2169A0-02D5-C05D-A7A2-2EFD49F568CF}"/>
              </a:ext>
            </a:extLst>
          </p:cNvPr>
          <p:cNvSpPr txBox="1"/>
          <p:nvPr/>
        </p:nvSpPr>
        <p:spPr>
          <a:xfrm>
            <a:off x="8218839" y="3720103"/>
            <a:ext cx="30571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Akidau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al.: The Dataflow Model: A Practical Approach to Balancing Correctness, Latency, and Cost in Massive-Scale, Unbounded, Out-of-Order Data Processing.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77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B9B519-E9AC-69C3-4DE7-716AD1A2B1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Static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2"/>
            <a:endParaRPr lang="en-US" sz="1000" dirty="0"/>
          </a:p>
          <a:p>
            <a:r>
              <a:rPr lang="en-US" dirty="0"/>
              <a:t>#2 Resource-Centric</a:t>
            </a:r>
          </a:p>
          <a:p>
            <a:pPr lvl="1"/>
            <a:r>
              <a:rPr lang="en-US" dirty="0"/>
              <a:t>Dynamic, operator-level key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Global synchronization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key repartitioning and state migration</a:t>
            </a:r>
          </a:p>
          <a:p>
            <a:pPr lvl="1"/>
            <a:endParaRPr lang="en-US" sz="1000" dirty="0"/>
          </a:p>
          <a:p>
            <a:r>
              <a:rPr lang="en-US" dirty="0"/>
              <a:t>#3 Executor-Centric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CPU core reassignments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via local and remote tasks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DF50-DA52-A263-857D-8160A6B96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Elasticity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C38E-EB9E-9525-C7A0-E654C2BA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002" y="4159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4AE3B-743C-54FE-F355-91B021508864}"/>
              </a:ext>
            </a:extLst>
          </p:cNvPr>
          <p:cNvSpPr txBox="1"/>
          <p:nvPr/>
        </p:nvSpPr>
        <p:spPr>
          <a:xfrm>
            <a:off x="5695524" y="353513"/>
            <a:ext cx="4064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[Li Wang, Tom Z. J. Fu, Richard T. B. Ma, 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Zhenjie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Elasticutor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Rapid Elasticity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Realtime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Stream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401E0-0188-B6B1-C2E3-F5D1FF3C0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8111" b="-14857"/>
          <a:stretch/>
        </p:blipFill>
        <p:spPr>
          <a:xfrm>
            <a:off x="9212140" y="4813462"/>
            <a:ext cx="2409204" cy="27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447BE-CE54-E7FB-6AD0-D8D8A9A3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21" y="1967655"/>
            <a:ext cx="2326128" cy="163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A1AC0-CAE7-F0C2-1DE6-CF788718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89" y="3849452"/>
            <a:ext cx="2409204" cy="1651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5A443-1C60-573F-DB2E-CD5EE64F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3" t="-14856"/>
          <a:stretch/>
        </p:blipFill>
        <p:spPr>
          <a:xfrm>
            <a:off x="9061025" y="5108534"/>
            <a:ext cx="2282824" cy="2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47E23-93EA-C140-7405-41FE42771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1854-41CC-3A68-79C1-86FCEFE7E7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Selected Example Algorithms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B75F6-7EEE-4B9F-5D6F-0CBB813E83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Streaming Analysis Model</a:t>
            </a:r>
          </a:p>
          <a:p>
            <a:pPr lvl="1"/>
            <a:r>
              <a:rPr lang="en-US" dirty="0"/>
              <a:t>Independent of actual storage model and processing system</a:t>
            </a:r>
          </a:p>
          <a:p>
            <a:pPr lvl="1"/>
            <a:r>
              <a:rPr lang="en-US" dirty="0"/>
              <a:t>Unbounded stream of data item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Evaluate function f(S) as aggregate over stream or window of stream</a:t>
            </a:r>
          </a:p>
          <a:p>
            <a:pPr lvl="1"/>
            <a:r>
              <a:rPr lang="en-US" dirty="0"/>
              <a:t>Standing vs ad-hoc queries </a:t>
            </a:r>
          </a:p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Aggregation functions (</a:t>
            </a:r>
            <a:r>
              <a:rPr lang="en-US" strike="sngStrike" dirty="0">
                <a:solidFill>
                  <a:schemeClr val="accent1"/>
                </a:solidFill>
              </a:rPr>
              <a:t>MEDIAN</a:t>
            </a:r>
            <a:r>
              <a:rPr lang="en-US" strike="sngStrike" dirty="0"/>
              <a:t>, </a:t>
            </a:r>
            <a:r>
              <a:rPr lang="en-US" strike="sngStrike" dirty="0">
                <a:solidFill>
                  <a:schemeClr val="accent1"/>
                </a:solidFill>
              </a:rPr>
              <a:t>QUANTILES</a:t>
            </a:r>
            <a:r>
              <a:rPr lang="en-US" strike="sngStrike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approximations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Selected Algorithms</a:t>
            </a:r>
          </a:p>
          <a:p>
            <a:pPr lvl="1"/>
            <a:r>
              <a:rPr lang="en-US" dirty="0"/>
              <a:t>Higher-Order Statistics (e.g.,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# Distinct Items (e.g., KMV, </a:t>
            </a:r>
            <a:r>
              <a:rPr lang="en-US" dirty="0" err="1"/>
              <a:t>HyperLogLog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Heavy Hitters (e.g. </a:t>
            </a:r>
            <a:r>
              <a:rPr lang="en-US" dirty="0" err="1"/>
              <a:t>CountMin</a:t>
            </a:r>
            <a:r>
              <a:rPr lang="en-US" dirty="0"/>
              <a:t>-Sketch)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54F32-CD22-8A5D-47D9-4F706D8E9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Stream Mining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154E8-48AA-6FCD-CB73-9003CC0CF7A0}"/>
              </a:ext>
            </a:extLst>
          </p:cNvPr>
          <p:cNvSpPr txBox="1"/>
          <p:nvPr/>
        </p:nvSpPr>
        <p:spPr>
          <a:xfrm>
            <a:off x="7666409" y="2925870"/>
            <a:ext cx="24027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Data Warehousing, ETL, and SQL/OLAP</a:t>
            </a:r>
          </a:p>
        </p:txBody>
      </p:sp>
    </p:spTree>
    <p:extLst>
      <p:ext uri="{BB962C8B-B14F-4D97-AF65-F5344CB8AC3E}">
        <p14:creationId xmlns:p14="http://schemas.microsoft.com/office/powerpoint/2010/main" val="13052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654DAE-20D8-9A3D-B897-FA7BF832C61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Order Statistics</a:t>
                </a:r>
              </a:p>
              <a:p>
                <a:pPr lvl="1"/>
                <a:r>
                  <a:rPr lang="en-US" dirty="0"/>
                  <a:t>Many order statistics computable via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p</a:t>
                </a:r>
                <a:r>
                  <a:rPr lang="en-US" b="1" baseline="30000" dirty="0" err="1">
                    <a:solidFill>
                      <a:srgbClr val="7889FB"/>
                    </a:solidFill>
                  </a:rPr>
                  <a:t>th</a:t>
                </a:r>
                <a:r>
                  <a:rPr lang="en-US" b="1" dirty="0">
                    <a:solidFill>
                      <a:srgbClr val="7889FB"/>
                    </a:solidFill>
                  </a:rPr>
                  <a:t> central moment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skewness, kurtosis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Incremental Computation of Variance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Default 2-pass algorithm</a:t>
                </a:r>
                <a:r>
                  <a:rPr lang="en-US" dirty="0"/>
                  <a:t> (mean, and squared diffs)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Textbook 1-pass algorithm</a:t>
                </a:r>
                <a:r>
                  <a:rPr lang="en-US" dirty="0"/>
                  <a:t> (incrementally maintainable)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numerically instable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b="1" dirty="0"/>
                  <a:t>#3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Incremental update rules for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7889FB"/>
                    </a:solidFill>
                  </a:rPr>
                  <a:t>p</a:t>
                </a:r>
                <a:br>
                  <a:rPr lang="en-US" dirty="0"/>
                </a:br>
                <a:r>
                  <a:rPr lang="en-US" dirty="0"/>
                  <a:t>with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Kahan</a:t>
                </a:r>
                <a:r>
                  <a:rPr lang="en-US" b="1" dirty="0">
                    <a:solidFill>
                      <a:srgbClr val="7889FB"/>
                    </a:solidFill>
                  </a:rPr>
                  <a:t> addition</a:t>
                </a:r>
                <a:r>
                  <a:rPr lang="en-US" dirty="0"/>
                  <a:t> (variance since 1979)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654DAE-20D8-9A3D-B897-FA7BF832C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85DC1-D143-59C0-A710-AFFC029E0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Higher-Order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A9798E-1A06-E20C-55DD-0B8F75523FDC}"/>
                  </a:ext>
                </a:extLst>
              </p:cNvPr>
              <p:cNvSpPr txBox="1"/>
              <p:nvPr/>
            </p:nvSpPr>
            <p:spPr>
              <a:xfrm>
                <a:off x="7855711" y="1285464"/>
                <a:ext cx="2217906" cy="8485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A9798E-1A06-E20C-55DD-0B8F75523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711" y="1285464"/>
                <a:ext cx="2217906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82297-1E54-BE48-625C-C603E4D19EB2}"/>
                  </a:ext>
                </a:extLst>
              </p:cNvPr>
              <p:cNvSpPr txBox="1"/>
              <p:nvPr/>
            </p:nvSpPr>
            <p:spPr>
              <a:xfrm>
                <a:off x="8097281" y="2552399"/>
                <a:ext cx="1734766" cy="5666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82297-1E54-BE48-625C-C603E4D1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81" y="2552399"/>
                <a:ext cx="1734766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793BF-F34F-35F9-8A28-28A2EBDCDF9B}"/>
                  </a:ext>
                </a:extLst>
              </p:cNvPr>
              <p:cNvSpPr txBox="1"/>
              <p:nvPr/>
            </p:nvSpPr>
            <p:spPr>
              <a:xfrm>
                <a:off x="7529076" y="3194424"/>
                <a:ext cx="2795083" cy="9032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793BF-F34F-35F9-8A28-28A2EBDC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076" y="3194424"/>
                <a:ext cx="2795083" cy="903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71C436-CC48-A48A-5DEE-26A49C75F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198" y="4299893"/>
            <a:ext cx="3848876" cy="1310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7C921-BBDD-8AB4-90BD-5B5C9F57B4F2}"/>
              </a:ext>
            </a:extLst>
          </p:cNvPr>
          <p:cNvSpPr txBox="1"/>
          <p:nvPr/>
        </p:nvSpPr>
        <p:spPr>
          <a:xfrm>
            <a:off x="10286270" y="4268946"/>
            <a:ext cx="185910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3D6A7D-EF7E-158C-212A-C1329C9CB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61648"/>
              </p:ext>
            </p:extLst>
          </p:nvPr>
        </p:nvGraphicFramePr>
        <p:xfrm>
          <a:off x="1267862" y="4761251"/>
          <a:ext cx="494623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4663440" imgH="6034898" progId="AcroExch.Document.DC">
                  <p:embed/>
                </p:oleObj>
              </mc:Choice>
              <mc:Fallback>
                <p:oleObj name="Acrobat Document" r:id="rId8" imgW="4663440" imgH="6034898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7862" y="4761251"/>
                        <a:ext cx="494623" cy="640080"/>
                      </a:xfrm>
                      <a:prstGeom prst="rect">
                        <a:avLst/>
                      </a:prstGeom>
                      <a:ln w="25400">
                        <a:solidFill>
                          <a:srgbClr val="7889F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2B4FC9-D9B4-05C1-AF47-DBF3E2F56B2A}"/>
              </a:ext>
            </a:extLst>
          </p:cNvPr>
          <p:cNvSpPr txBox="1"/>
          <p:nvPr/>
        </p:nvSpPr>
        <p:spPr>
          <a:xfrm>
            <a:off x="1899011" y="4698311"/>
            <a:ext cx="35013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8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187C62-8838-F082-C7FF-8BB56E6F0BAE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187C62-8838-F082-C7FF-8BB56E6F0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34400-A0BA-6101-96F2-A1D46834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44A880-E09D-E1D8-FED0-5BFABC7F9869}"/>
              </a:ext>
            </a:extLst>
          </p:cNvPr>
          <p:cNvGrpSpPr/>
          <p:nvPr/>
        </p:nvGrpSpPr>
        <p:grpSpPr>
          <a:xfrm>
            <a:off x="5721891" y="3409360"/>
            <a:ext cx="4101844" cy="687100"/>
            <a:chOff x="4747096" y="3404683"/>
            <a:chExt cx="4101844" cy="6871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CF8040-D342-EFC6-5821-7EF000217349}"/>
                </a:ext>
              </a:extLst>
            </p:cNvPr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3392B4-CE8E-E093-984E-BC60272E9FFD}"/>
                </a:ext>
              </a:extLst>
            </p:cNvPr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639FD3-07D6-CE07-91BD-F08A8747DA69}"/>
                </a:ext>
              </a:extLst>
            </p:cNvPr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F58F7-F0A3-B4EE-2C76-F8A8D8226101}"/>
                </a:ext>
              </a:extLst>
            </p:cNvPr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D7F18F-6B75-A48F-54A6-C45DBFAFBB08}"/>
                </a:ext>
              </a:extLst>
            </p:cNvPr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CFEFD5-4085-C4FC-7F6A-9B4340537C97}"/>
              </a:ext>
            </a:extLst>
          </p:cNvPr>
          <p:cNvGrpSpPr/>
          <p:nvPr/>
        </p:nvGrpSpPr>
        <p:grpSpPr>
          <a:xfrm>
            <a:off x="6177595" y="2553083"/>
            <a:ext cx="3728069" cy="759992"/>
            <a:chOff x="5202800" y="2548406"/>
            <a:chExt cx="3728069" cy="759992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FC827B7A-6902-6587-5E0C-687D99B34531}"/>
                </a:ext>
              </a:extLst>
            </p:cNvPr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3">
              <a:extLst>
                <a:ext uri="{FF2B5EF4-FFF2-40B4-BE49-F238E27FC236}">
                  <a16:creationId xmlns:a16="http://schemas.microsoft.com/office/drawing/2014/main" id="{473DDC88-ED77-0196-F848-BF8F3841A2C5}"/>
                </a:ext>
              </a:extLst>
            </p:cNvPr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3ECD04C6-5FEE-F01D-7DB8-0F97BAF4F593}"/>
                </a:ext>
              </a:extLst>
            </p:cNvPr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93C21B0E-B594-2755-75BD-EE1894283664}"/>
                </a:ext>
              </a:extLst>
            </p:cNvPr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12A84119-F35B-DCB9-6752-59C1376EAF31}"/>
                </a:ext>
              </a:extLst>
            </p:cNvPr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C74A9DAF-9ABF-9271-7050-54FA3702BAA1}"/>
                </a:ext>
              </a:extLst>
            </p:cNvPr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5C8AB3EA-835C-05E1-175F-7747093BFC01}"/>
                </a:ext>
              </a:extLst>
            </p:cNvPr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D1EF94A5-87B5-1432-6CA8-C7E680795FFD}"/>
                </a:ext>
              </a:extLst>
            </p:cNvPr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8FC7DF-2DCB-E56C-E404-6236E8639A72}"/>
                </a:ext>
              </a:extLst>
            </p:cNvPr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A361BF-850A-9E3D-72B6-075066D096FB}"/>
              </a:ext>
            </a:extLst>
          </p:cNvPr>
          <p:cNvCxnSpPr/>
          <p:nvPr/>
        </p:nvCxnSpPr>
        <p:spPr>
          <a:xfrm>
            <a:off x="6814585" y="3635465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A5C2A4-9135-743F-0BFB-A11CCE687E5F}"/>
              </a:ext>
            </a:extLst>
          </p:cNvPr>
          <p:cNvSpPr txBox="1"/>
          <p:nvPr/>
        </p:nvSpPr>
        <p:spPr>
          <a:xfrm>
            <a:off x="6247306" y="3876126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1269DE-F815-D456-6B3A-8C88259BFADA}"/>
              </a:ext>
            </a:extLst>
          </p:cNvPr>
          <p:cNvGrpSpPr/>
          <p:nvPr/>
        </p:nvGrpSpPr>
        <p:grpSpPr>
          <a:xfrm>
            <a:off x="6013847" y="3483932"/>
            <a:ext cx="3632635" cy="143648"/>
            <a:chOff x="5039052" y="3479255"/>
            <a:chExt cx="3632635" cy="1436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3044E8-6C47-B85A-D82C-1C428F065167}"/>
                </a:ext>
              </a:extLst>
            </p:cNvPr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760D2C-F238-C7A9-BAF0-2B85301FF2B0}"/>
                </a:ext>
              </a:extLst>
            </p:cNvPr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87D996-AA1F-FFC2-ABD0-98E0C96993C5}"/>
                </a:ext>
              </a:extLst>
            </p:cNvPr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602C8AC-0443-D5BF-6566-FC2C948B35C0}"/>
                </a:ext>
              </a:extLst>
            </p:cNvPr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2C39F4-3930-C882-C7A7-9B265058CE59}"/>
                </a:ext>
              </a:extLst>
            </p:cNvPr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CBE64D-16B1-42F0-C824-3ABA274A2DFA}"/>
                </a:ext>
              </a:extLst>
            </p:cNvPr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D79A14-80FD-A373-D7DF-EEDE7A1B3B61}"/>
                </a:ext>
              </a:extLst>
            </p:cNvPr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2B9BA5-2F11-15FF-FD1D-86603A563A11}"/>
                </a:ext>
              </a:extLst>
            </p:cNvPr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749926-F3E4-3DB4-DB81-DA8131D4FC9F}"/>
                </a:ext>
              </a:extLst>
            </p:cNvPr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A88101-415F-52B4-95F2-0FF52BA0428F}"/>
                </a:ext>
              </a:extLst>
            </p:cNvPr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ED63E4-0F59-1DF5-24FA-442BB1DDA78F}"/>
                </a:ext>
              </a:extLst>
            </p:cNvPr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3DCE7E1-0286-8F26-E980-BC535751AA2F}"/>
                </a:ext>
              </a:extLst>
            </p:cNvPr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2D71AC-B86D-04B4-13E8-EAC182A756B9}"/>
                </a:ext>
              </a:extLst>
            </p:cNvPr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9BB8F2-7466-010B-683E-F3FA1D8F9837}"/>
                  </a:ext>
                </a:extLst>
              </p:cNvPr>
              <p:cNvSpPr txBox="1"/>
              <p:nvPr/>
            </p:nvSpPr>
            <p:spPr>
              <a:xfrm>
                <a:off x="6393223" y="4508582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9BB8F2-7466-010B-683E-F3FA1D8F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23" y="4508582"/>
                <a:ext cx="2311940" cy="409792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5DBDF-76CE-3C62-8FC2-18C8F94D4D30}"/>
                  </a:ext>
                </a:extLst>
              </p:cNvPr>
              <p:cNvSpPr txBox="1"/>
              <p:nvPr/>
            </p:nvSpPr>
            <p:spPr>
              <a:xfrm>
                <a:off x="6127331" y="4991721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5DBDF-76CE-3C62-8FC2-18C8F94D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331" y="4991721"/>
                <a:ext cx="2859822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766310D-333E-F599-99EB-3B1706A3F5D4}"/>
              </a:ext>
            </a:extLst>
          </p:cNvPr>
          <p:cNvSpPr txBox="1"/>
          <p:nvPr/>
        </p:nvSpPr>
        <p:spPr>
          <a:xfrm>
            <a:off x="8508342" y="4595208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14BD30-7DA4-70C1-0F87-9EFC13CAF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000" y="44040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81578BB-1F66-A347-189E-CBAE4F1C724F}"/>
              </a:ext>
            </a:extLst>
          </p:cNvPr>
          <p:cNvSpPr txBox="1"/>
          <p:nvPr/>
        </p:nvSpPr>
        <p:spPr>
          <a:xfrm>
            <a:off x="5528515" y="377391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772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B41746-E7A1-2DF5-EBFB-EB4E1C58BEC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and intersection directly</a:t>
                </a:r>
                <a:br>
                  <a:rPr lang="en-US" dirty="0"/>
                </a:br>
                <a:r>
                  <a:rPr lang="en-US" dirty="0"/>
                  <a:t>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sub-streams</a:t>
                </a:r>
                <a:br>
                  <a:rPr lang="en-US" dirty="0"/>
                </a:br>
                <a:r>
                  <a:rPr lang="en-US" dirty="0"/>
                  <a:t>(p maintain in registers M)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B41746-E7A1-2DF5-EBFB-EB4E1C58B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C30A-DAF0-E605-9B9A-2A6A9615F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1F579-3FD9-0E64-9863-FE926180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658" y="4843588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D6F5F8-E72C-4FAC-4A1C-952466A1FD6E}"/>
              </a:ext>
            </a:extLst>
          </p:cNvPr>
          <p:cNvCxnSpPr/>
          <p:nvPr/>
        </p:nvCxnSpPr>
        <p:spPr>
          <a:xfrm>
            <a:off x="5961353" y="1776661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612FAB-0F98-1E61-BD1A-759DF67F5D80}"/>
              </a:ext>
            </a:extLst>
          </p:cNvPr>
          <p:cNvCxnSpPr/>
          <p:nvPr/>
        </p:nvCxnSpPr>
        <p:spPr>
          <a:xfrm>
            <a:off x="5961353" y="1643004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C08E5-E7C6-469C-4172-A5759D91F002}"/>
              </a:ext>
            </a:extLst>
          </p:cNvPr>
          <p:cNvCxnSpPr/>
          <p:nvPr/>
        </p:nvCxnSpPr>
        <p:spPr>
          <a:xfrm>
            <a:off x="9800538" y="1643004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5687A-14FB-5795-B853-0D77C76983DA}"/>
              </a:ext>
            </a:extLst>
          </p:cNvPr>
          <p:cNvSpPr txBox="1"/>
          <p:nvPr/>
        </p:nvSpPr>
        <p:spPr>
          <a:xfrm>
            <a:off x="5831643" y="1954287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EC254-BF83-D905-CEF0-4DCB58016F0C}"/>
              </a:ext>
            </a:extLst>
          </p:cNvPr>
          <p:cNvSpPr txBox="1"/>
          <p:nvPr/>
        </p:nvSpPr>
        <p:spPr>
          <a:xfrm>
            <a:off x="9661112" y="1960772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E283E1-ABEA-C730-2297-84573234B640}"/>
              </a:ext>
            </a:extLst>
          </p:cNvPr>
          <p:cNvSpPr/>
          <p:nvPr/>
        </p:nvSpPr>
        <p:spPr>
          <a:xfrm>
            <a:off x="6123599" y="172082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84EBDC-8217-204A-9B18-C6F0572FE7D4}"/>
              </a:ext>
            </a:extLst>
          </p:cNvPr>
          <p:cNvSpPr/>
          <p:nvPr/>
        </p:nvSpPr>
        <p:spPr>
          <a:xfrm>
            <a:off x="6314907" y="171757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A229AC-620F-78A1-ECA7-AD41C7C6F38F}"/>
              </a:ext>
            </a:extLst>
          </p:cNvPr>
          <p:cNvSpPr/>
          <p:nvPr/>
        </p:nvSpPr>
        <p:spPr>
          <a:xfrm>
            <a:off x="6856411" y="172406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61FE23-2E7B-C773-B5B1-8EDC6EFD938C}"/>
              </a:ext>
            </a:extLst>
          </p:cNvPr>
          <p:cNvCxnSpPr/>
          <p:nvPr/>
        </p:nvCxnSpPr>
        <p:spPr>
          <a:xfrm>
            <a:off x="6661689" y="1545728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87A944-3A91-6BF4-A9DA-2F74AD353478}"/>
              </a:ext>
            </a:extLst>
          </p:cNvPr>
          <p:cNvSpPr/>
          <p:nvPr/>
        </p:nvSpPr>
        <p:spPr>
          <a:xfrm>
            <a:off x="7196882" y="172406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754E83-EA1A-4778-C442-9049C9750D25}"/>
              </a:ext>
            </a:extLst>
          </p:cNvPr>
          <p:cNvSpPr/>
          <p:nvPr/>
        </p:nvSpPr>
        <p:spPr>
          <a:xfrm>
            <a:off x="7504922" y="172081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E5D93-F99C-9174-5467-CA296345444A}"/>
              </a:ext>
            </a:extLst>
          </p:cNvPr>
          <p:cNvSpPr/>
          <p:nvPr/>
        </p:nvSpPr>
        <p:spPr>
          <a:xfrm>
            <a:off x="8056159" y="1717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F22C65-9D21-7492-63B0-8376FBA6887C}"/>
              </a:ext>
            </a:extLst>
          </p:cNvPr>
          <p:cNvSpPr/>
          <p:nvPr/>
        </p:nvSpPr>
        <p:spPr>
          <a:xfrm>
            <a:off x="9619074" y="172406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3E411D-2F4E-21F4-4BAA-8FDB537CEA7B}"/>
              </a:ext>
            </a:extLst>
          </p:cNvPr>
          <p:cNvSpPr/>
          <p:nvPr/>
        </p:nvSpPr>
        <p:spPr>
          <a:xfrm>
            <a:off x="9236451" y="17208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736E99-1650-9393-F5BB-CB7B792790E6}"/>
              </a:ext>
            </a:extLst>
          </p:cNvPr>
          <p:cNvSpPr/>
          <p:nvPr/>
        </p:nvSpPr>
        <p:spPr>
          <a:xfrm>
            <a:off x="9028925" y="171757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FE2F51-F011-E241-72F6-678E0114FA48}"/>
              </a:ext>
            </a:extLst>
          </p:cNvPr>
          <p:cNvSpPr/>
          <p:nvPr/>
        </p:nvSpPr>
        <p:spPr>
          <a:xfrm>
            <a:off x="8694944" y="172406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2E35A6-7C94-E560-0DAE-285372D64C13}"/>
              </a:ext>
            </a:extLst>
          </p:cNvPr>
          <p:cNvSpPr/>
          <p:nvPr/>
        </p:nvSpPr>
        <p:spPr>
          <a:xfrm>
            <a:off x="8380415" y="17208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7CCD78-860F-67DE-44A5-5710D56F187F}"/>
              </a:ext>
            </a:extLst>
          </p:cNvPr>
          <p:cNvSpPr/>
          <p:nvPr/>
        </p:nvSpPr>
        <p:spPr>
          <a:xfrm>
            <a:off x="7754600" y="1717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C79FA0-A58D-C673-46CC-E65E2582499C}"/>
              </a:ext>
            </a:extLst>
          </p:cNvPr>
          <p:cNvSpPr/>
          <p:nvPr/>
        </p:nvSpPr>
        <p:spPr>
          <a:xfrm>
            <a:off x="6603503" y="1717576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E3B934-8F70-79A4-3CE6-11573F2E9C7A}"/>
              </a:ext>
            </a:extLst>
          </p:cNvPr>
          <p:cNvSpPr/>
          <p:nvPr/>
        </p:nvSpPr>
        <p:spPr>
          <a:xfrm>
            <a:off x="6023082" y="171758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D0550-E0EB-EB15-CDD3-4E894CB3B3B2}"/>
              </a:ext>
            </a:extLst>
          </p:cNvPr>
          <p:cNvSpPr/>
          <p:nvPr/>
        </p:nvSpPr>
        <p:spPr>
          <a:xfrm>
            <a:off x="6979640" y="172406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72D4B7-61B6-BBB1-FD4E-E936D3FE2CCF}"/>
              </a:ext>
            </a:extLst>
          </p:cNvPr>
          <p:cNvSpPr/>
          <p:nvPr/>
        </p:nvSpPr>
        <p:spPr>
          <a:xfrm>
            <a:off x="6318155" y="180188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56D54C-E6AE-4C00-F222-2F56F1556696}"/>
              </a:ext>
            </a:extLst>
          </p:cNvPr>
          <p:cNvSpPr/>
          <p:nvPr/>
        </p:nvSpPr>
        <p:spPr>
          <a:xfrm>
            <a:off x="6597019" y="1808369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C0AF0B-DBA9-6802-FA40-DECEA674EE04}"/>
                  </a:ext>
                </a:extLst>
              </p:cNvPr>
              <p:cNvSpPr txBox="1"/>
              <p:nvPr/>
            </p:nvSpPr>
            <p:spPr>
              <a:xfrm>
                <a:off x="6300112" y="2124530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C0AF0B-DBA9-6802-FA40-DECEA674E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12" y="2124530"/>
                <a:ext cx="3412866" cy="646331"/>
              </a:xfrm>
              <a:prstGeom prst="rect">
                <a:avLst/>
              </a:prstGeom>
              <a:blipFill>
                <a:blip r:embed="rId5"/>
                <a:stretch>
                  <a:fillRect l="-1250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3A4E101-F81C-2E9C-3960-CAFCCC13E9B9}"/>
              </a:ext>
            </a:extLst>
          </p:cNvPr>
          <p:cNvSpPr txBox="1"/>
          <p:nvPr/>
        </p:nvSpPr>
        <p:spPr>
          <a:xfrm>
            <a:off x="6545456" y="4779816"/>
            <a:ext cx="43093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5B61CB3-301A-5680-A7AF-4DAF30AC1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5033" y="370015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73D709-D5F5-D375-9F8A-4C1460DA50E7}"/>
              </a:ext>
            </a:extLst>
          </p:cNvPr>
          <p:cNvSpPr txBox="1"/>
          <p:nvPr/>
        </p:nvSpPr>
        <p:spPr>
          <a:xfrm>
            <a:off x="7015087" y="3638792"/>
            <a:ext cx="38397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31D9C-D686-4F63-D205-3D9C84F5D62C}"/>
              </a:ext>
            </a:extLst>
          </p:cNvPr>
          <p:cNvSpPr txBox="1"/>
          <p:nvPr/>
        </p:nvSpPr>
        <p:spPr>
          <a:xfrm>
            <a:off x="7085795" y="944535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895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BC72B-296D-CC56-5FE8-89916B7EB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Summarize stream in sketch</a:t>
            </a:r>
            <a:r>
              <a:rPr lang="en-US" dirty="0"/>
              <a:t>/synopsis w/ limited memory</a:t>
            </a:r>
          </a:p>
          <a:p>
            <a:pPr lvl="1"/>
            <a:r>
              <a:rPr lang="en-US" dirty="0"/>
              <a:t>Finding quantiles, frequent items (heavy hitters),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Count-Min (CM) Sketch</a:t>
            </a:r>
          </a:p>
          <a:p>
            <a:pPr lvl="1"/>
            <a:r>
              <a:rPr lang="en-US" dirty="0"/>
              <a:t>Two-dimensional count array of width w and depth d</a:t>
            </a:r>
          </a:p>
          <a:p>
            <a:pPr lvl="1"/>
            <a:r>
              <a:rPr lang="en-US" dirty="0"/>
              <a:t>d hash functions map {1 … n} </a:t>
            </a:r>
            <a:r>
              <a:rPr lang="en-US" dirty="0">
                <a:sym typeface="Wingdings" panose="05000000000000000000" pitchFamily="2" charset="2"/>
              </a:rPr>
              <a:t> {1 … w}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,c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 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increase counts of all locations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Point query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 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br>
              <a:rPr lang="en-US" baseline="-25000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estimate frequency as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min(count[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j,h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j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)])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842D-E5A9-5AEE-1610-8D5EE4DF2C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Summarization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79A528-082B-020B-6E34-E31D39965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35675"/>
              </p:ext>
            </p:extLst>
          </p:nvPr>
        </p:nvGraphicFramePr>
        <p:xfrm>
          <a:off x="7085957" y="3275315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EC5E8A5-66E6-410D-B76F-34A31A34FFB5}"/>
              </a:ext>
            </a:extLst>
          </p:cNvPr>
          <p:cNvGrpSpPr/>
          <p:nvPr/>
        </p:nvGrpSpPr>
        <p:grpSpPr>
          <a:xfrm>
            <a:off x="7287593" y="2257945"/>
            <a:ext cx="3728069" cy="759992"/>
            <a:chOff x="5017974" y="2548406"/>
            <a:chExt cx="3728069" cy="759992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DD746192-1354-58BE-B89A-6B9A36E5DCE3}"/>
                </a:ext>
              </a:extLst>
            </p:cNvPr>
            <p:cNvSpPr/>
            <p:nvPr/>
          </p:nvSpPr>
          <p:spPr>
            <a:xfrm>
              <a:off x="5017974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Arrow 8">
              <a:extLst>
                <a:ext uri="{FF2B5EF4-FFF2-40B4-BE49-F238E27FC236}">
                  <a16:creationId xmlns:a16="http://schemas.microsoft.com/office/drawing/2014/main" id="{07F930DC-4DA7-5FDD-272C-4DA20CF19C85}"/>
                </a:ext>
              </a:extLst>
            </p:cNvPr>
            <p:cNvSpPr/>
            <p:nvPr/>
          </p:nvSpPr>
          <p:spPr>
            <a:xfrm rot="5400000">
              <a:off x="6448142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DBD45F8D-C592-E489-C19A-132BE7F13185}"/>
                </a:ext>
              </a:extLst>
            </p:cNvPr>
            <p:cNvSpPr/>
            <p:nvPr/>
          </p:nvSpPr>
          <p:spPr>
            <a:xfrm>
              <a:off x="5262787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5B69E831-C3C7-25E9-A102-5F4E8AFADD05}"/>
                </a:ext>
              </a:extLst>
            </p:cNvPr>
            <p:cNvSpPr/>
            <p:nvPr/>
          </p:nvSpPr>
          <p:spPr>
            <a:xfrm>
              <a:off x="5513915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25BBE361-D1AC-C230-C48C-10E4A1B7692D}"/>
                </a:ext>
              </a:extLst>
            </p:cNvPr>
            <p:cNvSpPr/>
            <p:nvPr/>
          </p:nvSpPr>
          <p:spPr>
            <a:xfrm>
              <a:off x="5770018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D51F828E-7990-4172-7D04-35F9753548D4}"/>
                </a:ext>
              </a:extLst>
            </p:cNvPr>
            <p:cNvSpPr/>
            <p:nvPr/>
          </p:nvSpPr>
          <p:spPr>
            <a:xfrm>
              <a:off x="6014831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208CAA27-01DD-46A1-079A-F7FA43F445F3}"/>
                </a:ext>
              </a:extLst>
            </p:cNvPr>
            <p:cNvSpPr/>
            <p:nvPr/>
          </p:nvSpPr>
          <p:spPr>
            <a:xfrm>
              <a:off x="6265959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9311287A-7070-D02D-F7C6-D61AB9AF6339}"/>
                </a:ext>
              </a:extLst>
            </p:cNvPr>
            <p:cNvSpPr/>
            <p:nvPr/>
          </p:nvSpPr>
          <p:spPr>
            <a:xfrm>
              <a:off x="6513739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519CA6-8BE8-705B-4EA4-111BD3784DBE}"/>
                </a:ext>
              </a:extLst>
            </p:cNvPr>
            <p:cNvSpPr txBox="1"/>
            <p:nvPr/>
          </p:nvSpPr>
          <p:spPr>
            <a:xfrm>
              <a:off x="7134482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Unlikely similar hash collisions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A6C99D-63C1-59FC-8C1F-82B939572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80524"/>
              </p:ext>
            </p:extLst>
          </p:nvPr>
        </p:nvGraphicFramePr>
        <p:xfrm>
          <a:off x="7076232" y="3270273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4D5588-0B56-B4EA-471D-17D175E62B9B}"/>
              </a:ext>
            </a:extLst>
          </p:cNvPr>
          <p:cNvSpPr txBox="1"/>
          <p:nvPr/>
        </p:nvSpPr>
        <p:spPr>
          <a:xfrm>
            <a:off x="6617883" y="3250817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F656A-6174-D62D-84C2-C1C13C4B7EF8}"/>
              </a:ext>
            </a:extLst>
          </p:cNvPr>
          <p:cNvSpPr txBox="1"/>
          <p:nvPr/>
        </p:nvSpPr>
        <p:spPr>
          <a:xfrm>
            <a:off x="6624368" y="360750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7B838-7FF6-5B03-50A0-E71F7C17468C}"/>
              </a:ext>
            </a:extLst>
          </p:cNvPr>
          <p:cNvSpPr txBox="1"/>
          <p:nvPr/>
        </p:nvSpPr>
        <p:spPr>
          <a:xfrm>
            <a:off x="6630851" y="397391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3C2A8-6693-22F5-6F00-2A8D061B8AFF}"/>
              </a:ext>
            </a:extLst>
          </p:cNvPr>
          <p:cNvSpPr txBox="1"/>
          <p:nvPr/>
        </p:nvSpPr>
        <p:spPr>
          <a:xfrm>
            <a:off x="6637336" y="434032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C99F2-BB07-EB15-1785-C952AA16879A}"/>
              </a:ext>
            </a:extLst>
          </p:cNvPr>
          <p:cNvSpPr txBox="1"/>
          <p:nvPr/>
        </p:nvSpPr>
        <p:spPr>
          <a:xfrm>
            <a:off x="6643821" y="470673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4D6A86-231F-E682-0E83-FB0FE2F2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03" y="4422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0C3FCF-9152-D246-E556-89A11B626CB3}"/>
              </a:ext>
            </a:extLst>
          </p:cNvPr>
          <p:cNvSpPr txBox="1"/>
          <p:nvPr/>
        </p:nvSpPr>
        <p:spPr>
          <a:xfrm>
            <a:off x="6013526" y="382081"/>
            <a:ext cx="379349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[Graham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Cormode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Improved Data Stream Summary: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Count-Min Sketch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Its Applications. LATIN 2004]</a:t>
            </a:r>
          </a:p>
        </p:txBody>
      </p:sp>
    </p:spTree>
    <p:extLst>
      <p:ext uri="{BB962C8B-B14F-4D97-AF65-F5344CB8AC3E}">
        <p14:creationId xmlns:p14="http://schemas.microsoft.com/office/powerpoint/2010/main" val="17387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23, 4pm]</a:t>
            </a:r>
          </a:p>
          <a:p>
            <a:pPr lvl="1"/>
            <a:r>
              <a:rPr lang="en-US" b="1" dirty="0"/>
              <a:t>14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Exam Preparation</a:t>
            </a:r>
            <a:r>
              <a:rPr lang="en-US" dirty="0"/>
              <a:t> [Jan 23, 6pm]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15EB7-651E-5C17-05F0-627C8FDC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66" y="396545"/>
            <a:ext cx="5271005" cy="20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D75E7-E8E2-237C-183F-6A060A9E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91" y="2330758"/>
            <a:ext cx="8489005" cy="32582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15DA9-2EA6-85B2-C0EA-AD40C77833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IoT, and monitoring (traffic, env, networks)</a:t>
            </a:r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queries</a:t>
            </a:r>
            <a:br>
              <a:rPr lang="en-US" dirty="0"/>
            </a:br>
            <a:r>
              <a:rPr lang="en-US" dirty="0"/>
              <a:t>(standing queries)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59C42-6D05-3CBA-1923-D1654164E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9C410-8597-8EAE-AEFD-1608E2AD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6" y="779867"/>
            <a:ext cx="1051124" cy="590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5FB7B-88B1-C609-1D77-837F86C7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25" y="874741"/>
            <a:ext cx="788817" cy="591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FF19D-FFBF-8176-A6D0-0F2B67D3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30" y="1511354"/>
            <a:ext cx="944872" cy="6295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C59A68-2D1E-1EB1-E8E5-5ADC474CA526}"/>
              </a:ext>
            </a:extLst>
          </p:cNvPr>
          <p:cNvGrpSpPr/>
          <p:nvPr/>
        </p:nvGrpSpPr>
        <p:grpSpPr>
          <a:xfrm>
            <a:off x="2939667" y="3113401"/>
            <a:ext cx="3029889" cy="2318900"/>
            <a:chOff x="408562" y="3894186"/>
            <a:chExt cx="3029889" cy="23189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F7F96769-F943-BCAA-CABC-8BD9D1AA0F45}"/>
                </a:ext>
              </a:extLst>
            </p:cNvPr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8866D59-3D36-BC1C-54B6-3EB3996B5D13}"/>
                </a:ext>
              </a:extLst>
            </p:cNvPr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E095BA75-26A1-60F4-3E7E-FE42495AA2DB}"/>
                </a:ext>
              </a:extLst>
            </p:cNvPr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A903FF1D-B845-5D98-D8D3-561924A9E071}"/>
                </a:ext>
              </a:extLst>
            </p:cNvPr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8800D6-CA61-7231-38CE-595D4179447D}"/>
                </a:ext>
              </a:extLst>
            </p:cNvPr>
            <p:cNvCxnSpPr>
              <a:stCxn id="11" idx="2"/>
              <a:endCxn id="10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2E93B34-337D-18DC-0E44-E0C25C65EC99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A1EECE-D1A0-0749-3760-B98174A96402}"/>
                </a:ext>
              </a:extLst>
            </p:cNvPr>
            <p:cNvCxnSpPr>
              <a:stCxn id="11" idx="2"/>
              <a:endCxn id="13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B3A3F2-3E84-7A6B-6D62-EAA97F49D565}"/>
                </a:ext>
              </a:extLst>
            </p:cNvPr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D95EFD-DE35-39AA-3420-3E693300856C}"/>
                </a:ext>
              </a:extLst>
            </p:cNvPr>
            <p:cNvCxnSpPr>
              <a:stCxn id="17" idx="2"/>
              <a:endCxn id="11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7E55E4-E8A3-DE0A-084A-749BD1ABC167}"/>
                </a:ext>
              </a:extLst>
            </p:cNvPr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3DBA96-8979-340D-2336-2C4960FEF6E5}"/>
                </a:ext>
              </a:extLst>
            </p:cNvPr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A938F-0733-93F3-8FB7-110C24D69D06}"/>
              </a:ext>
            </a:extLst>
          </p:cNvPr>
          <p:cNvGrpSpPr/>
          <p:nvPr/>
        </p:nvGrpSpPr>
        <p:grpSpPr>
          <a:xfrm>
            <a:off x="6671984" y="2935183"/>
            <a:ext cx="4523249" cy="2352584"/>
            <a:chOff x="4140879" y="3715968"/>
            <a:chExt cx="4523249" cy="2352584"/>
          </a:xfrm>
        </p:grpSpPr>
        <p:sp>
          <p:nvSpPr>
            <p:cNvPr id="22" name="Lightning Bolt 21">
              <a:extLst>
                <a:ext uri="{FF2B5EF4-FFF2-40B4-BE49-F238E27FC236}">
                  <a16:creationId xmlns:a16="http://schemas.microsoft.com/office/drawing/2014/main" id="{E96D3BE1-AADC-D554-0E35-21E4F97F3BD3}"/>
                </a:ext>
              </a:extLst>
            </p:cNvPr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3CE77D-7E0A-A27B-D2A0-F174B3869246}"/>
                </a:ext>
              </a:extLst>
            </p:cNvPr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A6352525-C728-24F2-D33D-85B83F30249C}"/>
                </a:ext>
              </a:extLst>
            </p:cNvPr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30">
              <a:extLst>
                <a:ext uri="{FF2B5EF4-FFF2-40B4-BE49-F238E27FC236}">
                  <a16:creationId xmlns:a16="http://schemas.microsoft.com/office/drawing/2014/main" id="{FE50050C-E9D6-FE90-8666-D1FD877BF1B0}"/>
                </a:ext>
              </a:extLst>
            </p:cNvPr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31">
              <a:extLst>
                <a:ext uri="{FF2B5EF4-FFF2-40B4-BE49-F238E27FC236}">
                  <a16:creationId xmlns:a16="http://schemas.microsoft.com/office/drawing/2014/main" id="{30E0AC73-0D7C-52E5-4DEB-C86E407581CD}"/>
                </a:ext>
              </a:extLst>
            </p:cNvPr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id="{7B4022A4-3188-A075-5C42-E2F6EBDBFAF2}"/>
                </a:ext>
              </a:extLst>
            </p:cNvPr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8D53A8-CDEF-A4D7-ED0E-CD0B0846057F}"/>
                </a:ext>
              </a:extLst>
            </p:cNvPr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7E10F2-2789-FFCB-53D1-36BEEC1DA28E}"/>
                </a:ext>
              </a:extLst>
            </p:cNvPr>
            <p:cNvCxnSpPr>
              <a:stCxn id="24" idx="0"/>
              <a:endCxn id="25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54A43EC-4A3A-160F-E25F-D4523426650D}"/>
                </a:ext>
              </a:extLst>
            </p:cNvPr>
            <p:cNvCxnSpPr>
              <a:stCxn id="24" idx="3"/>
              <a:endCxn id="26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4EFB29-6C73-40DB-0FD8-87F47474FACD}"/>
                </a:ext>
              </a:extLst>
            </p:cNvPr>
            <p:cNvCxnSpPr>
              <a:stCxn id="25" idx="3"/>
              <a:endCxn id="27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C1053C-1E89-1744-5B5C-8957A4C19720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B86E0C0-45FE-34AE-E773-003922C3EBC8}"/>
                </a:ext>
              </a:extLst>
            </p:cNvPr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75914B-7E19-068B-7B82-4E7659BBF52C}"/>
                </a:ext>
              </a:extLst>
            </p:cNvPr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C830CD-C52A-0B10-8930-3A2CFC87A127}"/>
                </a:ext>
              </a:extLst>
            </p:cNvPr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E31FCD-F612-58DD-CA47-FD30D44D4962}"/>
                </a:ext>
              </a:extLst>
            </p:cNvPr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AE0CC4-9358-FB62-02BE-A7EA45D6E8FB}"/>
                </a:ext>
              </a:extLst>
            </p:cNvPr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1B582-65B3-8B06-5A3F-DA0988A0DE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10 NoSQL Systems</a:t>
            </a:r>
            <a:r>
              <a:rPr lang="en-US" dirty="0"/>
              <a:t> (time series) </a:t>
            </a: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43F3A-A474-D82D-954B-284950EF6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89C32-6D68-C4B4-A10E-8D421FD259C4}"/>
              </a:ext>
            </a:extLst>
          </p:cNvPr>
          <p:cNvSpPr txBox="1"/>
          <p:nvPr/>
        </p:nvSpPr>
        <p:spPr>
          <a:xfrm>
            <a:off x="7765189" y="1894720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F3FB2BE-2055-8CF5-488D-96F7E154A54E}"/>
              </a:ext>
            </a:extLst>
          </p:cNvPr>
          <p:cNvSpPr/>
          <p:nvPr/>
        </p:nvSpPr>
        <p:spPr>
          <a:xfrm>
            <a:off x="7405267" y="1563980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8D30D-6A9C-F4EB-5EB2-E9F3432A8C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>
                <a:solidFill>
                  <a:srgbClr val="7889FB"/>
                </a:solidFill>
              </a:rPr>
              <a:t>Biztalk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</a:t>
            </a:r>
            <a:br>
              <a:rPr lang="en-US" dirty="0"/>
            </a:br>
            <a:r>
              <a:rPr lang="en-US" dirty="0"/>
              <a:t>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Artisans),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 (Confluent),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7911-FA26-4F1D-2F85-CF8A749C9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3F2AF-0491-A49F-9D97-0B9884BB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87" y="4999038"/>
            <a:ext cx="1524585" cy="455030"/>
          </a:xfrm>
          <a:prstGeom prst="rect">
            <a:avLst/>
          </a:prstGeom>
        </p:spPr>
      </p:pic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7B7A8417-BAD5-E36A-075C-CAC399A9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25" y="4306762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EC295-1070-508F-A1FC-02AE4C74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726" y="4293494"/>
            <a:ext cx="932414" cy="47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32F26-4795-44E0-066F-FCE16B660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18" y="5025142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22D2D-0905-3FF2-CD47-FC6DBA0975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 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operations w/ state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 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 </a:t>
            </a:r>
            <a:r>
              <a:rPr lang="el-GR" dirty="0"/>
              <a:t>σ</a:t>
            </a:r>
            <a:r>
              <a:rPr lang="en-US" baseline="-25000" dirty="0"/>
              <a:t>A=7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BB996-2195-CEB1-04E3-40CC1F90D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C54B9-CF53-7FD1-AB7B-D844BFCC7297}"/>
              </a:ext>
            </a:extLst>
          </p:cNvPr>
          <p:cNvSpPr txBox="1"/>
          <p:nvPr/>
        </p:nvSpPr>
        <p:spPr>
          <a:xfrm>
            <a:off x="4236806" y="3829805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94F16E-CAB5-2393-BB3B-FEB57371CE46}"/>
              </a:ext>
            </a:extLst>
          </p:cNvPr>
          <p:cNvGrpSpPr/>
          <p:nvPr/>
        </p:nvGrpSpPr>
        <p:grpSpPr>
          <a:xfrm>
            <a:off x="1724706" y="5158485"/>
            <a:ext cx="778958" cy="417324"/>
            <a:chOff x="1561928" y="5078588"/>
            <a:chExt cx="778958" cy="417324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5DB7E7-4BC7-95DB-F10E-5772F4C30FBB}"/>
                </a:ext>
              </a:extLst>
            </p:cNvPr>
            <p:cNvCxnSpPr>
              <a:endCxn id="46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4708AC-5A83-7068-DDA8-7A38F1EDAD32}"/>
                </a:ext>
              </a:extLst>
            </p:cNvPr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9BA8DFE-F942-7214-A7E5-9124F9D3AF29}"/>
                </a:ext>
              </a:extLst>
            </p:cNvPr>
            <p:cNvCxnSpPr>
              <a:stCxn id="46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CBF90A1-34F2-6281-C75E-59174EB4381F}"/>
                </a:ext>
              </a:extLst>
            </p:cNvPr>
            <p:cNvCxnSpPr>
              <a:stCxn id="46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1C79659-38BE-B1D6-90F3-B065AFE763C7}"/>
                </a:ext>
              </a:extLst>
            </p:cNvPr>
            <p:cNvCxnSpPr>
              <a:stCxn id="46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F2D378A7-91F6-4145-FED4-811F878FB43A}"/>
              </a:ext>
            </a:extLst>
          </p:cNvPr>
          <p:cNvSpPr/>
          <p:nvPr/>
        </p:nvSpPr>
        <p:spPr>
          <a:xfrm>
            <a:off x="6749682" y="2735921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15">
            <a:extLst>
              <a:ext uri="{FF2B5EF4-FFF2-40B4-BE49-F238E27FC236}">
                <a16:creationId xmlns:a16="http://schemas.microsoft.com/office/drawing/2014/main" id="{1D3B9F53-A411-B2A6-8C51-F5A2D25DEE4B}"/>
              </a:ext>
            </a:extLst>
          </p:cNvPr>
          <p:cNvSpPr/>
          <p:nvPr/>
        </p:nvSpPr>
        <p:spPr>
          <a:xfrm>
            <a:off x="10532441" y="191895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3DE3D397-91A6-3E6B-7571-F5D7C4C52F9E}"/>
              </a:ext>
            </a:extLst>
          </p:cNvPr>
          <p:cNvSpPr/>
          <p:nvPr/>
        </p:nvSpPr>
        <p:spPr>
          <a:xfrm>
            <a:off x="9235413" y="191571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9DE0EF17-072B-9D17-CF32-0B4FAC3A5ABE}"/>
              </a:ext>
            </a:extLst>
          </p:cNvPr>
          <p:cNvSpPr/>
          <p:nvPr/>
        </p:nvSpPr>
        <p:spPr>
          <a:xfrm>
            <a:off x="8197796" y="283929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572412-5A32-CC8F-2CF2-95D29A7C7D8F}"/>
              </a:ext>
            </a:extLst>
          </p:cNvPr>
          <p:cNvGrpSpPr/>
          <p:nvPr/>
        </p:nvGrpSpPr>
        <p:grpSpPr>
          <a:xfrm>
            <a:off x="7581571" y="2905612"/>
            <a:ext cx="293277" cy="236705"/>
            <a:chOff x="5581337" y="3056661"/>
            <a:chExt cx="293277" cy="2367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3B2297-E921-7724-4EE6-A9F39A3663A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F8382F-68EC-964F-FA73-DF12E9D3B713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373D5B-81E1-7C71-DE3D-2AD2E7F25B90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BAFB0B-D663-EC69-8FCE-F9B7260E33E4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13DEEFD-6B36-54CB-21D7-ACEDF21F341D}"/>
              </a:ext>
            </a:extLst>
          </p:cNvPr>
          <p:cNvGrpSpPr/>
          <p:nvPr/>
        </p:nvGrpSpPr>
        <p:grpSpPr>
          <a:xfrm>
            <a:off x="9956706" y="1981518"/>
            <a:ext cx="293277" cy="236705"/>
            <a:chOff x="5581337" y="3056661"/>
            <a:chExt cx="293277" cy="23670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1BCF3E6-6675-6498-CEBD-C9B3FBD55BE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7DFB528-B7AF-BA82-B568-FB9B8817A03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0D73BE-A500-4D70-1530-D062B6F08207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7C594E-82B9-3509-10B7-40C21345143E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A79BCEB-F004-D014-A39E-379EEC696400}"/>
              </a:ext>
            </a:extLst>
          </p:cNvPr>
          <p:cNvGrpSpPr/>
          <p:nvPr/>
        </p:nvGrpSpPr>
        <p:grpSpPr>
          <a:xfrm rot="19279571">
            <a:off x="8700466" y="2330239"/>
            <a:ext cx="293277" cy="236705"/>
            <a:chOff x="5581337" y="3056661"/>
            <a:chExt cx="293277" cy="23670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E9047F5-9CF1-BB09-44C0-0D042578AA12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F0B8C3-CC3F-3671-AC06-0F8DA8DB7E4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C5D934-F288-29FE-A37F-DD53C413D49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361C9A-4B17-8C2D-C248-CCAE2CCB1E9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63CD3E46-E23D-9F5D-0FB0-1F210685D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87228"/>
              </p:ext>
            </p:extLst>
          </p:nvPr>
        </p:nvGraphicFramePr>
        <p:xfrm>
          <a:off x="8195173" y="1322213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4408339-D1D6-0442-3A50-BAA81156B733}"/>
              </a:ext>
            </a:extLst>
          </p:cNvPr>
          <p:cNvCxnSpPr>
            <a:stCxn id="50" idx="5"/>
            <a:endCxn id="58" idx="2"/>
          </p:cNvCxnSpPr>
          <p:nvPr/>
        </p:nvCxnSpPr>
        <p:spPr>
          <a:xfrm>
            <a:off x="7207461" y="3023699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416704-5755-0C1E-B1C5-80DDAFF39A09}"/>
              </a:ext>
            </a:extLst>
          </p:cNvPr>
          <p:cNvCxnSpPr>
            <a:stCxn id="55" idx="0"/>
            <a:endCxn id="53" idx="1"/>
          </p:cNvCxnSpPr>
          <p:nvPr/>
        </p:nvCxnSpPr>
        <p:spPr>
          <a:xfrm>
            <a:off x="7874848" y="3023965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1547DF-77BF-FC82-2770-421AA363F256}"/>
              </a:ext>
            </a:extLst>
          </p:cNvPr>
          <p:cNvCxnSpPr>
            <a:stCxn id="53" idx="0"/>
            <a:endCxn id="68" idx="2"/>
          </p:cNvCxnSpPr>
          <p:nvPr/>
        </p:nvCxnSpPr>
        <p:spPr>
          <a:xfrm flipV="1">
            <a:off x="8421532" y="2540224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C7A058-29CD-1B8B-CEB5-67924CEAFB5B}"/>
              </a:ext>
            </a:extLst>
          </p:cNvPr>
          <p:cNvCxnSpPr>
            <a:stCxn id="65" idx="0"/>
            <a:endCxn id="52" idx="1"/>
          </p:cNvCxnSpPr>
          <p:nvPr/>
        </p:nvCxnSpPr>
        <p:spPr>
          <a:xfrm flipV="1">
            <a:off x="8961588" y="2100380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78676-9755-7528-B5ED-8E54FE65F654}"/>
              </a:ext>
            </a:extLst>
          </p:cNvPr>
          <p:cNvCxnSpPr>
            <a:stCxn id="69" idx="3"/>
            <a:endCxn id="52" idx="1"/>
          </p:cNvCxnSpPr>
          <p:nvPr/>
        </p:nvCxnSpPr>
        <p:spPr>
          <a:xfrm>
            <a:off x="8667345" y="1544460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FA1F0A8-2FF7-5688-2992-9497F0ED2B69}"/>
              </a:ext>
            </a:extLst>
          </p:cNvPr>
          <p:cNvCxnSpPr>
            <a:stCxn id="52" idx="3"/>
            <a:endCxn id="63" idx="2"/>
          </p:cNvCxnSpPr>
          <p:nvPr/>
        </p:nvCxnSpPr>
        <p:spPr>
          <a:xfrm flipV="1">
            <a:off x="9682885" y="2099871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697D8A-BA15-6C0E-CF4C-0436E18FC8D0}"/>
              </a:ext>
            </a:extLst>
          </p:cNvPr>
          <p:cNvCxnSpPr>
            <a:stCxn id="60" idx="0"/>
            <a:endCxn id="51" idx="1"/>
          </p:cNvCxnSpPr>
          <p:nvPr/>
        </p:nvCxnSpPr>
        <p:spPr>
          <a:xfrm>
            <a:off x="10249983" y="2099871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n 64">
            <a:extLst>
              <a:ext uri="{FF2B5EF4-FFF2-40B4-BE49-F238E27FC236}">
                <a16:creationId xmlns:a16="http://schemas.microsoft.com/office/drawing/2014/main" id="{6A84F413-1708-58B4-61C1-C09E0195C229}"/>
              </a:ext>
            </a:extLst>
          </p:cNvPr>
          <p:cNvSpPr/>
          <p:nvPr/>
        </p:nvSpPr>
        <p:spPr>
          <a:xfrm>
            <a:off x="8568630" y="3073545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Can 44">
            <a:extLst>
              <a:ext uri="{FF2B5EF4-FFF2-40B4-BE49-F238E27FC236}">
                <a16:creationId xmlns:a16="http://schemas.microsoft.com/office/drawing/2014/main" id="{CCC3F075-AC31-79A0-6826-4ED908DE4AC3}"/>
              </a:ext>
            </a:extLst>
          </p:cNvPr>
          <p:cNvSpPr/>
          <p:nvPr/>
        </p:nvSpPr>
        <p:spPr>
          <a:xfrm>
            <a:off x="9517812" y="280737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3AB50A-2EEA-F1C5-D90C-E36A9A534BC6}"/>
              </a:ext>
            </a:extLst>
          </p:cNvPr>
          <p:cNvSpPr txBox="1"/>
          <p:nvPr/>
        </p:nvSpPr>
        <p:spPr>
          <a:xfrm>
            <a:off x="8401085" y="3209508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17BE91-CDD3-79CF-68C3-95DC49741D3E}"/>
              </a:ext>
            </a:extLst>
          </p:cNvPr>
          <p:cNvSpPr/>
          <p:nvPr/>
        </p:nvSpPr>
        <p:spPr>
          <a:xfrm>
            <a:off x="4548091" y="4442647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0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3203</Words>
  <Application>Microsoft Office PowerPoint</Application>
  <PresentationFormat>Widescreen</PresentationFormat>
  <Paragraphs>561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- 12 Distributed Stream Processing</dc:title>
  <dc:creator>Matthias Boehm</dc:creator>
  <cp:lastModifiedBy>Matthias Boehm</cp:lastModifiedBy>
  <cp:revision>822</cp:revision>
  <cp:lastPrinted>2021-03-24T16:10:50Z</cp:lastPrinted>
  <dcterms:created xsi:type="dcterms:W3CDTF">2023-02-25T13:39:16Z</dcterms:created>
  <dcterms:modified xsi:type="dcterms:W3CDTF">2025-01-10T08:35:54Z</dcterms:modified>
</cp:coreProperties>
</file>