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</p:sldMasterIdLst>
  <p:notesMasterIdLst>
    <p:notesMasterId r:id="rId26"/>
  </p:notesMasterIdLst>
  <p:sldIdLst>
    <p:sldId id="359" r:id="rId3"/>
    <p:sldId id="388" r:id="rId4"/>
    <p:sldId id="423" r:id="rId5"/>
    <p:sldId id="463" r:id="rId6"/>
    <p:sldId id="464" r:id="rId7"/>
    <p:sldId id="462" r:id="rId8"/>
    <p:sldId id="451" r:id="rId9"/>
    <p:sldId id="455" r:id="rId10"/>
    <p:sldId id="456" r:id="rId11"/>
    <p:sldId id="449" r:id="rId12"/>
    <p:sldId id="354" r:id="rId13"/>
    <p:sldId id="465" r:id="rId14"/>
    <p:sldId id="459" r:id="rId15"/>
    <p:sldId id="481" r:id="rId16"/>
    <p:sldId id="482" r:id="rId17"/>
    <p:sldId id="466" r:id="rId18"/>
    <p:sldId id="458" r:id="rId19"/>
    <p:sldId id="483" r:id="rId20"/>
    <p:sldId id="450" r:id="rId21"/>
    <p:sldId id="467" r:id="rId22"/>
    <p:sldId id="452" r:id="rId23"/>
    <p:sldId id="453" r:id="rId24"/>
    <p:sldId id="421" r:id="rId2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CB40"/>
    <a:srgbClr val="7889FB"/>
    <a:srgbClr val="C40D1E"/>
    <a:srgbClr val="000000"/>
    <a:srgbClr val="FF6C00"/>
    <a:srgbClr val="1F90CC"/>
    <a:srgbClr val="9013FE"/>
    <a:srgbClr val="434343"/>
    <a:srgbClr val="C40E02"/>
    <a:srgbClr val="FFFF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84282" autoAdjust="0"/>
  </p:normalViewPr>
  <p:slideViewPr>
    <p:cSldViewPr snapToGrid="0" snapToObjects="1">
      <p:cViewPr varScale="1">
        <p:scale>
          <a:sx n="71" d="100"/>
          <a:sy n="71" d="100"/>
        </p:scale>
        <p:origin x="1243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53" d="100"/>
          <a:sy n="153" d="100"/>
        </p:scale>
        <p:origin x="49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180F-3EA1-4748-B4F4-956BB5176995}" type="datetimeFigureOut">
              <a:rPr lang="de-DE" smtClean="0"/>
              <a:t>13.10.2024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3961-1900-1342-BF9B-82C3215CD3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84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111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2041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4179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124D4CAA-133B-B88A-74F8-407F69B249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4945" y="1262740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20617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43147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494F037-B453-E6C3-6931-1688CF9B95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2582402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7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A837A2E9-5AA7-3D02-1A49-6988BEC5B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10" y="4180427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361949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id="{B97C5655-F240-634C-9B7B-B6181A1B3AF5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DEEBD-D00D-1249-9E02-EDC0548BF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7FE0-CC24-D198-44F6-8B86AC8E52DB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D5CBC3-F82D-3CBE-40BC-802F674C616B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A0E74B8-E76E-1A0B-C1A8-60E6BE5351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6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123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321" userDrawn="1">
          <p15:clr>
            <a:srgbClr val="F26B43"/>
          </p15:clr>
        </p15:guide>
        <p15:guide id="9" orient="horz" pos="1661" userDrawn="1">
          <p15:clr>
            <a:srgbClr val="F26B43"/>
          </p15:clr>
        </p15:guide>
        <p15:guide id="10" orient="horz" pos="2001" userDrawn="1">
          <p15:clr>
            <a:srgbClr val="F26B43"/>
          </p15:clr>
        </p15:guide>
        <p15:guide id="11" orient="horz" pos="3339" userDrawn="1">
          <p15:clr>
            <a:srgbClr val="F26B43"/>
          </p15:clr>
        </p15:guide>
        <p15:guide id="12" orient="horz" pos="2319" userDrawn="1">
          <p15:clr>
            <a:srgbClr val="F26B43"/>
          </p15:clr>
        </p15:guide>
        <p15:guide id="13" orient="horz" pos="2999" userDrawn="1">
          <p15:clr>
            <a:srgbClr val="F26B43"/>
          </p15:clr>
        </p15:guide>
        <p15:guide id="14" orient="horz" pos="3657" userDrawn="1">
          <p15:clr>
            <a:srgbClr val="F26B43"/>
          </p15:clr>
        </p15:guide>
        <p15:guide id="15" orient="horz" pos="2659" userDrawn="1">
          <p15:clr>
            <a:srgbClr val="F26B43"/>
          </p15:clr>
        </p15:guide>
        <p15:guide id="16" pos="2094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4725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64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196393" y="6393866"/>
            <a:ext cx="761531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Matthias Boehm | FG DAMS | PPDS </a:t>
            </a:r>
            <a:r>
              <a:rPr lang="en-US" sz="1400" b="0" noProof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WiSe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2024/25 – </a:t>
            </a:r>
            <a:r>
              <a:rPr lang="en-US" sz="1400" b="1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01 Kickoff and Introduction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F44FBF-6529-4A53-F1BA-D10222FCFDB0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132AE6E-5DB2-25F8-161D-6A04BD40CA8C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17F1DB4-F8F6-5B0E-9657-BBA11B1CD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EDE8D1-082D-9900-BD99-D84E6B3FBCD0}"/>
              </a:ext>
            </a:extLst>
          </p:cNvPr>
          <p:cNvSpPr/>
          <p:nvPr userDrawn="1"/>
        </p:nvSpPr>
        <p:spPr>
          <a:xfrm>
            <a:off x="559027" y="6393872"/>
            <a:ext cx="391886" cy="217302"/>
          </a:xfrm>
          <a:prstGeom prst="roundRect">
            <a:avLst>
              <a:gd name="adj" fmla="val 29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675EF3AE-78B3-9641-A88A-C3B5FFA9245E}" type="slidenum">
              <a:rPr lang="de-DE" sz="1400" b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7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sv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HFvzPCHHpcyZis8KA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HFvzPCHHpcyZis8K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550801" y="3050935"/>
            <a:ext cx="11641199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 err="1">
                <a:solidFill>
                  <a:schemeClr val="bg1"/>
                </a:solidFill>
                <a:cs typeface="Arial" panose="020B0604020202020204" pitchFamily="34" charset="0"/>
              </a:rPr>
              <a:t>Programmierpraktikum</a:t>
            </a: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: </a:t>
            </a:r>
            <a:r>
              <a:rPr lang="en-US" sz="4500" b="1" dirty="0" err="1">
                <a:solidFill>
                  <a:schemeClr val="bg1"/>
                </a:solidFill>
                <a:cs typeface="Arial" panose="020B0604020202020204" pitchFamily="34" charset="0"/>
              </a:rPr>
              <a:t>Datensysteme</a:t>
            </a:r>
            <a:b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4100" b="1" dirty="0">
                <a:solidFill>
                  <a:schemeClr val="bg1"/>
                </a:solidFill>
                <a:cs typeface="Arial" panose="020B0604020202020204" pitchFamily="34" charset="0"/>
              </a:rPr>
              <a:t>01 Kickoff and Introduction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B4931-3EF5-3045-BA3B-F8959781C0D1}"/>
              </a:ext>
            </a:extLst>
          </p:cNvPr>
          <p:cNvSpPr txBox="1"/>
          <p:nvPr/>
        </p:nvSpPr>
        <p:spPr>
          <a:xfrm>
            <a:off x="550801" y="4575355"/>
            <a:ext cx="83280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Prof. Dr. Matthias Boehm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Technische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Universität Berlin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Berlin Institute for the Foundations of Learning and Data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Big Data Engineering (DAMS Lab)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8C5F3-C7B7-3F09-E67B-2CB951E0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6321314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920D0-3EF7-66BD-9DA1-37967723809B}"/>
              </a:ext>
            </a:extLst>
          </p:cNvPr>
          <p:cNvSpPr txBox="1"/>
          <p:nvPr/>
        </p:nvSpPr>
        <p:spPr>
          <a:xfrm>
            <a:off x="1518108" y="6275437"/>
            <a:ext cx="32640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Oct 13, 2024</a:t>
            </a:r>
          </a:p>
        </p:txBody>
      </p:sp>
    </p:spTree>
    <p:extLst>
      <p:ext uri="{BB962C8B-B14F-4D97-AF65-F5344CB8AC3E}">
        <p14:creationId xmlns:p14="http://schemas.microsoft.com/office/powerpoint/2010/main" val="353387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9832A-7462-CE84-0AF6-245C630632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#1 Disk-based B-Trees (DAMS)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9B8C2-8511-D114-9724-88D8D387D3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201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913C5CE-83A0-B44C-9181-4118DEE6BC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Since 09/2022 TU Berlin</a:t>
            </a:r>
            <a:r>
              <a:rPr lang="en-US" b="0" dirty="0"/>
              <a:t>, Germany</a:t>
            </a:r>
          </a:p>
          <a:p>
            <a:pPr lvl="1"/>
            <a:r>
              <a:rPr lang="en-US" dirty="0"/>
              <a:t>University professor for Big Data Engineering (DAMS)</a:t>
            </a:r>
          </a:p>
          <a:p>
            <a:pPr lvl="5"/>
            <a:endParaRPr lang="en-US" sz="700" dirty="0"/>
          </a:p>
          <a:p>
            <a:r>
              <a:rPr lang="en-US" dirty="0"/>
              <a:t>2018-2022 TU Graz</a:t>
            </a:r>
            <a:r>
              <a:rPr lang="en-US" b="0" dirty="0"/>
              <a:t>, Austria</a:t>
            </a:r>
          </a:p>
          <a:p>
            <a:pPr lvl="1"/>
            <a:r>
              <a:rPr lang="en-US" dirty="0"/>
              <a:t>BMK endowed chair for data management + research area manager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Data management for data science </a:t>
            </a:r>
            <a:r>
              <a:rPr lang="en-US" dirty="0">
                <a:solidFill>
                  <a:schemeClr val="tx1"/>
                </a:solidFill>
              </a:rPr>
              <a:t>(DAMS), </a:t>
            </a:r>
            <a:r>
              <a:rPr lang="en-US" b="1" dirty="0" err="1">
                <a:solidFill>
                  <a:srgbClr val="7889FB"/>
                </a:solidFill>
              </a:rPr>
              <a:t>SystemDS</a:t>
            </a:r>
            <a:r>
              <a:rPr lang="en-US" b="1" dirty="0">
                <a:solidFill>
                  <a:srgbClr val="7889FB"/>
                </a:solidFill>
              </a:rPr>
              <a:t> &amp; DAPHNE</a:t>
            </a:r>
          </a:p>
          <a:p>
            <a:pPr lvl="5"/>
            <a:endParaRPr lang="en-US" sz="700" dirty="0">
              <a:solidFill>
                <a:schemeClr val="tx1"/>
              </a:solidFill>
            </a:endParaRPr>
          </a:p>
          <a:p>
            <a:r>
              <a:rPr lang="en-US" dirty="0"/>
              <a:t>2012-2018 IBM Research – Almaden</a:t>
            </a:r>
            <a:r>
              <a:rPr lang="en-US" b="0" dirty="0"/>
              <a:t>, CA, USA</a:t>
            </a:r>
          </a:p>
          <a:p>
            <a:pPr lvl="1"/>
            <a:r>
              <a:rPr lang="en-US" dirty="0"/>
              <a:t>Declarative large-scale machine learning</a:t>
            </a:r>
          </a:p>
          <a:p>
            <a:pPr lvl="1"/>
            <a:r>
              <a:rPr lang="en-US" dirty="0"/>
              <a:t>Optimizer and runtime of </a:t>
            </a:r>
            <a:r>
              <a:rPr lang="en-US" b="1" dirty="0">
                <a:solidFill>
                  <a:srgbClr val="7889FB"/>
                </a:solidFill>
              </a:rPr>
              <a:t>Apache </a:t>
            </a:r>
            <a:r>
              <a:rPr lang="en-US" b="1" dirty="0" err="1">
                <a:solidFill>
                  <a:srgbClr val="7889FB"/>
                </a:solidFill>
              </a:rPr>
              <a:t>SystemML</a:t>
            </a:r>
            <a:endParaRPr lang="en-US" b="1" dirty="0">
              <a:solidFill>
                <a:srgbClr val="7889FB"/>
              </a:solidFill>
            </a:endParaRPr>
          </a:p>
          <a:p>
            <a:pPr lvl="5"/>
            <a:endParaRPr lang="en-US" sz="700" dirty="0"/>
          </a:p>
          <a:p>
            <a:r>
              <a:rPr lang="en-US" dirty="0"/>
              <a:t>2007-2011 PhD TU Dresden</a:t>
            </a:r>
            <a:r>
              <a:rPr lang="en-US" b="0" dirty="0"/>
              <a:t>, Germany</a:t>
            </a:r>
          </a:p>
          <a:p>
            <a:pPr lvl="1"/>
            <a:r>
              <a:rPr lang="en-US" dirty="0"/>
              <a:t>Cost-based optimization of integration flows</a:t>
            </a:r>
          </a:p>
          <a:p>
            <a:pPr lvl="1"/>
            <a:r>
              <a:rPr lang="en-US" dirty="0"/>
              <a:t>Time series forecasting / in-memory indexing &amp; query processing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DDBDE21-4AC1-EB4D-9875-252AE5A899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About 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39D0C0-8A92-24C8-BDC8-C61851E04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967" y="3526759"/>
            <a:ext cx="1683707" cy="6187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4FD4D6-3879-1DCD-4BE3-5F9682E228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978" y="4576195"/>
            <a:ext cx="1962723" cy="5688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FB32D7-B892-10D8-86C1-BB6896025F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368" y="2000483"/>
            <a:ext cx="1828800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5197A1-C91C-34D8-E9A5-3DD79203F2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2333"/>
          <a:stretch/>
        </p:blipFill>
        <p:spPr>
          <a:xfrm>
            <a:off x="8732430" y="2835639"/>
            <a:ext cx="956140" cy="4089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F83CE3-01F6-780F-3636-084480F58442}"/>
              </a:ext>
            </a:extLst>
          </p:cNvPr>
          <p:cNvSpPr txBox="1"/>
          <p:nvPr/>
        </p:nvSpPr>
        <p:spPr>
          <a:xfrm>
            <a:off x="8477096" y="5150805"/>
            <a:ext cx="1332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DB group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1E16B02-1556-CCA6-471A-D2296184FB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87225" y="1225295"/>
            <a:ext cx="1850956" cy="63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459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B92D61-2F8D-5CF0-BEC2-E777B82ED4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Staff</a:t>
            </a:r>
          </a:p>
          <a:p>
            <a:pPr lvl="1"/>
            <a:r>
              <a:rPr lang="en-US" b="1" dirty="0"/>
              <a:t>Lecturer:</a:t>
            </a:r>
            <a:r>
              <a:rPr lang="en-US" dirty="0"/>
              <a:t> Prof. Dr. Matthias Boehm</a:t>
            </a:r>
          </a:p>
          <a:p>
            <a:pPr lvl="1"/>
            <a:r>
              <a:rPr lang="en-US" b="1" dirty="0"/>
              <a:t>Teaching Assistants:</a:t>
            </a:r>
            <a:r>
              <a:rPr lang="en-US" dirty="0"/>
              <a:t> Christina </a:t>
            </a:r>
            <a:r>
              <a:rPr lang="en-US" dirty="0" err="1"/>
              <a:t>Dionysio</a:t>
            </a:r>
            <a:r>
              <a:rPr lang="en-US" dirty="0"/>
              <a:t>, Ramon </a:t>
            </a:r>
            <a:r>
              <a:rPr lang="en-US" dirty="0" err="1"/>
              <a:t>Schöndorf</a:t>
            </a:r>
            <a:endParaRPr lang="en-US" dirty="0"/>
          </a:p>
          <a:p>
            <a:pPr lvl="2"/>
            <a:endParaRPr lang="en-US" sz="1200" dirty="0"/>
          </a:p>
          <a:p>
            <a:r>
              <a:rPr lang="en-US" dirty="0"/>
              <a:t>Next Dates/Lectures</a:t>
            </a:r>
          </a:p>
          <a:p>
            <a:pPr lvl="1"/>
            <a:r>
              <a:rPr lang="en-US" dirty="0"/>
              <a:t>Oct 21: Course Selection; team preferences, otherwise assignment </a:t>
            </a:r>
          </a:p>
          <a:p>
            <a:pPr lvl="1"/>
            <a:r>
              <a:rPr lang="en-US" dirty="0"/>
              <a:t>Oct 28: </a:t>
            </a:r>
            <a:r>
              <a:rPr lang="en-US" b="1" dirty="0">
                <a:solidFill>
                  <a:srgbClr val="7889FB"/>
                </a:solidFill>
              </a:rPr>
              <a:t>Background Index Structures</a:t>
            </a:r>
          </a:p>
          <a:p>
            <a:pPr lvl="1"/>
            <a:r>
              <a:rPr lang="en-US" dirty="0"/>
              <a:t>Nov 11: </a:t>
            </a:r>
            <a:r>
              <a:rPr lang="en-US" b="1" dirty="0">
                <a:solidFill>
                  <a:srgbClr val="7889FB"/>
                </a:solidFill>
              </a:rPr>
              <a:t>Background Buffer Pool</a:t>
            </a:r>
          </a:p>
          <a:p>
            <a:pPr lvl="1"/>
            <a:r>
              <a:rPr lang="en-US" dirty="0"/>
              <a:t>Nov 28: </a:t>
            </a:r>
            <a:r>
              <a:rPr lang="en-US" b="1" dirty="0">
                <a:solidFill>
                  <a:srgbClr val="7889FB"/>
                </a:solidFill>
              </a:rPr>
              <a:t>Background Transaction Processing</a:t>
            </a:r>
            <a:endParaRPr lang="en-US" dirty="0"/>
          </a:p>
          <a:p>
            <a:pPr lvl="1"/>
            <a:r>
              <a:rPr lang="en-US" dirty="0"/>
              <a:t>Dec 12: </a:t>
            </a:r>
            <a:r>
              <a:rPr lang="en-US" b="1" dirty="0">
                <a:solidFill>
                  <a:srgbClr val="7889FB"/>
                </a:solidFill>
              </a:rPr>
              <a:t>Experiments and Reproducibility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Jan 27:</a:t>
            </a:r>
            <a:r>
              <a:rPr lang="en-US" dirty="0"/>
              <a:t> Project submissions (</a:t>
            </a:r>
            <a:r>
              <a:rPr lang="en-US" b="1" dirty="0">
                <a:solidFill>
                  <a:srgbClr val="C40D1E"/>
                </a:solidFill>
              </a:rPr>
              <a:t>performance target:</a:t>
            </a:r>
            <a:r>
              <a:rPr lang="en-US" dirty="0"/>
              <a:t> 20K transactions/second)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Feb 03:</a:t>
            </a:r>
            <a:r>
              <a:rPr lang="en-US" dirty="0"/>
              <a:t> Project presentations (10min per team, mandatory attendance)</a:t>
            </a:r>
          </a:p>
          <a:p>
            <a:pPr lvl="2"/>
            <a:endParaRPr lang="en-US" sz="1200" dirty="0"/>
          </a:p>
          <a:p>
            <a:r>
              <a:rPr lang="en-US" dirty="0"/>
              <a:t>Infrastructure</a:t>
            </a:r>
          </a:p>
          <a:p>
            <a:pPr lvl="1"/>
            <a:r>
              <a:rPr lang="en-US" dirty="0"/>
              <a:t>Setup your own private </a:t>
            </a:r>
            <a:r>
              <a:rPr lang="en-US" dirty="0" err="1"/>
              <a:t>Github</a:t>
            </a:r>
            <a:r>
              <a:rPr lang="en-US" dirty="0"/>
              <a:t>/Gitlab repository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FA3DC-BEE2-7121-79DE-959439FD34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Additional Course Logistics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0545A0-DC38-F585-1E8D-539947D1F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398" y="1206559"/>
            <a:ext cx="1276105" cy="12761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93C748-6E42-90D8-DE4D-F05C36402D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6583" y="1206559"/>
            <a:ext cx="1466906" cy="12761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8B73FD-BD7B-4B2B-7465-9453FA1A1C89}"/>
              </a:ext>
            </a:extLst>
          </p:cNvPr>
          <p:cNvSpPr txBox="1"/>
          <p:nvPr/>
        </p:nvSpPr>
        <p:spPr>
          <a:xfrm>
            <a:off x="8546433" y="2562696"/>
            <a:ext cx="26947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Each teams gets a mentor</a:t>
            </a:r>
          </a:p>
          <a:p>
            <a:pPr algn="ctr"/>
            <a:r>
              <a:rPr lang="en-US" dirty="0"/>
              <a:t>Q&amp;A sessions on demand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DC54E0D-F5A6-E02D-F4ED-63BBAF3A4B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8487" y="1206560"/>
            <a:ext cx="1276106" cy="127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36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686DED-273E-6A2F-74FD-7A5C1E337B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Database Architecture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Page-oriented storage</a:t>
            </a:r>
            <a:r>
              <a:rPr lang="en-US" dirty="0"/>
              <a:t> on disk and in memory (DB buffer)</a:t>
            </a:r>
          </a:p>
          <a:p>
            <a:pPr lvl="1"/>
            <a:r>
              <a:rPr lang="en-US" dirty="0"/>
              <a:t>Dedicated </a:t>
            </a:r>
            <a:r>
              <a:rPr lang="en-US" b="1" dirty="0">
                <a:solidFill>
                  <a:schemeClr val="accent1"/>
                </a:solidFill>
              </a:rPr>
              <a:t>eviction algorithms</a:t>
            </a:r>
          </a:p>
          <a:p>
            <a:pPr lvl="1"/>
            <a:r>
              <a:rPr lang="en-US" dirty="0"/>
              <a:t>Modified in-memory pages marked as </a:t>
            </a:r>
            <a:br>
              <a:rPr lang="en-US" dirty="0"/>
            </a:br>
            <a:r>
              <a:rPr lang="en-US" dirty="0"/>
              <a:t>dirty, flushed by cleaner thread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Log:</a:t>
            </a:r>
            <a:r>
              <a:rPr lang="en-US" dirty="0"/>
              <a:t> append-only TX changes </a:t>
            </a:r>
          </a:p>
          <a:p>
            <a:pPr lvl="1"/>
            <a:r>
              <a:rPr lang="en-US" dirty="0"/>
              <a:t>Data/log often placed on different devices</a:t>
            </a:r>
            <a:br>
              <a:rPr lang="en-US" dirty="0"/>
            </a:br>
            <a:r>
              <a:rPr lang="en-US" dirty="0"/>
              <a:t>and periodically archived (backup + truncate)</a:t>
            </a:r>
          </a:p>
          <a:p>
            <a:pPr lvl="1"/>
            <a:endParaRPr lang="en-US" sz="700" dirty="0"/>
          </a:p>
          <a:p>
            <a:r>
              <a:rPr lang="en-US" dirty="0"/>
              <a:t>Write-Ahead Logging (WAL)</a:t>
            </a:r>
          </a:p>
          <a:p>
            <a:pPr lvl="1"/>
            <a:r>
              <a:rPr lang="en-US" dirty="0"/>
              <a:t>The log records of changes to some (dirty) data page must be </a:t>
            </a:r>
            <a:br>
              <a:rPr lang="en-US" dirty="0"/>
            </a:br>
            <a:r>
              <a:rPr lang="en-US" dirty="0"/>
              <a:t>on </a:t>
            </a:r>
            <a:r>
              <a:rPr lang="en-US" b="1" dirty="0">
                <a:solidFill>
                  <a:schemeClr val="accent1"/>
                </a:solidFill>
              </a:rPr>
              <a:t>stable storage before the data page </a:t>
            </a:r>
            <a:r>
              <a:rPr lang="en-US" dirty="0"/>
              <a:t>(UNDO - atomicity)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Force-log on commit</a:t>
            </a:r>
            <a:r>
              <a:rPr lang="en-US" dirty="0"/>
              <a:t> or full buffer (REDO - durability)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Recovery:</a:t>
            </a:r>
            <a:r>
              <a:rPr lang="en-US" dirty="0"/>
              <a:t> forward (REDO) and backward (UNDO) processing</a:t>
            </a:r>
          </a:p>
          <a:p>
            <a:pPr lvl="1"/>
            <a:r>
              <a:rPr lang="en-US" dirty="0"/>
              <a:t>Log sequence number (LSN)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F347F-6254-51B8-2314-0DAB0AAD63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 Database (Transaction) Log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4E716E-8A89-9ED5-4581-485001332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0462" y="4722812"/>
            <a:ext cx="49922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00DCBF-D3C3-11C0-37D7-A34F519CCA31}"/>
              </a:ext>
            </a:extLst>
          </p:cNvPr>
          <p:cNvSpPr txBox="1"/>
          <p:nvPr/>
        </p:nvSpPr>
        <p:spPr>
          <a:xfrm>
            <a:off x="7487323" y="4452003"/>
            <a:ext cx="3470642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Mohan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Donald J.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Haderle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Bruce G. Lindsay,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Hamid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Pirahesh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Peter M. Schwarz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ARIES: A Transaction Recovery Method Supporting Fine-Granularity Locking and Partial Rollbacks Using Write-Ahead Logging.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TODS 1992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Flowchart: Magnetic Disk 5">
            <a:extLst>
              <a:ext uri="{FF2B5EF4-FFF2-40B4-BE49-F238E27FC236}">
                <a16:creationId xmlns:a16="http://schemas.microsoft.com/office/drawing/2014/main" id="{060F655D-5F1C-8449-0D01-2C1BFCF89452}"/>
              </a:ext>
            </a:extLst>
          </p:cNvPr>
          <p:cNvSpPr/>
          <p:nvPr/>
        </p:nvSpPr>
        <p:spPr>
          <a:xfrm>
            <a:off x="7309859" y="3212308"/>
            <a:ext cx="1635016" cy="499620"/>
          </a:xfrm>
          <a:prstGeom prst="flowChartMagneticDisk">
            <a:avLst/>
          </a:prstGeom>
          <a:solidFill>
            <a:srgbClr val="7889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DF2542ED-D245-D938-F86C-277BBCA7F29D}"/>
              </a:ext>
            </a:extLst>
          </p:cNvPr>
          <p:cNvSpPr/>
          <p:nvPr/>
        </p:nvSpPr>
        <p:spPr>
          <a:xfrm>
            <a:off x="7122129" y="1178614"/>
            <a:ext cx="3007882" cy="1598428"/>
          </a:xfrm>
          <a:prstGeom prst="flowChartProcess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DBMS</a:t>
            </a:r>
          </a:p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C6B21FC3-5761-367E-59C6-6C2BDD1DA0AC}"/>
              </a:ext>
            </a:extLst>
          </p:cNvPr>
          <p:cNvSpPr/>
          <p:nvPr/>
        </p:nvSpPr>
        <p:spPr>
          <a:xfrm>
            <a:off x="7309858" y="1791504"/>
            <a:ext cx="1649252" cy="839996"/>
          </a:xfrm>
          <a:prstGeom prst="flowChartProcess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DB Buffer</a:t>
            </a:r>
          </a:p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0152E062-089D-6D79-F498-4E1E00158160}"/>
              </a:ext>
            </a:extLst>
          </p:cNvPr>
          <p:cNvSpPr/>
          <p:nvPr/>
        </p:nvSpPr>
        <p:spPr>
          <a:xfrm>
            <a:off x="9107929" y="1791503"/>
            <a:ext cx="848676" cy="839997"/>
          </a:xfrm>
          <a:prstGeom prst="flowChartProcess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Log Buffer</a:t>
            </a:r>
          </a:p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0CA28A-8ABC-7930-A2EC-D0D4A4F5F7CC}"/>
              </a:ext>
            </a:extLst>
          </p:cNvPr>
          <p:cNvSpPr txBox="1"/>
          <p:nvPr/>
        </p:nvSpPr>
        <p:spPr>
          <a:xfrm>
            <a:off x="7134187" y="508821"/>
            <a:ext cx="108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User 1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37B9F8C-52CB-89A7-84E8-658C94D42F5B}"/>
              </a:ext>
            </a:extLst>
          </p:cNvPr>
          <p:cNvCxnSpPr>
            <a:stCxn id="10" idx="2"/>
          </p:cNvCxnSpPr>
          <p:nvPr/>
        </p:nvCxnSpPr>
        <p:spPr>
          <a:xfrm>
            <a:off x="7677679" y="878153"/>
            <a:ext cx="502617" cy="3004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D4F7913-D7F4-0110-52F0-F6D31BFF3093}"/>
              </a:ext>
            </a:extLst>
          </p:cNvPr>
          <p:cNvSpPr txBox="1"/>
          <p:nvPr/>
        </p:nvSpPr>
        <p:spPr>
          <a:xfrm>
            <a:off x="8025891" y="349937"/>
            <a:ext cx="108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User 2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C9D0582-5A17-A854-791D-1118DA84358A}"/>
              </a:ext>
            </a:extLst>
          </p:cNvPr>
          <p:cNvCxnSpPr>
            <a:stCxn id="12" idx="2"/>
            <a:endCxn id="7" idx="0"/>
          </p:cNvCxnSpPr>
          <p:nvPr/>
        </p:nvCxnSpPr>
        <p:spPr>
          <a:xfrm>
            <a:off x="8569383" y="719269"/>
            <a:ext cx="56687" cy="45934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CA98676-7020-8BAE-70AA-DBFD0862B23F}"/>
              </a:ext>
            </a:extLst>
          </p:cNvPr>
          <p:cNvSpPr txBox="1"/>
          <p:nvPr/>
        </p:nvSpPr>
        <p:spPr>
          <a:xfrm>
            <a:off x="8975959" y="502337"/>
            <a:ext cx="108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User 3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B4B63E7-0D88-9622-35A2-D86EAF4DBB48}"/>
              </a:ext>
            </a:extLst>
          </p:cNvPr>
          <p:cNvCxnSpPr>
            <a:stCxn id="14" idx="2"/>
          </p:cNvCxnSpPr>
          <p:nvPr/>
        </p:nvCxnSpPr>
        <p:spPr>
          <a:xfrm flipH="1">
            <a:off x="9171239" y="871669"/>
            <a:ext cx="348212" cy="31342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00F0E43F-EA69-A91A-A2B4-12CBB65C5D40}"/>
              </a:ext>
            </a:extLst>
          </p:cNvPr>
          <p:cNvSpPr/>
          <p:nvPr/>
        </p:nvSpPr>
        <p:spPr>
          <a:xfrm>
            <a:off x="7462258" y="3276594"/>
            <a:ext cx="379995" cy="366781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P1</a:t>
            </a:r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38DDB60D-D9A1-CCA0-1A20-E627D16102F1}"/>
              </a:ext>
            </a:extLst>
          </p:cNvPr>
          <p:cNvSpPr/>
          <p:nvPr/>
        </p:nvSpPr>
        <p:spPr>
          <a:xfrm>
            <a:off x="7673022" y="2154668"/>
            <a:ext cx="379995" cy="366781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P7</a:t>
            </a:r>
          </a:p>
        </p:txBody>
      </p:sp>
      <p:sp>
        <p:nvSpPr>
          <p:cNvPr id="18" name="Flowchart: Process 17">
            <a:extLst>
              <a:ext uri="{FF2B5EF4-FFF2-40B4-BE49-F238E27FC236}">
                <a16:creationId xmlns:a16="http://schemas.microsoft.com/office/drawing/2014/main" id="{61F4913A-5F2A-229B-7387-56BAF4B49596}"/>
              </a:ext>
            </a:extLst>
          </p:cNvPr>
          <p:cNvSpPr/>
          <p:nvPr/>
        </p:nvSpPr>
        <p:spPr>
          <a:xfrm>
            <a:off x="8214532" y="2151426"/>
            <a:ext cx="379995" cy="366781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P3’</a:t>
            </a:r>
          </a:p>
        </p:txBody>
      </p:sp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F7BD9863-9288-1871-E697-BDBB7AC84B8A}"/>
              </a:ext>
            </a:extLst>
          </p:cNvPr>
          <p:cNvSpPr/>
          <p:nvPr/>
        </p:nvSpPr>
        <p:spPr>
          <a:xfrm>
            <a:off x="9235937" y="2345980"/>
            <a:ext cx="582784" cy="110051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Flowchart: Process 19">
            <a:extLst>
              <a:ext uri="{FF2B5EF4-FFF2-40B4-BE49-F238E27FC236}">
                <a16:creationId xmlns:a16="http://schemas.microsoft.com/office/drawing/2014/main" id="{32A47C23-1D24-A6B3-8606-1CC8B6A3BB25}"/>
              </a:ext>
            </a:extLst>
          </p:cNvPr>
          <p:cNvSpPr/>
          <p:nvPr/>
        </p:nvSpPr>
        <p:spPr>
          <a:xfrm>
            <a:off x="9232694" y="2478924"/>
            <a:ext cx="582784" cy="110051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Flowchart: Sequential Access Storage 20">
            <a:extLst>
              <a:ext uri="{FF2B5EF4-FFF2-40B4-BE49-F238E27FC236}">
                <a16:creationId xmlns:a16="http://schemas.microsoft.com/office/drawing/2014/main" id="{8C517968-DE48-B34D-2F9E-313E0A7CBE1B}"/>
              </a:ext>
            </a:extLst>
          </p:cNvPr>
          <p:cNvSpPr/>
          <p:nvPr/>
        </p:nvSpPr>
        <p:spPr>
          <a:xfrm>
            <a:off x="9372127" y="3232791"/>
            <a:ext cx="475777" cy="479137"/>
          </a:xfrm>
          <a:prstGeom prst="flowChartMagneticTape">
            <a:avLst/>
          </a:prstGeom>
          <a:solidFill>
            <a:srgbClr val="7889FB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C3FA5D2-F184-36AF-42C9-F22E6B51E65B}"/>
              </a:ext>
            </a:extLst>
          </p:cNvPr>
          <p:cNvCxnSpPr>
            <a:stCxn id="8" idx="2"/>
            <a:endCxn id="6" idx="1"/>
          </p:cNvCxnSpPr>
          <p:nvPr/>
        </p:nvCxnSpPr>
        <p:spPr>
          <a:xfrm flipH="1">
            <a:off x="8127367" y="2631500"/>
            <a:ext cx="7117" cy="58080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1AC583D-E3BE-D405-693F-50B99F8E7C2D}"/>
              </a:ext>
            </a:extLst>
          </p:cNvPr>
          <p:cNvCxnSpPr>
            <a:stCxn id="9" idx="2"/>
            <a:endCxn id="21" idx="0"/>
          </p:cNvCxnSpPr>
          <p:nvPr/>
        </p:nvCxnSpPr>
        <p:spPr>
          <a:xfrm>
            <a:off x="9532267" y="2631500"/>
            <a:ext cx="77749" cy="60129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36DA7F2-E367-1979-5B88-B5AF1DE2AC3F}"/>
              </a:ext>
            </a:extLst>
          </p:cNvPr>
          <p:cNvSpPr txBox="1"/>
          <p:nvPr/>
        </p:nvSpPr>
        <p:spPr>
          <a:xfrm>
            <a:off x="7755500" y="3720625"/>
            <a:ext cx="7508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D5E564-86FF-9100-FD80-3B93ABD6B5B0}"/>
              </a:ext>
            </a:extLst>
          </p:cNvPr>
          <p:cNvSpPr txBox="1"/>
          <p:nvPr/>
        </p:nvSpPr>
        <p:spPr>
          <a:xfrm>
            <a:off x="9250319" y="3727109"/>
            <a:ext cx="7508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Log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AE7505-D270-ABD6-7B37-2348BDF424F5}"/>
              </a:ext>
            </a:extLst>
          </p:cNvPr>
          <p:cNvSpPr/>
          <p:nvPr/>
        </p:nvSpPr>
        <p:spPr>
          <a:xfrm>
            <a:off x="9107929" y="3049417"/>
            <a:ext cx="1022082" cy="104054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Flowchart: Process 26">
            <a:extLst>
              <a:ext uri="{FF2B5EF4-FFF2-40B4-BE49-F238E27FC236}">
                <a16:creationId xmlns:a16="http://schemas.microsoft.com/office/drawing/2014/main" id="{53D34BDB-26D3-6147-0EA7-0BE0FEE805F6}"/>
              </a:ext>
            </a:extLst>
          </p:cNvPr>
          <p:cNvSpPr/>
          <p:nvPr/>
        </p:nvSpPr>
        <p:spPr>
          <a:xfrm>
            <a:off x="7951883" y="3279836"/>
            <a:ext cx="379995" cy="366781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P7</a:t>
            </a:r>
          </a:p>
        </p:txBody>
      </p:sp>
      <p:sp>
        <p:nvSpPr>
          <p:cNvPr id="28" name="Flowchart: Process 27">
            <a:extLst>
              <a:ext uri="{FF2B5EF4-FFF2-40B4-BE49-F238E27FC236}">
                <a16:creationId xmlns:a16="http://schemas.microsoft.com/office/drawing/2014/main" id="{F693122F-6904-AFD5-A305-0336F7E2F8AA}"/>
              </a:ext>
            </a:extLst>
          </p:cNvPr>
          <p:cNvSpPr/>
          <p:nvPr/>
        </p:nvSpPr>
        <p:spPr>
          <a:xfrm>
            <a:off x="8425298" y="3276594"/>
            <a:ext cx="379995" cy="366781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P3</a:t>
            </a:r>
          </a:p>
        </p:txBody>
      </p:sp>
    </p:spTree>
    <p:extLst>
      <p:ext uri="{BB962C8B-B14F-4D97-AF65-F5344CB8AC3E}">
        <p14:creationId xmlns:p14="http://schemas.microsoft.com/office/powerpoint/2010/main" val="35152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9" grpId="0" animBg="1"/>
      <p:bldP spid="20" grpId="0" animBg="1"/>
      <p:bldP spid="21" grpId="0" animBg="1"/>
      <p:bldP spid="25" grpId="0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58C773-7EF0-B90F-7600-8F0A0348A85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History </a:t>
            </a:r>
            <a:r>
              <a:rPr lang="en-US" dirty="0">
                <a:solidFill>
                  <a:schemeClr val="accent1"/>
                </a:solidFill>
              </a:rPr>
              <a:t>B-Tree</a:t>
            </a:r>
          </a:p>
          <a:p>
            <a:pPr lvl="1"/>
            <a:r>
              <a:rPr lang="de-DE" b="1" dirty="0"/>
              <a:t>B</a:t>
            </a:r>
            <a:r>
              <a:rPr lang="de-DE" dirty="0"/>
              <a:t>ayer and </a:t>
            </a:r>
            <a:r>
              <a:rPr lang="de-DE" dirty="0" err="1"/>
              <a:t>McCreight</a:t>
            </a:r>
            <a:r>
              <a:rPr lang="de-DE" dirty="0"/>
              <a:t> 1972, </a:t>
            </a:r>
            <a:r>
              <a:rPr lang="de-DE" b="1" dirty="0"/>
              <a:t>B</a:t>
            </a:r>
            <a:r>
              <a:rPr lang="de-DE" dirty="0"/>
              <a:t>lock-</a:t>
            </a:r>
            <a:r>
              <a:rPr lang="de-DE" dirty="0" err="1"/>
              <a:t>based</a:t>
            </a:r>
            <a:r>
              <a:rPr lang="de-DE" dirty="0"/>
              <a:t>, </a:t>
            </a:r>
            <a:r>
              <a:rPr lang="de-DE" b="1" dirty="0" err="1"/>
              <a:t>B</a:t>
            </a:r>
            <a:r>
              <a:rPr lang="de-DE" dirty="0" err="1"/>
              <a:t>alanced</a:t>
            </a:r>
            <a:r>
              <a:rPr lang="de-DE" dirty="0"/>
              <a:t>, </a:t>
            </a:r>
            <a:r>
              <a:rPr lang="de-DE" b="1" dirty="0"/>
              <a:t>B</a:t>
            </a:r>
            <a:r>
              <a:rPr lang="de-DE" dirty="0"/>
              <a:t>oeing Labs</a:t>
            </a:r>
          </a:p>
          <a:p>
            <a:pPr lvl="1"/>
            <a:r>
              <a:rPr lang="de-DE" b="1" dirty="0" err="1">
                <a:solidFill>
                  <a:schemeClr val="accent1"/>
                </a:solidFill>
              </a:rPr>
              <a:t>Multiway</a:t>
            </a:r>
            <a:r>
              <a:rPr lang="de-DE" b="1" dirty="0">
                <a:solidFill>
                  <a:schemeClr val="accent1"/>
                </a:solidFill>
              </a:rPr>
              <a:t> </a:t>
            </a:r>
            <a:r>
              <a:rPr lang="de-DE" b="1" dirty="0" err="1">
                <a:solidFill>
                  <a:schemeClr val="accent1"/>
                </a:solidFill>
              </a:rPr>
              <a:t>tree</a:t>
            </a:r>
            <a:r>
              <a:rPr lang="de-DE" dirty="0"/>
              <a:t> (</a:t>
            </a:r>
            <a:r>
              <a:rPr lang="de-DE" dirty="0" err="1"/>
              <a:t>node</a:t>
            </a:r>
            <a:r>
              <a:rPr lang="de-DE" dirty="0"/>
              <a:t> </a:t>
            </a:r>
            <a:r>
              <a:rPr lang="de-DE" dirty="0" err="1"/>
              <a:t>size</a:t>
            </a:r>
            <a:r>
              <a:rPr lang="de-DE" dirty="0"/>
              <a:t> = </a:t>
            </a:r>
            <a:r>
              <a:rPr lang="de-DE" dirty="0" err="1"/>
              <a:t>page</a:t>
            </a:r>
            <a:r>
              <a:rPr lang="de-DE" dirty="0"/>
              <a:t> </a:t>
            </a:r>
            <a:r>
              <a:rPr lang="de-DE" dirty="0" err="1"/>
              <a:t>size</a:t>
            </a:r>
            <a:r>
              <a:rPr lang="de-DE" dirty="0"/>
              <a:t>); </a:t>
            </a:r>
            <a:r>
              <a:rPr lang="de-DE" dirty="0" err="1"/>
              <a:t>designed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DBMS</a:t>
            </a:r>
          </a:p>
          <a:p>
            <a:pPr lvl="1"/>
            <a:r>
              <a:rPr lang="de-DE" dirty="0" err="1"/>
              <a:t>Extensions</a:t>
            </a:r>
            <a:r>
              <a:rPr lang="de-DE" dirty="0"/>
              <a:t>: </a:t>
            </a:r>
            <a:r>
              <a:rPr lang="de-DE" b="1" dirty="0">
                <a:solidFill>
                  <a:srgbClr val="7889FB"/>
                </a:solidFill>
              </a:rPr>
              <a:t>B+-</a:t>
            </a:r>
            <a:r>
              <a:rPr lang="de-DE" b="1" dirty="0" err="1">
                <a:solidFill>
                  <a:srgbClr val="7889FB"/>
                </a:solidFill>
              </a:rPr>
              <a:t>Tree</a:t>
            </a:r>
            <a:r>
              <a:rPr lang="de-DE" b="1" dirty="0">
                <a:solidFill>
                  <a:srgbClr val="7889FB"/>
                </a:solidFill>
              </a:rPr>
              <a:t>/B*-</a:t>
            </a:r>
            <a:r>
              <a:rPr lang="de-DE" b="1" dirty="0" err="1">
                <a:solidFill>
                  <a:srgbClr val="7889FB"/>
                </a:solidFill>
              </a:rPr>
              <a:t>Tree</a:t>
            </a:r>
            <a:r>
              <a:rPr lang="de-DE" dirty="0"/>
              <a:t> (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in </a:t>
            </a:r>
            <a:r>
              <a:rPr lang="de-DE" dirty="0" err="1"/>
              <a:t>leafs</a:t>
            </a:r>
            <a:r>
              <a:rPr lang="de-DE" dirty="0"/>
              <a:t>, double-</a:t>
            </a:r>
            <a:r>
              <a:rPr lang="de-DE" dirty="0" err="1"/>
              <a:t>linked</a:t>
            </a:r>
            <a:r>
              <a:rPr lang="de-DE" dirty="0"/>
              <a:t> </a:t>
            </a:r>
            <a:r>
              <a:rPr lang="de-DE" dirty="0" err="1"/>
              <a:t>leaf</a:t>
            </a:r>
            <a:r>
              <a:rPr lang="de-DE" dirty="0"/>
              <a:t> </a:t>
            </a:r>
            <a:r>
              <a:rPr lang="de-DE" dirty="0" err="1"/>
              <a:t>nodes</a:t>
            </a:r>
            <a:r>
              <a:rPr lang="de-DE" dirty="0"/>
              <a:t>)</a:t>
            </a:r>
          </a:p>
          <a:p>
            <a:r>
              <a:rPr lang="en-US" dirty="0"/>
              <a:t>Definition B-Tree (k, h)</a:t>
            </a:r>
          </a:p>
          <a:p>
            <a:pPr lvl="1"/>
            <a:r>
              <a:rPr lang="en-US" dirty="0"/>
              <a:t>All paths from root to </a:t>
            </a:r>
            <a:r>
              <a:rPr lang="en-US" dirty="0" err="1"/>
              <a:t>leafs</a:t>
            </a:r>
            <a:r>
              <a:rPr lang="en-US" dirty="0"/>
              <a:t> have equal length h</a:t>
            </a:r>
          </a:p>
          <a:p>
            <a:pPr lvl="1"/>
            <a:r>
              <a:rPr lang="en-US" dirty="0"/>
              <a:t>All nodes (except root) have </a:t>
            </a:r>
            <a:r>
              <a:rPr lang="en-US" b="1" dirty="0">
                <a:solidFill>
                  <a:schemeClr val="accent1"/>
                </a:solidFill>
              </a:rPr>
              <a:t>[k, 2k]</a:t>
            </a:r>
            <a:r>
              <a:rPr lang="en-US" dirty="0"/>
              <a:t> key entries</a:t>
            </a:r>
          </a:p>
          <a:p>
            <a:pPr lvl="1"/>
            <a:r>
              <a:rPr lang="en-US" dirty="0"/>
              <a:t>All nodes (except root, </a:t>
            </a:r>
            <a:r>
              <a:rPr lang="en-US" dirty="0" err="1"/>
              <a:t>leafs</a:t>
            </a:r>
            <a:r>
              <a:rPr lang="en-US" dirty="0"/>
              <a:t>) have </a:t>
            </a:r>
            <a:r>
              <a:rPr lang="en-US" b="1" dirty="0">
                <a:solidFill>
                  <a:schemeClr val="accent1"/>
                </a:solidFill>
              </a:rPr>
              <a:t>[k+1, 2k+1]</a:t>
            </a:r>
            <a:r>
              <a:rPr lang="en-US" dirty="0"/>
              <a:t> successors</a:t>
            </a:r>
          </a:p>
          <a:p>
            <a:pPr lvl="1"/>
            <a:r>
              <a:rPr lang="en-US" dirty="0"/>
              <a:t>Data is a record or a reference to the record (RID)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A715D6-FCB6-BAAF-3462-D953FBC366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B-Tree 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6FE24E-9B1D-606B-3C9F-481284BD2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3431" y="1426168"/>
            <a:ext cx="42251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D58F6F-FFDB-50E5-0C61-D3E2FCF72011}"/>
              </a:ext>
            </a:extLst>
          </p:cNvPr>
          <p:cNvSpPr txBox="1"/>
          <p:nvPr/>
        </p:nvSpPr>
        <p:spPr>
          <a:xfrm>
            <a:off x="8096704" y="1351520"/>
            <a:ext cx="299512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[Rudolf Bayer, Edward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McCreight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Organization and Maintenance of Large Ordered Indices.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Acta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Inf. (1) 1972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aphicFrame>
        <p:nvGraphicFramePr>
          <p:cNvPr id="30" name="Object 1">
            <a:extLst>
              <a:ext uri="{FF2B5EF4-FFF2-40B4-BE49-F238E27FC236}">
                <a16:creationId xmlns:a16="http://schemas.microsoft.com/office/drawing/2014/main" id="{2EAB42C3-1854-ACF6-0506-6B0055EFE9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56329" y="2690012"/>
          <a:ext cx="2476882" cy="469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12720" imgH="457200" progId="Equation.3">
                  <p:embed/>
                </p:oleObj>
              </mc:Choice>
              <mc:Fallback>
                <p:oleObj name="Equation" r:id="rId3" imgW="2412720" imgH="457200" progId="Equation.3">
                  <p:embed/>
                  <p:pic>
                    <p:nvPicPr>
                      <p:cNvPr id="30" name="Object 1">
                        <a:extLst>
                          <a:ext uri="{FF2B5EF4-FFF2-40B4-BE49-F238E27FC236}">
                            <a16:creationId xmlns:a16="http://schemas.microsoft.com/office/drawing/2014/main" id="{2EAB42C3-1854-ACF6-0506-6B0055EFE9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9" y="2690012"/>
                        <a:ext cx="2476882" cy="4693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" name="Group 33">
            <a:extLst>
              <a:ext uri="{FF2B5EF4-FFF2-40B4-BE49-F238E27FC236}">
                <a16:creationId xmlns:a16="http://schemas.microsoft.com/office/drawing/2014/main" id="{FCF19251-D6AB-7A83-5A48-E2426EF0ED2B}"/>
              </a:ext>
            </a:extLst>
          </p:cNvPr>
          <p:cNvGrpSpPr/>
          <p:nvPr/>
        </p:nvGrpSpPr>
        <p:grpSpPr>
          <a:xfrm>
            <a:off x="1654213" y="4316926"/>
            <a:ext cx="9633725" cy="1436558"/>
            <a:chOff x="1654213" y="4316926"/>
            <a:chExt cx="9633725" cy="143655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65E6A7A-0A4D-F50A-D7FE-3C85E5A3B386}"/>
                </a:ext>
              </a:extLst>
            </p:cNvPr>
            <p:cNvGrpSpPr/>
            <p:nvPr/>
          </p:nvGrpSpPr>
          <p:grpSpPr>
            <a:xfrm>
              <a:off x="2180741" y="4316928"/>
              <a:ext cx="1938068" cy="439947"/>
              <a:chOff x="1058498" y="4747935"/>
              <a:chExt cx="1938068" cy="439947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0FA7B84-FDEC-904D-386B-44487D35691F}"/>
                  </a:ext>
                </a:extLst>
              </p:cNvPr>
              <p:cNvSpPr/>
              <p:nvPr/>
            </p:nvSpPr>
            <p:spPr>
              <a:xfrm>
                <a:off x="1058498" y="4747935"/>
                <a:ext cx="347931" cy="43994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</a:t>
                </a:r>
                <a:r>
                  <a:rPr lang="en-US" baseline="-25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EB49A39-5296-DF1B-BF0B-2388224A1FEA}"/>
                  </a:ext>
                </a:extLst>
              </p:cNvPr>
              <p:cNvSpPr/>
              <p:nvPr/>
            </p:nvSpPr>
            <p:spPr>
              <a:xfrm>
                <a:off x="1409304" y="4747936"/>
                <a:ext cx="762001" cy="439946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Key K</a:t>
                </a:r>
                <a:r>
                  <a:rPr lang="en-US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1D6EE75-08E0-79A7-8523-9B320DCCAA2E}"/>
                  </a:ext>
                </a:extLst>
              </p:cNvPr>
              <p:cNvSpPr/>
              <p:nvPr/>
            </p:nvSpPr>
            <p:spPr>
              <a:xfrm>
                <a:off x="2174180" y="4747935"/>
                <a:ext cx="822386" cy="439947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Data D</a:t>
                </a:r>
                <a:r>
                  <a:rPr lang="en-US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p:grp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42C50C4-8F1C-CAA8-FD89-EA3F8AB4155D}"/>
                </a:ext>
              </a:extLst>
            </p:cNvPr>
            <p:cNvCxnSpPr>
              <a:stCxn id="7" idx="2"/>
              <a:endCxn id="29" idx="0"/>
            </p:cNvCxnSpPr>
            <p:nvPr/>
          </p:nvCxnSpPr>
          <p:spPr>
            <a:xfrm flipH="1">
              <a:off x="2192083" y="4756875"/>
              <a:ext cx="162624" cy="321527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8B6AD55-57D4-CEDE-FF0C-FC19DEA8AAAC}"/>
                </a:ext>
              </a:extLst>
            </p:cNvPr>
            <p:cNvGrpSpPr/>
            <p:nvPr/>
          </p:nvGrpSpPr>
          <p:grpSpPr>
            <a:xfrm>
              <a:off x="4118809" y="4316929"/>
              <a:ext cx="1938068" cy="439947"/>
              <a:chOff x="1058498" y="4747935"/>
              <a:chExt cx="1938068" cy="439947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0F467E7-55E5-0B5F-A049-DDFAD20541F8}"/>
                  </a:ext>
                </a:extLst>
              </p:cNvPr>
              <p:cNvSpPr/>
              <p:nvPr/>
            </p:nvSpPr>
            <p:spPr>
              <a:xfrm>
                <a:off x="1058498" y="4747935"/>
                <a:ext cx="347931" cy="43994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</a:t>
                </a:r>
                <a:r>
                  <a:rPr lang="en-US" baseline="-25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8882796-EB82-7666-F036-03A68924C0F7}"/>
                  </a:ext>
                </a:extLst>
              </p:cNvPr>
              <p:cNvSpPr/>
              <p:nvPr/>
            </p:nvSpPr>
            <p:spPr>
              <a:xfrm>
                <a:off x="1409304" y="4747936"/>
                <a:ext cx="762001" cy="439946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Key K</a:t>
                </a:r>
                <a:r>
                  <a:rPr lang="en-US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3487232-9951-74A8-0123-41BA431977D2}"/>
                  </a:ext>
                </a:extLst>
              </p:cNvPr>
              <p:cNvSpPr/>
              <p:nvPr/>
            </p:nvSpPr>
            <p:spPr>
              <a:xfrm>
                <a:off x="2174180" y="4747935"/>
                <a:ext cx="822386" cy="439947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Data D</a:t>
                </a:r>
                <a:r>
                  <a:rPr lang="en-US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6D21EAB-7D91-285C-1732-1BC95F6DAEB7}"/>
                </a:ext>
              </a:extLst>
            </p:cNvPr>
            <p:cNvGrpSpPr/>
            <p:nvPr/>
          </p:nvGrpSpPr>
          <p:grpSpPr>
            <a:xfrm>
              <a:off x="6065217" y="4316930"/>
              <a:ext cx="1938068" cy="439947"/>
              <a:chOff x="1058498" y="4747935"/>
              <a:chExt cx="1938068" cy="439947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73D0747-9BD9-2B35-27EE-8AAC26F7F1E9}"/>
                  </a:ext>
                </a:extLst>
              </p:cNvPr>
              <p:cNvSpPr/>
              <p:nvPr/>
            </p:nvSpPr>
            <p:spPr>
              <a:xfrm>
                <a:off x="1058498" y="4747935"/>
                <a:ext cx="347931" cy="43994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</a:t>
                </a:r>
                <a:r>
                  <a:rPr lang="en-US" baseline="-25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00F2F93-4412-4701-38EB-25C1365C1E43}"/>
                  </a:ext>
                </a:extLst>
              </p:cNvPr>
              <p:cNvSpPr/>
              <p:nvPr/>
            </p:nvSpPr>
            <p:spPr>
              <a:xfrm>
                <a:off x="1409304" y="4747936"/>
                <a:ext cx="762001" cy="439946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Key K</a:t>
                </a:r>
                <a:r>
                  <a:rPr lang="en-US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B2FAEA1-DC6B-3594-3266-C34E017B5A3F}"/>
                  </a:ext>
                </a:extLst>
              </p:cNvPr>
              <p:cNvSpPr/>
              <p:nvPr/>
            </p:nvSpPr>
            <p:spPr>
              <a:xfrm>
                <a:off x="2174180" y="4747935"/>
                <a:ext cx="822386" cy="439947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Data D</a:t>
                </a:r>
                <a:r>
                  <a:rPr lang="en-US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2CF4D91-6C97-32FF-DFA3-B37CAC19700E}"/>
                </a:ext>
              </a:extLst>
            </p:cNvPr>
            <p:cNvGrpSpPr/>
            <p:nvPr/>
          </p:nvGrpSpPr>
          <p:grpSpPr>
            <a:xfrm>
              <a:off x="8003285" y="4316927"/>
              <a:ext cx="1938068" cy="439947"/>
              <a:chOff x="1058498" y="4747935"/>
              <a:chExt cx="1938068" cy="439947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BAD654D-A412-97B8-7D71-8FA1E6F00886}"/>
                  </a:ext>
                </a:extLst>
              </p:cNvPr>
              <p:cNvSpPr/>
              <p:nvPr/>
            </p:nvSpPr>
            <p:spPr>
              <a:xfrm>
                <a:off x="1058498" y="4747935"/>
                <a:ext cx="347931" cy="43994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</a:t>
                </a:r>
                <a:r>
                  <a:rPr lang="en-US" baseline="-25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C9EE9FE-2C3C-1786-4F04-E1E117BAA154}"/>
                  </a:ext>
                </a:extLst>
              </p:cNvPr>
              <p:cNvSpPr/>
              <p:nvPr/>
            </p:nvSpPr>
            <p:spPr>
              <a:xfrm>
                <a:off x="1409304" y="4747936"/>
                <a:ext cx="762001" cy="439946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Key K</a:t>
                </a:r>
                <a:r>
                  <a:rPr lang="en-US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A76BBE1-3994-3BBD-24F0-66EE28FC188C}"/>
                  </a:ext>
                </a:extLst>
              </p:cNvPr>
              <p:cNvSpPr/>
              <p:nvPr/>
            </p:nvSpPr>
            <p:spPr>
              <a:xfrm>
                <a:off x="2174180" y="4747935"/>
                <a:ext cx="822386" cy="439947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Data D</a:t>
                </a:r>
                <a:r>
                  <a:rPr lang="en-US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3C66DA-59C6-0D3E-4688-51FE5612C150}"/>
                </a:ext>
              </a:extLst>
            </p:cNvPr>
            <p:cNvSpPr/>
            <p:nvPr/>
          </p:nvSpPr>
          <p:spPr>
            <a:xfrm>
              <a:off x="9941067" y="4316926"/>
              <a:ext cx="347931" cy="43994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C1BD38A-5149-D1CD-E45E-40A370BBB3E1}"/>
                </a:ext>
              </a:extLst>
            </p:cNvPr>
            <p:cNvCxnSpPr>
              <a:stCxn id="12" idx="2"/>
            </p:cNvCxnSpPr>
            <p:nvPr/>
          </p:nvCxnSpPr>
          <p:spPr>
            <a:xfrm flipH="1">
              <a:off x="4182787" y="4756876"/>
              <a:ext cx="109988" cy="323574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B2418EF-91E5-E324-7CEF-E72D5B7194CC}"/>
                </a:ext>
              </a:extLst>
            </p:cNvPr>
            <p:cNvCxnSpPr>
              <a:stCxn id="16" idx="2"/>
            </p:cNvCxnSpPr>
            <p:nvPr/>
          </p:nvCxnSpPr>
          <p:spPr>
            <a:xfrm flipH="1">
              <a:off x="6238897" y="4756877"/>
              <a:ext cx="286" cy="294249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CFB9F4C-0623-0EA6-D8C3-4CB8EFD22C90}"/>
                </a:ext>
              </a:extLst>
            </p:cNvPr>
            <p:cNvCxnSpPr>
              <a:stCxn id="20" idx="2"/>
            </p:cNvCxnSpPr>
            <p:nvPr/>
          </p:nvCxnSpPr>
          <p:spPr>
            <a:xfrm>
              <a:off x="8177251" y="4756874"/>
              <a:ext cx="173679" cy="29425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60176608-326E-7CAE-647A-B8124FA72463}"/>
                </a:ext>
              </a:extLst>
            </p:cNvPr>
            <p:cNvCxnSpPr>
              <a:stCxn id="23" idx="2"/>
            </p:cNvCxnSpPr>
            <p:nvPr/>
          </p:nvCxnSpPr>
          <p:spPr>
            <a:xfrm>
              <a:off x="10115033" y="4756873"/>
              <a:ext cx="173965" cy="294253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08B8861-C7A7-CEA9-022A-BA475283141B}"/>
                </a:ext>
              </a:extLst>
            </p:cNvPr>
            <p:cNvSpPr txBox="1"/>
            <p:nvPr/>
          </p:nvSpPr>
          <p:spPr>
            <a:xfrm>
              <a:off x="4477923" y="5107153"/>
              <a:ext cx="3536577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Subtree w/ 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K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&lt; keys </a:t>
              </a:r>
              <a:r>
                <a:rPr lang="en-AT" dirty="0">
                  <a:latin typeface="Calibri" panose="020F0502020204030204" pitchFamily="34" charset="0"/>
                  <a:cs typeface="Calibri" panose="020F0502020204030204" pitchFamily="34" charset="0"/>
                </a:rPr>
                <a:t>≤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K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1206429-B9A4-2261-A3A0-D030C39C9EA7}"/>
                </a:ext>
              </a:extLst>
            </p:cNvPr>
            <p:cNvSpPr txBox="1"/>
            <p:nvPr/>
          </p:nvSpPr>
          <p:spPr>
            <a:xfrm>
              <a:off x="1654213" y="5078402"/>
              <a:ext cx="1075740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Subtree w/ 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keys </a:t>
              </a:r>
              <a:r>
                <a:rPr lang="en-AT" dirty="0">
                  <a:latin typeface="Calibri" panose="020F0502020204030204" pitchFamily="34" charset="0"/>
                  <a:cs typeface="Calibri" panose="020F0502020204030204" pitchFamily="34" charset="0"/>
                </a:rPr>
                <a:t>≤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K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C90EB45-50CA-2249-192E-B8201C9E47A9}"/>
                </a:ext>
              </a:extLst>
            </p:cNvPr>
            <p:cNvSpPr txBox="1"/>
            <p:nvPr/>
          </p:nvSpPr>
          <p:spPr>
            <a:xfrm>
              <a:off x="10115032" y="4350002"/>
              <a:ext cx="1172906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k=2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939D624-039B-C6DD-3FDB-D14186CF58E3}"/>
              </a:ext>
            </a:extLst>
          </p:cNvPr>
          <p:cNvSpPr txBox="1"/>
          <p:nvPr/>
        </p:nvSpPr>
        <p:spPr>
          <a:xfrm>
            <a:off x="7074020" y="3227185"/>
            <a:ext cx="178451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nodes adhere to max constraints</a:t>
            </a:r>
          </a:p>
        </p:txBody>
      </p:sp>
      <p:sp>
        <p:nvSpPr>
          <p:cNvPr id="33" name="Right Brace 32">
            <a:extLst>
              <a:ext uri="{FF2B5EF4-FFF2-40B4-BE49-F238E27FC236}">
                <a16:creationId xmlns:a16="http://schemas.microsoft.com/office/drawing/2014/main" id="{890B14D6-7289-9509-7288-DFB64687E5D5}"/>
              </a:ext>
            </a:extLst>
          </p:cNvPr>
          <p:cNvSpPr/>
          <p:nvPr/>
        </p:nvSpPr>
        <p:spPr>
          <a:xfrm>
            <a:off x="6799473" y="3290160"/>
            <a:ext cx="180871" cy="528715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8B3D1E4-B5B0-581B-CC70-EA52238DFAB3}"/>
              </a:ext>
            </a:extLst>
          </p:cNvPr>
          <p:cNvSpPr txBox="1"/>
          <p:nvPr/>
        </p:nvSpPr>
        <p:spPr>
          <a:xfrm>
            <a:off x="9483987" y="5136530"/>
            <a:ext cx="1879514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pointers are page IDs</a:t>
            </a:r>
          </a:p>
        </p:txBody>
      </p:sp>
    </p:spTree>
    <p:extLst>
      <p:ext uri="{BB962C8B-B14F-4D97-AF65-F5344CB8AC3E}">
        <p14:creationId xmlns:p14="http://schemas.microsoft.com/office/powerpoint/2010/main" val="349778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7B6C69-343A-FEC8-E2D5-62F2737E531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 B-Tree k=2</a:t>
            </a:r>
          </a:p>
          <a:p>
            <a:pPr lvl="1"/>
            <a:r>
              <a:rPr lang="en-US" dirty="0"/>
              <a:t>Get </a:t>
            </a:r>
            <a:r>
              <a:rPr lang="en-US" b="1" dirty="0">
                <a:solidFill>
                  <a:srgbClr val="7889FB"/>
                </a:solidFill>
              </a:rPr>
              <a:t>38</a:t>
            </a:r>
            <a:r>
              <a:rPr lang="en-US" dirty="0"/>
              <a:t>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/>
              <a:t> D38</a:t>
            </a:r>
          </a:p>
          <a:p>
            <a:pPr lvl="1"/>
            <a:r>
              <a:rPr lang="en-US" dirty="0"/>
              <a:t>Get </a:t>
            </a:r>
            <a:r>
              <a:rPr lang="en-US" b="1" dirty="0">
                <a:solidFill>
                  <a:srgbClr val="7889FB"/>
                </a:solidFill>
              </a:rPr>
              <a:t>20</a:t>
            </a:r>
            <a:r>
              <a:rPr lang="en-US" dirty="0"/>
              <a:t>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D20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Get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6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NULL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>
                <a:solidFill>
                  <a:srgbClr val="7889FB"/>
                </a:solidFill>
              </a:rPr>
              <a:t>Lookup</a:t>
            </a:r>
            <a:r>
              <a:rPr lang="en-US" dirty="0"/>
              <a:t> Q</a:t>
            </a:r>
            <a:r>
              <a:rPr lang="en-US" baseline="-25000" dirty="0"/>
              <a:t>K</a:t>
            </a:r>
            <a:r>
              <a:rPr lang="en-US" dirty="0"/>
              <a:t> within a node</a:t>
            </a:r>
          </a:p>
          <a:p>
            <a:pPr lvl="1"/>
            <a:r>
              <a:rPr lang="en-US" dirty="0"/>
              <a:t>Scan / binary search keys for Q</a:t>
            </a:r>
            <a:r>
              <a:rPr lang="en-US" baseline="-25000" dirty="0"/>
              <a:t>K</a:t>
            </a:r>
            <a:r>
              <a:rPr lang="en-US" dirty="0"/>
              <a:t>, if K</a:t>
            </a:r>
            <a:r>
              <a:rPr lang="en-US" baseline="-25000" dirty="0"/>
              <a:t>i</a:t>
            </a:r>
            <a:r>
              <a:rPr lang="en-US" dirty="0"/>
              <a:t>=Q</a:t>
            </a:r>
            <a:r>
              <a:rPr lang="en-US" baseline="-25000" dirty="0"/>
              <a:t>K</a:t>
            </a:r>
            <a:r>
              <a:rPr lang="en-US" dirty="0"/>
              <a:t>, return D</a:t>
            </a:r>
            <a:r>
              <a:rPr lang="en-US" baseline="-25000" dirty="0"/>
              <a:t>i</a:t>
            </a:r>
          </a:p>
          <a:p>
            <a:pPr lvl="1"/>
            <a:r>
              <a:rPr lang="en-US" dirty="0"/>
              <a:t>If node does not contain key</a:t>
            </a:r>
          </a:p>
          <a:p>
            <a:pPr lvl="2"/>
            <a:r>
              <a:rPr lang="en-US" dirty="0"/>
              <a:t>If leaf node, abort search w/ NULL (not found), otherwise</a:t>
            </a:r>
          </a:p>
          <a:p>
            <a:pPr lvl="2"/>
            <a:r>
              <a:rPr lang="en-US" dirty="0"/>
              <a:t>Decent into subtree Pi with K</a:t>
            </a:r>
            <a:r>
              <a:rPr lang="en-US" baseline="-25000" dirty="0"/>
              <a:t>i</a:t>
            </a:r>
            <a:r>
              <a:rPr lang="en-US" dirty="0"/>
              <a:t> &lt; Q</a:t>
            </a:r>
            <a:r>
              <a:rPr lang="en-US" baseline="-25000" dirty="0"/>
              <a:t>K</a:t>
            </a:r>
            <a:r>
              <a:rPr lang="en-US" dirty="0"/>
              <a:t> </a:t>
            </a:r>
            <a:r>
              <a:rPr lang="en-AT" dirty="0"/>
              <a:t>≤</a:t>
            </a:r>
            <a:r>
              <a:rPr lang="en-US" dirty="0"/>
              <a:t> K</a:t>
            </a:r>
            <a:r>
              <a:rPr lang="en-US" baseline="-25000" dirty="0"/>
              <a:t>i+1</a:t>
            </a:r>
            <a:r>
              <a:rPr lang="en-US" dirty="0"/>
              <a:t> </a:t>
            </a:r>
            <a:endParaRPr lang="en-US" sz="800" dirty="0"/>
          </a:p>
          <a:p>
            <a:r>
              <a:rPr lang="en-US" dirty="0">
                <a:solidFill>
                  <a:srgbClr val="7889FB"/>
                </a:solidFill>
              </a:rPr>
              <a:t>Range Scan </a:t>
            </a:r>
            <a:r>
              <a:rPr lang="en-US" dirty="0"/>
              <a:t>Q</a:t>
            </a:r>
            <a:r>
              <a:rPr lang="en-US" baseline="-25000" dirty="0"/>
              <a:t>L&lt;K&lt;U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Lookup Q</a:t>
            </a:r>
            <a:r>
              <a:rPr lang="en-US" baseline="-25000" dirty="0"/>
              <a:t>L</a:t>
            </a:r>
            <a:r>
              <a:rPr lang="en-US" dirty="0"/>
              <a:t> and call next K while K&lt;Q</a:t>
            </a:r>
            <a:r>
              <a:rPr lang="en-US" baseline="-25000" dirty="0"/>
              <a:t>U</a:t>
            </a:r>
            <a:r>
              <a:rPr lang="en-US" dirty="0"/>
              <a:t>  (keep current position and node stack)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FBE0A1-B086-4FF9-1DFE-F778562FD3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B-Tree Overview – Search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1DEDC22-B10E-DCCD-4C4D-16D04BDA4368}"/>
              </a:ext>
            </a:extLst>
          </p:cNvPr>
          <p:cNvGrpSpPr/>
          <p:nvPr/>
        </p:nvGrpSpPr>
        <p:grpSpPr>
          <a:xfrm>
            <a:off x="6505241" y="769515"/>
            <a:ext cx="1566112" cy="312837"/>
            <a:chOff x="4718649" y="1466491"/>
            <a:chExt cx="1566112" cy="31283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5C2ECD7-1D82-1CE3-6B40-94B9CFF2AB08}"/>
                </a:ext>
              </a:extLst>
            </p:cNvPr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D2E8097-AB9B-AE4D-8475-B18FB34B7F9D}"/>
                </a:ext>
              </a:extLst>
            </p:cNvPr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B213549-E362-EFE0-B358-D97595C64EF1}"/>
                </a:ext>
              </a:extLst>
            </p:cNvPr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25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DF7A9B2-08C7-E80B-4F57-B281036C3F64}"/>
                </a:ext>
              </a:extLst>
            </p:cNvPr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A626BC5-99D4-188F-B22B-FF739DE29AB9}"/>
              </a:ext>
            </a:extLst>
          </p:cNvPr>
          <p:cNvGrpSpPr/>
          <p:nvPr/>
        </p:nvGrpSpPr>
        <p:grpSpPr>
          <a:xfrm>
            <a:off x="5284185" y="1505107"/>
            <a:ext cx="1566112" cy="312837"/>
            <a:chOff x="4718649" y="1466491"/>
            <a:chExt cx="1566112" cy="31283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E5623F5-A50F-7822-B65F-5CB039FC053D}"/>
                </a:ext>
              </a:extLst>
            </p:cNvPr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8A96261-29E0-A52E-43DD-DCCD7A851D7A}"/>
                </a:ext>
              </a:extLst>
            </p:cNvPr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DFE6B15-C577-B395-CE9B-2F7FABCBE14C}"/>
                </a:ext>
              </a:extLst>
            </p:cNvPr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BD4AB36-9523-16C3-5A65-9150B785B0F3}"/>
                </a:ext>
              </a:extLst>
            </p:cNvPr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2081F6C-2810-E436-43CC-15FE1050B7F1}"/>
                </a:ext>
              </a:extLst>
            </p:cNvPr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210489A-93D8-2A3D-9F07-0048F41E4D90}"/>
                </a:ext>
              </a:extLst>
            </p:cNvPr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5E3ECC0-7057-07D5-BEFA-16508123D779}"/>
              </a:ext>
            </a:extLst>
          </p:cNvPr>
          <p:cNvGrpSpPr/>
          <p:nvPr/>
        </p:nvGrpSpPr>
        <p:grpSpPr>
          <a:xfrm>
            <a:off x="7302197" y="1501088"/>
            <a:ext cx="1566112" cy="312837"/>
            <a:chOff x="4718649" y="1466491"/>
            <a:chExt cx="1566112" cy="31283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D1D9861-D35E-4491-967C-E008F8C05E16}"/>
                </a:ext>
              </a:extLst>
            </p:cNvPr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417B793-C477-99C6-D95E-B3318A9B52F9}"/>
                </a:ext>
              </a:extLst>
            </p:cNvPr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30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8046A08-18D3-044A-8734-A117D8BD088E}"/>
                </a:ext>
              </a:extLst>
            </p:cNvPr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AEC487F-0D2D-73AF-E042-D9FCC3C31419}"/>
                </a:ext>
              </a:extLst>
            </p:cNvPr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40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6DAC132-0299-649B-F196-BA126D5AF988}"/>
                </a:ext>
              </a:extLst>
            </p:cNvPr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F6CB255-BC0F-CEB2-F458-CAFA5422A323}"/>
                </a:ext>
              </a:extLst>
            </p:cNvPr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F3ECA03-0C8C-7B7D-2459-758E17B04E14}"/>
              </a:ext>
            </a:extLst>
          </p:cNvPr>
          <p:cNvGrpSpPr/>
          <p:nvPr/>
        </p:nvGrpSpPr>
        <p:grpSpPr>
          <a:xfrm>
            <a:off x="4061537" y="2159570"/>
            <a:ext cx="1566112" cy="312837"/>
            <a:chOff x="4718649" y="1466491"/>
            <a:chExt cx="1566112" cy="31283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EE2A79A-EF0B-75AD-A54B-4CF888E16797}"/>
                </a:ext>
              </a:extLst>
            </p:cNvPr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BD661A1-408B-041D-CF73-8AB7AC32B3FD}"/>
                </a:ext>
              </a:extLst>
            </p:cNvPr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2DA084E-E414-7445-4B8B-B3CDB45547EE}"/>
                </a:ext>
              </a:extLst>
            </p:cNvPr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D2E4ACC-3861-1ECD-1669-5683BD208B5C}"/>
                </a:ext>
              </a:extLst>
            </p:cNvPr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B88DBAF-8EDB-ED6F-1AB8-EB7E7386AE17}"/>
                </a:ext>
              </a:extLst>
            </p:cNvPr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6F0469E-1E7C-F0F8-0628-211FD9C6F3CB}"/>
                </a:ext>
              </a:extLst>
            </p:cNvPr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CEBE04B-DA6D-EFA5-7A47-5424A5182A0D}"/>
                </a:ext>
              </a:extLst>
            </p:cNvPr>
            <p:cNvSpPr/>
            <p:nvPr/>
          </p:nvSpPr>
          <p:spPr>
            <a:xfrm>
              <a:off x="5560143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F58F1E2-B437-BF0A-D0ED-03371225917D}"/>
                </a:ext>
              </a:extLst>
            </p:cNvPr>
            <p:cNvSpPr/>
            <p:nvPr/>
          </p:nvSpPr>
          <p:spPr>
            <a:xfrm>
              <a:off x="5805576" y="1468224"/>
              <a:ext cx="116876" cy="30708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B19A162-33B4-90C0-AA43-EC0E89265C88}"/>
                </a:ext>
              </a:extLst>
            </p:cNvPr>
            <p:cNvSpPr/>
            <p:nvPr/>
          </p:nvSpPr>
          <p:spPr>
            <a:xfrm>
              <a:off x="5922452" y="1468224"/>
              <a:ext cx="245433" cy="30708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C185CC3-0740-1B0A-E019-98B23B5BA425}"/>
              </a:ext>
            </a:extLst>
          </p:cNvPr>
          <p:cNvGrpSpPr/>
          <p:nvPr/>
        </p:nvGrpSpPr>
        <p:grpSpPr>
          <a:xfrm>
            <a:off x="4697021" y="2553510"/>
            <a:ext cx="1566112" cy="312837"/>
            <a:chOff x="4718649" y="1466491"/>
            <a:chExt cx="1566112" cy="312837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9A463CA-156C-44D1-F69B-7FD83575688D}"/>
                </a:ext>
              </a:extLst>
            </p:cNvPr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ED35B5B-DCB5-CB7A-32D1-1061C339B2A8}"/>
                </a:ext>
              </a:extLst>
            </p:cNvPr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13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9DEA64F-464F-50A8-BA44-B89BA7E51C8B}"/>
                </a:ext>
              </a:extLst>
            </p:cNvPr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729760C-58B2-BE27-C516-BC2ADB6C6903}"/>
                </a:ext>
              </a:extLst>
            </p:cNvPr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14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E9F16CF-F430-C038-0EAD-7B2DCB339A81}"/>
                </a:ext>
              </a:extLst>
            </p:cNvPr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4D51EE9-DEC5-94FB-B3B3-5196036332BE}"/>
                </a:ext>
              </a:extLst>
            </p:cNvPr>
            <p:cNvSpPr/>
            <p:nvPr/>
          </p:nvSpPr>
          <p:spPr>
            <a:xfrm>
              <a:off x="5560143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15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7FD0B3B-D92D-9E5A-C402-30C6271B5951}"/>
                </a:ext>
              </a:extLst>
            </p:cNvPr>
            <p:cNvSpPr/>
            <p:nvPr/>
          </p:nvSpPr>
          <p:spPr>
            <a:xfrm>
              <a:off x="5805576" y="1471099"/>
              <a:ext cx="116876" cy="30535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9E587C3-B606-C525-174F-A4F6AEC0C273}"/>
                </a:ext>
              </a:extLst>
            </p:cNvPr>
            <p:cNvSpPr/>
            <p:nvPr/>
          </p:nvSpPr>
          <p:spPr>
            <a:xfrm>
              <a:off x="5922452" y="1471099"/>
              <a:ext cx="245433" cy="30535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18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F727D7C-CD14-E264-7028-129D9EDD17A0}"/>
                </a:ext>
              </a:extLst>
            </p:cNvPr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700C2EF-ACE6-4661-2CD6-90F5887DED52}"/>
              </a:ext>
            </a:extLst>
          </p:cNvPr>
          <p:cNvGrpSpPr/>
          <p:nvPr/>
        </p:nvGrpSpPr>
        <p:grpSpPr>
          <a:xfrm>
            <a:off x="5308961" y="2953405"/>
            <a:ext cx="1566112" cy="312837"/>
            <a:chOff x="4718649" y="1466491"/>
            <a:chExt cx="1566112" cy="312837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6F8754F-E35E-A269-19EA-858D7F6619D0}"/>
                </a:ext>
              </a:extLst>
            </p:cNvPr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4898D4B-34AA-36D1-CEE6-95B1DDFED4A5}"/>
                </a:ext>
              </a:extLst>
            </p:cNvPr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2D702AD-8FF0-00D2-F343-291FABE5D2A6}"/>
                </a:ext>
              </a:extLst>
            </p:cNvPr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22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E90EA70-E635-4B7A-6FFB-B12AD633AE84}"/>
                </a:ext>
              </a:extLst>
            </p:cNvPr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A80AC7C-C066-005E-291E-4195EA8EE20D}"/>
                </a:ext>
              </a:extLst>
            </p:cNvPr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24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40B4C8D-B74C-6922-4517-B955D983DC92}"/>
                </a:ext>
              </a:extLst>
            </p:cNvPr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D06C77B-42B3-8FE9-9358-F7513C94C26A}"/>
              </a:ext>
            </a:extLst>
          </p:cNvPr>
          <p:cNvGrpSpPr/>
          <p:nvPr/>
        </p:nvGrpSpPr>
        <p:grpSpPr>
          <a:xfrm>
            <a:off x="8509886" y="2156696"/>
            <a:ext cx="1566112" cy="317444"/>
            <a:chOff x="4718649" y="1466491"/>
            <a:chExt cx="1566112" cy="317444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54CDEE2-A812-0223-8149-8E3232864424}"/>
                </a:ext>
              </a:extLst>
            </p:cNvPr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B5D4770-4E8F-67F8-8185-A424FA0685E3}"/>
                </a:ext>
              </a:extLst>
            </p:cNvPr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35B3BF7-CF8F-9222-D808-C6ABE22AF0F5}"/>
                </a:ext>
              </a:extLst>
            </p:cNvPr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41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E002287-99C4-3465-BF7E-A9B2227FF1E7}"/>
                </a:ext>
              </a:extLst>
            </p:cNvPr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0797FDF-68DE-EA8C-B721-12D433C4F99F}"/>
                </a:ext>
              </a:extLst>
            </p:cNvPr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42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4CAEED6-D9B5-C70C-B250-B7C94C5D3D9B}"/>
                </a:ext>
              </a:extLst>
            </p:cNvPr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381322E-63CA-4109-38D7-C471423ECFFA}"/>
                </a:ext>
              </a:extLst>
            </p:cNvPr>
            <p:cNvSpPr/>
            <p:nvPr/>
          </p:nvSpPr>
          <p:spPr>
            <a:xfrm>
              <a:off x="5560143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45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FA8B47F-7437-51C3-5CA4-2F2283ECC890}"/>
                </a:ext>
              </a:extLst>
            </p:cNvPr>
            <p:cNvSpPr/>
            <p:nvPr/>
          </p:nvSpPr>
          <p:spPr>
            <a:xfrm>
              <a:off x="5805576" y="1471098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821D826-CF7A-914C-0716-229D43DA50F9}"/>
                </a:ext>
              </a:extLst>
            </p:cNvPr>
            <p:cNvSpPr/>
            <p:nvPr/>
          </p:nvSpPr>
          <p:spPr>
            <a:xfrm>
              <a:off x="5922452" y="1471098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46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A1CEF54-54ED-3C48-9804-12B776AB5566}"/>
              </a:ext>
            </a:extLst>
          </p:cNvPr>
          <p:cNvGrpSpPr/>
          <p:nvPr/>
        </p:nvGrpSpPr>
        <p:grpSpPr>
          <a:xfrm>
            <a:off x="7885924" y="2550636"/>
            <a:ext cx="1566112" cy="317444"/>
            <a:chOff x="4718649" y="1466491"/>
            <a:chExt cx="1566112" cy="317444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5651BF35-3A56-246E-E917-7760A0C016F9}"/>
                </a:ext>
              </a:extLst>
            </p:cNvPr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6658FEC1-3AD3-2707-7355-EFD2DE6F7A40}"/>
                </a:ext>
              </a:extLst>
            </p:cNvPr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35C59BD-6C48-25B2-AFEC-1394C9ED2398}"/>
                </a:ext>
              </a:extLst>
            </p:cNvPr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305B9AA-BB2A-69A2-5C1F-D88549F622B0}"/>
                </a:ext>
              </a:extLst>
            </p:cNvPr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35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6DDEA98-82BD-DA41-A2C6-91D52299E73A}"/>
                </a:ext>
              </a:extLst>
            </p:cNvPr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6B09E94-0A5F-946C-4719-D30FF1994CEA}"/>
                </a:ext>
              </a:extLst>
            </p:cNvPr>
            <p:cNvSpPr/>
            <p:nvPr/>
          </p:nvSpPr>
          <p:spPr>
            <a:xfrm>
              <a:off x="5560143" y="1466491"/>
              <a:ext cx="245433" cy="31283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38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2269671-F718-858A-80AE-36D3A5F9F86C}"/>
                </a:ext>
              </a:extLst>
            </p:cNvPr>
            <p:cNvSpPr/>
            <p:nvPr/>
          </p:nvSpPr>
          <p:spPr>
            <a:xfrm>
              <a:off x="5805576" y="1471098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6F2961EC-C9AD-A234-97F5-8989DCACC845}"/>
                </a:ext>
              </a:extLst>
            </p:cNvPr>
            <p:cNvSpPr/>
            <p:nvPr/>
          </p:nvSpPr>
          <p:spPr>
            <a:xfrm>
              <a:off x="5922452" y="1471098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D067A2D-194E-25EC-02DE-DC571A0DE504}"/>
                </a:ext>
              </a:extLst>
            </p:cNvPr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17ACAE7-E02A-04F7-686B-B5D0F8096756}"/>
              </a:ext>
            </a:extLst>
          </p:cNvPr>
          <p:cNvGrpSpPr/>
          <p:nvPr/>
        </p:nvGrpSpPr>
        <p:grpSpPr>
          <a:xfrm>
            <a:off x="7247025" y="2950531"/>
            <a:ext cx="1566112" cy="317444"/>
            <a:chOff x="4718649" y="1466491"/>
            <a:chExt cx="1566112" cy="317444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19C38FD0-6D22-F16B-A2E9-395C093D4190}"/>
                </a:ext>
              </a:extLst>
            </p:cNvPr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B0B9330A-2BFC-4147-D668-C4F01A90D5A9}"/>
                </a:ext>
              </a:extLst>
            </p:cNvPr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EA2640E3-6C5B-E057-5029-7EE4DA6C78E4}"/>
                </a:ext>
              </a:extLst>
            </p:cNvPr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26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6B5EB5EE-AF78-BF1F-DB4F-68F8E2918996}"/>
                </a:ext>
              </a:extLst>
            </p:cNvPr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522F7C28-DA81-7032-BD59-B6A06F03A9DD}"/>
                </a:ext>
              </a:extLst>
            </p:cNvPr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27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246EF5DE-92E0-4B7C-D533-97EC14776901}"/>
                </a:ext>
              </a:extLst>
            </p:cNvPr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AB666686-1B09-2EE5-1165-CCE36CECA861}"/>
                </a:ext>
              </a:extLst>
            </p:cNvPr>
            <p:cNvSpPr/>
            <p:nvPr/>
          </p:nvSpPr>
          <p:spPr>
            <a:xfrm>
              <a:off x="5560143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28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70F57F5B-6637-356C-79C4-A200AAB1FD0D}"/>
                </a:ext>
              </a:extLst>
            </p:cNvPr>
            <p:cNvSpPr/>
            <p:nvPr/>
          </p:nvSpPr>
          <p:spPr>
            <a:xfrm>
              <a:off x="5805576" y="1471098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0B3D4FB2-D957-5C81-78A9-00DD7E2482D8}"/>
                </a:ext>
              </a:extLst>
            </p:cNvPr>
            <p:cNvSpPr/>
            <p:nvPr/>
          </p:nvSpPr>
          <p:spPr>
            <a:xfrm>
              <a:off x="5922452" y="1471098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92483AB-9EAC-7CFF-67BA-CE2FFF62CBA5}"/>
              </a:ext>
            </a:extLst>
          </p:cNvPr>
          <p:cNvCxnSpPr>
            <a:stCxn id="6" idx="2"/>
            <a:endCxn id="15" idx="0"/>
          </p:cNvCxnSpPr>
          <p:nvPr/>
        </p:nvCxnSpPr>
        <p:spPr>
          <a:xfrm flipH="1">
            <a:off x="6067241" y="1082352"/>
            <a:ext cx="496438" cy="422755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BD10AC43-1E98-EA93-ADCF-313858FF166E}"/>
              </a:ext>
            </a:extLst>
          </p:cNvPr>
          <p:cNvCxnSpPr>
            <a:stCxn id="8" idx="2"/>
            <a:endCxn id="22" idx="0"/>
          </p:cNvCxnSpPr>
          <p:nvPr/>
        </p:nvCxnSpPr>
        <p:spPr>
          <a:xfrm>
            <a:off x="6925988" y="1082352"/>
            <a:ext cx="1159265" cy="418736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11C79A39-C710-FB6D-6E79-48E591D52953}"/>
              </a:ext>
            </a:extLst>
          </p:cNvPr>
          <p:cNvCxnSpPr>
            <a:stCxn id="11" idx="2"/>
            <a:endCxn id="29" idx="0"/>
          </p:cNvCxnSpPr>
          <p:nvPr/>
        </p:nvCxnSpPr>
        <p:spPr>
          <a:xfrm flipH="1">
            <a:off x="4844593" y="1817944"/>
            <a:ext cx="498030" cy="341626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4E851FEC-3043-A157-BB69-C7740B42A87E}"/>
              </a:ext>
            </a:extLst>
          </p:cNvPr>
          <p:cNvCxnSpPr>
            <a:stCxn id="13" idx="2"/>
            <a:endCxn id="40" idx="0"/>
          </p:cNvCxnSpPr>
          <p:nvPr/>
        </p:nvCxnSpPr>
        <p:spPr>
          <a:xfrm>
            <a:off x="5704932" y="1817944"/>
            <a:ext cx="137454" cy="740174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9E9DE232-5D94-C159-4B2F-329703C4C383}"/>
              </a:ext>
            </a:extLst>
          </p:cNvPr>
          <p:cNvCxnSpPr>
            <a:stCxn id="15" idx="2"/>
          </p:cNvCxnSpPr>
          <p:nvPr/>
        </p:nvCxnSpPr>
        <p:spPr>
          <a:xfrm>
            <a:off x="6067241" y="1817944"/>
            <a:ext cx="554876" cy="1137194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B7D08F77-7DAE-7B7C-B75A-8052A043C390}"/>
              </a:ext>
            </a:extLst>
          </p:cNvPr>
          <p:cNvCxnSpPr>
            <a:endCxn id="74" idx="0"/>
          </p:cNvCxnSpPr>
          <p:nvPr/>
        </p:nvCxnSpPr>
        <p:spPr>
          <a:xfrm>
            <a:off x="7363901" y="1813925"/>
            <a:ext cx="303871" cy="1136606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05BF1BAD-060E-928D-AF90-F0A6C859AF8C}"/>
              </a:ext>
            </a:extLst>
          </p:cNvPr>
          <p:cNvCxnSpPr>
            <a:stCxn id="19" idx="2"/>
          </p:cNvCxnSpPr>
          <p:nvPr/>
        </p:nvCxnSpPr>
        <p:spPr>
          <a:xfrm>
            <a:off x="7722944" y="1813925"/>
            <a:ext cx="611008" cy="736711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D68D5055-E238-C9C1-4086-B6625AE84055}"/>
              </a:ext>
            </a:extLst>
          </p:cNvPr>
          <p:cNvCxnSpPr>
            <a:stCxn id="22" idx="2"/>
            <a:endCxn id="56" idx="0"/>
          </p:cNvCxnSpPr>
          <p:nvPr/>
        </p:nvCxnSpPr>
        <p:spPr>
          <a:xfrm>
            <a:off x="8085253" y="1813925"/>
            <a:ext cx="1207689" cy="342771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37D66194-DC5B-2CDC-803B-B552003BA346}"/>
              </a:ext>
            </a:extLst>
          </p:cNvPr>
          <p:cNvCxnSpPr>
            <a:endCxn id="5" idx="0"/>
          </p:cNvCxnSpPr>
          <p:nvPr/>
        </p:nvCxnSpPr>
        <p:spPr>
          <a:xfrm>
            <a:off x="7288297" y="555267"/>
            <a:ext cx="0" cy="214248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91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2FA598-A9FD-9BC5-B6DE-F127E39D56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Volcano Iterator Model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Open-Next-Close</a:t>
            </a:r>
            <a:r>
              <a:rPr lang="en-US" dirty="0"/>
              <a:t> (ONC) interface</a:t>
            </a:r>
          </a:p>
          <a:p>
            <a:pPr lvl="1"/>
            <a:r>
              <a:rPr lang="en-US" dirty="0"/>
              <a:t>Query execution from root node (pull-based)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7889FB"/>
                </a:solidFill>
              </a:rPr>
              <a:t>Pipelined  </a:t>
            </a:r>
          </a:p>
          <a:p>
            <a:pPr lvl="2"/>
            <a:endParaRPr lang="en-US" sz="700" dirty="0"/>
          </a:p>
          <a:p>
            <a:r>
              <a:rPr lang="en-US" dirty="0"/>
              <a:t>Example </a:t>
            </a:r>
            <a:br>
              <a:rPr lang="en-US" dirty="0"/>
            </a:br>
            <a:r>
              <a:rPr lang="el-GR" dirty="0">
                <a:solidFill>
                  <a:schemeClr val="accent1"/>
                </a:solidFill>
                <a:latin typeface="Consolas" panose="020B0609020204030204" pitchFamily="49" charset="0"/>
              </a:rPr>
              <a:t>σ</a:t>
            </a:r>
            <a:r>
              <a:rPr lang="de-DE" baseline="-25000" dirty="0">
                <a:solidFill>
                  <a:schemeClr val="accent1"/>
                </a:solidFill>
                <a:latin typeface="Consolas" panose="020B0609020204030204" pitchFamily="49" charset="0"/>
              </a:rPr>
              <a:t>A=7</a:t>
            </a:r>
            <a:r>
              <a:rPr lang="de-DE" dirty="0">
                <a:solidFill>
                  <a:schemeClr val="accent1"/>
                </a:solidFill>
                <a:latin typeface="Consolas" panose="020B0609020204030204" pitchFamily="49" charset="0"/>
              </a:rPr>
              <a:t>(R)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Blocking Operators</a:t>
            </a:r>
          </a:p>
          <a:p>
            <a:pPr lvl="1"/>
            <a:r>
              <a:rPr lang="en-US" dirty="0"/>
              <a:t>Sorting, grouping/aggregation, build-phase of (simple) hash joins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6FCB2-30CE-0C30-F522-C1EAD34ECC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Query Processing – Iterator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92515D-5F8F-9F24-BB9D-C5FBA6A0124E}"/>
              </a:ext>
            </a:extLst>
          </p:cNvPr>
          <p:cNvSpPr txBox="1"/>
          <p:nvPr/>
        </p:nvSpPr>
        <p:spPr>
          <a:xfrm>
            <a:off x="6814547" y="363372"/>
            <a:ext cx="303460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[Goetz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Graefe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Volcano - An Extensible and Parallel Query Evaluation System.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IEEE Trans.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Knowl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Data Eng. 1994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725FAE-D0AF-716D-C49D-224F71EE0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0996" y="419288"/>
            <a:ext cx="49594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feld 44">
            <a:extLst>
              <a:ext uri="{FF2B5EF4-FFF2-40B4-BE49-F238E27FC236}">
                <a16:creationId xmlns:a16="http://schemas.microsoft.com/office/drawing/2014/main" id="{2A637C96-4B9E-1CC9-D8A3-C699B03601FE}"/>
              </a:ext>
            </a:extLst>
          </p:cNvPr>
          <p:cNvSpPr txBox="1"/>
          <p:nvPr/>
        </p:nvSpPr>
        <p:spPr>
          <a:xfrm>
            <a:off x="7869287" y="1246965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7889FB"/>
                </a:solidFill>
                <a:latin typeface="Calibri"/>
              </a:rPr>
              <a:t>Scalable (</a:t>
            </a:r>
            <a:r>
              <a:rPr lang="en-US" b="1" dirty="0">
                <a:solidFill>
                  <a:srgbClr val="7889FB"/>
                </a:solidFill>
                <a:latin typeface="Calibri"/>
              </a:rPr>
              <a:t>small</a:t>
            </a:r>
            <a:r>
              <a:rPr lang="en-US" sz="1800" b="1" dirty="0">
                <a:solidFill>
                  <a:srgbClr val="7889FB"/>
                </a:solidFill>
                <a:latin typeface="Calibri"/>
              </a:rPr>
              <a:t> memory)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accent1"/>
                </a:solidFill>
                <a:latin typeface="Calibri"/>
              </a:rPr>
              <a:t>High CPI measures</a:t>
            </a:r>
          </a:p>
        </p:txBody>
      </p:sp>
      <p:sp>
        <p:nvSpPr>
          <p:cNvPr id="7" name="Textfeld 14">
            <a:extLst>
              <a:ext uri="{FF2B5EF4-FFF2-40B4-BE49-F238E27FC236}">
                <a16:creationId xmlns:a16="http://schemas.microsoft.com/office/drawing/2014/main" id="{97558883-B204-411C-E57B-9360574B3062}"/>
              </a:ext>
            </a:extLst>
          </p:cNvPr>
          <p:cNvSpPr txBox="1"/>
          <p:nvPr/>
        </p:nvSpPr>
        <p:spPr>
          <a:xfrm>
            <a:off x="8018161" y="3746602"/>
            <a:ext cx="899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2000" b="0" dirty="0">
                <a:latin typeface="Consolas" panose="020B0609020204030204" pitchFamily="49" charset="0"/>
              </a:rPr>
              <a:t>R</a:t>
            </a:r>
          </a:p>
        </p:txBody>
      </p:sp>
      <p:sp>
        <p:nvSpPr>
          <p:cNvPr id="8" name="Textfeld 15">
            <a:extLst>
              <a:ext uri="{FF2B5EF4-FFF2-40B4-BE49-F238E27FC236}">
                <a16:creationId xmlns:a16="http://schemas.microsoft.com/office/drawing/2014/main" id="{511F2A8C-8FF8-7783-BD47-5A058501D2B2}"/>
              </a:ext>
            </a:extLst>
          </p:cNvPr>
          <p:cNvSpPr txBox="1"/>
          <p:nvPr/>
        </p:nvSpPr>
        <p:spPr>
          <a:xfrm>
            <a:off x="8054751" y="3130258"/>
            <a:ext cx="863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000" b="0" dirty="0">
                <a:latin typeface="Consolas" panose="020B0609020204030204" pitchFamily="49" charset="0"/>
                <a:cs typeface="Arial"/>
              </a:rPr>
              <a:t>σ</a:t>
            </a:r>
            <a:r>
              <a:rPr lang="de-DE" sz="2000" b="0" baseline="-25000" dirty="0">
                <a:latin typeface="Consolas" panose="020B0609020204030204" pitchFamily="49" charset="0"/>
                <a:cs typeface="Arial"/>
              </a:rPr>
              <a:t>A=7</a:t>
            </a:r>
            <a:endParaRPr lang="de-DE" sz="2000" b="0" dirty="0">
              <a:latin typeface="Consolas" panose="020B0609020204030204" pitchFamily="49" charset="0"/>
            </a:endParaRPr>
          </a:p>
        </p:txBody>
      </p:sp>
      <p:cxnSp>
        <p:nvCxnSpPr>
          <p:cNvPr id="9" name="Gerade Verbindung 16">
            <a:extLst>
              <a:ext uri="{FF2B5EF4-FFF2-40B4-BE49-F238E27FC236}">
                <a16:creationId xmlns:a16="http://schemas.microsoft.com/office/drawing/2014/main" id="{062B839F-F67E-C52B-D955-C3D95C74FE59}"/>
              </a:ext>
            </a:extLst>
          </p:cNvPr>
          <p:cNvCxnSpPr/>
          <p:nvPr/>
        </p:nvCxnSpPr>
        <p:spPr>
          <a:xfrm rot="5400000" flipH="1" flipV="1">
            <a:off x="8362081" y="3646457"/>
            <a:ext cx="203646" cy="27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18">
            <a:extLst>
              <a:ext uri="{FF2B5EF4-FFF2-40B4-BE49-F238E27FC236}">
                <a16:creationId xmlns:a16="http://schemas.microsoft.com/office/drawing/2014/main" id="{B5F1FF63-0099-E7DD-9F94-DA69EE3F1069}"/>
              </a:ext>
            </a:extLst>
          </p:cNvPr>
          <p:cNvSpPr txBox="1"/>
          <p:nvPr/>
        </p:nvSpPr>
        <p:spPr>
          <a:xfrm>
            <a:off x="8018161" y="2274504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open()</a:t>
            </a:r>
          </a:p>
        </p:txBody>
      </p:sp>
      <p:sp>
        <p:nvSpPr>
          <p:cNvPr id="11" name="Textfeld 20">
            <a:extLst>
              <a:ext uri="{FF2B5EF4-FFF2-40B4-BE49-F238E27FC236}">
                <a16:creationId xmlns:a16="http://schemas.microsoft.com/office/drawing/2014/main" id="{D1253D46-4EB1-1AAE-CEEF-C28C7B35BE56}"/>
              </a:ext>
            </a:extLst>
          </p:cNvPr>
          <p:cNvSpPr txBox="1"/>
          <p:nvPr/>
        </p:nvSpPr>
        <p:spPr>
          <a:xfrm>
            <a:off x="7370089" y="2994584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open()</a:t>
            </a:r>
          </a:p>
        </p:txBody>
      </p:sp>
      <p:sp>
        <p:nvSpPr>
          <p:cNvPr id="12" name="Textfeld 23">
            <a:extLst>
              <a:ext uri="{FF2B5EF4-FFF2-40B4-BE49-F238E27FC236}">
                <a16:creationId xmlns:a16="http://schemas.microsoft.com/office/drawing/2014/main" id="{84AE2BB0-3238-FF5B-88C6-C2ACA2003803}"/>
              </a:ext>
            </a:extLst>
          </p:cNvPr>
          <p:cNvSpPr txBox="1"/>
          <p:nvPr/>
        </p:nvSpPr>
        <p:spPr>
          <a:xfrm>
            <a:off x="8170561" y="2426904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13" name="Textfeld 24">
            <a:extLst>
              <a:ext uri="{FF2B5EF4-FFF2-40B4-BE49-F238E27FC236}">
                <a16:creationId xmlns:a16="http://schemas.microsoft.com/office/drawing/2014/main" id="{9A74A8DA-3727-1408-03F5-CBB79A776DE6}"/>
              </a:ext>
            </a:extLst>
          </p:cNvPr>
          <p:cNvSpPr txBox="1"/>
          <p:nvPr/>
        </p:nvSpPr>
        <p:spPr>
          <a:xfrm>
            <a:off x="8306193" y="2562536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14" name="Textfeld 27">
            <a:extLst>
              <a:ext uri="{FF2B5EF4-FFF2-40B4-BE49-F238E27FC236}">
                <a16:creationId xmlns:a16="http://schemas.microsoft.com/office/drawing/2014/main" id="{F4FAB989-7D30-B5EC-40B5-3536E2AB885B}"/>
              </a:ext>
            </a:extLst>
          </p:cNvPr>
          <p:cNvSpPr txBox="1"/>
          <p:nvPr/>
        </p:nvSpPr>
        <p:spPr>
          <a:xfrm>
            <a:off x="7298081" y="3138600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15" name="Textfeld 28">
            <a:extLst>
              <a:ext uri="{FF2B5EF4-FFF2-40B4-BE49-F238E27FC236}">
                <a16:creationId xmlns:a16="http://schemas.microsoft.com/office/drawing/2014/main" id="{AF0906C9-56BD-68E4-2121-3900F6BD00D1}"/>
              </a:ext>
            </a:extLst>
          </p:cNvPr>
          <p:cNvSpPr txBox="1"/>
          <p:nvPr/>
        </p:nvSpPr>
        <p:spPr>
          <a:xfrm>
            <a:off x="7226073" y="3282616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16" name="Textfeld 29">
            <a:extLst>
              <a:ext uri="{FF2B5EF4-FFF2-40B4-BE49-F238E27FC236}">
                <a16:creationId xmlns:a16="http://schemas.microsoft.com/office/drawing/2014/main" id="{8A5D9DB1-3500-036B-9208-BE37899464FD}"/>
              </a:ext>
            </a:extLst>
          </p:cNvPr>
          <p:cNvSpPr txBox="1"/>
          <p:nvPr/>
        </p:nvSpPr>
        <p:spPr>
          <a:xfrm>
            <a:off x="7082057" y="3426632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close()</a:t>
            </a:r>
          </a:p>
        </p:txBody>
      </p:sp>
      <p:cxnSp>
        <p:nvCxnSpPr>
          <p:cNvPr id="17" name="Gerade Verbindung 31">
            <a:extLst>
              <a:ext uri="{FF2B5EF4-FFF2-40B4-BE49-F238E27FC236}">
                <a16:creationId xmlns:a16="http://schemas.microsoft.com/office/drawing/2014/main" id="{669BE333-907A-6928-4B7D-D04286C114B5}"/>
              </a:ext>
            </a:extLst>
          </p:cNvPr>
          <p:cNvCxnSpPr/>
          <p:nvPr/>
        </p:nvCxnSpPr>
        <p:spPr>
          <a:xfrm rot="5400000" flipH="1" flipV="1">
            <a:off x="8376893" y="3035425"/>
            <a:ext cx="203646" cy="27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32">
            <a:extLst>
              <a:ext uri="{FF2B5EF4-FFF2-40B4-BE49-F238E27FC236}">
                <a16:creationId xmlns:a16="http://schemas.microsoft.com/office/drawing/2014/main" id="{3313D36B-44A1-69F0-DE0C-A298FCA979E8}"/>
              </a:ext>
            </a:extLst>
          </p:cNvPr>
          <p:cNvSpPr txBox="1"/>
          <p:nvPr/>
        </p:nvSpPr>
        <p:spPr>
          <a:xfrm>
            <a:off x="7370089" y="3642656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open()</a:t>
            </a:r>
          </a:p>
        </p:txBody>
      </p:sp>
      <p:sp>
        <p:nvSpPr>
          <p:cNvPr id="19" name="Textfeld 33">
            <a:extLst>
              <a:ext uri="{FF2B5EF4-FFF2-40B4-BE49-F238E27FC236}">
                <a16:creationId xmlns:a16="http://schemas.microsoft.com/office/drawing/2014/main" id="{B200E88B-4ECE-AC37-766D-B19B119A1901}"/>
              </a:ext>
            </a:extLst>
          </p:cNvPr>
          <p:cNvSpPr txBox="1"/>
          <p:nvPr/>
        </p:nvSpPr>
        <p:spPr>
          <a:xfrm>
            <a:off x="7298081" y="3786672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20" name="Textfeld 34">
            <a:extLst>
              <a:ext uri="{FF2B5EF4-FFF2-40B4-BE49-F238E27FC236}">
                <a16:creationId xmlns:a16="http://schemas.microsoft.com/office/drawing/2014/main" id="{01764CB7-1BCF-56D5-B939-BE5460379176}"/>
              </a:ext>
            </a:extLst>
          </p:cNvPr>
          <p:cNvSpPr txBox="1"/>
          <p:nvPr/>
        </p:nvSpPr>
        <p:spPr>
          <a:xfrm>
            <a:off x="7226073" y="3930688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21" name="Textfeld 35">
            <a:extLst>
              <a:ext uri="{FF2B5EF4-FFF2-40B4-BE49-F238E27FC236}">
                <a16:creationId xmlns:a16="http://schemas.microsoft.com/office/drawing/2014/main" id="{4D8D6BB5-8417-56A1-3683-5AD97F10A6DE}"/>
              </a:ext>
            </a:extLst>
          </p:cNvPr>
          <p:cNvSpPr txBox="1"/>
          <p:nvPr/>
        </p:nvSpPr>
        <p:spPr>
          <a:xfrm>
            <a:off x="6938041" y="4362736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close()</a:t>
            </a:r>
          </a:p>
        </p:txBody>
      </p:sp>
      <p:sp>
        <p:nvSpPr>
          <p:cNvPr id="22" name="Textfeld 36">
            <a:extLst>
              <a:ext uri="{FF2B5EF4-FFF2-40B4-BE49-F238E27FC236}">
                <a16:creationId xmlns:a16="http://schemas.microsoft.com/office/drawing/2014/main" id="{A50A258F-3BA5-9D4E-6126-B1399B733C04}"/>
              </a:ext>
            </a:extLst>
          </p:cNvPr>
          <p:cNvSpPr txBox="1"/>
          <p:nvPr/>
        </p:nvSpPr>
        <p:spPr>
          <a:xfrm>
            <a:off x="7154065" y="4074704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23" name="Textfeld 37">
            <a:extLst>
              <a:ext uri="{FF2B5EF4-FFF2-40B4-BE49-F238E27FC236}">
                <a16:creationId xmlns:a16="http://schemas.microsoft.com/office/drawing/2014/main" id="{D6E54BA1-568E-DAD8-CF79-91D93629E14F}"/>
              </a:ext>
            </a:extLst>
          </p:cNvPr>
          <p:cNvSpPr txBox="1"/>
          <p:nvPr/>
        </p:nvSpPr>
        <p:spPr>
          <a:xfrm>
            <a:off x="7082057" y="4218720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24" name="Textfeld 38">
            <a:extLst>
              <a:ext uri="{FF2B5EF4-FFF2-40B4-BE49-F238E27FC236}">
                <a16:creationId xmlns:a16="http://schemas.microsoft.com/office/drawing/2014/main" id="{30550627-150B-6075-11A6-7F9C283C13DD}"/>
              </a:ext>
            </a:extLst>
          </p:cNvPr>
          <p:cNvSpPr txBox="1"/>
          <p:nvPr/>
        </p:nvSpPr>
        <p:spPr>
          <a:xfrm>
            <a:off x="8450209" y="2706552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close()</a:t>
            </a:r>
          </a:p>
        </p:txBody>
      </p:sp>
      <p:sp>
        <p:nvSpPr>
          <p:cNvPr id="25" name="Textfeld 39">
            <a:extLst>
              <a:ext uri="{FF2B5EF4-FFF2-40B4-BE49-F238E27FC236}">
                <a16:creationId xmlns:a16="http://schemas.microsoft.com/office/drawing/2014/main" id="{0FFC1C66-4475-FB9A-D01A-2B9B8072D53A}"/>
              </a:ext>
            </a:extLst>
          </p:cNvPr>
          <p:cNvSpPr txBox="1"/>
          <p:nvPr/>
        </p:nvSpPr>
        <p:spPr>
          <a:xfrm>
            <a:off x="9026273" y="2573569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  <a:sym typeface="Wingdings" pitchFamily="2" charset="2"/>
              </a:rPr>
              <a:t> 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EOF</a:t>
            </a:r>
          </a:p>
        </p:txBody>
      </p:sp>
      <p:sp>
        <p:nvSpPr>
          <p:cNvPr id="26" name="Textfeld 40">
            <a:extLst>
              <a:ext uri="{FF2B5EF4-FFF2-40B4-BE49-F238E27FC236}">
                <a16:creationId xmlns:a16="http://schemas.microsoft.com/office/drawing/2014/main" id="{4BD7EF13-7FBD-8937-A0AC-D2B08FADC8B7}"/>
              </a:ext>
            </a:extLst>
          </p:cNvPr>
          <p:cNvSpPr txBox="1"/>
          <p:nvPr/>
        </p:nvSpPr>
        <p:spPr>
          <a:xfrm>
            <a:off x="8738241" y="4229753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  <a:sym typeface="Wingdings" pitchFamily="2" charset="2"/>
              </a:rPr>
              <a:t> 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EOF</a:t>
            </a:r>
          </a:p>
        </p:txBody>
      </p:sp>
      <p:sp>
        <p:nvSpPr>
          <p:cNvPr id="27" name="Textfeld 41">
            <a:extLst>
              <a:ext uri="{FF2B5EF4-FFF2-40B4-BE49-F238E27FC236}">
                <a16:creationId xmlns:a16="http://schemas.microsoft.com/office/drawing/2014/main" id="{205496C4-C52B-8154-BC15-EC368680A51C}"/>
              </a:ext>
            </a:extLst>
          </p:cNvPr>
          <p:cNvSpPr txBox="1"/>
          <p:nvPr/>
        </p:nvSpPr>
        <p:spPr>
          <a:xfrm>
            <a:off x="8738241" y="3282616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  <a:sym typeface="Wingdings" pitchFamily="2" charset="2"/>
              </a:rPr>
              <a:t> 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EOF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6064060-E4B0-4401-AC72-04AA4ED9378B}"/>
              </a:ext>
            </a:extLst>
          </p:cNvPr>
          <p:cNvSpPr txBox="1"/>
          <p:nvPr/>
        </p:nvSpPr>
        <p:spPr>
          <a:xfrm>
            <a:off x="2361303" y="2403600"/>
            <a:ext cx="4120398" cy="252376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void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open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 {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R.open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(); }</a:t>
            </a:r>
          </a:p>
          <a:p>
            <a:endParaRPr lang="en-US" sz="7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void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close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 {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R.close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(); }</a:t>
            </a:r>
          </a:p>
          <a:p>
            <a:endParaRPr lang="en-US" sz="7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Record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next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 {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while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 (r =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R.next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()) !=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EOF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)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if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 p(r) )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//A==7</a:t>
            </a:r>
          </a:p>
          <a:p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return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r;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return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EOF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}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CC751A3-F09C-73B9-308E-9ADEFA01C27F}"/>
              </a:ext>
            </a:extLst>
          </p:cNvPr>
          <p:cNvSpPr/>
          <p:nvPr/>
        </p:nvSpPr>
        <p:spPr>
          <a:xfrm>
            <a:off x="8006411" y="4873456"/>
            <a:ext cx="3576499" cy="816686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PostgreSQL: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Init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7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GetNext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ReScan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MarkPos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RestorePos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7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End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35512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C87A45-1B7D-AB7B-4D23-D1300452F86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Team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4 person teams </a:t>
            </a:r>
            <a:r>
              <a:rPr lang="en-US" b="0" dirty="0"/>
              <a:t>(self-organized team work, but everybody needs to contribute)</a:t>
            </a:r>
          </a:p>
          <a:p>
            <a:pPr lvl="2"/>
            <a:endParaRPr lang="en-US" sz="1200" dirty="0"/>
          </a:p>
          <a:p>
            <a:r>
              <a:rPr lang="en-US" dirty="0"/>
              <a:t>Task: SIGMOD’09 </a:t>
            </a:r>
            <a:br>
              <a:rPr lang="en-US" dirty="0"/>
            </a:br>
            <a:r>
              <a:rPr lang="en-US" dirty="0"/>
              <a:t>Programming Contest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Transactional, in-memory index for </a:t>
            </a:r>
            <a:br>
              <a:rPr lang="en-US" dirty="0"/>
            </a:br>
            <a:r>
              <a:rPr lang="en-US" dirty="0"/>
              <a:t>VARCHAR128, INT32, INT64 w/ duplicates</a:t>
            </a:r>
          </a:p>
          <a:p>
            <a:pPr lvl="1"/>
            <a:r>
              <a:rPr lang="en-US" dirty="0"/>
              <a:t>C test / performance suites, multi-threaded concurrent operations </a:t>
            </a:r>
          </a:p>
          <a:p>
            <a:pPr lvl="1"/>
            <a:r>
              <a:rPr lang="en-US" b="1" dirty="0"/>
              <a:t>Programming language: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C or C++ </a:t>
            </a:r>
            <a:r>
              <a:rPr lang="en-US" dirty="0"/>
              <a:t>recommended, </a:t>
            </a:r>
            <a:r>
              <a:rPr lang="en-US" b="1" dirty="0">
                <a:solidFill>
                  <a:srgbClr val="C40D1E"/>
                </a:solidFill>
              </a:rPr>
              <a:t>Java or Rust</a:t>
            </a:r>
            <a:r>
              <a:rPr lang="en-US" dirty="0"/>
              <a:t> </a:t>
            </a:r>
          </a:p>
          <a:p>
            <a:pPr lvl="1"/>
            <a:endParaRPr lang="en-US" sz="1200" dirty="0"/>
          </a:p>
          <a:p>
            <a:pPr lvl="1"/>
            <a:r>
              <a:rPr lang="en-US" b="1" dirty="0" err="1"/>
              <a:t>WiSe</a:t>
            </a:r>
            <a:r>
              <a:rPr lang="en-US" b="1" dirty="0"/>
              <a:t> 23/24:</a:t>
            </a:r>
            <a:r>
              <a:rPr lang="en-US" dirty="0"/>
              <a:t> in-memory indexing w/ perf target 400K TXN/second</a:t>
            </a:r>
          </a:p>
          <a:p>
            <a:pPr lvl="1"/>
            <a:r>
              <a:rPr lang="en-US" b="1" dirty="0" err="1"/>
              <a:t>WiSe</a:t>
            </a:r>
            <a:r>
              <a:rPr lang="en-US" b="1" dirty="0"/>
              <a:t> 24/25: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disk-based b-tree w/ perf target 20K TXN/second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                       no VARCHAR and fixed payload length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3F8E26-F704-5EAA-0AAA-2C87FB8C1D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 Programming Project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ADE423-CCAD-33D1-482E-79A9C6F75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625" y="2132030"/>
            <a:ext cx="5762625" cy="12001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A91899-1C6F-94F6-1C31-059435DE0366}"/>
              </a:ext>
            </a:extLst>
          </p:cNvPr>
          <p:cNvSpPr txBox="1"/>
          <p:nvPr/>
        </p:nvSpPr>
        <p:spPr>
          <a:xfrm>
            <a:off x="8867775" y="2828925"/>
            <a:ext cx="3324225" cy="280076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Example 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Speedtest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Output: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Creating 100 indices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Populating indices 100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Time to populate: 29ms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Testing the indices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Time to test: 1106ms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Testing complete.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 NUM_DEADLOCK: 0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 NUM_TXN_FAIL: 0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 NUM_TXN_COMP: 1,600,000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Overall time to run: 1135ms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77025B-410C-932F-0BB9-BB25E761ABD1}"/>
              </a:ext>
            </a:extLst>
          </p:cNvPr>
          <p:cNvSpPr/>
          <p:nvPr/>
        </p:nvSpPr>
        <p:spPr>
          <a:xfrm>
            <a:off x="925158" y="5238973"/>
            <a:ext cx="6465346" cy="60559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235465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A5BD85-B799-91E4-6463-F22693A50B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Create a functional implementation of the provided application programming interface (API) that ensures result correctness and high performance for different data types and characteristics</a:t>
            </a:r>
          </a:p>
          <a:p>
            <a:r>
              <a:rPr lang="en-US" dirty="0"/>
              <a:t>API </a:t>
            </a:r>
            <a:br>
              <a:rPr lang="en-US" dirty="0"/>
            </a:br>
            <a:r>
              <a:rPr lang="en-US" dirty="0"/>
              <a:t>Functions</a:t>
            </a:r>
            <a:br>
              <a:rPr lang="en-US" dirty="0"/>
            </a:br>
            <a:r>
              <a:rPr lang="en-US" dirty="0" err="1">
                <a:solidFill>
                  <a:srgbClr val="C40D1E"/>
                </a:solidFill>
              </a:rPr>
              <a:t>server.h</a:t>
            </a:r>
            <a:endParaRPr lang="en-US" dirty="0">
              <a:solidFill>
                <a:srgbClr val="C40D1E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01F12B-1CF2-7FAB-A2E4-186A5EED11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API Summary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F5532A-4FB7-24A3-CC63-0D5CFC5019F1}"/>
              </a:ext>
            </a:extLst>
          </p:cNvPr>
          <p:cNvSpPr txBox="1"/>
          <p:nvPr/>
        </p:nvSpPr>
        <p:spPr>
          <a:xfrm>
            <a:off x="2336711" y="1972931"/>
            <a:ext cx="9840944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// Index Handling</a:t>
            </a:r>
          </a:p>
          <a:p>
            <a:r>
              <a:rPr lang="en-US" sz="1600" dirty="0" err="1">
                <a:latin typeface="Consolas" panose="020B0609020204030204" pitchFamily="49" charset="0"/>
              </a:rPr>
              <a:t>ErrCode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</a:rPr>
              <a:t>create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KeyType</a:t>
            </a:r>
            <a:r>
              <a:rPr lang="en-US" sz="1600" dirty="0">
                <a:latin typeface="Consolas" panose="020B0609020204030204" pitchFamily="49" charset="0"/>
              </a:rPr>
              <a:t> type, char *name, </a:t>
            </a:r>
            <a:r>
              <a:rPr lang="en-US" sz="1600" b="1" dirty="0" err="1">
                <a:solidFill>
                  <a:srgbClr val="C40D1E"/>
                </a:solidFill>
                <a:latin typeface="Consolas" panose="020B0609020204030204" pitchFamily="49" charset="0"/>
              </a:rPr>
              <a:t>size_t</a:t>
            </a:r>
            <a:r>
              <a:rPr lang="en-US" sz="1600" b="1" dirty="0">
                <a:solidFill>
                  <a:srgbClr val="C40D1E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C40D1E"/>
                </a:solidFill>
                <a:latin typeface="Consolas" panose="020B0609020204030204" pitchFamily="49" charset="0"/>
              </a:rPr>
              <a:t>pageSize</a:t>
            </a:r>
            <a:r>
              <a:rPr lang="en-US" sz="16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 err="1">
                <a:latin typeface="Consolas" panose="020B0609020204030204" pitchFamily="49" charset="0"/>
              </a:rPr>
              <a:t>ErrCode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</a:rPr>
              <a:t>drop</a:t>
            </a:r>
            <a:r>
              <a:rPr lang="en-US" sz="1600" dirty="0">
                <a:latin typeface="Consolas" panose="020B0609020204030204" pitchFamily="49" charset="0"/>
              </a:rPr>
              <a:t>(char *name);</a:t>
            </a:r>
          </a:p>
          <a:p>
            <a:r>
              <a:rPr lang="en-US" sz="1600" dirty="0" err="1">
                <a:latin typeface="Consolas" panose="020B0609020204030204" pitchFamily="49" charset="0"/>
              </a:rPr>
              <a:t>ErrCode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latin typeface="Consolas" panose="020B0609020204030204" pitchFamily="49" charset="0"/>
              </a:rPr>
              <a:t>openIndex</a:t>
            </a:r>
            <a:r>
              <a:rPr lang="en-US" sz="1600" dirty="0">
                <a:latin typeface="Consolas" panose="020B0609020204030204" pitchFamily="49" charset="0"/>
              </a:rPr>
              <a:t>(const char *name, </a:t>
            </a:r>
            <a:r>
              <a:rPr lang="en-US" sz="1600" dirty="0" err="1">
                <a:latin typeface="Consolas" panose="020B0609020204030204" pitchFamily="49" charset="0"/>
              </a:rPr>
              <a:t>IdxState</a:t>
            </a:r>
            <a:r>
              <a:rPr lang="en-US" sz="1600" dirty="0">
                <a:latin typeface="Consolas" panose="020B0609020204030204" pitchFamily="49" charset="0"/>
              </a:rPr>
              <a:t> **</a:t>
            </a:r>
            <a:r>
              <a:rPr lang="en-US" sz="1600" dirty="0" err="1">
                <a:latin typeface="Consolas" panose="020B0609020204030204" pitchFamily="49" charset="0"/>
              </a:rPr>
              <a:t>idxState</a:t>
            </a:r>
            <a:r>
              <a:rPr lang="en-US" sz="16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 err="1">
                <a:latin typeface="Consolas" panose="020B0609020204030204" pitchFamily="49" charset="0"/>
              </a:rPr>
              <a:t>ErrCode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latin typeface="Consolas" panose="020B0609020204030204" pitchFamily="49" charset="0"/>
              </a:rPr>
              <a:t>closeIndex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IdxState</a:t>
            </a:r>
            <a:r>
              <a:rPr lang="en-US" sz="1600" dirty="0">
                <a:latin typeface="Consolas" panose="020B0609020204030204" pitchFamily="49" charset="0"/>
              </a:rPr>
              <a:t> *</a:t>
            </a:r>
            <a:r>
              <a:rPr lang="en-US" sz="1600" dirty="0" err="1">
                <a:latin typeface="Consolas" panose="020B0609020204030204" pitchFamily="49" charset="0"/>
              </a:rPr>
              <a:t>idxState</a:t>
            </a:r>
            <a:r>
              <a:rPr lang="en-US" sz="1600" dirty="0">
                <a:latin typeface="Consolas" panose="020B0609020204030204" pitchFamily="49" charset="0"/>
              </a:rPr>
              <a:t>);</a:t>
            </a:r>
          </a:p>
          <a:p>
            <a:endParaRPr lang="en-US" sz="700" dirty="0">
              <a:latin typeface="Consolas" panose="020B0609020204030204" pitchFamily="49" charset="0"/>
            </a:endParaRPr>
          </a:p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// Transaction Handling</a:t>
            </a:r>
          </a:p>
          <a:p>
            <a:r>
              <a:rPr lang="en-US" sz="1600" dirty="0" err="1">
                <a:latin typeface="Consolas" panose="020B0609020204030204" pitchFamily="49" charset="0"/>
              </a:rPr>
              <a:t>ErrCode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latin typeface="Consolas" panose="020B0609020204030204" pitchFamily="49" charset="0"/>
              </a:rPr>
              <a:t>beginTransaction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TxnState</a:t>
            </a:r>
            <a:r>
              <a:rPr lang="en-US" sz="1600" dirty="0">
                <a:latin typeface="Consolas" panose="020B0609020204030204" pitchFamily="49" charset="0"/>
              </a:rPr>
              <a:t> **</a:t>
            </a:r>
            <a:r>
              <a:rPr lang="en-US" sz="1600" dirty="0" err="1">
                <a:latin typeface="Consolas" panose="020B0609020204030204" pitchFamily="49" charset="0"/>
              </a:rPr>
              <a:t>txn</a:t>
            </a:r>
            <a:r>
              <a:rPr lang="en-US" sz="16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 err="1">
                <a:latin typeface="Consolas" panose="020B0609020204030204" pitchFamily="49" charset="0"/>
              </a:rPr>
              <a:t>ErrCode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latin typeface="Consolas" panose="020B0609020204030204" pitchFamily="49" charset="0"/>
              </a:rPr>
              <a:t>abortTransaction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TxnState</a:t>
            </a:r>
            <a:r>
              <a:rPr lang="en-US" sz="1600" dirty="0">
                <a:latin typeface="Consolas" panose="020B0609020204030204" pitchFamily="49" charset="0"/>
              </a:rPr>
              <a:t> *</a:t>
            </a:r>
            <a:r>
              <a:rPr lang="en-US" sz="1600" dirty="0" err="1">
                <a:latin typeface="Consolas" panose="020B0609020204030204" pitchFamily="49" charset="0"/>
              </a:rPr>
              <a:t>txn</a:t>
            </a:r>
            <a:r>
              <a:rPr lang="en-US" sz="16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 err="1">
                <a:latin typeface="Consolas" panose="020B0609020204030204" pitchFamily="49" charset="0"/>
              </a:rPr>
              <a:t>ErrCode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latin typeface="Consolas" panose="020B0609020204030204" pitchFamily="49" charset="0"/>
              </a:rPr>
              <a:t>commitTransaction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TxnState</a:t>
            </a:r>
            <a:r>
              <a:rPr lang="en-US" sz="1600" dirty="0">
                <a:latin typeface="Consolas" panose="020B0609020204030204" pitchFamily="49" charset="0"/>
              </a:rPr>
              <a:t> *</a:t>
            </a:r>
            <a:r>
              <a:rPr lang="en-US" sz="1600" dirty="0" err="1">
                <a:latin typeface="Consolas" panose="020B0609020204030204" pitchFamily="49" charset="0"/>
              </a:rPr>
              <a:t>txn</a:t>
            </a:r>
            <a:r>
              <a:rPr lang="en-US" sz="1600">
                <a:latin typeface="Consolas" panose="020B0609020204030204" pitchFamily="49" charset="0"/>
              </a:rPr>
              <a:t>); </a:t>
            </a:r>
            <a:r>
              <a:rPr lang="en-US" sz="1600" b="1">
                <a:solidFill>
                  <a:srgbClr val="00B050"/>
                </a:solidFill>
                <a:latin typeface="Consolas" panose="020B0609020204030204" pitchFamily="49" charset="0"/>
              </a:rPr>
              <a:t>//guarantee durability!</a:t>
            </a:r>
            <a:endParaRPr lang="en-US" sz="1600" b="1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endParaRPr lang="en-US" sz="700" dirty="0">
              <a:latin typeface="Consolas" panose="020B0609020204030204" pitchFamily="49" charset="0"/>
            </a:endParaRPr>
          </a:p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// Read and Write Operations</a:t>
            </a:r>
          </a:p>
          <a:p>
            <a:r>
              <a:rPr lang="en-US" sz="1600" dirty="0" err="1">
                <a:latin typeface="Consolas" panose="020B0609020204030204" pitchFamily="49" charset="0"/>
              </a:rPr>
              <a:t>ErrCode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</a:rPr>
              <a:t>get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IdxState</a:t>
            </a:r>
            <a:r>
              <a:rPr lang="en-US" sz="1600" dirty="0">
                <a:latin typeface="Consolas" panose="020B0609020204030204" pitchFamily="49" charset="0"/>
              </a:rPr>
              <a:t> *</a:t>
            </a:r>
            <a:r>
              <a:rPr lang="en-US" sz="1600" dirty="0" err="1">
                <a:latin typeface="Consolas" panose="020B0609020204030204" pitchFamily="49" charset="0"/>
              </a:rPr>
              <a:t>idxState</a:t>
            </a:r>
            <a:r>
              <a:rPr lang="en-US" sz="1600" dirty="0">
                <a:latin typeface="Consolas" panose="020B0609020204030204" pitchFamily="49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</a:rPr>
              <a:t>TxnState</a:t>
            </a:r>
            <a:r>
              <a:rPr lang="en-US" sz="1600" dirty="0">
                <a:latin typeface="Consolas" panose="020B0609020204030204" pitchFamily="49" charset="0"/>
              </a:rPr>
              <a:t> *</a:t>
            </a:r>
            <a:r>
              <a:rPr lang="en-US" sz="1600" dirty="0" err="1">
                <a:latin typeface="Consolas" panose="020B0609020204030204" pitchFamily="49" charset="0"/>
              </a:rPr>
              <a:t>txn</a:t>
            </a:r>
            <a:r>
              <a:rPr lang="en-US" sz="1600" dirty="0">
                <a:latin typeface="Consolas" panose="020B0609020204030204" pitchFamily="49" charset="0"/>
              </a:rPr>
              <a:t>, Record *record);</a:t>
            </a:r>
          </a:p>
          <a:p>
            <a:r>
              <a:rPr lang="en-US" sz="1600" dirty="0" err="1">
                <a:latin typeface="Consolas" panose="020B0609020204030204" pitchFamily="49" charset="0"/>
              </a:rPr>
              <a:t>ErrCode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latin typeface="Consolas" panose="020B0609020204030204" pitchFamily="49" charset="0"/>
              </a:rPr>
              <a:t>getNext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IdxState</a:t>
            </a:r>
            <a:r>
              <a:rPr lang="en-US" sz="1600" dirty="0">
                <a:latin typeface="Consolas" panose="020B0609020204030204" pitchFamily="49" charset="0"/>
              </a:rPr>
              <a:t> *</a:t>
            </a:r>
            <a:r>
              <a:rPr lang="en-US" sz="1600" dirty="0" err="1">
                <a:latin typeface="Consolas" panose="020B0609020204030204" pitchFamily="49" charset="0"/>
              </a:rPr>
              <a:t>idxState</a:t>
            </a:r>
            <a:r>
              <a:rPr lang="en-US" sz="1600" dirty="0">
                <a:latin typeface="Consolas" panose="020B0609020204030204" pitchFamily="49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</a:rPr>
              <a:t>TxnState</a:t>
            </a:r>
            <a:r>
              <a:rPr lang="en-US" sz="1600" dirty="0">
                <a:latin typeface="Consolas" panose="020B0609020204030204" pitchFamily="49" charset="0"/>
              </a:rPr>
              <a:t> *</a:t>
            </a:r>
            <a:r>
              <a:rPr lang="en-US" sz="1600" dirty="0" err="1">
                <a:latin typeface="Consolas" panose="020B0609020204030204" pitchFamily="49" charset="0"/>
              </a:rPr>
              <a:t>txn</a:t>
            </a:r>
            <a:r>
              <a:rPr lang="en-US" sz="1600" dirty="0">
                <a:latin typeface="Consolas" panose="020B0609020204030204" pitchFamily="49" charset="0"/>
              </a:rPr>
              <a:t>, Record *record);</a:t>
            </a:r>
          </a:p>
          <a:p>
            <a:r>
              <a:rPr lang="en-US" sz="1600" dirty="0" err="1">
                <a:latin typeface="Consolas" panose="020B0609020204030204" pitchFamily="49" charset="0"/>
              </a:rPr>
              <a:t>ErrCode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latin typeface="Consolas" panose="020B0609020204030204" pitchFamily="49" charset="0"/>
              </a:rPr>
              <a:t>insertRecord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IdxState</a:t>
            </a:r>
            <a:r>
              <a:rPr lang="en-US" sz="1600" dirty="0">
                <a:latin typeface="Consolas" panose="020B0609020204030204" pitchFamily="49" charset="0"/>
              </a:rPr>
              <a:t> *</a:t>
            </a:r>
            <a:r>
              <a:rPr lang="en-US" sz="1600" dirty="0" err="1">
                <a:latin typeface="Consolas" panose="020B0609020204030204" pitchFamily="49" charset="0"/>
              </a:rPr>
              <a:t>idxState</a:t>
            </a:r>
            <a:r>
              <a:rPr lang="en-US" sz="1600" dirty="0">
                <a:latin typeface="Consolas" panose="020B0609020204030204" pitchFamily="49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</a:rPr>
              <a:t>TxnState</a:t>
            </a:r>
            <a:r>
              <a:rPr lang="en-US" sz="1600" dirty="0">
                <a:latin typeface="Consolas" panose="020B0609020204030204" pitchFamily="49" charset="0"/>
              </a:rPr>
              <a:t> *</a:t>
            </a:r>
            <a:r>
              <a:rPr lang="en-US" sz="1600" dirty="0" err="1">
                <a:latin typeface="Consolas" panose="020B0609020204030204" pitchFamily="49" charset="0"/>
              </a:rPr>
              <a:t>txn</a:t>
            </a:r>
            <a:r>
              <a:rPr lang="en-US" sz="1600" dirty="0">
                <a:latin typeface="Consolas" panose="020B0609020204030204" pitchFamily="49" charset="0"/>
              </a:rPr>
              <a:t>, Key *k, const char* payload);</a:t>
            </a:r>
          </a:p>
          <a:p>
            <a:r>
              <a:rPr lang="en-US" sz="1600" dirty="0" err="1">
                <a:latin typeface="Consolas" panose="020B0609020204030204" pitchFamily="49" charset="0"/>
              </a:rPr>
              <a:t>ErrCode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latin typeface="Consolas" panose="020B0609020204030204" pitchFamily="49" charset="0"/>
              </a:rPr>
              <a:t>deleteRecord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IdxState</a:t>
            </a:r>
            <a:r>
              <a:rPr lang="en-US" sz="1600" dirty="0">
                <a:latin typeface="Consolas" panose="020B0609020204030204" pitchFamily="49" charset="0"/>
              </a:rPr>
              <a:t> *</a:t>
            </a:r>
            <a:r>
              <a:rPr lang="en-US" sz="1600" dirty="0" err="1">
                <a:latin typeface="Consolas" panose="020B0609020204030204" pitchFamily="49" charset="0"/>
              </a:rPr>
              <a:t>idxState</a:t>
            </a:r>
            <a:r>
              <a:rPr lang="en-US" sz="1600" dirty="0">
                <a:latin typeface="Consolas" panose="020B0609020204030204" pitchFamily="49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</a:rPr>
              <a:t>TxnState</a:t>
            </a:r>
            <a:r>
              <a:rPr lang="en-US" sz="1600" dirty="0">
                <a:latin typeface="Consolas" panose="020B0609020204030204" pitchFamily="49" charset="0"/>
              </a:rPr>
              <a:t> *</a:t>
            </a:r>
            <a:r>
              <a:rPr lang="en-US" sz="1600" dirty="0" err="1">
                <a:latin typeface="Consolas" panose="020B0609020204030204" pitchFamily="49" charset="0"/>
              </a:rPr>
              <a:t>txn</a:t>
            </a:r>
            <a:r>
              <a:rPr lang="en-US" sz="1600" dirty="0">
                <a:latin typeface="Consolas" panose="020B0609020204030204" pitchFamily="49" charset="0"/>
              </a:rPr>
              <a:t>, Record *record);</a:t>
            </a:r>
          </a:p>
        </p:txBody>
      </p:sp>
    </p:spTree>
    <p:extLst>
      <p:ext uri="{BB962C8B-B14F-4D97-AF65-F5344CB8AC3E}">
        <p14:creationId xmlns:p14="http://schemas.microsoft.com/office/powerpoint/2010/main" val="323041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9832A-7462-CE84-0AF6-245C630632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#2 Duplicate Detection (D2IP)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9B8C2-8511-D114-9724-88D8D387D3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455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77752A-3C19-3D7B-F46B-F552950D51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Course Organization</a:t>
            </a:r>
          </a:p>
          <a:p>
            <a:r>
              <a:rPr lang="en-US" dirty="0"/>
              <a:t>Background Data Management</a:t>
            </a:r>
          </a:p>
          <a:p>
            <a:r>
              <a:rPr lang="en-US" dirty="0"/>
              <a:t>#1 Disk-based B-Trees (DAMS)</a:t>
            </a:r>
          </a:p>
          <a:p>
            <a:r>
              <a:rPr lang="en-US" dirty="0"/>
              <a:t>#2 Duplicate Detection (D2IP)</a:t>
            </a:r>
          </a:p>
          <a:p>
            <a:r>
              <a:rPr lang="en-US" dirty="0"/>
              <a:t>#3 Provenance Tracking in ML Pipelines (DEEM)</a:t>
            </a:r>
          </a:p>
          <a:p>
            <a:r>
              <a:rPr lang="en-US" dirty="0">
                <a:solidFill>
                  <a:schemeClr val="tx1"/>
                </a:solidFill>
              </a:rPr>
              <a:t>Course</a:t>
            </a:r>
            <a:r>
              <a:rPr lang="en-US" dirty="0">
                <a:solidFill>
                  <a:srgbClr val="C40D1E"/>
                </a:solidFill>
              </a:rPr>
              <a:t> Selection/Enrolment</a:t>
            </a:r>
            <a:r>
              <a:rPr lang="en-US" dirty="0"/>
              <a:t>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3A55A-84FA-DA28-D1A0-B8512BB22E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728501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47CA1-EF11-6EA6-B41C-40E954F30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D680A4-4CFF-E93E-190C-C63A72226C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5866" y="2582402"/>
            <a:ext cx="10051173" cy="717437"/>
          </a:xfrm>
        </p:spPr>
        <p:txBody>
          <a:bodyPr/>
          <a:lstStyle/>
          <a:p>
            <a:r>
              <a:rPr lang="en-US" dirty="0"/>
              <a:t>#3 Provenance Tracking in ML Pipelines (DEEM)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8C265A-4265-632B-A999-CA592F0F09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799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9832A-7462-CE84-0AF6-245C630632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Course Selection/Enrolment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9B8C2-8511-D114-9724-88D8D387D3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7741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6966C-8B94-2E39-60B2-5C43D1B607A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Disk-based B-Trees (DAMS)</a:t>
            </a:r>
          </a:p>
          <a:p>
            <a:pPr lvl="1"/>
            <a:r>
              <a:rPr lang="en-US" dirty="0"/>
              <a:t>Capacity: 48/80</a:t>
            </a:r>
          </a:p>
          <a:p>
            <a:r>
              <a:rPr lang="en-US" dirty="0"/>
              <a:t>#2 Duplicate Detection (D2IP)</a:t>
            </a:r>
          </a:p>
          <a:p>
            <a:pPr lvl="1"/>
            <a:r>
              <a:rPr lang="en-US" dirty="0"/>
              <a:t>Capacity: 16/80</a:t>
            </a:r>
          </a:p>
          <a:p>
            <a:r>
              <a:rPr lang="en-US" dirty="0"/>
              <a:t>#3 Provenance Tracking in ML Pipeline (DEEM)</a:t>
            </a:r>
          </a:p>
          <a:p>
            <a:pPr lvl="1"/>
            <a:r>
              <a:rPr lang="en-US" dirty="0"/>
              <a:t>Capacity: 16/80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505470-C1EC-F550-C99E-F7BD1305B2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Select Your Course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DE062F-C547-A497-0A21-C3C08163BBC1}"/>
              </a:ext>
            </a:extLst>
          </p:cNvPr>
          <p:cNvSpPr txBox="1"/>
          <p:nvPr/>
        </p:nvSpPr>
        <p:spPr>
          <a:xfrm>
            <a:off x="826452" y="4245996"/>
            <a:ext cx="1060175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200" dirty="0">
                <a:hlinkClick r:id="rId2"/>
              </a:rPr>
              <a:t>https://forms.gle/HFvzPCHHpcyZis8KA</a:t>
            </a:r>
            <a:r>
              <a:rPr lang="en-US" sz="5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353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C20C36-E1A2-19A7-8F6D-85E46EC84D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Course Organization</a:t>
            </a:r>
          </a:p>
          <a:p>
            <a:r>
              <a:rPr lang="en-US" dirty="0"/>
              <a:t>Background Data Management</a:t>
            </a:r>
          </a:p>
          <a:p>
            <a:r>
              <a:rPr lang="en-US" dirty="0"/>
              <a:t>#1 Disk-based B-Trees (DAMS)</a:t>
            </a:r>
          </a:p>
          <a:p>
            <a:r>
              <a:rPr lang="en-US" dirty="0"/>
              <a:t>#2 Duplicate Detection (D2IP)</a:t>
            </a:r>
          </a:p>
          <a:p>
            <a:r>
              <a:rPr lang="en-US" dirty="0"/>
              <a:t>#3 Provenance Tracking in ML Pipelines (DEEM)</a:t>
            </a:r>
          </a:p>
          <a:p>
            <a:r>
              <a:rPr lang="en-US" dirty="0">
                <a:solidFill>
                  <a:srgbClr val="C40D1E"/>
                </a:solidFill>
              </a:rPr>
              <a:t>Course Selection/Enrolment</a:t>
            </a:r>
            <a:r>
              <a:rPr lang="en-US" dirty="0"/>
              <a:t> by </a:t>
            </a:r>
            <a:r>
              <a:rPr lang="en-US" dirty="0">
                <a:solidFill>
                  <a:srgbClr val="7889FB"/>
                </a:solidFill>
              </a:rPr>
              <a:t>Oct 21 EOD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3EAB1-F127-C540-FA42-25B5B48C79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Summary &amp; QA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41A884-634A-E43F-F647-F1181829BB63}"/>
              </a:ext>
            </a:extLst>
          </p:cNvPr>
          <p:cNvSpPr txBox="1"/>
          <p:nvPr/>
        </p:nvSpPr>
        <p:spPr>
          <a:xfrm>
            <a:off x="5787613" y="965746"/>
            <a:ext cx="4055633" cy="121571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7300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6F39F8-FA34-6DBE-5147-0A6526C9CBF7}"/>
              </a:ext>
            </a:extLst>
          </p:cNvPr>
          <p:cNvSpPr txBox="1"/>
          <p:nvPr/>
        </p:nvSpPr>
        <p:spPr>
          <a:xfrm>
            <a:off x="826452" y="4235238"/>
            <a:ext cx="1060175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200" dirty="0">
                <a:hlinkClick r:id="rId3"/>
              </a:rPr>
              <a:t>https://forms.gle/HFvzPCHHpcyZis8KA</a:t>
            </a:r>
            <a:r>
              <a:rPr lang="en-US" sz="5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4112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9832A-7462-CE84-0AF6-245C630632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Course Organization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9B8C2-8511-D114-9724-88D8D387D3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142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D624EC-7EA9-F406-396B-ACBF61BBB3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Language</a:t>
            </a:r>
          </a:p>
          <a:p>
            <a:pPr lvl="1"/>
            <a:r>
              <a:rPr lang="en-US" dirty="0"/>
              <a:t>Lectures and slides: </a:t>
            </a:r>
            <a:r>
              <a:rPr lang="en-US" b="1" dirty="0">
                <a:solidFill>
                  <a:srgbClr val="7889FB"/>
                </a:solidFill>
              </a:rPr>
              <a:t>English </a:t>
            </a:r>
            <a:r>
              <a:rPr lang="en-US" dirty="0"/>
              <a:t>(German if preferred)</a:t>
            </a:r>
          </a:p>
          <a:p>
            <a:pPr lvl="1"/>
            <a:r>
              <a:rPr lang="en-US" dirty="0"/>
              <a:t>Communication and presentations: </a:t>
            </a:r>
            <a:r>
              <a:rPr lang="en-US" b="1" dirty="0">
                <a:solidFill>
                  <a:srgbClr val="7889FB"/>
                </a:solidFill>
              </a:rPr>
              <a:t>English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b="1" dirty="0">
                <a:solidFill>
                  <a:schemeClr val="accent1"/>
                </a:solidFill>
              </a:rPr>
              <a:t>German</a:t>
            </a:r>
            <a:endParaRPr lang="en-US" sz="400" dirty="0">
              <a:solidFill>
                <a:schemeClr val="accent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Informal language </a:t>
            </a:r>
            <a:r>
              <a:rPr lang="en-US" dirty="0"/>
              <a:t>(first name is fine)</a:t>
            </a:r>
          </a:p>
          <a:p>
            <a:pPr lvl="1"/>
            <a:r>
              <a:rPr lang="en-US" dirty="0"/>
              <a:t>Offline </a:t>
            </a:r>
            <a:r>
              <a:rPr lang="en-US" b="1" dirty="0">
                <a:solidFill>
                  <a:srgbClr val="C40D1E"/>
                </a:solidFill>
              </a:rPr>
              <a:t>Q&amp;A in forum</a:t>
            </a:r>
            <a:r>
              <a:rPr lang="en-US" dirty="0"/>
              <a:t>, answered by teaching assistants</a:t>
            </a:r>
          </a:p>
          <a:p>
            <a:pPr lvl="1"/>
            <a:endParaRPr lang="en-US" dirty="0"/>
          </a:p>
          <a:p>
            <a:r>
              <a:rPr lang="en-US" dirty="0"/>
              <a:t>Course Format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6 ECTS</a:t>
            </a:r>
            <a:r>
              <a:rPr lang="en-US" dirty="0"/>
              <a:t> (4 SWS) bachelor computer science / information systems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Every-other-week lectures</a:t>
            </a:r>
            <a:r>
              <a:rPr lang="en-US" dirty="0"/>
              <a:t> (</a:t>
            </a:r>
            <a:r>
              <a:rPr lang="en-US" b="1" dirty="0">
                <a:solidFill>
                  <a:schemeClr val="accent1"/>
                </a:solidFill>
              </a:rPr>
              <a:t>Mon 4.15pm </a:t>
            </a:r>
            <a:r>
              <a:rPr lang="en-US" b="1" dirty="0">
                <a:solidFill>
                  <a:srgbClr val="7889FB"/>
                </a:solidFill>
              </a:rPr>
              <a:t>sharp</a:t>
            </a:r>
            <a:r>
              <a:rPr lang="en-US" dirty="0"/>
              <a:t>, including </a:t>
            </a:r>
            <a:r>
              <a:rPr lang="en-US" b="1" dirty="0">
                <a:solidFill>
                  <a:schemeClr val="accent1"/>
                </a:solidFill>
              </a:rPr>
              <a:t>Q&amp;A</a:t>
            </a:r>
            <a:r>
              <a:rPr lang="en-US" dirty="0"/>
              <a:t>), </a:t>
            </a:r>
            <a:r>
              <a:rPr lang="en-US" b="1" dirty="0">
                <a:solidFill>
                  <a:srgbClr val="7889FB"/>
                </a:solidFill>
              </a:rPr>
              <a:t>attendance optional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Prerequisites</a:t>
            </a:r>
          </a:p>
          <a:p>
            <a:pPr lvl="1"/>
            <a:r>
              <a:rPr lang="en-US" dirty="0"/>
              <a:t>Basic programming skills in languages such as </a:t>
            </a:r>
            <a:r>
              <a:rPr lang="en-US" b="1" dirty="0">
                <a:solidFill>
                  <a:srgbClr val="7889FB"/>
                </a:solidFill>
              </a:rPr>
              <a:t>C, C++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Java</a:t>
            </a:r>
            <a:r>
              <a:rPr lang="en-US" dirty="0"/>
              <a:t>, Rust,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Basic understanding of data management SQL / RA (or willingness to fill gaps)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868FB-98CE-85A2-2F03-D621431AE2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Basic Course Organization </a:t>
            </a:r>
          </a:p>
        </p:txBody>
      </p:sp>
    </p:spTree>
    <p:extLst>
      <p:ext uri="{BB962C8B-B14F-4D97-AF65-F5344CB8AC3E}">
        <p14:creationId xmlns:p14="http://schemas.microsoft.com/office/powerpoint/2010/main" val="273817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2B4DB3-DB4F-1097-7889-58DFC60F83E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Apply basic programming skills</a:t>
            </a:r>
            <a:r>
              <a:rPr lang="en-US" dirty="0"/>
              <a:t> to more complex problem (in self-organized team work)</a:t>
            </a:r>
          </a:p>
          <a:p>
            <a:pPr lvl="1"/>
            <a:r>
              <a:rPr lang="en-US" dirty="0"/>
              <a:t>Technical focus on data management and data systems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Holistic programming projects: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prototyping, design, versioning, tests, experiments, benchmarks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r>
              <a:rPr lang="en-US" dirty="0"/>
              <a:t>Grading: Pass/Fail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Project Implementation</a:t>
            </a:r>
            <a:r>
              <a:rPr lang="en-US" dirty="0"/>
              <a:t> (project source code) [</a:t>
            </a:r>
            <a:r>
              <a:rPr lang="en-US" b="1" dirty="0">
                <a:solidFill>
                  <a:srgbClr val="C40D1E"/>
                </a:solidFill>
              </a:rPr>
              <a:t>45%</a:t>
            </a:r>
            <a:r>
              <a:rPr lang="en-US" dirty="0"/>
              <a:t>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Component and Functional Tests</a:t>
            </a:r>
            <a:r>
              <a:rPr lang="en-US" dirty="0"/>
              <a:t> (test source code) [</a:t>
            </a:r>
            <a:r>
              <a:rPr lang="en-US" b="1" dirty="0">
                <a:solidFill>
                  <a:srgbClr val="C40D1E"/>
                </a:solidFill>
              </a:rPr>
              <a:t>10%</a:t>
            </a:r>
            <a:r>
              <a:rPr lang="en-US" dirty="0"/>
              <a:t>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Runtime Experiments</a:t>
            </a:r>
            <a:r>
              <a:rPr lang="en-US" dirty="0"/>
              <a:t> (achieve performance target) [</a:t>
            </a:r>
            <a:r>
              <a:rPr lang="en-US" b="1" dirty="0">
                <a:solidFill>
                  <a:srgbClr val="C40D1E"/>
                </a:solidFill>
              </a:rPr>
              <a:t>15%</a:t>
            </a:r>
            <a:r>
              <a:rPr lang="en-US" dirty="0"/>
              <a:t>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Documentation</a:t>
            </a:r>
            <a:r>
              <a:rPr lang="en-US" dirty="0"/>
              <a:t> (design document up to 5 pages / code documentation) [</a:t>
            </a:r>
            <a:r>
              <a:rPr lang="en-US" b="1" dirty="0">
                <a:solidFill>
                  <a:srgbClr val="C40D1E"/>
                </a:solidFill>
              </a:rPr>
              <a:t>15%</a:t>
            </a:r>
            <a:r>
              <a:rPr lang="en-US" dirty="0"/>
              <a:t>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Result Presentation</a:t>
            </a:r>
            <a:r>
              <a:rPr lang="en-US" dirty="0"/>
              <a:t> (10min talk) [</a:t>
            </a:r>
            <a:r>
              <a:rPr lang="en-US" b="1" dirty="0">
                <a:solidFill>
                  <a:srgbClr val="C40D1E"/>
                </a:solidFill>
              </a:rPr>
              <a:t>15%</a:t>
            </a:r>
            <a:r>
              <a:rPr lang="en-US" dirty="0"/>
              <a:t>]</a:t>
            </a:r>
          </a:p>
          <a:p>
            <a:pPr lvl="1"/>
            <a:endParaRPr lang="en-US" dirty="0"/>
          </a:p>
          <a:p>
            <a:r>
              <a:rPr lang="en-US" dirty="0"/>
              <a:t>Academic Honesty / No Plagiarism</a:t>
            </a:r>
            <a:r>
              <a:rPr lang="en-US" b="0" dirty="0"/>
              <a:t> (incl LLMs like ChatGPT)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EC7FA-1190-351C-05E1-BEAA4F017F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Course Goals and Structure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8AEA38-F0CA-9CBF-39B7-BB1EFECD5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834" y="5011741"/>
            <a:ext cx="669627" cy="66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8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99D0A5-2901-B014-01B3-21815810D6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Disk-based B-Trees</a:t>
            </a:r>
          </a:p>
          <a:p>
            <a:pPr lvl="1"/>
            <a:r>
              <a:rPr lang="en-US" dirty="0"/>
              <a:t>Capacity: 48/80</a:t>
            </a:r>
          </a:p>
          <a:p>
            <a:pPr lvl="1"/>
            <a:r>
              <a:rPr lang="en-US" dirty="0"/>
              <a:t>Organized by </a:t>
            </a:r>
            <a:r>
              <a:rPr lang="en-US" b="1" dirty="0">
                <a:solidFill>
                  <a:srgbClr val="7889FB"/>
                </a:solidFill>
              </a:rPr>
              <a:t>DAMS</a:t>
            </a:r>
            <a:r>
              <a:rPr lang="en-US" dirty="0"/>
              <a:t> group</a:t>
            </a:r>
          </a:p>
          <a:p>
            <a:pPr lvl="1"/>
            <a:r>
              <a:rPr lang="en-US" dirty="0"/>
              <a:t>Focus on index structures</a:t>
            </a:r>
          </a:p>
          <a:p>
            <a:pPr lvl="1"/>
            <a:r>
              <a:rPr lang="en-US" dirty="0"/>
              <a:t>Lectures every-other-week in </a:t>
            </a:r>
            <a:r>
              <a:rPr lang="en-US" b="1" dirty="0">
                <a:solidFill>
                  <a:srgbClr val="C40D1E"/>
                </a:solidFill>
              </a:rPr>
              <a:t>H 0111</a:t>
            </a:r>
          </a:p>
          <a:p>
            <a:r>
              <a:rPr lang="en-US" dirty="0"/>
              <a:t>#2 Duplicate Detection</a:t>
            </a:r>
          </a:p>
          <a:p>
            <a:pPr lvl="1"/>
            <a:r>
              <a:rPr lang="en-US" dirty="0"/>
              <a:t>Capacity: 16/80</a:t>
            </a:r>
          </a:p>
          <a:p>
            <a:pPr lvl="1"/>
            <a:r>
              <a:rPr lang="en-US" dirty="0"/>
              <a:t>Organized by </a:t>
            </a:r>
            <a:r>
              <a:rPr lang="en-US" b="1" dirty="0">
                <a:solidFill>
                  <a:srgbClr val="7889FB"/>
                </a:solidFill>
              </a:rPr>
              <a:t>D2IP</a:t>
            </a:r>
            <a:r>
              <a:rPr lang="en-US" dirty="0"/>
              <a:t> group</a:t>
            </a:r>
          </a:p>
          <a:p>
            <a:pPr lvl="1"/>
            <a:r>
              <a:rPr lang="en-US" dirty="0"/>
              <a:t>Focus on entity resolution</a:t>
            </a:r>
          </a:p>
          <a:p>
            <a:r>
              <a:rPr lang="en-US" dirty="0"/>
              <a:t>#2 Provenance Tracking in ML Pipelines</a:t>
            </a:r>
          </a:p>
          <a:p>
            <a:pPr lvl="1"/>
            <a:r>
              <a:rPr lang="en-US" dirty="0"/>
              <a:t>Capacity: 16/80</a:t>
            </a:r>
          </a:p>
          <a:p>
            <a:pPr lvl="1"/>
            <a:r>
              <a:rPr lang="en-US" dirty="0"/>
              <a:t>Organized by </a:t>
            </a:r>
            <a:r>
              <a:rPr lang="en-US" b="1" dirty="0">
                <a:solidFill>
                  <a:srgbClr val="7889FB"/>
                </a:solidFill>
              </a:rPr>
              <a:t>D2IP</a:t>
            </a:r>
            <a:r>
              <a:rPr lang="en-US" dirty="0"/>
              <a:t> group</a:t>
            </a:r>
          </a:p>
          <a:p>
            <a:pPr lvl="1"/>
            <a:r>
              <a:rPr lang="en-US" dirty="0"/>
              <a:t>Focus on entity resolution</a:t>
            </a:r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323D69-12B2-D132-6BC0-99512EBDDB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Sub-Course Offerings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5835FF-D1CA-D5F8-8B07-F7DA1295235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40D1E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/>
              <a:t>Admitted Students:</a:t>
            </a:r>
          </a:p>
          <a:p>
            <a:pPr lvl="1"/>
            <a:r>
              <a:rPr lang="en-US" dirty="0"/>
              <a:t>5 + 48 on ISIS (incl duplicates)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Total registrations: up to 80</a:t>
            </a:r>
            <a:br>
              <a:rPr lang="en-US" b="1" dirty="0">
                <a:solidFill>
                  <a:srgbClr val="C40D1E"/>
                </a:solidFill>
              </a:rPr>
            </a:b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 20 teams, 4 students each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46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9832A-7462-CE84-0AF6-245C630632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Background Data Management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9B8C2-8511-D114-9724-88D8D387D3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469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934F7D-DBA5-E5F7-DF65-FE1C10E53D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History 1970/1980s </a:t>
            </a:r>
            <a:br>
              <a:rPr lang="en-US" dirty="0"/>
            </a:br>
            <a:r>
              <a:rPr lang="en-US" dirty="0"/>
              <a:t>Relational Database Systems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A49D5F-5E05-5316-0E02-30743E1048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2223" y="1680274"/>
            <a:ext cx="1982430" cy="16127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DE9604-FF0E-0D1D-C17E-33A58B81BD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7291" y="4369490"/>
            <a:ext cx="1286256" cy="141489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0F2199C-C00E-1DA0-CD85-A00BDFA5B9E0}"/>
              </a:ext>
            </a:extLst>
          </p:cNvPr>
          <p:cNvSpPr/>
          <p:nvPr/>
        </p:nvSpPr>
        <p:spPr>
          <a:xfrm>
            <a:off x="6003546" y="4268185"/>
            <a:ext cx="38157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Edgar F. “Ted”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Codd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@ IBM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Research (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Turing Award ‘81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26EFA9-7515-F95B-4D21-5ADDE25B2F88}"/>
              </a:ext>
            </a:extLst>
          </p:cNvPr>
          <p:cNvSpPr txBox="1"/>
          <p:nvPr/>
        </p:nvSpPr>
        <p:spPr>
          <a:xfrm>
            <a:off x="4653407" y="3833042"/>
            <a:ext cx="2705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Relational Model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555DA7-B81A-B1F8-16F8-DF27B2B8888C}"/>
              </a:ext>
            </a:extLst>
          </p:cNvPr>
          <p:cNvSpPr txBox="1"/>
          <p:nvPr/>
        </p:nvSpPr>
        <p:spPr>
          <a:xfrm>
            <a:off x="4020397" y="1303484"/>
            <a:ext cx="860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92297C-BCFE-764D-64FE-4C99E21CFAF8}"/>
              </a:ext>
            </a:extLst>
          </p:cNvPr>
          <p:cNvSpPr txBox="1"/>
          <p:nvPr/>
        </p:nvSpPr>
        <p:spPr>
          <a:xfrm>
            <a:off x="2995835" y="2043512"/>
            <a:ext cx="29040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Ingres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@ UC Berkeley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Stonebraker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et al.,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Turing Award ‘14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129CEB-87D3-6DA0-0D8A-B7EA7F5920B6}"/>
              </a:ext>
            </a:extLst>
          </p:cNvPr>
          <p:cNvSpPr txBox="1"/>
          <p:nvPr/>
        </p:nvSpPr>
        <p:spPr>
          <a:xfrm>
            <a:off x="6534622" y="202512"/>
            <a:ext cx="1939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SQL Standard 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(SQL-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86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4D09F48-4397-A4ED-9449-FB2BF2BBEF94}"/>
              </a:ext>
            </a:extLst>
          </p:cNvPr>
          <p:cNvCxnSpPr>
            <a:stCxn id="15" idx="0"/>
            <a:endCxn id="14" idx="2"/>
          </p:cNvCxnSpPr>
          <p:nvPr/>
        </p:nvCxnSpPr>
        <p:spPr>
          <a:xfrm flipV="1">
            <a:off x="4447858" y="1672816"/>
            <a:ext cx="2872" cy="37069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CD4138E-38CA-A5AA-992D-738A0153F5CA}"/>
              </a:ext>
            </a:extLst>
          </p:cNvPr>
          <p:cNvCxnSpPr>
            <a:stCxn id="13" idx="0"/>
            <a:endCxn id="15" idx="2"/>
          </p:cNvCxnSpPr>
          <p:nvPr/>
        </p:nvCxnSpPr>
        <p:spPr>
          <a:xfrm flipH="1" flipV="1">
            <a:off x="4447858" y="2966842"/>
            <a:ext cx="1558295" cy="86620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488ACDA-CEB7-489F-1873-A6207C801D71}"/>
              </a:ext>
            </a:extLst>
          </p:cNvPr>
          <p:cNvSpPr txBox="1"/>
          <p:nvPr/>
        </p:nvSpPr>
        <p:spPr>
          <a:xfrm>
            <a:off x="7241010" y="4978715"/>
            <a:ext cx="29597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[E. F. Codd: A Relational Model of Data for Large Shared Data Banks.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Comm. ACM 13(6),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1970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D68A24A-2BE3-29C5-3D65-D5243096EF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0156" y="4402281"/>
            <a:ext cx="927745" cy="1200829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AD353CA-308B-C7A5-BD80-85822C4AB5E5}"/>
              </a:ext>
            </a:extLst>
          </p:cNvPr>
          <p:cNvCxnSpPr>
            <a:stCxn id="24" idx="0"/>
            <a:endCxn id="16" idx="2"/>
          </p:cNvCxnSpPr>
          <p:nvPr/>
        </p:nvCxnSpPr>
        <p:spPr>
          <a:xfrm flipH="1" flipV="1">
            <a:off x="7504288" y="848843"/>
            <a:ext cx="1514" cy="236223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623B283-8FEF-34B4-FBEA-03EDFA3D12FF}"/>
              </a:ext>
            </a:extLst>
          </p:cNvPr>
          <p:cNvSpPr txBox="1"/>
          <p:nvPr/>
        </p:nvSpPr>
        <p:spPr>
          <a:xfrm>
            <a:off x="3083053" y="3253045"/>
            <a:ext cx="1915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Tuple Calculus</a:t>
            </a:r>
          </a:p>
        </p:txBody>
      </p:sp>
      <p:pic>
        <p:nvPicPr>
          <p:cNvPr id="23" name="Content Placeholder 4">
            <a:extLst>
              <a:ext uri="{FF2B5EF4-FFF2-40B4-BE49-F238E27FC236}">
                <a16:creationId xmlns:a16="http://schemas.microsoft.com/office/drawing/2014/main" id="{1FFE5C9F-67E4-3D9B-5845-7040C3D300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386" y="1558294"/>
            <a:ext cx="2008370" cy="161278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54EF0CA-04A4-777B-E55A-CFB08F02FD21}"/>
              </a:ext>
            </a:extLst>
          </p:cNvPr>
          <p:cNvSpPr txBox="1"/>
          <p:nvPr/>
        </p:nvSpPr>
        <p:spPr>
          <a:xfrm>
            <a:off x="6907916" y="1085066"/>
            <a:ext cx="1195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SEQUEL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A581AC-C382-BD32-FB1D-A5F2EBC14742}"/>
              </a:ext>
            </a:extLst>
          </p:cNvPr>
          <p:cNvSpPr txBox="1"/>
          <p:nvPr/>
        </p:nvSpPr>
        <p:spPr>
          <a:xfrm>
            <a:off x="6327607" y="1768567"/>
            <a:ext cx="2364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System R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@ IBM Research –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Almaden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(Jim Gray et al.,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Turing Award ‘98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775168E-7519-2B08-F78A-963F0977F7B3}"/>
              </a:ext>
            </a:extLst>
          </p:cNvPr>
          <p:cNvCxnSpPr>
            <a:stCxn id="25" idx="0"/>
            <a:endCxn id="24" idx="2"/>
          </p:cNvCxnSpPr>
          <p:nvPr/>
        </p:nvCxnSpPr>
        <p:spPr>
          <a:xfrm flipH="1" flipV="1">
            <a:off x="7505802" y="1454398"/>
            <a:ext cx="3927" cy="31416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525D9DE-0BF7-2A23-96FA-BE40751E2171}"/>
              </a:ext>
            </a:extLst>
          </p:cNvPr>
          <p:cNvCxnSpPr>
            <a:stCxn id="13" idx="0"/>
            <a:endCxn id="25" idx="2"/>
          </p:cNvCxnSpPr>
          <p:nvPr/>
        </p:nvCxnSpPr>
        <p:spPr>
          <a:xfrm flipV="1">
            <a:off x="6006153" y="2968896"/>
            <a:ext cx="1503576" cy="86414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08369D9-43AC-B4C0-8501-DBA3BA699B0B}"/>
              </a:ext>
            </a:extLst>
          </p:cNvPr>
          <p:cNvSpPr txBox="1"/>
          <p:nvPr/>
        </p:nvSpPr>
        <p:spPr>
          <a:xfrm>
            <a:off x="6840422" y="3248576"/>
            <a:ext cx="2554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Relational Algebra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A3C1201-750D-959E-14F9-AEF8EEA4CC5D}"/>
              </a:ext>
            </a:extLst>
          </p:cNvPr>
          <p:cNvSpPr/>
          <p:nvPr/>
        </p:nvSpPr>
        <p:spPr>
          <a:xfrm>
            <a:off x="1645492" y="4413696"/>
            <a:ext cx="31964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Goal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Independence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(physical data independence)</a:t>
            </a:r>
          </a:p>
          <a:p>
            <a:pPr marL="36576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Ordering Dependence</a:t>
            </a:r>
          </a:p>
          <a:p>
            <a:pPr marL="36576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Indexing Dependence</a:t>
            </a:r>
          </a:p>
          <a:p>
            <a:pPr marL="36576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Access Path Dependence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59170F8-326E-0450-B127-3A5BE86F0191}"/>
              </a:ext>
            </a:extLst>
          </p:cNvPr>
          <p:cNvSpPr txBox="1"/>
          <p:nvPr/>
        </p:nvSpPr>
        <p:spPr>
          <a:xfrm>
            <a:off x="8687328" y="213682"/>
            <a:ext cx="1856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Oracle, IBM DB2, Informix, Sybase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MS SQL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710394E-0647-4F0A-9F7F-8267EA906A30}"/>
              </a:ext>
            </a:extLst>
          </p:cNvPr>
          <p:cNvCxnSpPr>
            <a:stCxn id="14" idx="3"/>
            <a:endCxn id="24" idx="1"/>
          </p:cNvCxnSpPr>
          <p:nvPr/>
        </p:nvCxnSpPr>
        <p:spPr>
          <a:xfrm flipV="1">
            <a:off x="4881063" y="1269732"/>
            <a:ext cx="2026853" cy="218418"/>
          </a:xfrm>
          <a:prstGeom prst="straightConnector1">
            <a:avLst/>
          </a:prstGeom>
          <a:ln w="19050">
            <a:solidFill>
              <a:srgbClr val="7889FB"/>
            </a:solidFill>
            <a:prstDash val="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95F89624-0552-C9E1-2E28-2C243D1B14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557402"/>
              </p:ext>
            </p:extLst>
          </p:nvPr>
        </p:nvGraphicFramePr>
        <p:xfrm>
          <a:off x="5669139" y="2718092"/>
          <a:ext cx="62484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63507398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911455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741330353"/>
                    </a:ext>
                  </a:extLst>
                </a:gridCol>
              </a:tblGrid>
              <a:tr h="183562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258298"/>
                  </a:ext>
                </a:extLst>
              </a:tr>
              <a:tr h="183562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045393"/>
                  </a:ext>
                </a:extLst>
              </a:tr>
              <a:tr h="183562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927709"/>
                  </a:ext>
                </a:extLst>
              </a:tr>
              <a:tr h="183562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174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68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2" grpId="0"/>
      <p:bldP spid="24" grpId="0"/>
      <p:bldP spid="25" grpId="0"/>
      <p:bldP spid="28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FA4024-1AFE-8E04-8DE3-00E63023FC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Success of SQL / Relational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3810BB-06AD-D902-76AF-BC8C8114D979}"/>
              </a:ext>
            </a:extLst>
          </p:cNvPr>
          <p:cNvSpPr txBox="1"/>
          <p:nvPr/>
        </p:nvSpPr>
        <p:spPr>
          <a:xfrm>
            <a:off x="467052" y="983566"/>
            <a:ext cx="432690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Query:</a:t>
            </a:r>
            <a:endParaRPr lang="en-US" sz="16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SELECT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O_OID, 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sum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L_Price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FROM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Orders,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Lineitem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Customer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WHERE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O_OID = L_OID 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AND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O_CID = C_CID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AND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O_Odate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&gt;= ‘2018-11-14’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AND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C_Msegment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‘AUTOMOBILE’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GROUP BY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O_OID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7D96C5-70DB-9163-8DF1-90D7784960C4}"/>
              </a:ext>
            </a:extLst>
          </p:cNvPr>
          <p:cNvSpPr txBox="1"/>
          <p:nvPr/>
        </p:nvSpPr>
        <p:spPr>
          <a:xfrm>
            <a:off x="5375384" y="573000"/>
            <a:ext cx="1974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#1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Declarative: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what not how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B5E9FA-C1D6-C19A-F9A6-EC3B40848026}"/>
              </a:ext>
            </a:extLst>
          </p:cNvPr>
          <p:cNvSpPr txBox="1"/>
          <p:nvPr/>
        </p:nvSpPr>
        <p:spPr>
          <a:xfrm>
            <a:off x="7775919" y="590544"/>
            <a:ext cx="1941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#2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Flexibility: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closure property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composability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557AEDA-7AB3-D593-891E-B4F4725FB72A}"/>
              </a:ext>
            </a:extLst>
          </p:cNvPr>
          <p:cNvCxnSpPr>
            <a:cxnSpLocks/>
          </p:cNvCxnSpPr>
          <p:nvPr/>
        </p:nvCxnSpPr>
        <p:spPr>
          <a:xfrm>
            <a:off x="3892542" y="1331815"/>
            <a:ext cx="4705184" cy="59116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65DFD96-4976-0813-7360-074C4D4FBDB8}"/>
              </a:ext>
            </a:extLst>
          </p:cNvPr>
          <p:cNvSpPr txBox="1"/>
          <p:nvPr/>
        </p:nvSpPr>
        <p:spPr>
          <a:xfrm>
            <a:off x="7983412" y="1731820"/>
            <a:ext cx="361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Logical Query Plans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E7B3ECC-D989-33A3-C211-0BEB5168EF1D}"/>
              </a:ext>
            </a:extLst>
          </p:cNvPr>
          <p:cNvGrpSpPr/>
          <p:nvPr/>
        </p:nvGrpSpPr>
        <p:grpSpPr>
          <a:xfrm>
            <a:off x="9282745" y="2600535"/>
            <a:ext cx="2175125" cy="2955434"/>
            <a:chOff x="6953952" y="3223968"/>
            <a:chExt cx="2175125" cy="2955434"/>
          </a:xfrm>
        </p:grpSpPr>
        <p:sp>
          <p:nvSpPr>
            <p:cNvPr id="10" name="Textfeld 45">
              <a:extLst>
                <a:ext uri="{FF2B5EF4-FFF2-40B4-BE49-F238E27FC236}">
                  <a16:creationId xmlns:a16="http://schemas.microsoft.com/office/drawing/2014/main" id="{FD4328F2-69B8-01A5-BB99-79A866F45593}"/>
                </a:ext>
              </a:extLst>
            </p:cNvPr>
            <p:cNvSpPr txBox="1"/>
            <p:nvPr/>
          </p:nvSpPr>
          <p:spPr>
            <a:xfrm>
              <a:off x="7601260" y="3405168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</a:rPr>
                <a:t>Γ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11" name="Gerade Verbindung 50">
              <a:extLst>
                <a:ext uri="{FF2B5EF4-FFF2-40B4-BE49-F238E27FC236}">
                  <a16:creationId xmlns:a16="http://schemas.microsoft.com/office/drawing/2014/main" id="{BD0F9A6E-BECB-7F9E-9091-10CF80B6AD9A}"/>
                </a:ext>
              </a:extLst>
            </p:cNvPr>
            <p:cNvCxnSpPr>
              <a:stCxn id="10" idx="0"/>
            </p:cNvCxnSpPr>
            <p:nvPr/>
          </p:nvCxnSpPr>
          <p:spPr>
            <a:xfrm flipV="1">
              <a:off x="7877723" y="3223968"/>
              <a:ext cx="0" cy="1812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feld 45">
              <a:extLst>
                <a:ext uri="{FF2B5EF4-FFF2-40B4-BE49-F238E27FC236}">
                  <a16:creationId xmlns:a16="http://schemas.microsoft.com/office/drawing/2014/main" id="{CA1A7217-13E4-1701-B09C-A7AC75A2E0D3}"/>
                </a:ext>
              </a:extLst>
            </p:cNvPr>
            <p:cNvSpPr txBox="1"/>
            <p:nvPr/>
          </p:nvSpPr>
          <p:spPr>
            <a:xfrm>
              <a:off x="7602829" y="3896933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σ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13" name="Gerade Verbindung 50">
              <a:extLst>
                <a:ext uri="{FF2B5EF4-FFF2-40B4-BE49-F238E27FC236}">
                  <a16:creationId xmlns:a16="http://schemas.microsoft.com/office/drawing/2014/main" id="{B642B543-9F6A-8AA4-7CCF-CBD24318DC5F}"/>
                </a:ext>
              </a:extLst>
            </p:cNvPr>
            <p:cNvCxnSpPr>
              <a:stCxn id="12" idx="0"/>
              <a:endCxn id="10" idx="2"/>
            </p:cNvCxnSpPr>
            <p:nvPr/>
          </p:nvCxnSpPr>
          <p:spPr>
            <a:xfrm flipH="1" flipV="1">
              <a:off x="7877723" y="3712945"/>
              <a:ext cx="1569" cy="183988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feld 45">
              <a:extLst>
                <a:ext uri="{FF2B5EF4-FFF2-40B4-BE49-F238E27FC236}">
                  <a16:creationId xmlns:a16="http://schemas.microsoft.com/office/drawing/2014/main" id="{4FEC8913-09DA-1A08-696A-AF4B0929FA37}"/>
                </a:ext>
              </a:extLst>
            </p:cNvPr>
            <p:cNvSpPr txBox="1"/>
            <p:nvPr/>
          </p:nvSpPr>
          <p:spPr>
            <a:xfrm>
              <a:off x="7601260" y="4895947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sp>
          <p:nvSpPr>
            <p:cNvPr id="15" name="Textfeld 45">
              <a:extLst>
                <a:ext uri="{FF2B5EF4-FFF2-40B4-BE49-F238E27FC236}">
                  <a16:creationId xmlns:a16="http://schemas.microsoft.com/office/drawing/2014/main" id="{3C3D5248-3658-0D67-D171-AE7E26DECC42}"/>
                </a:ext>
              </a:extLst>
            </p:cNvPr>
            <p:cNvSpPr txBox="1"/>
            <p:nvPr/>
          </p:nvSpPr>
          <p:spPr>
            <a:xfrm>
              <a:off x="7604399" y="4398125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σ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16" name="Gerade Verbindung 50">
              <a:extLst>
                <a:ext uri="{FF2B5EF4-FFF2-40B4-BE49-F238E27FC236}">
                  <a16:creationId xmlns:a16="http://schemas.microsoft.com/office/drawing/2014/main" id="{5E8DA6EB-E030-4001-7033-DC676CE3AD14}"/>
                </a:ext>
              </a:extLst>
            </p:cNvPr>
            <p:cNvCxnSpPr>
              <a:stCxn id="15" idx="0"/>
              <a:endCxn id="12" idx="2"/>
            </p:cNvCxnSpPr>
            <p:nvPr/>
          </p:nvCxnSpPr>
          <p:spPr>
            <a:xfrm flipH="1" flipV="1">
              <a:off x="7879292" y="4204710"/>
              <a:ext cx="1570" cy="193415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50">
              <a:extLst>
                <a:ext uri="{FF2B5EF4-FFF2-40B4-BE49-F238E27FC236}">
                  <a16:creationId xmlns:a16="http://schemas.microsoft.com/office/drawing/2014/main" id="{B109F571-5108-D884-CD65-5853A87B0EDA}"/>
                </a:ext>
              </a:extLst>
            </p:cNvPr>
            <p:cNvCxnSpPr>
              <a:stCxn id="14" idx="0"/>
              <a:endCxn id="15" idx="2"/>
            </p:cNvCxnSpPr>
            <p:nvPr/>
          </p:nvCxnSpPr>
          <p:spPr>
            <a:xfrm flipV="1">
              <a:off x="7877723" y="4705902"/>
              <a:ext cx="3139" cy="190045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feld 45">
              <a:extLst>
                <a:ext uri="{FF2B5EF4-FFF2-40B4-BE49-F238E27FC236}">
                  <a16:creationId xmlns:a16="http://schemas.microsoft.com/office/drawing/2014/main" id="{D8729813-5E26-E556-2F64-B392C267BB8E}"/>
                </a:ext>
              </a:extLst>
            </p:cNvPr>
            <p:cNvSpPr txBox="1"/>
            <p:nvPr/>
          </p:nvSpPr>
          <p:spPr>
            <a:xfrm>
              <a:off x="7272892" y="5378288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19" name="Gerade Verbindung 50">
              <a:extLst>
                <a:ext uri="{FF2B5EF4-FFF2-40B4-BE49-F238E27FC236}">
                  <a16:creationId xmlns:a16="http://schemas.microsoft.com/office/drawing/2014/main" id="{8708EF08-69DF-2510-AA2D-E62E1F25BB9B}"/>
                </a:ext>
              </a:extLst>
            </p:cNvPr>
            <p:cNvCxnSpPr>
              <a:stCxn id="18" idx="0"/>
            </p:cNvCxnSpPr>
            <p:nvPr/>
          </p:nvCxnSpPr>
          <p:spPr>
            <a:xfrm flipV="1">
              <a:off x="7549355" y="5203724"/>
              <a:ext cx="190054" cy="174564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feld 45">
              <a:extLst>
                <a:ext uri="{FF2B5EF4-FFF2-40B4-BE49-F238E27FC236}">
                  <a16:creationId xmlns:a16="http://schemas.microsoft.com/office/drawing/2014/main" id="{487185DC-4970-5722-981B-624300447C94}"/>
                </a:ext>
              </a:extLst>
            </p:cNvPr>
            <p:cNvSpPr txBox="1"/>
            <p:nvPr/>
          </p:nvSpPr>
          <p:spPr>
            <a:xfrm>
              <a:off x="7887205" y="5379858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C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21" name="Gerade Verbindung 50">
              <a:extLst>
                <a:ext uri="{FF2B5EF4-FFF2-40B4-BE49-F238E27FC236}">
                  <a16:creationId xmlns:a16="http://schemas.microsoft.com/office/drawing/2014/main" id="{20C9ED00-886C-44F7-5F4B-8053913B6FCA}"/>
                </a:ext>
              </a:extLst>
            </p:cNvPr>
            <p:cNvCxnSpPr>
              <a:stCxn id="20" idx="0"/>
            </p:cNvCxnSpPr>
            <p:nvPr/>
          </p:nvCxnSpPr>
          <p:spPr>
            <a:xfrm flipH="1" flipV="1">
              <a:off x="7997018" y="5203887"/>
              <a:ext cx="166650" cy="175971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0D952AB-E4C1-3FA6-9FEE-C8ADFF504554}"/>
                </a:ext>
              </a:extLst>
            </p:cNvPr>
            <p:cNvSpPr/>
            <p:nvPr/>
          </p:nvSpPr>
          <p:spPr>
            <a:xfrm>
              <a:off x="7923334" y="4529952"/>
              <a:ext cx="103425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AUTOMOBILE</a:t>
              </a:r>
              <a:endParaRPr lang="en-US" sz="120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A397930-2A14-59AF-168D-20F7FA757F7F}"/>
                </a:ext>
              </a:extLst>
            </p:cNvPr>
            <p:cNvSpPr/>
            <p:nvPr/>
          </p:nvSpPr>
          <p:spPr>
            <a:xfrm>
              <a:off x="7924901" y="3994191"/>
              <a:ext cx="120417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&gt;=2018-11-14</a:t>
              </a:r>
              <a:endParaRPr lang="en-US" sz="12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EA8DCF5-6FD5-B4F3-756E-9DF6A8401A8A}"/>
                </a:ext>
              </a:extLst>
            </p:cNvPr>
            <p:cNvSpPr/>
            <p:nvPr/>
          </p:nvSpPr>
          <p:spPr>
            <a:xfrm>
              <a:off x="7926470" y="3505566"/>
              <a:ext cx="103425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sum(Price)</a:t>
              </a:r>
              <a:endParaRPr lang="en-US" sz="1200" dirty="0"/>
            </a:p>
          </p:txBody>
        </p:sp>
        <p:sp>
          <p:nvSpPr>
            <p:cNvPr id="25" name="Textfeld 45">
              <a:extLst>
                <a:ext uri="{FF2B5EF4-FFF2-40B4-BE49-F238E27FC236}">
                  <a16:creationId xmlns:a16="http://schemas.microsoft.com/office/drawing/2014/main" id="{34A645B9-BB9A-E79E-D195-50AAD9D9FD53}"/>
                </a:ext>
              </a:extLst>
            </p:cNvPr>
            <p:cNvSpPr txBox="1"/>
            <p:nvPr/>
          </p:nvSpPr>
          <p:spPr>
            <a:xfrm>
              <a:off x="6953952" y="5870055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O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26" name="Gerade Verbindung 50">
              <a:extLst>
                <a:ext uri="{FF2B5EF4-FFF2-40B4-BE49-F238E27FC236}">
                  <a16:creationId xmlns:a16="http://schemas.microsoft.com/office/drawing/2014/main" id="{A955AB4D-02BC-712D-2577-908B2377B44B}"/>
                </a:ext>
              </a:extLst>
            </p:cNvPr>
            <p:cNvCxnSpPr>
              <a:stCxn id="25" idx="0"/>
            </p:cNvCxnSpPr>
            <p:nvPr/>
          </p:nvCxnSpPr>
          <p:spPr>
            <a:xfrm flipV="1">
              <a:off x="7230415" y="5695491"/>
              <a:ext cx="190054" cy="174564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feld 45">
              <a:extLst>
                <a:ext uri="{FF2B5EF4-FFF2-40B4-BE49-F238E27FC236}">
                  <a16:creationId xmlns:a16="http://schemas.microsoft.com/office/drawing/2014/main" id="{64F421BA-709E-9BAC-41BC-99600FC01BD2}"/>
                </a:ext>
              </a:extLst>
            </p:cNvPr>
            <p:cNvSpPr txBox="1"/>
            <p:nvPr/>
          </p:nvSpPr>
          <p:spPr>
            <a:xfrm>
              <a:off x="7568265" y="5871625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L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28" name="Gerade Verbindung 50">
              <a:extLst>
                <a:ext uri="{FF2B5EF4-FFF2-40B4-BE49-F238E27FC236}">
                  <a16:creationId xmlns:a16="http://schemas.microsoft.com/office/drawing/2014/main" id="{0D0E3359-D7DC-7D5A-4C92-2E0B9BD5743C}"/>
                </a:ext>
              </a:extLst>
            </p:cNvPr>
            <p:cNvCxnSpPr>
              <a:stCxn id="27" idx="0"/>
            </p:cNvCxnSpPr>
            <p:nvPr/>
          </p:nvCxnSpPr>
          <p:spPr>
            <a:xfrm flipH="1" flipV="1">
              <a:off x="7678078" y="5695655"/>
              <a:ext cx="166650" cy="17597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B151014-4D3C-3819-DDA9-3F708C551996}"/>
              </a:ext>
            </a:extLst>
          </p:cNvPr>
          <p:cNvGrpSpPr/>
          <p:nvPr/>
        </p:nvGrpSpPr>
        <p:grpSpPr>
          <a:xfrm>
            <a:off x="9329880" y="2138619"/>
            <a:ext cx="1809775" cy="3742450"/>
            <a:chOff x="6878537" y="2931733"/>
            <a:chExt cx="1809775" cy="374245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AAFE230-FDA0-4E87-2922-2F730025BB09}"/>
                </a:ext>
              </a:extLst>
            </p:cNvPr>
            <p:cNvSpPr txBox="1"/>
            <p:nvPr/>
          </p:nvSpPr>
          <p:spPr>
            <a:xfrm>
              <a:off x="6964866" y="4556177"/>
              <a:ext cx="6943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0.2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4DB2841-6D67-04E5-E591-FE9156A17326}"/>
                </a:ext>
              </a:extLst>
            </p:cNvPr>
            <p:cNvSpPr txBox="1"/>
            <p:nvPr/>
          </p:nvSpPr>
          <p:spPr>
            <a:xfrm>
              <a:off x="6878537" y="4048699"/>
              <a:ext cx="7822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0.001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06164A0-AC9F-BCAC-14AD-2917C2ECB695}"/>
                </a:ext>
              </a:extLst>
            </p:cNvPr>
            <p:cNvSpPr txBox="1"/>
            <p:nvPr/>
          </p:nvSpPr>
          <p:spPr>
            <a:xfrm>
              <a:off x="7993956" y="5509853"/>
              <a:ext cx="6943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10K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7976DD9-7EE2-71F4-0F96-2D82A290E3CC}"/>
                </a:ext>
              </a:extLst>
            </p:cNvPr>
            <p:cNvSpPr txBox="1"/>
            <p:nvPr/>
          </p:nvSpPr>
          <p:spPr>
            <a:xfrm>
              <a:off x="7552468" y="5992195"/>
              <a:ext cx="6943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1G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55C8FA9-14B2-6155-1EA3-0E7B3751F411}"/>
                </a:ext>
              </a:extLst>
            </p:cNvPr>
            <p:cNvSpPr txBox="1"/>
            <p:nvPr/>
          </p:nvSpPr>
          <p:spPr>
            <a:xfrm>
              <a:off x="6891933" y="6304851"/>
              <a:ext cx="8087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100M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702DEBF-7A65-4D41-0465-49435594E825}"/>
                </a:ext>
              </a:extLst>
            </p:cNvPr>
            <p:cNvSpPr txBox="1"/>
            <p:nvPr/>
          </p:nvSpPr>
          <p:spPr>
            <a:xfrm>
              <a:off x="6955058" y="2931733"/>
              <a:ext cx="16347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C(P)=2.2G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0C7B814-008C-E9C7-73AF-D9B567B5E89A}"/>
              </a:ext>
            </a:extLst>
          </p:cNvPr>
          <p:cNvGrpSpPr/>
          <p:nvPr/>
        </p:nvGrpSpPr>
        <p:grpSpPr>
          <a:xfrm>
            <a:off x="7951138" y="2856850"/>
            <a:ext cx="1575738" cy="2444815"/>
            <a:chOff x="4730792" y="3451782"/>
            <a:chExt cx="1575738" cy="2444815"/>
          </a:xfrm>
        </p:grpSpPr>
        <p:sp>
          <p:nvSpPr>
            <p:cNvPr id="37" name="Textfeld 45">
              <a:extLst>
                <a:ext uri="{FF2B5EF4-FFF2-40B4-BE49-F238E27FC236}">
                  <a16:creationId xmlns:a16="http://schemas.microsoft.com/office/drawing/2014/main" id="{E7C5903C-9C5C-B7A6-EDE8-5C03A991C876}"/>
                </a:ext>
              </a:extLst>
            </p:cNvPr>
            <p:cNvSpPr txBox="1"/>
            <p:nvPr/>
          </p:nvSpPr>
          <p:spPr>
            <a:xfrm>
              <a:off x="5378101" y="3632982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</a:rPr>
                <a:t>Γ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38" name="Gerade Verbindung 50">
              <a:extLst>
                <a:ext uri="{FF2B5EF4-FFF2-40B4-BE49-F238E27FC236}">
                  <a16:creationId xmlns:a16="http://schemas.microsoft.com/office/drawing/2014/main" id="{1B3FDEE8-04A0-FE57-91D2-0EE333DA0D95}"/>
                </a:ext>
              </a:extLst>
            </p:cNvPr>
            <p:cNvCxnSpPr>
              <a:stCxn id="37" idx="0"/>
            </p:cNvCxnSpPr>
            <p:nvPr/>
          </p:nvCxnSpPr>
          <p:spPr>
            <a:xfrm flipV="1">
              <a:off x="5654564" y="3451782"/>
              <a:ext cx="0" cy="1812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50">
              <a:extLst>
                <a:ext uri="{FF2B5EF4-FFF2-40B4-BE49-F238E27FC236}">
                  <a16:creationId xmlns:a16="http://schemas.microsoft.com/office/drawing/2014/main" id="{509EF76F-B6EC-C3FF-2B3E-1E97683A6521}"/>
                </a:ext>
              </a:extLst>
            </p:cNvPr>
            <p:cNvCxnSpPr>
              <a:stCxn id="40" idx="0"/>
              <a:endCxn id="37" idx="2"/>
            </p:cNvCxnSpPr>
            <p:nvPr/>
          </p:nvCxnSpPr>
          <p:spPr>
            <a:xfrm flipV="1">
              <a:off x="5654564" y="3940759"/>
              <a:ext cx="0" cy="193185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feld 45">
              <a:extLst>
                <a:ext uri="{FF2B5EF4-FFF2-40B4-BE49-F238E27FC236}">
                  <a16:creationId xmlns:a16="http://schemas.microsoft.com/office/drawing/2014/main" id="{B14EBC94-6F63-9D1D-6B1E-A101CD6A20C7}"/>
                </a:ext>
              </a:extLst>
            </p:cNvPr>
            <p:cNvSpPr txBox="1"/>
            <p:nvPr/>
          </p:nvSpPr>
          <p:spPr>
            <a:xfrm>
              <a:off x="5378101" y="4133944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41" name="Gerade Verbindung 50">
              <a:extLst>
                <a:ext uri="{FF2B5EF4-FFF2-40B4-BE49-F238E27FC236}">
                  <a16:creationId xmlns:a16="http://schemas.microsoft.com/office/drawing/2014/main" id="{8AF0B8FD-DD6A-60E3-0D92-D2A38A5F3F15}"/>
                </a:ext>
              </a:extLst>
            </p:cNvPr>
            <p:cNvCxnSpPr>
              <a:stCxn id="45" idx="0"/>
              <a:endCxn id="52" idx="2"/>
            </p:cNvCxnSpPr>
            <p:nvPr/>
          </p:nvCxnSpPr>
          <p:spPr>
            <a:xfrm flipV="1">
              <a:off x="5010427" y="5408240"/>
              <a:ext cx="3172" cy="18058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feld 45">
              <a:extLst>
                <a:ext uri="{FF2B5EF4-FFF2-40B4-BE49-F238E27FC236}">
                  <a16:creationId xmlns:a16="http://schemas.microsoft.com/office/drawing/2014/main" id="{28EDA485-F297-DE8D-038D-72F9006E540B}"/>
                </a:ext>
              </a:extLst>
            </p:cNvPr>
            <p:cNvSpPr txBox="1"/>
            <p:nvPr/>
          </p:nvSpPr>
          <p:spPr>
            <a:xfrm>
              <a:off x="5049733" y="4616285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43" name="Gerade Verbindung 50">
              <a:extLst>
                <a:ext uri="{FF2B5EF4-FFF2-40B4-BE49-F238E27FC236}">
                  <a16:creationId xmlns:a16="http://schemas.microsoft.com/office/drawing/2014/main" id="{C7D2B977-5797-BF6A-9AFE-A1C9C26B7DE4}"/>
                </a:ext>
              </a:extLst>
            </p:cNvPr>
            <p:cNvCxnSpPr>
              <a:stCxn id="42" idx="0"/>
            </p:cNvCxnSpPr>
            <p:nvPr/>
          </p:nvCxnSpPr>
          <p:spPr>
            <a:xfrm flipV="1">
              <a:off x="5326196" y="4441721"/>
              <a:ext cx="190054" cy="174564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50">
              <a:extLst>
                <a:ext uri="{FF2B5EF4-FFF2-40B4-BE49-F238E27FC236}">
                  <a16:creationId xmlns:a16="http://schemas.microsoft.com/office/drawing/2014/main" id="{8321045F-8000-40BE-E78C-B603ECFC8C65}"/>
                </a:ext>
              </a:extLst>
            </p:cNvPr>
            <p:cNvCxnSpPr>
              <a:stCxn id="48" idx="0"/>
            </p:cNvCxnSpPr>
            <p:nvPr/>
          </p:nvCxnSpPr>
          <p:spPr>
            <a:xfrm flipH="1" flipV="1">
              <a:off x="5791354" y="4430952"/>
              <a:ext cx="238713" cy="193188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feld 45">
              <a:extLst>
                <a:ext uri="{FF2B5EF4-FFF2-40B4-BE49-F238E27FC236}">
                  <a16:creationId xmlns:a16="http://schemas.microsoft.com/office/drawing/2014/main" id="{75C48B2C-9461-3219-2E00-CD6DAEBFAEF4}"/>
                </a:ext>
              </a:extLst>
            </p:cNvPr>
            <p:cNvSpPr txBox="1"/>
            <p:nvPr/>
          </p:nvSpPr>
          <p:spPr>
            <a:xfrm>
              <a:off x="4730792" y="5588820"/>
              <a:ext cx="559269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O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D5B4B300-C37E-D2D6-6021-0D77A96DFE4A}"/>
                </a:ext>
              </a:extLst>
            </p:cNvPr>
            <p:cNvSpPr txBox="1"/>
            <p:nvPr/>
          </p:nvSpPr>
          <p:spPr>
            <a:xfrm>
              <a:off x="5345106" y="5109622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L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47" name="Gerade Verbindung 50">
              <a:extLst>
                <a:ext uri="{FF2B5EF4-FFF2-40B4-BE49-F238E27FC236}">
                  <a16:creationId xmlns:a16="http://schemas.microsoft.com/office/drawing/2014/main" id="{FE0957F7-6AE6-7A28-DAF9-B0C2D62E3728}"/>
                </a:ext>
              </a:extLst>
            </p:cNvPr>
            <p:cNvCxnSpPr>
              <a:stCxn id="46" idx="0"/>
            </p:cNvCxnSpPr>
            <p:nvPr/>
          </p:nvCxnSpPr>
          <p:spPr>
            <a:xfrm flipH="1" flipV="1">
              <a:off x="5454919" y="4933652"/>
              <a:ext cx="166650" cy="17597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feld 45">
              <a:extLst>
                <a:ext uri="{FF2B5EF4-FFF2-40B4-BE49-F238E27FC236}">
                  <a16:creationId xmlns:a16="http://schemas.microsoft.com/office/drawing/2014/main" id="{1FC8FA83-FA50-5D93-98BF-B86FDC922D10}"/>
                </a:ext>
              </a:extLst>
            </p:cNvPr>
            <p:cNvSpPr txBox="1"/>
            <p:nvPr/>
          </p:nvSpPr>
          <p:spPr>
            <a:xfrm>
              <a:off x="5753604" y="4624140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accent1"/>
                  </a:solidFill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σ</a:t>
              </a:r>
              <a:endParaRPr lang="de-DE" sz="2000" b="0" baseline="-25000" dirty="0">
                <a:solidFill>
                  <a:schemeClr val="accent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49" name="Textfeld 45">
              <a:extLst>
                <a:ext uri="{FF2B5EF4-FFF2-40B4-BE49-F238E27FC236}">
                  <a16:creationId xmlns:a16="http://schemas.microsoft.com/office/drawing/2014/main" id="{BAA765F6-185A-FCAB-4295-BAB190997F24}"/>
                </a:ext>
              </a:extLst>
            </p:cNvPr>
            <p:cNvSpPr txBox="1"/>
            <p:nvPr/>
          </p:nvSpPr>
          <p:spPr>
            <a:xfrm>
              <a:off x="5748888" y="5108051"/>
              <a:ext cx="557641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C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50" name="Gerade Verbindung 50">
              <a:extLst>
                <a:ext uri="{FF2B5EF4-FFF2-40B4-BE49-F238E27FC236}">
                  <a16:creationId xmlns:a16="http://schemas.microsoft.com/office/drawing/2014/main" id="{D73B49A9-984E-E967-5C3E-00A3DD3BD6B3}"/>
                </a:ext>
              </a:extLst>
            </p:cNvPr>
            <p:cNvCxnSpPr>
              <a:stCxn id="49" idx="0"/>
              <a:endCxn id="48" idx="2"/>
            </p:cNvCxnSpPr>
            <p:nvPr/>
          </p:nvCxnSpPr>
          <p:spPr>
            <a:xfrm flipV="1">
              <a:off x="6027709" y="4931917"/>
              <a:ext cx="2358" cy="176134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>
              <a:extLst>
                <a:ext uri="{FF2B5EF4-FFF2-40B4-BE49-F238E27FC236}">
                  <a16:creationId xmlns:a16="http://schemas.microsoft.com/office/drawing/2014/main" id="{B04704E8-4400-98D4-AEF0-66405205CF3B}"/>
                </a:ext>
              </a:extLst>
            </p:cNvPr>
            <p:cNvCxnSpPr>
              <a:stCxn id="52" idx="0"/>
            </p:cNvCxnSpPr>
            <p:nvPr/>
          </p:nvCxnSpPr>
          <p:spPr>
            <a:xfrm flipV="1">
              <a:off x="5013599" y="4931917"/>
              <a:ext cx="164857" cy="168546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feld 45">
              <a:extLst>
                <a:ext uri="{FF2B5EF4-FFF2-40B4-BE49-F238E27FC236}">
                  <a16:creationId xmlns:a16="http://schemas.microsoft.com/office/drawing/2014/main" id="{6E25A656-78FF-1110-2B86-00B22D4D653C}"/>
                </a:ext>
              </a:extLst>
            </p:cNvPr>
            <p:cNvSpPr txBox="1"/>
            <p:nvPr/>
          </p:nvSpPr>
          <p:spPr>
            <a:xfrm>
              <a:off x="4737136" y="5100463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accent1"/>
                  </a:solidFill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σ</a:t>
              </a:r>
              <a:endParaRPr lang="de-DE" sz="2000" b="0" baseline="-25000" dirty="0">
                <a:solidFill>
                  <a:schemeClr val="accent1"/>
                </a:solidFill>
                <a:latin typeface="Consolas" panose="020B0609020204030204" pitchFamily="49" charset="0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DEB58F8D-CA44-EEDA-7676-0839FB4450A5}"/>
              </a:ext>
            </a:extLst>
          </p:cNvPr>
          <p:cNvSpPr txBox="1"/>
          <p:nvPr/>
        </p:nvSpPr>
        <p:spPr>
          <a:xfrm>
            <a:off x="8065370" y="2214064"/>
            <a:ext cx="1634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C(P)=1.32M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7DD934D-8F9B-06D9-C300-2A50C7F5F178}"/>
              </a:ext>
            </a:extLst>
          </p:cNvPr>
          <p:cNvGrpSpPr/>
          <p:nvPr/>
        </p:nvGrpSpPr>
        <p:grpSpPr>
          <a:xfrm>
            <a:off x="6510413" y="2858421"/>
            <a:ext cx="1581415" cy="2446384"/>
            <a:chOff x="3733123" y="3453351"/>
            <a:chExt cx="1581415" cy="2446384"/>
          </a:xfrm>
        </p:grpSpPr>
        <p:sp>
          <p:nvSpPr>
            <p:cNvPr id="55" name="Textfeld 45">
              <a:extLst>
                <a:ext uri="{FF2B5EF4-FFF2-40B4-BE49-F238E27FC236}">
                  <a16:creationId xmlns:a16="http://schemas.microsoft.com/office/drawing/2014/main" id="{A047F3D8-488C-8110-11EB-B49366DD35BC}"/>
                </a:ext>
              </a:extLst>
            </p:cNvPr>
            <p:cNvSpPr txBox="1"/>
            <p:nvPr/>
          </p:nvSpPr>
          <p:spPr>
            <a:xfrm>
              <a:off x="4380432" y="3634551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</a:rPr>
                <a:t>Γ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56" name="Gerade Verbindung 50">
              <a:extLst>
                <a:ext uri="{FF2B5EF4-FFF2-40B4-BE49-F238E27FC236}">
                  <a16:creationId xmlns:a16="http://schemas.microsoft.com/office/drawing/2014/main" id="{62B0749D-865D-BE93-3FAE-35FE53BD549C}"/>
                </a:ext>
              </a:extLst>
            </p:cNvPr>
            <p:cNvCxnSpPr>
              <a:stCxn id="55" idx="0"/>
            </p:cNvCxnSpPr>
            <p:nvPr/>
          </p:nvCxnSpPr>
          <p:spPr>
            <a:xfrm flipV="1">
              <a:off x="4656895" y="3453351"/>
              <a:ext cx="0" cy="1812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0">
              <a:extLst>
                <a:ext uri="{FF2B5EF4-FFF2-40B4-BE49-F238E27FC236}">
                  <a16:creationId xmlns:a16="http://schemas.microsoft.com/office/drawing/2014/main" id="{805477A8-51F2-4491-F2D5-62DB7F9DBAD2}"/>
                </a:ext>
              </a:extLst>
            </p:cNvPr>
            <p:cNvCxnSpPr>
              <a:stCxn id="58" idx="0"/>
              <a:endCxn id="55" idx="2"/>
            </p:cNvCxnSpPr>
            <p:nvPr/>
          </p:nvCxnSpPr>
          <p:spPr>
            <a:xfrm flipV="1">
              <a:off x="4656895" y="3942328"/>
              <a:ext cx="0" cy="193185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feld 45">
              <a:extLst>
                <a:ext uri="{FF2B5EF4-FFF2-40B4-BE49-F238E27FC236}">
                  <a16:creationId xmlns:a16="http://schemas.microsoft.com/office/drawing/2014/main" id="{F10C5DF9-3B39-ACCF-2EDD-34ED0D2555E2}"/>
                </a:ext>
              </a:extLst>
            </p:cNvPr>
            <p:cNvSpPr txBox="1"/>
            <p:nvPr/>
          </p:nvSpPr>
          <p:spPr>
            <a:xfrm>
              <a:off x="4380432" y="4135513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dirty="0">
                  <a:solidFill>
                    <a:schemeClr val="accent1"/>
                  </a:solidFill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endParaRPr lang="de-DE" sz="2000" b="0" baseline="-25000" dirty="0">
                <a:solidFill>
                  <a:schemeClr val="accent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59" name="Textfeld 45">
              <a:extLst>
                <a:ext uri="{FF2B5EF4-FFF2-40B4-BE49-F238E27FC236}">
                  <a16:creationId xmlns:a16="http://schemas.microsoft.com/office/drawing/2014/main" id="{522DE8D9-2852-DE53-C1D3-AD9D8D8A0AC9}"/>
                </a:ext>
              </a:extLst>
            </p:cNvPr>
            <p:cNvSpPr txBox="1"/>
            <p:nvPr/>
          </p:nvSpPr>
          <p:spPr>
            <a:xfrm>
              <a:off x="4052064" y="4617854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dirty="0">
                  <a:solidFill>
                    <a:schemeClr val="accent1"/>
                  </a:solidFill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endParaRPr lang="de-DE" sz="2000" b="0" baseline="-25000" dirty="0">
                <a:solidFill>
                  <a:schemeClr val="accent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60" name="Gerade Verbindung 50">
              <a:extLst>
                <a:ext uri="{FF2B5EF4-FFF2-40B4-BE49-F238E27FC236}">
                  <a16:creationId xmlns:a16="http://schemas.microsoft.com/office/drawing/2014/main" id="{83E07BBB-9D14-3CDB-75DD-2253E266B1C1}"/>
                </a:ext>
              </a:extLst>
            </p:cNvPr>
            <p:cNvCxnSpPr>
              <a:stCxn id="59" idx="0"/>
            </p:cNvCxnSpPr>
            <p:nvPr/>
          </p:nvCxnSpPr>
          <p:spPr>
            <a:xfrm flipV="1">
              <a:off x="4328527" y="4443290"/>
              <a:ext cx="190054" cy="174564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50">
              <a:extLst>
                <a:ext uri="{FF2B5EF4-FFF2-40B4-BE49-F238E27FC236}">
                  <a16:creationId xmlns:a16="http://schemas.microsoft.com/office/drawing/2014/main" id="{6FBCF2F4-363B-F7C6-EA70-DA6FEC0151D9}"/>
                </a:ext>
              </a:extLst>
            </p:cNvPr>
            <p:cNvCxnSpPr/>
            <p:nvPr/>
          </p:nvCxnSpPr>
          <p:spPr>
            <a:xfrm flipH="1" flipV="1">
              <a:off x="4793685" y="4432521"/>
              <a:ext cx="238713" cy="193188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50">
              <a:extLst>
                <a:ext uri="{FF2B5EF4-FFF2-40B4-BE49-F238E27FC236}">
                  <a16:creationId xmlns:a16="http://schemas.microsoft.com/office/drawing/2014/main" id="{943D5AE3-573A-9FA1-4A83-D898254D1048}"/>
                </a:ext>
              </a:extLst>
            </p:cNvPr>
            <p:cNvCxnSpPr/>
            <p:nvPr/>
          </p:nvCxnSpPr>
          <p:spPr>
            <a:xfrm flipH="1" flipV="1">
              <a:off x="4457250" y="4935221"/>
              <a:ext cx="166650" cy="17597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50">
              <a:extLst>
                <a:ext uri="{FF2B5EF4-FFF2-40B4-BE49-F238E27FC236}">
                  <a16:creationId xmlns:a16="http://schemas.microsoft.com/office/drawing/2014/main" id="{9EBEEEC4-DB90-03CD-43A5-FA3BDF678CD4}"/>
                </a:ext>
              </a:extLst>
            </p:cNvPr>
            <p:cNvCxnSpPr/>
            <p:nvPr/>
          </p:nvCxnSpPr>
          <p:spPr>
            <a:xfrm flipV="1">
              <a:off x="4015930" y="4933486"/>
              <a:ext cx="164857" cy="168546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feld 45">
              <a:extLst>
                <a:ext uri="{FF2B5EF4-FFF2-40B4-BE49-F238E27FC236}">
                  <a16:creationId xmlns:a16="http://schemas.microsoft.com/office/drawing/2014/main" id="{61B285D5-31B4-00B7-BA3C-D56BC5F0ED95}"/>
                </a:ext>
              </a:extLst>
            </p:cNvPr>
            <p:cNvSpPr txBox="1"/>
            <p:nvPr/>
          </p:nvSpPr>
          <p:spPr>
            <a:xfrm>
              <a:off x="4761612" y="4631594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L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65" name="Gerade Verbindung 50">
              <a:extLst>
                <a:ext uri="{FF2B5EF4-FFF2-40B4-BE49-F238E27FC236}">
                  <a16:creationId xmlns:a16="http://schemas.microsoft.com/office/drawing/2014/main" id="{586D9527-940B-1B6B-0207-CF0AE8DE5A8F}"/>
                </a:ext>
              </a:extLst>
            </p:cNvPr>
            <p:cNvCxnSpPr>
              <a:stCxn id="66" idx="0"/>
              <a:endCxn id="67" idx="2"/>
            </p:cNvCxnSpPr>
            <p:nvPr/>
          </p:nvCxnSpPr>
          <p:spPr>
            <a:xfrm flipV="1">
              <a:off x="4012758" y="5409809"/>
              <a:ext cx="3172" cy="18058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feld 45">
              <a:extLst>
                <a:ext uri="{FF2B5EF4-FFF2-40B4-BE49-F238E27FC236}">
                  <a16:creationId xmlns:a16="http://schemas.microsoft.com/office/drawing/2014/main" id="{60A8FA0C-1A0F-A099-4DA3-49215EA8824F}"/>
                </a:ext>
              </a:extLst>
            </p:cNvPr>
            <p:cNvSpPr txBox="1"/>
            <p:nvPr/>
          </p:nvSpPr>
          <p:spPr>
            <a:xfrm>
              <a:off x="3733123" y="5590389"/>
              <a:ext cx="559269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O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67" name="Textfeld 45">
              <a:extLst>
                <a:ext uri="{FF2B5EF4-FFF2-40B4-BE49-F238E27FC236}">
                  <a16:creationId xmlns:a16="http://schemas.microsoft.com/office/drawing/2014/main" id="{5B246C28-C624-1E5B-1EB8-A70BCA784E00}"/>
                </a:ext>
              </a:extLst>
            </p:cNvPr>
            <p:cNvSpPr txBox="1"/>
            <p:nvPr/>
          </p:nvSpPr>
          <p:spPr>
            <a:xfrm>
              <a:off x="3739467" y="5102032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σ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68" name="Gerade Verbindung 50">
              <a:extLst>
                <a:ext uri="{FF2B5EF4-FFF2-40B4-BE49-F238E27FC236}">
                  <a16:creationId xmlns:a16="http://schemas.microsoft.com/office/drawing/2014/main" id="{19B6E072-7714-3177-F59B-FCE19ADE04AA}"/>
                </a:ext>
              </a:extLst>
            </p:cNvPr>
            <p:cNvCxnSpPr>
              <a:stCxn id="69" idx="0"/>
              <a:endCxn id="70" idx="2"/>
            </p:cNvCxnSpPr>
            <p:nvPr/>
          </p:nvCxnSpPr>
          <p:spPr>
            <a:xfrm flipV="1">
              <a:off x="4598793" y="5411378"/>
              <a:ext cx="3172" cy="18058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feld 45">
              <a:extLst>
                <a:ext uri="{FF2B5EF4-FFF2-40B4-BE49-F238E27FC236}">
                  <a16:creationId xmlns:a16="http://schemas.microsoft.com/office/drawing/2014/main" id="{377830D2-34B4-71E8-A165-5419EFD598FB}"/>
                </a:ext>
              </a:extLst>
            </p:cNvPr>
            <p:cNvSpPr txBox="1"/>
            <p:nvPr/>
          </p:nvSpPr>
          <p:spPr>
            <a:xfrm>
              <a:off x="4319158" y="5591958"/>
              <a:ext cx="559269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C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70" name="Textfeld 45">
              <a:extLst>
                <a:ext uri="{FF2B5EF4-FFF2-40B4-BE49-F238E27FC236}">
                  <a16:creationId xmlns:a16="http://schemas.microsoft.com/office/drawing/2014/main" id="{3F192D4F-5B37-DA25-E903-37A13B0DE502}"/>
                </a:ext>
              </a:extLst>
            </p:cNvPr>
            <p:cNvSpPr txBox="1"/>
            <p:nvPr/>
          </p:nvSpPr>
          <p:spPr>
            <a:xfrm>
              <a:off x="4325502" y="5103601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σ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70CE050E-0361-DBB0-8330-419AD06C82F1}"/>
              </a:ext>
            </a:extLst>
          </p:cNvPr>
          <p:cNvSpPr txBox="1"/>
          <p:nvPr/>
        </p:nvSpPr>
        <p:spPr>
          <a:xfrm>
            <a:off x="6615213" y="2396506"/>
            <a:ext cx="1634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C(P)=0.34M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E4ACA52-ACCD-6DE0-938A-0AB6A1E53936}"/>
              </a:ext>
            </a:extLst>
          </p:cNvPr>
          <p:cNvSpPr txBox="1"/>
          <p:nvPr/>
        </p:nvSpPr>
        <p:spPr>
          <a:xfrm>
            <a:off x="2580485" y="2868249"/>
            <a:ext cx="1395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Physical Query Plan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416930F-2926-4CD2-8A78-F8A802FFF027}"/>
              </a:ext>
            </a:extLst>
          </p:cNvPr>
          <p:cNvSpPr txBox="1"/>
          <p:nvPr/>
        </p:nvSpPr>
        <p:spPr>
          <a:xfrm>
            <a:off x="4828807" y="5409127"/>
            <a:ext cx="3249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#3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Automatic Optimization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327BC87-FDAB-C2E5-0EF4-4E936D1E8C1F}"/>
              </a:ext>
            </a:extLst>
          </p:cNvPr>
          <p:cNvGrpSpPr/>
          <p:nvPr/>
        </p:nvGrpSpPr>
        <p:grpSpPr>
          <a:xfrm>
            <a:off x="2482144" y="2950189"/>
            <a:ext cx="2775117" cy="2899456"/>
            <a:chOff x="485600" y="3714980"/>
            <a:chExt cx="2775117" cy="2899456"/>
          </a:xfrm>
        </p:grpSpPr>
        <p:cxnSp>
          <p:nvCxnSpPr>
            <p:cNvPr id="75" name="Gerade Verbindung 50">
              <a:extLst>
                <a:ext uri="{FF2B5EF4-FFF2-40B4-BE49-F238E27FC236}">
                  <a16:creationId xmlns:a16="http://schemas.microsoft.com/office/drawing/2014/main" id="{18683C52-0519-BD68-6FB4-4CE208CD6DF9}"/>
                </a:ext>
              </a:extLst>
            </p:cNvPr>
            <p:cNvCxnSpPr>
              <a:stCxn id="76" idx="0"/>
            </p:cNvCxnSpPr>
            <p:nvPr/>
          </p:nvCxnSpPr>
          <p:spPr>
            <a:xfrm flipV="1">
              <a:off x="2280544" y="3714980"/>
              <a:ext cx="0" cy="186108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feld 45">
              <a:extLst>
                <a:ext uri="{FF2B5EF4-FFF2-40B4-BE49-F238E27FC236}">
                  <a16:creationId xmlns:a16="http://schemas.microsoft.com/office/drawing/2014/main" id="{0E0E0243-13CE-E5FD-937B-20970F9A3E16}"/>
                </a:ext>
              </a:extLst>
            </p:cNvPr>
            <p:cNvSpPr txBox="1"/>
            <p:nvPr/>
          </p:nvSpPr>
          <p:spPr>
            <a:xfrm>
              <a:off x="1638777" y="3901088"/>
              <a:ext cx="1283533" cy="553998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b="1" dirty="0">
                  <a:solidFill>
                    <a:schemeClr val="accent1"/>
                  </a:solidFill>
                  <a:latin typeface="Consolas" panose="020B0609020204030204" pitchFamily="49" charset="0"/>
                  <a:ea typeface="Sun-ExtA" pitchFamily="2" charset="-128"/>
                </a:rPr>
                <a:t>Hash</a:t>
              </a:r>
              <a:br>
                <a:rPr lang="de-DE" b="1" dirty="0">
                  <a:solidFill>
                    <a:schemeClr val="accent1"/>
                  </a:solidFill>
                  <a:latin typeface="Consolas" panose="020B0609020204030204" pitchFamily="49" charset="0"/>
                  <a:ea typeface="Sun-ExtA" pitchFamily="2" charset="-128"/>
                </a:rPr>
              </a:br>
              <a:r>
                <a:rPr lang="de-DE" b="1" dirty="0">
                  <a:solidFill>
                    <a:schemeClr val="accent1"/>
                  </a:solidFill>
                  <a:latin typeface="Consolas" panose="020B0609020204030204" pitchFamily="49" charset="0"/>
                  <a:ea typeface="Sun-ExtA" pitchFamily="2" charset="-128"/>
                </a:rPr>
                <a:t>GrpJoin</a:t>
              </a:r>
              <a:endParaRPr lang="de-DE" b="1" baseline="-25000" dirty="0">
                <a:solidFill>
                  <a:schemeClr val="accent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77" name="Textfeld 45">
              <a:extLst>
                <a:ext uri="{FF2B5EF4-FFF2-40B4-BE49-F238E27FC236}">
                  <a16:creationId xmlns:a16="http://schemas.microsoft.com/office/drawing/2014/main" id="{761D27FF-D558-CDF4-6CE2-3092AB3CE84A}"/>
                </a:ext>
              </a:extLst>
            </p:cNvPr>
            <p:cNvSpPr txBox="1"/>
            <p:nvPr/>
          </p:nvSpPr>
          <p:spPr>
            <a:xfrm>
              <a:off x="1298945" y="4732447"/>
              <a:ext cx="962026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b="1" dirty="0">
                  <a:solidFill>
                    <a:schemeClr val="accent1"/>
                  </a:solidFill>
                  <a:latin typeface="Consolas" panose="020B0609020204030204" pitchFamily="49" charset="0"/>
                  <a:ea typeface="Sun-ExtA" pitchFamily="2" charset="-128"/>
                </a:rPr>
                <a:t>Hash</a:t>
              </a:r>
              <a:br>
                <a:rPr lang="de-DE" b="1" dirty="0">
                  <a:solidFill>
                    <a:schemeClr val="accent1"/>
                  </a:solidFill>
                  <a:latin typeface="Consolas" panose="020B0609020204030204" pitchFamily="49" charset="0"/>
                  <a:ea typeface="Sun-ExtA" pitchFamily="2" charset="-128"/>
                </a:rPr>
              </a:br>
              <a:r>
                <a:rPr lang="de-DE" b="1" dirty="0">
                  <a:solidFill>
                    <a:schemeClr val="accent1"/>
                  </a:solidFill>
                  <a:latin typeface="Consolas" panose="020B0609020204030204" pitchFamily="49" charset="0"/>
                  <a:ea typeface="Sun-ExtA" pitchFamily="2" charset="-128"/>
                </a:rPr>
                <a:t>Join</a:t>
              </a:r>
              <a:endParaRPr lang="de-DE" b="1" baseline="-25000" dirty="0">
                <a:solidFill>
                  <a:schemeClr val="accent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78" name="Gerade Verbindung 50">
              <a:extLst>
                <a:ext uri="{FF2B5EF4-FFF2-40B4-BE49-F238E27FC236}">
                  <a16:creationId xmlns:a16="http://schemas.microsoft.com/office/drawing/2014/main" id="{84D93E48-5914-C7E1-A77F-F013716A3A1D}"/>
                </a:ext>
              </a:extLst>
            </p:cNvPr>
            <p:cNvCxnSpPr>
              <a:stCxn id="77" idx="0"/>
            </p:cNvCxnSpPr>
            <p:nvPr/>
          </p:nvCxnSpPr>
          <p:spPr>
            <a:xfrm flipV="1">
              <a:off x="1779958" y="4548555"/>
              <a:ext cx="213813" cy="183892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 Verbindung 50">
              <a:extLst>
                <a:ext uri="{FF2B5EF4-FFF2-40B4-BE49-F238E27FC236}">
                  <a16:creationId xmlns:a16="http://schemas.microsoft.com/office/drawing/2014/main" id="{A3ECB030-2CE8-DE02-DCCB-7FF159168048}"/>
                </a:ext>
              </a:extLst>
            </p:cNvPr>
            <p:cNvCxnSpPr/>
            <p:nvPr/>
          </p:nvCxnSpPr>
          <p:spPr>
            <a:xfrm flipH="1" flipV="1">
              <a:off x="2636524" y="4547213"/>
              <a:ext cx="238713" cy="193188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50">
              <a:extLst>
                <a:ext uri="{FF2B5EF4-FFF2-40B4-BE49-F238E27FC236}">
                  <a16:creationId xmlns:a16="http://schemas.microsoft.com/office/drawing/2014/main" id="{58D10CB0-99E8-A3CC-3204-D3B6B987B569}"/>
                </a:ext>
              </a:extLst>
            </p:cNvPr>
            <p:cNvCxnSpPr/>
            <p:nvPr/>
          </p:nvCxnSpPr>
          <p:spPr>
            <a:xfrm flipH="1" flipV="1">
              <a:off x="2083270" y="5342146"/>
              <a:ext cx="166650" cy="17597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50">
              <a:extLst>
                <a:ext uri="{FF2B5EF4-FFF2-40B4-BE49-F238E27FC236}">
                  <a16:creationId xmlns:a16="http://schemas.microsoft.com/office/drawing/2014/main" id="{207E35D8-CB9E-5C9A-F303-9A8308DF985D}"/>
                </a:ext>
              </a:extLst>
            </p:cNvPr>
            <p:cNvCxnSpPr/>
            <p:nvPr/>
          </p:nvCxnSpPr>
          <p:spPr>
            <a:xfrm flipV="1">
              <a:off x="1283732" y="5340411"/>
              <a:ext cx="164857" cy="168546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feld 45">
              <a:extLst>
                <a:ext uri="{FF2B5EF4-FFF2-40B4-BE49-F238E27FC236}">
                  <a16:creationId xmlns:a16="http://schemas.microsoft.com/office/drawing/2014/main" id="{9370BAEF-DED2-0FBD-3A61-2356A8CC0C70}"/>
                </a:ext>
              </a:extLst>
            </p:cNvPr>
            <p:cNvSpPr txBox="1"/>
            <p:nvPr/>
          </p:nvSpPr>
          <p:spPr>
            <a:xfrm>
              <a:off x="2447864" y="4755165"/>
              <a:ext cx="812853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TScan</a:t>
              </a:r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 L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83" name="Textfeld 45">
              <a:extLst>
                <a:ext uri="{FF2B5EF4-FFF2-40B4-BE49-F238E27FC236}">
                  <a16:creationId xmlns:a16="http://schemas.microsoft.com/office/drawing/2014/main" id="{291C5360-DCBE-A40F-3DE6-6FF538A15179}"/>
                </a:ext>
              </a:extLst>
            </p:cNvPr>
            <p:cNvSpPr txBox="1"/>
            <p:nvPr/>
          </p:nvSpPr>
          <p:spPr>
            <a:xfrm>
              <a:off x="677206" y="5535399"/>
              <a:ext cx="1194076" cy="584775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IXScan</a:t>
              </a:r>
              <a:b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</a:br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O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84" name="Gerade Verbindung 50">
              <a:extLst>
                <a:ext uri="{FF2B5EF4-FFF2-40B4-BE49-F238E27FC236}">
                  <a16:creationId xmlns:a16="http://schemas.microsoft.com/office/drawing/2014/main" id="{A1E38474-A8BF-09E8-1A20-3B19600AE57C}"/>
                </a:ext>
              </a:extLst>
            </p:cNvPr>
            <p:cNvCxnSpPr>
              <a:stCxn id="85" idx="0"/>
              <a:endCxn id="86" idx="2"/>
            </p:cNvCxnSpPr>
            <p:nvPr/>
          </p:nvCxnSpPr>
          <p:spPr>
            <a:xfrm flipH="1" flipV="1">
              <a:off x="2227985" y="5818303"/>
              <a:ext cx="1492" cy="18058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feld 45">
              <a:extLst>
                <a:ext uri="{FF2B5EF4-FFF2-40B4-BE49-F238E27FC236}">
                  <a16:creationId xmlns:a16="http://schemas.microsoft.com/office/drawing/2014/main" id="{7AC10616-BE1F-95F5-B181-D1BEA8777121}"/>
                </a:ext>
              </a:extLst>
            </p:cNvPr>
            <p:cNvSpPr txBox="1"/>
            <p:nvPr/>
          </p:nvSpPr>
          <p:spPr>
            <a:xfrm>
              <a:off x="1739244" y="5998883"/>
              <a:ext cx="980466" cy="615553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TScan</a:t>
              </a:r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 C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86" name="Textfeld 45">
              <a:extLst>
                <a:ext uri="{FF2B5EF4-FFF2-40B4-BE49-F238E27FC236}">
                  <a16:creationId xmlns:a16="http://schemas.microsoft.com/office/drawing/2014/main" id="{32B7D97D-CCF3-87D2-CB40-5A889A7840B2}"/>
                </a:ext>
              </a:extLst>
            </p:cNvPr>
            <p:cNvSpPr txBox="1"/>
            <p:nvPr/>
          </p:nvSpPr>
          <p:spPr>
            <a:xfrm>
              <a:off x="1951522" y="5510526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σ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sp>
          <p:nvSpPr>
            <p:cNvPr id="87" name="Isosceles Triangle 86">
              <a:extLst>
                <a:ext uri="{FF2B5EF4-FFF2-40B4-BE49-F238E27FC236}">
                  <a16:creationId xmlns:a16="http://schemas.microsoft.com/office/drawing/2014/main" id="{8C1D65CC-0574-FFAA-F9DB-F2344149DA2D}"/>
                </a:ext>
              </a:extLst>
            </p:cNvPr>
            <p:cNvSpPr/>
            <p:nvPr/>
          </p:nvSpPr>
          <p:spPr>
            <a:xfrm>
              <a:off x="485600" y="5909330"/>
              <a:ext cx="1005526" cy="529177"/>
            </a:xfrm>
            <a:prstGeom prst="triangle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/>
                <a:t>Date</a:t>
              </a:r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7BF6BF83-D629-F5FF-1DB1-5C095002F653}"/>
              </a:ext>
            </a:extLst>
          </p:cNvPr>
          <p:cNvSpPr txBox="1"/>
          <p:nvPr/>
        </p:nvSpPr>
        <p:spPr>
          <a:xfrm>
            <a:off x="1046037" y="3696846"/>
            <a:ext cx="1894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#4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Data 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Independence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FC53A5D-B24A-61E1-8472-4911103E26B4}"/>
              </a:ext>
            </a:extLst>
          </p:cNvPr>
          <p:cNvSpPr/>
          <p:nvPr/>
        </p:nvSpPr>
        <p:spPr>
          <a:xfrm>
            <a:off x="1146862" y="1785920"/>
            <a:ext cx="1580871" cy="23071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CA243EC5-CAE6-26B1-025E-0A8C548D59A4}"/>
              </a:ext>
            </a:extLst>
          </p:cNvPr>
          <p:cNvSpPr/>
          <p:nvPr/>
        </p:nvSpPr>
        <p:spPr>
          <a:xfrm>
            <a:off x="461062" y="2519345"/>
            <a:ext cx="1746469" cy="22726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688A8DD9-EE6F-ADCE-DC34-782157CF4DB0}"/>
              </a:ext>
            </a:extLst>
          </p:cNvPr>
          <p:cNvCxnSpPr/>
          <p:nvPr/>
        </p:nvCxnSpPr>
        <p:spPr>
          <a:xfrm flipH="1">
            <a:off x="5407689" y="3479587"/>
            <a:ext cx="1236089" cy="993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01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53" grpId="0"/>
      <p:bldP spid="71" grpId="0"/>
      <p:bldP spid="72" grpId="0"/>
      <p:bldP spid="73" grpId="0"/>
      <p:bldP spid="88" grpId="0"/>
      <p:bldP spid="89" grpId="0" animBg="1"/>
      <p:bldP spid="90" grpId="0" animBg="1"/>
    </p:bldLst>
  </p:timing>
</p:sld>
</file>

<file path=ppt/theme/theme1.xml><?xml version="1.0" encoding="utf-8"?>
<a:theme xmlns:a="http://schemas.openxmlformats.org/drawingml/2006/main" name="Titelfolien zur Auswahl">
  <a:themeElements>
    <a:clrScheme name="TU Berlin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848A7489-E40A-E247-AA59-65F245259B10}"/>
    </a:ext>
  </a:extLst>
</a:theme>
</file>

<file path=ppt/theme/theme2.xml><?xml version="1.0" encoding="utf-8"?>
<a:theme xmlns:a="http://schemas.openxmlformats.org/drawingml/2006/main" name="Master für Folgeseite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algn="l">
          <a:defRPr sz="16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7CAADE83-5F25-0A48-B83D-03A7471B880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TU-Berlin-Praesentation-Master-Verlauf-Orange-Rot</Template>
  <TotalTime>0</TotalTime>
  <Words>1975</Words>
  <Application>Microsoft Office PowerPoint</Application>
  <PresentationFormat>Widescreen</PresentationFormat>
  <Paragraphs>383</Paragraphs>
  <Slides>23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Consolas</vt:lpstr>
      <vt:lpstr>Wingdings</vt:lpstr>
      <vt:lpstr>Titelfolien zur Auswahl</vt:lpstr>
      <vt:lpstr>Master für Folgeseiten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PPDS - Kickoff and Introduction</dc:title>
  <dc:creator>Matthias Boehm</dc:creator>
  <cp:lastModifiedBy>Matthias Boehm</cp:lastModifiedBy>
  <cp:revision>457</cp:revision>
  <cp:lastPrinted>2021-03-24T16:10:50Z</cp:lastPrinted>
  <dcterms:created xsi:type="dcterms:W3CDTF">2023-02-25T13:39:16Z</dcterms:created>
  <dcterms:modified xsi:type="dcterms:W3CDTF">2024-10-13T05:26:26Z</dcterms:modified>
</cp:coreProperties>
</file>