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9"/>
  </p:notesMasterIdLst>
  <p:sldIdLst>
    <p:sldId id="359" r:id="rId3"/>
    <p:sldId id="354" r:id="rId4"/>
    <p:sldId id="394" r:id="rId5"/>
    <p:sldId id="467" r:id="rId6"/>
    <p:sldId id="388" r:id="rId7"/>
    <p:sldId id="423" r:id="rId8"/>
    <p:sldId id="459" r:id="rId9"/>
    <p:sldId id="461" r:id="rId10"/>
    <p:sldId id="460" r:id="rId11"/>
    <p:sldId id="451" r:id="rId12"/>
    <p:sldId id="426" r:id="rId13"/>
    <p:sldId id="462" r:id="rId14"/>
    <p:sldId id="422" r:id="rId15"/>
    <p:sldId id="463" r:id="rId16"/>
    <p:sldId id="464" r:id="rId17"/>
    <p:sldId id="449" r:id="rId18"/>
    <p:sldId id="454" r:id="rId19"/>
    <p:sldId id="455" r:id="rId20"/>
    <p:sldId id="456" r:id="rId21"/>
    <p:sldId id="465" r:id="rId22"/>
    <p:sldId id="407" r:id="rId23"/>
    <p:sldId id="398" r:id="rId24"/>
    <p:sldId id="408" r:id="rId25"/>
    <p:sldId id="409" r:id="rId26"/>
    <p:sldId id="452" r:id="rId27"/>
    <p:sldId id="367" r:id="rId28"/>
    <p:sldId id="411" r:id="rId29"/>
    <p:sldId id="414" r:id="rId30"/>
    <p:sldId id="413" r:id="rId31"/>
    <p:sldId id="453" r:id="rId32"/>
    <p:sldId id="373" r:id="rId33"/>
    <p:sldId id="368" r:id="rId34"/>
    <p:sldId id="369" r:id="rId35"/>
    <p:sldId id="412" r:id="rId36"/>
    <p:sldId id="420" r:id="rId37"/>
    <p:sldId id="421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2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2025/26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01 Introduction and Overview</a:t>
            </a:r>
            <a:endParaRPr lang="en-US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web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es.apache.org/jira/secure/Dashboard.jspa?selectPageId=12335852#Filter-Results/12365413" TargetMode="External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mslab/datasets/tree/master/DBahn-berlin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g"/><Relationship Id="rId18" Type="http://schemas.openxmlformats.org/officeDocument/2006/relationships/image" Target="../media/image28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27.emf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12" Type="http://schemas.openxmlformats.org/officeDocument/2006/relationships/image" Target="../media/image65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jpeg"/><Relationship Id="rId9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7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590.png"/><Relationship Id="rId10" Type="http://schemas.openxmlformats.org/officeDocument/2006/relationships/image" Target="../media/image75.png"/><Relationship Id="rId4" Type="http://schemas.openxmlformats.org/officeDocument/2006/relationships/image" Target="../media/image76.jpeg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5.jpg"/><Relationship Id="rId3" Type="http://schemas.openxmlformats.org/officeDocument/2006/relationships/image" Target="../media/image85.jpg"/><Relationship Id="rId7" Type="http://schemas.openxmlformats.org/officeDocument/2006/relationships/image" Target="../media/image90.jpeg"/><Relationship Id="rId12" Type="http://schemas.openxmlformats.org/officeDocument/2006/relationships/image" Target="../media/image94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e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87.jpe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AwAn@dams.tu-berlin.de" TargetMode="External"/><Relationship Id="rId3" Type="http://schemas.openxmlformats.org/officeDocument/2006/relationships/image" Target="../media/image13.png"/><Relationship Id="rId7" Type="http://schemas.openxmlformats.org/officeDocument/2006/relationships/hyperlink" Target="mailto:eecs-TB-awareness@win.tu-berlin.de" TargetMode="External"/><Relationship Id="rId2" Type="http://schemas.openxmlformats.org/officeDocument/2006/relationships/hyperlink" Target="https://www.tu.berlin/eecs/awan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sis.tu-berlin.de/course/view.php?id=44995" TargetMode="External"/><Relationship Id="rId2" Type="http://schemas.openxmlformats.org/officeDocument/2006/relationships/hyperlink" Target="https://mboehm7.github.io/teaching/ws2526_dia/index.ht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tu-berlin.zoom.us/j/9529634787?pwd=R1ZsN1M3SC9BOU1OcFdmem9zT202UT09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01 Introduction and Overview</a:t>
            </a:r>
            <a:endParaRPr lang="en-US" sz="4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Oct 16,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Motivation and Goals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6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E32D0-BCD2-9AA7-108D-D7A4157690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Integration</a:t>
            </a:r>
            <a:r>
              <a:rPr lang="en-US" dirty="0"/>
              <a:t> (Latin integer = whole): consolidation of data objects / sources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Homogeneity</a:t>
            </a:r>
            <a:r>
              <a:rPr lang="en-US" dirty="0"/>
              <a:t> (Greek homo/</a:t>
            </a:r>
            <a:r>
              <a:rPr lang="en-US" dirty="0" err="1"/>
              <a:t>homoios</a:t>
            </a:r>
            <a:r>
              <a:rPr lang="en-US" dirty="0"/>
              <a:t> = same): similarity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Heterogeneity</a:t>
            </a:r>
            <a:r>
              <a:rPr lang="en-US" dirty="0"/>
              <a:t>: dissimilarity, different representation / meaning</a:t>
            </a:r>
            <a:endParaRPr lang="en-US" sz="700" dirty="0"/>
          </a:p>
          <a:p>
            <a:r>
              <a:rPr lang="en-US" dirty="0"/>
              <a:t>Heterogeneous IT Infrastructure</a:t>
            </a:r>
          </a:p>
          <a:p>
            <a:pPr lvl="1"/>
            <a:r>
              <a:rPr lang="en-US" dirty="0"/>
              <a:t>Common enterprise IT infrastructure contains &gt;100s of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heterogeneous and distributed systems and applications</a:t>
            </a:r>
          </a:p>
          <a:p>
            <a:pPr lvl="1"/>
            <a:r>
              <a:rPr lang="en-US" dirty="0"/>
              <a:t>E.g., health care data management: 20 - 120 systems</a:t>
            </a:r>
            <a:endParaRPr lang="en-US" sz="700" dirty="0"/>
          </a:p>
          <a:p>
            <a:r>
              <a:rPr lang="en-US" dirty="0"/>
              <a:t>Multi-Modal Data (example health care)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Structured patient data</a:t>
            </a:r>
            <a:r>
              <a:rPr lang="en-US" dirty="0"/>
              <a:t>, patient records incl. prescribed drugs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Knowledge base</a:t>
            </a:r>
            <a:r>
              <a:rPr lang="en-US" dirty="0"/>
              <a:t> drug APIs (active pharmaceutical ingredients) + interactions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Doctor notes</a:t>
            </a:r>
            <a:r>
              <a:rPr lang="en-US" dirty="0"/>
              <a:t> (text), diagnostic codes, outcomes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Radiology images</a:t>
            </a:r>
            <a:r>
              <a:rPr lang="en-US" dirty="0"/>
              <a:t> (e.g., MRI scans), </a:t>
            </a:r>
            <a:r>
              <a:rPr lang="en-US" b="1" dirty="0">
                <a:solidFill>
                  <a:srgbClr val="7889FB"/>
                </a:solidFill>
              </a:rPr>
              <a:t>patient videos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 series</a:t>
            </a:r>
            <a:r>
              <a:rPr lang="en-US" dirty="0"/>
              <a:t> (e.g., EEG, </a:t>
            </a:r>
            <a:r>
              <a:rPr lang="en-US" dirty="0" err="1"/>
              <a:t>ECoG</a:t>
            </a:r>
            <a:r>
              <a:rPr lang="en-US" dirty="0"/>
              <a:t>, heart rate, blood pressure) 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986E4-76CC-3B60-8256-F1A3701007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Sources and Heterogeneity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49D9F-05C2-7186-1490-F9E7D76C1A18}"/>
              </a:ext>
            </a:extLst>
          </p:cNvPr>
          <p:cNvGrpSpPr/>
          <p:nvPr/>
        </p:nvGrpSpPr>
        <p:grpSpPr>
          <a:xfrm>
            <a:off x="8730056" y="2144562"/>
            <a:ext cx="1732530" cy="1804321"/>
            <a:chOff x="7355416" y="2660932"/>
            <a:chExt cx="1732530" cy="180432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D44D899-2D56-8B15-191B-319751168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7762" t="4412" b="20577"/>
            <a:stretch>
              <a:fillRect/>
            </a:stretch>
          </p:blipFill>
          <p:spPr bwMode="auto">
            <a:xfrm>
              <a:off x="7355416" y="3046200"/>
              <a:ext cx="1711014" cy="1419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90033-CA74-CBA4-00E6-8A5F220BBB85}"/>
                </a:ext>
              </a:extLst>
            </p:cNvPr>
            <p:cNvSpPr txBox="1"/>
            <p:nvPr/>
          </p:nvSpPr>
          <p:spPr>
            <a:xfrm>
              <a:off x="7403384" y="2660932"/>
              <a:ext cx="1684562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Credit: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Albert Maier]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19" y="1344329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281158" y="4184711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23" y="2484908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965006" y="4174198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635234" y="2735894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956969" y="3719517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6128785" y="2245068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636824" y="3721747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592328" y="3170461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5144161" y="2737009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608450" y="2737009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452779" y="1424899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789404" y="2245068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6128785" y="2245068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789404" y="3720632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298331" y="3721747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762620" y="3721747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790980" y="4268791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894035" y="4358625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633242" y="2734779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89083-F740-4D6C-8A95-801F661FC029}"/>
              </a:ext>
            </a:extLst>
          </p:cNvPr>
          <p:cNvSpPr txBox="1"/>
          <p:nvPr/>
        </p:nvSpPr>
        <p:spPr>
          <a:xfrm>
            <a:off x="8150275" y="325589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36847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E1683-1054-46AF-CD87-302E880B25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Sourcing Effort</a:t>
            </a:r>
          </a:p>
          <a:p>
            <a:pPr lvl="1"/>
            <a:r>
              <a:rPr lang="en-US" dirty="0"/>
              <a:t>Data scientists spend </a:t>
            </a:r>
            <a:r>
              <a:rPr lang="en-US" b="1" dirty="0">
                <a:solidFill>
                  <a:schemeClr val="accent1"/>
                </a:solidFill>
              </a:rPr>
              <a:t>80-90% time</a:t>
            </a:r>
            <a:r>
              <a:rPr lang="en-US" dirty="0"/>
              <a:t> on finding, integrating, cleaning datasets</a:t>
            </a:r>
            <a:endParaRPr lang="en-US" sz="700" dirty="0"/>
          </a:p>
          <a:p>
            <a:r>
              <a:rPr lang="en-US" dirty="0"/>
              <a:t>Technical Debts in ML Systems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Glue code, pipeline jungles, dead code paths</a:t>
            </a:r>
          </a:p>
          <a:p>
            <a:pPr lvl="1"/>
            <a:r>
              <a:rPr lang="en-US" dirty="0"/>
              <a:t>Plain-old-data types (arrays), multiple languages, prototypes</a:t>
            </a:r>
          </a:p>
          <a:p>
            <a:pPr lvl="1"/>
            <a:r>
              <a:rPr lang="en-US" dirty="0"/>
              <a:t>Abstraction and configuration debts</a:t>
            </a:r>
          </a:p>
          <a:p>
            <a:pPr lvl="1"/>
            <a:r>
              <a:rPr lang="en-US" dirty="0"/>
              <a:t>Data testing, reproducibility, process management, and cultural debts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EF6F8-CA6B-8023-7DBD-85504FF19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80% Argument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AE9A9-F4AB-2755-F128-F7CE98E1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09" y="2388049"/>
            <a:ext cx="6402175" cy="2120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569BA2-C452-4472-05B0-5522BB059633}"/>
              </a:ext>
            </a:extLst>
          </p:cNvPr>
          <p:cNvSpPr txBox="1"/>
          <p:nvPr/>
        </p:nvSpPr>
        <p:spPr>
          <a:xfrm>
            <a:off x="8636299" y="2910275"/>
            <a:ext cx="253442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[D. Sculley et al.: Hidden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Technical Debt in Machine Learning Systems.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CE8EDB-A772-ABCF-BA01-B3474E850792}"/>
              </a:ext>
            </a:extLst>
          </p:cNvPr>
          <p:cNvSpPr/>
          <p:nvPr/>
        </p:nvSpPr>
        <p:spPr>
          <a:xfrm>
            <a:off x="4265913" y="3493504"/>
            <a:ext cx="341393" cy="252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/>
              <a:t>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66C03-1689-CF1B-CC4F-270DFAD6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712" y="295855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49F69C-C318-015B-F5F2-27FEF5C47A2F}"/>
              </a:ext>
            </a:extLst>
          </p:cNvPr>
          <p:cNvSpPr txBox="1"/>
          <p:nvPr/>
        </p:nvSpPr>
        <p:spPr>
          <a:xfrm>
            <a:off x="8636299" y="1551954"/>
            <a:ext cx="254952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Stonebraker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Ihab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Ilyas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Integration: The Current Status and the Way Forward.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41(2) (2018)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0CB60-C7D0-5F52-6511-39E28ED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712" y="171805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4766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33D6F9-F639-5D0B-253F-BEF7A7479FD4}"/>
              </a:ext>
            </a:extLst>
          </p:cNvPr>
          <p:cNvCxnSpPr>
            <a:cxnSpLocks/>
          </p:cNvCxnSpPr>
          <p:nvPr/>
        </p:nvCxnSpPr>
        <p:spPr>
          <a:xfrm>
            <a:off x="5767713" y="1617819"/>
            <a:ext cx="3784569" cy="3562139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DD0-D34F-CF03-90F6-3E096871E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Complementary System Architectures</a:t>
            </a:r>
          </a:p>
        </p:txBody>
      </p:sp>
      <p:sp>
        <p:nvSpPr>
          <p:cNvPr id="4" name="Gleichschenkliges Dreieck 59">
            <a:extLst>
              <a:ext uri="{FF2B5EF4-FFF2-40B4-BE49-F238E27FC236}">
                <a16:creationId xmlns:a16="http://schemas.microsoft.com/office/drawing/2014/main" id="{1717D100-8D27-E196-CF4B-86AF2036B6C0}"/>
              </a:ext>
            </a:extLst>
          </p:cNvPr>
          <p:cNvSpPr>
            <a:spLocks/>
          </p:cNvSpPr>
          <p:nvPr/>
        </p:nvSpPr>
        <p:spPr>
          <a:xfrm>
            <a:off x="1127649" y="1703333"/>
            <a:ext cx="7058026" cy="3476625"/>
          </a:xfrm>
          <a:prstGeom prst="triangle">
            <a:avLst/>
          </a:prstGeom>
          <a:solidFill>
            <a:srgbClr val="7889F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Systems</a:t>
            </a:r>
          </a:p>
        </p:txBody>
      </p:sp>
      <p:sp>
        <p:nvSpPr>
          <p:cNvPr id="5" name="Gleichschenkliges Dreieck 62">
            <a:extLst>
              <a:ext uri="{FF2B5EF4-FFF2-40B4-BE49-F238E27FC236}">
                <a16:creationId xmlns:a16="http://schemas.microsoft.com/office/drawing/2014/main" id="{9A0A50E5-45E9-44E3-9319-6E975033D4FD}"/>
              </a:ext>
            </a:extLst>
          </p:cNvPr>
          <p:cNvSpPr>
            <a:spLocks/>
          </p:cNvSpPr>
          <p:nvPr/>
        </p:nvSpPr>
        <p:spPr>
          <a:xfrm>
            <a:off x="2156349" y="1708950"/>
            <a:ext cx="5010150" cy="2470884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Systems</a:t>
            </a:r>
          </a:p>
        </p:txBody>
      </p:sp>
      <p:sp>
        <p:nvSpPr>
          <p:cNvPr id="6" name="Gleichschenkliges Dreieck 64">
            <a:extLst>
              <a:ext uri="{FF2B5EF4-FFF2-40B4-BE49-F238E27FC236}">
                <a16:creationId xmlns:a16="http://schemas.microsoft.com/office/drawing/2014/main" id="{FA692CC9-17B9-FA5D-3A53-DD54FAEEEA5A}"/>
              </a:ext>
            </a:extLst>
          </p:cNvPr>
          <p:cNvSpPr/>
          <p:nvPr/>
        </p:nvSpPr>
        <p:spPr>
          <a:xfrm>
            <a:off x="3232675" y="1703334"/>
            <a:ext cx="2857500" cy="1409700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</a:t>
            </a:r>
            <a:b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</p:txBody>
      </p:sp>
      <p:sp>
        <p:nvSpPr>
          <p:cNvPr id="7" name="Rechteck 66">
            <a:extLst>
              <a:ext uri="{FF2B5EF4-FFF2-40B4-BE49-F238E27FC236}">
                <a16:creationId xmlns:a16="http://schemas.microsoft.com/office/drawing/2014/main" id="{D913D442-751A-FB98-6BFB-E17BA36EC27C}"/>
              </a:ext>
            </a:extLst>
          </p:cNvPr>
          <p:cNvSpPr/>
          <p:nvPr/>
        </p:nvSpPr>
        <p:spPr>
          <a:xfrm>
            <a:off x="4358800" y="2072717"/>
            <a:ext cx="583611" cy="39052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689C0D7-AC2A-941D-1563-CFBA056B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1689"/>
          <a:stretch>
            <a:fillRect/>
          </a:stretch>
        </p:blipFill>
        <p:spPr bwMode="auto">
          <a:xfrm>
            <a:off x="2464638" y="4220357"/>
            <a:ext cx="962025" cy="84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68">
            <a:extLst>
              <a:ext uri="{FF2B5EF4-FFF2-40B4-BE49-F238E27FC236}">
                <a16:creationId xmlns:a16="http://schemas.microsoft.com/office/drawing/2014/main" id="{A8862283-F3D9-7987-9C64-3C595E407BF5}"/>
              </a:ext>
            </a:extLst>
          </p:cNvPr>
          <p:cNvSpPr/>
          <p:nvPr/>
        </p:nvSpPr>
        <p:spPr>
          <a:xfrm>
            <a:off x="4724942" y="42653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A64E0E-AD05-5E39-B060-5FD9C570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1662" y="4029623"/>
            <a:ext cx="13620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70">
            <a:extLst>
              <a:ext uri="{FF2B5EF4-FFF2-40B4-BE49-F238E27FC236}">
                <a16:creationId xmlns:a16="http://schemas.microsoft.com/office/drawing/2014/main" id="{230DF631-E4F5-63BF-95CF-946FBACC0D72}"/>
              </a:ext>
            </a:extLst>
          </p:cNvPr>
          <p:cNvSpPr/>
          <p:nvPr/>
        </p:nvSpPr>
        <p:spPr>
          <a:xfrm>
            <a:off x="7571607" y="4747970"/>
            <a:ext cx="1377822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eCommerce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0A01192A-C813-A647-A9BF-4B3C73D4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8708"/>
          <a:stretch>
            <a:fillRect/>
          </a:stretch>
        </p:blipFill>
        <p:spPr bwMode="auto">
          <a:xfrm>
            <a:off x="137049" y="3840809"/>
            <a:ext cx="1216479" cy="111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72">
            <a:extLst>
              <a:ext uri="{FF2B5EF4-FFF2-40B4-BE49-F238E27FC236}">
                <a16:creationId xmlns:a16="http://schemas.microsoft.com/office/drawing/2014/main" id="{8CEDD9CF-9FE2-A9C7-0B05-92F43D9CEBAA}"/>
              </a:ext>
            </a:extLst>
          </p:cNvPr>
          <p:cNvSpPr/>
          <p:nvPr/>
        </p:nvSpPr>
        <p:spPr>
          <a:xfrm>
            <a:off x="892183" y="4735562"/>
            <a:ext cx="827318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SCM</a:t>
            </a:r>
          </a:p>
        </p:txBody>
      </p:sp>
      <p:sp>
        <p:nvSpPr>
          <p:cNvPr id="14" name="Rechteck 73">
            <a:extLst>
              <a:ext uri="{FF2B5EF4-FFF2-40B4-BE49-F238E27FC236}">
                <a16:creationId xmlns:a16="http://schemas.microsoft.com/office/drawing/2014/main" id="{7F0359F3-7EEE-18F7-9381-D81681BD5C88}"/>
              </a:ext>
            </a:extLst>
          </p:cNvPr>
          <p:cNvSpPr/>
          <p:nvPr/>
        </p:nvSpPr>
        <p:spPr>
          <a:xfrm>
            <a:off x="6677567" y="43796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</a:p>
        </p:txBody>
      </p:sp>
      <p:sp>
        <p:nvSpPr>
          <p:cNvPr id="15" name="Rechteck 74">
            <a:extLst>
              <a:ext uri="{FF2B5EF4-FFF2-40B4-BE49-F238E27FC236}">
                <a16:creationId xmlns:a16="http://schemas.microsoft.com/office/drawing/2014/main" id="{3A4177D2-D4F9-6434-26E9-9C7E8408FD72}"/>
              </a:ext>
            </a:extLst>
          </p:cNvPr>
          <p:cNvSpPr/>
          <p:nvPr/>
        </p:nvSpPr>
        <p:spPr>
          <a:xfrm>
            <a:off x="3042174" y="4237930"/>
            <a:ext cx="1008643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</a:p>
        </p:txBody>
      </p:sp>
      <p:cxnSp>
        <p:nvCxnSpPr>
          <p:cNvPr id="16" name="Gerade Verbindung mit Pfeil 75">
            <a:extLst>
              <a:ext uri="{FF2B5EF4-FFF2-40B4-BE49-F238E27FC236}">
                <a16:creationId xmlns:a16="http://schemas.microsoft.com/office/drawing/2014/main" id="{B6B6A540-E2F8-E852-6F33-175293B33ACB}"/>
              </a:ext>
            </a:extLst>
          </p:cNvPr>
          <p:cNvCxnSpPr/>
          <p:nvPr/>
        </p:nvCxnSpPr>
        <p:spPr>
          <a:xfrm flipV="1">
            <a:off x="1134453" y="5432426"/>
            <a:ext cx="7060746" cy="2931"/>
          </a:xfrm>
          <a:prstGeom prst="straightConnector1">
            <a:avLst/>
          </a:prstGeom>
          <a:ln w="190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2DF7B3E6-1DD4-A11C-A36C-CD93F93D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043" t="8592" r="12077" b="4900"/>
          <a:stretch>
            <a:fillRect/>
          </a:stretch>
        </p:blipFill>
        <p:spPr bwMode="auto">
          <a:xfrm>
            <a:off x="5661549" y="4208408"/>
            <a:ext cx="891631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79">
            <a:extLst>
              <a:ext uri="{FF2B5EF4-FFF2-40B4-BE49-F238E27FC236}">
                <a16:creationId xmlns:a16="http://schemas.microsoft.com/office/drawing/2014/main" id="{4A1BF767-8340-D2C9-DC0B-754D161C897A}"/>
              </a:ext>
            </a:extLst>
          </p:cNvPr>
          <p:cNvSpPr txBox="1"/>
          <p:nvPr/>
        </p:nvSpPr>
        <p:spPr>
          <a:xfrm>
            <a:off x="2546874" y="5438286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Integration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EAI) </a:t>
            </a:r>
          </a:p>
        </p:txBody>
      </p:sp>
      <p:cxnSp>
        <p:nvCxnSpPr>
          <p:cNvPr id="19" name="Gerade Verbindung mit Pfeil 80">
            <a:extLst>
              <a:ext uri="{FF2B5EF4-FFF2-40B4-BE49-F238E27FC236}">
                <a16:creationId xmlns:a16="http://schemas.microsoft.com/office/drawing/2014/main" id="{0E9DF33D-6B5E-7B02-2D96-31486D002769}"/>
              </a:ext>
            </a:extLst>
          </p:cNvPr>
          <p:cNvCxnSpPr/>
          <p:nvPr/>
        </p:nvCxnSpPr>
        <p:spPr>
          <a:xfrm flipV="1">
            <a:off x="1493583" y="1708950"/>
            <a:ext cx="0" cy="2791633"/>
          </a:xfrm>
          <a:prstGeom prst="straightConnector1">
            <a:avLst/>
          </a:prstGeom>
          <a:ln w="19050"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81">
            <a:extLst>
              <a:ext uri="{FF2B5EF4-FFF2-40B4-BE49-F238E27FC236}">
                <a16:creationId xmlns:a16="http://schemas.microsoft.com/office/drawing/2014/main" id="{5A9D5F20-7965-A0FE-6E19-3A16B5C5557E}"/>
              </a:ext>
            </a:extLst>
          </p:cNvPr>
          <p:cNvSpPr txBox="1"/>
          <p:nvPr/>
        </p:nvSpPr>
        <p:spPr>
          <a:xfrm>
            <a:off x="126736" y="2371359"/>
            <a:ext cx="132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Integration </a:t>
            </a:r>
            <a:b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ETL) </a:t>
            </a:r>
          </a:p>
        </p:txBody>
      </p:sp>
      <p:sp>
        <p:nvSpPr>
          <p:cNvPr id="21" name="Zylinder 65">
            <a:extLst>
              <a:ext uri="{FF2B5EF4-FFF2-40B4-BE49-F238E27FC236}">
                <a16:creationId xmlns:a16="http://schemas.microsoft.com/office/drawing/2014/main" id="{3A31F51B-1964-340D-4483-0A7B6D59767A}"/>
              </a:ext>
            </a:extLst>
          </p:cNvPr>
          <p:cNvSpPr/>
          <p:nvPr/>
        </p:nvSpPr>
        <p:spPr>
          <a:xfrm>
            <a:off x="4753244" y="3141610"/>
            <a:ext cx="974980" cy="647699"/>
          </a:xfrm>
          <a:prstGeom prst="can">
            <a:avLst>
              <a:gd name="adj" fmla="val 32246"/>
            </a:avLst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</a:rPr>
              <a:t>DWH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8329F55F-AF07-40AB-0473-C46CE165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0824" y="3151134"/>
            <a:ext cx="827966" cy="6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48E50E-3E2A-41D5-07BF-7A4618736141}"/>
              </a:ext>
            </a:extLst>
          </p:cNvPr>
          <p:cNvSpPr txBox="1"/>
          <p:nvPr/>
        </p:nvSpPr>
        <p:spPr>
          <a:xfrm>
            <a:off x="1514823" y="1396758"/>
            <a:ext cx="26063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Information System Pyramid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ECEC4B-67B6-4566-90B7-DD16188478E7}"/>
              </a:ext>
            </a:extLst>
          </p:cNvPr>
          <p:cNvSpPr txBox="1"/>
          <p:nvPr/>
        </p:nvSpPr>
        <p:spPr>
          <a:xfrm>
            <a:off x="8058071" y="2615623"/>
            <a:ext cx="14450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Data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EACFF2-2F57-3071-1F1E-3692CE4BC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48" y="1476289"/>
            <a:ext cx="2097502" cy="12313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944672-5DB5-3134-A422-AE690158B716}"/>
              </a:ext>
            </a:extLst>
          </p:cNvPr>
          <p:cNvSpPr txBox="1"/>
          <p:nvPr/>
        </p:nvSpPr>
        <p:spPr>
          <a:xfrm>
            <a:off x="9511050" y="2737718"/>
            <a:ext cx="209138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Audio, Image, Video, Text, Streams, Logs</a:t>
            </a:r>
          </a:p>
        </p:txBody>
      </p:sp>
      <p:sp>
        <p:nvSpPr>
          <p:cNvPr id="28" name="Rechteck 70">
            <a:extLst>
              <a:ext uri="{FF2B5EF4-FFF2-40B4-BE49-F238E27FC236}">
                <a16:creationId xmlns:a16="http://schemas.microsoft.com/office/drawing/2014/main" id="{7EFAD401-4238-1D75-CB16-3B1F7416A54F}"/>
              </a:ext>
            </a:extLst>
          </p:cNvPr>
          <p:cNvSpPr/>
          <p:nvPr/>
        </p:nvSpPr>
        <p:spPr>
          <a:xfrm>
            <a:off x="10312969" y="3474802"/>
            <a:ext cx="1306956" cy="56496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Stores</a:t>
            </a:r>
          </a:p>
        </p:txBody>
      </p:sp>
      <p:sp>
        <p:nvSpPr>
          <p:cNvPr id="29" name="Rechteck 70">
            <a:extLst>
              <a:ext uri="{FF2B5EF4-FFF2-40B4-BE49-F238E27FC236}">
                <a16:creationId xmlns:a16="http://schemas.microsoft.com/office/drawing/2014/main" id="{8E997A61-7A04-7DA8-3C9D-41255DB7F3BE}"/>
              </a:ext>
            </a:extLst>
          </p:cNvPr>
          <p:cNvSpPr/>
          <p:nvPr/>
        </p:nvSpPr>
        <p:spPr>
          <a:xfrm>
            <a:off x="7886612" y="1465662"/>
            <a:ext cx="1459160" cy="85160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Computation</a:t>
            </a:r>
          </a:p>
          <a:p>
            <a:pPr algn="ctr"/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Frameworks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an 75">
            <a:extLst>
              <a:ext uri="{FF2B5EF4-FFF2-40B4-BE49-F238E27FC236}">
                <a16:creationId xmlns:a16="http://schemas.microsoft.com/office/drawing/2014/main" id="{D09B2052-AA4C-5535-01BD-BF361D211DDD}"/>
              </a:ext>
            </a:extLst>
          </p:cNvPr>
          <p:cNvSpPr/>
          <p:nvPr/>
        </p:nvSpPr>
        <p:spPr>
          <a:xfrm>
            <a:off x="9273767" y="3465093"/>
            <a:ext cx="944747" cy="400502"/>
          </a:xfrm>
          <a:prstGeom prst="can">
            <a:avLst>
              <a:gd name="adj" fmla="val 20759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Catalogs</a:t>
            </a:r>
          </a:p>
        </p:txBody>
      </p:sp>
      <p:pic>
        <p:nvPicPr>
          <p:cNvPr id="31" name="Picture 2" descr="http://spark.apache.org/images/spark-logo-trademark.png">
            <a:extLst>
              <a:ext uri="{FF2B5EF4-FFF2-40B4-BE49-F238E27FC236}">
                <a16:creationId xmlns:a16="http://schemas.microsoft.com/office/drawing/2014/main" id="{F71E1CAF-83E8-D74C-9410-887924D1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35" y="1465662"/>
            <a:ext cx="659544" cy="3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54C48E-9593-78B9-DA6E-0419247A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944" y="4112299"/>
            <a:ext cx="535006" cy="4012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426CF-23A5-E3F7-0BEA-A12E0AE88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8947" y="4112299"/>
            <a:ext cx="846906" cy="3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1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9E19B0-52C9-C929-F8AA-BBE2F69C36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Common Data and System Characteristics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Heterogeneous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data sources</a:t>
            </a:r>
            <a:r>
              <a:rPr lang="en-US" dirty="0"/>
              <a:t> and formats, often distributed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Large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data collections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distributed</a:t>
            </a:r>
            <a:r>
              <a:rPr lang="en-US" dirty="0">
                <a:sym typeface="Wingdings" panose="05000000000000000000" pitchFamily="2" charset="2"/>
              </a:rPr>
              <a:t> data storage and analysis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Major data integration architectures</a:t>
            </a:r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Key techniques for data integration and cleaning</a:t>
            </a:r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rgbClr val="7889FB"/>
                </a:solidFill>
              </a:rPr>
              <a:t>Methods for large-scale data storage and analysis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08F04-E3A4-E23B-19C2-23F770C71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</p:spTree>
    <p:extLst>
      <p:ext uri="{BB962C8B-B14F-4D97-AF65-F5344CB8AC3E}">
        <p14:creationId xmlns:p14="http://schemas.microsoft.com/office/powerpoint/2010/main" val="22509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Outline and Projects/Exercise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01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E7042-347B-7B47-27BE-CE7B196B9F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Data Integration Architectures</a:t>
            </a:r>
          </a:p>
          <a:p>
            <a:r>
              <a:rPr lang="en-US" dirty="0"/>
              <a:t>01 Introduction and Overview </a:t>
            </a:r>
            <a:r>
              <a:rPr lang="en-US" sz="1600" b="0" dirty="0"/>
              <a:t>[Oct 16]</a:t>
            </a:r>
          </a:p>
          <a:p>
            <a:r>
              <a:rPr lang="en-US" dirty="0"/>
              <a:t>02 Data Warehousing, ETL, and SQL/OLAP </a:t>
            </a:r>
            <a:r>
              <a:rPr lang="en-US" sz="1600" b="0" dirty="0"/>
              <a:t>[Oct 23]</a:t>
            </a:r>
          </a:p>
          <a:p>
            <a:r>
              <a:rPr lang="en-US" dirty="0"/>
              <a:t>03 Message-oriented Middleware, EAI, and Replication </a:t>
            </a:r>
            <a:r>
              <a:rPr lang="en-US" sz="1600" b="0" dirty="0"/>
              <a:t>[Oct 30]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Key Integration Techniques</a:t>
            </a:r>
          </a:p>
          <a:p>
            <a:r>
              <a:rPr lang="en-US" dirty="0"/>
              <a:t>04 Schema Matching and Mapping </a:t>
            </a:r>
            <a:r>
              <a:rPr lang="en-US" sz="1600" b="0" dirty="0"/>
              <a:t>[Nov 06]</a:t>
            </a:r>
          </a:p>
          <a:p>
            <a:r>
              <a:rPr lang="en-US" dirty="0"/>
              <a:t>05 Entity Linking and Deduplication </a:t>
            </a:r>
            <a:r>
              <a:rPr lang="en-US" sz="1600" b="0" dirty="0"/>
              <a:t>[Nov 13]</a:t>
            </a:r>
          </a:p>
          <a:p>
            <a:r>
              <a:rPr lang="en-US" dirty="0"/>
              <a:t>06 Data Cleaning and Data Fusion </a:t>
            </a:r>
            <a:r>
              <a:rPr lang="en-US" sz="1600" b="0" dirty="0"/>
              <a:t>[Nov 20]</a:t>
            </a:r>
          </a:p>
          <a:p>
            <a:r>
              <a:rPr lang="en-US" dirty="0"/>
              <a:t>07 Data Provenance and Catalogs </a:t>
            </a:r>
            <a:r>
              <a:rPr lang="en-US" sz="1600" b="0" dirty="0"/>
              <a:t>[Nov 27]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5FD26-D84D-BF8A-B313-33C614485E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A: Data Integration and Preparation</a:t>
            </a:r>
          </a:p>
        </p:txBody>
      </p:sp>
    </p:spTree>
    <p:extLst>
      <p:ext uri="{BB962C8B-B14F-4D97-AF65-F5344CB8AC3E}">
        <p14:creationId xmlns:p14="http://schemas.microsoft.com/office/powerpoint/2010/main" val="6491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B2C34B-A14D-7A62-41B5-D8EDE8C278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Cloud Computing</a:t>
            </a:r>
          </a:p>
          <a:p>
            <a:r>
              <a:rPr lang="en-US" dirty="0"/>
              <a:t>08 Cloud Computing Foundations </a:t>
            </a:r>
            <a:r>
              <a:rPr lang="en-US" sz="1600" b="0" dirty="0"/>
              <a:t>[Dec 04]</a:t>
            </a:r>
          </a:p>
          <a:p>
            <a:r>
              <a:rPr lang="en-US" dirty="0"/>
              <a:t>09 Cloud Resource Management and Scheduling </a:t>
            </a:r>
            <a:r>
              <a:rPr lang="en-US" sz="1600" b="0" dirty="0"/>
              <a:t>[Dec 11]</a:t>
            </a:r>
          </a:p>
          <a:p>
            <a:r>
              <a:rPr lang="en-US" dirty="0"/>
              <a:t>10 Distributed Data Storage </a:t>
            </a:r>
            <a:r>
              <a:rPr lang="en-US" sz="1600" b="0" dirty="0"/>
              <a:t>[Dec 18]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Large-Scale Data Analysis</a:t>
            </a:r>
          </a:p>
          <a:p>
            <a:r>
              <a:rPr lang="en-US" dirty="0"/>
              <a:t>11 Distributed, Data-Parallel Computation </a:t>
            </a:r>
            <a:r>
              <a:rPr lang="en-US" sz="1600" b="0" dirty="0"/>
              <a:t>[Jan 15]</a:t>
            </a:r>
          </a:p>
          <a:p>
            <a:r>
              <a:rPr lang="en-US" dirty="0"/>
              <a:t>12 Distributed Stream Processing </a:t>
            </a:r>
            <a:r>
              <a:rPr lang="en-US" sz="1600" b="0" dirty="0"/>
              <a:t>[Jan 22]</a:t>
            </a:r>
          </a:p>
          <a:p>
            <a:r>
              <a:rPr lang="en-US" dirty="0"/>
              <a:t>13 Distributed Machine Learning Systems </a:t>
            </a:r>
            <a:r>
              <a:rPr lang="en-US" sz="1600" b="0" dirty="0"/>
              <a:t>[Jan 29]</a:t>
            </a:r>
            <a:br>
              <a:rPr lang="en-US" sz="1600" b="0" dirty="0"/>
            </a:br>
            <a:r>
              <a:rPr lang="en-US" dirty="0"/>
              <a:t>+ Q&amp;A and Exam Preparation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1482A-1CB1-0734-D5EA-99EBE910F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B: Large-Scale Data Management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1503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0F8714-2013-59BA-C718-C5F11B58C8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1-3 person teams</a:t>
            </a:r>
            <a:r>
              <a:rPr lang="en-US" b="0" dirty="0"/>
              <a:t> (w/ clearly separated responsibilities)</a:t>
            </a:r>
          </a:p>
          <a:p>
            <a:pPr lvl="4"/>
            <a:endParaRPr lang="en-US" sz="10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programming project in DIA context (</a:t>
            </a:r>
            <a:r>
              <a:rPr lang="en-US" b="1" dirty="0">
                <a:solidFill>
                  <a:schemeClr val="accent1"/>
                </a:solidFill>
              </a:rPr>
              <a:t>3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80-90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Preferred:</a:t>
            </a:r>
            <a:r>
              <a:rPr lang="en-US" dirty="0"/>
              <a:t> Open-source contribution to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br>
              <a:rPr lang="en-US" dirty="0"/>
            </a:b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(from HW to high-level scripting)</a:t>
            </a:r>
          </a:p>
          <a:p>
            <a:pPr lvl="1"/>
            <a:r>
              <a:rPr lang="en-US" dirty="0">
                <a:hlinkClick r:id="rId3"/>
              </a:rPr>
              <a:t>https://issues.apache.org/jira/secure/</a:t>
            </a:r>
            <a:br>
              <a:rPr lang="en-US" dirty="0">
                <a:hlinkClick r:id="rId3"/>
              </a:rPr>
            </a:br>
            <a:r>
              <a:rPr lang="en-US" dirty="0" err="1">
                <a:hlinkClick r:id="rId3"/>
              </a:rPr>
              <a:t>Dashboard.jspa?selectPageId</a:t>
            </a:r>
            <a:r>
              <a:rPr lang="en-US" dirty="0">
                <a:hlinkClick r:id="rId3"/>
              </a:rPr>
              <a:t>=12335852#Filter-Results/12365413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Alternative Exercise:</a:t>
            </a:r>
            <a:r>
              <a:rPr lang="en-US" dirty="0"/>
              <a:t>  </a:t>
            </a:r>
            <a:r>
              <a:rPr lang="en-US" b="1" dirty="0"/>
              <a:t>“Berlin Public Transport Data Analysis” </a:t>
            </a:r>
            <a:br>
              <a:rPr lang="en-US" b="1" dirty="0"/>
            </a:br>
            <a:endParaRPr lang="en-US" sz="1000" dirty="0"/>
          </a:p>
          <a:p>
            <a:r>
              <a:rPr lang="en-US" dirty="0"/>
              <a:t>Timeline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Oct 31:</a:t>
            </a:r>
            <a:r>
              <a:rPr lang="en-US" dirty="0"/>
              <a:t> Binding project/exercise selection (via google forms)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Jan 30:</a:t>
            </a:r>
            <a:r>
              <a:rPr lang="en-US" dirty="0"/>
              <a:t> Project/exercise submission deadline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8B3C0-BC4E-6A52-16DF-75684A89FD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Projects or Exercises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C3C1A-8496-A265-4441-DA65858CA287}"/>
              </a:ext>
            </a:extLst>
          </p:cNvPr>
          <p:cNvSpPr txBox="1"/>
          <p:nvPr/>
        </p:nvSpPr>
        <p:spPr>
          <a:xfrm>
            <a:off x="8116645" y="4676892"/>
            <a:ext cx="38028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40D1E"/>
                </a:solidFill>
              </a:rPr>
              <a:t>https://tinyurl.com/</a:t>
            </a:r>
            <a:br>
              <a:rPr lang="en-US" sz="3200" b="1" dirty="0">
                <a:solidFill>
                  <a:srgbClr val="C40D1E"/>
                </a:solidFill>
              </a:rPr>
            </a:br>
            <a:r>
              <a:rPr lang="en-US" sz="3200" b="1" dirty="0">
                <a:solidFill>
                  <a:srgbClr val="C40D1E"/>
                </a:solidFill>
              </a:rPr>
              <a:t>aytk6bw6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E7D11-2A1D-24BF-8F43-F70C5C1E1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684" y="2629380"/>
            <a:ext cx="1986517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</a:t>
            </a:r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0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267FC-FFD2-1068-14EC-2661F22BC9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DIA Exercise (alternative to projects), cont.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C707E-6F97-877F-466F-8A1B4A6CC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2"/>
          <a:stretch>
            <a:fillRect/>
          </a:stretch>
        </p:blipFill>
        <p:spPr>
          <a:xfrm>
            <a:off x="161363" y="979371"/>
            <a:ext cx="6757506" cy="4684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C1FD5B-9808-510B-0877-699C876CBB77}"/>
              </a:ext>
            </a:extLst>
          </p:cNvPr>
          <p:cNvSpPr txBox="1"/>
          <p:nvPr/>
        </p:nvSpPr>
        <p:spPr>
          <a:xfrm>
            <a:off x="7291780" y="1068038"/>
            <a:ext cx="315199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https://github.com/damslab/datasets/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tree/master/DBahn-berlin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A0E46-B042-3A16-C3B5-CF14979F1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175" y="1609860"/>
            <a:ext cx="3229136" cy="3871161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99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2A13-8B68-0714-1590-B4257892D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8724767" cy="717437"/>
          </a:xfrm>
        </p:spPr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A Declarative ML System for the End-to-End Data Science Lifecycle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DCEE-6D4D-473E-1689-1791BD2F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https://github.com/apache/systemds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C4043-87E5-D4EB-2FDC-E5B27788B85D}"/>
              </a:ext>
            </a:extLst>
          </p:cNvPr>
          <p:cNvGrpSpPr/>
          <p:nvPr/>
        </p:nvGrpSpPr>
        <p:grpSpPr>
          <a:xfrm>
            <a:off x="551510" y="5084942"/>
            <a:ext cx="2371390" cy="617038"/>
            <a:chOff x="1548914" y="5246611"/>
            <a:chExt cx="2371390" cy="61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48C2-2E12-5A7A-CBCB-32BBD43FB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60E76-A5A5-6021-5191-3BE97329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98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6AF77641-2928-2C81-5487-430A8346A14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6B813-9A89-2F65-2135-B0AAB8FEE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89E87381-1D78-9BA6-2294-9FC4431A2A74}"/>
              </a:ext>
            </a:extLst>
          </p:cNvPr>
          <p:cNvSpPr txBox="1">
            <a:spLocks/>
          </p:cNvSpPr>
          <p:nvPr/>
        </p:nvSpPr>
        <p:spPr>
          <a:xfrm>
            <a:off x="2142439" y="1431716"/>
            <a:ext cx="7886700" cy="4667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DB87A81-918C-1625-0785-981F9007802C}"/>
              </a:ext>
            </a:extLst>
          </p:cNvPr>
          <p:cNvSpPr/>
          <p:nvPr/>
        </p:nvSpPr>
        <p:spPr>
          <a:xfrm>
            <a:off x="3606540" y="1260525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7BD7F98-A14D-2B6A-2A52-EEAA6AF61B92}"/>
              </a:ext>
            </a:extLst>
          </p:cNvPr>
          <p:cNvSpPr/>
          <p:nvPr/>
        </p:nvSpPr>
        <p:spPr>
          <a:xfrm>
            <a:off x="6679233" y="1346873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93E93C3-5D62-0190-D946-24AF77ED32C9}"/>
              </a:ext>
            </a:extLst>
          </p:cNvPr>
          <p:cNvSpPr/>
          <p:nvPr/>
        </p:nvSpPr>
        <p:spPr>
          <a:xfrm>
            <a:off x="3797331" y="1346873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A4AB10-8C5E-2CE3-3604-22F8895D7923}"/>
              </a:ext>
            </a:extLst>
          </p:cNvPr>
          <p:cNvSpPr/>
          <p:nvPr/>
        </p:nvSpPr>
        <p:spPr>
          <a:xfrm>
            <a:off x="5183270" y="1357806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1D269D-60FF-1022-9A87-47B88F1A08A2}"/>
              </a:ext>
            </a:extLst>
          </p:cNvPr>
          <p:cNvSpPr txBox="1"/>
          <p:nvPr/>
        </p:nvSpPr>
        <p:spPr>
          <a:xfrm>
            <a:off x="1732862" y="1565193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D61117C-1A4C-53AD-44C6-CC5F1B4B7C6E}"/>
              </a:ext>
            </a:extLst>
          </p:cNvPr>
          <p:cNvSpPr txBox="1"/>
          <p:nvPr/>
        </p:nvSpPr>
        <p:spPr>
          <a:xfrm>
            <a:off x="8591454" y="1149322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9649998-A235-38B6-C1AF-B8695020B39E}"/>
              </a:ext>
            </a:extLst>
          </p:cNvPr>
          <p:cNvSpPr/>
          <p:nvPr/>
        </p:nvSpPr>
        <p:spPr>
          <a:xfrm>
            <a:off x="5085026" y="3411485"/>
            <a:ext cx="2047140" cy="875220"/>
          </a:xfrm>
          <a:prstGeom prst="rect">
            <a:avLst/>
          </a:prstGeom>
          <a:solidFill>
            <a:srgbClr val="C40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EB91930-9D7B-DCD3-3952-32F517DEEDA7}"/>
              </a:ext>
            </a:extLst>
          </p:cNvPr>
          <p:cNvCxnSpPr>
            <a:cxnSpLocks/>
            <a:stCxn id="120" idx="0"/>
            <a:endCxn id="114" idx="2"/>
          </p:cNvCxnSpPr>
          <p:nvPr/>
        </p:nvCxnSpPr>
        <p:spPr>
          <a:xfrm flipV="1">
            <a:off x="6108596" y="2816120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5A61281-8464-1DCC-7188-0A9CD4954EB5}"/>
              </a:ext>
            </a:extLst>
          </p:cNvPr>
          <p:cNvSpPr/>
          <p:nvPr/>
        </p:nvSpPr>
        <p:spPr>
          <a:xfrm>
            <a:off x="1516366" y="1111264"/>
            <a:ext cx="9099081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44799C5-0823-7C81-3876-3A1D05E45DBD}"/>
              </a:ext>
            </a:extLst>
          </p:cNvPr>
          <p:cNvSpPr/>
          <p:nvPr/>
        </p:nvSpPr>
        <p:spPr>
          <a:xfrm>
            <a:off x="8481324" y="4336740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HPC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ECF07AA-AD97-D344-C081-668BD892CE39}"/>
              </a:ext>
            </a:extLst>
          </p:cNvPr>
          <p:cNvSpPr/>
          <p:nvPr/>
        </p:nvSpPr>
        <p:spPr>
          <a:xfrm>
            <a:off x="8175002" y="4967086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Language Compilers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7EF06E4-1054-078F-F58B-BCF9F6736170}"/>
              </a:ext>
            </a:extLst>
          </p:cNvPr>
          <p:cNvCxnSpPr>
            <a:cxnSpLocks/>
            <a:endCxn id="120" idx="3"/>
          </p:cNvCxnSpPr>
          <p:nvPr/>
        </p:nvCxnSpPr>
        <p:spPr>
          <a:xfrm flipH="1" flipV="1">
            <a:off x="7132166" y="3849095"/>
            <a:ext cx="1178587" cy="672189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D5764551-2A0F-37A2-D615-EBDF16EB2C86}"/>
              </a:ext>
            </a:extLst>
          </p:cNvPr>
          <p:cNvSpPr txBox="1"/>
          <p:nvPr/>
        </p:nvSpPr>
        <p:spPr>
          <a:xfrm>
            <a:off x="8310753" y="3668319"/>
            <a:ext cx="213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Compilation Techniques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CF16758-4427-013F-F97D-EE1E734846BE}"/>
              </a:ext>
            </a:extLst>
          </p:cNvPr>
          <p:cNvSpPr/>
          <p:nvPr/>
        </p:nvSpPr>
        <p:spPr>
          <a:xfrm>
            <a:off x="1906073" y="398358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Systems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1A050C-3C74-8AB7-89F7-7695256F9273}"/>
              </a:ext>
            </a:extLst>
          </p:cNvPr>
          <p:cNvSpPr/>
          <p:nvPr/>
        </p:nvSpPr>
        <p:spPr>
          <a:xfrm>
            <a:off x="2078804" y="4984740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 Systems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9AD8FDA-0603-5003-B632-5EAB8C422ACE}"/>
              </a:ext>
            </a:extLst>
          </p:cNvPr>
          <p:cNvSpPr/>
          <p:nvPr/>
        </p:nvSpPr>
        <p:spPr>
          <a:xfrm>
            <a:off x="2611418" y="4560081"/>
            <a:ext cx="1931321" cy="1139472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21ABA00-7BC7-6626-D5E8-9696C3B6F360}"/>
              </a:ext>
            </a:extLst>
          </p:cNvPr>
          <p:cNvCxnSpPr>
            <a:cxnSpLocks/>
            <a:endCxn id="120" idx="1"/>
          </p:cNvCxnSpPr>
          <p:nvPr/>
        </p:nvCxnSpPr>
        <p:spPr>
          <a:xfrm flipV="1">
            <a:off x="3906439" y="3849095"/>
            <a:ext cx="1178587" cy="546956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A44A09D-0306-F6B8-0188-DC16D49BE0E4}"/>
              </a:ext>
            </a:extLst>
          </p:cNvPr>
          <p:cNvSpPr txBox="1"/>
          <p:nvPr/>
        </p:nvSpPr>
        <p:spPr>
          <a:xfrm>
            <a:off x="1828871" y="3315075"/>
            <a:ext cx="271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Runtime Techniques (Execution, Data Access)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25E94C1-437A-5FE3-729F-9B585B49F7BD}"/>
              </a:ext>
            </a:extLst>
          </p:cNvPr>
          <p:cNvSpPr/>
          <p:nvPr/>
        </p:nvSpPr>
        <p:spPr>
          <a:xfrm>
            <a:off x="5166074" y="5106828"/>
            <a:ext cx="1939093" cy="10234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Architecture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926E090-22FD-2764-B3EA-3E642B2609FA}"/>
              </a:ext>
            </a:extLst>
          </p:cNvPr>
          <p:cNvCxnSpPr>
            <a:cxnSpLocks/>
            <a:endCxn id="120" idx="2"/>
          </p:cNvCxnSpPr>
          <p:nvPr/>
        </p:nvCxnSpPr>
        <p:spPr>
          <a:xfrm flipV="1">
            <a:off x="6108584" y="4286705"/>
            <a:ext cx="12" cy="682668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D1AE994B-68D2-F269-BEAB-6CDF83B4EC07}"/>
              </a:ext>
            </a:extLst>
          </p:cNvPr>
          <p:cNvSpPr txBox="1"/>
          <p:nvPr/>
        </p:nvSpPr>
        <p:spPr>
          <a:xfrm>
            <a:off x="5989624" y="4748765"/>
            <a:ext cx="16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745762A-2DC2-AE99-BFE2-6953F4D2962D}"/>
              </a:ext>
            </a:extLst>
          </p:cNvPr>
          <p:cNvSpPr/>
          <p:nvPr/>
        </p:nvSpPr>
        <p:spPr>
          <a:xfrm>
            <a:off x="7440995" y="3057434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</p:spTree>
    <p:extLst>
      <p:ext uri="{BB962C8B-B14F-4D97-AF65-F5344CB8AC3E}">
        <p14:creationId xmlns:p14="http://schemas.microsoft.com/office/powerpoint/2010/main" val="16308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4" grpId="0" animBg="1"/>
      <p:bldP spid="125" grpId="0" animBg="1"/>
      <p:bldP spid="127" grpId="0"/>
      <p:bldP spid="129" grpId="0" animBg="1"/>
      <p:bldP spid="130" grpId="0" animBg="1"/>
      <p:bldP spid="131" grpId="0" animBg="1"/>
      <p:bldP spid="133" grpId="0"/>
      <p:bldP spid="135" grpId="0" animBg="1"/>
      <p:bldP spid="137" grpId="0"/>
      <p:bldP spid="1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52B4-CC76-E00F-1C0C-8BED0B9A4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DB09-EF53-5C15-761B-B4AC33B70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CDBA7-FE39-DC5A-E96E-1A6B551C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5" y="1525357"/>
            <a:ext cx="741075" cy="385587"/>
          </a:xfrm>
          <a:prstGeom prst="rect">
            <a:avLst/>
          </a:prstGeom>
        </p:spPr>
      </p:pic>
      <p:pic>
        <p:nvPicPr>
          <p:cNvPr id="3" name="Graphic 87">
            <a:extLst>
              <a:ext uri="{FF2B5EF4-FFF2-40B4-BE49-F238E27FC236}">
                <a16:creationId xmlns:a16="http://schemas.microsoft.com/office/drawing/2014/main" id="{EED3F196-5317-1543-2023-28AE3751B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441" y="2018732"/>
            <a:ext cx="1043527" cy="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B3C9-D3A8-B3B1-1BF9-40E2F3C3D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6" y="1963584"/>
            <a:ext cx="1087676" cy="31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09A6E-8B3E-9B86-F0B7-4C9C0F268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28" y="2305746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38BD0-8D3E-7BD4-E9E8-7063DD433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6" y="2347022"/>
            <a:ext cx="1027585" cy="21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D72F8-0DB6-EB67-62FD-12654F32F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5" y="1140611"/>
            <a:ext cx="919781" cy="36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06812-D5F8-FFCD-B2F2-D3D05A786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5" y="1308674"/>
            <a:ext cx="491759" cy="3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FB8F2-049F-26F4-E198-11B797545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9" y="1607069"/>
            <a:ext cx="447590" cy="335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F918B-C990-9B77-8A17-E158CB5E60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05" y="1622384"/>
            <a:ext cx="771734" cy="279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64658-9553-E588-F69D-D27B67AEF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0043" y="1118455"/>
            <a:ext cx="548869" cy="395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4F39A3-2598-00D7-C198-A0CF51C009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3" y="2363862"/>
            <a:ext cx="765094" cy="26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8487-BEF2-EDB9-4FBC-88A5AFB04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7" y="2690463"/>
            <a:ext cx="737545" cy="21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A2EE4D-E287-1471-9A81-7E9A2A2A8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6101" y="2768253"/>
            <a:ext cx="620898" cy="254150"/>
          </a:xfrm>
          <a:prstGeom prst="rect">
            <a:avLst/>
          </a:prstGeom>
        </p:spPr>
      </p:pic>
      <p:pic>
        <p:nvPicPr>
          <p:cNvPr id="17" name="Picture 2" descr="Bildergebnis für dask">
            <a:extLst>
              <a:ext uri="{FF2B5EF4-FFF2-40B4-BE49-F238E27FC236}">
                <a16:creationId xmlns:a16="http://schemas.microsoft.com/office/drawing/2014/main" id="{2DA24675-9EA4-23D4-D009-458BE33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4576" y="926811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6197-B0EF-2704-35A0-C18AC8984E87}"/>
              </a:ext>
            </a:extLst>
          </p:cNvPr>
          <p:cNvSpPr txBox="1"/>
          <p:nvPr/>
        </p:nvSpPr>
        <p:spPr>
          <a:xfrm>
            <a:off x="7246421" y="3407951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E7E2C7-2B6C-40E5-E5FB-115A8BE4CC48}"/>
              </a:ext>
            </a:extLst>
          </p:cNvPr>
          <p:cNvGrpSpPr/>
          <p:nvPr/>
        </p:nvGrpSpPr>
        <p:grpSpPr>
          <a:xfrm>
            <a:off x="9747150" y="4428287"/>
            <a:ext cx="2010190" cy="1177430"/>
            <a:chOff x="7035487" y="2877160"/>
            <a:chExt cx="2010190" cy="11774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9376ED-19B9-9174-2968-46652125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25399" y="3283416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88B759-CCA5-722D-3F8B-5CC1490C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3954" y="3414510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8C7A6-27F0-D470-272D-E251DF237E5B}"/>
                </a:ext>
              </a:extLst>
            </p:cNvPr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E8410-9EC8-D3BE-D490-66A823F5DD7C}"/>
                </a:ext>
              </a:extLst>
            </p:cNvPr>
            <p:cNvSpPr/>
            <p:nvPr/>
          </p:nvSpPr>
          <p:spPr>
            <a:xfrm>
              <a:off x="7035487" y="308923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6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DCAA1-9803-E8DC-5534-DF26946E7762}"/>
              </a:ext>
            </a:extLst>
          </p:cNvPr>
          <p:cNvSpPr/>
          <p:nvPr/>
        </p:nvSpPr>
        <p:spPr>
          <a:xfrm>
            <a:off x="7872249" y="1392391"/>
            <a:ext cx="3756218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ular Callout 6">
            <a:extLst>
              <a:ext uri="{FF2B5EF4-FFF2-40B4-BE49-F238E27FC236}">
                <a16:creationId xmlns:a16="http://schemas.microsoft.com/office/drawing/2014/main" id="{05981CA4-1FE3-EED9-E0E1-84BA1D437DFC}"/>
              </a:ext>
            </a:extLst>
          </p:cNvPr>
          <p:cNvSpPr/>
          <p:nvPr/>
        </p:nvSpPr>
        <p:spPr>
          <a:xfrm>
            <a:off x="1548821" y="1389431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450362" y="299296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719F64-56DE-62D2-1323-675F6623E6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D82F-7FFE-D6CA-0AE0-3F6C7FA1D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</a:t>
            </a:r>
            <a:r>
              <a:rPr lang="en-US" sz="1800" b="0" dirty="0">
                <a:solidFill>
                  <a:srgbClr val="000000"/>
                </a:solidFill>
              </a:rPr>
              <a:t>[</a:t>
            </a:r>
            <a:r>
              <a:rPr lang="en-US" sz="1800" b="0" dirty="0">
                <a:hlinkClick r:id="rId2"/>
              </a:rPr>
              <a:t>https://github.com/apache/systemds</a:t>
            </a:r>
            <a:r>
              <a:rPr lang="en-US" sz="1800" b="0" dirty="0">
                <a:solidFill>
                  <a:srgbClr val="000000"/>
                </a:solidFill>
              </a:rPr>
              <a:t>]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117E-7545-FDBB-B143-975703A51E34}"/>
              </a:ext>
            </a:extLst>
          </p:cNvPr>
          <p:cNvSpPr txBox="1"/>
          <p:nvPr/>
        </p:nvSpPr>
        <p:spPr>
          <a:xfrm>
            <a:off x="561634" y="2612479"/>
            <a:ext cx="3655723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[SIGMOD’15,’17,’19,’21abc,’23abc,’24ab]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[EDBT’25][BTW’25ab]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[TODS’26]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7" name="AutoShape 54">
            <a:extLst>
              <a:ext uri="{FF2B5EF4-FFF2-40B4-BE49-F238E27FC236}">
                <a16:creationId xmlns:a16="http://schemas.microsoft.com/office/drawing/2014/main" id="{FB8D9D0B-5AB8-D4FD-2D04-A544AA19F09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10800000" flipV="1">
            <a:off x="4063729" y="3485560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11C74F9B-8550-19A9-3362-FC5F901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57" y="475804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FFA4B28-A382-6013-0796-1F2F0654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819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36FB64A-C656-75B8-4F71-70196404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232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roduct image">
            <a:extLst>
              <a:ext uri="{FF2B5EF4-FFF2-40B4-BE49-F238E27FC236}">
                <a16:creationId xmlns:a16="http://schemas.microsoft.com/office/drawing/2014/main" id="{8CCC5F42-7E20-F61B-74FD-7F71C657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158" y="506435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6D08AFAB-9F68-F711-2AF5-91671556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9383" y="4848455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5C4B5A51-B4A1-736F-A670-E9F1795E4C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78219" y="3825570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B67F6A-2896-0509-D792-99FE70CB3AB4}"/>
              </a:ext>
            </a:extLst>
          </p:cNvPr>
          <p:cNvSpPr txBox="1"/>
          <p:nvPr/>
        </p:nvSpPr>
        <p:spPr>
          <a:xfrm>
            <a:off x="6487482" y="4023034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4B28-7A52-0386-F895-E5A46E9A64BE}"/>
              </a:ext>
            </a:extLst>
          </p:cNvPr>
          <p:cNvSpPr txBox="1"/>
          <p:nvPr/>
        </p:nvSpPr>
        <p:spPr>
          <a:xfrm>
            <a:off x="2693358" y="40340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8CB269-D735-1AAF-C0AA-2D03F7F8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3015026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7C5C132-0A55-039C-6848-D69FF8E9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24682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4095102F-8229-3E46-7197-DEC13B8A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19348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3FB74F0-9DDB-BC02-B5AE-305954456AD0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6290991" y="3502329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9F729-A165-26A3-4591-4E71563EF1AD}"/>
              </a:ext>
            </a:extLst>
          </p:cNvPr>
          <p:cNvSpPr txBox="1"/>
          <p:nvPr/>
        </p:nvSpPr>
        <p:spPr>
          <a:xfrm>
            <a:off x="4538391" y="12874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21" name="AutoShape 54">
            <a:extLst>
              <a:ext uri="{FF2B5EF4-FFF2-40B4-BE49-F238E27FC236}">
                <a16:creationId xmlns:a16="http://schemas.microsoft.com/office/drawing/2014/main" id="{CD22D344-5A8B-777D-8908-A7DF0AD2367E}"/>
              </a:ext>
            </a:extLst>
          </p:cNvPr>
          <p:cNvCxnSpPr>
            <a:cxnSpLocks noChangeShapeType="1"/>
            <a:stCxn id="20" idx="2"/>
            <a:endCxn id="18" idx="0"/>
          </p:cNvCxnSpPr>
          <p:nvPr/>
        </p:nvCxnSpPr>
        <p:spPr bwMode="auto">
          <a:xfrm>
            <a:off x="5795691" y="1656761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598A95-7A71-8448-4764-602EF0854895}"/>
              </a:ext>
            </a:extLst>
          </p:cNvPr>
          <p:cNvSpPr txBox="1"/>
          <p:nvPr/>
        </p:nvSpPr>
        <p:spPr>
          <a:xfrm>
            <a:off x="6026347" y="6342570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EEE88-7ECD-3375-9F93-FFA72B4F9A1F}"/>
              </a:ext>
            </a:extLst>
          </p:cNvPr>
          <p:cNvSpPr txBox="1"/>
          <p:nvPr/>
        </p:nvSpPr>
        <p:spPr>
          <a:xfrm>
            <a:off x="3425247" y="6356580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AF18-DBC6-0FFD-B2DC-1504027BF180}"/>
              </a:ext>
            </a:extLst>
          </p:cNvPr>
          <p:cNvSpPr txBox="1"/>
          <p:nvPr/>
        </p:nvSpPr>
        <p:spPr>
          <a:xfrm>
            <a:off x="8282298" y="6345547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1720BEF9-6D4C-A35F-9275-4B5BAE41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9" y="1553623"/>
            <a:ext cx="378576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Python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(Scalable Algorithms + Primitives)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E1B30A-DC40-B974-D9E6-3D5AC4F7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076" y="1939563"/>
            <a:ext cx="1889230" cy="549451"/>
          </a:xfrm>
          <a:prstGeom prst="rect">
            <a:avLst/>
          </a:prstGeom>
        </p:spPr>
      </p:pic>
      <p:pic>
        <p:nvPicPr>
          <p:cNvPr id="27" name="Picture 2" descr="http://spark.apache.org/images/spark-logo-trademark.png">
            <a:extLst>
              <a:ext uri="{FF2B5EF4-FFF2-40B4-BE49-F238E27FC236}">
                <a16:creationId xmlns:a16="http://schemas.microsoft.com/office/drawing/2014/main" id="{C14EBBC1-5F49-6CE0-482D-66BAE119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74" y="4656853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0752-9FD5-7D5B-A9E5-0153841368AD}"/>
              </a:ext>
            </a:extLst>
          </p:cNvPr>
          <p:cNvGrpSpPr/>
          <p:nvPr/>
        </p:nvGrpSpPr>
        <p:grpSpPr>
          <a:xfrm>
            <a:off x="1364732" y="4664585"/>
            <a:ext cx="1787917" cy="2027572"/>
            <a:chOff x="78982" y="4536767"/>
            <a:chExt cx="1787917" cy="20275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02CDD4-A796-401A-C20D-0B04F5011C2F}"/>
                </a:ext>
              </a:extLst>
            </p:cNvPr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6796D-B03F-E93D-585A-B0817888FE05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E5D07-E60E-C046-5F1A-21FB286C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71C014-BEF5-EC95-B447-F6CF63DE84A8}"/>
              </a:ext>
            </a:extLst>
          </p:cNvPr>
          <p:cNvSpPr txBox="1"/>
          <p:nvPr/>
        </p:nvSpPr>
        <p:spPr>
          <a:xfrm>
            <a:off x="8418493" y="2436263"/>
            <a:ext cx="321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Apache </a:t>
            </a:r>
            <a:r>
              <a:rPr lang="en-US" sz="1400" b="1" dirty="0" err="1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D4B91-E90E-A943-8760-52DD53FE0D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7434003" y="412282"/>
            <a:ext cx="2757364" cy="10323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41B520-6EF5-D706-21DE-89DA7F5686B4}"/>
              </a:ext>
            </a:extLst>
          </p:cNvPr>
          <p:cNvSpPr txBox="1"/>
          <p:nvPr/>
        </p:nvSpPr>
        <p:spPr>
          <a:xfrm>
            <a:off x="5143948" y="3482665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20678A-D305-FA0A-61E5-D7456213A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799" y="5172644"/>
            <a:ext cx="245233" cy="275887"/>
          </a:xfrm>
          <a:prstGeom prst="rect">
            <a:avLst/>
          </a:prstGeom>
        </p:spPr>
      </p:pic>
      <p:cxnSp>
        <p:nvCxnSpPr>
          <p:cNvPr id="36" name="AutoShape 54">
            <a:extLst>
              <a:ext uri="{FF2B5EF4-FFF2-40B4-BE49-F238E27FC236}">
                <a16:creationId xmlns:a16="http://schemas.microsoft.com/office/drawing/2014/main" id="{DD01FC42-5F62-A7BE-9988-CE773049F1EA}"/>
              </a:ext>
            </a:extLst>
          </p:cNvPr>
          <p:cNvCxnSpPr>
            <a:cxnSpLocks noChangeShapeType="1"/>
            <a:endCxn id="37" idx="0"/>
          </p:cNvCxnSpPr>
          <p:nvPr/>
        </p:nvCxnSpPr>
        <p:spPr bwMode="auto">
          <a:xfrm>
            <a:off x="6936660" y="3502329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156C632-D19F-1991-4CA7-FE737F4BFBF8}"/>
              </a:ext>
            </a:extLst>
          </p:cNvPr>
          <p:cNvSpPr txBox="1"/>
          <p:nvPr/>
        </p:nvSpPr>
        <p:spPr>
          <a:xfrm>
            <a:off x="9991569" y="4019791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35542F-85B2-A828-D6DC-67F0C2C846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349976" y="4739970"/>
            <a:ext cx="730293" cy="494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FBB7EF-A2BD-07EF-A770-E674B12CBA5F}"/>
              </a:ext>
            </a:extLst>
          </p:cNvPr>
          <p:cNvSpPr txBox="1"/>
          <p:nvPr/>
        </p:nvSpPr>
        <p:spPr>
          <a:xfrm>
            <a:off x="10023452" y="526840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3B681-5785-785E-BB50-8D8A5DB8A8CB}"/>
              </a:ext>
            </a:extLst>
          </p:cNvPr>
          <p:cNvSpPr txBox="1"/>
          <p:nvPr/>
        </p:nvSpPr>
        <p:spPr>
          <a:xfrm>
            <a:off x="77998" y="5050076"/>
            <a:ext cx="142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Others: </a:t>
            </a:r>
            <a:r>
              <a:rPr lang="en-US" dirty="0">
                <a:solidFill>
                  <a:srgbClr val="000000"/>
                </a:solidFill>
              </a:rPr>
              <a:t>Netezza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Apache </a:t>
            </a:r>
            <a:r>
              <a:rPr lang="en-US" dirty="0" err="1">
                <a:solidFill>
                  <a:srgbClr val="000000"/>
                </a:solidFill>
              </a:rPr>
              <a:t>Flink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0783-B882-189F-456C-288396FD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b="0" dirty="0"/>
              <a:t>Stepwise </a:t>
            </a:r>
            <a:br>
              <a:rPr lang="en-US" b="0" dirty="0"/>
            </a:br>
            <a:r>
              <a:rPr lang="en-US" b="0" dirty="0"/>
              <a:t>Linear </a:t>
            </a:r>
            <a:br>
              <a:rPr lang="en-US" b="0" dirty="0"/>
            </a:br>
            <a:r>
              <a:rPr lang="en-US" b="0" dirty="0"/>
              <a:t>Regression</a:t>
            </a:r>
            <a:endParaRPr lang="en-DE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A942-028E-C124-3785-10A2E5258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 and APIs</a:t>
            </a:r>
          </a:p>
        </p:txBody>
      </p:sp>
      <p:sp>
        <p:nvSpPr>
          <p:cNvPr id="38" name="Folded Corner 4">
            <a:extLst>
              <a:ext uri="{FF2B5EF4-FFF2-40B4-BE49-F238E27FC236}">
                <a16:creationId xmlns:a16="http://schemas.microsoft.com/office/drawing/2014/main" id="{F948DD0B-118E-F997-519D-E5256A8D2A42}"/>
              </a:ext>
            </a:extLst>
          </p:cNvPr>
          <p:cNvSpPr/>
          <p:nvPr/>
        </p:nvSpPr>
        <p:spPr>
          <a:xfrm>
            <a:off x="2184470" y="1614142"/>
            <a:ext cx="2202427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(‘features.csv’)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(‘labels.csv’)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steplm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(X, 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 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icpt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=0,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reg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=0.001)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write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7F273-4C85-029A-69F4-8638447C8616}"/>
              </a:ext>
            </a:extLst>
          </p:cNvPr>
          <p:cNvSpPr txBox="1"/>
          <p:nvPr/>
        </p:nvSpPr>
        <p:spPr>
          <a:xfrm>
            <a:off x="2223799" y="1243253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40" name="Folded Corner 6">
            <a:extLst>
              <a:ext uri="{FF2B5EF4-FFF2-40B4-BE49-F238E27FC236}">
                <a16:creationId xmlns:a16="http://schemas.microsoft.com/office/drawing/2014/main" id="{08BC3FD2-F57B-026F-6B83-163D565F6DBF}"/>
              </a:ext>
            </a:extLst>
          </p:cNvPr>
          <p:cNvSpPr/>
          <p:nvPr/>
        </p:nvSpPr>
        <p:spPr>
          <a:xfrm>
            <a:off x="4844104" y="1619055"/>
            <a:ext cx="2748110" cy="2003603"/>
          </a:xfrm>
          <a:prstGeom prst="foldedCorner">
            <a:avLst>
              <a:gd name="adj" fmla="val 9888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m_steplm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kern="0" dirty="0">
                <a:solidFill>
                  <a:srgbClr val="C00000"/>
                </a:solidFill>
                <a:latin typeface="Consolas" panose="020B0609020204030204" pitchFamily="49" charset="0"/>
              </a:rPr>
              <a:t>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(Xi,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 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(AIC)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867A0-EE6D-93CC-CB15-88F1E8DFB1CD}"/>
              </a:ext>
            </a:extLst>
          </p:cNvPr>
          <p:cNvCxnSpPr/>
          <p:nvPr/>
        </p:nvCxnSpPr>
        <p:spPr>
          <a:xfrm>
            <a:off x="4632713" y="1380404"/>
            <a:ext cx="0" cy="4095493"/>
          </a:xfrm>
          <a:prstGeom prst="line">
            <a:avLst/>
          </a:prstGeom>
          <a:noFill/>
          <a:ln w="19050" cap="flat" cmpd="sng" algn="ctr">
            <a:solidFill>
              <a:srgbClr val="0F0F0F"/>
            </a:solidFill>
            <a:prstDash val="dash"/>
            <a:miter lim="800000"/>
            <a:tailEnd type="non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8E8128-6E44-AE0E-20EE-CF676F21C569}"/>
              </a:ext>
            </a:extLst>
          </p:cNvPr>
          <p:cNvSpPr txBox="1"/>
          <p:nvPr/>
        </p:nvSpPr>
        <p:spPr>
          <a:xfrm>
            <a:off x="4922757" y="1248167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43" name="Folded Corner 13">
            <a:extLst>
              <a:ext uri="{FF2B5EF4-FFF2-40B4-BE49-F238E27FC236}">
                <a16:creationId xmlns:a16="http://schemas.microsoft.com/office/drawing/2014/main" id="{EDDC1063-A979-91DC-7209-44D94DFC3C20}"/>
              </a:ext>
            </a:extLst>
          </p:cNvPr>
          <p:cNvSpPr/>
          <p:nvPr/>
        </p:nvSpPr>
        <p:spPr>
          <a:xfrm>
            <a:off x="7105514" y="2995927"/>
            <a:ext cx="2202427" cy="1242887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&gt; 1024 )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F0F0F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else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4" name="Folded Corner 14">
            <a:extLst>
              <a:ext uri="{FF2B5EF4-FFF2-40B4-BE49-F238E27FC236}">
                <a16:creationId xmlns:a16="http://schemas.microsoft.com/office/drawing/2014/main" id="{894F8EDA-8079-EBBE-BF2B-00740FFF1525}"/>
              </a:ext>
            </a:extLst>
          </p:cNvPr>
          <p:cNvSpPr/>
          <p:nvPr/>
        </p:nvSpPr>
        <p:spPr>
          <a:xfrm>
            <a:off x="7975671" y="1604659"/>
            <a:ext cx="2576056" cy="1263446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tgt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+ lambda * p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beta = ...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5" name="Folded Corner 15">
            <a:extLst>
              <a:ext uri="{FF2B5EF4-FFF2-40B4-BE49-F238E27FC236}">
                <a16:creationId xmlns:a16="http://schemas.microsoft.com/office/drawing/2014/main" id="{FA1A915A-9A82-5846-71B7-441B4A1405B9}"/>
              </a:ext>
            </a:extLst>
          </p:cNvPr>
          <p:cNvSpPr/>
          <p:nvPr/>
        </p:nvSpPr>
        <p:spPr>
          <a:xfrm>
            <a:off x="7970755" y="4382281"/>
            <a:ext cx="2576056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diag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(l)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66B112-2E03-A2D5-CF93-052FFA977885}"/>
              </a:ext>
            </a:extLst>
          </p:cNvPr>
          <p:cNvSpPr txBox="1"/>
          <p:nvPr/>
        </p:nvSpPr>
        <p:spPr>
          <a:xfrm>
            <a:off x="9303026" y="3131045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8267C-1743-FA02-DBFF-F7E767C2195C}"/>
              </a:ext>
            </a:extLst>
          </p:cNvPr>
          <p:cNvSpPr txBox="1"/>
          <p:nvPr/>
        </p:nvSpPr>
        <p:spPr>
          <a:xfrm>
            <a:off x="6781044" y="4306004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AA902-8C63-C064-FBA5-87ACADDEC049}"/>
              </a:ext>
            </a:extLst>
          </p:cNvPr>
          <p:cNvSpPr txBox="1"/>
          <p:nvPr/>
        </p:nvSpPr>
        <p:spPr>
          <a:xfrm>
            <a:off x="4849002" y="3632491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F2F30-8D4C-37F9-7FD8-B49E7389A24C}"/>
              </a:ext>
            </a:extLst>
          </p:cNvPr>
          <p:cNvCxnSpPr>
            <a:cxnSpLocks/>
          </p:cNvCxnSpPr>
          <p:nvPr/>
        </p:nvCxnSpPr>
        <p:spPr>
          <a:xfrm flipV="1">
            <a:off x="4052601" y="1768160"/>
            <a:ext cx="791503" cy="48781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09990F-2E3E-1ABF-AF41-FC2B5438E8CE}"/>
              </a:ext>
            </a:extLst>
          </p:cNvPr>
          <p:cNvCxnSpPr>
            <a:cxnSpLocks/>
          </p:cNvCxnSpPr>
          <p:nvPr/>
        </p:nvCxnSpPr>
        <p:spPr>
          <a:xfrm>
            <a:off x="6530324" y="2852461"/>
            <a:ext cx="553109" cy="14256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B6825C-98EB-B541-EC1B-CB6CE8E1E3B8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8516446" y="2868105"/>
            <a:ext cx="747253" cy="64824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2DF187-D430-4F62-0065-894CCE603C9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516446" y="3955657"/>
            <a:ext cx="742337" cy="42662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C777E2-7313-2EBC-193C-BE3DF76BE32E}"/>
              </a:ext>
            </a:extLst>
          </p:cNvPr>
          <p:cNvSpPr txBox="1"/>
          <p:nvPr/>
        </p:nvSpPr>
        <p:spPr>
          <a:xfrm>
            <a:off x="2105813" y="4306004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B2DB1B-2EF6-C302-B430-07CC0ABB11C1}"/>
              </a:ext>
            </a:extLst>
          </p:cNvPr>
          <p:cNvSpPr txBox="1"/>
          <p:nvPr/>
        </p:nvSpPr>
        <p:spPr>
          <a:xfrm>
            <a:off x="6662647" y="737710"/>
            <a:ext cx="409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Independence +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Impl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-Agnostic Ops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Separation 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8650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3" grpId="0" animBg="1"/>
      <p:bldP spid="47" grpId="0"/>
      <p:bldP spid="48" grpId="0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F1DF-49D4-A8A9-9649-5BDE3AC6F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B90B-ADA5-9505-6FF7-1C4BED4397F9}"/>
              </a:ext>
            </a:extLst>
          </p:cNvPr>
          <p:cNvSpPr txBox="1"/>
          <p:nvPr/>
        </p:nvSpPr>
        <p:spPr>
          <a:xfrm>
            <a:off x="594424" y="103044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6A2A4-C25F-1568-7D5C-3BADB5648F01}"/>
              </a:ext>
            </a:extLst>
          </p:cNvPr>
          <p:cNvSpPr/>
          <p:nvPr/>
        </p:nvSpPr>
        <p:spPr>
          <a:xfrm>
            <a:off x="801678" y="261209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ED578-0CF6-9302-26B7-BF7E405AA546}"/>
              </a:ext>
            </a:extLst>
          </p:cNvPr>
          <p:cNvSpPr/>
          <p:nvPr/>
        </p:nvSpPr>
        <p:spPr>
          <a:xfrm>
            <a:off x="582597" y="321142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518AB-3D34-8E66-0FE7-154725049658}"/>
              </a:ext>
            </a:extLst>
          </p:cNvPr>
          <p:cNvSpPr/>
          <p:nvPr/>
        </p:nvSpPr>
        <p:spPr>
          <a:xfrm>
            <a:off x="582597" y="244943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C3565-B36E-8016-8BDC-317106AB133C}"/>
              </a:ext>
            </a:extLst>
          </p:cNvPr>
          <p:cNvSpPr txBox="1"/>
          <p:nvPr/>
        </p:nvSpPr>
        <p:spPr>
          <a:xfrm>
            <a:off x="4643094" y="101922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C3C5-1C95-A7F7-6D63-48EA0188DED5}"/>
              </a:ext>
            </a:extLst>
          </p:cNvPr>
          <p:cNvSpPr txBox="1"/>
          <p:nvPr/>
        </p:nvSpPr>
        <p:spPr>
          <a:xfrm>
            <a:off x="5099118" y="376032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C7438-C680-F607-C797-39695AC33E72}"/>
              </a:ext>
            </a:extLst>
          </p:cNvPr>
          <p:cNvSpPr txBox="1"/>
          <p:nvPr/>
        </p:nvSpPr>
        <p:spPr>
          <a:xfrm>
            <a:off x="8535631" y="102263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DAD7A-E825-5DC0-A54A-F94C093BD661}"/>
              </a:ext>
            </a:extLst>
          </p:cNvPr>
          <p:cNvSpPr/>
          <p:nvPr/>
        </p:nvSpPr>
        <p:spPr>
          <a:xfrm>
            <a:off x="6194654" y="223646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33D56-77B7-8BA4-5F75-CA0C2F6D2B1B}"/>
              </a:ext>
            </a:extLst>
          </p:cNvPr>
          <p:cNvCxnSpPr>
            <a:cxnSpLocks/>
          </p:cNvCxnSpPr>
          <p:nvPr/>
        </p:nvCxnSpPr>
        <p:spPr>
          <a:xfrm flipV="1">
            <a:off x="3352800" y="173572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60E41-0D3E-56F5-7E3C-CBFA7A655385}"/>
              </a:ext>
            </a:extLst>
          </p:cNvPr>
          <p:cNvGrpSpPr/>
          <p:nvPr/>
        </p:nvGrpSpPr>
        <p:grpSpPr>
          <a:xfrm>
            <a:off x="5024094" y="1199350"/>
            <a:ext cx="3505200" cy="2290465"/>
            <a:chOff x="4114800" y="1749623"/>
            <a:chExt cx="3505200" cy="2290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DD4C0-E154-98FF-8A84-B4CE9C159884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EEAE7B-873C-495C-53E0-3B49B9FBA1B6}"/>
                </a:ext>
              </a:extLst>
            </p:cNvPr>
            <p:cNvCxnSpPr>
              <a:stCxn id="14" idx="0"/>
              <a:endCxn id="16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4248-065E-F7BD-CA8A-C8FD95092C51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3CB35-D008-8573-4D73-549295315E9A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FF1DD-A4A9-9C40-79ED-79F5CB48F3D4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E34633-3863-4836-A23E-23068FED1F1F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12F8A1-D65C-90B4-F8B2-64F902F5B90C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F35FC8-0267-BBDE-50EA-AEF5EF8A267A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7DA2E7-BD6C-2A47-4DE6-C4503C9973A1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098E4A-1B2D-B0FE-55C7-94F6DE0F568E}"/>
                </a:ext>
              </a:extLst>
            </p:cNvPr>
            <p:cNvCxnSpPr>
              <a:stCxn id="17" idx="0"/>
              <a:endCxn id="19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C5DD65-AA9E-E472-2F3E-76E9E8F84E77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DE4F5-FC06-B343-52C3-E9D8BCB0CDFC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22289E-2490-13AC-4FD1-602637667F2B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F4B66-475E-12B0-42F2-291BBC5B3DC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CB85E5-3CDC-BE1F-75EC-716ECEC9D09E}"/>
                </a:ext>
              </a:extLst>
            </p:cNvPr>
            <p:cNvCxnSpPr>
              <a:stCxn id="16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8AA9C94-77E7-FA2D-F16D-20BA5C787045}"/>
                </a:ext>
              </a:extLst>
            </p:cNvPr>
            <p:cNvCxnSpPr>
              <a:stCxn id="19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5A7C4-7233-7FEE-E4D5-A114EEB06A2F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EAF065-FF79-485F-05D8-6A3AFE2AE21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56EDC7-2A47-C614-C5E2-A213E2C6BC6E}"/>
                </a:ext>
              </a:extLst>
            </p:cNvPr>
            <p:cNvCxnSpPr>
              <a:stCxn id="20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A44BF4-E100-4F96-EA19-617D42335B44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F1ACF8A-6AF4-4BDF-6FFB-E0BB4147B82C}"/>
                </a:ext>
              </a:extLst>
            </p:cNvPr>
            <p:cNvCxnSpPr>
              <a:stCxn id="30" idx="0"/>
              <a:endCxn id="33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2EF3B5-612A-807D-738E-9FBD90B4555C}"/>
              </a:ext>
            </a:extLst>
          </p:cNvPr>
          <p:cNvSpPr txBox="1"/>
          <p:nvPr/>
        </p:nvSpPr>
        <p:spPr>
          <a:xfrm>
            <a:off x="2124183" y="141144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3F4EB-5715-E0FD-4A05-325975311F4A}"/>
              </a:ext>
            </a:extLst>
          </p:cNvPr>
          <p:cNvSpPr txBox="1"/>
          <p:nvPr/>
        </p:nvSpPr>
        <p:spPr>
          <a:xfrm>
            <a:off x="422853" y="460059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14845-0ACF-7873-1A66-BA2AC599F056}"/>
              </a:ext>
            </a:extLst>
          </p:cNvPr>
          <p:cNvGrpSpPr/>
          <p:nvPr/>
        </p:nvGrpSpPr>
        <p:grpSpPr>
          <a:xfrm>
            <a:off x="4947894" y="1019224"/>
            <a:ext cx="4114800" cy="2243480"/>
            <a:chOff x="4038600" y="1569497"/>
            <a:chExt cx="4114800" cy="2243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8ED3A1-333F-C84B-A5BD-73A36B08D11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372090-5E65-50ED-D8BB-D90FE6946573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D1250B-A46E-EE0F-8A08-E56AD50E638A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FAAD64-FF62-D8B0-609E-654A5942C2DB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1977E4-824D-7977-CD47-EC6501C6927B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E3B6D5-7A24-6F59-5F0F-12A7EBA2F908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9A79D-E8DB-3ADA-89BE-66D6915FEDB4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428C0F-97C8-9E11-3730-9BADFF32DF73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ACBAAD-8D22-D7FE-8642-B2D5ADC8BD4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EF8A8-AAD1-1138-B6C3-DB61D750ADD4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9A5F1E-BB0B-14C5-816C-10CD46647928}"/>
              </a:ext>
            </a:extLst>
          </p:cNvPr>
          <p:cNvGrpSpPr/>
          <p:nvPr/>
        </p:nvGrpSpPr>
        <p:grpSpPr>
          <a:xfrm>
            <a:off x="4871694" y="1171624"/>
            <a:ext cx="3722914" cy="2139554"/>
            <a:chOff x="3962400" y="1721897"/>
            <a:chExt cx="3722914" cy="213955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320A-83A9-88E7-4B41-5D0464DEB115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5BD099-F63C-3CF6-68DF-7ECB83A57992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D6A107-3D87-2F7E-D41E-EC4D5B3FFB57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CFAE7B-BBF2-D2A2-6E6D-C36660213490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C664D8-AAE1-A5B3-A1D9-3AEB07A04BCE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E7D57F-2DEA-573C-43B8-44E3FA391D4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DBEB36-C528-2D7E-52A3-8AF3E67B1DAE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E7DDFA-E2F4-7550-EF28-033CA43B54BF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97070E-AA9C-9508-B3BB-711254B11572}"/>
              </a:ext>
            </a:extLst>
          </p:cNvPr>
          <p:cNvCxnSpPr/>
          <p:nvPr/>
        </p:nvCxnSpPr>
        <p:spPr>
          <a:xfrm rot="5400000">
            <a:off x="8263388" y="367952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14B9EA-81B2-A57A-1DC2-C11A5C65BC7B}"/>
              </a:ext>
            </a:extLst>
          </p:cNvPr>
          <p:cNvSpPr/>
          <p:nvPr/>
        </p:nvSpPr>
        <p:spPr>
          <a:xfrm>
            <a:off x="582597" y="141144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8B12B2-A3DC-9A66-64E9-5F493A21F42E}"/>
              </a:ext>
            </a:extLst>
          </p:cNvPr>
          <p:cNvGrpSpPr/>
          <p:nvPr/>
        </p:nvGrpSpPr>
        <p:grpSpPr>
          <a:xfrm>
            <a:off x="6271575" y="3704256"/>
            <a:ext cx="3086100" cy="2030566"/>
            <a:chOff x="5377860" y="4423395"/>
            <a:chExt cx="3086100" cy="20305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B07BC7-F64C-43B5-2D44-085E2871985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10518-D2D6-A2B2-18A9-BB4331C3D1F2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6A990-1454-CCEC-2179-0BC774124DD4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7B053F-72CE-1614-6CD9-A421F27746C1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A22EA3-1928-38F8-2016-D7943FA981BE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908BA2-04CB-B7C3-32A1-EC10F44FB4B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906C84B-5DB9-C803-4222-F6F7E89B19CF}"/>
                </a:ext>
              </a:extLst>
            </p:cNvPr>
            <p:cNvCxnSpPr>
              <a:endCxn id="67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87A0-8ADC-57A8-4926-29221969DBF7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4C3BD4-23E1-24E5-6775-1A46CF0C3D63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8768EAF-538D-BF35-C257-CE884F4E501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D3C8FB-8BF7-3F70-BF1A-F3FF477377D5}"/>
                </a:ext>
              </a:extLst>
            </p:cNvPr>
            <p:cNvCxnSpPr>
              <a:stCxn id="68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ACB7D60-2EE3-1A4A-4A8C-8D1CB2E5CE6E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42201D-14A5-CCCA-D432-F4FFD75FC2F0}"/>
                </a:ext>
              </a:extLst>
            </p:cNvPr>
            <p:cNvCxnSpPr>
              <a:stCxn id="64" idx="0"/>
              <a:endCxn id="65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53F6C14-05A3-D019-2765-2321CFF97651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C749A9-7F5D-B8E5-EEBE-0E06AC0B2999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E912F0-346D-38BD-DC9C-970FDF9BECD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889FB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95E8A9-DF3B-7D2B-F292-00CE8FA17A19}"/>
              </a:ext>
            </a:extLst>
          </p:cNvPr>
          <p:cNvGrpSpPr/>
          <p:nvPr/>
        </p:nvGrpSpPr>
        <p:grpSpPr>
          <a:xfrm>
            <a:off x="9219288" y="4316717"/>
            <a:ext cx="443191" cy="1267384"/>
            <a:chOff x="7952246" y="5448396"/>
            <a:chExt cx="443191" cy="126738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2AD951-5062-884E-7CFC-921F3AD3ECAD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1,1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A8039B7-8EF5-B8D2-5E5E-31F8568B51B9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2,1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307253-CC84-43CE-8CB8-3010A9F6959C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m,1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BD75A4-953A-96A5-CB86-D7F328CDCAF3}"/>
              </a:ext>
            </a:extLst>
          </p:cNvPr>
          <p:cNvSpPr txBox="1"/>
          <p:nvPr/>
        </p:nvSpPr>
        <p:spPr>
          <a:xfrm>
            <a:off x="9207537" y="315513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</p:spTree>
    <p:extLst>
      <p:ext uri="{BB962C8B-B14F-4D97-AF65-F5344CB8AC3E}">
        <p14:creationId xmlns:p14="http://schemas.microsoft.com/office/powerpoint/2010/main" val="20614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 animBg="1"/>
      <p:bldP spid="36" grpId="0"/>
      <p:bldP spid="58" grpId="0" animBg="1"/>
      <p:bldP spid="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F3808EE-8287-43D8-02BA-2E45D3609181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521416-ACB0-B19D-2E69-EA79F540A0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Example Static Rewrites </a:t>
            </a:r>
            <a:r>
              <a:rPr lang="en-US" sz="2000" b="0" dirty="0"/>
              <a:t>(size-indep</a:t>
            </a:r>
            <a:r>
              <a:rPr lang="en-US" b="0" dirty="0"/>
              <a:t>endent</a:t>
            </a:r>
            <a:r>
              <a:rPr lang="en-US" sz="2000" b="0" dirty="0"/>
              <a:t>)</a:t>
            </a:r>
          </a:p>
          <a:p>
            <a:pPr lvl="1"/>
            <a:r>
              <a:rPr lang="en-US" sz="1800" dirty="0"/>
              <a:t>Common Subexpression Elimination</a:t>
            </a:r>
          </a:p>
          <a:p>
            <a:pPr lvl="1"/>
            <a:r>
              <a:rPr lang="en-US" sz="1800" dirty="0"/>
              <a:t>Constant Folding / Branch Removal /</a:t>
            </a:r>
            <a:br>
              <a:rPr lang="en-US" sz="1800" dirty="0"/>
            </a:br>
            <a:r>
              <a:rPr lang="en-US" sz="1800" dirty="0"/>
              <a:t>Block Sequence Merge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sz="1800" dirty="0"/>
              <a:t>Right/Left Indexing Vectorization</a:t>
            </a:r>
          </a:p>
          <a:p>
            <a:pPr lvl="1"/>
            <a:r>
              <a:rPr lang="en-US" sz="1800" dirty="0"/>
              <a:t>For Loop Vectorization </a:t>
            </a:r>
          </a:p>
          <a:p>
            <a:pPr lvl="1"/>
            <a:r>
              <a:rPr lang="en-US" sz="1800" dirty="0"/>
              <a:t>Spark checkpoint/repartition injection</a:t>
            </a:r>
          </a:p>
          <a:p>
            <a:pPr lvl="1"/>
            <a:endParaRPr lang="en-US" sz="1000" dirty="0"/>
          </a:p>
          <a:p>
            <a:r>
              <a:rPr lang="en-US" sz="2000" dirty="0"/>
              <a:t>Example Dynamic Rewrites </a:t>
            </a:r>
            <a:r>
              <a:rPr lang="en-US" sz="2000" b="0" dirty="0"/>
              <a:t>(size-dependent)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Matrix </a:t>
            </a:r>
            <a:r>
              <a:rPr lang="en-US" sz="1800" b="1" dirty="0" err="1">
                <a:solidFill>
                  <a:srgbClr val="7889FB"/>
                </a:solidFill>
              </a:rPr>
              <a:t>Mult</a:t>
            </a:r>
            <a:r>
              <a:rPr lang="en-US" sz="1800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4BB7E-8565-B2CD-42B4-FF37421C9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7F5A1-20C4-603C-8F30-814E22462F57}"/>
              </a:ext>
            </a:extLst>
          </p:cNvPr>
          <p:cNvSpPr txBox="1"/>
          <p:nvPr/>
        </p:nvSpPr>
        <p:spPr>
          <a:xfrm>
            <a:off x="8273511" y="51907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4212E-5CAB-65CC-0295-9075B228A049}"/>
              </a:ext>
            </a:extLst>
          </p:cNvPr>
          <p:cNvGrpSpPr/>
          <p:nvPr/>
        </p:nvGrpSpPr>
        <p:grpSpPr>
          <a:xfrm>
            <a:off x="5775658" y="4903093"/>
            <a:ext cx="2365552" cy="1117437"/>
            <a:chOff x="1447800" y="2455590"/>
            <a:chExt cx="2365552" cy="1117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70F26B-EE9D-0666-2985-9E4C50FDC5D0}"/>
                </a:ext>
              </a:extLst>
            </p:cNvPr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902421D4-3436-E26D-8E95-C4AED209DD63}"/>
                </a:ext>
              </a:extLst>
            </p:cNvPr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2A2684-0CB8-123F-17C5-0EAFDE150E4D}"/>
                </a:ext>
              </a:extLst>
            </p:cNvPr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>
              <a:extLst>
                <a:ext uri="{FF2B5EF4-FFF2-40B4-BE49-F238E27FC236}">
                  <a16:creationId xmlns:a16="http://schemas.microsoft.com/office/drawing/2014/main" id="{2B89E98A-9EDC-960E-2B3D-6D26BBBEBA80}"/>
                </a:ext>
              </a:extLst>
            </p:cNvPr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C98AA8-77DA-23A8-8FF1-64410D72FBE8}"/>
                </a:ext>
              </a:extLst>
            </p:cNvPr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Z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14B9E5-0B7F-DCA9-A192-25FAF88AE649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5DD1CF-0D35-220D-2A8E-09BED08BE47F}"/>
              </a:ext>
            </a:extLst>
          </p:cNvPr>
          <p:cNvSpPr/>
          <p:nvPr/>
        </p:nvSpPr>
        <p:spPr>
          <a:xfrm>
            <a:off x="6583402" y="31087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F57840-46F9-C17E-864D-F3DD44366B60}"/>
              </a:ext>
            </a:extLst>
          </p:cNvPr>
          <p:cNvGrpSpPr/>
          <p:nvPr/>
        </p:nvGrpSpPr>
        <p:grpSpPr>
          <a:xfrm>
            <a:off x="6598683" y="1245351"/>
            <a:ext cx="3504994" cy="1763130"/>
            <a:chOff x="5421298" y="1488319"/>
            <a:chExt cx="3504994" cy="17631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45C32-A644-6BC0-67DA-25C1FBD6C1E2}"/>
                </a:ext>
              </a:extLst>
            </p:cNvPr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516111-E504-C820-05D2-956857A7E89B}"/>
                </a:ext>
              </a:extLst>
            </p:cNvPr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08704-E11C-A51E-52F4-6D528892CD8A}"/>
                </a:ext>
              </a:extLst>
            </p:cNvPr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rgbClr val="C40D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28318B-8B9E-0E36-1652-4F0F23E12C34}"/>
                </a:ext>
              </a:extLst>
            </p:cNvPr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noFill/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E63022-9FC8-92E3-ACA2-4EF5EB7E3B91}"/>
                </a:ext>
              </a:extLst>
            </p:cNvPr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F99406-0205-755D-A421-62CEC9D25B0B}"/>
                </a:ext>
              </a:extLst>
            </p:cNvPr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/>
                  <a:ea typeface="ＭＳ Ｐゴシック" charset="0"/>
                  <a:sym typeface="Wingdings" panose="05000000000000000000" pitchFamily="2" charset="2"/>
                </a:rPr>
                <a:t>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481D1F-128B-9F79-BF39-1A6F2063C851}"/>
                </a:ext>
              </a:extLst>
            </p:cNvPr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r>
                <a:rPr kumimoji="0" lang="en-US" sz="1800" b="0" i="0" u="none" strike="noStrike" kern="0" cap="none" spc="0" normalizeH="0" baseline="6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CFE6BB-FEB6-8B10-7782-3B64AE596328}"/>
                </a:ext>
              </a:extLst>
            </p:cNvPr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9DD3EE-FEA1-9D26-FD51-C4DE09E8FDBF}"/>
                </a:ext>
              </a:extLst>
            </p:cNvPr>
            <p:cNvSpPr/>
            <p:nvPr/>
          </p:nvSpPr>
          <p:spPr>
            <a:xfrm>
              <a:off x="5496749" y="148831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trace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(X%*%Y)  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sum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(X*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(Y))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BDF36-12AD-83F4-5299-E7BFCB97D931}"/>
                </a:ext>
              </a:extLst>
            </p:cNvPr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3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82F49B-6B97-4A0B-E954-09ED416DBF72}"/>
                </a:ext>
              </a:extLst>
            </p:cNvPr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0C7E3-D90B-2EC0-BE81-081EC8A4DEE5}"/>
              </a:ext>
            </a:extLst>
          </p:cNvPr>
          <p:cNvSpPr/>
          <p:nvPr/>
        </p:nvSpPr>
        <p:spPr>
          <a:xfrm>
            <a:off x="6028469" y="4084226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ea typeface="ＭＳ Ｐゴシック" charset="0"/>
              <a:sym typeface="Wingdings" panose="05000000000000000000" pitchFamily="2" charset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EA37-48CB-DB8A-6734-0E1DE19CF96B}"/>
              </a:ext>
            </a:extLst>
          </p:cNvPr>
          <p:cNvGrpSpPr/>
          <p:nvPr/>
        </p:nvGrpSpPr>
        <p:grpSpPr>
          <a:xfrm>
            <a:off x="8952625" y="4904768"/>
            <a:ext cx="2368902" cy="1117437"/>
            <a:chOff x="1447800" y="2455590"/>
            <a:chExt cx="2368902" cy="1117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432D6-3C1E-4E56-D8DB-325041055A10}"/>
                </a:ext>
              </a:extLst>
            </p:cNvPr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D853ED80-930C-FF87-ED9F-8A83C2CEE459}"/>
                </a:ext>
              </a:extLst>
            </p:cNvPr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83E033-9935-ECC4-BD68-A8BB75ECF9B1}"/>
                </a:ext>
              </a:extLst>
            </p:cNvPr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>
              <a:extLst>
                <a:ext uri="{FF2B5EF4-FFF2-40B4-BE49-F238E27FC236}">
                  <a16:creationId xmlns:a16="http://schemas.microsoft.com/office/drawing/2014/main" id="{33D3B069-9CF1-D867-8EFF-2AAE7A422D98}"/>
                </a:ext>
              </a:extLst>
            </p:cNvPr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A79E1-B92C-75A7-49CC-F46641106F9F}"/>
                </a:ext>
              </a:extLst>
            </p:cNvPr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E9CD5-D911-D02E-BBCB-AC8EB53E7163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1866F7-208A-E2C0-B874-C19F7FC5D045}"/>
              </a:ext>
            </a:extLst>
          </p:cNvPr>
          <p:cNvSpPr txBox="1"/>
          <p:nvPr/>
        </p:nvSpPr>
        <p:spPr>
          <a:xfrm>
            <a:off x="6238947" y="6047536"/>
            <a:ext cx="47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6DBF44-E313-B154-0EA3-481A2912F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16" y="5432235"/>
            <a:ext cx="850749" cy="8507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F72402-5D56-BE7F-8CD2-87F0C14FA120}"/>
              </a:ext>
            </a:extLst>
          </p:cNvPr>
          <p:cNvSpPr/>
          <p:nvPr/>
        </p:nvSpPr>
        <p:spPr>
          <a:xfrm>
            <a:off x="3093988" y="5575090"/>
            <a:ext cx="2086471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Sparsity Estimation &amp; Sparse DP Enum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0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3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A1C61-DBF0-8763-0B32-E501BE86E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CC35D-96B5-EB5C-0C74-7A591407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31" y="1162148"/>
            <a:ext cx="7724686" cy="59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896B1-6D09-1A90-9D22-601A950A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31" y="1162148"/>
            <a:ext cx="7875874" cy="2074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23A11-C52A-9B73-A867-E2853AD3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31" y="1162149"/>
            <a:ext cx="7875873" cy="448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C590B-9F53-06C5-2138-BA0FB941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231" y="1162149"/>
            <a:ext cx="7875873" cy="453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95762C-28F5-C380-88CC-973EA0D0ACCB}"/>
              </a:ext>
            </a:extLst>
          </p:cNvPr>
          <p:cNvGrpSpPr/>
          <p:nvPr/>
        </p:nvGrpSpPr>
        <p:grpSpPr>
          <a:xfrm>
            <a:off x="8641119" y="282698"/>
            <a:ext cx="1677597" cy="888685"/>
            <a:chOff x="7250172" y="363530"/>
            <a:chExt cx="1677597" cy="8886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BE8A17-CB04-04F1-2B23-876F7E78E470}"/>
                </a:ext>
              </a:extLst>
            </p:cNvPr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500K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tests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10K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ADAE82-6BE2-AA4B-F767-FF9297C53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7ECB396-AA8B-C102-1305-1794AD151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26EC921-39D7-7547-E365-C36C45B2C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A339F5-56D1-9A4D-245E-C5250F5CED77}"/>
              </a:ext>
            </a:extLst>
          </p:cNvPr>
          <p:cNvSpPr txBox="1"/>
          <p:nvPr/>
        </p:nvSpPr>
        <p:spPr>
          <a:xfrm>
            <a:off x="464043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0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00365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80569" y="1430763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6973" y="3012042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0FD4D-C6A8-7E38-E6ED-810D1A9F3214}"/>
              </a:ext>
            </a:extLst>
          </p:cNvPr>
          <p:cNvSpPr/>
          <p:nvPr/>
        </p:nvSpPr>
        <p:spPr>
          <a:xfrm>
            <a:off x="8725704" y="4584935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PP Prog.-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(PPDS,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4776F-E31F-AF0B-3404-B2FFF42F79E8}"/>
              </a:ext>
            </a:extLst>
          </p:cNvPr>
          <p:cNvSpPr/>
          <p:nvPr/>
        </p:nvSpPr>
        <p:spPr>
          <a:xfrm>
            <a:off x="9466558" y="2333368"/>
            <a:ext cx="2146516" cy="6358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 Joint ML and DM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(MLDM,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86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8EA04DA-59D6-65AC-BA57-9E2A5452777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0C176-D95B-B7E7-6E76-E6E069AEC0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Automatic Generation of Cleaning Pipelines</a:t>
            </a:r>
          </a:p>
          <a:p>
            <a:pPr lvl="1"/>
            <a:r>
              <a:rPr lang="en-US" sz="1800" dirty="0"/>
              <a:t>Library of robust, parameterized </a:t>
            </a:r>
            <a:r>
              <a:rPr lang="en-US" sz="1800" b="1" dirty="0">
                <a:solidFill>
                  <a:srgbClr val="7889FB"/>
                </a:solidFill>
              </a:rPr>
              <a:t>data cleaning primitives</a:t>
            </a:r>
            <a:r>
              <a:rPr lang="en-US" sz="1800" b="1" dirty="0"/>
              <a:t>, </a:t>
            </a:r>
            <a:r>
              <a:rPr lang="en-US" sz="1800" dirty="0"/>
              <a:t> 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Enumeration of DAGs </a:t>
            </a:r>
            <a:r>
              <a:rPr lang="en-US" sz="1800" dirty="0"/>
              <a:t>of primitives &amp; </a:t>
            </a:r>
            <a:r>
              <a:rPr lang="en-US" sz="1800" b="1" dirty="0">
                <a:solidFill>
                  <a:srgbClr val="7889FB"/>
                </a:solidFill>
              </a:rPr>
              <a:t>hyper-parameter optimization </a:t>
            </a:r>
            <a:r>
              <a:rPr lang="en-US" sz="1800" dirty="0"/>
              <a:t>(evolutionary, HB)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8188E-C388-6187-558F-D25B9332F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AD3022-3648-8BF6-DDA1-4D0B2BBC0F06}"/>
              </a:ext>
            </a:extLst>
          </p:cNvPr>
          <p:cNvCxnSpPr>
            <a:stCxn id="134" idx="3"/>
            <a:endCxn id="108" idx="0"/>
          </p:cNvCxnSpPr>
          <p:nvPr/>
        </p:nvCxnSpPr>
        <p:spPr>
          <a:xfrm flipH="1">
            <a:off x="4716952" y="3515845"/>
            <a:ext cx="1181976" cy="734149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B1FC3539-A5A5-472D-05CE-D147C0039535}"/>
              </a:ext>
            </a:extLst>
          </p:cNvPr>
          <p:cNvGraphicFramePr>
            <a:graphicFrameLocks noGrp="1"/>
          </p:cNvGraphicFramePr>
          <p:nvPr/>
        </p:nvGraphicFramePr>
        <p:xfrm>
          <a:off x="3164508" y="4249994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B58D8BC-C5A3-E68F-433B-5A9EA888DF52}"/>
              </a:ext>
            </a:extLst>
          </p:cNvPr>
          <p:cNvGraphicFramePr>
            <a:graphicFrameLocks noGrp="1"/>
          </p:cNvGraphicFramePr>
          <p:nvPr/>
        </p:nvGraphicFramePr>
        <p:xfrm>
          <a:off x="6368673" y="4254070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F2B89B4-C581-9897-DF40-F6C5EE297231}"/>
              </a:ext>
            </a:extLst>
          </p:cNvPr>
          <p:cNvGrpSpPr/>
          <p:nvPr/>
        </p:nvGrpSpPr>
        <p:grpSpPr>
          <a:xfrm>
            <a:off x="4579550" y="2602287"/>
            <a:ext cx="3494363" cy="946227"/>
            <a:chOff x="2984216" y="2631471"/>
            <a:chExt cx="3494363" cy="94622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B1AD2E1-AD89-026F-A7B4-21E01FE6218C}"/>
                </a:ext>
              </a:extLst>
            </p:cNvPr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4159047-0BDF-963F-6AE8-9B729B933EB1}"/>
                  </a:ext>
                </a:extLst>
              </p:cNvPr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F172C5-5DBA-DB20-F511-805A5CCFCDF5}"/>
                    </a:ext>
                  </a:extLst>
                </p:cNvPr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0142900-F200-C0EB-823B-4C14234732F9}"/>
                    </a:ext>
                  </a:extLst>
                </p:cNvPr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5762189-4065-4275-7E39-774E51B82940}"/>
                    </a:ext>
                  </a:extLst>
                </p:cNvPr>
                <p:cNvCxnSpPr>
                  <a:endCxn id="131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ACACF4D-2295-B49D-0867-E4AECEBEC918}"/>
                    </a:ext>
                  </a:extLst>
                </p:cNvPr>
                <p:cNvCxnSpPr>
                  <a:endCxn id="134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284B709-873E-CBA4-E6E5-07989BE66A61}"/>
                    </a:ext>
                  </a:extLst>
                </p:cNvPr>
                <p:cNvCxnSpPr>
                  <a:endCxn id="133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63F2850-46B8-A12B-913E-B39E7836CC87}"/>
                    </a:ext>
                  </a:extLst>
                </p:cNvPr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36F20EF-85A5-70C1-88E2-9552552057E0}"/>
                    </a:ext>
                  </a:extLst>
                </p:cNvPr>
                <p:cNvCxnSpPr>
                  <a:endCxn id="132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CD75059-B1AB-D296-969F-C15D5474AF36}"/>
                    </a:ext>
                  </a:extLst>
                </p:cNvPr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E6B1990-A999-CF6F-1C9F-98DECB4EF494}"/>
                    </a:ext>
                  </a:extLst>
                </p:cNvPr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400C529-237D-5010-9AB8-2A762677FE13}"/>
                    </a:ext>
                  </a:extLst>
                </p:cNvPr>
                <p:cNvCxnSpPr>
                  <a:endCxn id="125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049D7CC-2CD8-D7F6-8C13-E1C08330B52A}"/>
                    </a:ext>
                  </a:extLst>
                </p:cNvPr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8B306A8-F8FC-C20C-D2C2-B4FB3C83F0E5}"/>
                    </a:ext>
                  </a:extLst>
                </p:cNvPr>
                <p:cNvCxnSpPr>
                  <a:stCxn id="135" idx="3"/>
                  <a:endCxn id="130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F44C42F-09FC-0FEC-5A89-02C496F188D2}"/>
                    </a:ext>
                  </a:extLst>
                </p:cNvPr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59B4234F-3A9A-2984-70E2-8D8280B3B941}"/>
                    </a:ext>
                  </a:extLst>
                </p:cNvPr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EEADB5DF-7865-91D1-7A65-1E3D2F45CC25}"/>
                    </a:ext>
                  </a:extLst>
                </p:cNvPr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CE0501F-4D35-C514-3A26-195DFDCDBD8A}"/>
                    </a:ext>
                  </a:extLst>
                </p:cNvPr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4C6AF647-3376-0B44-A43E-4B62E0E0DAC9}"/>
                    </a:ext>
                  </a:extLst>
                </p:cNvPr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6077CD8-11A0-5ABF-B3B5-A790170FFFD1}"/>
                    </a:ext>
                  </a:extLst>
                </p:cNvPr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6A5B958-B8DC-5822-2A33-62FB4C9CA1FB}"/>
                  </a:ext>
                </a:extLst>
              </p:cNvPr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rgbClr val="F70146"/>
              </a:solidFill>
              <a:ln w="28575" cap="flat" cmpd="sng" algn="ctr">
                <a:solidFill>
                  <a:srgbClr val="F70146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b="1" kern="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PP</a:t>
                </a:r>
                <a:r>
                  <a: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4C864F8-12B0-5C83-656F-E62C31A52E1A}"/>
                </a:ext>
              </a:extLst>
            </p:cNvPr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EB1BE1C-48C2-9682-7BCE-A6D26BF49E5B}"/>
                </a:ext>
              </a:extLst>
            </p:cNvPr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736458C-4B53-8FCA-F749-7AA53673A4B5}"/>
                </a:ext>
              </a:extLst>
            </p:cNvPr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9F2F93-6DF8-D48B-ACC3-90D95F2EFBDE}"/>
                </a:ext>
              </a:extLst>
            </p:cNvPr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2166A1F-D6B1-D51B-8CD6-35C64B81CDD0}"/>
              </a:ext>
            </a:extLst>
          </p:cNvPr>
          <p:cNvCxnSpPr>
            <a:stCxn id="133" idx="5"/>
            <a:endCxn id="109" idx="0"/>
          </p:cNvCxnSpPr>
          <p:nvPr/>
        </p:nvCxnSpPr>
        <p:spPr>
          <a:xfrm>
            <a:off x="6833811" y="3514028"/>
            <a:ext cx="988570" cy="7400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41BA39-4176-D82A-A073-316E718774C2}"/>
              </a:ext>
            </a:extLst>
          </p:cNvPr>
          <p:cNvCxnSpPr/>
          <p:nvPr/>
        </p:nvCxnSpPr>
        <p:spPr>
          <a:xfrm>
            <a:off x="6324615" y="3171336"/>
            <a:ext cx="1521" cy="682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C1EB3250-1617-989A-CAE8-080FB5500ED7}"/>
              </a:ext>
            </a:extLst>
          </p:cNvPr>
          <p:cNvGraphicFramePr>
            <a:graphicFrameLocks noGrp="1"/>
          </p:cNvGraphicFramePr>
          <p:nvPr/>
        </p:nvGraphicFramePr>
        <p:xfrm>
          <a:off x="4179884" y="3859538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D119585-115F-3F02-EAC1-FF53D1A2EB01}"/>
              </a:ext>
            </a:extLst>
          </p:cNvPr>
          <p:cNvGrpSpPr>
            <a:grpSpLocks noChangeAspect="1"/>
          </p:cNvGrpSpPr>
          <p:nvPr/>
        </p:nvGrpSpPr>
        <p:grpSpPr>
          <a:xfrm>
            <a:off x="10349626" y="3675336"/>
            <a:ext cx="554984" cy="560947"/>
            <a:chOff x="18811446" y="17861516"/>
            <a:chExt cx="2407848" cy="1301318"/>
          </a:xfrm>
          <a:effectLst/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28AB85A6-B9C5-89D3-693F-01A99242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638862E2-18EE-D6AC-57EE-DD3CD609ABE7}"/>
                </a:ext>
              </a:extLst>
            </p:cNvPr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rgbClr val="FFFFFF">
                    <a:lumMod val="65000"/>
                  </a:srgbClr>
                </a:gs>
                <a:gs pos="50000">
                  <a:srgbClr val="FFFFFF">
                    <a:lumMod val="65000"/>
                    <a:shade val="67500"/>
                    <a:satMod val="115000"/>
                  </a:srgbClr>
                </a:gs>
                <a:gs pos="93000">
                  <a:srgbClr val="FFFFFF">
                    <a:lumMod val="6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  <a:scene3d>
              <a:camera prst="perspectiveRelaxedModerately"/>
              <a:lightRig rig="freezing" dir="t"/>
            </a:scene3d>
            <a:sp3d extrusionH="127000" prstMaterial="powder"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1B51676-3B81-B355-7157-5D757655D371}"/>
              </a:ext>
            </a:extLst>
          </p:cNvPr>
          <p:cNvSpPr txBox="1"/>
          <p:nvPr/>
        </p:nvSpPr>
        <p:spPr>
          <a:xfrm flipH="1">
            <a:off x="9986288" y="4246714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0CB4D62-C3D3-2098-FE24-7C828406A34C}"/>
              </a:ext>
            </a:extLst>
          </p:cNvPr>
          <p:cNvGraphicFramePr>
            <a:graphicFrameLocks noGrp="1"/>
          </p:cNvGraphicFramePr>
          <p:nvPr/>
        </p:nvGraphicFramePr>
        <p:xfrm>
          <a:off x="2379825" y="4804000"/>
          <a:ext cx="1431908" cy="1578951"/>
        </p:xfrm>
        <a:graphic>
          <a:graphicData uri="http://schemas.openxmlformats.org/drawingml/2006/table">
            <a:tbl>
              <a:tblPr/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3A43ED7C-65AE-BE3D-299C-20F634787A9A}"/>
              </a:ext>
            </a:extLst>
          </p:cNvPr>
          <p:cNvGraphicFramePr>
            <a:graphicFrameLocks noGrp="1"/>
          </p:cNvGraphicFramePr>
          <p:nvPr/>
        </p:nvGraphicFramePr>
        <p:xfrm>
          <a:off x="4298337" y="4788759"/>
          <a:ext cx="1433022" cy="1587322"/>
        </p:xfrm>
        <a:graphic>
          <a:graphicData uri="http://schemas.openxmlformats.org/drawingml/2006/table">
            <a:tbl>
              <a:tblPr/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F089508F-64D6-0413-C1D9-5E7BCFACCB75}"/>
              </a:ext>
            </a:extLst>
          </p:cNvPr>
          <p:cNvGraphicFramePr>
            <a:graphicFrameLocks noGrp="1"/>
          </p:cNvGraphicFramePr>
          <p:nvPr/>
        </p:nvGraphicFramePr>
        <p:xfrm>
          <a:off x="6345540" y="4795626"/>
          <a:ext cx="1755282" cy="1583100"/>
        </p:xfrm>
        <a:graphic>
          <a:graphicData uri="http://schemas.openxmlformats.org/drawingml/2006/table">
            <a:tbl>
              <a:tblPr/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1ACBF410-8DF8-D561-1C20-BF0CD6B624D1}"/>
              </a:ext>
            </a:extLst>
          </p:cNvPr>
          <p:cNvGraphicFramePr>
            <a:graphicFrameLocks noGrp="1"/>
          </p:cNvGraphicFramePr>
          <p:nvPr/>
        </p:nvGraphicFramePr>
        <p:xfrm>
          <a:off x="8565652" y="4795626"/>
          <a:ext cx="1771074" cy="1572168"/>
        </p:xfrm>
        <a:graphic>
          <a:graphicData uri="http://schemas.openxmlformats.org/drawingml/2006/table">
            <a:tbl>
              <a:tblPr/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9688FC07-966F-20D1-4027-7322B5D3E57E}"/>
              </a:ext>
            </a:extLst>
          </p:cNvPr>
          <p:cNvSpPr txBox="1"/>
          <p:nvPr/>
        </p:nvSpPr>
        <p:spPr>
          <a:xfrm>
            <a:off x="2531393" y="6361977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2C6F16-3C55-C16F-F8B1-B951478A0DE5}"/>
              </a:ext>
            </a:extLst>
          </p:cNvPr>
          <p:cNvSpPr txBox="1"/>
          <p:nvPr/>
        </p:nvSpPr>
        <p:spPr>
          <a:xfrm>
            <a:off x="4089431" y="6360697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F0F0F"/>
                </a:solidFill>
                <a:ea typeface="ＭＳ Ｐゴシック" charset="0"/>
              </a:rPr>
              <a:t>After </a:t>
            </a:r>
            <a:r>
              <a:rPr lang="en-US" sz="1800" dirty="0" err="1">
                <a:solidFill>
                  <a:srgbClr val="7889FB"/>
                </a:solidFill>
                <a:ea typeface="ＭＳ Ｐゴシック" charset="0"/>
              </a:rPr>
              <a:t>imputeFD</a:t>
            </a:r>
            <a:r>
              <a:rPr lang="en-US" sz="1800" dirty="0">
                <a:solidFill>
                  <a:srgbClr val="7889FB"/>
                </a:solidFill>
                <a:ea typeface="ＭＳ Ｐゴシック" charset="0"/>
              </a:rPr>
              <a:t>(0.5)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D72B364-A36C-422F-EA12-67DD0F450D20}"/>
              </a:ext>
            </a:extLst>
          </p:cNvPr>
          <p:cNvSpPr txBox="1"/>
          <p:nvPr/>
        </p:nvSpPr>
        <p:spPr>
          <a:xfrm>
            <a:off x="8713583" y="6357736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E7D6AF-F141-4ABB-9C5A-1F6D21265BD1}"/>
              </a:ext>
            </a:extLst>
          </p:cNvPr>
          <p:cNvGrpSpPr>
            <a:grpSpLocks noChangeAspect="1"/>
          </p:cNvGrpSpPr>
          <p:nvPr/>
        </p:nvGrpSpPr>
        <p:grpSpPr>
          <a:xfrm>
            <a:off x="2123568" y="2574029"/>
            <a:ext cx="496527" cy="480535"/>
            <a:chOff x="6358929" y="3848272"/>
            <a:chExt cx="2418304" cy="2340419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EA34FAC-6129-09FF-0B64-27B3C5D700A3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67074D9-777E-6EEE-9797-91E4041320F0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7" name="Cube 186">
                  <a:extLst>
                    <a:ext uri="{FF2B5EF4-FFF2-40B4-BE49-F238E27FC236}">
                      <a16:creationId xmlns:a16="http://schemas.microsoft.com/office/drawing/2014/main" id="{B6518F5D-F0E1-5A13-35D3-B2F2A0214082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AD356402-F2AF-AA54-D60C-A5F7BBCCD28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D33DA6BB-1DE9-4C23-17AF-E407D7BF3659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3D4F476E-F130-BCC5-EA1F-C845D9BC9CA7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4" name="Cube 183">
                  <a:extLst>
                    <a:ext uri="{FF2B5EF4-FFF2-40B4-BE49-F238E27FC236}">
                      <a16:creationId xmlns:a16="http://schemas.microsoft.com/office/drawing/2014/main" id="{A31C6814-F0BA-E53C-8460-5854DD5F9D8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Cube 184">
                  <a:extLst>
                    <a:ext uri="{FF2B5EF4-FFF2-40B4-BE49-F238E27FC236}">
                      <a16:creationId xmlns:a16="http://schemas.microsoft.com/office/drawing/2014/main" id="{9FB0C214-7E40-8D1D-08F0-08820BB2DA9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2F87C3A8-BC7C-9C49-804E-1B59E6E2DDF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E84C1DA-F896-AF18-7A12-AEB0490EA371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1" name="Cube 180">
                  <a:extLst>
                    <a:ext uri="{FF2B5EF4-FFF2-40B4-BE49-F238E27FC236}">
                      <a16:creationId xmlns:a16="http://schemas.microsoft.com/office/drawing/2014/main" id="{FBD0CBE6-25F4-A1B4-FC0B-7F31DD97274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Cube 181">
                  <a:extLst>
                    <a:ext uri="{FF2B5EF4-FFF2-40B4-BE49-F238E27FC236}">
                      <a16:creationId xmlns:a16="http://schemas.microsoft.com/office/drawing/2014/main" id="{080618D5-220B-34AA-1636-494335AFA13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Cube 182">
                  <a:extLst>
                    <a:ext uri="{FF2B5EF4-FFF2-40B4-BE49-F238E27FC236}">
                      <a16:creationId xmlns:a16="http://schemas.microsoft.com/office/drawing/2014/main" id="{62861F8F-DC9D-5D26-ECB1-48BBC7B9B0E8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85F23C-A723-85F4-F9B3-D01008281EC3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44EFB71-D26D-2687-3EC0-80DBAC3DDB8D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5" name="Cube 174">
                  <a:extLst>
                    <a:ext uri="{FF2B5EF4-FFF2-40B4-BE49-F238E27FC236}">
                      <a16:creationId xmlns:a16="http://schemas.microsoft.com/office/drawing/2014/main" id="{5C809C50-47BE-BE72-D05E-5F2679E968F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Cube 175">
                  <a:extLst>
                    <a:ext uri="{FF2B5EF4-FFF2-40B4-BE49-F238E27FC236}">
                      <a16:creationId xmlns:a16="http://schemas.microsoft.com/office/drawing/2014/main" id="{ECEAB4BE-A6C2-4F52-4AE7-618AF275830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Cube 176">
                  <a:extLst>
                    <a:ext uri="{FF2B5EF4-FFF2-40B4-BE49-F238E27FC236}">
                      <a16:creationId xmlns:a16="http://schemas.microsoft.com/office/drawing/2014/main" id="{065BA5BD-7C34-16C3-C497-E2D5699D8D6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A3FFB09C-E180-7FB0-044A-78E5AE34697A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2" name="Cube 171">
                  <a:extLst>
                    <a:ext uri="{FF2B5EF4-FFF2-40B4-BE49-F238E27FC236}">
                      <a16:creationId xmlns:a16="http://schemas.microsoft.com/office/drawing/2014/main" id="{D99EFF46-C393-9FD9-D02D-7C18E624BA81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Cube 172">
                  <a:extLst>
                    <a:ext uri="{FF2B5EF4-FFF2-40B4-BE49-F238E27FC236}">
                      <a16:creationId xmlns:a16="http://schemas.microsoft.com/office/drawing/2014/main" id="{805A7AF1-2791-440E-A4FE-B7452E0FCF31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Cube 173">
                  <a:extLst>
                    <a:ext uri="{FF2B5EF4-FFF2-40B4-BE49-F238E27FC236}">
                      <a16:creationId xmlns:a16="http://schemas.microsoft.com/office/drawing/2014/main" id="{10725703-C825-942C-8826-A17D0B78951C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F061709-B738-41B4-4EA0-60909D2C17F7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69" name="Cube 168">
                  <a:extLst>
                    <a:ext uri="{FF2B5EF4-FFF2-40B4-BE49-F238E27FC236}">
                      <a16:creationId xmlns:a16="http://schemas.microsoft.com/office/drawing/2014/main" id="{A3764D96-B904-AB99-9D9C-666A8B6E43A4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Cube 169">
                  <a:extLst>
                    <a:ext uri="{FF2B5EF4-FFF2-40B4-BE49-F238E27FC236}">
                      <a16:creationId xmlns:a16="http://schemas.microsoft.com/office/drawing/2014/main" id="{1EFD84F8-8D09-6CCB-C0FF-93D075741863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Cube 170">
                  <a:extLst>
                    <a:ext uri="{FF2B5EF4-FFF2-40B4-BE49-F238E27FC236}">
                      <a16:creationId xmlns:a16="http://schemas.microsoft.com/office/drawing/2014/main" id="{7791D832-24A4-C06B-F322-4EE2FE6C233B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1F0FD60-2174-2BD6-3CD6-7AD824E5641F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1773646-C175-6C2B-9D6A-3926FD1B748F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3" name="Cube 162">
                  <a:extLst>
                    <a:ext uri="{FF2B5EF4-FFF2-40B4-BE49-F238E27FC236}">
                      <a16:creationId xmlns:a16="http://schemas.microsoft.com/office/drawing/2014/main" id="{EFF87773-9F64-EC9E-1385-9707C6D367AA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Cube 163">
                  <a:extLst>
                    <a:ext uri="{FF2B5EF4-FFF2-40B4-BE49-F238E27FC236}">
                      <a16:creationId xmlns:a16="http://schemas.microsoft.com/office/drawing/2014/main" id="{3F61731F-33AC-EA9A-8B73-23260BA8D00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Cube 164">
                  <a:extLst>
                    <a:ext uri="{FF2B5EF4-FFF2-40B4-BE49-F238E27FC236}">
                      <a16:creationId xmlns:a16="http://schemas.microsoft.com/office/drawing/2014/main" id="{A60B2ADC-7E36-77AF-F88D-B8ACC333C37E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8810F72-5288-257B-54C1-C7DF797D9DB9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0" name="Cube 159">
                  <a:extLst>
                    <a:ext uri="{FF2B5EF4-FFF2-40B4-BE49-F238E27FC236}">
                      <a16:creationId xmlns:a16="http://schemas.microsoft.com/office/drawing/2014/main" id="{A20030C7-9DB0-3C27-D2AC-47F39DCAF87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Cube 160">
                  <a:extLst>
                    <a:ext uri="{FF2B5EF4-FFF2-40B4-BE49-F238E27FC236}">
                      <a16:creationId xmlns:a16="http://schemas.microsoft.com/office/drawing/2014/main" id="{9F1A5777-A932-81BD-3CAE-E3203832BDD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Cube 161">
                  <a:extLst>
                    <a:ext uri="{FF2B5EF4-FFF2-40B4-BE49-F238E27FC236}">
                      <a16:creationId xmlns:a16="http://schemas.microsoft.com/office/drawing/2014/main" id="{4CC76052-8D9F-6CC4-EA62-2FE9EF551A96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6DB067D-5ABB-8571-2EC5-9D5C8D61FB78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7" name="Cube 156">
                  <a:extLst>
                    <a:ext uri="{FF2B5EF4-FFF2-40B4-BE49-F238E27FC236}">
                      <a16:creationId xmlns:a16="http://schemas.microsoft.com/office/drawing/2014/main" id="{EF08A080-0605-20F1-C45F-90A5585D8117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Cube 157">
                  <a:extLst>
                    <a:ext uri="{FF2B5EF4-FFF2-40B4-BE49-F238E27FC236}">
                      <a16:creationId xmlns:a16="http://schemas.microsoft.com/office/drawing/2014/main" id="{5AB470B3-1722-A430-490A-41970C536EDB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Cube 158">
                  <a:extLst>
                    <a:ext uri="{FF2B5EF4-FFF2-40B4-BE49-F238E27FC236}">
                      <a16:creationId xmlns:a16="http://schemas.microsoft.com/office/drawing/2014/main" id="{C5A5D408-0AE0-1DCC-2DC6-0F931C6B8B80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90" name="Right Arrow 107">
            <a:extLst>
              <a:ext uri="{FF2B5EF4-FFF2-40B4-BE49-F238E27FC236}">
                <a16:creationId xmlns:a16="http://schemas.microsoft.com/office/drawing/2014/main" id="{A9C40A93-7E07-1222-BCB7-4BDF4CFD5A34}"/>
              </a:ext>
            </a:extLst>
          </p:cNvPr>
          <p:cNvSpPr/>
          <p:nvPr/>
        </p:nvSpPr>
        <p:spPr>
          <a:xfrm>
            <a:off x="3268809" y="3057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2AAA40B-6665-1BEE-076F-4A968F60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02" y="3261920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BE99BC80-1B2A-28D1-E10A-0FFA98072C42}"/>
              </a:ext>
            </a:extLst>
          </p:cNvPr>
          <p:cNvSpPr txBox="1"/>
          <p:nvPr/>
        </p:nvSpPr>
        <p:spPr>
          <a:xfrm>
            <a:off x="1260605" y="2490392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A473292-DDCC-051E-3A8C-3317F52D2724}"/>
              </a:ext>
            </a:extLst>
          </p:cNvPr>
          <p:cNvSpPr txBox="1"/>
          <p:nvPr/>
        </p:nvSpPr>
        <p:spPr>
          <a:xfrm>
            <a:off x="1225191" y="3126109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8250C77-4847-65F2-BE63-6E8C72757F26}"/>
              </a:ext>
            </a:extLst>
          </p:cNvPr>
          <p:cNvSpPr txBox="1"/>
          <p:nvPr/>
        </p:nvSpPr>
        <p:spPr>
          <a:xfrm>
            <a:off x="6715035" y="63570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95" name="Right Arrow 112">
            <a:extLst>
              <a:ext uri="{FF2B5EF4-FFF2-40B4-BE49-F238E27FC236}">
                <a16:creationId xmlns:a16="http://schemas.microsoft.com/office/drawing/2014/main" id="{721D0799-5396-7A8F-F1E6-B95D95044400}"/>
              </a:ext>
            </a:extLst>
          </p:cNvPr>
          <p:cNvSpPr/>
          <p:nvPr/>
        </p:nvSpPr>
        <p:spPr>
          <a:xfrm>
            <a:off x="3892637" y="5402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6" name="Right Arrow 113">
            <a:extLst>
              <a:ext uri="{FF2B5EF4-FFF2-40B4-BE49-F238E27FC236}">
                <a16:creationId xmlns:a16="http://schemas.microsoft.com/office/drawing/2014/main" id="{4FA52D94-FB09-09AD-F1A7-163B547B93ED}"/>
              </a:ext>
            </a:extLst>
          </p:cNvPr>
          <p:cNvSpPr/>
          <p:nvPr/>
        </p:nvSpPr>
        <p:spPr>
          <a:xfrm>
            <a:off x="8184431" y="5397670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1B697E1-FF39-CA92-C49A-1222B26C8642}"/>
              </a:ext>
            </a:extLst>
          </p:cNvPr>
          <p:cNvSpPr txBox="1"/>
          <p:nvPr/>
        </p:nvSpPr>
        <p:spPr>
          <a:xfrm>
            <a:off x="1157056" y="3765956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98" name="Right Arrow 119">
            <a:extLst>
              <a:ext uri="{FF2B5EF4-FFF2-40B4-BE49-F238E27FC236}">
                <a16:creationId xmlns:a16="http://schemas.microsoft.com/office/drawing/2014/main" id="{98B717F0-2A34-89F4-581C-B2AC96240F11}"/>
              </a:ext>
            </a:extLst>
          </p:cNvPr>
          <p:cNvSpPr/>
          <p:nvPr/>
        </p:nvSpPr>
        <p:spPr>
          <a:xfrm>
            <a:off x="8871912" y="3062504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9F1AC46-141A-908D-53D2-4B9AAE6F8B94}"/>
              </a:ext>
            </a:extLst>
          </p:cNvPr>
          <p:cNvGrpSpPr/>
          <p:nvPr/>
        </p:nvGrpSpPr>
        <p:grpSpPr>
          <a:xfrm rot="5400000">
            <a:off x="9780177" y="3055699"/>
            <a:ext cx="388442" cy="325885"/>
            <a:chOff x="5581337" y="3056661"/>
            <a:chExt cx="293277" cy="23670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2FE6899-BCB5-DC4A-41B3-0652231C2D21}"/>
                </a:ext>
              </a:extLst>
            </p:cNvPr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A4C2D4B-1851-EE94-7BD8-A510D5444351}"/>
                </a:ext>
              </a:extLst>
            </p:cNvPr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135CF3B-ACFD-B6A4-9E62-FA6D4F065489}"/>
                </a:ext>
              </a:extLst>
            </p:cNvPr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C12BFB9-16AE-55D2-1E13-5D7AD42AD3C8}"/>
                </a:ext>
              </a:extLst>
            </p:cNvPr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1D055840-03BD-9DC3-7ED5-175182CB91AF}"/>
              </a:ext>
            </a:extLst>
          </p:cNvPr>
          <p:cNvSpPr txBox="1"/>
          <p:nvPr/>
        </p:nvSpPr>
        <p:spPr>
          <a:xfrm flipH="1">
            <a:off x="10003936" y="2895369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080913F-E395-6D1C-54F7-55D14EED3B86}"/>
              </a:ext>
            </a:extLst>
          </p:cNvPr>
          <p:cNvSpPr txBox="1"/>
          <p:nvPr/>
        </p:nvSpPr>
        <p:spPr>
          <a:xfrm>
            <a:off x="7270589" y="2313750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B8856D1-0993-0378-E5C0-6E6A55053822}"/>
              </a:ext>
            </a:extLst>
          </p:cNvPr>
          <p:cNvSpPr txBox="1"/>
          <p:nvPr/>
        </p:nvSpPr>
        <p:spPr>
          <a:xfrm flipH="1">
            <a:off x="4534771" y="2578031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77A596F-BAA1-5E03-FF52-10E68B513923}"/>
              </a:ext>
            </a:extLst>
          </p:cNvPr>
          <p:cNvSpPr txBox="1"/>
          <p:nvPr/>
        </p:nvSpPr>
        <p:spPr>
          <a:xfrm flipH="1">
            <a:off x="3930085" y="2986068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Physical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535DA-AEF7-7628-BF9A-B4169B58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819" y="404015"/>
            <a:ext cx="704545" cy="841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53146C-5BCD-1CA7-71DE-D68C06147AEC}"/>
              </a:ext>
            </a:extLst>
          </p:cNvPr>
          <p:cNvSpPr txBox="1"/>
          <p:nvPr/>
        </p:nvSpPr>
        <p:spPr>
          <a:xfrm>
            <a:off x="3657451" y="436728"/>
            <a:ext cx="192599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SIGMOD’24a, TODS’26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CE150B-7622-51E6-E7D9-3F8D8421E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19" y="404807"/>
            <a:ext cx="630822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72D092-A165-D3A9-720A-75AD76534DAB}"/>
              </a:ext>
            </a:extLst>
          </p:cNvPr>
          <p:cNvSpPr txBox="1"/>
          <p:nvPr/>
        </p:nvSpPr>
        <p:spPr>
          <a:xfrm>
            <a:off x="9697141" y="1325647"/>
            <a:ext cx="194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b="1" dirty="0">
                <a:solidFill>
                  <a:srgbClr val="000000"/>
                </a:solidFill>
              </a:rPr>
              <a:t>best paper runner-up </a:t>
            </a:r>
            <a:r>
              <a:rPr lang="en-US" sz="1400" dirty="0">
                <a:solidFill>
                  <a:srgbClr val="000000"/>
                </a:solidFill>
              </a:rPr>
              <a:t>w/ Shafaq and Roman]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62992D-49DA-CD6F-F608-89C1583076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r="74819"/>
          <a:stretch/>
        </p:blipFill>
        <p:spPr>
          <a:xfrm>
            <a:off x="11598060" y="1372071"/>
            <a:ext cx="360086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4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7" grpId="0"/>
      <p:bldP spid="148" grpId="0"/>
      <p:bldP spid="149" grpId="0"/>
      <p:bldP spid="190" grpId="0" animBg="1"/>
      <p:bldP spid="192" grpId="0"/>
      <p:bldP spid="193" grpId="0"/>
      <p:bldP spid="194" grpId="0"/>
      <p:bldP spid="195" grpId="0" animBg="1"/>
      <p:bldP spid="196" grpId="0" animBg="1"/>
      <p:bldP spid="197" grpId="0"/>
      <p:bldP spid="198" grpId="0" animBg="1"/>
      <p:bldP spid="204" grpId="0"/>
      <p:bldP spid="205" grpId="0"/>
      <p:bldP spid="206" grpId="0"/>
      <p:bldP spid="20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22BB3B-444C-FB07-8300-F78025215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06B681-16FD-3096-23EB-260D652E8A3A}"/>
              </a:ext>
            </a:extLst>
          </p:cNvPr>
          <p:cNvSpPr txBox="1"/>
          <p:nvPr/>
        </p:nvSpPr>
        <p:spPr>
          <a:xfrm>
            <a:off x="4587870" y="451767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SIGMOD’21b, BTW’25a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B27E10-1483-FC0C-CC3B-45ACD54AB8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2157" y="1372071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Lineage as Key Enabling Technique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Trace lineage of ops </a:t>
            </a:r>
            <a:r>
              <a:rPr lang="en-US" sz="1800" dirty="0"/>
              <a:t>(incl. non-determinism), </a:t>
            </a:r>
            <a:r>
              <a:rPr lang="en-US" sz="1800" b="1" dirty="0" err="1">
                <a:solidFill>
                  <a:srgbClr val="7889FB"/>
                </a:solidFill>
              </a:rPr>
              <a:t>dedup</a:t>
            </a:r>
            <a:r>
              <a:rPr lang="en-US" sz="1800" b="1" dirty="0">
                <a:solidFill>
                  <a:srgbClr val="7889FB"/>
                </a:solidFill>
              </a:rPr>
              <a:t> for loops</a:t>
            </a:r>
            <a:r>
              <a:rPr lang="en-US" sz="1800" dirty="0"/>
              <a:t>/</a:t>
            </a:r>
            <a:r>
              <a:rPr lang="en-US" sz="1800" dirty="0" err="1"/>
              <a:t>funcs</a:t>
            </a:r>
            <a:endParaRPr lang="en-US" sz="1800" dirty="0"/>
          </a:p>
          <a:p>
            <a:pPr lvl="1"/>
            <a:r>
              <a:rPr lang="en-US" sz="1800" dirty="0"/>
              <a:t>Model versioning, </a:t>
            </a:r>
            <a:r>
              <a:rPr lang="en-US" sz="1800" b="1" dirty="0">
                <a:solidFill>
                  <a:srgbClr val="7889FB"/>
                </a:solidFill>
              </a:rPr>
              <a:t>data reuse</a:t>
            </a:r>
            <a:r>
              <a:rPr lang="en-US" sz="1800" dirty="0"/>
              <a:t>, incr. maintenance,  </a:t>
            </a:r>
            <a:r>
              <a:rPr lang="en-US" sz="1800" dirty="0" err="1"/>
              <a:t>autodiff</a:t>
            </a:r>
            <a:r>
              <a:rPr lang="en-US" sz="1800" dirty="0"/>
              <a:t>, debugging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6094-F1F1-65A7-B507-9A03F4874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33" y="404807"/>
            <a:ext cx="630822" cy="84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376F1-08C0-F5CC-C09F-1BEAE55B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55" y="404807"/>
            <a:ext cx="841248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F1A44-23EB-1E41-24D5-6D604EBC5B85}"/>
              </a:ext>
            </a:extLst>
          </p:cNvPr>
          <p:cNvSpPr txBox="1"/>
          <p:nvPr/>
        </p:nvSpPr>
        <p:spPr>
          <a:xfrm>
            <a:off x="5239535" y="419493"/>
            <a:ext cx="212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SIGMOD’21a, EDBT’25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744864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410089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642260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269366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753704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494374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4F491C9-13BF-BBD4-9AE8-85E3FAF8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200" y="1568860"/>
            <a:ext cx="3486455" cy="1009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AE1ED-1372-8E00-2A39-C88C5A5B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459"/>
          <a:stretch/>
        </p:blipFill>
        <p:spPr>
          <a:xfrm>
            <a:off x="6437552" y="706884"/>
            <a:ext cx="138186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A9B8E6-02A3-921B-1B22-523A42D191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Lossless Matrix Compression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Improved general applicability</a:t>
            </a:r>
            <a:r>
              <a:rPr lang="en-US" sz="1800" dirty="0"/>
              <a:t> (adaptive compression time, </a:t>
            </a:r>
            <a:br>
              <a:rPr lang="en-US" sz="1800" dirty="0"/>
            </a:br>
            <a:r>
              <a:rPr lang="en-US" sz="1800" dirty="0"/>
              <a:t>new compression schemes, new kernels, intermediates, workload-aware)</a:t>
            </a:r>
          </a:p>
          <a:p>
            <a:pPr lvl="1"/>
            <a:r>
              <a:rPr lang="en-US" sz="1800" dirty="0"/>
              <a:t>Sparsity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(data redundancy, structural redundancy)</a:t>
            </a:r>
            <a:endParaRPr lang="en-US" sz="1800" dirty="0"/>
          </a:p>
          <a:p>
            <a:pPr lvl="8"/>
            <a:endParaRPr lang="en-US" sz="300" dirty="0"/>
          </a:p>
          <a:p>
            <a:r>
              <a:rPr lang="en-US" sz="2000" dirty="0"/>
              <a:t>Workload-aware Compression</a:t>
            </a:r>
          </a:p>
          <a:p>
            <a:pPr lvl="1"/>
            <a:r>
              <a:rPr lang="en-US" sz="1800" dirty="0"/>
              <a:t>Workload summary 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Compressed Representation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 execution planning</a:t>
            </a:r>
            <a:endParaRPr lang="en-US" sz="1800" dirty="0"/>
          </a:p>
          <a:p>
            <a:pPr lvl="7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</a:t>
            </a:r>
            <a:r>
              <a:rPr lang="en-US" sz="2000" b="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1800" dirty="0"/>
              <a:t>Frame compression, compressed I/O</a:t>
            </a:r>
          </a:p>
          <a:p>
            <a:pPr lvl="1"/>
            <a:r>
              <a:rPr lang="en-US" sz="1800" b="0" dirty="0"/>
              <a:t>Compressed feature transformations</a:t>
            </a:r>
          </a:p>
          <a:p>
            <a:pPr lvl="1"/>
            <a:r>
              <a:rPr lang="en-US" sz="1800" b="0" dirty="0"/>
              <a:t>Morphing of compressed data</a:t>
            </a:r>
            <a:endParaRPr lang="en-DE" sz="1800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1F43E-EBC6-5E1A-707D-6788296811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FDFEC-26E5-6A81-8A0F-7C9731E6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58" y="3213914"/>
            <a:ext cx="5975819" cy="2403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3EF0C-7489-3F5D-2C2F-853FBFF3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69" y="1384609"/>
            <a:ext cx="2636110" cy="169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8C026-55CF-0363-9E90-5F58D8BE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05" y="398385"/>
            <a:ext cx="840730" cy="84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03DD9-8C0F-556A-F853-6B38ED3BF6EA}"/>
              </a:ext>
            </a:extLst>
          </p:cNvPr>
          <p:cNvSpPr txBox="1"/>
          <p:nvPr/>
        </p:nvSpPr>
        <p:spPr>
          <a:xfrm>
            <a:off x="5435476" y="417250"/>
            <a:ext cx="336214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PVLDB’16a, VLDBJ’18, SIGMOD’23a,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under submission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477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C38F42-AE9A-1EDE-DA05-CCEE03B56EEA}"/>
              </a:ext>
            </a:extLst>
          </p:cNvPr>
          <p:cNvSpPr txBox="1"/>
          <p:nvPr/>
        </p:nvSpPr>
        <p:spPr>
          <a:xfrm>
            <a:off x="3168974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SIGMOD’21c, CIKM’22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639034" y="295755"/>
            <a:ext cx="21693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C2CE1-E6A4-12E3-9C75-E6AFE0286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70" y="619031"/>
            <a:ext cx="290665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dirty="0">
                <a:solidFill>
                  <a:schemeClr val="tx1"/>
                </a:solidFill>
              </a:rPr>
              <a:t> Major data integration architectures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dirty="0">
                <a:solidFill>
                  <a:schemeClr val="tx1"/>
                </a:solidFill>
              </a:rPr>
              <a:t> Key techniques for data integration and cleaning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#3</a:t>
            </a:r>
            <a:r>
              <a:rPr lang="en-US" dirty="0">
                <a:solidFill>
                  <a:schemeClr val="tx1"/>
                </a:solidFill>
              </a:rPr>
              <a:t> Methods for large-scale data storage and analysis</a:t>
            </a:r>
          </a:p>
          <a:p>
            <a:pPr lvl="1"/>
            <a:endParaRPr lang="en-US" dirty="0"/>
          </a:p>
          <a:p>
            <a:r>
              <a:rPr lang="en-US" dirty="0"/>
              <a:t>Programming Projects</a:t>
            </a:r>
          </a:p>
          <a:p>
            <a:pPr lvl="1"/>
            <a:r>
              <a:rPr lang="en-US" dirty="0"/>
              <a:t>Unique project in </a:t>
            </a:r>
            <a:r>
              <a:rPr lang="en-US" b="1" dirty="0">
                <a:solidFill>
                  <a:schemeClr val="accent1"/>
                </a:solidFill>
              </a:rPr>
              <a:t>Apache </a:t>
            </a:r>
            <a:r>
              <a:rPr lang="en-US" b="1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(teams or individuals), </a:t>
            </a:r>
            <a:r>
              <a:rPr lang="en-US" b="1" dirty="0">
                <a:solidFill>
                  <a:schemeClr val="accent1"/>
                </a:solidFill>
              </a:rPr>
              <a:t>or</a:t>
            </a:r>
          </a:p>
          <a:p>
            <a:pPr lvl="1"/>
            <a:r>
              <a:rPr lang="en-US" dirty="0"/>
              <a:t>Exercise on </a:t>
            </a:r>
            <a:r>
              <a:rPr lang="en-US" b="1" dirty="0">
                <a:solidFill>
                  <a:schemeClr val="accent1"/>
                </a:solidFill>
              </a:rPr>
              <a:t>data engineering /ML pipeline</a:t>
            </a:r>
          </a:p>
          <a:p>
            <a:pPr lvl="1"/>
            <a:r>
              <a:rPr lang="en-US" dirty="0"/>
              <a:t>Project selection by Oct 31 EOD</a:t>
            </a:r>
          </a:p>
          <a:p>
            <a:pPr lvl="1"/>
            <a:endParaRPr lang="en-US" dirty="0"/>
          </a:p>
          <a:p>
            <a:r>
              <a:rPr lang="en-US" dirty="0"/>
              <a:t>Next Lectures</a:t>
            </a:r>
          </a:p>
          <a:p>
            <a:pPr lvl="1"/>
            <a:r>
              <a:rPr lang="en-US" b="1" dirty="0"/>
              <a:t>02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 Warehousing, ETL, and SQL/OLAP</a:t>
            </a:r>
            <a:r>
              <a:rPr lang="en-US" dirty="0"/>
              <a:t> </a:t>
            </a:r>
            <a:r>
              <a:rPr lang="en-US" b="0" dirty="0"/>
              <a:t>[Oct 23]</a:t>
            </a:r>
          </a:p>
          <a:p>
            <a:pPr lvl="1"/>
            <a:r>
              <a:rPr lang="en-US" b="1" dirty="0"/>
              <a:t>03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Message-oriented Middleware, EAI, and Replication</a:t>
            </a:r>
            <a:r>
              <a:rPr lang="en-US" dirty="0"/>
              <a:t> </a:t>
            </a:r>
            <a:r>
              <a:rPr lang="en-US" b="0" dirty="0"/>
              <a:t>[Oct 30]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Q&amp;A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1A884-634A-E43F-F647-F1181829BB63}"/>
              </a:ext>
            </a:extLst>
          </p:cNvPr>
          <p:cNvSpPr txBox="1"/>
          <p:nvPr/>
        </p:nvSpPr>
        <p:spPr>
          <a:xfrm>
            <a:off x="6788077" y="965746"/>
            <a:ext cx="4055633" cy="121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3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E08D-2EFC-0AD9-05D0-780EEF0A4C9D}"/>
              </a:ext>
            </a:extLst>
          </p:cNvPr>
          <p:cNvSpPr txBox="1"/>
          <p:nvPr/>
        </p:nvSpPr>
        <p:spPr>
          <a:xfrm>
            <a:off x="5787309" y="3672144"/>
            <a:ext cx="38028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C40D1E"/>
                </a:solidFill>
              </a:rPr>
              <a:t>https://tinyurl.com/</a:t>
            </a:r>
            <a:br>
              <a:rPr lang="en-US" sz="3200" b="1" dirty="0">
                <a:solidFill>
                  <a:srgbClr val="C40D1E"/>
                </a:solidFill>
              </a:rPr>
            </a:br>
            <a:r>
              <a:rPr lang="en-US" sz="3200" b="1" dirty="0">
                <a:solidFill>
                  <a:srgbClr val="C40D1E"/>
                </a:solidFill>
              </a:rPr>
              <a:t>aytk6bw6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2D75C-3F6B-FA7F-FACC-1E9A5E81B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684" y="2629380"/>
            <a:ext cx="1986517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Low-barrier approachability</a:t>
            </a:r>
            <a:r>
              <a:rPr lang="en-US" dirty="0"/>
              <a:t> for spectrum of awareness and antidiscrimination issues</a:t>
            </a:r>
          </a:p>
          <a:p>
            <a:pPr lvl="2"/>
            <a:endParaRPr lang="en-US" sz="300" dirty="0"/>
          </a:p>
          <a:p>
            <a:r>
              <a:rPr lang="en-US" dirty="0"/>
              <a:t>Team</a:t>
            </a:r>
          </a:p>
          <a:p>
            <a:pPr lvl="1"/>
            <a:r>
              <a:rPr lang="en-US" b="1" dirty="0"/>
              <a:t>Irene Hube-Achter</a:t>
            </a:r>
            <a:r>
              <a:rPr lang="en-US" dirty="0"/>
              <a:t> (MTSV)</a:t>
            </a:r>
          </a:p>
          <a:p>
            <a:pPr lvl="1"/>
            <a:r>
              <a:rPr lang="en-US" b="1" dirty="0"/>
              <a:t>Matthias Boehm </a:t>
            </a:r>
            <a:r>
              <a:rPr lang="en-US" dirty="0"/>
              <a:t>(professors)</a:t>
            </a:r>
          </a:p>
          <a:p>
            <a:pPr lvl="1"/>
            <a:r>
              <a:rPr lang="en-US" b="1" dirty="0"/>
              <a:t>Nadine Karsten</a:t>
            </a:r>
            <a:r>
              <a:rPr lang="en-US" dirty="0"/>
              <a:t> (scientific personnel)</a:t>
            </a:r>
          </a:p>
          <a:p>
            <a:pPr lvl="1"/>
            <a:r>
              <a:rPr lang="en-US" b="1" dirty="0"/>
              <a:t>Tom </a:t>
            </a:r>
            <a:r>
              <a:rPr lang="en-US" b="1" dirty="0" err="1"/>
              <a:t>Hersperger</a:t>
            </a:r>
            <a:r>
              <a:rPr lang="en-US" b="1" dirty="0"/>
              <a:t> </a:t>
            </a:r>
            <a:r>
              <a:rPr lang="en-US" dirty="0"/>
              <a:t>(students)</a:t>
            </a:r>
          </a:p>
          <a:p>
            <a:pPr lvl="2"/>
            <a:endParaRPr lang="en-US" sz="300" dirty="0"/>
          </a:p>
          <a:p>
            <a:r>
              <a:rPr lang="en-US" dirty="0"/>
              <a:t>Mission Statement</a:t>
            </a:r>
          </a:p>
          <a:p>
            <a:pPr lvl="1"/>
            <a:r>
              <a:rPr lang="en-US" b="0" dirty="0"/>
              <a:t>Account for </a:t>
            </a:r>
            <a:r>
              <a:rPr lang="en-US" dirty="0"/>
              <a:t>heterogeneity and complexity of modern societies at TU Berlin</a:t>
            </a:r>
            <a:r>
              <a:rPr lang="en-US" b="0" dirty="0"/>
              <a:t> </a:t>
            </a:r>
          </a:p>
          <a:p>
            <a:pPr lvl="1"/>
            <a:r>
              <a:rPr lang="en-US" b="0" dirty="0"/>
              <a:t>All employees and students are committed to</a:t>
            </a:r>
          </a:p>
          <a:p>
            <a:pPr lvl="2"/>
            <a:r>
              <a:rPr lang="en-US" b="1" dirty="0"/>
              <a:t>#1</a:t>
            </a:r>
            <a:r>
              <a:rPr lang="en-US" b="1" dirty="0">
                <a:solidFill>
                  <a:srgbClr val="7889FB"/>
                </a:solidFill>
              </a:rPr>
              <a:t> Treat all persons with fairness and respect</a:t>
            </a:r>
          </a:p>
          <a:p>
            <a:pPr lvl="2"/>
            <a:r>
              <a:rPr lang="en-US" b="1" dirty="0"/>
              <a:t>#2</a:t>
            </a:r>
            <a:r>
              <a:rPr lang="en-US" b="1" dirty="0">
                <a:solidFill>
                  <a:srgbClr val="7889FB"/>
                </a:solidFill>
              </a:rPr>
              <a:t> Ensure a safe environment for all</a:t>
            </a:r>
          </a:p>
          <a:p>
            <a:pPr lvl="2"/>
            <a:r>
              <a:rPr lang="en-US" b="1" dirty="0"/>
              <a:t>#3</a:t>
            </a:r>
            <a:r>
              <a:rPr lang="en-US" b="1" dirty="0">
                <a:solidFill>
                  <a:srgbClr val="7889FB"/>
                </a:solidFill>
              </a:rPr>
              <a:t> Comply with our duty of care towards others</a:t>
            </a:r>
            <a:r>
              <a:rPr lang="en-US" b="0" dirty="0"/>
              <a:t> </a:t>
            </a:r>
          </a:p>
          <a:p>
            <a:pPr lvl="2"/>
            <a:r>
              <a:rPr lang="en-US" b="1" dirty="0"/>
              <a:t>#4</a:t>
            </a:r>
            <a:r>
              <a:rPr lang="en-US" b="1" dirty="0">
                <a:solidFill>
                  <a:srgbClr val="7889FB"/>
                </a:solidFill>
              </a:rPr>
              <a:t> Actively support the implementation of the above guidelines and contribute</a:t>
            </a:r>
            <a:r>
              <a:rPr lang="en-US" b="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Faculty IV - Team Awareness and Antidiscrimination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https://www.tu.berlin/eecs/awan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AC1202-3576-AC61-9082-BA833D613B6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373996" y="2027633"/>
            <a:ext cx="1203951" cy="1805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31A660-8ED4-DAC8-BCDF-755A3EEB0A0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864127" y="2029327"/>
            <a:ext cx="1203951" cy="1805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2E28DA-CCBD-7AEA-E250-4C55AFAFFA8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0354258" y="2027633"/>
            <a:ext cx="1203951" cy="18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0FFB35-75C8-0E2B-2DD4-8E7EB8A0DA61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5883865" y="2029327"/>
            <a:ext cx="1203951" cy="1805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2CCB66-05D6-9D4B-794D-389E57026D82}"/>
              </a:ext>
            </a:extLst>
          </p:cNvPr>
          <p:cNvSpPr txBox="1"/>
          <p:nvPr/>
        </p:nvSpPr>
        <p:spPr>
          <a:xfrm>
            <a:off x="8175503" y="3984047"/>
            <a:ext cx="377943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email, </a:t>
            </a:r>
          </a:p>
          <a:p>
            <a:pPr algn="ctr"/>
            <a:r>
              <a:rPr lang="en-US" sz="1600" b="1" dirty="0">
                <a:hlinkClick r:id="rId7"/>
              </a:rPr>
              <a:t>eecs-TB-awareness@win.tu-berlin.de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AwAn@dams.tu-berlin.de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7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  <a:p>
            <a:r>
              <a:rPr lang="en-US" dirty="0"/>
              <a:t>Course Motivation and Goals</a:t>
            </a:r>
          </a:p>
          <a:p>
            <a:r>
              <a:rPr lang="en-US" dirty="0"/>
              <a:t>Course Outline and Projects/Exercise</a:t>
            </a:r>
          </a:p>
          <a:p>
            <a:r>
              <a:rPr lang="en-US" dirty="0"/>
              <a:t>Excursus: </a:t>
            </a:r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endParaRPr lang="en-US" dirty="0">
              <a:solidFill>
                <a:srgbClr val="7889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B687B7-99BA-498B-81AD-108650E41B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b="1" dirty="0"/>
              <a:t>Lecturer:</a:t>
            </a:r>
            <a:r>
              <a:rPr lang="en-US" dirty="0"/>
              <a:t> Prof. Dr. Matthias Boehm, DAMS</a:t>
            </a:r>
          </a:p>
          <a:p>
            <a:pPr lvl="1"/>
            <a:r>
              <a:rPr lang="en-US" b="1" dirty="0"/>
              <a:t>Teaching Assistant:</a:t>
            </a:r>
            <a:r>
              <a:rPr lang="en-US" dirty="0"/>
              <a:t> Carlos E. Muniz Cuza, DAMS</a:t>
            </a:r>
            <a:endParaRPr lang="en-US" sz="4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4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VL/UE 3/2 SWS, </a:t>
            </a:r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(3 ECTS + 3 ECTS), bachelor/master; no capacity restrictions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Thu 4.15pm </a:t>
            </a:r>
            <a:r>
              <a:rPr lang="en-US" b="1" dirty="0">
                <a:solidFill>
                  <a:srgbClr val="7889FB"/>
                </a:solidFill>
              </a:rPr>
              <a:t>sharp</a:t>
            </a:r>
            <a:r>
              <a:rPr lang="en-US" dirty="0"/>
              <a:t>, in-person &amp; zoom livestreaming/recording), </a:t>
            </a:r>
            <a:r>
              <a:rPr lang="en-US" b="1" dirty="0">
                <a:solidFill>
                  <a:srgbClr val="7889FB"/>
                </a:solidFill>
              </a:rPr>
              <a:t> optional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attendance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exercises or programming project </a:t>
            </a:r>
            <a:r>
              <a:rPr lang="en-US" dirty="0">
                <a:solidFill>
                  <a:schemeClr val="tx1"/>
                </a:solidFill>
              </a:rPr>
              <a:t>(3 ECTS), office hour </a:t>
            </a:r>
            <a:r>
              <a:rPr lang="en-US" b="1" dirty="0">
                <a:solidFill>
                  <a:srgbClr val="C40D1E"/>
                </a:solidFill>
              </a:rPr>
              <a:t>Wed 5pm-6pm</a:t>
            </a:r>
            <a:r>
              <a:rPr lang="en-US" dirty="0">
                <a:solidFill>
                  <a:schemeClr val="tx1"/>
                </a:solidFill>
              </a:rPr>
              <a:t> (sharp)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  <a:endParaRPr lang="en-US" sz="400" dirty="0"/>
          </a:p>
          <a:p>
            <a:r>
              <a:rPr lang="en-US" dirty="0"/>
              <a:t>Prerequisites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/>
              <a:t>asic understanding of SQL / RA (or willingness to fill gaps)</a:t>
            </a:r>
          </a:p>
          <a:p>
            <a:pPr lvl="1"/>
            <a:r>
              <a:rPr lang="en-US" dirty="0"/>
              <a:t>Basic programming skills (Python, R, Java, C++)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1255E-B3FC-83BE-B2A5-9EA1D8742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BEC37-E5BD-95D6-166C-1D34B61FB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87" y="1268963"/>
            <a:ext cx="1544088" cy="1544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6E201-7E67-6DD4-8847-B3AAC34DD295}"/>
              </a:ext>
            </a:extLst>
          </p:cNvPr>
          <p:cNvSpPr txBox="1"/>
          <p:nvPr/>
        </p:nvSpPr>
        <p:spPr>
          <a:xfrm>
            <a:off x="9434458" y="3522305"/>
            <a:ext cx="236668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279 Reg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(as of Oct 16)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38FD7D-44F4-C7F3-1DF9-FF5AE76E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2" b="11295"/>
          <a:stretch>
            <a:fillRect/>
          </a:stretch>
        </p:blipFill>
        <p:spPr>
          <a:xfrm>
            <a:off x="9143234" y="1268963"/>
            <a:ext cx="1173582" cy="15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E573BB-DF50-E236-C44D-1CC516408C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Website / ISIS Course / Zoom</a:t>
            </a:r>
          </a:p>
          <a:p>
            <a:pPr lvl="1"/>
            <a:r>
              <a:rPr lang="en-US" dirty="0">
                <a:hlinkClick r:id="rId2"/>
              </a:rPr>
              <a:t>https://mboehm7.github.io/teaching/ws2526_dia/index.htm</a:t>
            </a:r>
            <a:r>
              <a:rPr lang="en-US" dirty="0"/>
              <a:t> (public)</a:t>
            </a:r>
          </a:p>
          <a:p>
            <a:pPr lvl="1"/>
            <a:r>
              <a:rPr lang="en-US" dirty="0">
                <a:hlinkClick r:id="rId3"/>
              </a:rPr>
              <a:t>https://isis.tu-berlin.de/course/view.php?id=44995</a:t>
            </a:r>
            <a:r>
              <a:rPr lang="en-US" dirty="0"/>
              <a:t> (TUB-internal)</a:t>
            </a:r>
          </a:p>
          <a:p>
            <a:pPr lvl="1"/>
            <a:r>
              <a:rPr lang="en-US" dirty="0">
                <a:hlinkClick r:id="rId4"/>
              </a:rPr>
              <a:t>https://tu-berlin.zoom.us/j/9529634787?pwd=R1ZsN1M3SC9BOU1OcFdmem9zT202UT09</a:t>
            </a:r>
            <a:endParaRPr lang="en-US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fine);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welcome</a:t>
            </a:r>
          </a:p>
          <a:p>
            <a:pPr lvl="1"/>
            <a:r>
              <a:rPr lang="en-US" dirty="0"/>
              <a:t>ISIS Forum for offline Q&amp;A on projects/exercises as well as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 Office hours:</a:t>
            </a:r>
            <a:r>
              <a:rPr lang="en-US" dirty="0"/>
              <a:t> TBD second week</a:t>
            </a:r>
          </a:p>
          <a:p>
            <a:r>
              <a:rPr lang="en-US" dirty="0"/>
              <a:t>Academic Honesty / No Plagiarism</a:t>
            </a:r>
            <a:r>
              <a:rPr lang="en-US" b="0" dirty="0"/>
              <a:t> (incl LLMs like ChatGPT)</a:t>
            </a:r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Exam Prerequisite: </a:t>
            </a:r>
            <a:r>
              <a:rPr lang="en-US" b="1" dirty="0">
                <a:solidFill>
                  <a:schemeClr val="accent1"/>
                </a:solidFill>
              </a:rPr>
              <a:t>Completed exercises or project </a:t>
            </a:r>
            <a:r>
              <a:rPr lang="en-US" dirty="0">
                <a:solidFill>
                  <a:schemeClr val="tx1"/>
                </a:solidFill>
              </a:rPr>
              <a:t>(checked by teaching assistants)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written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(oral exam if &lt;35 students take the exam): </a:t>
            </a:r>
            <a:r>
              <a:rPr lang="en-US" b="1" dirty="0">
                <a:solidFill>
                  <a:srgbClr val="C40D1E"/>
                </a:solidFill>
              </a:rPr>
              <a:t>Feb 05, 4pm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b="1" dirty="0">
                <a:solidFill>
                  <a:srgbClr val="C40D1E"/>
                </a:solidFill>
              </a:rPr>
              <a:t>Feb 12, 4pm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b="1" dirty="0">
                <a:solidFill>
                  <a:srgbClr val="C40D1E"/>
                </a:solidFill>
              </a:rPr>
              <a:t>Mar 12, 4pm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(project/exercises pass/fail, 100% exam)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5 extra points in exam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if exercises with &gt;= 90%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4E75F-9D2D-A28B-64D3-96EC6D3D4B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6D5F5-1F4D-338C-E956-C5E8E4DFF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555" y="1829052"/>
            <a:ext cx="1210387" cy="31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F5404-43E7-A483-CF99-6FE17BA46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47" y="3753096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294CE1-C656-30D5-315E-DA4104B4F3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7889FB"/>
                </a:solidFill>
              </a:rPr>
              <a:t>Bachelor</a:t>
            </a:r>
            <a:r>
              <a:rPr lang="en-US" dirty="0"/>
              <a:t> study programs computer science, information systems management, </a:t>
            </a:r>
            <a:br>
              <a:rPr lang="en-US" dirty="0"/>
            </a:br>
            <a:r>
              <a:rPr lang="en-US" dirty="0"/>
              <a:t>computer engineering, and electrical engineering</a:t>
            </a:r>
          </a:p>
          <a:p>
            <a:r>
              <a:rPr lang="en-US" dirty="0">
                <a:solidFill>
                  <a:srgbClr val="7889FB"/>
                </a:solidFill>
              </a:rPr>
              <a:t>Master</a:t>
            </a:r>
            <a:r>
              <a:rPr lang="en-US" dirty="0"/>
              <a:t> study programs computer science, information systems management, </a:t>
            </a:r>
            <a:br>
              <a:rPr lang="en-US" dirty="0"/>
            </a:br>
            <a:r>
              <a:rPr lang="en-US" dirty="0"/>
              <a:t>computer engineering, and electrical engineering</a:t>
            </a:r>
          </a:p>
          <a:p>
            <a:pPr lvl="1"/>
            <a:r>
              <a:rPr lang="en-US" dirty="0"/>
              <a:t>Data and software engineering</a:t>
            </a:r>
          </a:p>
          <a:p>
            <a:pPr lvl="1"/>
            <a:r>
              <a:rPr lang="en-US" dirty="0"/>
              <a:t>Cognitive systems</a:t>
            </a:r>
          </a:p>
          <a:p>
            <a:pPr lvl="1"/>
            <a:r>
              <a:rPr lang="en-US" dirty="0"/>
              <a:t>Distributed systems and networks</a:t>
            </a:r>
          </a:p>
          <a:p>
            <a:r>
              <a:rPr lang="en-US" b="1" dirty="0">
                <a:solidFill>
                  <a:srgbClr val="7889FB"/>
                </a:solidFill>
              </a:rPr>
              <a:t>Free subject course</a:t>
            </a:r>
            <a:r>
              <a:rPr lang="en-US" dirty="0"/>
              <a:t> in any other study program or university </a:t>
            </a:r>
          </a:p>
          <a:p>
            <a:endParaRPr lang="en-US" dirty="0"/>
          </a:p>
          <a:p>
            <a:r>
              <a:rPr lang="en-US" dirty="0"/>
              <a:t>(currently reorganization </a:t>
            </a:r>
            <a:r>
              <a:rPr lang="en-US" dirty="0" err="1"/>
              <a:t>StuPO</a:t>
            </a:r>
            <a:r>
              <a:rPr lang="en-US" dirty="0"/>
              <a:t> WS26/27 bachelor computer science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DIA in </a:t>
            </a: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”Data Systems” catalog</a:t>
            </a:r>
            <a:r>
              <a:rPr lang="en-US" dirty="0"/>
              <a:t>)</a:t>
            </a:r>
          </a:p>
          <a:p>
            <a:r>
              <a:rPr lang="en-US" dirty="0"/>
              <a:t>Different than “Data Integration: Algorithms and Systems (DI)”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83081-8C13-D9FE-3BE3-940F4634A3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Applicability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1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3902</Words>
  <Application>Microsoft Office PowerPoint</Application>
  <PresentationFormat>Widescreen</PresentationFormat>
  <Paragraphs>771</Paragraphs>
  <Slides>36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ＭＳ Ｐゴシック</vt:lpstr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- 01 Introduction and Overview</dc:title>
  <dc:creator>Matthias Boehm</dc:creator>
  <cp:lastModifiedBy>Matthias Boehm</cp:lastModifiedBy>
  <cp:revision>466</cp:revision>
  <cp:lastPrinted>2021-03-24T16:10:50Z</cp:lastPrinted>
  <dcterms:created xsi:type="dcterms:W3CDTF">2023-02-25T13:39:16Z</dcterms:created>
  <dcterms:modified xsi:type="dcterms:W3CDTF">2025-10-16T15:44:48Z</dcterms:modified>
</cp:coreProperties>
</file>