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50"/>
  </p:notesMasterIdLst>
  <p:sldIdLst>
    <p:sldId id="359" r:id="rId3"/>
    <p:sldId id="424" r:id="rId4"/>
    <p:sldId id="388" r:id="rId5"/>
    <p:sldId id="423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68" r:id="rId27"/>
    <p:sldId id="425" r:id="rId28"/>
    <p:sldId id="450" r:id="rId29"/>
    <p:sldId id="448" r:id="rId30"/>
    <p:sldId id="449" r:id="rId31"/>
    <p:sldId id="451" r:id="rId32"/>
    <p:sldId id="452" r:id="rId33"/>
    <p:sldId id="453" r:id="rId34"/>
    <p:sldId id="454" r:id="rId35"/>
    <p:sldId id="426" r:id="rId36"/>
    <p:sldId id="455" r:id="rId37"/>
    <p:sldId id="456" r:id="rId38"/>
    <p:sldId id="457" r:id="rId39"/>
    <p:sldId id="458" r:id="rId40"/>
    <p:sldId id="459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27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2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23.10.2025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r>
              <a:rPr lang="en-US" dirty="0"/>
              <a:t>TU</a:t>
            </a:r>
            <a:r>
              <a:rPr lang="en-US" baseline="0" dirty="0"/>
              <a:t> Graz: ~17000 students, is it correct to say CS-related 18% of students?</a:t>
            </a:r>
          </a:p>
          <a:p>
            <a:r>
              <a:rPr lang="en-US" baseline="0" dirty="0"/>
              <a:t>Statistics: bachelor and master</a:t>
            </a:r>
          </a:p>
          <a:p>
            <a:r>
              <a:rPr lang="en-US" dirty="0"/>
              <a:t>https://online.tugraz.at/tug_online/Studierendenstatistik.html?pAuswertung=8&amp;pSJ=1664&amp;pSemester=W&amp;pGruppierung=1&amp;pVerteilungsschluessel=TRUE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1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Performance (few joins)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Simplicity and tuning opportunities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Redundancy due to denormalization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Update</a:t>
            </a:r>
            <a:r>
              <a:rPr lang="en-US" baseline="0" dirty="0"/>
              <a:t> anomalies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8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Part 7 SQL/Temporal SQL:2003 withdrawn,</a:t>
            </a:r>
            <a:r>
              <a:rPr lang="en-US" baseline="0" dirty="0"/>
              <a:t> integrated in SQL:2011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JSON support in SQL:2016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SQL/PGQ (graph processing) introduced in SQL:2023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33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Data Warehousing, ETL, and SQL/OLAP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owie_hua/status/1421502809862664197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nalysis-services/multidimensional-models/mdx" TargetMode="External"/><Relationship Id="rId2" Type="http://schemas.openxmlformats.org/officeDocument/2006/relationships/hyperlink" Target="https://en.wikipedia.org/wiki/Comparison_of_OLAP_server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324_dia/ExamDIA_v2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emf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02 Data Warehousing, ETL, and SQL/OLAP</a:t>
            </a:r>
            <a:endParaRPr lang="en-US" sz="41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23,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3E4A2-647B-4050-8E16-710D0E4B0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Slicing</a:t>
            </a:r>
          </a:p>
          <a:p>
            <a:pPr lvl="1"/>
            <a:r>
              <a:rPr lang="en-US" dirty="0"/>
              <a:t>Select a “slice” of the cube by specifying a filter condition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rgbClr val="7889FB"/>
                </a:solidFill>
              </a:rPr>
              <a:t>one of the dimensions </a:t>
            </a:r>
            <a:r>
              <a:rPr lang="en-US" dirty="0"/>
              <a:t>(categorical attributes)</a:t>
            </a:r>
          </a:p>
          <a:p>
            <a:pPr lvl="1"/>
            <a:r>
              <a:rPr lang="en-US" dirty="0"/>
              <a:t>Same data granularity but subset of dimensions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Dicing</a:t>
            </a:r>
          </a:p>
          <a:p>
            <a:pPr lvl="1"/>
            <a:r>
              <a:rPr lang="en-US" dirty="0"/>
              <a:t>Select a “sub-cube” by specifying a filter</a:t>
            </a:r>
            <a:br>
              <a:rPr lang="en-US" dirty="0"/>
            </a:br>
            <a:r>
              <a:rPr lang="en-US" dirty="0"/>
              <a:t>condition on </a:t>
            </a:r>
            <a:r>
              <a:rPr lang="en-US" b="1" dirty="0">
                <a:solidFill>
                  <a:srgbClr val="7889FB"/>
                </a:solidFill>
              </a:rPr>
              <a:t>multiple dimensions</a:t>
            </a:r>
          </a:p>
          <a:p>
            <a:pPr lvl="1"/>
            <a:r>
              <a:rPr lang="en-US" dirty="0"/>
              <a:t>Complex Boolean expressions possible</a:t>
            </a:r>
          </a:p>
          <a:p>
            <a:pPr lvl="1"/>
            <a:r>
              <a:rPr lang="en-US" dirty="0"/>
              <a:t>Sometimes slicing used synonym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0BC2C-0E78-C2A7-61DC-4423EADBF2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9E2AD-2A93-2A66-ADB1-652D42BE263E}"/>
              </a:ext>
            </a:extLst>
          </p:cNvPr>
          <p:cNvSpPr txBox="1"/>
          <p:nvPr/>
        </p:nvSpPr>
        <p:spPr>
          <a:xfrm>
            <a:off x="1157097" y="5004551"/>
            <a:ext cx="344717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Location=Berlin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Color=White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Make=BMW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C7DE70-816A-4577-EC7A-CFAB9B1765FC}"/>
              </a:ext>
            </a:extLst>
          </p:cNvPr>
          <p:cNvGrpSpPr/>
          <p:nvPr/>
        </p:nvGrpSpPr>
        <p:grpSpPr>
          <a:xfrm>
            <a:off x="9634458" y="1385865"/>
            <a:ext cx="1920176" cy="1860868"/>
            <a:chOff x="5257697" y="1796729"/>
            <a:chExt cx="1920176" cy="186086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2E1099-DE81-3E35-6EE6-F6DF64E286C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5C615217-C881-5851-D554-B3D0F6B18A8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38239E15-8AA6-DB9F-5773-37A1E6A6EAE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AB5B8D02-B282-D59E-DCF9-659544C773B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2BDF754-FB33-D7B6-EC61-591D6BCC6581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7BB3DC3A-DAE3-F735-2DD6-C7B2E61D0233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0A1D25D2-8519-18A9-111C-1CDCBD1B8CF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52CD9DDE-28BA-4762-F6F0-A4FF61957A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240ED6-D0C0-C84D-8809-D716F5D1A36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487831ED-32EC-54F3-5D8A-557138BC9F1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2A53BC89-CA00-9335-3EA6-A79764DFD54F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6BAC88F-E764-564F-E0B4-BBFE5186E44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99EA3-4732-36AA-4785-D9037B41566A}"/>
              </a:ext>
            </a:extLst>
          </p:cNvPr>
          <p:cNvGrpSpPr/>
          <p:nvPr/>
        </p:nvGrpSpPr>
        <p:grpSpPr>
          <a:xfrm>
            <a:off x="9385394" y="1619563"/>
            <a:ext cx="1920176" cy="1860868"/>
            <a:chOff x="5257697" y="1796729"/>
            <a:chExt cx="1920176" cy="186086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46FA90-F3E4-B294-6B73-7A7C238220C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D6338F3E-761C-2A08-FB89-BCD67A8F1AF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B811A52D-A01F-EA32-F030-1AEB6A6CCA5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F6633AA7-9CE2-E5E7-5E65-CFC8C960B2A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F9073A7-F258-DF96-436A-2D55266D4C2A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0D4D597F-D3D9-527A-09EF-11B7DBF1D17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A1912FDC-1DFA-3348-58CB-7C683CF63D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B84FD14F-5356-BE18-3F17-CB503E12D8A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028F1A-0A2B-672C-E406-786390BCBAA4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D7978C71-4258-3B5E-C3D1-5D3B3AF77B1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C13AFEFE-2266-0D54-08B0-4DFFF951EF3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85458F2-FC2B-B07B-AF31-FFF18A92FFCE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408DA7-D4B8-C63A-36C3-AA2DB055D63D}"/>
              </a:ext>
            </a:extLst>
          </p:cNvPr>
          <p:cNvGrpSpPr/>
          <p:nvPr/>
        </p:nvGrpSpPr>
        <p:grpSpPr>
          <a:xfrm>
            <a:off x="9136330" y="1865416"/>
            <a:ext cx="1920176" cy="1860868"/>
            <a:chOff x="5257697" y="1796729"/>
            <a:chExt cx="1920176" cy="1860868"/>
          </a:xfrm>
          <a:solidFill>
            <a:srgbClr val="7889FB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CC6A508-C238-99DF-D0F3-5D5B64DBC2A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620E7D20-9906-997E-2566-314061F14A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0F9B3B27-14D4-388C-55AE-5C3BC93385E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E164B85F-03A3-238A-1D3F-95B8EFF73F9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F3F93FD-8488-E286-F555-C73088824DEB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57DF962A-74A0-C37A-578D-C2C94334C47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DF31D027-634C-4474-D1A3-A6A52C13619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C18BA932-78B7-03E8-FC49-25ED11323B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E3FFBA8-0E28-8A6A-D1E2-86ED0FE548B1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620D8918-A54A-A641-6D49-1D821BE13E4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17EA1F4A-5454-8D0F-8FE6-2DD4132A537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A678FBE6-2115-9313-6CCE-0F621EE7BF0C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7396A7-9183-DC21-FCCD-1DB024CC44C3}"/>
              </a:ext>
            </a:extLst>
          </p:cNvPr>
          <p:cNvGrpSpPr/>
          <p:nvPr/>
        </p:nvGrpSpPr>
        <p:grpSpPr>
          <a:xfrm>
            <a:off x="6459022" y="3353418"/>
            <a:ext cx="1920176" cy="1860868"/>
            <a:chOff x="5257697" y="1796729"/>
            <a:chExt cx="1920176" cy="186086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C980374-6511-BB8A-1E4C-E4F0FEC7137C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35D8090F-4681-6A3D-2046-E2186416258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450E895E-F86A-E3E1-E6F5-04D684723B1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98C2B3D1-51FC-2275-6A94-D804353AD10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34AF794-026D-2CDB-2A91-B1FE22CFB7F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18401E4B-5497-CB9F-9768-4462AF65C37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3C7F31E4-6B58-A4D8-9B60-E0A7DEE9D49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4E04DB4B-AC1E-C266-22D1-61D6CF018E8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59D8762-D8C8-B8AA-C19A-CBC1134F443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5BDD1DC2-FC0B-8BFF-DB9B-A161F51C642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A9826B7-1152-C247-8DC8-6BAD2B418AB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FF49BD8D-87BE-D540-BA3D-A54A4E84AD6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E55EA57-24D0-A7CE-B08F-5D11347C0291}"/>
              </a:ext>
            </a:extLst>
          </p:cNvPr>
          <p:cNvGrpSpPr/>
          <p:nvPr/>
        </p:nvGrpSpPr>
        <p:grpSpPr>
          <a:xfrm>
            <a:off x="6209958" y="3587116"/>
            <a:ext cx="1920176" cy="1860868"/>
            <a:chOff x="5257697" y="1796729"/>
            <a:chExt cx="1920176" cy="186086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0A9C88B-FA8C-D746-335A-E15290557703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B099D47B-7F0F-5102-ED3C-8D119CF9819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42E1EBE5-69A2-9EAB-CEAB-F2F7420D108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A81AD624-25FB-5CA9-D04B-24F51C38D029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095EFF-4993-45A3-0404-7A25451D7718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534A932B-4659-04FC-57EE-AF1CF1731B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8522A931-70E1-AFBF-FA7C-0376CAE4606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29C1F978-B01D-3898-3C2E-7173B7683C14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DBA2814-4F0F-0A8F-2CF6-B31B6288098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F5B418BF-1DBB-E19E-5516-30A903D9CF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575C229D-7535-01E7-244D-E11F521636F3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3C8AF60F-5C2A-1361-61F8-D3F1337E4AB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A9ACFC-D63A-E339-86BB-EDD3F0FBE2FB}"/>
              </a:ext>
            </a:extLst>
          </p:cNvPr>
          <p:cNvGrpSpPr/>
          <p:nvPr/>
        </p:nvGrpSpPr>
        <p:grpSpPr>
          <a:xfrm>
            <a:off x="5960894" y="3832969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ED8BEFE-06D1-DEF6-2E60-F5F169601B0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6D8E61F8-9233-82F0-2D76-9E6C7685160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EAEF3DA4-A7A7-3CD0-0C3C-35E2736AD85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051059E9-F662-02E6-A143-CE49D0B9962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2577E2C-424A-13E4-9602-0C9CFFC348C0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694A16DE-B52D-D43C-18B9-81C36886D3B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B9540339-E148-8462-443B-0B863596BD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1EB9F77-5A34-AF48-C553-3A95FDF3D2F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B0B4957-8FD6-1A19-6D98-63CDDE8487A5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4E8BC24B-BC44-BFF0-9510-ACDB986B28D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EB1FF275-22BD-451D-9B15-69FBB7FFBE3B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3C26FDC2-C15F-1409-61EF-21831131CAF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63F692AA-DF90-40FE-6A04-EEFF542FB27A}"/>
              </a:ext>
            </a:extLst>
          </p:cNvPr>
          <p:cNvSpPr txBox="1"/>
          <p:nvPr/>
        </p:nvSpPr>
        <p:spPr>
          <a:xfrm>
            <a:off x="8648156" y="4142792"/>
            <a:ext cx="2649044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Expression</a:t>
            </a:r>
          </a:p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“Slicing &amp; Dicing” </a:t>
            </a:r>
            <a:b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(i.e., break information into smaller parts; look at it from different perspectives)</a:t>
            </a:r>
          </a:p>
        </p:txBody>
      </p:sp>
    </p:spTree>
    <p:extLst>
      <p:ext uri="{BB962C8B-B14F-4D97-AF65-F5344CB8AC3E}">
        <p14:creationId xmlns:p14="http://schemas.microsoft.com/office/powerpoint/2010/main" val="16071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E881E-67C8-09E0-8BF7-9E65695D8E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Roll-up </a:t>
            </a:r>
            <a:r>
              <a:rPr lang="en-US" b="0" dirty="0"/>
              <a:t>(similar Merge - remove dim)</a:t>
            </a:r>
          </a:p>
          <a:p>
            <a:pPr lvl="1"/>
            <a:r>
              <a:rPr lang="en-US" dirty="0"/>
              <a:t>Aggregation of facts or measures into coarser-grained aggregates (measures)</a:t>
            </a:r>
          </a:p>
          <a:p>
            <a:pPr lvl="1"/>
            <a:r>
              <a:rPr lang="en-US" dirty="0"/>
              <a:t>Same dimensions but different granularity</a:t>
            </a:r>
            <a:endParaRPr lang="en-US" sz="700" dirty="0"/>
          </a:p>
          <a:p>
            <a:r>
              <a:rPr lang="en-US" dirty="0"/>
              <a:t>Drill-Down </a:t>
            </a:r>
            <a:r>
              <a:rPr lang="en-US" b="0" dirty="0"/>
              <a:t>(similar Split add dim)</a:t>
            </a:r>
          </a:p>
          <a:p>
            <a:pPr lvl="1"/>
            <a:r>
              <a:rPr lang="en-US" dirty="0"/>
              <a:t>Disaggregation of measures into finer-grained measures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67784-A989-6237-20B7-14AE86B82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03298-CA04-5529-256A-8A1DB4E21970}"/>
              </a:ext>
            </a:extLst>
          </p:cNvPr>
          <p:cNvGrpSpPr/>
          <p:nvPr/>
        </p:nvGrpSpPr>
        <p:grpSpPr>
          <a:xfrm>
            <a:off x="2993926" y="3320425"/>
            <a:ext cx="1920176" cy="1860868"/>
            <a:chOff x="5257697" y="1796729"/>
            <a:chExt cx="1920176" cy="186086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CFF7E1-2419-3310-23B8-6D179F6A7D9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A8E063C1-218D-E382-E386-8DC89651F13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E5F9F824-06EB-CFC2-1105-2769D467B48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0F61237D-FC0F-BE8C-7034-FF441611A64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32A353-0444-E3DB-9A31-9C7FA5926622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95979825-3A04-A103-90CE-DFBA3F8FF4D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Cube 11">
                <a:extLst>
                  <a:ext uri="{FF2B5EF4-FFF2-40B4-BE49-F238E27FC236}">
                    <a16:creationId xmlns:a16="http://schemas.microsoft.com/office/drawing/2014/main" id="{C64A41B5-BF23-3B2D-6DF5-658BBF2AA1CA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FD775854-4ECE-8B70-CD1B-DC4D2C020836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544304-6E7A-C4F0-189B-C95AA4B73B8B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6B906D65-5413-478D-38BC-FBB1C78FAA1B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2FFC521C-49D2-D676-BD50-5E499F56289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6AE7663C-75F1-E2D2-32EB-FEF66F9855A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E39CBF-2124-1DA9-D0EC-314B5450BF3C}"/>
              </a:ext>
            </a:extLst>
          </p:cNvPr>
          <p:cNvGrpSpPr/>
          <p:nvPr/>
        </p:nvGrpSpPr>
        <p:grpSpPr>
          <a:xfrm>
            <a:off x="2744862" y="3554123"/>
            <a:ext cx="1920176" cy="1860868"/>
            <a:chOff x="5257697" y="1796729"/>
            <a:chExt cx="1920176" cy="18608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75A68A2-EB01-9D05-D306-93D1F3ECFE26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72473702-3E21-6525-FC94-7422CB522F68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98D00943-DAB7-B817-DB3F-A9EB801AFFC2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D7530F87-080B-C652-FDCE-6A8F124E5A21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E9DB54E-1F42-3D79-221A-2B13777B5F16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F50BCF3B-E058-5D8E-C88C-2DC66C8B9EF6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ED33C8FA-C326-69B3-338A-70234BABED3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3BC5285B-39B1-96A5-FA13-1F0FE22FED37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EA27906-4A3E-F4E5-E873-1260D765E940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B9278260-9FAF-3C1E-74CD-F1C08A54DE7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A2BF3805-1878-1C61-7AA3-A90B42BA1B0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1D9196BC-8F17-C450-D38F-96CAFF392B0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4213540-9177-C236-DB02-D34571C9FDBA}"/>
              </a:ext>
            </a:extLst>
          </p:cNvPr>
          <p:cNvGrpSpPr/>
          <p:nvPr/>
        </p:nvGrpSpPr>
        <p:grpSpPr>
          <a:xfrm>
            <a:off x="2495798" y="3799976"/>
            <a:ext cx="1920176" cy="1860868"/>
            <a:chOff x="5257697" y="1796729"/>
            <a:chExt cx="1920176" cy="1860868"/>
          </a:xfrm>
          <a:solidFill>
            <a:schemeClr val="accent1"/>
          </a:solidFill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5BD928F-E89C-9F0D-A426-6D8B9C083F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7375402D-A61C-415E-5673-705B041D0C4C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EDCF0611-8DE3-D7FD-2770-C975A447FC14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CE1A4582-F524-0EC0-A943-1EC0362CC51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25E2180-6408-2EF2-7928-AEE9D69D83E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5F0F2B37-01AF-B13A-9F21-9DA6AA2FA3BF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98CBA3A7-5D86-58F6-C1B1-035F4618527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9025580B-D512-6042-18ED-B1103E8FACAA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97BD1B2-2B58-B5A8-7994-6CA8A22A0AD9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C18E5BBD-C040-2FF8-1481-A271692A6BF0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F541DD86-0A02-EC4C-2623-9456391624F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352CDAE6-9886-45D7-D8B6-BB5096E53E38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FCB0165-11C7-0940-A07E-2E3E95A7CC70}"/>
              </a:ext>
            </a:extLst>
          </p:cNvPr>
          <p:cNvGrpSpPr/>
          <p:nvPr/>
        </p:nvGrpSpPr>
        <p:grpSpPr>
          <a:xfrm>
            <a:off x="7467124" y="3362291"/>
            <a:ext cx="1920176" cy="1860868"/>
            <a:chOff x="5257697" y="1796729"/>
            <a:chExt cx="1920176" cy="1860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044D9A-91BE-CF90-EC3E-D1509FF9CA80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77F1591B-6536-E74A-E998-12ED1B457FC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C3274081-BB00-A797-6F82-4AD58E09672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5332DDDD-EFB3-7A02-DF32-955929375BD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3372FB8-E599-7BF9-69F6-48BBFEA03FE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D8AF0BDD-89E7-D683-9A82-E449AC6E7099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4B93DBEC-FF2E-D4C5-2A71-2BCE34F438A8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0F410F26-C276-9A49-EB54-48A5BF315AE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AF23AC-6BF6-C2BF-6250-6EF7CC2AB01E}"/>
                </a:ext>
              </a:extLst>
            </p:cNvPr>
            <p:cNvGrpSpPr/>
            <p:nvPr/>
          </p:nvGrpSpPr>
          <p:grpSpPr>
            <a:xfrm>
              <a:off x="5258424" y="1796729"/>
              <a:ext cx="1911806" cy="696736"/>
              <a:chOff x="5266067" y="2167044"/>
              <a:chExt cx="1911806" cy="696736"/>
            </a:xfrm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EFF6262D-95EC-55AF-E77E-0568EF3C895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4AEE251A-898D-583E-8902-349ABAAE0465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9C736BD2-B0A0-ED50-8A10-019F87CB67F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618CC7F-238F-1DE1-42DB-45ED8FA4A13D}"/>
              </a:ext>
            </a:extLst>
          </p:cNvPr>
          <p:cNvGrpSpPr/>
          <p:nvPr/>
        </p:nvGrpSpPr>
        <p:grpSpPr>
          <a:xfrm>
            <a:off x="7058444" y="4782299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946CF482-953E-08D9-C3CA-5F423C0491EB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94AC21CC-81A5-2297-EF76-B270B8681831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7D22E043-12B6-757E-34E5-3C84B36DEED1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ACF47D-E19D-7D47-7A66-047C186DE070}"/>
              </a:ext>
            </a:extLst>
          </p:cNvPr>
          <p:cNvGrpSpPr/>
          <p:nvPr/>
        </p:nvGrpSpPr>
        <p:grpSpPr>
          <a:xfrm>
            <a:off x="7058444" y="4180162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BF95991B-F68D-3DD7-58E9-BCFFB44CDF84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2AEC0F85-2C21-AABE-89BF-ACE442319D4F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05E68A50-17F4-CCAB-97F9-239305D3D260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A80ECD-45BC-2225-37AF-E9CC706221DE}"/>
              </a:ext>
            </a:extLst>
          </p:cNvPr>
          <p:cNvGrpSpPr/>
          <p:nvPr/>
        </p:nvGrpSpPr>
        <p:grpSpPr>
          <a:xfrm>
            <a:off x="7048777" y="3578947"/>
            <a:ext cx="2102777" cy="902283"/>
            <a:chOff x="5523924" y="3911752"/>
            <a:chExt cx="2175509" cy="902283"/>
          </a:xfrm>
          <a:solidFill>
            <a:srgbClr val="7889FB"/>
          </a:solidFill>
        </p:grpSpPr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51BC3777-23AD-7ECB-1CA3-A01CC7833242}"/>
                </a:ext>
              </a:extLst>
            </p:cNvPr>
            <p:cNvSpPr/>
            <p:nvPr/>
          </p:nvSpPr>
          <p:spPr>
            <a:xfrm>
              <a:off x="5523924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B7887CEF-2CF8-B06F-50D2-83AC5D6E5793}"/>
                </a:ext>
              </a:extLst>
            </p:cNvPr>
            <p:cNvSpPr/>
            <p:nvPr/>
          </p:nvSpPr>
          <p:spPr>
            <a:xfrm>
              <a:off x="6146085" y="3911752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833D71B1-3256-BE72-3006-547D408BB40E}"/>
                </a:ext>
              </a:extLst>
            </p:cNvPr>
            <p:cNvSpPr/>
            <p:nvPr/>
          </p:nvSpPr>
          <p:spPr>
            <a:xfrm>
              <a:off x="6772316" y="3912616"/>
              <a:ext cx="927117" cy="901419"/>
            </a:xfrm>
            <a:prstGeom prst="cube">
              <a:avLst>
                <a:gd name="adj" fmla="val 41708"/>
              </a:avLst>
            </a:prstGeom>
            <a:grp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68" name="Down Arrow 93">
            <a:extLst>
              <a:ext uri="{FF2B5EF4-FFF2-40B4-BE49-F238E27FC236}">
                <a16:creationId xmlns:a16="http://schemas.microsoft.com/office/drawing/2014/main" id="{051F60BA-F481-5D21-02C8-D08C84ADCAB0}"/>
              </a:ext>
            </a:extLst>
          </p:cNvPr>
          <p:cNvSpPr/>
          <p:nvPr/>
        </p:nvSpPr>
        <p:spPr>
          <a:xfrm rot="16200000">
            <a:off x="5797734" y="4048079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Down Arrow 94">
            <a:extLst>
              <a:ext uri="{FF2B5EF4-FFF2-40B4-BE49-F238E27FC236}">
                <a16:creationId xmlns:a16="http://schemas.microsoft.com/office/drawing/2014/main" id="{C543DD08-883A-2A7B-F9F6-2293D60DC713}"/>
              </a:ext>
            </a:extLst>
          </p:cNvPr>
          <p:cNvSpPr/>
          <p:nvPr/>
        </p:nvSpPr>
        <p:spPr>
          <a:xfrm rot="5400000">
            <a:off x="5756324" y="4679626"/>
            <a:ext cx="419952" cy="358115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785A1C8-85FD-6311-4704-706AD8027C63}"/>
              </a:ext>
            </a:extLst>
          </p:cNvPr>
          <p:cNvSpPr txBox="1"/>
          <p:nvPr/>
        </p:nvSpPr>
        <p:spPr>
          <a:xfrm>
            <a:off x="5333854" y="3534098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Roll-up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0D2606-03F8-6D66-D282-DC5FB30CE747}"/>
              </a:ext>
            </a:extLst>
          </p:cNvPr>
          <p:cNvSpPr txBox="1"/>
          <p:nvPr/>
        </p:nvSpPr>
        <p:spPr>
          <a:xfrm>
            <a:off x="5335530" y="5223896"/>
            <a:ext cx="12459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Drill-Down</a:t>
            </a:r>
          </a:p>
        </p:txBody>
      </p:sp>
    </p:spTree>
    <p:extLst>
      <p:ext uri="{BB962C8B-B14F-4D97-AF65-F5344CB8AC3E}">
        <p14:creationId xmlns:p14="http://schemas.microsoft.com/office/powerpoint/2010/main" val="34339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02FC1CFE-7E1D-A7F1-3C03-8400B381783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0A08D0-79CE-F469-2DA1-483055F332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Drill-Across</a:t>
            </a:r>
          </a:p>
          <a:p>
            <a:pPr lvl="1"/>
            <a:r>
              <a:rPr lang="en-US" dirty="0"/>
              <a:t>Navigate to neighboring cells at same granularity (changed selection)</a:t>
            </a:r>
          </a:p>
          <a:p>
            <a:pPr lvl="1"/>
            <a:endParaRPr lang="en-US" dirty="0"/>
          </a:p>
          <a:p>
            <a:r>
              <a:rPr lang="en-US" dirty="0"/>
              <a:t>Drill-Through</a:t>
            </a:r>
          </a:p>
          <a:p>
            <a:pPr lvl="1"/>
            <a:r>
              <a:rPr lang="en-US" dirty="0"/>
              <a:t>Drill-Down to smallest </a:t>
            </a:r>
            <a:br>
              <a:rPr lang="en-US" dirty="0"/>
            </a:br>
            <a:r>
              <a:rPr lang="en-US" dirty="0"/>
              <a:t>granularity of underlying </a:t>
            </a:r>
            <a:br>
              <a:rPr lang="en-US" dirty="0"/>
            </a:br>
            <a:r>
              <a:rPr lang="en-US" dirty="0"/>
              <a:t>data store (e.g., RDBMS)</a:t>
            </a:r>
          </a:p>
          <a:p>
            <a:pPr lvl="1"/>
            <a:r>
              <a:rPr lang="en-US" dirty="0"/>
              <a:t>E.g., find relational tuples</a:t>
            </a:r>
          </a:p>
          <a:p>
            <a:pPr lvl="1"/>
            <a:endParaRPr lang="en-US" dirty="0"/>
          </a:p>
          <a:p>
            <a:r>
              <a:rPr lang="en-US" dirty="0"/>
              <a:t>Pivot</a:t>
            </a:r>
          </a:p>
          <a:p>
            <a:pPr lvl="1"/>
            <a:r>
              <a:rPr lang="en-US" dirty="0"/>
              <a:t>Rotate cube by</a:t>
            </a:r>
            <a:br>
              <a:rPr lang="en-US" dirty="0"/>
            </a:br>
            <a:r>
              <a:rPr lang="en-US" dirty="0"/>
              <a:t>exchanging</a:t>
            </a:r>
            <a:br>
              <a:rPr lang="en-US" dirty="0"/>
            </a:br>
            <a:r>
              <a:rPr lang="en-US" dirty="0"/>
              <a:t>dimensions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0047F-0607-943E-9915-408A66D1F5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Operations,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6F37A7-6636-863F-EA10-A942CEF5199C}"/>
              </a:ext>
            </a:extLst>
          </p:cNvPr>
          <p:cNvGrpSpPr/>
          <p:nvPr/>
        </p:nvGrpSpPr>
        <p:grpSpPr>
          <a:xfrm>
            <a:off x="4770248" y="2303840"/>
            <a:ext cx="1307957" cy="1279741"/>
            <a:chOff x="5257697" y="1796729"/>
            <a:chExt cx="1307957" cy="127974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7848D0-124F-9B5B-32C7-56AF560989D9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39F9B4FA-D9DA-7D52-7846-EEBC364344A1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Cube 9">
                <a:extLst>
                  <a:ext uri="{FF2B5EF4-FFF2-40B4-BE49-F238E27FC236}">
                    <a16:creationId xmlns:a16="http://schemas.microsoft.com/office/drawing/2014/main" id="{CEE7C06A-9E05-A9AA-B711-C90C64D109CE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C454C8-41B4-1155-1633-A817D977C22D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7" name="Cube 6">
                <a:extLst>
                  <a:ext uri="{FF2B5EF4-FFF2-40B4-BE49-F238E27FC236}">
                    <a16:creationId xmlns:a16="http://schemas.microsoft.com/office/drawing/2014/main" id="{2C0CF83B-6A7B-AE35-237C-4F81F4D36482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Cube 7">
                <a:extLst>
                  <a:ext uri="{FF2B5EF4-FFF2-40B4-BE49-F238E27FC236}">
                    <a16:creationId xmlns:a16="http://schemas.microsoft.com/office/drawing/2014/main" id="{FB1D7280-A485-590C-297F-055AA528C32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7F364F-835B-FDC6-84D9-228DF964550A}"/>
              </a:ext>
            </a:extLst>
          </p:cNvPr>
          <p:cNvGrpSpPr/>
          <p:nvPr/>
        </p:nvGrpSpPr>
        <p:grpSpPr>
          <a:xfrm>
            <a:off x="4521184" y="2537538"/>
            <a:ext cx="1307957" cy="1279741"/>
            <a:chOff x="5257697" y="1796729"/>
            <a:chExt cx="1307957" cy="12797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9BC78B-8160-CF24-E278-6EBACD34549A}"/>
                </a:ext>
              </a:extLst>
            </p:cNvPr>
            <p:cNvGrpSpPr/>
            <p:nvPr/>
          </p:nvGrpSpPr>
          <p:grpSpPr>
            <a:xfrm>
              <a:off x="5257697" y="2379734"/>
              <a:ext cx="1307230" cy="696736"/>
              <a:chOff x="5266067" y="2167044"/>
              <a:chExt cx="1307230" cy="696736"/>
            </a:xfrm>
          </p:grpSpPr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73284F2F-E721-CE69-BE96-297EE9A296B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8651690D-DD09-A88E-8D35-9B8A4C8B34E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DAF1F37-79DF-06A7-EA79-8A9961BDA601}"/>
                </a:ext>
              </a:extLst>
            </p:cNvPr>
            <p:cNvGrpSpPr/>
            <p:nvPr/>
          </p:nvGrpSpPr>
          <p:grpSpPr>
            <a:xfrm>
              <a:off x="5258424" y="1796729"/>
              <a:ext cx="1307230" cy="696736"/>
              <a:chOff x="5266067" y="2167044"/>
              <a:chExt cx="1307230" cy="696736"/>
            </a:xfrm>
          </p:grpSpPr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3A02CD8E-0537-6E06-4E12-4463BE19945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8CD40795-B632-5ACB-3BD2-9411221F3160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rgbClr val="7889FB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aphicFrame>
        <p:nvGraphicFramePr>
          <p:cNvPr id="18" name="Tabelle 35">
            <a:extLst>
              <a:ext uri="{FF2B5EF4-FFF2-40B4-BE49-F238E27FC236}">
                <a16:creationId xmlns:a16="http://schemas.microsoft.com/office/drawing/2014/main" id="{CEBE8DA1-93B0-EFAE-02B7-312B87632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58083"/>
              </p:ext>
            </p:extLst>
          </p:nvPr>
        </p:nvGraphicFramePr>
        <p:xfrm>
          <a:off x="6478758" y="2284206"/>
          <a:ext cx="51471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Local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Color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Matthias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Boehm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BMW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F927F78F-2A54-A5B0-2AF9-06351BB92EC6}"/>
              </a:ext>
            </a:extLst>
          </p:cNvPr>
          <p:cNvGrpSpPr/>
          <p:nvPr/>
        </p:nvGrpSpPr>
        <p:grpSpPr>
          <a:xfrm>
            <a:off x="8463040" y="4273087"/>
            <a:ext cx="1813728" cy="2340419"/>
            <a:chOff x="6780946" y="3881434"/>
            <a:chExt cx="1813728" cy="2340419"/>
          </a:xfrm>
          <a:solidFill>
            <a:srgbClr val="7889FB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3E50C6-7E6D-A443-ED37-AD2C1F1A6AE2}"/>
                </a:ext>
              </a:extLst>
            </p:cNvPr>
            <p:cNvGrpSpPr/>
            <p:nvPr/>
          </p:nvGrpSpPr>
          <p:grpSpPr>
            <a:xfrm>
              <a:off x="7279074" y="3881434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C9EAAA5F-821E-AC0A-9FFC-054A9BDC002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id="{44EE85A7-4A7A-45A8-9408-1940B085AF2A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id="{7FBD4AE4-D6C9-4A5F-8806-79EC55CA6B7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45BBDBA1-1542-F40D-688B-3E06D0E2C78D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id="{0F276B11-B8E2-370A-9234-D1D7C956B4F4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id="{CF8237C0-BF4E-0E53-7BF1-E0435A79A014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998EDDE-F395-88AE-B3C5-26B29854E80C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id="{A0092D8E-A24D-7294-FAF6-A3634CFD11F2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id="{99DECA21-5FFF-F53F-5FD2-C1FDD88369B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C537DD-66B9-6BB8-7F98-9C476617E2F3}"/>
                </a:ext>
              </a:extLst>
            </p:cNvPr>
            <p:cNvGrpSpPr/>
            <p:nvPr/>
          </p:nvGrpSpPr>
          <p:grpSpPr>
            <a:xfrm>
              <a:off x="7030010" y="4115132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076298F-083E-3237-F0AB-D9D7D60B2C3C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9" name="Cube 38">
                  <a:extLst>
                    <a:ext uri="{FF2B5EF4-FFF2-40B4-BE49-F238E27FC236}">
                      <a16:creationId xmlns:a16="http://schemas.microsoft.com/office/drawing/2014/main" id="{03B3A9E3-C146-68CD-2F82-D97FB760ED5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0" name="Cube 39">
                  <a:extLst>
                    <a:ext uri="{FF2B5EF4-FFF2-40B4-BE49-F238E27FC236}">
                      <a16:creationId xmlns:a16="http://schemas.microsoft.com/office/drawing/2014/main" id="{CE600107-43C3-ED19-776F-502044317BE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4701C1-AEF4-9B82-2837-8D8160DFF49B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7" name="Cube 36">
                  <a:extLst>
                    <a:ext uri="{FF2B5EF4-FFF2-40B4-BE49-F238E27FC236}">
                      <a16:creationId xmlns:a16="http://schemas.microsoft.com/office/drawing/2014/main" id="{7356224D-5A2E-56B7-8A58-6040E23CCC9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8" name="Cube 37">
                  <a:extLst>
                    <a:ext uri="{FF2B5EF4-FFF2-40B4-BE49-F238E27FC236}">
                      <a16:creationId xmlns:a16="http://schemas.microsoft.com/office/drawing/2014/main" id="{736A1886-2DE2-3615-535D-D87F348EBDF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D78E0FF-F1AC-5298-1C42-E7F63C0C8A1F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5" name="Cube 34">
                  <a:extLst>
                    <a:ext uri="{FF2B5EF4-FFF2-40B4-BE49-F238E27FC236}">
                      <a16:creationId xmlns:a16="http://schemas.microsoft.com/office/drawing/2014/main" id="{82A2B4FA-83A0-7F7D-3683-34A23B27C74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6" name="Cube 35">
                  <a:extLst>
                    <a:ext uri="{FF2B5EF4-FFF2-40B4-BE49-F238E27FC236}">
                      <a16:creationId xmlns:a16="http://schemas.microsoft.com/office/drawing/2014/main" id="{9A0DE4B9-5AD9-FF0F-7807-AC516FA8D47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9AD1CF-41F3-6A61-1DD4-06CF1955CB81}"/>
                </a:ext>
              </a:extLst>
            </p:cNvPr>
            <p:cNvGrpSpPr/>
            <p:nvPr/>
          </p:nvGrpSpPr>
          <p:grpSpPr>
            <a:xfrm>
              <a:off x="6780946" y="4360985"/>
              <a:ext cx="1315600" cy="1860868"/>
              <a:chOff x="5862273" y="1796729"/>
              <a:chExt cx="1315600" cy="1860868"/>
            </a:xfrm>
            <a:grpFill/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EA1C8B4B-242D-0B36-87A7-C3D9D27C4E02}"/>
                  </a:ext>
                </a:extLst>
              </p:cNvPr>
              <p:cNvGrpSpPr/>
              <p:nvPr/>
            </p:nvGrpSpPr>
            <p:grpSpPr>
              <a:xfrm>
                <a:off x="5870643" y="2960861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30" name="Cube 29">
                  <a:extLst>
                    <a:ext uri="{FF2B5EF4-FFF2-40B4-BE49-F238E27FC236}">
                      <a16:creationId xmlns:a16="http://schemas.microsoft.com/office/drawing/2014/main" id="{A7464CA1-9C97-6B4F-E8FC-893DDAF3FA89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31" name="Cube 30">
                  <a:extLst>
                    <a:ext uri="{FF2B5EF4-FFF2-40B4-BE49-F238E27FC236}">
                      <a16:creationId xmlns:a16="http://schemas.microsoft.com/office/drawing/2014/main" id="{F6ABCAE8-0A07-11A5-F429-CFBC7F63F6D5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C493D61-1BAE-880F-BF65-DF81544E3B41}"/>
                  </a:ext>
                </a:extLst>
              </p:cNvPr>
              <p:cNvGrpSpPr/>
              <p:nvPr/>
            </p:nvGrpSpPr>
            <p:grpSpPr>
              <a:xfrm>
                <a:off x="5862273" y="2379734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8" name="Cube 27">
                  <a:extLst>
                    <a:ext uri="{FF2B5EF4-FFF2-40B4-BE49-F238E27FC236}">
                      <a16:creationId xmlns:a16="http://schemas.microsoft.com/office/drawing/2014/main" id="{2CA9B91A-F4A3-FC67-21B8-66BE184EC0A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9" name="Cube 28">
                  <a:extLst>
                    <a:ext uri="{FF2B5EF4-FFF2-40B4-BE49-F238E27FC236}">
                      <a16:creationId xmlns:a16="http://schemas.microsoft.com/office/drawing/2014/main" id="{2F5FD68F-D257-BD3E-FB7C-D1EC93251E5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B7AE7A5-A37A-5344-E3FE-4D6D5A49BA91}"/>
                  </a:ext>
                </a:extLst>
              </p:cNvPr>
              <p:cNvGrpSpPr/>
              <p:nvPr/>
            </p:nvGrpSpPr>
            <p:grpSpPr>
              <a:xfrm>
                <a:off x="5863000" y="1796729"/>
                <a:ext cx="1307230" cy="696736"/>
                <a:chOff x="5870643" y="2167044"/>
                <a:chExt cx="1307230" cy="696736"/>
              </a:xfrm>
              <a:grpFill/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D55B2352-57E6-1D92-459F-4679F5449DFF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27" name="Cube 26">
                  <a:extLst>
                    <a:ext uri="{FF2B5EF4-FFF2-40B4-BE49-F238E27FC236}">
                      <a16:creationId xmlns:a16="http://schemas.microsoft.com/office/drawing/2014/main" id="{299415A8-74B9-E986-A511-F37D892111B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/>
                    </a:solidFill>
                  </a:endParaRPr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B7413BD-1603-23ED-5493-51B8CFA697E4}"/>
              </a:ext>
            </a:extLst>
          </p:cNvPr>
          <p:cNvGrpSpPr/>
          <p:nvPr/>
        </p:nvGrpSpPr>
        <p:grpSpPr>
          <a:xfrm>
            <a:off x="5013839" y="4330580"/>
            <a:ext cx="1920176" cy="1277863"/>
            <a:chOff x="5257697" y="2379734"/>
            <a:chExt cx="1920176" cy="12778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D07586-BA40-F6CA-B2F7-4923851E53EA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7B8FA182-40E0-D121-C0B0-FCDDD3179164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85596802-E5DF-7A35-359C-2F77DD6FE97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2C657297-932E-C624-6217-288FC79F4312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E11AF61-1FBF-E425-82AC-969B566BBAD5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A9302C15-CD95-9AFC-C6D4-6DA7E53C9557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E05AFAF4-C361-0E19-F0ED-1393DF307D09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B975878B-EA1E-FD5D-933A-CD83EE994ACF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1FC2B0-D9E0-0534-16B8-2CED4ABB96A1}"/>
              </a:ext>
            </a:extLst>
          </p:cNvPr>
          <p:cNvGrpSpPr/>
          <p:nvPr/>
        </p:nvGrpSpPr>
        <p:grpSpPr>
          <a:xfrm>
            <a:off x="4764775" y="4564278"/>
            <a:ext cx="1920176" cy="1277863"/>
            <a:chOff x="5257697" y="2379734"/>
            <a:chExt cx="1920176" cy="127786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BC380B8-60E7-65B3-46F0-BC2D718E8CF7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</p:grpSpPr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D060E819-EF25-06A4-2C82-DCDB5D4371AA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A881B599-81D8-7D7A-86D3-14C316F04C86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E5456AB3-5A3E-EA9E-0B57-097635E305C5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56DC897-5B2A-9EB7-B0F1-4611C4DF9B6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</p:grpSpPr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B864E5F1-ABBB-E7E5-78A1-3FC3214B1F9E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66D2ABF4-1931-107A-754F-7064DEED556D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475A2539-D412-B3B0-0E37-63D15F0E09DD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A3B6ABD-7C2A-4597-28D3-EBA59015A133}"/>
              </a:ext>
            </a:extLst>
          </p:cNvPr>
          <p:cNvGrpSpPr/>
          <p:nvPr/>
        </p:nvGrpSpPr>
        <p:grpSpPr>
          <a:xfrm>
            <a:off x="4515711" y="4810131"/>
            <a:ext cx="1920176" cy="1277863"/>
            <a:chOff x="5257697" y="2379734"/>
            <a:chExt cx="1920176" cy="1277863"/>
          </a:xfrm>
          <a:solidFill>
            <a:schemeClr val="accent1"/>
          </a:solidFill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96A4C51-A109-790B-8CCA-52886D8D2CC8}"/>
                </a:ext>
              </a:extLst>
            </p:cNvPr>
            <p:cNvGrpSpPr/>
            <p:nvPr/>
          </p:nvGrpSpPr>
          <p:grpSpPr>
            <a:xfrm>
              <a:off x="5266067" y="2960861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E12CDCF6-22B4-2D3C-38CC-6854CA687BED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C392F5DA-C1AD-2771-61E5-664EBBAC794C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6BD42598-1F8E-1CD9-4CC6-A8C75685B983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52AB00B-AC52-2C41-8006-9F23D353D09F}"/>
                </a:ext>
              </a:extLst>
            </p:cNvPr>
            <p:cNvGrpSpPr/>
            <p:nvPr/>
          </p:nvGrpSpPr>
          <p:grpSpPr>
            <a:xfrm>
              <a:off x="5257697" y="2379734"/>
              <a:ext cx="1911806" cy="696736"/>
              <a:chOff x="5266067" y="2167044"/>
              <a:chExt cx="1911806" cy="696736"/>
            </a:xfrm>
            <a:grpFill/>
          </p:grpSpPr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2A12799F-815D-7684-2E52-16A6A42510A5}"/>
                  </a:ext>
                </a:extLst>
              </p:cNvPr>
              <p:cNvSpPr/>
              <p:nvPr/>
            </p:nvSpPr>
            <p:spPr>
              <a:xfrm>
                <a:off x="5266067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86FF37A7-A5EE-89C0-5617-7922027A8A31}"/>
                  </a:ext>
                </a:extLst>
              </p:cNvPr>
              <p:cNvSpPr/>
              <p:nvPr/>
            </p:nvSpPr>
            <p:spPr>
              <a:xfrm>
                <a:off x="5870643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3886B865-54A9-D285-F571-4E19AE04ACAB}"/>
                  </a:ext>
                </a:extLst>
              </p:cNvPr>
              <p:cNvSpPr/>
              <p:nvPr/>
            </p:nvSpPr>
            <p:spPr>
              <a:xfrm>
                <a:off x="6475219" y="2167044"/>
                <a:ext cx="702654" cy="696736"/>
              </a:xfrm>
              <a:prstGeom prst="cube">
                <a:avLst/>
              </a:prstGeom>
              <a:grpFill/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54A90FD-5A05-F0AA-E804-B0E117E215B0}"/>
              </a:ext>
            </a:extLst>
          </p:cNvPr>
          <p:cNvSpPr txBox="1"/>
          <p:nvPr/>
        </p:nvSpPr>
        <p:spPr>
          <a:xfrm>
            <a:off x="3911157" y="435218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B31BD23-65C6-FEC9-BBDE-728470434996}"/>
              </a:ext>
            </a:extLst>
          </p:cNvPr>
          <p:cNvSpPr txBox="1"/>
          <p:nvPr/>
        </p:nvSpPr>
        <p:spPr>
          <a:xfrm>
            <a:off x="3662189" y="560933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A4D8317-5330-4941-337C-7536A91195E3}"/>
              </a:ext>
            </a:extLst>
          </p:cNvPr>
          <p:cNvSpPr txBox="1"/>
          <p:nvPr/>
        </p:nvSpPr>
        <p:spPr>
          <a:xfrm>
            <a:off x="5661267" y="396683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0" name="Down Arrow 157">
            <a:extLst>
              <a:ext uri="{FF2B5EF4-FFF2-40B4-BE49-F238E27FC236}">
                <a16:creationId xmlns:a16="http://schemas.microsoft.com/office/drawing/2014/main" id="{E4B78EDB-8247-E9F9-2DF8-F01B4F207BE9}"/>
              </a:ext>
            </a:extLst>
          </p:cNvPr>
          <p:cNvSpPr/>
          <p:nvPr/>
        </p:nvSpPr>
        <p:spPr>
          <a:xfrm rot="16200000">
            <a:off x="7208179" y="4871980"/>
            <a:ext cx="419952" cy="358115"/>
          </a:xfrm>
          <a:prstGeom prst="down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0C7EE0C-6599-9A7F-C0B6-98889C36AFED}"/>
              </a:ext>
            </a:extLst>
          </p:cNvPr>
          <p:cNvSpPr txBox="1"/>
          <p:nvPr/>
        </p:nvSpPr>
        <p:spPr>
          <a:xfrm>
            <a:off x="7673771" y="5469597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2641792-3F24-21F4-2881-68C2A8BABFBE}"/>
              </a:ext>
            </a:extLst>
          </p:cNvPr>
          <p:cNvSpPr txBox="1"/>
          <p:nvPr/>
        </p:nvSpPr>
        <p:spPr>
          <a:xfrm>
            <a:off x="7866493" y="430929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9299654-5257-E209-E02E-ECCFAEE2C62A}"/>
              </a:ext>
            </a:extLst>
          </p:cNvPr>
          <p:cNvSpPr txBox="1"/>
          <p:nvPr/>
        </p:nvSpPr>
        <p:spPr>
          <a:xfrm>
            <a:off x="9300769" y="3925958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32428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 animBg="1"/>
      <p:bldP spid="81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12DBBC-810B-9BC2-8A90-1FF1F4909C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BEF66A-8FE0-7708-BD7F-01B603D338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Classification of Aggregates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  <a:endParaRPr lang="en-US" sz="1000" dirty="0"/>
          </a:p>
          <a:p>
            <a:r>
              <a:rPr lang="en-US" dirty="0"/>
              <a:t>Summation Types of Measures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FLOW:</a:t>
            </a:r>
            <a:r>
              <a:rPr lang="en-US" dirty="0"/>
              <a:t> arbitrary aggregation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STOCK:</a:t>
            </a:r>
            <a:r>
              <a:rPr lang="en-US" dirty="0"/>
              <a:t> aggregation possible, except over temporal dim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VPU:</a:t>
            </a:r>
            <a:r>
              <a:rPr lang="en-US" dirty="0"/>
              <a:t> value-per-unit typically (e.g., price)</a:t>
            </a:r>
          </a:p>
          <a:p>
            <a:r>
              <a:rPr lang="en-US" dirty="0"/>
              <a:t>Necessary Conditions for Aggregation</a:t>
            </a:r>
          </a:p>
          <a:p>
            <a:pPr marL="685800" lvl="2">
              <a:buClr>
                <a:srgbClr val="F70146"/>
              </a:buClr>
            </a:pPr>
            <a:r>
              <a:rPr lang="en-US" dirty="0" err="1">
                <a:solidFill>
                  <a:schemeClr val="tx1"/>
                </a:solidFill>
              </a:rPr>
              <a:t>Disjointness</a:t>
            </a:r>
            <a:r>
              <a:rPr lang="en-US" dirty="0">
                <a:solidFill>
                  <a:schemeClr val="tx1"/>
                </a:solidFill>
              </a:rPr>
              <a:t> of category attributes 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Completeness</a:t>
            </a:r>
          </a:p>
          <a:p>
            <a:pPr marL="685800" lvl="2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Type compatibility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chemeClr val="tx1"/>
                </a:solidFill>
              </a:rPr>
              <a:t>Example</a:t>
            </a:r>
            <a:r>
              <a:rPr lang="en-US" dirty="0">
                <a:solidFill>
                  <a:schemeClr val="tx1"/>
                </a:solidFill>
              </a:rPr>
              <a:t> TU Graz CS Studies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study programs: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pPr marL="1143000" lvl="3">
              <a:buClr>
                <a:srgbClr val="F70146"/>
              </a:buClr>
            </a:pPr>
            <a:r>
              <a:rPr lang="en-US" dirty="0">
                <a:solidFill>
                  <a:schemeClr val="tx1"/>
                </a:solidFill>
              </a:rPr>
              <a:t>Aggregation across time: </a:t>
            </a:r>
            <a:r>
              <a:rPr lang="en-US" b="1" dirty="0">
                <a:solidFill>
                  <a:srgbClr val="C40D1E"/>
                </a:solidFill>
              </a:rPr>
              <a:t>not ok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99199-7CCC-0660-6CFD-60EE5BAC7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DDE-D255-4979-125A-6B88F7CCE76D}"/>
              </a:ext>
            </a:extLst>
          </p:cNvPr>
          <p:cNvSpPr txBox="1"/>
          <p:nvPr/>
        </p:nvSpPr>
        <p:spPr>
          <a:xfrm>
            <a:off x="8330082" y="2949756"/>
            <a:ext cx="26326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[Hans-Joachim Lenz,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Shoshani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Summarizability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OLAP and Statistical Data Bases. SSDBM 1997]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F32053-7710-36D3-2837-391F2D154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5659" y="3000385"/>
            <a:ext cx="502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elle 4">
            <a:extLst>
              <a:ext uri="{FF2B5EF4-FFF2-40B4-BE49-F238E27FC236}">
                <a16:creationId xmlns:a16="http://schemas.microsoft.com/office/drawing/2014/main" id="{04766DB4-DDA9-1E88-E655-C2787FDC2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865657"/>
              </p:ext>
            </p:extLst>
          </p:nvPr>
        </p:nvGraphicFramePr>
        <p:xfrm>
          <a:off x="6607137" y="4652225"/>
          <a:ext cx="5004078" cy="157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546241558"/>
                    </a:ext>
                  </a:extLst>
                </a:gridCol>
                <a:gridCol w="763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4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529">
                  <a:extLst>
                    <a:ext uri="{9D8B030D-6E8A-4147-A177-3AD203B41FA5}">
                      <a16:colId xmlns:a16="http://schemas.microsoft.com/office/drawing/2014/main" val="821833145"/>
                    </a:ext>
                  </a:extLst>
                </a:gridCol>
                <a:gridCol w="602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287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 Stud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16/17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17/18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18/19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19/20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20/21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2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1,283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1,321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1,343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1368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970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380494769"/>
                  </a:ext>
                </a:extLst>
              </a:tr>
              <a:tr h="155571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804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868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846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842</a:t>
                      </a:r>
                      <a:endParaRPr lang="de-DE" sz="16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364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de-DE" sz="16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2,885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3,121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3,106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3,129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3,202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8406CAD-F593-F771-1D1A-C4B4B4414B4B}"/>
              </a:ext>
            </a:extLst>
          </p:cNvPr>
          <p:cNvSpPr txBox="1"/>
          <p:nvPr/>
        </p:nvSpPr>
        <p:spPr>
          <a:xfrm>
            <a:off x="10063770" y="4273795"/>
            <a:ext cx="16328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TUGraz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online]</a:t>
            </a:r>
          </a:p>
        </p:txBody>
      </p:sp>
    </p:spTree>
    <p:extLst>
      <p:ext uri="{BB962C8B-B14F-4D97-AF65-F5344CB8AC3E}">
        <p14:creationId xmlns:p14="http://schemas.microsoft.com/office/powerpoint/2010/main" val="19309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E93E1-DED1-689A-3E2F-6BF81F214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 Setting</a:t>
            </a:r>
          </a:p>
          <a:p>
            <a:pPr lvl="1"/>
            <a:r>
              <a:rPr lang="en-US" dirty="0"/>
              <a:t>100 people (</a:t>
            </a:r>
            <a:r>
              <a:rPr lang="en-US" b="1" dirty="0">
                <a:solidFill>
                  <a:srgbClr val="7889FB"/>
                </a:solidFill>
              </a:rPr>
              <a:t>90 vaccinated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10 non-vaccinated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5</a:t>
            </a:r>
            <a:r>
              <a:rPr lang="en-US" dirty="0"/>
              <a:t> infected vaccinated, </a:t>
            </a:r>
            <a:br>
              <a:rPr lang="en-US" dirty="0"/>
            </a:br>
            <a:r>
              <a:rPr lang="en-US" b="1" dirty="0"/>
              <a:t>2</a:t>
            </a:r>
            <a:r>
              <a:rPr lang="en-US" dirty="0"/>
              <a:t> infected non-vaccinated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vacc|infected</a:t>
            </a:r>
            <a:r>
              <a:rPr lang="en-US" dirty="0">
                <a:latin typeface="Consolas" panose="020B0609020204030204" pitchFamily="49" charset="0"/>
              </a:rPr>
              <a:t>) = 5/7 = 0.71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misleading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infected|vacc</a:t>
            </a:r>
            <a:r>
              <a:rPr lang="en-US" dirty="0">
                <a:latin typeface="Consolas" panose="020B0609020204030204" pitchFamily="49" charset="0"/>
              </a:rPr>
              <a:t>) = 5/90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0.056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P(</a:t>
            </a:r>
            <a:r>
              <a:rPr lang="en-US" dirty="0" err="1">
                <a:latin typeface="Consolas" panose="020B0609020204030204" pitchFamily="49" charset="0"/>
              </a:rPr>
              <a:t>infected|non-vacc</a:t>
            </a:r>
            <a:r>
              <a:rPr lang="en-US" dirty="0">
                <a:latin typeface="Consolas" panose="020B0609020204030204" pitchFamily="49" charset="0"/>
              </a:rPr>
              <a:t>) = 2/10 =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0.2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9AE89-1C4D-CC03-36F1-D33EBBA3C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Other </a:t>
            </a:r>
            <a:r>
              <a:rPr lang="en-US" dirty="0">
                <a:solidFill>
                  <a:schemeClr val="accent1"/>
                </a:solidFill>
              </a:rPr>
              <a:t>Misleading</a:t>
            </a:r>
            <a:r>
              <a:rPr lang="en-US" dirty="0"/>
              <a:t>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98531-D056-9540-802B-1FF30C2ED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073" y="1394385"/>
            <a:ext cx="2519380" cy="2033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EA4FBC-0185-E511-71BB-4A271ADAC0B6}"/>
              </a:ext>
            </a:extLst>
          </p:cNvPr>
          <p:cNvSpPr txBox="1"/>
          <p:nvPr/>
        </p:nvSpPr>
        <p:spPr>
          <a:xfrm>
            <a:off x="8887286" y="3437960"/>
            <a:ext cx="274169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https://twitter.com/howie_hua/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status/1421502809862664197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960553-B5C6-0617-9419-1DF0DFFAB7BC}"/>
              </a:ext>
            </a:extLst>
          </p:cNvPr>
          <p:cNvGrpSpPr/>
          <p:nvPr/>
        </p:nvGrpSpPr>
        <p:grpSpPr>
          <a:xfrm>
            <a:off x="4411117" y="2008605"/>
            <a:ext cx="3781540" cy="1045034"/>
            <a:chOff x="1517302" y="2481943"/>
            <a:chExt cx="3781540" cy="10450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948680-CE93-D115-7F3B-FDE520A1D707}"/>
                </a:ext>
              </a:extLst>
            </p:cNvPr>
            <p:cNvSpPr/>
            <p:nvPr/>
          </p:nvSpPr>
          <p:spPr>
            <a:xfrm>
              <a:off x="1517302" y="2481943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703D21-18AF-908E-B7CA-709D250D7412}"/>
                </a:ext>
              </a:extLst>
            </p:cNvPr>
            <p:cNvSpPr/>
            <p:nvPr/>
          </p:nvSpPr>
          <p:spPr>
            <a:xfrm>
              <a:off x="190081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D5E5BD-D8A7-0421-CE91-95F0B1CBD07F}"/>
                </a:ext>
              </a:extLst>
            </p:cNvPr>
            <p:cNvSpPr/>
            <p:nvPr/>
          </p:nvSpPr>
          <p:spPr>
            <a:xfrm>
              <a:off x="2284327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ED893D-967F-E23E-7610-8E22225687FC}"/>
                </a:ext>
              </a:extLst>
            </p:cNvPr>
            <p:cNvSpPr/>
            <p:nvPr/>
          </p:nvSpPr>
          <p:spPr>
            <a:xfrm>
              <a:off x="2672026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AF9E43-9516-E5FF-1168-D0A0E742D604}"/>
                </a:ext>
              </a:extLst>
            </p:cNvPr>
            <p:cNvSpPr/>
            <p:nvPr/>
          </p:nvSpPr>
          <p:spPr>
            <a:xfrm>
              <a:off x="3055540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7561A9F-0794-0DFE-C390-1D69F272EB84}"/>
                </a:ext>
              </a:extLst>
            </p:cNvPr>
            <p:cNvSpPr/>
            <p:nvPr/>
          </p:nvSpPr>
          <p:spPr>
            <a:xfrm>
              <a:off x="3439051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34224C-2B42-2BE9-3188-24597A21D3DB}"/>
                </a:ext>
              </a:extLst>
            </p:cNvPr>
            <p:cNvSpPr/>
            <p:nvPr/>
          </p:nvSpPr>
          <p:spPr>
            <a:xfrm>
              <a:off x="3826753" y="2481946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19B99D-92E6-EFB6-48E6-124DA43888FA}"/>
                </a:ext>
              </a:extLst>
            </p:cNvPr>
            <p:cNvSpPr/>
            <p:nvPr/>
          </p:nvSpPr>
          <p:spPr>
            <a:xfrm>
              <a:off x="4210267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DCBC88-7498-CC7C-D1BC-9DECB186B821}"/>
                </a:ext>
              </a:extLst>
            </p:cNvPr>
            <p:cNvSpPr/>
            <p:nvPr/>
          </p:nvSpPr>
          <p:spPr>
            <a:xfrm>
              <a:off x="4593778" y="2481949"/>
              <a:ext cx="318198" cy="104502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71EC8E-EDAB-133F-53B1-5575D504CAC0}"/>
                </a:ext>
              </a:extLst>
            </p:cNvPr>
            <p:cNvSpPr/>
            <p:nvPr/>
          </p:nvSpPr>
          <p:spPr>
            <a:xfrm>
              <a:off x="4980644" y="2481949"/>
              <a:ext cx="318198" cy="10450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A8A8A-F9B4-333F-4B91-3667366735F1}"/>
                </a:ext>
              </a:extLst>
            </p:cNvPr>
            <p:cNvSpPr/>
            <p:nvPr/>
          </p:nvSpPr>
          <p:spPr>
            <a:xfrm>
              <a:off x="1568628" y="2964011"/>
              <a:ext cx="222673" cy="524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8C8FED-105B-346A-1709-D47AC3ABEA6B}"/>
                </a:ext>
              </a:extLst>
            </p:cNvPr>
            <p:cNvSpPr/>
            <p:nvPr/>
          </p:nvSpPr>
          <p:spPr>
            <a:xfrm>
              <a:off x="5032858" y="3255665"/>
              <a:ext cx="222673" cy="232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889FB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BBBF1C-2EA6-C2A5-23DB-2BFE08A8B6C4}"/>
              </a:ext>
            </a:extLst>
          </p:cNvPr>
          <p:cNvSpPr txBox="1"/>
          <p:nvPr/>
        </p:nvSpPr>
        <p:spPr>
          <a:xfrm>
            <a:off x="6293519" y="4227994"/>
            <a:ext cx="189913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[see also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Simpson’s Paradox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06 Data Cleaning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72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507413-58DB-6C00-3EB1-CFA888FA0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Additivity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Type Compatibility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addition</a:t>
            </a:r>
            <a:r>
              <a:rPr lang="en-US" b="0" dirty="0"/>
              <a:t>/</a:t>
            </a:r>
            <a:br>
              <a:rPr lang="en-US" b="0" dirty="0"/>
            </a:br>
            <a:r>
              <a:rPr lang="en-US" b="0" dirty="0"/>
              <a:t>subtraction)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C6178-36BD-2ED3-FEE3-3E18718DA1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Aggregation Types, cont.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E3015DC-4722-7313-D9BF-D636F8734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35316"/>
              </p:ext>
            </p:extLst>
          </p:nvPr>
        </p:nvGraphicFramePr>
        <p:xfrm>
          <a:off x="3573623" y="1307063"/>
          <a:ext cx="6979628" cy="2222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6073">
                <a:tc rowSpan="2">
                  <a:txBody>
                    <a:bodyPr/>
                    <a:lstStyle/>
                    <a:p>
                      <a:pPr algn="ctr"/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STOCK: Temporal </a:t>
                      </a:r>
                      <a:r>
                        <a:rPr lang="en-US" sz="1800" kern="12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r>
                        <a:rPr lang="en-US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1800" b="1" kern="1200" baseline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  <a:endParaRPr lang="de-DE" sz="1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73"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900"/>
                    </a:p>
                  </a:txBody>
                  <a:tcPr marL="121972" marR="121972" marT="48021" marB="480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MIN/MAX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lang="de-DE" sz="1800" b="1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38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de-DE" sz="18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✔</a:t>
                      </a:r>
                      <a:endParaRPr lang="de-DE" sz="1800" b="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72" marR="121972" marT="48021" marB="4802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3D6CB1-5067-88F6-2E45-DD7D6992B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0329"/>
              </p:ext>
            </p:extLst>
          </p:nvPr>
        </p:nvGraphicFramePr>
        <p:xfrm>
          <a:off x="3573623" y="3897422"/>
          <a:ext cx="697962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07">
                  <a:extLst>
                    <a:ext uri="{9D8B030D-6E8A-4147-A177-3AD203B41FA5}">
                      <a16:colId xmlns:a16="http://schemas.microsoft.com/office/drawing/2014/main" val="61050651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973810164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2034680528"/>
                    </a:ext>
                  </a:extLst>
                </a:gridCol>
                <a:gridCol w="1744907">
                  <a:extLst>
                    <a:ext uri="{9D8B030D-6E8A-4147-A177-3AD203B41FA5}">
                      <a16:colId xmlns:a16="http://schemas.microsoft.com/office/drawing/2014/main" val="1297297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90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45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baseline="0" dirty="0"/>
                        <a:t>✘</a:t>
                      </a: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868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0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34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47CB22-793A-5209-8596-E0FF3E5336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MOLAP (Multi-Dim. OLAP)</a:t>
            </a:r>
          </a:p>
          <a:p>
            <a:pPr lvl="1"/>
            <a:r>
              <a:rPr lang="en-US" dirty="0"/>
              <a:t>OLAP server with native </a:t>
            </a:r>
            <a:br>
              <a:rPr lang="en-US" dirty="0"/>
            </a:br>
            <a:r>
              <a:rPr lang="en-US" dirty="0"/>
              <a:t>multi-dimensional data storage</a:t>
            </a:r>
          </a:p>
          <a:p>
            <a:pPr lvl="1"/>
            <a:r>
              <a:rPr lang="en-US" dirty="0"/>
              <a:t>Dedicated query language: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Multidimensional Expressions </a:t>
            </a:r>
            <a:r>
              <a:rPr lang="en-US" dirty="0"/>
              <a:t>(MDX)</a:t>
            </a:r>
          </a:p>
          <a:p>
            <a:pPr lvl="1"/>
            <a:r>
              <a:rPr lang="en-US" dirty="0"/>
              <a:t>E.g., IBM Cognos Powerplay, Essbase</a:t>
            </a:r>
          </a:p>
          <a:p>
            <a:pPr lvl="1"/>
            <a:endParaRPr lang="en-US" dirty="0"/>
          </a:p>
          <a:p>
            <a:r>
              <a:rPr lang="en-US" dirty="0"/>
              <a:t>ROLAP (Relation OLAP)</a:t>
            </a:r>
          </a:p>
          <a:p>
            <a:pPr lvl="1"/>
            <a:r>
              <a:rPr lang="en-US" dirty="0"/>
              <a:t>OLAP server w/ storage in RDBMS</a:t>
            </a:r>
          </a:p>
          <a:p>
            <a:pPr lvl="1"/>
            <a:r>
              <a:rPr lang="en-US" dirty="0"/>
              <a:t>E.g., all commercial RDBMS vendors</a:t>
            </a:r>
          </a:p>
          <a:p>
            <a:r>
              <a:rPr lang="en-US" dirty="0"/>
              <a:t>HOLAP (Hybrid OLAP)</a:t>
            </a:r>
          </a:p>
          <a:p>
            <a:pPr lvl="1"/>
            <a:r>
              <a:rPr lang="en-US" dirty="0"/>
              <a:t>OLAP server w/ storage in RDBMS</a:t>
            </a:r>
            <a:br>
              <a:rPr lang="en-US" dirty="0"/>
            </a:br>
            <a:r>
              <a:rPr lang="en-US" dirty="0"/>
              <a:t>and multi-dimensional in-memory</a:t>
            </a:r>
            <a:br>
              <a:rPr lang="en-US" dirty="0"/>
            </a:br>
            <a:r>
              <a:rPr lang="en-US" dirty="0"/>
              <a:t>caches and data structures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836FA-9858-BCEC-DBE9-687CB4154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Cube Mapping and MDX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54CD7-D072-C77E-4990-37476C0253FE}"/>
              </a:ext>
            </a:extLst>
          </p:cNvPr>
          <p:cNvSpPr/>
          <p:nvPr/>
        </p:nvSpPr>
        <p:spPr>
          <a:xfrm>
            <a:off x="6157469" y="4561044"/>
            <a:ext cx="2556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Example systems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https://en.wikipedia.org/wiki/</a:t>
            </a:r>
          </a:p>
          <a:p>
            <a:pPr algn="ctr"/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Comparison_of_OLAP_servers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A05DBD0-BCA5-22C8-93C1-2FE054EDE02A}"/>
              </a:ext>
            </a:extLst>
          </p:cNvPr>
          <p:cNvSpPr/>
          <p:nvPr/>
        </p:nvSpPr>
        <p:spPr>
          <a:xfrm>
            <a:off x="5586646" y="3546203"/>
            <a:ext cx="276272" cy="2250961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63C23-96F8-569B-AE21-497C1BBA4448}"/>
              </a:ext>
            </a:extLst>
          </p:cNvPr>
          <p:cNvSpPr txBox="1"/>
          <p:nvPr/>
        </p:nvSpPr>
        <p:spPr>
          <a:xfrm>
            <a:off x="6169453" y="3958536"/>
            <a:ext cx="25321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mapping to relational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65CDA5-BB41-6268-1D4E-081903FCCD5C}"/>
              </a:ext>
            </a:extLst>
          </p:cNvPr>
          <p:cNvSpPr/>
          <p:nvPr/>
        </p:nvSpPr>
        <p:spPr>
          <a:xfrm>
            <a:off x="8910807" y="1429884"/>
            <a:ext cx="27734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[https://docs.microsoft.com/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-us/analysis-services/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multidimensional-models/mdx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628A0A-5DAB-B2DE-CD76-BC943BE95B2C}"/>
              </a:ext>
            </a:extLst>
          </p:cNvPr>
          <p:cNvSpPr/>
          <p:nvPr/>
        </p:nvSpPr>
        <p:spPr>
          <a:xfrm>
            <a:off x="5320517" y="1215299"/>
            <a:ext cx="59857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-- MDX Example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{[Measures].[Sales],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[Measures].[Tax]} </a:t>
            </a:r>
            <a:r>
              <a:rPr lang="en-US" sz="1600" b="1" dirty="0">
                <a:latin typeface="Consolas" panose="020B0609020204030204" pitchFamily="49" charset="0"/>
              </a:rPr>
              <a:t>ON COLUMNS</a:t>
            </a:r>
            <a:r>
              <a:rPr lang="en-US" sz="1600" dirty="0">
                <a:latin typeface="Consolas" panose="020B0609020204030204" pitchFamily="49" charset="0"/>
              </a:rPr>
              <a:t>,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{[Date].[Fiscal].[Year].&amp;[2002],  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[Date].[Fiscal].[Year].&amp;[2003] } </a:t>
            </a:r>
            <a:r>
              <a:rPr lang="en-US" sz="1600" b="1" dirty="0">
                <a:latin typeface="Consolas" panose="020B0609020204030204" pitchFamily="49" charset="0"/>
              </a:rPr>
              <a:t>ON ROWS</a:t>
            </a:r>
            <a:r>
              <a:rPr lang="en-US" sz="1600" dirty="0">
                <a:latin typeface="Consolas" panose="020B0609020204030204" pitchFamily="49" charset="0"/>
              </a:rPr>
              <a:t>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[Adventure Works]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([Sales Territory].[Southwest]) </a:t>
            </a:r>
          </a:p>
        </p:txBody>
      </p:sp>
    </p:spTree>
    <p:extLst>
      <p:ext uri="{BB962C8B-B14F-4D97-AF65-F5344CB8AC3E}">
        <p14:creationId xmlns:p14="http://schemas.microsoft.com/office/powerpoint/2010/main" val="14552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982B6C-AC94-442F-BFDC-9FA8FB8B80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Set of k attributes {A</a:t>
            </a:r>
            <a:r>
              <a:rPr lang="en-US" baseline="-25000" dirty="0"/>
              <a:t>1</a:t>
            </a:r>
            <a:r>
              <a:rPr lang="en-US" dirty="0"/>
              <a:t>,…,A</a:t>
            </a:r>
            <a:r>
              <a:rPr lang="en-US" baseline="-25000" dirty="0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D</a:t>
            </a:r>
            <a:r>
              <a:rPr lang="de-DE" b="1" baseline="-25000" dirty="0" err="1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 err="1"/>
              <a:t>Tuple</a:t>
            </a:r>
            <a:r>
              <a:rPr lang="de-DE" dirty="0"/>
              <a:t>: </a:t>
            </a:r>
            <a:r>
              <a:rPr lang="de-DE" dirty="0" err="1"/>
              <a:t>row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 </a:t>
            </a:r>
            <a:r>
              <a:rPr lang="de-DE" dirty="0" err="1"/>
              <a:t>elements</a:t>
            </a:r>
            <a:r>
              <a:rPr lang="de-DE" dirty="0"/>
              <a:t>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 err="1"/>
              <a:t>Cardinality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relation</a:t>
            </a:r>
            <a:endParaRPr lang="de-DE" dirty="0"/>
          </a:p>
          <a:p>
            <a:pPr lvl="1"/>
            <a:r>
              <a:rPr lang="de-DE" b="1" dirty="0"/>
              <a:t>Rank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relation</a:t>
            </a:r>
            <a:r>
              <a:rPr lang="de-DE" dirty="0"/>
              <a:t>: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 err="1">
                <a:solidFill>
                  <a:schemeClr val="tx1"/>
                </a:solidFill>
                <a:sym typeface="Symbol"/>
              </a:rPr>
              <a:t>Semantics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no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tuples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(in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practice</a:t>
            </a:r>
            <a:r>
              <a:rPr lang="de-DE" dirty="0">
                <a:solidFill>
                  <a:schemeClr val="tx1"/>
                </a:solidFill>
                <a:sym typeface="Symbol"/>
              </a:rPr>
              <a:t>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duplicates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dirty="0" err="1">
                <a:solidFill>
                  <a:schemeClr val="tx1"/>
                </a:solidFill>
                <a:sym typeface="Symbol"/>
              </a:rPr>
              <a:t>allowed</a:t>
            </a:r>
            <a:r>
              <a:rPr lang="de-DE" dirty="0">
                <a:solidFill>
                  <a:schemeClr val="tx1"/>
                </a:solidFill>
                <a:sym typeface="Symbol"/>
              </a:rPr>
              <a:t>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of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tuples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and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attributes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</a:t>
            </a:r>
            <a:r>
              <a:rPr lang="de-DE" b="1" dirty="0" err="1">
                <a:solidFill>
                  <a:schemeClr val="accent1"/>
                </a:solidFill>
                <a:sym typeface="Symbol"/>
              </a:rPr>
              <a:t>is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irrelevant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A56B-B463-6C20-85D6-A22A9D90AE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Relational Data Model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DDE0DA-DA06-4857-5262-FB9641D10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16018"/>
              </p:ext>
            </p:extLst>
          </p:nvPr>
        </p:nvGraphicFramePr>
        <p:xfrm>
          <a:off x="7100836" y="1761944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EB9D14-3D68-0F69-ABE1-914B5F90F6AC}"/>
              </a:ext>
            </a:extLst>
          </p:cNvPr>
          <p:cNvSpPr txBox="1"/>
          <p:nvPr/>
        </p:nvSpPr>
        <p:spPr>
          <a:xfrm>
            <a:off x="8360481" y="3981068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D86DE-48EC-B9B7-8136-E54AD829C4C6}"/>
              </a:ext>
            </a:extLst>
          </p:cNvPr>
          <p:cNvSpPr/>
          <p:nvPr/>
        </p:nvSpPr>
        <p:spPr>
          <a:xfrm>
            <a:off x="7000353" y="3481610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EED708-DD09-EEAF-DE0D-1CF413163C6A}"/>
              </a:ext>
            </a:extLst>
          </p:cNvPr>
          <p:cNvSpPr txBox="1"/>
          <p:nvPr/>
        </p:nvSpPr>
        <p:spPr>
          <a:xfrm>
            <a:off x="6096000" y="3481610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5D13BA-C144-7C59-B3DE-D25F84B8A992}"/>
              </a:ext>
            </a:extLst>
          </p:cNvPr>
          <p:cNvSpPr/>
          <p:nvPr/>
        </p:nvSpPr>
        <p:spPr>
          <a:xfrm>
            <a:off x="8067152" y="1672909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38024-C268-37FA-7E9E-BAAF195AB0DA}"/>
              </a:ext>
            </a:extLst>
          </p:cNvPr>
          <p:cNvSpPr txBox="1"/>
          <p:nvPr/>
        </p:nvSpPr>
        <p:spPr>
          <a:xfrm>
            <a:off x="8135817" y="1268963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</p:spTree>
    <p:extLst>
      <p:ext uri="{BB962C8B-B14F-4D97-AF65-F5344CB8AC3E}">
        <p14:creationId xmlns:p14="http://schemas.microsoft.com/office/powerpoint/2010/main" val="3707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40CAB-1789-0EE2-3CD9-ADE72BAAD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Star Schema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5ABD40-D367-480D-F4FA-8F29F61AFB07}"/>
              </a:ext>
            </a:extLst>
          </p:cNvPr>
          <p:cNvGrpSpPr/>
          <p:nvPr/>
        </p:nvGrpSpPr>
        <p:grpSpPr>
          <a:xfrm>
            <a:off x="2493942" y="514881"/>
            <a:ext cx="8087643" cy="5024057"/>
            <a:chOff x="2493942" y="514881"/>
            <a:chExt cx="8087643" cy="5024057"/>
          </a:xfrm>
        </p:grpSpPr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281B156B-F47A-4E72-8AED-9F4281822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6892" y="3967303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6C33A368-4275-9424-00C8-54C600409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9086" y="4309739"/>
              <a:ext cx="1228028" cy="1229199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B87FD16A-5619-FAAF-F5ED-C0E4C8431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987" y="2145708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69733394-8018-FB28-6E48-BA7A95577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442" y="1000965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8" name="Text Box 17">
              <a:extLst>
                <a:ext uri="{FF2B5EF4-FFF2-40B4-BE49-F238E27FC236}">
                  <a16:creationId xmlns:a16="http://schemas.microsoft.com/office/drawing/2014/main" id="{E4E2EDAC-6E88-5380-4BE8-EB1DBF0AC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9844" y="1681074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0EE8D4BE-5BEB-1109-5117-ACD3017BDB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661" y="851278"/>
              <a:ext cx="1425110" cy="1954381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6DCA8C6E-BAEE-0251-5F6D-1E1C3BFE7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1352" y="3180711"/>
              <a:ext cx="1150787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1" name="Text Box 25">
              <a:extLst>
                <a:ext uri="{FF2B5EF4-FFF2-40B4-BE49-F238E27FC236}">
                  <a16:creationId xmlns:a16="http://schemas.microsoft.com/office/drawing/2014/main" id="{3B217555-1C6D-E421-804B-2DF65A125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180" y="66450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12" name="Text Box 26">
              <a:extLst>
                <a:ext uri="{FF2B5EF4-FFF2-40B4-BE49-F238E27FC236}">
                  <a16:creationId xmlns:a16="http://schemas.microsoft.com/office/drawing/2014/main" id="{D5ADD131-8E8E-6EBA-078A-1CFF27DE0B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168" y="3642046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13" name="Text Box 27">
              <a:extLst>
                <a:ext uri="{FF2B5EF4-FFF2-40B4-BE49-F238E27FC236}">
                  <a16:creationId xmlns:a16="http://schemas.microsoft.com/office/drawing/2014/main" id="{820933DA-373D-E7F8-B295-74B0B361E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3942" y="1813233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14" name="Text Box 28">
              <a:extLst>
                <a:ext uri="{FF2B5EF4-FFF2-40B4-BE49-F238E27FC236}">
                  <a16:creationId xmlns:a16="http://schemas.microsoft.com/office/drawing/2014/main" id="{EE253600-3BFD-7698-7374-71F49388C9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9858" y="3971185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5" name="Text Box 29">
              <a:extLst>
                <a:ext uri="{FF2B5EF4-FFF2-40B4-BE49-F238E27FC236}">
                  <a16:creationId xmlns:a16="http://schemas.microsoft.com/office/drawing/2014/main" id="{250D226F-F15E-139D-DC29-EC89CE35B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9139" y="2856796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16" name="Text Box 30">
              <a:extLst>
                <a:ext uri="{FF2B5EF4-FFF2-40B4-BE49-F238E27FC236}">
                  <a16:creationId xmlns:a16="http://schemas.microsoft.com/office/drawing/2014/main" id="{9919F893-EC86-4C47-5DEF-D495F80468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848" y="514881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7" name="Text Box 31">
              <a:extLst>
                <a:ext uri="{FF2B5EF4-FFF2-40B4-BE49-F238E27FC236}">
                  <a16:creationId xmlns:a16="http://schemas.microsoft.com/office/drawing/2014/main" id="{0EF7A5D1-9F53-896B-455C-419102C78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3853" y="1189534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81AE5F7D-BE50-3EBC-0054-09B279EAF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5365" y="4477857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Denormalized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2AFD1F-22D3-676A-7E33-54205B709743}"/>
                </a:ext>
              </a:extLst>
            </p:cNvPr>
            <p:cNvCxnSpPr>
              <a:endCxn id="7" idx="3"/>
            </p:cNvCxnSpPr>
            <p:nvPr/>
          </p:nvCxnSpPr>
          <p:spPr>
            <a:xfrm flipH="1" flipV="1">
              <a:off x="4527842" y="1331825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02FE82-9C09-BB79-6B7F-2C02F42B3055}"/>
                </a:ext>
              </a:extLst>
            </p:cNvPr>
            <p:cNvCxnSpPr>
              <a:endCxn id="6" idx="3"/>
            </p:cNvCxnSpPr>
            <p:nvPr/>
          </p:nvCxnSpPr>
          <p:spPr>
            <a:xfrm flipH="1">
              <a:off x="4206487" y="2259074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4D9D87-62E9-960C-5A2A-D3504D1C1CAD}"/>
                </a:ext>
              </a:extLst>
            </p:cNvPr>
            <p:cNvCxnSpPr>
              <a:endCxn id="4" idx="3"/>
            </p:cNvCxnSpPr>
            <p:nvPr/>
          </p:nvCxnSpPr>
          <p:spPr>
            <a:xfrm flipH="1">
              <a:off x="4658713" y="2560525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C5DFD0A-D852-1126-3DEF-425D46B7593D}"/>
                </a:ext>
              </a:extLst>
            </p:cNvPr>
            <p:cNvCxnSpPr>
              <a:endCxn id="9" idx="1"/>
            </p:cNvCxnSpPr>
            <p:nvPr/>
          </p:nvCxnSpPr>
          <p:spPr>
            <a:xfrm flipV="1">
              <a:off x="6804850" y="1828469"/>
              <a:ext cx="949811" cy="9771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A45CE62-772C-3BCE-5BCC-A9F5586F940E}"/>
                </a:ext>
              </a:extLst>
            </p:cNvPr>
            <p:cNvCxnSpPr>
              <a:endCxn id="10" idx="1"/>
            </p:cNvCxnSpPr>
            <p:nvPr/>
          </p:nvCxnSpPr>
          <p:spPr>
            <a:xfrm>
              <a:off x="6807435" y="3180711"/>
              <a:ext cx="1413917" cy="33086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A176B99-F535-97D1-AECF-F596097C4875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797063" y="3515118"/>
              <a:ext cx="602023" cy="140922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80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D21F7-525C-FF2C-B156-9990B59D3F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</a:t>
            </a:r>
            <a:br>
              <a:rPr lang="en-US" dirty="0"/>
            </a:br>
            <a:r>
              <a:rPr lang="en-US" dirty="0"/>
              <a:t>Snowflake Schema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6136949-4470-9715-0123-798ECAC9B767}"/>
              </a:ext>
            </a:extLst>
          </p:cNvPr>
          <p:cNvGrpSpPr/>
          <p:nvPr/>
        </p:nvGrpSpPr>
        <p:grpSpPr>
          <a:xfrm>
            <a:off x="2491860" y="408285"/>
            <a:ext cx="8340129" cy="5159175"/>
            <a:chOff x="2513376" y="505107"/>
            <a:chExt cx="8340129" cy="5159175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EE5FDCC9-46BF-BD32-51F9-D02C3E4C5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7014" y="3042049"/>
              <a:ext cx="990600" cy="915963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11121AAD-FA63-578D-03FD-7ADCB41B5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3982" y="4638486"/>
              <a:ext cx="1103580" cy="9906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249D5BB-4E37-D401-F542-8D1C09493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2940" y="839439"/>
              <a:ext cx="1503105" cy="162443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UnitPrice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8">
              <a:extLst>
                <a:ext uri="{FF2B5EF4-FFF2-40B4-BE49-F238E27FC236}">
                  <a16:creationId xmlns:a16="http://schemas.microsoft.com/office/drawing/2014/main" id="{CEF3ADE4-9541-7AF1-9F97-785F529100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6650" y="4300750"/>
              <a:ext cx="5191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8" name="Text Box 29">
              <a:extLst>
                <a:ext uri="{FF2B5EF4-FFF2-40B4-BE49-F238E27FC236}">
                  <a16:creationId xmlns:a16="http://schemas.microsoft.com/office/drawing/2014/main" id="{AE9F13A7-8D55-CA4F-271E-B61CFA162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6383" y="2707107"/>
              <a:ext cx="58579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12A61106-2151-CF04-7820-971C98C1D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4419" y="505107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68AC0522-2A1C-E290-D293-28792F3F2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5726" y="1343740"/>
              <a:ext cx="1371600" cy="61882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CategoryDescr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5">
              <a:extLst>
                <a:ext uri="{FF2B5EF4-FFF2-40B4-BE49-F238E27FC236}">
                  <a16:creationId xmlns:a16="http://schemas.microsoft.com/office/drawing/2014/main" id="{6E91F7F6-EC70-FBC5-6910-30FB16AE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2861" y="4793096"/>
              <a:ext cx="1066800" cy="6858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StateName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Country</a:t>
              </a:r>
            </a:p>
          </p:txBody>
        </p:sp>
        <p:sp>
          <p:nvSpPr>
            <p:cNvPr id="12" name="Rectangle 66">
              <a:extLst>
                <a:ext uri="{FF2B5EF4-FFF2-40B4-BE49-F238E27FC236}">
                  <a16:creationId xmlns:a16="http://schemas.microsoft.com/office/drawing/2014/main" id="{2FB9DCBE-7D12-7BB1-C015-6B98E3A3E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5677" y="3192824"/>
              <a:ext cx="762000" cy="622195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492A1021-5BAF-21A6-7486-9D6577FF9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3905" y="3314556"/>
              <a:ext cx="609600" cy="38100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4" name="Text Box 72">
              <a:extLst>
                <a:ext uri="{FF2B5EF4-FFF2-40B4-BE49-F238E27FC236}">
                  <a16:creationId xmlns:a16="http://schemas.microsoft.com/office/drawing/2014/main" id="{2379D54B-8E67-AD9D-6F88-FFF2C4F71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7610" y="993165"/>
              <a:ext cx="10001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Category</a:t>
              </a:r>
            </a:p>
          </p:txBody>
        </p:sp>
        <p:sp>
          <p:nvSpPr>
            <p:cNvPr id="15" name="Text Box 73">
              <a:extLst>
                <a:ext uri="{FF2B5EF4-FFF2-40B4-BE49-F238E27FC236}">
                  <a16:creationId xmlns:a16="http://schemas.microsoft.com/office/drawing/2014/main" id="{09F8BCA5-9B8D-14E0-E3E1-E44AAA549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62861" y="4441850"/>
              <a:ext cx="633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</p:txBody>
        </p:sp>
        <p:sp>
          <p:nvSpPr>
            <p:cNvPr id="16" name="Text Box 74">
              <a:extLst>
                <a:ext uri="{FF2B5EF4-FFF2-40B4-BE49-F238E27FC236}">
                  <a16:creationId xmlns:a16="http://schemas.microsoft.com/office/drawing/2014/main" id="{A59982BB-66A4-A424-BF09-48D71A654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5660" y="2849925"/>
              <a:ext cx="8620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Month</a:t>
              </a:r>
            </a:p>
          </p:txBody>
        </p:sp>
        <p:sp>
          <p:nvSpPr>
            <p:cNvPr id="17" name="Text Box 75">
              <a:extLst>
                <a:ext uri="{FF2B5EF4-FFF2-40B4-BE49-F238E27FC236}">
                  <a16:creationId xmlns:a16="http://schemas.microsoft.com/office/drawing/2014/main" id="{85915EB8-9111-BD6E-F9CD-0103062B2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57088" y="2986510"/>
              <a:ext cx="5858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Year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7D88AD05-94CA-7ABD-9167-1AFB51B44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326" y="4066398"/>
              <a:ext cx="1741821" cy="1306278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Name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 Address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3C09DC64-AB08-F2B0-0B10-03D5DC57F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421" y="2244803"/>
              <a:ext cx="1709500" cy="1232306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SalespersonName</a:t>
              </a:r>
              <a:endPara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Quota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8CB4411F-00DB-7E2F-3DD1-4720C68535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876" y="1100060"/>
              <a:ext cx="1295400" cy="661720"/>
            </a:xfrm>
            <a:prstGeom prst="rect">
              <a:avLst/>
            </a:prstGeom>
            <a:solidFill>
              <a:srgbClr val="7889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 Date</a:t>
              </a:r>
            </a:p>
          </p:txBody>
        </p:sp>
        <p:sp>
          <p:nvSpPr>
            <p:cNvPr id="21" name="Text Box 17">
              <a:extLst>
                <a:ext uri="{FF2B5EF4-FFF2-40B4-BE49-F238E27FC236}">
                  <a16:creationId xmlns:a16="http://schemas.microsoft.com/office/drawing/2014/main" id="{7191C33B-B90A-FD2B-B9C0-5426B9462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9278" y="1780169"/>
              <a:ext cx="1417591" cy="26007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SalespersonID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CustomerID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u="sng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CityID</a:t>
              </a:r>
              <a:endParaRPr lang="en-US" sz="16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Quantity</a:t>
              </a:r>
            </a:p>
            <a:p>
              <a:pPr>
                <a:spcBef>
                  <a:spcPts val="600"/>
                </a:spcBef>
              </a:pPr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Total Price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793043BE-2D05-4D99-582A-2C107613C5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614" y="763600"/>
              <a:ext cx="1143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B03CA921-25C8-F519-565E-141A50B9F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5602" y="3741141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0C40C6B9-C3D2-E6F5-251B-F9862C670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3376" y="1912328"/>
              <a:ext cx="135732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Salesperson</a:t>
              </a:r>
            </a:p>
          </p:txBody>
        </p:sp>
        <p:sp>
          <p:nvSpPr>
            <p:cNvPr id="25" name="Text Box 31">
              <a:extLst>
                <a:ext uri="{FF2B5EF4-FFF2-40B4-BE49-F238E27FC236}">
                  <a16:creationId xmlns:a16="http://schemas.microsoft.com/office/drawing/2014/main" id="{EFC8C668-B8AB-B617-E7FF-1956FB1C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3287" y="1288629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Fact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85FF474-BD34-61DD-DDF0-8C73E2C6E7DE}"/>
                </a:ext>
              </a:extLst>
            </p:cNvPr>
            <p:cNvCxnSpPr>
              <a:endCxn id="20" idx="3"/>
            </p:cNvCxnSpPr>
            <p:nvPr/>
          </p:nvCxnSpPr>
          <p:spPr>
            <a:xfrm flipH="1" flipV="1">
              <a:off x="4547276" y="1430920"/>
              <a:ext cx="855304" cy="59565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03CE63D-16CD-CFFB-051F-97E444EFB100}"/>
                </a:ext>
              </a:extLst>
            </p:cNvPr>
            <p:cNvCxnSpPr>
              <a:endCxn id="19" idx="3"/>
            </p:cNvCxnSpPr>
            <p:nvPr/>
          </p:nvCxnSpPr>
          <p:spPr>
            <a:xfrm flipH="1">
              <a:off x="4225921" y="2358169"/>
              <a:ext cx="1176659" cy="50278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4494683-E7D0-9D0F-7A8C-8FA1D29F2DA3}"/>
                </a:ext>
              </a:extLst>
            </p:cNvPr>
            <p:cNvCxnSpPr>
              <a:endCxn id="18" idx="3"/>
            </p:cNvCxnSpPr>
            <p:nvPr/>
          </p:nvCxnSpPr>
          <p:spPr>
            <a:xfrm flipH="1">
              <a:off x="4678147" y="2659620"/>
              <a:ext cx="724433" cy="205991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FCD2F48-E5D9-6C8B-0850-5644B7998B49}"/>
                </a:ext>
              </a:extLst>
            </p:cNvPr>
            <p:cNvCxnSpPr>
              <a:endCxn id="6" idx="1"/>
            </p:cNvCxnSpPr>
            <p:nvPr/>
          </p:nvCxnSpPr>
          <p:spPr>
            <a:xfrm flipV="1">
              <a:off x="6852254" y="1651658"/>
              <a:ext cx="880686" cy="132131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BE546D3-D7F3-E5AA-56E9-52E21C958D97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>
            <a:xfrm>
              <a:off x="9236045" y="1651658"/>
              <a:ext cx="229681" cy="149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0025C8-2538-7DA8-BEF3-29357E1EA860}"/>
                </a:ext>
              </a:extLst>
            </p:cNvPr>
            <p:cNvCxnSpPr>
              <a:stCxn id="4" idx="3"/>
              <a:endCxn id="12" idx="1"/>
            </p:cNvCxnSpPr>
            <p:nvPr/>
          </p:nvCxnSpPr>
          <p:spPr>
            <a:xfrm>
              <a:off x="8937614" y="3500031"/>
              <a:ext cx="268063" cy="389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0EA42DE-1FE0-FC96-8BC5-2121802936D0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>
              <a:off x="9967677" y="3503922"/>
              <a:ext cx="276228" cy="113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BE81EE7-6D33-B963-DA45-3F8AC1CE1286}"/>
                </a:ext>
              </a:extLst>
            </p:cNvPr>
            <p:cNvCxnSpPr>
              <a:stCxn id="5" idx="3"/>
              <a:endCxn id="11" idx="1"/>
            </p:cNvCxnSpPr>
            <p:nvPr/>
          </p:nvCxnSpPr>
          <p:spPr>
            <a:xfrm>
              <a:off x="8857562" y="5133786"/>
              <a:ext cx="305299" cy="221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FB0DB39-222A-F564-24EE-D5799F7DBE13}"/>
                </a:ext>
              </a:extLst>
            </p:cNvPr>
            <p:cNvCxnSpPr>
              <a:endCxn id="4" idx="1"/>
            </p:cNvCxnSpPr>
            <p:nvPr/>
          </p:nvCxnSpPr>
          <p:spPr>
            <a:xfrm>
              <a:off x="6826869" y="3251276"/>
              <a:ext cx="1120145" cy="24875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7EEC73-E4BD-D48A-6C67-DAE6727E7036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6828544" y="3574497"/>
              <a:ext cx="925438" cy="1559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31">
              <a:extLst>
                <a:ext uri="{FF2B5EF4-FFF2-40B4-BE49-F238E27FC236}">
                  <a16:creationId xmlns:a16="http://schemas.microsoft.com/office/drawing/2014/main" id="{4D4F5E2E-A297-86CF-04E8-C6681CC83F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557" y="4740952"/>
              <a:ext cx="183622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b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“Normalized”</a:t>
              </a:r>
              <a:b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Dimension Tables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9D311F6-602C-4A10-D955-89AB1CB5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02" y="1191807"/>
            <a:ext cx="619125" cy="4762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F5CDF-D09C-3BAB-52F4-76DA9A8BF64A}"/>
              </a:ext>
            </a:extLst>
          </p:cNvPr>
          <p:cNvSpPr txBox="1"/>
          <p:nvPr/>
        </p:nvSpPr>
        <p:spPr>
          <a:xfrm>
            <a:off x="634700" y="5457380"/>
            <a:ext cx="594539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 Data Modeling w/ Past Exams, e.g.,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https://mboehm7.github.io/teaching/ws2324_dia/ExamDIA_v2.pdf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44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Selection</a:t>
            </a:r>
          </a:p>
          <a:p>
            <a:pPr lvl="1"/>
            <a:r>
              <a:rPr lang="en-US" dirty="0"/>
              <a:t>Binding project/exercise selection by </a:t>
            </a:r>
            <a:r>
              <a:rPr lang="en-US" b="1" dirty="0">
                <a:solidFill>
                  <a:srgbClr val="C40D1E"/>
                </a:solidFill>
              </a:rPr>
              <a:t>Oct 31</a:t>
            </a:r>
          </a:p>
          <a:p>
            <a:pPr lvl="1"/>
            <a:r>
              <a:rPr lang="en-US" dirty="0"/>
              <a:t>Via the following form (so far 20):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#3 </a:t>
            </a:r>
            <a:r>
              <a:rPr lang="en-US" dirty="0" err="1"/>
              <a:t>SystemDS</a:t>
            </a:r>
            <a:r>
              <a:rPr lang="en-US" dirty="0"/>
              <a:t> JIRA Accounts</a:t>
            </a:r>
          </a:p>
          <a:p>
            <a:pPr lvl="1"/>
            <a:r>
              <a:rPr lang="en-US" dirty="0"/>
              <a:t>No need for a JIRA account; # accounts limited by ASF; assignment after completion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934A9-6157-01EF-ABAC-19391895098B}"/>
              </a:ext>
            </a:extLst>
          </p:cNvPr>
          <p:cNvSpPr txBox="1"/>
          <p:nvPr/>
        </p:nvSpPr>
        <p:spPr>
          <a:xfrm>
            <a:off x="1681330" y="3914331"/>
            <a:ext cx="8723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40D1E"/>
                </a:solidFill>
              </a:rPr>
              <a:t>https://tinyurl.com/aytk6bw6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AEDC12-5B57-1030-83C8-09D2809A4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91" y="2801763"/>
            <a:ext cx="1641750" cy="164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D94EB-7F5C-9A50-C439-62EF3CA9B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1" y="2379309"/>
            <a:ext cx="1530981" cy="1535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392AF-D380-4B0F-740C-E7CA4D1F59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363" y="2616729"/>
            <a:ext cx="2011969" cy="61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05A22-5CC3-B37F-53C8-A6F25D1543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Galaxy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star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stars </a:t>
            </a:r>
            <a:r>
              <a:rPr lang="en-US" dirty="0">
                <a:sym typeface="Wingdings" panose="05000000000000000000" pitchFamily="2" charset="2"/>
              </a:rPr>
              <a:t> Galaxy</a:t>
            </a:r>
            <a:endParaRPr lang="en-US" sz="700" dirty="0"/>
          </a:p>
          <a:p>
            <a:r>
              <a:rPr lang="en-US" dirty="0"/>
              <a:t>Snow-Storm Schema</a:t>
            </a:r>
          </a:p>
          <a:p>
            <a:pPr lvl="1"/>
            <a:r>
              <a:rPr lang="en-US" dirty="0"/>
              <a:t>Similar to </a:t>
            </a:r>
            <a:r>
              <a:rPr lang="en-US" b="1" dirty="0">
                <a:solidFill>
                  <a:srgbClr val="7889FB"/>
                </a:solidFill>
              </a:rPr>
              <a:t>snow-flake</a:t>
            </a:r>
            <a:r>
              <a:rPr lang="en-US" dirty="0"/>
              <a:t>-schema but with </a:t>
            </a:r>
            <a:r>
              <a:rPr lang="en-US" b="1" dirty="0">
                <a:solidFill>
                  <a:schemeClr val="accent1"/>
                </a:solidFill>
              </a:rPr>
              <a:t>multiple fact tables </a:t>
            </a:r>
            <a:br>
              <a:rPr lang="en-US" dirty="0"/>
            </a:br>
            <a:r>
              <a:rPr lang="en-US" dirty="0"/>
              <a:t>and potentially shared dimension tables</a:t>
            </a:r>
          </a:p>
          <a:p>
            <a:pPr lvl="1"/>
            <a:r>
              <a:rPr lang="en-US" dirty="0"/>
              <a:t>Multiple snow flakes </a:t>
            </a:r>
            <a:r>
              <a:rPr lang="en-US" dirty="0">
                <a:sym typeface="Wingdings" panose="05000000000000000000" pitchFamily="2" charset="2"/>
              </a:rPr>
              <a:t> snow storm</a:t>
            </a:r>
            <a:endParaRPr lang="en-US" sz="700" dirty="0"/>
          </a:p>
          <a:p>
            <a:r>
              <a:rPr lang="en-US" dirty="0"/>
              <a:t>OLAP Benchmark Schemas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TPC-H</a:t>
            </a:r>
            <a:r>
              <a:rPr lang="en-US" dirty="0"/>
              <a:t> (8 tables, normalized schema)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SSB</a:t>
            </a:r>
            <a:r>
              <a:rPr lang="en-US" dirty="0"/>
              <a:t> (5 tables, star schema, simplified TPC-H)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TPC</a:t>
            </a:r>
            <a:r>
              <a:rPr lang="en-US" dirty="0"/>
              <a:t>-</a:t>
            </a:r>
            <a:r>
              <a:rPr lang="en-US" b="1" dirty="0">
                <a:solidFill>
                  <a:schemeClr val="accent1"/>
                </a:solidFill>
              </a:rPr>
              <a:t>DS</a:t>
            </a:r>
            <a:r>
              <a:rPr lang="en-US" dirty="0"/>
              <a:t> (24 tables, </a:t>
            </a:r>
            <a:r>
              <a:rPr lang="en-US" b="1" dirty="0">
                <a:solidFill>
                  <a:srgbClr val="7889FB"/>
                </a:solidFill>
              </a:rPr>
              <a:t>snow-storm </a:t>
            </a:r>
            <a:r>
              <a:rPr lang="en-US" dirty="0"/>
              <a:t>schema)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93DED-4849-8BAC-4D94-761F911CD2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ROLAP – Other Schemas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72AC5C-7FC0-3AFB-78C4-C3734AB8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00" y="2738395"/>
            <a:ext cx="779554" cy="482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EAC76-552D-7AEF-4325-5BBFF7AB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14" y="3488777"/>
            <a:ext cx="779554" cy="482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252769-DC82-90E2-1F5A-5757F2FAF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83" y="3276651"/>
            <a:ext cx="779554" cy="482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D9DF85-0FD9-6E88-BE3B-3B7F12C2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23" y="1373248"/>
            <a:ext cx="1473288" cy="1097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985E6-CC76-E8CC-B241-64505B1C5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65" y="4817841"/>
            <a:ext cx="559777" cy="72237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DB1478-8F25-39EE-DBC0-7A61D68DCCE5}"/>
              </a:ext>
            </a:extLst>
          </p:cNvPr>
          <p:cNvSpPr txBox="1"/>
          <p:nvPr/>
        </p:nvSpPr>
        <p:spPr>
          <a:xfrm>
            <a:off x="8558835" y="4817841"/>
            <a:ext cx="23865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Raghunath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Othayoth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Nambiar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Making of TPC- 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DB6CFA-A6E7-937A-C7CE-5F306316E6B0}"/>
              </a:ext>
            </a:extLst>
          </p:cNvPr>
          <p:cNvSpPr/>
          <p:nvPr/>
        </p:nvSpPr>
        <p:spPr>
          <a:xfrm>
            <a:off x="916174" y="5262737"/>
            <a:ext cx="743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“TPC-D and its successors, TPC-H and TPC-R assumed a 3rd Normal Form (3NF) schema. </a:t>
            </a:r>
            <a:b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However, over the years the industry has expanded towards star schema approaches.” </a:t>
            </a:r>
          </a:p>
        </p:txBody>
      </p:sp>
    </p:spTree>
    <p:extLst>
      <p:ext uri="{BB962C8B-B14F-4D97-AF65-F5344CB8AC3E}">
        <p14:creationId xmlns:p14="http://schemas.microsoft.com/office/powerpoint/2010/main" val="14542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64B427-3D2E-A1B0-30F6-0687C3D295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Goals: Advanced analytics and Operational BI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8798E-BAC6-6248-8E47-2A53F99E9D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Evolution of DWH/OLAP Workloads</a:t>
            </a:r>
          </a:p>
        </p:txBody>
      </p:sp>
      <p:sp>
        <p:nvSpPr>
          <p:cNvPr id="4" name="Pfeil nach rechts 52">
            <a:extLst>
              <a:ext uri="{FF2B5EF4-FFF2-40B4-BE49-F238E27FC236}">
                <a16:creationId xmlns:a16="http://schemas.microsoft.com/office/drawing/2014/main" id="{1A56544A-F35B-CFA8-6384-A969AF895091}"/>
              </a:ext>
            </a:extLst>
          </p:cNvPr>
          <p:cNvSpPr/>
          <p:nvPr/>
        </p:nvSpPr>
        <p:spPr>
          <a:xfrm>
            <a:off x="2171722" y="1985875"/>
            <a:ext cx="7143800" cy="64294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57">
            <a:extLst>
              <a:ext uri="{FF2B5EF4-FFF2-40B4-BE49-F238E27FC236}">
                <a16:creationId xmlns:a16="http://schemas.microsoft.com/office/drawing/2014/main" id="{471D2E28-E34A-B123-4F08-97828A3C8894}"/>
              </a:ext>
            </a:extLst>
          </p:cNvPr>
          <p:cNvSpPr/>
          <p:nvPr/>
        </p:nvSpPr>
        <p:spPr>
          <a:xfrm>
            <a:off x="2386036" y="1914437"/>
            <a:ext cx="1500198" cy="30003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61">
            <a:extLst>
              <a:ext uri="{FF2B5EF4-FFF2-40B4-BE49-F238E27FC236}">
                <a16:creationId xmlns:a16="http://schemas.microsoft.com/office/drawing/2014/main" id="{907BEC04-7FBF-F937-AF2B-BAE884007CA8}"/>
              </a:ext>
            </a:extLst>
          </p:cNvPr>
          <p:cNvSpPr txBox="1"/>
          <p:nvPr/>
        </p:nvSpPr>
        <p:spPr>
          <a:xfrm>
            <a:off x="2457474" y="1914437"/>
            <a:ext cx="13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66EA90-9170-F779-873E-014829DBC5F7}"/>
              </a:ext>
            </a:extLst>
          </p:cNvPr>
          <p:cNvGrpSpPr/>
          <p:nvPr/>
        </p:nvGrpSpPr>
        <p:grpSpPr>
          <a:xfrm>
            <a:off x="2652050" y="5129147"/>
            <a:ext cx="5715856" cy="285752"/>
            <a:chOff x="1299560" y="5348766"/>
            <a:chExt cx="5715856" cy="285752"/>
          </a:xfrm>
        </p:grpSpPr>
        <p:sp>
          <p:nvSpPr>
            <p:cNvPr id="8" name="Rechteck 53">
              <a:extLst>
                <a:ext uri="{FF2B5EF4-FFF2-40B4-BE49-F238E27FC236}">
                  <a16:creationId xmlns:a16="http://schemas.microsoft.com/office/drawing/2014/main" id="{FB90ED0A-B721-70D1-EF1D-1717F0F417C5}"/>
                </a:ext>
              </a:extLst>
            </p:cNvPr>
            <p:cNvSpPr/>
            <p:nvPr/>
          </p:nvSpPr>
          <p:spPr>
            <a:xfrm>
              <a:off x="1299560" y="5348766"/>
              <a:ext cx="285752" cy="28575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hteck 54">
              <a:extLst>
                <a:ext uri="{FF2B5EF4-FFF2-40B4-BE49-F238E27FC236}">
                  <a16:creationId xmlns:a16="http://schemas.microsoft.com/office/drawing/2014/main" id="{BC6DCDE7-626B-CE37-9984-617294FE1DA2}"/>
                </a:ext>
              </a:extLst>
            </p:cNvPr>
            <p:cNvSpPr/>
            <p:nvPr/>
          </p:nvSpPr>
          <p:spPr>
            <a:xfrm>
              <a:off x="2775945" y="5348766"/>
              <a:ext cx="285752" cy="28575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hteck 55">
              <a:extLst>
                <a:ext uri="{FF2B5EF4-FFF2-40B4-BE49-F238E27FC236}">
                  <a16:creationId xmlns:a16="http://schemas.microsoft.com/office/drawing/2014/main" id="{1ABA2907-4DB6-76E1-3E8A-174231E9FC5F}"/>
                </a:ext>
              </a:extLst>
            </p:cNvPr>
            <p:cNvSpPr/>
            <p:nvPr/>
          </p:nvSpPr>
          <p:spPr>
            <a:xfrm>
              <a:off x="4442832" y="5348766"/>
              <a:ext cx="285752" cy="2857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hteck 56">
              <a:extLst>
                <a:ext uri="{FF2B5EF4-FFF2-40B4-BE49-F238E27FC236}">
                  <a16:creationId xmlns:a16="http://schemas.microsoft.com/office/drawing/2014/main" id="{5EDCE70F-1C88-584B-3A78-82CD8449D852}"/>
                </a:ext>
              </a:extLst>
            </p:cNvPr>
            <p:cNvSpPr/>
            <p:nvPr/>
          </p:nvSpPr>
          <p:spPr>
            <a:xfrm>
              <a:off x="6014468" y="5348766"/>
              <a:ext cx="285752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feld 65">
              <a:extLst>
                <a:ext uri="{FF2B5EF4-FFF2-40B4-BE49-F238E27FC236}">
                  <a16:creationId xmlns:a16="http://schemas.microsoft.com/office/drawing/2014/main" id="{1C148B3B-462F-BEED-6222-A1BA3EAFA452}"/>
                </a:ext>
              </a:extLst>
            </p:cNvPr>
            <p:cNvSpPr txBox="1"/>
            <p:nvPr/>
          </p:nvSpPr>
          <p:spPr>
            <a:xfrm>
              <a:off x="1621157" y="5348766"/>
              <a:ext cx="5356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Batch</a:t>
              </a:r>
            </a:p>
          </p:txBody>
        </p:sp>
        <p:sp>
          <p:nvSpPr>
            <p:cNvPr id="13" name="Textfeld 66">
              <a:extLst>
                <a:ext uri="{FF2B5EF4-FFF2-40B4-BE49-F238E27FC236}">
                  <a16:creationId xmlns:a16="http://schemas.microsoft.com/office/drawing/2014/main" id="{B22754DB-1BFB-ED59-EDA4-17DB4757BA13}"/>
                </a:ext>
              </a:extLst>
            </p:cNvPr>
            <p:cNvSpPr txBox="1"/>
            <p:nvPr/>
          </p:nvSpPr>
          <p:spPr>
            <a:xfrm>
              <a:off x="3074803" y="5348766"/>
              <a:ext cx="5998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Adhoc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feld 67">
              <a:extLst>
                <a:ext uri="{FF2B5EF4-FFF2-40B4-BE49-F238E27FC236}">
                  <a16:creationId xmlns:a16="http://schemas.microsoft.com/office/drawing/2014/main" id="{9F0B8F39-E449-EA21-3A54-86F78C6A9B69}"/>
                </a:ext>
              </a:extLst>
            </p:cNvPr>
            <p:cNvSpPr txBox="1"/>
            <p:nvPr/>
          </p:nvSpPr>
          <p:spPr>
            <a:xfrm>
              <a:off x="4744104" y="5357519"/>
              <a:ext cx="7464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endParaRPr lang="de-DE" sz="12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feld 68">
              <a:extLst>
                <a:ext uri="{FF2B5EF4-FFF2-40B4-BE49-F238E27FC236}">
                  <a16:creationId xmlns:a16="http://schemas.microsoft.com/office/drawing/2014/main" id="{488CC25A-D95B-D100-4B9A-E4912CFA0947}"/>
                </a:ext>
              </a:extLst>
            </p:cNvPr>
            <p:cNvSpPr txBox="1"/>
            <p:nvPr/>
          </p:nvSpPr>
          <p:spPr>
            <a:xfrm>
              <a:off x="6300220" y="5357519"/>
              <a:ext cx="7151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</a:p>
          </p:txBody>
        </p:sp>
      </p:grpSp>
      <p:sp>
        <p:nvSpPr>
          <p:cNvPr id="16" name="Rechteck 69">
            <a:extLst>
              <a:ext uri="{FF2B5EF4-FFF2-40B4-BE49-F238E27FC236}">
                <a16:creationId xmlns:a16="http://schemas.microsoft.com/office/drawing/2014/main" id="{AC486509-ECCB-FC7A-FA6C-94129ABEB338}"/>
              </a:ext>
            </a:extLst>
          </p:cNvPr>
          <p:cNvSpPr/>
          <p:nvPr/>
        </p:nvSpPr>
        <p:spPr>
          <a:xfrm>
            <a:off x="3438150" y="3633078"/>
            <a:ext cx="357190" cy="2857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hteck 72">
            <a:extLst>
              <a:ext uri="{FF2B5EF4-FFF2-40B4-BE49-F238E27FC236}">
                <a16:creationId xmlns:a16="http://schemas.microsoft.com/office/drawing/2014/main" id="{61F218A0-57EF-9E56-874A-3B5FDDAB0599}"/>
              </a:ext>
            </a:extLst>
          </p:cNvPr>
          <p:cNvSpPr/>
          <p:nvPr/>
        </p:nvSpPr>
        <p:spPr>
          <a:xfrm>
            <a:off x="2509456" y="2759445"/>
            <a:ext cx="935284" cy="115938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73">
            <a:extLst>
              <a:ext uri="{FF2B5EF4-FFF2-40B4-BE49-F238E27FC236}">
                <a16:creationId xmlns:a16="http://schemas.microsoft.com/office/drawing/2014/main" id="{79E39B1A-4C32-D21E-0A79-169C2D154665}"/>
              </a:ext>
            </a:extLst>
          </p:cNvPr>
          <p:cNvSpPr txBox="1"/>
          <p:nvPr/>
        </p:nvSpPr>
        <p:spPr>
          <a:xfrm>
            <a:off x="2514175" y="2208942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sz="12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happen?</a:t>
            </a:r>
          </a:p>
        </p:txBody>
      </p:sp>
      <p:sp>
        <p:nvSpPr>
          <p:cNvPr id="19" name="Textfeld 87">
            <a:extLst>
              <a:ext uri="{FF2B5EF4-FFF2-40B4-BE49-F238E27FC236}">
                <a16:creationId xmlns:a16="http://schemas.microsoft.com/office/drawing/2014/main" id="{76752676-707C-8BB9-2B38-C3AEBE49088A}"/>
              </a:ext>
            </a:extLst>
          </p:cNvPr>
          <p:cNvSpPr txBox="1"/>
          <p:nvPr/>
        </p:nvSpPr>
        <p:spPr>
          <a:xfrm>
            <a:off x="2375271" y="3933337"/>
            <a:ext cx="1502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pre-defined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100" i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queries</a:t>
            </a:r>
            <a:r>
              <a:rPr lang="de-DE" sz="1100" i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Textfeld 90">
            <a:extLst>
              <a:ext uri="{FF2B5EF4-FFF2-40B4-BE49-F238E27FC236}">
                <a16:creationId xmlns:a16="http://schemas.microsoft.com/office/drawing/2014/main" id="{F41DDE2C-6F11-980A-19FE-AF57385E2A0F}"/>
              </a:ext>
            </a:extLst>
          </p:cNvPr>
          <p:cNvSpPr txBox="1"/>
          <p:nvPr/>
        </p:nvSpPr>
        <p:spPr>
          <a:xfrm>
            <a:off x="2337396" y="4658265"/>
            <a:ext cx="581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b="1" dirty="0" err="1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</a:t>
            </a:r>
            <a:r>
              <a:rPr lang="de-DE" sz="1200" b="1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668938-9E8D-EF30-1693-19FB192B44B0}"/>
              </a:ext>
            </a:extLst>
          </p:cNvPr>
          <p:cNvGrpSpPr/>
          <p:nvPr/>
        </p:nvGrpSpPr>
        <p:grpSpPr>
          <a:xfrm>
            <a:off x="3994201" y="1914437"/>
            <a:ext cx="1535107" cy="3020827"/>
            <a:chOff x="2641711" y="2134056"/>
            <a:chExt cx="1535107" cy="3020827"/>
          </a:xfrm>
        </p:grpSpPr>
        <p:sp>
          <p:nvSpPr>
            <p:cNvPr id="22" name="Rechteck 58">
              <a:extLst>
                <a:ext uri="{FF2B5EF4-FFF2-40B4-BE49-F238E27FC236}">
                  <a16:creationId xmlns:a16="http://schemas.microsoft.com/office/drawing/2014/main" id="{3B5F185A-472E-6856-4D85-08A1DCC06E94}"/>
                </a:ext>
              </a:extLst>
            </p:cNvPr>
            <p:cNvSpPr/>
            <p:nvPr/>
          </p:nvSpPr>
          <p:spPr>
            <a:xfrm>
              <a:off x="2676620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62">
              <a:extLst>
                <a:ext uri="{FF2B5EF4-FFF2-40B4-BE49-F238E27FC236}">
                  <a16:creationId xmlns:a16="http://schemas.microsoft.com/office/drawing/2014/main" id="{BB014672-57AC-D487-4394-3A3B65C6D3F2}"/>
                </a:ext>
              </a:extLst>
            </p:cNvPr>
            <p:cNvSpPr txBox="1"/>
            <p:nvPr/>
          </p:nvSpPr>
          <p:spPr>
            <a:xfrm>
              <a:off x="3051129" y="2134056"/>
              <a:ext cx="795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Analysis</a:t>
              </a:r>
            </a:p>
          </p:txBody>
        </p:sp>
        <p:sp>
          <p:nvSpPr>
            <p:cNvPr id="24" name="Rechteck 70">
              <a:extLst>
                <a:ext uri="{FF2B5EF4-FFF2-40B4-BE49-F238E27FC236}">
                  <a16:creationId xmlns:a16="http://schemas.microsoft.com/office/drawing/2014/main" id="{6B032FC0-D599-8AB8-646E-FEC640B9FAF9}"/>
                </a:ext>
              </a:extLst>
            </p:cNvPr>
            <p:cNvSpPr/>
            <p:nvPr/>
          </p:nvSpPr>
          <p:spPr>
            <a:xfrm>
              <a:off x="2793450" y="3550568"/>
              <a:ext cx="935284" cy="5878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hteck 71">
              <a:extLst>
                <a:ext uri="{FF2B5EF4-FFF2-40B4-BE49-F238E27FC236}">
                  <a16:creationId xmlns:a16="http://schemas.microsoft.com/office/drawing/2014/main" id="{93838CB2-FF52-ABBD-D230-CCCF39D666FC}"/>
                </a:ext>
              </a:extLst>
            </p:cNvPr>
            <p:cNvSpPr/>
            <p:nvPr/>
          </p:nvSpPr>
          <p:spPr>
            <a:xfrm>
              <a:off x="2793450" y="2989950"/>
              <a:ext cx="935284" cy="56061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74">
              <a:extLst>
                <a:ext uri="{FF2B5EF4-FFF2-40B4-BE49-F238E27FC236}">
                  <a16:creationId xmlns:a16="http://schemas.microsoft.com/office/drawing/2014/main" id="{FD928B68-D583-8E64-998D-542AFCC59A1A}"/>
                </a:ext>
              </a:extLst>
            </p:cNvPr>
            <p:cNvSpPr txBox="1"/>
            <p:nvPr/>
          </p:nvSpPr>
          <p:spPr>
            <a:xfrm>
              <a:off x="2720683" y="2419808"/>
              <a:ext cx="1387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did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happen?</a:t>
              </a:r>
            </a:p>
          </p:txBody>
        </p:sp>
        <p:sp>
          <p:nvSpPr>
            <p:cNvPr id="27" name="Rechteck 83">
              <a:extLst>
                <a:ext uri="{FF2B5EF4-FFF2-40B4-BE49-F238E27FC236}">
                  <a16:creationId xmlns:a16="http://schemas.microsoft.com/office/drawing/2014/main" id="{B68488A3-B87C-F296-2BC0-9C63E8860C7D}"/>
                </a:ext>
              </a:extLst>
            </p:cNvPr>
            <p:cNvSpPr/>
            <p:nvPr/>
          </p:nvSpPr>
          <p:spPr>
            <a:xfrm>
              <a:off x="3722144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feld 86">
              <a:extLst>
                <a:ext uri="{FF2B5EF4-FFF2-40B4-BE49-F238E27FC236}">
                  <a16:creationId xmlns:a16="http://schemas.microsoft.com/office/drawing/2014/main" id="{BF00D773-B096-2C58-54F4-3B59026C2B01}"/>
                </a:ext>
              </a:extLst>
            </p:cNvPr>
            <p:cNvSpPr txBox="1"/>
            <p:nvPr/>
          </p:nvSpPr>
          <p:spPr>
            <a:xfrm>
              <a:off x="2674299" y="4161709"/>
              <a:ext cx="14864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number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Textfeld 91">
              <a:extLst>
                <a:ext uri="{FF2B5EF4-FFF2-40B4-BE49-F238E27FC236}">
                  <a16:creationId xmlns:a16="http://schemas.microsoft.com/office/drawing/2014/main" id="{6130CEE7-08CD-7D84-A47F-6C2C54B0AE83}"/>
                </a:ext>
              </a:extLst>
            </p:cNvPr>
            <p:cNvSpPr txBox="1"/>
            <p:nvPr/>
          </p:nvSpPr>
          <p:spPr>
            <a:xfrm>
              <a:off x="2641711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492BFF-0E5C-0403-CBC8-C8BF2C76F9B0}"/>
              </a:ext>
            </a:extLst>
          </p:cNvPr>
          <p:cNvGrpSpPr/>
          <p:nvPr/>
        </p:nvGrpSpPr>
        <p:grpSpPr>
          <a:xfrm>
            <a:off x="5637275" y="1914437"/>
            <a:ext cx="1535107" cy="3029580"/>
            <a:chOff x="4284785" y="2134056"/>
            <a:chExt cx="1535107" cy="3029580"/>
          </a:xfrm>
        </p:grpSpPr>
        <p:sp>
          <p:nvSpPr>
            <p:cNvPr id="31" name="Rechteck 59">
              <a:extLst>
                <a:ext uri="{FF2B5EF4-FFF2-40B4-BE49-F238E27FC236}">
                  <a16:creationId xmlns:a16="http://schemas.microsoft.com/office/drawing/2014/main" id="{7AE7D02D-86A9-06BA-E241-96AC206D583B}"/>
                </a:ext>
              </a:extLst>
            </p:cNvPr>
            <p:cNvSpPr/>
            <p:nvPr/>
          </p:nvSpPr>
          <p:spPr>
            <a:xfrm>
              <a:off x="4319694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63">
              <a:extLst>
                <a:ext uri="{FF2B5EF4-FFF2-40B4-BE49-F238E27FC236}">
                  <a16:creationId xmlns:a16="http://schemas.microsoft.com/office/drawing/2014/main" id="{E582B1A3-8B95-7FE7-E4AE-33FBD1DBD3C3}"/>
                </a:ext>
              </a:extLst>
            </p:cNvPr>
            <p:cNvSpPr txBox="1"/>
            <p:nvPr/>
          </p:nvSpPr>
          <p:spPr>
            <a:xfrm>
              <a:off x="4582337" y="2134056"/>
              <a:ext cx="1033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Forecasting</a:t>
              </a:r>
              <a:endParaRPr lang="de-DE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feld 75">
              <a:extLst>
                <a:ext uri="{FF2B5EF4-FFF2-40B4-BE49-F238E27FC236}">
                  <a16:creationId xmlns:a16="http://schemas.microsoft.com/office/drawing/2014/main" id="{FDC07775-4DAD-3227-EC3C-B4886060E3FC}"/>
                </a:ext>
              </a:extLst>
            </p:cNvPr>
            <p:cNvSpPr txBox="1"/>
            <p:nvPr/>
          </p:nvSpPr>
          <p:spPr>
            <a:xfrm>
              <a:off x="4347687" y="2419808"/>
              <a:ext cx="13965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will happen?</a:t>
              </a:r>
            </a:p>
          </p:txBody>
        </p:sp>
        <p:sp>
          <p:nvSpPr>
            <p:cNvPr id="34" name="Rechteck 77">
              <a:extLst>
                <a:ext uri="{FF2B5EF4-FFF2-40B4-BE49-F238E27FC236}">
                  <a16:creationId xmlns:a16="http://schemas.microsoft.com/office/drawing/2014/main" id="{FC0F3AB9-F441-E0B4-7605-77C02CAFB158}"/>
                </a:ext>
              </a:extLst>
            </p:cNvPr>
            <p:cNvSpPr/>
            <p:nvPr/>
          </p:nvSpPr>
          <p:spPr>
            <a:xfrm>
              <a:off x="4429934" y="3781259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78">
              <a:extLst>
                <a:ext uri="{FF2B5EF4-FFF2-40B4-BE49-F238E27FC236}">
                  <a16:creationId xmlns:a16="http://schemas.microsoft.com/office/drawing/2014/main" id="{52BFEE63-B890-1958-C17C-81C951245510}"/>
                </a:ext>
              </a:extLst>
            </p:cNvPr>
            <p:cNvSpPr/>
            <p:nvPr/>
          </p:nvSpPr>
          <p:spPr>
            <a:xfrm>
              <a:off x="4429934" y="3338813"/>
              <a:ext cx="935284" cy="44244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79">
              <a:extLst>
                <a:ext uri="{FF2B5EF4-FFF2-40B4-BE49-F238E27FC236}">
                  <a16:creationId xmlns:a16="http://schemas.microsoft.com/office/drawing/2014/main" id="{D0783DDC-4C9E-3576-96EB-104E6AE66DED}"/>
                </a:ext>
              </a:extLst>
            </p:cNvPr>
            <p:cNvSpPr/>
            <p:nvPr/>
          </p:nvSpPr>
          <p:spPr>
            <a:xfrm>
              <a:off x="4429934" y="2971260"/>
              <a:ext cx="935284" cy="394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84">
              <a:extLst>
                <a:ext uri="{FF2B5EF4-FFF2-40B4-BE49-F238E27FC236}">
                  <a16:creationId xmlns:a16="http://schemas.microsoft.com/office/drawing/2014/main" id="{37363AA2-870C-C739-E76D-9F693067F42C}"/>
                </a:ext>
              </a:extLst>
            </p:cNvPr>
            <p:cNvSpPr/>
            <p:nvPr/>
          </p:nvSpPr>
          <p:spPr>
            <a:xfrm>
              <a:off x="5371808" y="3852697"/>
              <a:ext cx="357190" cy="28575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feld 88">
              <a:extLst>
                <a:ext uri="{FF2B5EF4-FFF2-40B4-BE49-F238E27FC236}">
                  <a16:creationId xmlns:a16="http://schemas.microsoft.com/office/drawing/2014/main" id="{6FF6F1AF-79F1-E073-E710-4EB0E13528EB}"/>
                </a:ext>
              </a:extLst>
            </p:cNvPr>
            <p:cNvSpPr txBox="1"/>
            <p:nvPr/>
          </p:nvSpPr>
          <p:spPr>
            <a:xfrm>
              <a:off x="4289592" y="4162287"/>
              <a:ext cx="152912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Extension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model (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advanced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</p:txBody>
        </p:sp>
        <p:sp>
          <p:nvSpPr>
            <p:cNvPr id="39" name="Textfeld 92">
              <a:extLst>
                <a:ext uri="{FF2B5EF4-FFF2-40B4-BE49-F238E27FC236}">
                  <a16:creationId xmlns:a16="http://schemas.microsoft.com/office/drawing/2014/main" id="{8D9454A7-0BBE-09B2-D7C5-4AD3C493F17D}"/>
                </a:ext>
              </a:extLst>
            </p:cNvPr>
            <p:cNvSpPr txBox="1"/>
            <p:nvPr/>
          </p:nvSpPr>
          <p:spPr>
            <a:xfrm>
              <a:off x="4284785" y="4886637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EF360-7358-72ED-8424-CA6C401831A4}"/>
              </a:ext>
            </a:extLst>
          </p:cNvPr>
          <p:cNvGrpSpPr/>
          <p:nvPr/>
        </p:nvGrpSpPr>
        <p:grpSpPr>
          <a:xfrm>
            <a:off x="7266618" y="1914437"/>
            <a:ext cx="1548838" cy="3020827"/>
            <a:chOff x="5914128" y="2134056"/>
            <a:chExt cx="1548838" cy="3020827"/>
          </a:xfrm>
        </p:grpSpPr>
        <p:sp>
          <p:nvSpPr>
            <p:cNvPr id="41" name="Rechteck 60">
              <a:extLst>
                <a:ext uri="{FF2B5EF4-FFF2-40B4-BE49-F238E27FC236}">
                  <a16:creationId xmlns:a16="http://schemas.microsoft.com/office/drawing/2014/main" id="{339E7FEA-92B3-8F65-9DF5-73F7D7181599}"/>
                </a:ext>
              </a:extLst>
            </p:cNvPr>
            <p:cNvSpPr/>
            <p:nvPr/>
          </p:nvSpPr>
          <p:spPr>
            <a:xfrm>
              <a:off x="5962768" y="2134056"/>
              <a:ext cx="1500198" cy="30003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feld 64">
              <a:extLst>
                <a:ext uri="{FF2B5EF4-FFF2-40B4-BE49-F238E27FC236}">
                  <a16:creationId xmlns:a16="http://schemas.microsoft.com/office/drawing/2014/main" id="{6AB7399F-6800-FB4C-0B65-8DDA122CF6E5}"/>
                </a:ext>
              </a:extLst>
            </p:cNvPr>
            <p:cNvSpPr txBox="1"/>
            <p:nvPr/>
          </p:nvSpPr>
          <p:spPr>
            <a:xfrm>
              <a:off x="6101655" y="2134056"/>
              <a:ext cx="1261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BI</a:t>
              </a:r>
            </a:p>
          </p:txBody>
        </p:sp>
        <p:sp>
          <p:nvSpPr>
            <p:cNvPr id="43" name="Textfeld 76">
              <a:extLst>
                <a:ext uri="{FF2B5EF4-FFF2-40B4-BE49-F238E27FC236}">
                  <a16:creationId xmlns:a16="http://schemas.microsoft.com/office/drawing/2014/main" id="{E19FE8D0-766D-FEDD-3C98-2878A234CF33}"/>
                </a:ext>
              </a:extLst>
            </p:cNvPr>
            <p:cNvSpPr txBox="1"/>
            <p:nvPr/>
          </p:nvSpPr>
          <p:spPr>
            <a:xfrm>
              <a:off x="6138220" y="2419808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What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happens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2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now</a:t>
              </a:r>
              <a:r>
                <a:rPr lang="de-DE" sz="12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4" name="Rechteck 80">
              <a:extLst>
                <a:ext uri="{FF2B5EF4-FFF2-40B4-BE49-F238E27FC236}">
                  <a16:creationId xmlns:a16="http://schemas.microsoft.com/office/drawing/2014/main" id="{8D30AB9A-A706-50AF-84AD-695D84F1B684}"/>
                </a:ext>
              </a:extLst>
            </p:cNvPr>
            <p:cNvSpPr/>
            <p:nvPr/>
          </p:nvSpPr>
          <p:spPr>
            <a:xfrm>
              <a:off x="6069870" y="3852697"/>
              <a:ext cx="935284" cy="291372"/>
            </a:xfrm>
            <a:prstGeom prst="rect">
              <a:avLst/>
            </a:prstGeom>
            <a:solidFill>
              <a:srgbClr val="B2E928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81">
              <a:extLst>
                <a:ext uri="{FF2B5EF4-FFF2-40B4-BE49-F238E27FC236}">
                  <a16:creationId xmlns:a16="http://schemas.microsoft.com/office/drawing/2014/main" id="{906B3192-27A9-E351-BCE2-C695F7C7792B}"/>
                </a:ext>
              </a:extLst>
            </p:cNvPr>
            <p:cNvSpPr/>
            <p:nvPr/>
          </p:nvSpPr>
          <p:spPr>
            <a:xfrm>
              <a:off x="6069870" y="3352631"/>
              <a:ext cx="935284" cy="50006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82">
              <a:extLst>
                <a:ext uri="{FF2B5EF4-FFF2-40B4-BE49-F238E27FC236}">
                  <a16:creationId xmlns:a16="http://schemas.microsoft.com/office/drawing/2014/main" id="{86D62AB0-CF89-821C-9C67-7AFFE76838FD}"/>
                </a:ext>
              </a:extLst>
            </p:cNvPr>
            <p:cNvSpPr/>
            <p:nvPr/>
          </p:nvSpPr>
          <p:spPr>
            <a:xfrm>
              <a:off x="6069870" y="3066879"/>
              <a:ext cx="935284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85">
              <a:extLst>
                <a:ext uri="{FF2B5EF4-FFF2-40B4-BE49-F238E27FC236}">
                  <a16:creationId xmlns:a16="http://schemas.microsoft.com/office/drawing/2014/main" id="{6077E15E-DAEA-6557-645E-8E6D2D83CE9E}"/>
                </a:ext>
              </a:extLst>
            </p:cNvPr>
            <p:cNvSpPr/>
            <p:nvPr/>
          </p:nvSpPr>
          <p:spPr>
            <a:xfrm>
              <a:off x="7005154" y="2980225"/>
              <a:ext cx="360000" cy="116665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feld 89">
              <a:extLst>
                <a:ext uri="{FF2B5EF4-FFF2-40B4-BE49-F238E27FC236}">
                  <a16:creationId xmlns:a16="http://schemas.microsoft.com/office/drawing/2014/main" id="{8B7F0896-FE8F-E488-C76E-ABA30D56669E}"/>
                </a:ext>
              </a:extLst>
            </p:cNvPr>
            <p:cNvSpPr txBox="1"/>
            <p:nvPr/>
          </p:nvSpPr>
          <p:spPr>
            <a:xfrm>
              <a:off x="5957443" y="4169359"/>
              <a:ext cx="149111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Continuous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ad-hoc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propagated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sz="1100" i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updates</a:t>
              </a:r>
              <a:r>
                <a:rPr lang="de-DE" sz="1100" i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49" name="Textfeld 93">
              <a:extLst>
                <a:ext uri="{FF2B5EF4-FFF2-40B4-BE49-F238E27FC236}">
                  <a16:creationId xmlns:a16="http://schemas.microsoft.com/office/drawing/2014/main" id="{6DF7962E-2062-E2B7-D08C-1E66B108BC5A}"/>
                </a:ext>
              </a:extLst>
            </p:cNvPr>
            <p:cNvSpPr txBox="1"/>
            <p:nvPr/>
          </p:nvSpPr>
          <p:spPr>
            <a:xfrm>
              <a:off x="5914128" y="4877884"/>
              <a:ext cx="58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err="1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Step</a:t>
              </a:r>
              <a:r>
                <a:rPr lang="de-DE" sz="1200" b="1" dirty="0">
                  <a:solidFill>
                    <a:srgbClr val="55555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50" name="Rechteck 94">
              <a:extLst>
                <a:ext uri="{FF2B5EF4-FFF2-40B4-BE49-F238E27FC236}">
                  <a16:creationId xmlns:a16="http://schemas.microsoft.com/office/drawing/2014/main" id="{555FAD1B-6F14-E816-F2E6-0F188C493C30}"/>
                </a:ext>
              </a:extLst>
            </p:cNvPr>
            <p:cNvSpPr/>
            <p:nvPr/>
          </p:nvSpPr>
          <p:spPr>
            <a:xfrm>
              <a:off x="6071160" y="3767692"/>
              <a:ext cx="935284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95">
              <a:extLst>
                <a:ext uri="{FF2B5EF4-FFF2-40B4-BE49-F238E27FC236}">
                  <a16:creationId xmlns:a16="http://schemas.microsoft.com/office/drawing/2014/main" id="{B3D4058B-15AC-C003-FEB6-BA5AB0D97B4B}"/>
                </a:ext>
              </a:extLst>
            </p:cNvPr>
            <p:cNvSpPr/>
            <p:nvPr/>
          </p:nvSpPr>
          <p:spPr>
            <a:xfrm>
              <a:off x="6071160" y="3356743"/>
              <a:ext cx="935284" cy="410949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96">
              <a:extLst>
                <a:ext uri="{FF2B5EF4-FFF2-40B4-BE49-F238E27FC236}">
                  <a16:creationId xmlns:a16="http://schemas.microsoft.com/office/drawing/2014/main" id="{AE6D4A78-DFC1-565A-C8C3-7DB17E10A330}"/>
                </a:ext>
              </a:extLst>
            </p:cNvPr>
            <p:cNvSpPr/>
            <p:nvPr/>
          </p:nvSpPr>
          <p:spPr>
            <a:xfrm>
              <a:off x="6071160" y="2980226"/>
              <a:ext cx="935284" cy="3944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38B0352B-EDA8-58F4-FD1E-A2198A8D0858}"/>
              </a:ext>
            </a:extLst>
          </p:cNvPr>
          <p:cNvSpPr txBox="1"/>
          <p:nvPr/>
        </p:nvSpPr>
        <p:spPr>
          <a:xfrm>
            <a:off x="9266809" y="2699176"/>
            <a:ext cx="221160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State-of-the-Art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SotA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Column stores /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systems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w/ (multi-stage)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 buffers</a:t>
            </a:r>
          </a:p>
        </p:txBody>
      </p:sp>
    </p:spTree>
    <p:extLst>
      <p:ext uri="{BB962C8B-B14F-4D97-AF65-F5344CB8AC3E}">
        <p14:creationId xmlns:p14="http://schemas.microsoft.com/office/powerpoint/2010/main" val="35388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178F74-11B3-E178-7EF9-CCB0C7C257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 the days of </a:t>
            </a:r>
            <a:r>
              <a:rPr lang="en-US" dirty="0">
                <a:solidFill>
                  <a:schemeClr val="accent1"/>
                </a:solidFill>
              </a:rPr>
              <a:t>Kings and Priests</a:t>
            </a:r>
          </a:p>
          <a:p>
            <a:pPr lvl="1"/>
            <a:r>
              <a:rPr lang="en-US" dirty="0"/>
              <a:t>Computers and Data: Crown Jewels</a:t>
            </a:r>
          </a:p>
          <a:p>
            <a:pPr lvl="1"/>
            <a:r>
              <a:rPr lang="de-DE" dirty="0" err="1"/>
              <a:t>Executives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computers</a:t>
            </a:r>
            <a:endParaRPr lang="de-DE" dirty="0"/>
          </a:p>
          <a:p>
            <a:pPr lvl="2"/>
            <a:r>
              <a:rPr lang="en-US" dirty="0"/>
              <a:t>But cannot work with them directly</a:t>
            </a:r>
          </a:p>
          <a:p>
            <a:pPr lvl="1"/>
            <a:r>
              <a:rPr lang="de-DE" dirty="0"/>
              <a:t>The DBA “</a:t>
            </a:r>
            <a:r>
              <a:rPr lang="de-DE" dirty="0" err="1"/>
              <a:t>Priesthood</a:t>
            </a:r>
            <a:r>
              <a:rPr lang="de-DE" dirty="0"/>
              <a:t>”</a:t>
            </a:r>
          </a:p>
          <a:p>
            <a:pPr lvl="2"/>
            <a:r>
              <a:rPr lang="de-DE" dirty="0"/>
              <a:t>And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Acronymia</a:t>
            </a:r>
            <a:r>
              <a:rPr lang="de-DE" dirty="0"/>
              <a:t>: EDW, BI, OLAP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Architected</a:t>
            </a:r>
            <a:r>
              <a:rPr lang="de-DE" dirty="0"/>
              <a:t> Enterprise DWH</a:t>
            </a:r>
          </a:p>
          <a:p>
            <a:pPr lvl="1"/>
            <a:r>
              <a:rPr lang="de-DE" dirty="0"/>
              <a:t>Rational </a:t>
            </a:r>
            <a:r>
              <a:rPr lang="de-DE" dirty="0" err="1"/>
              <a:t>behavior</a:t>
            </a:r>
            <a:r>
              <a:rPr lang="de-DE" dirty="0"/>
              <a:t> … </a:t>
            </a:r>
            <a:r>
              <a:rPr lang="de-DE" b="1" dirty="0" err="1">
                <a:solidFill>
                  <a:schemeClr val="accent1"/>
                </a:solidFill>
              </a:rPr>
              <a:t>for</a:t>
            </a:r>
            <a:r>
              <a:rPr lang="de-DE" b="1" dirty="0">
                <a:solidFill>
                  <a:schemeClr val="accent1"/>
                </a:solidFill>
              </a:rPr>
              <a:t> a </a:t>
            </a:r>
            <a:r>
              <a:rPr lang="de-DE" b="1" dirty="0" err="1">
                <a:solidFill>
                  <a:schemeClr val="accent1"/>
                </a:solidFill>
              </a:rPr>
              <a:t>bygone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era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i="1" dirty="0"/>
              <a:t>“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point</a:t>
            </a:r>
            <a:r>
              <a:rPr lang="de-DE" i="1" dirty="0"/>
              <a:t> in </a:t>
            </a:r>
            <a:r>
              <a:rPr lang="de-DE" i="1" dirty="0" err="1"/>
              <a:t>bringing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… </a:t>
            </a:r>
            <a:r>
              <a:rPr lang="de-DE" i="1" dirty="0" err="1"/>
              <a:t>into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br>
              <a:rPr lang="de-DE" i="1" dirty="0"/>
            </a:br>
            <a:r>
              <a:rPr lang="de-DE" i="1" dirty="0" err="1"/>
              <a:t>warehouse</a:t>
            </a:r>
            <a:r>
              <a:rPr lang="de-DE" i="1" dirty="0"/>
              <a:t> </a:t>
            </a:r>
            <a:r>
              <a:rPr lang="de-DE" i="1" dirty="0" err="1"/>
              <a:t>environment</a:t>
            </a:r>
            <a:r>
              <a:rPr lang="de-DE" i="1" dirty="0"/>
              <a:t> </a:t>
            </a:r>
            <a:r>
              <a:rPr lang="de-DE" i="1" dirty="0" err="1"/>
              <a:t>without</a:t>
            </a:r>
            <a:r>
              <a:rPr lang="de-DE" i="1" dirty="0"/>
              <a:t> </a:t>
            </a:r>
            <a:r>
              <a:rPr lang="de-DE" i="1" dirty="0" err="1"/>
              <a:t>integrating</a:t>
            </a:r>
            <a:r>
              <a:rPr lang="de-DE" i="1" dirty="0"/>
              <a:t> it.”</a:t>
            </a:r>
          </a:p>
          <a:p>
            <a:pPr lvl="1">
              <a:buNone/>
            </a:pPr>
            <a:r>
              <a:rPr lang="de-DE" dirty="0"/>
              <a:t>	—Bill </a:t>
            </a:r>
            <a:r>
              <a:rPr lang="de-DE" dirty="0" err="1"/>
              <a:t>Inmon</a:t>
            </a:r>
            <a:r>
              <a:rPr lang="de-DE" dirty="0"/>
              <a:t>, Building </a:t>
            </a:r>
            <a:r>
              <a:rPr lang="de-DE" dirty="0" err="1"/>
              <a:t>the</a:t>
            </a:r>
            <a:r>
              <a:rPr lang="de-DE" dirty="0"/>
              <a:t> Data Warehouse, 2005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588C9-E856-BD6B-36A2-32CAEB4D04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39BBCB-CC5E-8BE8-65D8-C45B4D67B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5362" y="1005105"/>
            <a:ext cx="31528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1AB04DF-3F3D-D14F-6FDF-079449F2F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414" y="579732"/>
            <a:ext cx="1325132" cy="9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D0092DE-C4D8-DBDA-815A-56060EE9D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1034" y="1986413"/>
            <a:ext cx="722680" cy="108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543824E-B4C1-25C6-A291-9A8AB28EE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8230" y="3609023"/>
            <a:ext cx="31354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92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00CE7-297E-7F50-618D-0DAA8DE9A7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err="1"/>
              <a:t>Magnetic</a:t>
            </a:r>
            <a:endParaRPr lang="de-DE" dirty="0"/>
          </a:p>
          <a:p>
            <a:pPr lvl="1"/>
            <a:r>
              <a:rPr lang="de-DE" b="1" dirty="0"/>
              <a:t>„</a:t>
            </a:r>
            <a:r>
              <a:rPr lang="de-DE" b="1" dirty="0" err="1"/>
              <a:t>Attract</a:t>
            </a:r>
            <a:r>
              <a:rPr lang="de-DE" b="1" dirty="0"/>
              <a:t> </a:t>
            </a:r>
            <a:r>
              <a:rPr lang="de-DE" b="1" dirty="0" err="1"/>
              <a:t>data</a:t>
            </a:r>
            <a:r>
              <a:rPr lang="de-DE" b="1" dirty="0"/>
              <a:t> and </a:t>
            </a:r>
            <a:r>
              <a:rPr lang="de-DE" b="1" dirty="0" err="1"/>
              <a:t>practitioners</a:t>
            </a:r>
            <a:r>
              <a:rPr lang="de-DE" b="1" dirty="0"/>
              <a:t>“</a:t>
            </a:r>
          </a:p>
          <a:p>
            <a:pPr lvl="1"/>
            <a:r>
              <a:rPr lang="de-DE" dirty="0"/>
              <a:t>Use all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irrespective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  <a:p>
            <a:r>
              <a:rPr lang="de-DE" dirty="0"/>
              <a:t>Agile</a:t>
            </a:r>
          </a:p>
          <a:p>
            <a:pPr lvl="1"/>
            <a:r>
              <a:rPr lang="de-DE" b="1" dirty="0"/>
              <a:t>„Rapid </a:t>
            </a:r>
            <a:r>
              <a:rPr lang="de-DE" b="1" dirty="0" err="1"/>
              <a:t>iteration</a:t>
            </a:r>
            <a:r>
              <a:rPr lang="de-DE" b="1" dirty="0"/>
              <a:t>: </a:t>
            </a:r>
            <a:r>
              <a:rPr lang="de-DE" b="1" dirty="0" err="1"/>
              <a:t>ingest</a:t>
            </a:r>
            <a:r>
              <a:rPr lang="de-DE" b="1" dirty="0"/>
              <a:t>, </a:t>
            </a:r>
            <a:r>
              <a:rPr lang="de-DE" b="1" dirty="0" err="1"/>
              <a:t>analyze</a:t>
            </a:r>
            <a:r>
              <a:rPr lang="de-DE" b="1" dirty="0"/>
              <a:t>, </a:t>
            </a:r>
            <a:r>
              <a:rPr lang="de-DE" b="1" dirty="0" err="1"/>
              <a:t>productionalize</a:t>
            </a:r>
            <a:r>
              <a:rPr lang="de-DE" b="1" dirty="0"/>
              <a:t>“</a:t>
            </a:r>
          </a:p>
          <a:p>
            <a:pPr lvl="1"/>
            <a:r>
              <a:rPr lang="de-DE" dirty="0" err="1"/>
              <a:t>Continuous</a:t>
            </a:r>
            <a:r>
              <a:rPr lang="de-DE" dirty="0"/>
              <a:t> and fast </a:t>
            </a:r>
            <a:r>
              <a:rPr lang="de-DE" dirty="0" err="1"/>
              <a:t>evolution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physical</a:t>
            </a:r>
            <a:r>
              <a:rPr lang="de-DE" dirty="0"/>
              <a:t> and </a:t>
            </a:r>
            <a:r>
              <a:rPr lang="de-DE" dirty="0" err="1"/>
              <a:t>logical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(ELT, </a:t>
            </a:r>
            <a:r>
              <a:rPr lang="de-DE" dirty="0" err="1"/>
              <a:t>no</a:t>
            </a:r>
            <a:r>
              <a:rPr lang="de-DE" dirty="0"/>
              <a:t> ETL)</a:t>
            </a:r>
          </a:p>
          <a:p>
            <a:r>
              <a:rPr lang="de-DE" dirty="0"/>
              <a:t>Deep</a:t>
            </a:r>
          </a:p>
          <a:p>
            <a:pPr lvl="1"/>
            <a:r>
              <a:rPr lang="de-DE" b="1" dirty="0"/>
              <a:t>„Sophisticated </a:t>
            </a:r>
            <a:r>
              <a:rPr lang="de-DE" b="1" dirty="0" err="1"/>
              <a:t>analytics</a:t>
            </a:r>
            <a:r>
              <a:rPr lang="de-DE" b="1" dirty="0"/>
              <a:t> in Big Data“</a:t>
            </a:r>
          </a:p>
          <a:p>
            <a:pPr lvl="1"/>
            <a:r>
              <a:rPr lang="de-DE" dirty="0"/>
              <a:t>Ad-hoc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analytics</a:t>
            </a:r>
            <a:r>
              <a:rPr lang="de-DE" dirty="0"/>
              <a:t> and </a:t>
            </a:r>
            <a:r>
              <a:rPr lang="de-DE" dirty="0" err="1"/>
              <a:t>statistics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56854-48EB-9D3C-9896-01DF802DD6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MAD Skills, cont.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3014419-BC39-20F5-1220-BC98E42AF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4729" t="5006" r="18749" b="34915"/>
          <a:stretch>
            <a:fillRect/>
          </a:stretch>
        </p:blipFill>
        <p:spPr bwMode="auto">
          <a:xfrm>
            <a:off x="6470366" y="396545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FA9FE8F0-1F7B-0907-A96B-9CF19FDE8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512" t="29840" r="36392" b="47984"/>
          <a:stretch>
            <a:fillRect/>
          </a:stretch>
        </p:blipFill>
        <p:spPr bwMode="auto">
          <a:xfrm>
            <a:off x="7656603" y="1334813"/>
            <a:ext cx="731581" cy="10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A836E391-62A6-44FC-17C0-99DA4441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7560" t="12096" r="31856" b="42856"/>
          <a:stretch>
            <a:fillRect/>
          </a:stretch>
        </p:blipFill>
        <p:spPr bwMode="auto">
          <a:xfrm>
            <a:off x="7508307" y="2496384"/>
            <a:ext cx="2008926" cy="112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A148C63-95E1-2D6E-D636-8AF41A84B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8144" r="13817"/>
          <a:stretch>
            <a:fillRect/>
          </a:stretch>
        </p:blipFill>
        <p:spPr bwMode="auto">
          <a:xfrm>
            <a:off x="8563762" y="3772353"/>
            <a:ext cx="1362988" cy="150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B78C23-22B1-8EEB-5C6D-BA92206DD485}"/>
              </a:ext>
            </a:extLst>
          </p:cNvPr>
          <p:cNvSpPr txBox="1"/>
          <p:nvPr/>
        </p:nvSpPr>
        <p:spPr>
          <a:xfrm>
            <a:off x="1186995" y="5086184"/>
            <a:ext cx="3686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Cohen, B. Dolan, M. Dunlap, J.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C. Welton: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 Skills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New Analysis Practices for Big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2(2)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18E236-4D71-59C7-1B9B-0A626EDCC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58" y="514144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13088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8035B9-B3AB-B4B7-F52B-EBFF14BFA6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Google</a:t>
            </a:r>
            <a:r>
              <a:rPr lang="en-US" dirty="0"/>
              <a:t> Big Query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Amazon</a:t>
            </a:r>
            <a:r>
              <a:rPr lang="en-US" dirty="0"/>
              <a:t> Redshift</a:t>
            </a:r>
          </a:p>
          <a:p>
            <a:endParaRPr lang="en-US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Microsoft</a:t>
            </a:r>
            <a:r>
              <a:rPr lang="en-US" dirty="0"/>
              <a:t> Azure Data Warehouse </a:t>
            </a:r>
          </a:p>
          <a:p>
            <a:endParaRPr lang="en-US" dirty="0"/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IBM</a:t>
            </a:r>
            <a:r>
              <a:rPr lang="en-US" dirty="0"/>
              <a:t> </a:t>
            </a:r>
            <a:r>
              <a:rPr lang="en-US" dirty="0" err="1"/>
              <a:t>BlueMix</a:t>
            </a:r>
            <a:r>
              <a:rPr lang="en-US" dirty="0"/>
              <a:t> </a:t>
            </a:r>
            <a:r>
              <a:rPr lang="en-US" dirty="0" err="1"/>
              <a:t>dashDB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#5 </a:t>
            </a:r>
            <a:r>
              <a:rPr lang="en-US" dirty="0">
                <a:solidFill>
                  <a:srgbClr val="7889FB"/>
                </a:solidFill>
              </a:rPr>
              <a:t>Snowflake</a:t>
            </a:r>
            <a:r>
              <a:rPr lang="en-US" dirty="0"/>
              <a:t> Data Warehouse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5E1E2-C365-52BB-4A1A-7148F0C5BC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Trend: Cloud Data Warehousing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38F2E-AB4E-4BFE-0AC3-CF2876D6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226" y="4558982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73B715-E3C3-56A2-00EA-6CCDA5BC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227" y="3812025"/>
            <a:ext cx="4977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97B9F8-0A8E-BE23-4707-19F325DD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227" y="202082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58E7F6-66CA-6DAA-41DD-0BB6B0C03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227" y="12394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52AEB1-03F1-3AAF-08BB-4D888FC1C3BF}"/>
              </a:ext>
            </a:extLst>
          </p:cNvPr>
          <p:cNvSpPr txBox="1"/>
          <p:nvPr/>
        </p:nvSpPr>
        <p:spPr>
          <a:xfrm>
            <a:off x="5751203" y="1265302"/>
            <a:ext cx="344658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[Google, Kazunori Sato: An Inside Look at Google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BigQuery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Google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7B7B21-9912-56B3-6D95-9F5438F89E94}"/>
              </a:ext>
            </a:extLst>
          </p:cNvPr>
          <p:cNvSpPr txBox="1"/>
          <p:nvPr/>
        </p:nvSpPr>
        <p:spPr>
          <a:xfrm>
            <a:off x="5528011" y="1853563"/>
            <a:ext cx="36592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[Anurag Gupta, Deepak Agarwal, Derek Tan, Jakub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Kulesza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Rahul Pathak, Stefano Stefani,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Vidhya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Srinivasan: Amazon Redshift and the Case for Simpler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AD96B8-CEDE-C93A-C852-0A96762A03D4}"/>
              </a:ext>
            </a:extLst>
          </p:cNvPr>
          <p:cNvSpPr txBox="1"/>
          <p:nvPr/>
        </p:nvSpPr>
        <p:spPr>
          <a:xfrm>
            <a:off x="6233524" y="3760997"/>
            <a:ext cx="29475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[IBM: IBM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dashDB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- Cloud-based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as-a-service, built for analytics, IBM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White Paper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4142D-8A1E-868C-1139-5CEE226A7B63}"/>
              </a:ext>
            </a:extLst>
          </p:cNvPr>
          <p:cNvSpPr txBox="1"/>
          <p:nvPr/>
        </p:nvSpPr>
        <p:spPr>
          <a:xfrm>
            <a:off x="5841639" y="4599751"/>
            <a:ext cx="33310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Benoît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Dageville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The Snowflake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Elastic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Warehouse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BAFE6-A050-8A42-0624-C3093161E191}"/>
              </a:ext>
            </a:extLst>
          </p:cNvPr>
          <p:cNvSpPr txBox="1"/>
          <p:nvPr/>
        </p:nvSpPr>
        <p:spPr>
          <a:xfrm>
            <a:off x="10091788" y="2875974"/>
            <a:ext cx="1761719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Distributed Data Storage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(w/ more details on internals of Cloud DBMS)</a:t>
            </a:r>
          </a:p>
        </p:txBody>
      </p:sp>
    </p:spTree>
    <p:extLst>
      <p:ext uri="{BB962C8B-B14F-4D97-AF65-F5344CB8AC3E}">
        <p14:creationId xmlns:p14="http://schemas.microsoft.com/office/powerpoint/2010/main" val="2152539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D762A2-1302-4268-12B0-41E1AB91BE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The central metaphor of multi-dimensional modeling is the data cube, described by </a:t>
            </a:r>
            <a:br>
              <a:rPr lang="en-US" dirty="0"/>
            </a:br>
            <a:r>
              <a:rPr lang="en-US" dirty="0"/>
              <a:t>dimensions and measures. Which of the following </a:t>
            </a:r>
            <a:r>
              <a:rPr lang="en-US" dirty="0">
                <a:solidFill>
                  <a:srgbClr val="7889FB"/>
                </a:solidFill>
              </a:rPr>
              <a:t>Date dimension hierarchies</a:t>
            </a:r>
            <a:r>
              <a:rPr lang="en-US" dirty="0"/>
              <a:t> are </a:t>
            </a:r>
            <a:r>
              <a:rPr lang="en-US" dirty="0">
                <a:solidFill>
                  <a:srgbClr val="7889FB"/>
                </a:solidFill>
              </a:rPr>
              <a:t>well-formed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Mark each hierarchy as valid (✓) or invalid (x) and name the violations. [5 points]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E91F-FAA5-C360-A6D9-39FBACA8EE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BREAK and Test Yourself!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1C62C-6BDB-33C8-4DD3-B32740511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5" y="2436353"/>
            <a:ext cx="11083636" cy="2437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CA2106-9F7B-0DFB-2DF4-09A4DB6CE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74" y="4937326"/>
            <a:ext cx="481498" cy="484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7C2F49-54D6-BE08-5379-460D93F4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435" y="4946793"/>
            <a:ext cx="459858" cy="465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C668AA-EDCB-2D0E-449C-08CA477EB55D}"/>
              </a:ext>
            </a:extLst>
          </p:cNvPr>
          <p:cNvSpPr txBox="1"/>
          <p:nvPr/>
        </p:nvSpPr>
        <p:spPr>
          <a:xfrm>
            <a:off x="2584688" y="5406266"/>
            <a:ext cx="17168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top element)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3FEE63-4B12-E7AE-A366-1142C6E80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34" y="4949875"/>
            <a:ext cx="481498" cy="484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FBA542-ACF4-FFD7-6D0F-3AEB78A34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600" y="4701157"/>
            <a:ext cx="459858" cy="4652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8952635-C328-C740-C7A3-60A927E98DE1}"/>
              </a:ext>
            </a:extLst>
          </p:cNvPr>
          <p:cNvSpPr txBox="1"/>
          <p:nvPr/>
        </p:nvSpPr>
        <p:spPr>
          <a:xfrm>
            <a:off x="6881388" y="5160630"/>
            <a:ext cx="20773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bottom element)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52AE50-0848-1089-19EC-65418AC10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471" y="4444769"/>
            <a:ext cx="459858" cy="4652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28C7A2-B6F2-C5D2-B703-2F326082E2EF}"/>
              </a:ext>
            </a:extLst>
          </p:cNvPr>
          <p:cNvSpPr txBox="1"/>
          <p:nvPr/>
        </p:nvSpPr>
        <p:spPr>
          <a:xfrm>
            <a:off x="9328873" y="4904238"/>
            <a:ext cx="228510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(dims not independent)</a:t>
            </a:r>
          </a:p>
        </p:txBody>
      </p:sp>
    </p:spTree>
    <p:extLst>
      <p:ext uri="{BB962C8B-B14F-4D97-AF65-F5344CB8AC3E}">
        <p14:creationId xmlns:p14="http://schemas.microsoft.com/office/powerpoint/2010/main" val="6127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E14AE8-7B02-A587-5702-9DB2FB8977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Extraction, Transformation, Loading (ETL)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47990-B047-A2F4-E474-5CA2082287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6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D030E-4C61-3334-6FB6-803CE72499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ETL process refers to the overall process of obtaining data from the source systems, </a:t>
            </a:r>
            <a:br>
              <a:rPr lang="en-US" dirty="0"/>
            </a:br>
            <a:r>
              <a:rPr lang="en-US" dirty="0"/>
              <a:t>cleaning and transforming it, and loading it into the DWH </a:t>
            </a:r>
          </a:p>
          <a:p>
            <a:pPr lvl="1"/>
            <a:r>
              <a:rPr lang="en-US" dirty="0"/>
              <a:t>Subsumes many integration and cleaning techniques</a:t>
            </a:r>
          </a:p>
          <a:p>
            <a:pPr lvl="2"/>
            <a:endParaRPr lang="en-US" sz="10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ETL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Transform data via dedicated data flows or in staging area</a:t>
            </a:r>
          </a:p>
          <a:p>
            <a:pPr lvl="1"/>
            <a:r>
              <a:rPr lang="en-US" dirty="0"/>
              <a:t>Load cleaned and transformed data into DWH</a:t>
            </a:r>
          </a:p>
          <a:p>
            <a:pPr lvl="2"/>
            <a:endParaRPr lang="en-US" sz="10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ELT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Extract data from heterogeneous sources</a:t>
            </a:r>
          </a:p>
          <a:p>
            <a:pPr lvl="1"/>
            <a:r>
              <a:rPr lang="en-US" dirty="0"/>
              <a:t>Load raw data directly into DWH</a:t>
            </a:r>
          </a:p>
          <a:p>
            <a:pPr lvl="1"/>
            <a:r>
              <a:rPr lang="en-US" dirty="0"/>
              <a:t>Perform data transformations inside the DWH via SQL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 allows for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automatic optimization of execution plans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A0C8E-2B94-D275-7F40-F6F088E6C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Extract-Transform-Load (ETL) Overview</a:t>
            </a:r>
          </a:p>
        </p:txBody>
      </p:sp>
    </p:spTree>
    <p:extLst>
      <p:ext uri="{BB962C8B-B14F-4D97-AF65-F5344CB8AC3E}">
        <p14:creationId xmlns:p14="http://schemas.microsoft.com/office/powerpoint/2010/main" val="2321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2D262-CD7B-680F-7E45-8054731ED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Heterogeneity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9E9ACF-445B-279B-6BD7-D9ECF117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81" y="47390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B3E2F7-C3A0-6443-775E-54C02665015B}"/>
              </a:ext>
            </a:extLst>
          </p:cNvPr>
          <p:cNvSpPr txBox="1"/>
          <p:nvPr/>
        </p:nvSpPr>
        <p:spPr>
          <a:xfrm>
            <a:off x="6096000" y="323177"/>
            <a:ext cx="362544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[J. Hammer,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Stonebraker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Topsakal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THALIA: Test Harness for the Assessment of Legacy Information Integration Approaches. U Florida, TR05-001,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3" name="Textfeld 4">
            <a:extLst>
              <a:ext uri="{FF2B5EF4-FFF2-40B4-BE49-F238E27FC236}">
                <a16:creationId xmlns:a16="http://schemas.microsoft.com/office/drawing/2014/main" id="{52C5D929-5FFB-21F5-696D-B3F8421253A1}"/>
              </a:ext>
            </a:extLst>
          </p:cNvPr>
          <p:cNvSpPr txBox="1"/>
          <p:nvPr/>
        </p:nvSpPr>
        <p:spPr>
          <a:xfrm>
            <a:off x="4682094" y="1269200"/>
            <a:ext cx="207170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Heterogeneity</a:t>
            </a:r>
          </a:p>
        </p:txBody>
      </p:sp>
      <p:sp>
        <p:nvSpPr>
          <p:cNvPr id="34" name="Textfeld 5">
            <a:extLst>
              <a:ext uri="{FF2B5EF4-FFF2-40B4-BE49-F238E27FC236}">
                <a16:creationId xmlns:a16="http://schemas.microsoft.com/office/drawing/2014/main" id="{4DD5EDCF-0571-2014-0C17-C92681F52C0E}"/>
              </a:ext>
            </a:extLst>
          </p:cNvPr>
          <p:cNvSpPr txBox="1"/>
          <p:nvPr/>
        </p:nvSpPr>
        <p:spPr>
          <a:xfrm>
            <a:off x="6825234" y="194236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Heterogeneity</a:t>
            </a:r>
          </a:p>
        </p:txBody>
      </p:sp>
      <p:sp>
        <p:nvSpPr>
          <p:cNvPr id="35" name="Textfeld 6">
            <a:extLst>
              <a:ext uri="{FF2B5EF4-FFF2-40B4-BE49-F238E27FC236}">
                <a16:creationId xmlns:a16="http://schemas.microsoft.com/office/drawing/2014/main" id="{D8309F6D-4BB0-5A92-8AEF-57590A840534}"/>
              </a:ext>
            </a:extLst>
          </p:cNvPr>
          <p:cNvSpPr txBox="1"/>
          <p:nvPr/>
        </p:nvSpPr>
        <p:spPr>
          <a:xfrm>
            <a:off x="2610392" y="1955635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Semantic Heterogeneity</a:t>
            </a:r>
          </a:p>
        </p:txBody>
      </p:sp>
      <p:sp>
        <p:nvSpPr>
          <p:cNvPr id="36" name="Textfeld 7">
            <a:extLst>
              <a:ext uri="{FF2B5EF4-FFF2-40B4-BE49-F238E27FC236}">
                <a16:creationId xmlns:a16="http://schemas.microsoft.com/office/drawing/2014/main" id="{7A438693-348A-67C1-99D1-3716A7BDD877}"/>
              </a:ext>
            </a:extLst>
          </p:cNvPr>
          <p:cNvSpPr txBox="1"/>
          <p:nvPr/>
        </p:nvSpPr>
        <p:spPr>
          <a:xfrm>
            <a:off x="1538822" y="2912274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Attribute Heterogeneity</a:t>
            </a:r>
          </a:p>
        </p:txBody>
      </p:sp>
      <p:sp>
        <p:nvSpPr>
          <p:cNvPr id="37" name="Textfeld 8">
            <a:extLst>
              <a:ext uri="{FF2B5EF4-FFF2-40B4-BE49-F238E27FC236}">
                <a16:creationId xmlns:a16="http://schemas.microsoft.com/office/drawing/2014/main" id="{F786FE52-E7CC-D98A-6489-F4AFDABBF27F}"/>
              </a:ext>
            </a:extLst>
          </p:cNvPr>
          <p:cNvSpPr txBox="1"/>
          <p:nvPr/>
        </p:nvSpPr>
        <p:spPr>
          <a:xfrm>
            <a:off x="3896276" y="2899003"/>
            <a:ext cx="207170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cxnSp>
        <p:nvCxnSpPr>
          <p:cNvPr id="38" name="Gerade Verbindung mit Pfeil 9">
            <a:extLst>
              <a:ext uri="{FF2B5EF4-FFF2-40B4-BE49-F238E27FC236}">
                <a16:creationId xmlns:a16="http://schemas.microsoft.com/office/drawing/2014/main" id="{18CADDDE-A987-4642-EBC5-B1C3E0AC320B}"/>
              </a:ext>
            </a:extLst>
          </p:cNvPr>
          <p:cNvCxnSpPr>
            <a:stCxn id="33" idx="2"/>
            <a:endCxn id="35" idx="0"/>
          </p:cNvCxnSpPr>
          <p:nvPr/>
        </p:nvCxnSpPr>
        <p:spPr bwMode="auto">
          <a:xfrm flipH="1">
            <a:off x="3646243" y="1638532"/>
            <a:ext cx="2071702" cy="317103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Gerade Verbindung mit Pfeil 10">
            <a:extLst>
              <a:ext uri="{FF2B5EF4-FFF2-40B4-BE49-F238E27FC236}">
                <a16:creationId xmlns:a16="http://schemas.microsoft.com/office/drawing/2014/main" id="{1C762A76-5863-0D1E-FAFF-DC208AFC7976}"/>
              </a:ext>
            </a:extLst>
          </p:cNvPr>
          <p:cNvCxnSpPr>
            <a:stCxn id="33" idx="2"/>
            <a:endCxn id="34" idx="0"/>
          </p:cNvCxnSpPr>
          <p:nvPr/>
        </p:nvCxnSpPr>
        <p:spPr bwMode="auto">
          <a:xfrm>
            <a:off x="5717945" y="1638532"/>
            <a:ext cx="2143140" cy="303832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0" name="Gerade Verbindung mit Pfeil 11">
            <a:extLst>
              <a:ext uri="{FF2B5EF4-FFF2-40B4-BE49-F238E27FC236}">
                <a16:creationId xmlns:a16="http://schemas.microsoft.com/office/drawing/2014/main" id="{46A2989C-02E6-12C2-C15E-C1698470CAEF}"/>
              </a:ext>
            </a:extLst>
          </p:cNvPr>
          <p:cNvCxnSpPr>
            <a:stCxn id="35" idx="2"/>
            <a:endCxn id="37" idx="0"/>
          </p:cNvCxnSpPr>
          <p:nvPr/>
        </p:nvCxnSpPr>
        <p:spPr bwMode="auto">
          <a:xfrm>
            <a:off x="3646243" y="2601966"/>
            <a:ext cx="1285884" cy="297037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1" name="Gerade Verbindung mit Pfeil 12">
            <a:extLst>
              <a:ext uri="{FF2B5EF4-FFF2-40B4-BE49-F238E27FC236}">
                <a16:creationId xmlns:a16="http://schemas.microsoft.com/office/drawing/2014/main" id="{F8FB0D60-E1F4-89C1-227B-E923D24CAB63}"/>
              </a:ext>
            </a:extLst>
          </p:cNvPr>
          <p:cNvCxnSpPr>
            <a:stCxn id="35" idx="2"/>
            <a:endCxn id="36" idx="0"/>
          </p:cNvCxnSpPr>
          <p:nvPr/>
        </p:nvCxnSpPr>
        <p:spPr bwMode="auto">
          <a:xfrm flipH="1">
            <a:off x="2574673" y="2601966"/>
            <a:ext cx="1071570" cy="310308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0C66F27-472E-821C-5272-7A8A45A7C72F}"/>
              </a:ext>
            </a:extLst>
          </p:cNvPr>
          <p:cNvGrpSpPr/>
          <p:nvPr/>
        </p:nvGrpSpPr>
        <p:grpSpPr>
          <a:xfrm>
            <a:off x="1395946" y="3559398"/>
            <a:ext cx="2357454" cy="2098297"/>
            <a:chOff x="1395946" y="3559398"/>
            <a:chExt cx="2357454" cy="2098297"/>
          </a:xfrm>
        </p:grpSpPr>
        <p:sp>
          <p:nvSpPr>
            <p:cNvPr id="42" name="Textfeld 13">
              <a:extLst>
                <a:ext uri="{FF2B5EF4-FFF2-40B4-BE49-F238E27FC236}">
                  <a16:creationId xmlns:a16="http://schemas.microsoft.com/office/drawing/2014/main" id="{BEF3ACBA-312F-1D8F-2E2E-141264023FD4}"/>
                </a:ext>
              </a:extLst>
            </p:cNvPr>
            <p:cNvSpPr txBox="1"/>
            <p:nvPr/>
          </p:nvSpPr>
          <p:spPr>
            <a:xfrm>
              <a:off x="1395946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Synonyms/homonyms</a:t>
              </a:r>
            </a:p>
          </p:txBody>
        </p:sp>
        <p:sp>
          <p:nvSpPr>
            <p:cNvPr id="43" name="Textfeld 14">
              <a:extLst>
                <a:ext uri="{FF2B5EF4-FFF2-40B4-BE49-F238E27FC236}">
                  <a16:creationId xmlns:a16="http://schemas.microsoft.com/office/drawing/2014/main" id="{CF62BFCB-DA97-89E2-C45F-83F62F72A120}"/>
                </a:ext>
              </a:extLst>
            </p:cNvPr>
            <p:cNvSpPr txBox="1"/>
            <p:nvPr/>
          </p:nvSpPr>
          <p:spPr>
            <a:xfrm>
              <a:off x="1395946" y="4247571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Simple mapping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(mathematical)</a:t>
              </a:r>
            </a:p>
          </p:txBody>
        </p:sp>
        <p:sp>
          <p:nvSpPr>
            <p:cNvPr id="44" name="Textfeld 15">
              <a:extLst>
                <a:ext uri="{FF2B5EF4-FFF2-40B4-BE49-F238E27FC236}">
                  <a16:creationId xmlns:a16="http://schemas.microsoft.com/office/drawing/2014/main" id="{8658F952-4441-0C4C-33B4-2C9FC3790456}"/>
                </a:ext>
              </a:extLst>
            </p:cNvPr>
            <p:cNvSpPr txBox="1"/>
            <p:nvPr/>
          </p:nvSpPr>
          <p:spPr>
            <a:xfrm>
              <a:off x="1395946" y="4746508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Different data types</a:t>
              </a:r>
            </a:p>
          </p:txBody>
        </p:sp>
        <p:sp>
          <p:nvSpPr>
            <p:cNvPr id="45" name="Textfeld 16">
              <a:extLst>
                <a:ext uri="{FF2B5EF4-FFF2-40B4-BE49-F238E27FC236}">
                  <a16:creationId xmlns:a16="http://schemas.microsoft.com/office/drawing/2014/main" id="{7B452713-CC41-18CF-4BC2-A8AB8198FCB4}"/>
                </a:ext>
              </a:extLst>
            </p:cNvPr>
            <p:cNvSpPr txBox="1"/>
            <p:nvPr/>
          </p:nvSpPr>
          <p:spPr>
            <a:xfrm>
              <a:off x="1395946" y="5033389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4. Complex mappings</a:t>
              </a:r>
            </a:p>
          </p:txBody>
        </p:sp>
        <p:sp>
          <p:nvSpPr>
            <p:cNvPr id="46" name="Textfeld 17">
              <a:extLst>
                <a:ext uri="{FF2B5EF4-FFF2-40B4-BE49-F238E27FC236}">
                  <a16:creationId xmlns:a16="http://schemas.microsoft.com/office/drawing/2014/main" id="{21DA8F0F-A295-C878-FB78-D0621B94DB12}"/>
                </a:ext>
              </a:extLst>
            </p:cNvPr>
            <p:cNvSpPr txBox="1"/>
            <p:nvPr/>
          </p:nvSpPr>
          <p:spPr>
            <a:xfrm>
              <a:off x="1395946" y="5319141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 Language expressions</a:t>
              </a:r>
            </a:p>
          </p:txBody>
        </p:sp>
        <p:cxnSp>
          <p:nvCxnSpPr>
            <p:cNvPr id="47" name="Gerade Verbindung mit Pfeil 25">
              <a:extLst>
                <a:ext uri="{FF2B5EF4-FFF2-40B4-BE49-F238E27FC236}">
                  <a16:creationId xmlns:a16="http://schemas.microsoft.com/office/drawing/2014/main" id="{DB9F9630-6EAA-B88F-9EBD-EF5BE819664B}"/>
                </a:ext>
              </a:extLst>
            </p:cNvPr>
            <p:cNvCxnSpPr>
              <a:stCxn id="36" idx="2"/>
              <a:endCxn id="42" idx="0"/>
            </p:cNvCxnSpPr>
            <p:nvPr/>
          </p:nvCxnSpPr>
          <p:spPr bwMode="auto">
            <a:xfrm rot="5400000">
              <a:off x="2362054" y="3771224"/>
              <a:ext cx="4252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3FCBEC-694A-0327-AAA1-002344A25CC0}"/>
              </a:ext>
            </a:extLst>
          </p:cNvPr>
          <p:cNvGrpSpPr/>
          <p:nvPr/>
        </p:nvGrpSpPr>
        <p:grpSpPr>
          <a:xfrm>
            <a:off x="3753400" y="3546128"/>
            <a:ext cx="2357454" cy="1593995"/>
            <a:chOff x="3753400" y="3546128"/>
            <a:chExt cx="2357454" cy="1593995"/>
          </a:xfrm>
        </p:grpSpPr>
        <p:sp>
          <p:nvSpPr>
            <p:cNvPr id="48" name="Textfeld 18">
              <a:extLst>
                <a:ext uri="{FF2B5EF4-FFF2-40B4-BE49-F238E27FC236}">
                  <a16:creationId xmlns:a16="http://schemas.microsoft.com/office/drawing/2014/main" id="{A468F039-974D-6B8D-DCB4-DAF1E0429EA0}"/>
                </a:ext>
              </a:extLst>
            </p:cNvPr>
            <p:cNvSpPr txBox="1"/>
            <p:nvPr/>
          </p:nvSpPr>
          <p:spPr>
            <a:xfrm>
              <a:off x="3753400" y="3983844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 Nulls 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(Missing Values)</a:t>
              </a:r>
            </a:p>
          </p:txBody>
        </p:sp>
        <p:sp>
          <p:nvSpPr>
            <p:cNvPr id="49" name="Textfeld 19">
              <a:extLst>
                <a:ext uri="{FF2B5EF4-FFF2-40B4-BE49-F238E27FC236}">
                  <a16:creationId xmlns:a16="http://schemas.microsoft.com/office/drawing/2014/main" id="{603FFB68-924E-4C8A-4B6C-D9F38D82CBA8}"/>
                </a:ext>
              </a:extLst>
            </p:cNvPr>
            <p:cNvSpPr txBox="1"/>
            <p:nvPr/>
          </p:nvSpPr>
          <p:spPr>
            <a:xfrm>
              <a:off x="3753400" y="428823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 Virtual columns</a:t>
              </a:r>
            </a:p>
          </p:txBody>
        </p:sp>
        <p:sp>
          <p:nvSpPr>
            <p:cNvPr id="50" name="Textfeld 20">
              <a:extLst>
                <a:ext uri="{FF2B5EF4-FFF2-40B4-BE49-F238E27FC236}">
                  <a16:creationId xmlns:a16="http://schemas.microsoft.com/office/drawing/2014/main" id="{4C75196E-95E5-FFDA-BB4E-0A17A4EA3A72}"/>
                </a:ext>
              </a:extLst>
            </p:cNvPr>
            <p:cNvSpPr txBox="1"/>
            <p:nvPr/>
          </p:nvSpPr>
          <p:spPr>
            <a:xfrm>
              <a:off x="3753400" y="4555348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8. Semantic incompatibility</a:t>
              </a:r>
            </a:p>
          </p:txBody>
        </p:sp>
        <p:cxnSp>
          <p:nvCxnSpPr>
            <p:cNvPr id="51" name="Gerade Verbindung mit Pfeil 26">
              <a:extLst>
                <a:ext uri="{FF2B5EF4-FFF2-40B4-BE49-F238E27FC236}">
                  <a16:creationId xmlns:a16="http://schemas.microsoft.com/office/drawing/2014/main" id="{9CEFDBE8-62EF-46C3-56FB-F553348F1415}"/>
                </a:ext>
              </a:extLst>
            </p:cNvPr>
            <p:cNvCxnSpPr>
              <a:stCxn id="37" idx="2"/>
              <a:endCxn id="48" idx="0"/>
            </p:cNvCxnSpPr>
            <p:nvPr/>
          </p:nvCxnSpPr>
          <p:spPr bwMode="auto">
            <a:xfrm rot="5400000">
              <a:off x="4712872" y="3764589"/>
              <a:ext cx="438510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58EB003-1A14-A418-47E7-BC83C79F222B}"/>
              </a:ext>
            </a:extLst>
          </p:cNvPr>
          <p:cNvGrpSpPr/>
          <p:nvPr/>
        </p:nvGrpSpPr>
        <p:grpSpPr>
          <a:xfrm>
            <a:off x="6610920" y="2588695"/>
            <a:ext cx="2500330" cy="3109661"/>
            <a:chOff x="6610920" y="2588695"/>
            <a:chExt cx="2500330" cy="3109661"/>
          </a:xfrm>
        </p:grpSpPr>
        <p:sp>
          <p:nvSpPr>
            <p:cNvPr id="52" name="Textfeld 21">
              <a:extLst>
                <a:ext uri="{FF2B5EF4-FFF2-40B4-BE49-F238E27FC236}">
                  <a16:creationId xmlns:a16="http://schemas.microsoft.com/office/drawing/2014/main" id="{1623CDDF-2FDA-9120-9928-F2EF7FE3377B}"/>
                </a:ext>
              </a:extLst>
            </p:cNvPr>
            <p:cNvSpPr txBox="1"/>
            <p:nvPr/>
          </p:nvSpPr>
          <p:spPr>
            <a:xfrm>
              <a:off x="6610920" y="398384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 Same attribute in different structure</a:t>
              </a:r>
            </a:p>
          </p:txBody>
        </p:sp>
        <p:sp>
          <p:nvSpPr>
            <p:cNvPr id="53" name="Textfeld 22">
              <a:extLst>
                <a:ext uri="{FF2B5EF4-FFF2-40B4-BE49-F238E27FC236}">
                  <a16:creationId xmlns:a16="http://schemas.microsoft.com/office/drawing/2014/main" id="{7B93CF11-DD78-918A-B63C-E78F6634F648}"/>
                </a:ext>
              </a:extLst>
            </p:cNvPr>
            <p:cNvSpPr txBox="1"/>
            <p:nvPr/>
          </p:nvSpPr>
          <p:spPr>
            <a:xfrm>
              <a:off x="6682358" y="4502546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10. Handling Sets</a:t>
              </a:r>
            </a:p>
          </p:txBody>
        </p:sp>
        <p:sp>
          <p:nvSpPr>
            <p:cNvPr id="54" name="Textfeld 23">
              <a:extLst>
                <a:ext uri="{FF2B5EF4-FFF2-40B4-BE49-F238E27FC236}">
                  <a16:creationId xmlns:a16="http://schemas.microsoft.com/office/drawing/2014/main" id="{604C99A7-A236-B009-1B41-C0D3F912AA70}"/>
                </a:ext>
              </a:extLst>
            </p:cNvPr>
            <p:cNvSpPr txBox="1"/>
            <p:nvPr/>
          </p:nvSpPr>
          <p:spPr>
            <a:xfrm>
              <a:off x="6682358" y="4827829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11. Attribute name </a:t>
              </a:r>
              <a:b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w/o semantics</a:t>
              </a:r>
            </a:p>
          </p:txBody>
        </p:sp>
        <p:sp>
          <p:nvSpPr>
            <p:cNvPr id="55" name="Textfeld 24">
              <a:extLst>
                <a:ext uri="{FF2B5EF4-FFF2-40B4-BE49-F238E27FC236}">
                  <a16:creationId xmlns:a16="http://schemas.microsoft.com/office/drawing/2014/main" id="{5551F67A-8886-3EF4-1DB7-F71269D0354B}"/>
                </a:ext>
              </a:extLst>
            </p:cNvPr>
            <p:cNvSpPr txBox="1"/>
            <p:nvPr/>
          </p:nvSpPr>
          <p:spPr>
            <a:xfrm>
              <a:off x="6682358" y="5359802"/>
              <a:ext cx="235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12. Attribute composition</a:t>
              </a:r>
            </a:p>
          </p:txBody>
        </p:sp>
        <p:cxnSp>
          <p:nvCxnSpPr>
            <p:cNvPr id="56" name="Gerade Verbindung mit Pfeil 27">
              <a:extLst>
                <a:ext uri="{FF2B5EF4-FFF2-40B4-BE49-F238E27FC236}">
                  <a16:creationId xmlns:a16="http://schemas.microsoft.com/office/drawing/2014/main" id="{DA1222D1-0EFF-DD2B-B476-39CD9956B3F5}"/>
                </a:ext>
              </a:extLst>
            </p:cNvPr>
            <p:cNvCxnSpPr>
              <a:stCxn id="34" idx="2"/>
              <a:endCxn id="52" idx="0"/>
            </p:cNvCxnSpPr>
            <p:nvPr/>
          </p:nvCxnSpPr>
          <p:spPr bwMode="auto">
            <a:xfrm>
              <a:off x="7861085" y="2588695"/>
              <a:ext cx="0" cy="1395149"/>
            </a:xfrm>
            <a:prstGeom prst="straightConnector1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99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Corrupted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Data Warehousing</a:t>
            </a:r>
            <a:r>
              <a:rPr lang="en-US" dirty="0"/>
              <a:t> (DWH)</a:t>
            </a:r>
          </a:p>
          <a:p>
            <a:r>
              <a:rPr lang="en-US" dirty="0">
                <a:solidFill>
                  <a:srgbClr val="7889FB"/>
                </a:solidFill>
              </a:rPr>
              <a:t>Extraction, Transformation, Loading</a:t>
            </a:r>
            <a:r>
              <a:rPr lang="en-US" dirty="0"/>
              <a:t> (ETL)</a:t>
            </a:r>
          </a:p>
          <a:p>
            <a:r>
              <a:rPr lang="en-US" dirty="0">
                <a:solidFill>
                  <a:srgbClr val="7889FB"/>
                </a:solidFill>
              </a:rPr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10" descr="https://upload.wikimedia.org/wikipedia/commons/thumb/d/d8/Emblem-person-blue.svg/1024px-Emblem-person-blue.svg.png">
            <a:extLst>
              <a:ext uri="{FF2B5EF4-FFF2-40B4-BE49-F238E27FC236}">
                <a16:creationId xmlns:a16="http://schemas.microsoft.com/office/drawing/2014/main" id="{379EF845-55B8-86A1-2AE7-E3C8C5BA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10" y="2334842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evron 5">
            <a:extLst>
              <a:ext uri="{FF2B5EF4-FFF2-40B4-BE49-F238E27FC236}">
                <a16:creationId xmlns:a16="http://schemas.microsoft.com/office/drawing/2014/main" id="{A4BAD58F-9E15-29E8-B0D9-3AB07F64A328}"/>
              </a:ext>
            </a:extLst>
          </p:cNvPr>
          <p:cNvSpPr/>
          <p:nvPr/>
        </p:nvSpPr>
        <p:spPr>
          <a:xfrm>
            <a:off x="2291937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&amp; Logical Design </a:t>
            </a: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0D740E8F-4CB7-9B6B-6F68-F2569F41E73C}"/>
              </a:ext>
            </a:extLst>
          </p:cNvPr>
          <p:cNvSpPr/>
          <p:nvPr/>
        </p:nvSpPr>
        <p:spPr>
          <a:xfrm>
            <a:off x="4264603" y="3680970"/>
            <a:ext cx="1912200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Schema Design </a:t>
            </a: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24AFCA18-0E0A-0663-568F-A0B977374260}"/>
              </a:ext>
            </a:extLst>
          </p:cNvPr>
          <p:cNvSpPr/>
          <p:nvPr/>
        </p:nvSpPr>
        <p:spPr>
          <a:xfrm>
            <a:off x="6237269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ETL Pipeline Design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AD5748-74E1-BB09-A8FA-8408CC0D416E}"/>
              </a:ext>
            </a:extLst>
          </p:cNvPr>
          <p:cNvCxnSpPr>
            <a:stCxn id="6" idx="1"/>
            <a:endCxn id="7" idx="0"/>
          </p:cNvCxnSpPr>
          <p:nvPr/>
        </p:nvCxnSpPr>
        <p:spPr>
          <a:xfrm flipH="1">
            <a:off x="3067165" y="2894809"/>
            <a:ext cx="2444945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08986-8527-4AA7-A9F8-E16FF840EAD7}"/>
              </a:ext>
            </a:extLst>
          </p:cNvPr>
          <p:cNvCxnSpPr>
            <a:stCxn id="6" idx="3"/>
            <a:endCxn id="9" idx="0"/>
          </p:cNvCxnSpPr>
          <p:nvPr/>
        </p:nvCxnSpPr>
        <p:spPr>
          <a:xfrm>
            <a:off x="6632044" y="2894809"/>
            <a:ext cx="380453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E77112D-98E4-C41E-75E9-E4CBE8E22FEC}"/>
              </a:ext>
            </a:extLst>
          </p:cNvPr>
          <p:cNvCxnSpPr>
            <a:stCxn id="6" idx="3"/>
            <a:endCxn id="13" idx="0"/>
          </p:cNvCxnSpPr>
          <p:nvPr/>
        </p:nvCxnSpPr>
        <p:spPr>
          <a:xfrm>
            <a:off x="6632044" y="2894809"/>
            <a:ext cx="235311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evron 11">
            <a:extLst>
              <a:ext uri="{FF2B5EF4-FFF2-40B4-BE49-F238E27FC236}">
                <a16:creationId xmlns:a16="http://schemas.microsoft.com/office/drawing/2014/main" id="{A557E6FA-258E-AC9C-E1CD-538AC785E620}"/>
              </a:ext>
            </a:extLst>
          </p:cNvPr>
          <p:cNvSpPr/>
          <p:nvPr/>
        </p:nvSpPr>
        <p:spPr>
          <a:xfrm>
            <a:off x="8209935" y="3680970"/>
            <a:ext cx="1912200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DWH Usage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7CE0AC-3A84-B480-E40D-0C4B2EE63142}"/>
              </a:ext>
            </a:extLst>
          </p:cNvPr>
          <p:cNvCxnSpPr>
            <a:stCxn id="6" idx="1"/>
            <a:endCxn id="8" idx="0"/>
          </p:cNvCxnSpPr>
          <p:nvPr/>
        </p:nvCxnSpPr>
        <p:spPr>
          <a:xfrm flipH="1">
            <a:off x="5039831" y="2894809"/>
            <a:ext cx="472279" cy="7861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8A83E3A-D12A-082C-1CC8-5120E2F20A45}"/>
              </a:ext>
            </a:extLst>
          </p:cNvPr>
          <p:cNvSpPr txBox="1"/>
          <p:nvPr/>
        </p:nvSpPr>
        <p:spPr>
          <a:xfrm>
            <a:off x="8209935" y="4665707"/>
            <a:ext cx="19122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SQL,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SQL/OLAP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Data Mining,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6CB59-DB4B-8F15-5B2F-9EF075FCFE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Architecture, Flows, and Schemas</a:t>
            </a:r>
          </a:p>
          <a:p>
            <a:pPr lvl="1"/>
            <a:r>
              <a:rPr lang="en-US" dirty="0"/>
              <a:t>#1 Plan requirements, architecture, tools </a:t>
            </a:r>
          </a:p>
          <a:p>
            <a:pPr lvl="1"/>
            <a:r>
              <a:rPr lang="en-US" dirty="0"/>
              <a:t>#2 Design high-level integration flows (systems, integration jobs)</a:t>
            </a:r>
          </a:p>
          <a:p>
            <a:pPr lvl="1"/>
            <a:r>
              <a:rPr lang="en-US" dirty="0"/>
              <a:t>#3 Data understanding (copy/code books, meta data)</a:t>
            </a:r>
          </a:p>
          <a:p>
            <a:pPr lvl="1"/>
            <a:r>
              <a:rPr lang="en-US" dirty="0"/>
              <a:t>#4 Design dimension loading (static, dynamic incl keys)</a:t>
            </a:r>
          </a:p>
          <a:p>
            <a:pPr lvl="1"/>
            <a:r>
              <a:rPr lang="en-US" dirty="0"/>
              <a:t>#5 Design fact table loading</a:t>
            </a:r>
          </a:p>
          <a:p>
            <a:r>
              <a:rPr lang="en-US" dirty="0"/>
              <a:t>Data Integration and Cleaning</a:t>
            </a:r>
          </a:p>
          <a:p>
            <a:pPr lvl="1"/>
            <a:r>
              <a:rPr lang="en-US" dirty="0"/>
              <a:t>#5 Types of data sources (snapshot, APIs, query language, logs) </a:t>
            </a:r>
          </a:p>
          <a:p>
            <a:pPr lvl="1"/>
            <a:r>
              <a:rPr lang="en-US" dirty="0"/>
              <a:t>#6 Prepare schema mappings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04 Schema Matching and Mapping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#7 Change data capture and incremental loading (diff, aggregates)</a:t>
            </a:r>
          </a:p>
          <a:p>
            <a:pPr lvl="1"/>
            <a:r>
              <a:rPr lang="en-US" dirty="0"/>
              <a:t>#8 Transformations, enrichments, and deduplication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7889FB"/>
                </a:solidFill>
              </a:rPr>
              <a:t>05 Entity Linking</a:t>
            </a:r>
            <a:endParaRPr lang="en-US" b="1" dirty="0"/>
          </a:p>
          <a:p>
            <a:pPr lvl="1"/>
            <a:r>
              <a:rPr lang="en-US" dirty="0"/>
              <a:t>#9 Data validation and cleansing </a:t>
            </a: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</a:rPr>
              <a:t>06 Data Cleaning and Data Fusion</a:t>
            </a:r>
            <a:r>
              <a:rPr lang="en-US" dirty="0"/>
              <a:t> </a:t>
            </a:r>
          </a:p>
          <a:p>
            <a:r>
              <a:rPr lang="en-US" dirty="0"/>
              <a:t>Optimization</a:t>
            </a:r>
          </a:p>
          <a:p>
            <a:pPr lvl="1"/>
            <a:r>
              <a:rPr lang="en-US" dirty="0"/>
              <a:t>#10 Partitioning schemes for loaded data (e.g., per month)</a:t>
            </a:r>
          </a:p>
          <a:p>
            <a:pPr lvl="1"/>
            <a:r>
              <a:rPr lang="en-US" dirty="0"/>
              <a:t>#11 Materialized views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22C24-9DF9-E5A9-E3CE-F003E38408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ETL – Planning and Design Phase</a:t>
            </a:r>
          </a:p>
        </p:txBody>
      </p:sp>
    </p:spTree>
    <p:extLst>
      <p:ext uri="{BB962C8B-B14F-4D97-AF65-F5344CB8AC3E}">
        <p14:creationId xmlns:p14="http://schemas.microsoft.com/office/powerpoint/2010/main" val="19231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F5CC1E-0BB5-96B9-CACA-F320BF95D6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Monitoring operations of data sources for detecting changes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Explicit Messages/Triggers</a:t>
            </a:r>
          </a:p>
          <a:p>
            <a:pPr lvl="1"/>
            <a:r>
              <a:rPr lang="en-US" dirty="0"/>
              <a:t>Setup update propagation from the source systems to middleware</a:t>
            </a:r>
          </a:p>
          <a:p>
            <a:pPr lvl="1"/>
            <a:r>
              <a:rPr lang="en-US" dirty="0"/>
              <a:t>Asynchronously propagate the updates into the DWH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Log-based Capture</a:t>
            </a:r>
          </a:p>
          <a:p>
            <a:pPr lvl="1"/>
            <a:r>
              <a:rPr lang="en-US" dirty="0"/>
              <a:t>Parse system logs / provenance to retrieve changes since last loading</a:t>
            </a:r>
          </a:p>
          <a:p>
            <a:pPr lvl="1"/>
            <a:r>
              <a:rPr lang="en-US" dirty="0"/>
              <a:t>Sometimes combined w/ replication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</a:rPr>
              <a:t>03 MoM, EAI, and Replication</a:t>
            </a:r>
          </a:p>
          <a:p>
            <a:pPr lvl="1"/>
            <a:r>
              <a:rPr lang="en-US" dirty="0"/>
              <a:t>Leverage explicit audit columns or internal timestamps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Snapshot Differences</a:t>
            </a:r>
          </a:p>
          <a:p>
            <a:pPr lvl="1"/>
            <a:r>
              <a:rPr lang="en-US" dirty="0"/>
              <a:t>Compute difference between old and new snapshot (e.g., files) before loading</a:t>
            </a:r>
          </a:p>
          <a:p>
            <a:pPr lvl="1"/>
            <a:r>
              <a:rPr lang="en-US" dirty="0"/>
              <a:t>Broadly applicable but more expensive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60E8F-6FD6-51A2-6BF7-0DE775D280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Events and Change Data Capture</a:t>
            </a:r>
          </a:p>
        </p:txBody>
      </p:sp>
    </p:spTree>
    <p:extLst>
      <p:ext uri="{BB962C8B-B14F-4D97-AF65-F5344CB8AC3E}">
        <p14:creationId xmlns:p14="http://schemas.microsoft.com/office/powerpoint/2010/main" val="345495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ECF7F-428E-447F-A75B-402DBD4928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2B5B3-FB14-00B0-2AF8-1C36EBF6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799" y="1273179"/>
            <a:ext cx="3946722" cy="4415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BC2D3-4A5F-EEAB-3659-3E75ADCD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9" y="2317365"/>
            <a:ext cx="1473177" cy="2458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ED409D-3267-0C28-9276-875F7AA7A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641" y="2007627"/>
            <a:ext cx="495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9A175-F525-2139-2246-CA796B105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11" y="2525854"/>
            <a:ext cx="49748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C99933-CD4A-D65A-2DF6-915B616C3FE0}"/>
              </a:ext>
            </a:extLst>
          </p:cNvPr>
          <p:cNvSpPr txBox="1"/>
          <p:nvPr/>
        </p:nvSpPr>
        <p:spPr>
          <a:xfrm>
            <a:off x="3222062" y="3234646"/>
            <a:ext cx="2258708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Boehm, Uwe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Wloka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Dirk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Habich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GCIP: exploiting the generation and optimization of integration processes.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49E13-3E50-ACD8-6714-7C1B2D47F1C5}"/>
              </a:ext>
            </a:extLst>
          </p:cNvPr>
          <p:cNvSpPr txBox="1"/>
          <p:nvPr/>
        </p:nvSpPr>
        <p:spPr>
          <a:xfrm>
            <a:off x="8188731" y="1251114"/>
            <a:ext cx="271215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Simitsis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Kevin Wilkinson, Petar Jovanovic: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xPAD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platform for  analytic data flows. 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F6CD6-F89B-705E-1457-A791CAAB0C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Flows</a:t>
            </a:r>
            <a:br>
              <a:rPr lang="en-US" dirty="0"/>
            </a:br>
            <a:r>
              <a:rPr lang="en-US" b="0" dirty="0"/>
              <a:t>(</a:t>
            </a:r>
            <a:r>
              <a:rPr lang="de-DE" dirty="0" err="1">
                <a:solidFill>
                  <a:srgbClr val="7889FB"/>
                </a:solidFill>
              </a:rPr>
              <a:t>Pentaho</a:t>
            </a:r>
            <a:r>
              <a:rPr lang="de-DE" dirty="0">
                <a:solidFill>
                  <a:srgbClr val="7889FB"/>
                </a:solidFill>
              </a:rPr>
              <a:t> Data Integration</a:t>
            </a:r>
            <a:r>
              <a:rPr lang="de-DE" b="0" dirty="0"/>
              <a:t>,</a:t>
            </a:r>
            <a:br>
              <a:rPr lang="de-DE" b="0" dirty="0"/>
            </a:br>
            <a:r>
              <a:rPr lang="de-DE" b="0" dirty="0" err="1"/>
              <a:t>since</a:t>
            </a:r>
            <a:r>
              <a:rPr lang="de-DE" b="0" dirty="0"/>
              <a:t> 2015 Hitachi)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Tools</a:t>
            </a:r>
          </a:p>
          <a:p>
            <a:pPr lvl="1"/>
            <a:r>
              <a:rPr lang="en-US" dirty="0"/>
              <a:t>IBM </a:t>
            </a:r>
            <a:r>
              <a:rPr lang="en-US" dirty="0" err="1"/>
              <a:t>InfoSphere</a:t>
            </a:r>
            <a:r>
              <a:rPr lang="en-US" dirty="0"/>
              <a:t>, Informatica, SAP BO, MS Integration Services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OSS: </a:t>
            </a:r>
            <a:r>
              <a:rPr lang="en-US" dirty="0"/>
              <a:t>Pentaho, </a:t>
            </a:r>
            <a:r>
              <a:rPr lang="en-US" dirty="0" err="1"/>
              <a:t>Scriptella</a:t>
            </a:r>
            <a:r>
              <a:rPr lang="en-US" dirty="0"/>
              <a:t> ETL, </a:t>
            </a:r>
            <a:r>
              <a:rPr lang="en-US" dirty="0" err="1"/>
              <a:t>CloverETL</a:t>
            </a:r>
            <a:r>
              <a:rPr lang="en-US" dirty="0"/>
              <a:t>, Talend, </a:t>
            </a:r>
            <a:r>
              <a:rPr lang="en-US" b="1" dirty="0">
                <a:solidFill>
                  <a:srgbClr val="C40D1E"/>
                </a:solidFill>
              </a:rPr>
              <a:t>Luigi, PETL (Python)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2D8EB-77DF-E29A-C309-1DFECFBD0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0521" y="4818768"/>
            <a:ext cx="1573881" cy="84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10278-FA65-35ED-BA13-FEF768E709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Distributed ETL pipeline processing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65C9-B904-105C-2401-753481BA8A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ETL Flows - ETL via Apache Spark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F7F6C-5593-EEF5-04B7-5E02FC03EB96}"/>
              </a:ext>
            </a:extLst>
          </p:cNvPr>
          <p:cNvSpPr txBox="1"/>
          <p:nvPr/>
        </p:nvSpPr>
        <p:spPr>
          <a:xfrm>
            <a:off x="8284823" y="4197337"/>
            <a:ext cx="2428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Distributed, Data-Parallel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A74B1C-5751-87FD-617D-AAED831E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729" y="2188678"/>
            <a:ext cx="977213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2C6C16-7D78-CFE7-50DD-0B6A561E2A10}"/>
              </a:ext>
            </a:extLst>
          </p:cNvPr>
          <p:cNvSpPr txBox="1"/>
          <p:nvPr/>
        </p:nvSpPr>
        <p:spPr>
          <a:xfrm>
            <a:off x="8284823" y="2118284"/>
            <a:ext cx="21202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[Xiao Li: Building Robust ETL Pipelines with Apache Spark,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Spark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3E568-302B-BB7D-B2FE-7D897F8A9294}"/>
              </a:ext>
            </a:extLst>
          </p:cNvPr>
          <p:cNvSpPr txBox="1"/>
          <p:nvPr/>
        </p:nvSpPr>
        <p:spPr>
          <a:xfrm>
            <a:off x="1017427" y="2084638"/>
            <a:ext cx="6923314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//load csv and 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postgres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 tables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csvTable</a:t>
            </a:r>
            <a:r>
              <a:rPr lang="en-US" dirty="0">
                <a:latin typeface="Consolas" panose="020B0609020204030204" pitchFamily="49" charset="0"/>
              </a:rPr>
              <a:t> = spark.</a:t>
            </a:r>
            <a:r>
              <a:rPr lang="en-US" b="1" dirty="0">
                <a:latin typeface="Consolas" panose="020B0609020204030204" pitchFamily="49" charset="0"/>
              </a:rPr>
              <a:t>read.csv</a:t>
            </a:r>
            <a:r>
              <a:rPr lang="en-US" dirty="0">
                <a:latin typeface="Consolas" panose="020B0609020204030204" pitchFamily="49" charset="0"/>
              </a:rPr>
              <a:t>("/source/path")</a:t>
            </a:r>
          </a:p>
          <a:p>
            <a:r>
              <a:rPr lang="en-US" b="1" dirty="0" err="1">
                <a:latin typeface="Consolas" panose="020B0609020204030204" pitchFamily="49" charset="0"/>
              </a:rPr>
              <a:t>val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spark.</a:t>
            </a:r>
            <a:r>
              <a:rPr lang="en-US" b="1" dirty="0" err="1">
                <a:latin typeface="Consolas" panose="020B0609020204030204" pitchFamily="49" charset="0"/>
              </a:rPr>
              <a:t>read.format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jdbc</a:t>
            </a:r>
            <a:r>
              <a:rPr lang="en-US" dirty="0">
                <a:latin typeface="Consolas" panose="020B0609020204030204" pitchFamily="49" charset="0"/>
              </a:rPr>
              <a:t>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url</a:t>
            </a:r>
            <a:r>
              <a:rPr lang="en-US" dirty="0">
                <a:latin typeface="Consolas" panose="020B0609020204030204" pitchFamily="49" charset="0"/>
              </a:rPr>
              <a:t>", "</a:t>
            </a:r>
            <a:r>
              <a:rPr lang="en-US" dirty="0" err="1">
                <a:latin typeface="Consolas" panose="020B0609020204030204" pitchFamily="49" charset="0"/>
              </a:rPr>
              <a:t>jdbc:postgresql</a:t>
            </a:r>
            <a:r>
              <a:rPr lang="en-US" dirty="0">
                <a:latin typeface="Consolas" panose="020B0609020204030204" pitchFamily="49" charset="0"/>
              </a:rPr>
              <a:t>:...")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option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dbtable</a:t>
            </a:r>
            <a:r>
              <a:rPr lang="en-US" dirty="0">
                <a:latin typeface="Consolas" panose="020B0609020204030204" pitchFamily="49" charset="0"/>
              </a:rPr>
              <a:t>", "TEST.PEOPLE")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load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endParaRPr lang="en-US" sz="1000" dirty="0">
              <a:latin typeface="Consolas" panose="020B0609020204030204" pitchFamily="49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//join tables, filter and write as parquet</a:t>
            </a:r>
          </a:p>
          <a:p>
            <a:r>
              <a:rPr lang="en-US" dirty="0" err="1">
                <a:latin typeface="Consolas" panose="020B0609020204030204" pitchFamily="49" charset="0"/>
              </a:rPr>
              <a:t>csvTable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join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jdbcTable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Seq</a:t>
            </a:r>
            <a:r>
              <a:rPr lang="en-US" dirty="0">
                <a:latin typeface="Consolas" panose="020B0609020204030204" pitchFamily="49" charset="0"/>
              </a:rPr>
              <a:t>("name"), "outer")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filter</a:t>
            </a:r>
            <a:r>
              <a:rPr lang="en-US" dirty="0">
                <a:latin typeface="Consolas" panose="020B0609020204030204" pitchFamily="49" charset="0"/>
              </a:rPr>
              <a:t>("id &lt;= 2999")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write.mode</a:t>
            </a:r>
            <a:r>
              <a:rPr lang="en-US" dirty="0">
                <a:latin typeface="Consolas" panose="020B0609020204030204" pitchFamily="49" charset="0"/>
              </a:rPr>
              <a:t>("overwrite")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>
                <a:latin typeface="Consolas" panose="020B0609020204030204" pitchFamily="49" charset="0"/>
              </a:rPr>
              <a:t>format</a:t>
            </a:r>
            <a:r>
              <a:rPr lang="en-US" dirty="0">
                <a:latin typeface="Consolas" panose="020B0609020204030204" pitchFamily="49" charset="0"/>
              </a:rPr>
              <a:t>("parquet")</a:t>
            </a:r>
          </a:p>
          <a:p>
            <a:r>
              <a:rPr lang="en-US" dirty="0">
                <a:latin typeface="Consolas" panose="020B0609020204030204" pitchFamily="49" charset="0"/>
              </a:rPr>
              <a:t>  .</a:t>
            </a:r>
            <a:r>
              <a:rPr lang="en-US" b="1" dirty="0" err="1">
                <a:latin typeface="Consolas" panose="020B0609020204030204" pitchFamily="49" charset="0"/>
              </a:rPr>
              <a:t>saveAsTable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outputTableName</a:t>
            </a:r>
            <a:r>
              <a:rPr lang="en-US" dirty="0">
                <a:latin typeface="Consolas" panose="020B0609020204030204" pitchFamily="49" charset="0"/>
              </a:rPr>
              <a:t>")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38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SQL/OLAP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77193-DA6D-4721-505B-2A13D1244D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SQL Standard (</a:t>
            </a:r>
            <a:r>
              <a:rPr lang="en-US" altLang="en-US" dirty="0"/>
              <a:t>ANSI/ISO/IEC</a:t>
            </a:r>
            <a:r>
              <a:rPr lang="en-US" dirty="0"/>
              <a:t>), since SQL:2003 </a:t>
            </a:r>
          </a:p>
        </p:txBody>
      </p:sp>
      <p:grpSp>
        <p:nvGrpSpPr>
          <p:cNvPr id="6" name="Group 51">
            <a:extLst>
              <a:ext uri="{FF2B5EF4-FFF2-40B4-BE49-F238E27FC236}">
                <a16:creationId xmlns:a16="http://schemas.microsoft.com/office/drawing/2014/main" id="{CF1DAF88-D26A-34C5-916C-70BEE435EC18}"/>
              </a:ext>
            </a:extLst>
          </p:cNvPr>
          <p:cNvGrpSpPr>
            <a:grpSpLocks/>
          </p:cNvGrpSpPr>
          <p:nvPr/>
        </p:nvGrpSpPr>
        <p:grpSpPr bwMode="auto">
          <a:xfrm>
            <a:off x="642067" y="1194371"/>
            <a:ext cx="8534400" cy="4371975"/>
            <a:chOff x="192" y="1230"/>
            <a:chExt cx="5376" cy="2754"/>
          </a:xfrm>
        </p:grpSpPr>
        <p:grpSp>
          <p:nvGrpSpPr>
            <p:cNvPr id="7" name="Group 4">
              <a:extLst>
                <a:ext uri="{FF2B5EF4-FFF2-40B4-BE49-F238E27FC236}">
                  <a16:creationId xmlns:a16="http://schemas.microsoft.com/office/drawing/2014/main" id="{EA663289-46D6-A865-6D56-AD7EAE758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82C85261-451D-F272-A295-FE91DA7D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>
                <a:extLst>
                  <a:ext uri="{FF2B5EF4-FFF2-40B4-BE49-F238E27FC236}">
                    <a16:creationId xmlns:a16="http://schemas.microsoft.com/office/drawing/2014/main" id="{46A8631F-9744-0FC9-1339-9C0B2008C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>
                <a:extLst>
                  <a:ext uri="{FF2B5EF4-FFF2-40B4-BE49-F238E27FC236}">
                    <a16:creationId xmlns:a16="http://schemas.microsoft.com/office/drawing/2014/main" id="{1A5193F2-B423-25B2-5D28-315739ADC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E5608DA4-C1AC-5979-0842-2D6E9FBF80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58191182-EEEE-AA30-D207-748237FB1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939012A7-5712-AED7-D0C5-21AD842CF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4CBDA8D7-EEDC-63AC-FE79-FE9B31AA26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301FE0BA-C410-98B4-CA80-5E5DDF34C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>
                <a:extLst>
                  <a:ext uri="{FF2B5EF4-FFF2-40B4-BE49-F238E27FC236}">
                    <a16:creationId xmlns:a16="http://schemas.microsoft.com/office/drawing/2014/main" id="{E4F66917-9479-D907-93F8-046FE0D33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>
                <a:extLst>
                  <a:ext uri="{FF2B5EF4-FFF2-40B4-BE49-F238E27FC236}">
                    <a16:creationId xmlns:a16="http://schemas.microsoft.com/office/drawing/2014/main" id="{861EAEA2-AD20-4136-4B56-E16B9E02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49977849-38A3-5D67-0439-94F5789637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16">
              <a:extLst>
                <a:ext uri="{FF2B5EF4-FFF2-40B4-BE49-F238E27FC236}">
                  <a16:creationId xmlns:a16="http://schemas.microsoft.com/office/drawing/2014/main" id="{BAC99325-9C39-473D-5318-332758A2B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682C6AFF-29D2-EF1A-28F1-EB3DD6F40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>
                <a:extLst>
                  <a:ext uri="{FF2B5EF4-FFF2-40B4-BE49-F238E27FC236}">
                    <a16:creationId xmlns:a16="http://schemas.microsoft.com/office/drawing/2014/main" id="{732F6C5E-CB5F-BF4E-E731-30ECCE16E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>
                <a:extLst>
                  <a:ext uri="{FF2B5EF4-FFF2-40B4-BE49-F238E27FC236}">
                    <a16:creationId xmlns:a16="http://schemas.microsoft.com/office/drawing/2014/main" id="{87B0D0D3-BFD5-5930-1932-33CF77248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256E9262-6B2B-A8B8-AD53-D910C321E3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>
                <a:extLst>
                  <a:ext uri="{FF2B5EF4-FFF2-40B4-BE49-F238E27FC236}">
                    <a16:creationId xmlns:a16="http://schemas.microsoft.com/office/drawing/2014/main" id="{E222B428-2506-80ED-77A3-EE92F1875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>
                <a:extLst>
                  <a:ext uri="{FF2B5EF4-FFF2-40B4-BE49-F238E27FC236}">
                    <a16:creationId xmlns:a16="http://schemas.microsoft.com/office/drawing/2014/main" id="{29251987-E6A2-7F6B-3850-4E694E8C1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>
                <a:extLst>
                  <a:ext uri="{FF2B5EF4-FFF2-40B4-BE49-F238E27FC236}">
                    <a16:creationId xmlns:a16="http://schemas.microsoft.com/office/drawing/2014/main" id="{6481CFA2-BF46-0162-5667-EDA077D448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24">
              <a:extLst>
                <a:ext uri="{FF2B5EF4-FFF2-40B4-BE49-F238E27FC236}">
                  <a16:creationId xmlns:a16="http://schemas.microsoft.com/office/drawing/2014/main" id="{9A7F98E8-E70A-3BC2-8826-5D4CF1753B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>
                <a:extLst>
                  <a:ext uri="{FF2B5EF4-FFF2-40B4-BE49-F238E27FC236}">
                    <a16:creationId xmlns:a16="http://schemas.microsoft.com/office/drawing/2014/main" id="{F87D9150-18CB-CB5E-5C35-35A72CF60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>
                <a:extLst>
                  <a:ext uri="{FF2B5EF4-FFF2-40B4-BE49-F238E27FC236}">
                    <a16:creationId xmlns:a16="http://schemas.microsoft.com/office/drawing/2014/main" id="{DC09E194-9EB5-4822-3EDF-D585F7BE9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>
                <a:extLst>
                  <a:ext uri="{FF2B5EF4-FFF2-40B4-BE49-F238E27FC236}">
                    <a16:creationId xmlns:a16="http://schemas.microsoft.com/office/drawing/2014/main" id="{B3B07CDE-70E6-D7A1-6AD2-F9A8E08CD9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63D059ED-041D-5E7E-F21B-9378F8A3B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4EF7926-4D56-E42C-7F5C-3D4E3AF63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19174FD1-2055-EC43-E036-F9485F395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>
              <a:extLst>
                <a:ext uri="{FF2B5EF4-FFF2-40B4-BE49-F238E27FC236}">
                  <a16:creationId xmlns:a16="http://schemas.microsoft.com/office/drawing/2014/main" id="{9D0F60DB-036A-3584-830C-C9194F7CC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B7628600-3049-DCF5-54A4-771B2A99C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>
                <a:extLst>
                  <a:ext uri="{FF2B5EF4-FFF2-40B4-BE49-F238E27FC236}">
                    <a16:creationId xmlns:a16="http://schemas.microsoft.com/office/drawing/2014/main" id="{0A085A76-6FD4-39DA-5081-623D7C518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>
                <a:extLst>
                  <a:ext uri="{FF2B5EF4-FFF2-40B4-BE49-F238E27FC236}">
                    <a16:creationId xmlns:a16="http://schemas.microsoft.com/office/drawing/2014/main" id="{A28C7F95-1190-CF04-FD08-D6052229A9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>
              <a:extLst>
                <a:ext uri="{FF2B5EF4-FFF2-40B4-BE49-F238E27FC236}">
                  <a16:creationId xmlns:a16="http://schemas.microsoft.com/office/drawing/2014/main" id="{DE56C210-CC0E-7977-207C-E7CAB9F3B1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>
                <a:extLst>
                  <a:ext uri="{FF2B5EF4-FFF2-40B4-BE49-F238E27FC236}">
                    <a16:creationId xmlns:a16="http://schemas.microsoft.com/office/drawing/2014/main" id="{959AAC1C-758A-3E6A-707A-AD0DE6C69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>
                <a:extLst>
                  <a:ext uri="{FF2B5EF4-FFF2-40B4-BE49-F238E27FC236}">
                    <a16:creationId xmlns:a16="http://schemas.microsoft.com/office/drawing/2014/main" id="{17978145-FC53-8DF4-CFAE-B0598E70B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>
                <a:extLst>
                  <a:ext uri="{FF2B5EF4-FFF2-40B4-BE49-F238E27FC236}">
                    <a16:creationId xmlns:a16="http://schemas.microsoft.com/office/drawing/2014/main" id="{C681E5EB-964B-6816-DC6A-9388E07BE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>
              <a:extLst>
                <a:ext uri="{FF2B5EF4-FFF2-40B4-BE49-F238E27FC236}">
                  <a16:creationId xmlns:a16="http://schemas.microsoft.com/office/drawing/2014/main" id="{19BA3194-E04D-4ADC-DD4C-42D22F9C3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>
              <a:extLst>
                <a:ext uri="{FF2B5EF4-FFF2-40B4-BE49-F238E27FC236}">
                  <a16:creationId xmlns:a16="http://schemas.microsoft.com/office/drawing/2014/main" id="{848F84FC-167C-1648-417D-F2927C9BC9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>
              <a:extLst>
                <a:ext uri="{FF2B5EF4-FFF2-40B4-BE49-F238E27FC236}">
                  <a16:creationId xmlns:a16="http://schemas.microsoft.com/office/drawing/2014/main" id="{39CDE27A-F511-0487-DCF4-4376B8C84D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>
              <a:extLst>
                <a:ext uri="{FF2B5EF4-FFF2-40B4-BE49-F238E27FC236}">
                  <a16:creationId xmlns:a16="http://schemas.microsoft.com/office/drawing/2014/main" id="{A33292E9-4E65-EE15-3BB8-1C79A25D5D4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>
              <a:extLst>
                <a:ext uri="{FF2B5EF4-FFF2-40B4-BE49-F238E27FC236}">
                  <a16:creationId xmlns:a16="http://schemas.microsoft.com/office/drawing/2014/main" id="{107D2DC9-FD2D-D77F-F087-61A7F223D99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>
              <a:extLst>
                <a:ext uri="{FF2B5EF4-FFF2-40B4-BE49-F238E27FC236}">
                  <a16:creationId xmlns:a16="http://schemas.microsoft.com/office/drawing/2014/main" id="{890E92C5-C0E3-2270-CB40-6A95F8011E9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>
              <a:extLst>
                <a:ext uri="{FF2B5EF4-FFF2-40B4-BE49-F238E27FC236}">
                  <a16:creationId xmlns:a16="http://schemas.microsoft.com/office/drawing/2014/main" id="{FB658E85-E357-BD01-81DD-F3DFD54CABF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>
              <a:extLst>
                <a:ext uri="{FF2B5EF4-FFF2-40B4-BE49-F238E27FC236}">
                  <a16:creationId xmlns:a16="http://schemas.microsoft.com/office/drawing/2014/main" id="{8DDE9419-7ABC-7D00-4467-DFF17D8A9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>
              <a:extLst>
                <a:ext uri="{FF2B5EF4-FFF2-40B4-BE49-F238E27FC236}">
                  <a16:creationId xmlns:a16="http://schemas.microsoft.com/office/drawing/2014/main" id="{791FC741-609C-CF83-ADB6-122F8EB3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>
              <a:extLst>
                <a:ext uri="{FF2B5EF4-FFF2-40B4-BE49-F238E27FC236}">
                  <a16:creationId xmlns:a16="http://schemas.microsoft.com/office/drawing/2014/main" id="{BB0C9230-CCC1-2C35-8AE4-F8A8CAE52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>
            <a:extLst>
              <a:ext uri="{FF2B5EF4-FFF2-40B4-BE49-F238E27FC236}">
                <a16:creationId xmlns:a16="http://schemas.microsoft.com/office/drawing/2014/main" id="{A17535EF-FB28-706A-D302-9F4E71E63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3822" y="808790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472FCE-B530-EC0C-EA98-3C186AB0805D}"/>
              </a:ext>
            </a:extLst>
          </p:cNvPr>
          <p:cNvSpPr txBox="1"/>
          <p:nvPr/>
        </p:nvSpPr>
        <p:spPr>
          <a:xfrm>
            <a:off x="880715" y="1844742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17FC6A-D28F-6657-3C6E-0D6A224406D2}"/>
              </a:ext>
            </a:extLst>
          </p:cNvPr>
          <p:cNvSpPr txBox="1"/>
          <p:nvPr/>
        </p:nvSpPr>
        <p:spPr>
          <a:xfrm>
            <a:off x="2259013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80B808-5F76-C7D4-9A55-004F3C2F0ACC}"/>
              </a:ext>
            </a:extLst>
          </p:cNvPr>
          <p:cNvSpPr txBox="1"/>
          <p:nvPr/>
        </p:nvSpPr>
        <p:spPr>
          <a:xfrm>
            <a:off x="3613867" y="18464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8DC02A-E1C1-69F8-D03A-3F98A867B7FF}"/>
              </a:ext>
            </a:extLst>
          </p:cNvPr>
          <p:cNvSpPr txBox="1"/>
          <p:nvPr/>
        </p:nvSpPr>
        <p:spPr>
          <a:xfrm>
            <a:off x="5004704" y="1846871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370420-E63C-23DD-FD35-5041D0A2E6A2}"/>
              </a:ext>
            </a:extLst>
          </p:cNvPr>
          <p:cNvSpPr txBox="1"/>
          <p:nvPr/>
        </p:nvSpPr>
        <p:spPr>
          <a:xfrm>
            <a:off x="6354576" y="1849019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2D6B8AA-B66E-3B71-34B1-EC65F0F2F614}"/>
              </a:ext>
            </a:extLst>
          </p:cNvPr>
          <p:cNvSpPr txBox="1"/>
          <p:nvPr/>
        </p:nvSpPr>
        <p:spPr>
          <a:xfrm>
            <a:off x="7745414" y="1840667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4AE11D-AC55-75B3-959F-2FF1273A1150}"/>
              </a:ext>
            </a:extLst>
          </p:cNvPr>
          <p:cNvSpPr txBox="1"/>
          <p:nvPr/>
        </p:nvSpPr>
        <p:spPr>
          <a:xfrm>
            <a:off x="9270393" y="1773081"/>
            <a:ext cx="63032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91DEE6-B52B-6850-C4B4-050450BD5173}"/>
              </a:ext>
            </a:extLst>
          </p:cNvPr>
          <p:cNvGrpSpPr/>
          <p:nvPr/>
        </p:nvGrpSpPr>
        <p:grpSpPr>
          <a:xfrm>
            <a:off x="9955498" y="1565846"/>
            <a:ext cx="1219201" cy="1028700"/>
            <a:chOff x="7728667" y="1565846"/>
            <a:chExt cx="1219201" cy="1028700"/>
          </a:xfrm>
        </p:grpSpPr>
        <p:grpSp>
          <p:nvGrpSpPr>
            <p:cNvPr id="153" name="Group 24">
              <a:extLst>
                <a:ext uri="{FF2B5EF4-FFF2-40B4-BE49-F238E27FC236}">
                  <a16:creationId xmlns:a16="http://schemas.microsoft.com/office/drawing/2014/main" id="{99BE1C73-D48F-D1BB-C47B-AA7CE6086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28667" y="1565846"/>
              <a:ext cx="1219200" cy="1028700"/>
              <a:chOff x="192" y="1416"/>
              <a:chExt cx="768" cy="648"/>
            </a:xfrm>
          </p:grpSpPr>
          <p:sp>
            <p:nvSpPr>
              <p:cNvPr id="155" name="Rectangle 25">
                <a:extLst>
                  <a:ext uri="{FF2B5EF4-FFF2-40B4-BE49-F238E27FC236}">
                    <a16:creationId xmlns:a16="http://schemas.microsoft.com/office/drawing/2014/main" id="{2592508D-804C-20A2-9CB2-4752AD9FA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Rectangle 26">
                <a:extLst>
                  <a:ext uri="{FF2B5EF4-FFF2-40B4-BE49-F238E27FC236}">
                    <a16:creationId xmlns:a16="http://schemas.microsoft.com/office/drawing/2014/main" id="{B08BE13E-8487-F394-D931-818A7B394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Text Box 27">
                <a:extLst>
                  <a:ext uri="{FF2B5EF4-FFF2-40B4-BE49-F238E27FC236}">
                    <a16:creationId xmlns:a16="http://schemas.microsoft.com/office/drawing/2014/main" id="{FC71D862-7C16-E424-A08C-24414055D7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16:PGQ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14F8EF94-1882-93FD-607A-228431410265}"/>
                </a:ext>
              </a:extLst>
            </p:cNvPr>
            <p:cNvSpPr txBox="1"/>
            <p:nvPr/>
          </p:nvSpPr>
          <p:spPr>
            <a:xfrm>
              <a:off x="7745414" y="1840667"/>
              <a:ext cx="1202454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Property 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Graph 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Query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F73DBB-F9DF-2D94-71A1-B19D57B25E1B}"/>
              </a:ext>
            </a:extLst>
          </p:cNvPr>
          <p:cNvSpPr txBox="1"/>
          <p:nvPr/>
        </p:nvSpPr>
        <p:spPr>
          <a:xfrm>
            <a:off x="9767880" y="2763530"/>
            <a:ext cx="159443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SQL:2023</a:t>
            </a:r>
          </a:p>
        </p:txBody>
      </p:sp>
    </p:spTree>
    <p:extLst>
      <p:ext uri="{BB962C8B-B14F-4D97-AF65-F5344CB8AC3E}">
        <p14:creationId xmlns:p14="http://schemas.microsoft.com/office/powerpoint/2010/main" val="7134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A1EAA-D81C-C498-5797-DEDF1BD5C4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Recap: GROUP BY</a:t>
            </a:r>
          </a:p>
          <a:p>
            <a:pPr lvl="1"/>
            <a:r>
              <a:rPr lang="en-US" dirty="0"/>
              <a:t>Group tuples by categorical variables</a:t>
            </a:r>
          </a:p>
          <a:p>
            <a:pPr lvl="1"/>
            <a:r>
              <a:rPr lang="en-US" dirty="0"/>
              <a:t>Aggregate per group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</a:t>
            </a:r>
            <a:br>
              <a:rPr lang="en-US" dirty="0"/>
            </a:br>
            <a:r>
              <a:rPr lang="en-US" dirty="0"/>
              <a:t>Extensions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54920-85BF-0A3E-66B1-ADE298BED9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Multi-Groupings</a:t>
            </a: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FF148ED5-943C-7F7D-DC48-B663ED4B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690" y="1311542"/>
            <a:ext cx="304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Sales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0" dirty="0">
                <a:latin typeface="Consolas" panose="020B0609020204030204" pitchFamily="49" charset="0"/>
              </a:rPr>
              <a:t>Year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elle 9">
            <a:extLst>
              <a:ext uri="{FF2B5EF4-FFF2-40B4-BE49-F238E27FC236}">
                <a16:creationId xmlns:a16="http://schemas.microsoft.com/office/drawing/2014/main" id="{EEFF4F61-4FCC-674E-11F9-EB334FEFF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63755"/>
              </p:ext>
            </p:extLst>
          </p:nvPr>
        </p:nvGraphicFramePr>
        <p:xfrm>
          <a:off x="5790401" y="1311542"/>
          <a:ext cx="22708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2C57FE32-6690-457D-CDDA-13C593BB3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7180"/>
              </p:ext>
            </p:extLst>
          </p:nvPr>
        </p:nvGraphicFramePr>
        <p:xfrm>
          <a:off x="9689501" y="2286227"/>
          <a:ext cx="13078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557F84-3E5B-5B72-015C-677C6B47604C}"/>
              </a:ext>
            </a:extLst>
          </p:cNvPr>
          <p:cNvCxnSpPr>
            <a:stCxn id="5" idx="3"/>
          </p:cNvCxnSpPr>
          <p:nvPr/>
        </p:nvCxnSpPr>
        <p:spPr>
          <a:xfrm>
            <a:off x="8061236" y="2424062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9A49CDB-7517-88D2-6B31-829B37485204}"/>
              </a:ext>
            </a:extLst>
          </p:cNvPr>
          <p:cNvSpPr/>
          <p:nvPr/>
        </p:nvSpPr>
        <p:spPr>
          <a:xfrm>
            <a:off x="3154523" y="4050371"/>
            <a:ext cx="2011545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GROUPING SETS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7C5AF5-0D2B-8439-5719-43D28AC59184}"/>
              </a:ext>
            </a:extLst>
          </p:cNvPr>
          <p:cNvSpPr/>
          <p:nvPr/>
        </p:nvSpPr>
        <p:spPr>
          <a:xfrm>
            <a:off x="2110083" y="4795629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ROLLUP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D3D621-0FA0-C3BB-3F83-9EC8CC30EC5E}"/>
              </a:ext>
            </a:extLst>
          </p:cNvPr>
          <p:cNvSpPr/>
          <p:nvPr/>
        </p:nvSpPr>
        <p:spPr>
          <a:xfrm>
            <a:off x="4677127" y="4770062"/>
            <a:ext cx="1511304" cy="34878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CUBE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C02E6F-9483-A5F4-9FD8-4FFB5C423BA1}"/>
              </a:ext>
            </a:extLst>
          </p:cNvPr>
          <p:cNvCxnSpPr>
            <a:stCxn id="9" idx="0"/>
          </p:cNvCxnSpPr>
          <p:nvPr/>
        </p:nvCxnSpPr>
        <p:spPr>
          <a:xfrm flipV="1">
            <a:off x="2865735" y="4431591"/>
            <a:ext cx="755652" cy="364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0C89E7-63F1-FEDB-724B-EFA4AFE5FC1A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4677127" y="4424277"/>
            <a:ext cx="755652" cy="34578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35684-F54A-8B77-53C8-2806CCC9310B}"/>
              </a:ext>
            </a:extLst>
          </p:cNvPr>
          <p:cNvSpPr/>
          <p:nvPr/>
        </p:nvSpPr>
        <p:spPr>
          <a:xfrm>
            <a:off x="3404643" y="5234002"/>
            <a:ext cx="1511304" cy="348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105507-464F-C401-52E1-F61245CE7BD6}"/>
              </a:ext>
            </a:extLst>
          </p:cNvPr>
          <p:cNvCxnSpPr>
            <a:stCxn id="9" idx="2"/>
            <a:endCxn id="13" idx="1"/>
          </p:cNvCxnSpPr>
          <p:nvPr/>
        </p:nvCxnSpPr>
        <p:spPr>
          <a:xfrm>
            <a:off x="2865735" y="5144415"/>
            <a:ext cx="538908" cy="2639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821B19-4C5C-948E-9358-9904751DA78A}"/>
              </a:ext>
            </a:extLst>
          </p:cNvPr>
          <p:cNvCxnSpPr>
            <a:stCxn id="13" idx="3"/>
            <a:endCxn id="10" idx="2"/>
          </p:cNvCxnSpPr>
          <p:nvPr/>
        </p:nvCxnSpPr>
        <p:spPr>
          <a:xfrm flipV="1">
            <a:off x="4915947" y="5118848"/>
            <a:ext cx="516832" cy="28954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5EF9A86-CFAE-EB28-8C5D-CC5B3D24160C}"/>
              </a:ext>
            </a:extLst>
          </p:cNvPr>
          <p:cNvSpPr/>
          <p:nvPr/>
        </p:nvSpPr>
        <p:spPr>
          <a:xfrm>
            <a:off x="3408891" y="3453978"/>
            <a:ext cx="1511304" cy="3487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BY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2B7C93-6A17-4105-3FF7-89692F1D3FF5}"/>
              </a:ext>
            </a:extLst>
          </p:cNvPr>
          <p:cNvCxnSpPr>
            <a:stCxn id="8" idx="0"/>
            <a:endCxn id="16" idx="2"/>
          </p:cNvCxnSpPr>
          <p:nvPr/>
        </p:nvCxnSpPr>
        <p:spPr>
          <a:xfrm flipV="1">
            <a:off x="4160296" y="3802764"/>
            <a:ext cx="4247" cy="247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0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44E4F1-D442-FFEC-C6FD-5B523B8443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Grouping by multiple group-by attribute lists w/ consistent </a:t>
            </a:r>
            <a:r>
              <a:rPr lang="en-US" dirty="0" err="1"/>
              <a:t>agg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Equivalent to multiple </a:t>
            </a:r>
            <a:r>
              <a:rPr lang="en-US" dirty="0">
                <a:latin typeface="Consolas" panose="020B0609020204030204" pitchFamily="49" charset="0"/>
              </a:rPr>
              <a:t>GROUP BY</a:t>
            </a:r>
            <a:r>
              <a:rPr lang="en-US" dirty="0"/>
              <a:t>, connected by </a:t>
            </a:r>
            <a:r>
              <a:rPr lang="en-US" dirty="0">
                <a:latin typeface="Consolas" panose="020B0609020204030204" pitchFamily="49" charset="0"/>
              </a:rPr>
              <a:t>UNION ALL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CD62B-9F87-7886-889F-A2D25AEA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Grouping 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29A053-0360-E7DF-AFE6-15BE9B9B021C}"/>
              </a:ext>
            </a:extLst>
          </p:cNvPr>
          <p:cNvSpPr/>
          <p:nvPr/>
        </p:nvSpPr>
        <p:spPr>
          <a:xfrm>
            <a:off x="6903594" y="295354"/>
            <a:ext cx="3542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GROUP BY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GROUPING SETS</a:t>
            </a:r>
            <a:r>
              <a:rPr lang="en-US" b="1" dirty="0">
                <a:latin typeface="Consolas" panose="020B0609020204030204" pitchFamily="49" charset="0"/>
              </a:rPr>
              <a:t> 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((&lt;attribute-list&gt;), …)</a:t>
            </a: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1D8C2BF7-65F9-0E89-0E86-B8E1BB40D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465647"/>
              </p:ext>
            </p:extLst>
          </p:nvPr>
        </p:nvGraphicFramePr>
        <p:xfrm>
          <a:off x="755404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FC1F214-69CB-FBEC-D184-62D4DBA0A6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50756"/>
              </p:ext>
            </p:extLst>
          </p:nvPr>
        </p:nvGraphicFramePr>
        <p:xfrm>
          <a:off x="8822361" y="2233090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81">
            <a:extLst>
              <a:ext uri="{FF2B5EF4-FFF2-40B4-BE49-F238E27FC236}">
                <a16:creationId xmlns:a16="http://schemas.microsoft.com/office/drawing/2014/main" id="{0C3C58ED-D936-CFBF-D849-3B189090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1572" y="34193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 SETS </a:t>
            </a:r>
            <a:b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</a:b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    ((), (Year), 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BAADBD-9546-7265-7838-627CDF18D533}"/>
              </a:ext>
            </a:extLst>
          </p:cNvPr>
          <p:cNvCxnSpPr>
            <a:cxnSpLocks/>
          </p:cNvCxnSpPr>
          <p:nvPr/>
        </p:nvCxnSpPr>
        <p:spPr>
          <a:xfrm>
            <a:off x="4040069" y="4828032"/>
            <a:ext cx="463456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4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1180B-8488-34C0-520C-4756524E68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Hierarchical grouping along dimension hierarchy </a:t>
            </a:r>
          </a:p>
          <a:p>
            <a:pPr lvl="1"/>
            <a:r>
              <a:rPr lang="de-DE" b="1" dirty="0">
                <a:latin typeface="Consolas" panose="020B0609020204030204" pitchFamily="49" charset="0"/>
              </a:rPr>
              <a:t>GROUP BY ROLLUP</a:t>
            </a:r>
            <a:r>
              <a:rPr lang="de-DE" dirty="0">
                <a:latin typeface="Consolas" panose="020B0609020204030204" pitchFamily="49" charset="0"/>
              </a:rPr>
              <a:t> (A1,A2,A3)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:= GROUP BY GROUPING SETS((),(A1),(A1,A2),(A1,A2,A3))</a:t>
            </a:r>
          </a:p>
          <a:p>
            <a:pPr lvl="2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3EFD5-18E1-9DB5-B514-288D29EFD8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 </a:t>
            </a:r>
            <a:r>
              <a:rPr lang="en-US" sz="1800" dirty="0"/>
              <a:t>(see also multi-dim ops)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73EF6-CA20-BABA-4A94-6D971D2308C6}"/>
              </a:ext>
            </a:extLst>
          </p:cNvPr>
          <p:cNvSpPr/>
          <p:nvPr/>
        </p:nvSpPr>
        <p:spPr>
          <a:xfrm>
            <a:off x="6908500" y="295954"/>
            <a:ext cx="274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ROLLUP</a:t>
            </a:r>
            <a:r>
              <a:rPr lang="de-DE" dirty="0">
                <a:latin typeface="Consolas" panose="020B0609020204030204" pitchFamily="49" charset="0"/>
              </a:rPr>
              <a:t> </a:t>
            </a:r>
            <a:br>
              <a:rPr lang="de-DE" dirty="0">
                <a:latin typeface="Consolas" panose="020B0609020204030204" pitchFamily="49" charset="0"/>
              </a:rPr>
            </a:br>
            <a:r>
              <a:rPr lang="de-DE" dirty="0">
                <a:latin typeface="Consolas" panose="020B0609020204030204" pitchFamily="49" charset="0"/>
              </a:rPr>
              <a:t>  (&lt;attribute-list&gt;) </a:t>
            </a: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3BE3912A-6E8D-10A2-260A-8B522FE83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10713"/>
              </p:ext>
            </p:extLst>
          </p:nvPr>
        </p:nvGraphicFramePr>
        <p:xfrm>
          <a:off x="785145" y="3550608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elle 10">
            <a:extLst>
              <a:ext uri="{FF2B5EF4-FFF2-40B4-BE49-F238E27FC236}">
                <a16:creationId xmlns:a16="http://schemas.microsoft.com/office/drawing/2014/main" id="{F69120E2-46CB-95DA-5673-F2AA8DC0E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607726"/>
              </p:ext>
            </p:extLst>
          </p:nvPr>
        </p:nvGraphicFramePr>
        <p:xfrm>
          <a:off x="8818361" y="2220526"/>
          <a:ext cx="280358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9C0FED3-A22E-DE63-93C2-2EAFF117499C}"/>
              </a:ext>
            </a:extLst>
          </p:cNvPr>
          <p:cNvCxnSpPr>
            <a:cxnSpLocks/>
          </p:cNvCxnSpPr>
          <p:nvPr/>
        </p:nvCxnSpPr>
        <p:spPr>
          <a:xfrm>
            <a:off x="4158366" y="5030619"/>
            <a:ext cx="456608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1">
            <a:extLst>
              <a:ext uri="{FF2B5EF4-FFF2-40B4-BE49-F238E27FC236}">
                <a16:creationId xmlns:a16="http://schemas.microsoft.com/office/drawing/2014/main" id="{32C075D0-D46A-5658-90C6-B982FE0A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91" y="3832131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4B2AF-3EF5-6D29-72D7-E756344EFB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dirty="0"/>
              <a:t>Aggregation towers for (semi-)additive aggregation functions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GROUPING Semantics</a:t>
            </a:r>
          </a:p>
          <a:p>
            <a:pPr lvl="1"/>
            <a:r>
              <a:rPr lang="en-US" dirty="0"/>
              <a:t>With ROLLUP or CUBE to identify aggregates</a:t>
            </a:r>
          </a:p>
          <a:p>
            <a:pPr lvl="1"/>
            <a:r>
              <a:rPr lang="en-US" dirty="0"/>
              <a:t>NULL group vs NULL due to aggregation</a:t>
            </a:r>
          </a:p>
          <a:p>
            <a:pPr lvl="1"/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F2BAA-FCC3-E038-9EDE-9B72454F83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Rollup, cont. and Grouping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E77B9F-BADA-BC72-6BA7-B464EC931B7E}"/>
              </a:ext>
            </a:extLst>
          </p:cNvPr>
          <p:cNvGrpSpPr/>
          <p:nvPr/>
        </p:nvGrpSpPr>
        <p:grpSpPr>
          <a:xfrm>
            <a:off x="7544182" y="862298"/>
            <a:ext cx="2444608" cy="2714104"/>
            <a:chOff x="5710300" y="1022285"/>
            <a:chExt cx="2444608" cy="2714104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2D312C6E-9460-9D1F-B187-3E2CE18C4B85}"/>
                </a:ext>
              </a:extLst>
            </p:cNvPr>
            <p:cNvCxnSpPr>
              <a:endCxn id="6" idx="2"/>
            </p:cNvCxnSpPr>
            <p:nvPr/>
          </p:nvCxnSpPr>
          <p:spPr>
            <a:xfrm flipV="1">
              <a:off x="6898175" y="3141861"/>
              <a:ext cx="6641" cy="2414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10">
              <a:extLst>
                <a:ext uri="{FF2B5EF4-FFF2-40B4-BE49-F238E27FC236}">
                  <a16:creationId xmlns:a16="http://schemas.microsoft.com/office/drawing/2014/main" id="{CE7F9BB8-E6F0-D967-A24D-C4D4B10346EB}"/>
                </a:ext>
              </a:extLst>
            </p:cNvPr>
            <p:cNvSpPr txBox="1"/>
            <p:nvPr/>
          </p:nvSpPr>
          <p:spPr>
            <a:xfrm>
              <a:off x="5710300" y="2815909"/>
              <a:ext cx="238903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Year,Quarter;sum()</a:t>
              </a:r>
            </a:p>
          </p:txBody>
        </p:sp>
        <p:sp>
          <p:nvSpPr>
            <p:cNvPr id="7" name="Textfeld 10">
              <a:extLst>
                <a:ext uri="{FF2B5EF4-FFF2-40B4-BE49-F238E27FC236}">
                  <a16:creationId xmlns:a16="http://schemas.microsoft.com/office/drawing/2014/main" id="{4B15BB15-51B2-BE63-789C-3CF2BCBA8D36}"/>
                </a:ext>
              </a:extLst>
            </p:cNvPr>
            <p:cNvSpPr txBox="1"/>
            <p:nvPr/>
          </p:nvSpPr>
          <p:spPr>
            <a:xfrm>
              <a:off x="6527509" y="3410437"/>
              <a:ext cx="75754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n-US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74B36D69-F087-D69F-CFF0-0173BC385CD4}"/>
                </a:ext>
              </a:extLst>
            </p:cNvPr>
            <p:cNvCxnSpPr>
              <a:stCxn id="6" idx="0"/>
              <a:endCxn id="9" idx="2"/>
            </p:cNvCxnSpPr>
            <p:nvPr/>
          </p:nvCxnSpPr>
          <p:spPr>
            <a:xfrm flipV="1">
              <a:off x="6904816" y="2550686"/>
              <a:ext cx="837" cy="2652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1778C786-E645-3023-DDDD-48B1A4E88553}"/>
                </a:ext>
              </a:extLst>
            </p:cNvPr>
            <p:cNvSpPr txBox="1"/>
            <p:nvPr/>
          </p:nvSpPr>
          <p:spPr>
            <a:xfrm>
              <a:off x="5993687" y="2224734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Year;sum()</a:t>
              </a: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5C4DA3FE-97CA-A009-CE39-24BD5F509836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6905653" y="1949461"/>
              <a:ext cx="1676" cy="2752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4362CB5D-A32B-E069-C116-4B1C4CA06126}"/>
                </a:ext>
              </a:extLst>
            </p:cNvPr>
            <p:cNvSpPr txBox="1"/>
            <p:nvPr/>
          </p:nvSpPr>
          <p:spPr>
            <a:xfrm>
              <a:off x="5995363" y="1623509"/>
              <a:ext cx="182393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sum()</a:t>
              </a:r>
            </a:p>
          </p:txBody>
        </p: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3E839D98-5241-DB41-FE72-9D7BE0772A6C}"/>
                </a:ext>
              </a:extLst>
            </p:cNvPr>
            <p:cNvSpPr txBox="1"/>
            <p:nvPr/>
          </p:nvSpPr>
          <p:spPr>
            <a:xfrm>
              <a:off x="7451703" y="1022285"/>
              <a:ext cx="70320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9">
              <a:extLst>
                <a:ext uri="{FF2B5EF4-FFF2-40B4-BE49-F238E27FC236}">
                  <a16:creationId xmlns:a16="http://schemas.microsoft.com/office/drawing/2014/main" id="{6C21F295-6086-FBF7-24E2-1815F242655D}"/>
                </a:ext>
              </a:extLst>
            </p:cNvPr>
            <p:cNvCxnSpPr>
              <a:stCxn id="11" idx="0"/>
              <a:endCxn id="12" idx="2"/>
            </p:cNvCxnSpPr>
            <p:nvPr/>
          </p:nvCxnSpPr>
          <p:spPr>
            <a:xfrm flipV="1">
              <a:off x="6907329" y="1348237"/>
              <a:ext cx="895977" cy="2752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CACAA8D6-DC0B-7897-0450-422B118A6D79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285058" y="1348237"/>
              <a:ext cx="518248" cy="9609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62EB1F1B-7A8F-597F-6CB5-A36365801F6D}"/>
                </a:ext>
              </a:extLst>
            </p:cNvPr>
            <p:cNvCxnSpPr>
              <a:endCxn id="12" idx="2"/>
            </p:cNvCxnSpPr>
            <p:nvPr/>
          </p:nvCxnSpPr>
          <p:spPr>
            <a:xfrm flipV="1">
              <a:off x="7544182" y="1348237"/>
              <a:ext cx="259124" cy="14765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81">
            <a:extLst>
              <a:ext uri="{FF2B5EF4-FFF2-40B4-BE49-F238E27FC236}">
                <a16:creationId xmlns:a16="http://schemas.microsoft.com/office/drawing/2014/main" id="{9A19D497-107E-932F-FCC4-1F59B366E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169" y="1926514"/>
            <a:ext cx="40466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ROLLUP(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Rectangle 81">
            <a:extLst>
              <a:ext uri="{FF2B5EF4-FFF2-40B4-BE49-F238E27FC236}">
                <a16:creationId xmlns:a16="http://schemas.microsoft.com/office/drawing/2014/main" id="{C7EBBE59-F352-2082-1265-1ED4A2EA8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556" y="4794018"/>
            <a:ext cx="31946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Team,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(Revenue),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GROUPING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Team)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AS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889FB"/>
                </a:solidFill>
                <a:latin typeface="Consolas" panose="020B0609020204030204" pitchFamily="49" charset="0"/>
              </a:rPr>
              <a:t>Agg</a:t>
            </a:r>
            <a:r>
              <a:rPr lang="en-US" sz="1600" b="0" dirty="0">
                <a:solidFill>
                  <a:srgbClr val="7889FB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ROLLUP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(Team)</a:t>
            </a:r>
            <a:endParaRPr lang="de-DE" sz="1600" b="0" dirty="0">
              <a:latin typeface="Consolas" panose="020B0609020204030204" pitchFamily="49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4BAF26B-6C84-366A-454A-CDC13CA7E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00239"/>
              </p:ext>
            </p:extLst>
          </p:nvPr>
        </p:nvGraphicFramePr>
        <p:xfrm>
          <a:off x="6088370" y="3886991"/>
          <a:ext cx="26562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627">
                  <a:extLst>
                    <a:ext uri="{9D8B030D-6E8A-4147-A177-3AD203B41FA5}">
                      <a16:colId xmlns:a16="http://schemas.microsoft.com/office/drawing/2014/main" val="924654072"/>
                    </a:ext>
                  </a:extLst>
                </a:gridCol>
                <a:gridCol w="1105771">
                  <a:extLst>
                    <a:ext uri="{9D8B030D-6E8A-4147-A177-3AD203B41FA5}">
                      <a16:colId xmlns:a16="http://schemas.microsoft.com/office/drawing/2014/main" val="3417464083"/>
                    </a:ext>
                  </a:extLst>
                </a:gridCol>
                <a:gridCol w="631869">
                  <a:extLst>
                    <a:ext uri="{9D8B030D-6E8A-4147-A177-3AD203B41FA5}">
                      <a16:colId xmlns:a16="http://schemas.microsoft.com/office/drawing/2014/main" val="1621168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76701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1856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Sales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39978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96287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060512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79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Warehousing (DWH)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79850" y="4180427"/>
            <a:ext cx="8311908" cy="717437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Wolfgang Lehner: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Datenbanktechnologie für Data-Warehouse-Systeme. Konzepte und Methoden,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Dpunkt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Verlag, 1-373, 2003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2C698-467B-20BD-9FDD-5E9B190A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7" y="4230887"/>
            <a:ext cx="686616" cy="1044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AD8E5E-E511-F232-6BB2-C7C0849D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737" y="4251007"/>
            <a:ext cx="821347" cy="1016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A6352-4006-9AF9-A757-B5C5F036F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257" y="4480275"/>
            <a:ext cx="810689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F315F9-7B8F-C642-8F47-318204F6D5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Computes aggregate for all 2</a:t>
            </a:r>
            <a:r>
              <a:rPr lang="en-US" baseline="30000" dirty="0"/>
              <a:t>n</a:t>
            </a:r>
            <a:r>
              <a:rPr lang="en-US" dirty="0"/>
              <a:t> combinations </a:t>
            </a:r>
            <a:br>
              <a:rPr lang="en-US" dirty="0"/>
            </a:br>
            <a:r>
              <a:rPr lang="en-US" dirty="0"/>
              <a:t>for n grouping attributes</a:t>
            </a:r>
          </a:p>
          <a:p>
            <a:pPr lvl="1"/>
            <a:r>
              <a:rPr lang="en-US" dirty="0"/>
              <a:t>Equivalent to enumeration via </a:t>
            </a:r>
            <a:r>
              <a:rPr lang="en-US" dirty="0">
                <a:latin typeface="Consolas" panose="020B0609020204030204" pitchFamily="49" charset="0"/>
              </a:rPr>
              <a:t>GROUPING SETS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DF8C1-9A51-91D2-9490-43CB1E7874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406BAF-E5F9-D632-A130-66B928B736C4}"/>
              </a:ext>
            </a:extLst>
          </p:cNvPr>
          <p:cNvSpPr/>
          <p:nvPr/>
        </p:nvSpPr>
        <p:spPr>
          <a:xfrm>
            <a:off x="5938227" y="294015"/>
            <a:ext cx="4436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>
                <a:latin typeface="Consolas" panose="020B0609020204030204" pitchFamily="49" charset="0"/>
                <a:sym typeface="Wingdings" pitchFamily="2" charset="2"/>
              </a:rPr>
              <a:t>GROUP BY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  <a:sym typeface="Wingdings" pitchFamily="2" charset="2"/>
              </a:rPr>
              <a:t>CUBE</a:t>
            </a:r>
            <a:r>
              <a:rPr lang="de-DE" dirty="0">
                <a:latin typeface="Consolas" panose="020B0609020204030204" pitchFamily="49" charset="0"/>
              </a:rPr>
              <a:t>(&lt;attribute-list&gt;)</a:t>
            </a:r>
            <a:endParaRPr lang="de-DE" b="1" dirty="0">
              <a:latin typeface="Consolas" panose="020B0609020204030204" pitchFamily="49" charset="0"/>
              <a:sym typeface="Wingdings" pitchFamily="2" charset="2"/>
            </a:endParaRP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AFD107A4-8110-4398-515C-1525A200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028728"/>
              </p:ext>
            </p:extLst>
          </p:nvPr>
        </p:nvGraphicFramePr>
        <p:xfrm>
          <a:off x="796140" y="3363997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elle 10">
            <a:extLst>
              <a:ext uri="{FF2B5EF4-FFF2-40B4-BE49-F238E27FC236}">
                <a16:creationId xmlns:a16="http://schemas.microsoft.com/office/drawing/2014/main" id="{70BFCC0C-7940-7890-083F-FCC19582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004131"/>
              </p:ext>
            </p:extLst>
          </p:nvPr>
        </p:nvGraphicFramePr>
        <p:xfrm>
          <a:off x="7469944" y="861360"/>
          <a:ext cx="280358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255237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14657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0193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1D4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6450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B20DA3-D5B0-0833-BAF8-63519643D1EE}"/>
              </a:ext>
            </a:extLst>
          </p:cNvPr>
          <p:cNvCxnSpPr>
            <a:cxnSpLocks/>
          </p:cNvCxnSpPr>
          <p:nvPr/>
        </p:nvCxnSpPr>
        <p:spPr>
          <a:xfrm>
            <a:off x="4081929" y="4113876"/>
            <a:ext cx="3287059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1">
            <a:extLst>
              <a:ext uri="{FF2B5EF4-FFF2-40B4-BE49-F238E27FC236}">
                <a16:creationId xmlns:a16="http://schemas.microsoft.com/office/drawing/2014/main" id="{E0242994-D995-E472-4D3D-5159295DD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731" y="2879294"/>
            <a:ext cx="40466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</a:t>
            </a:r>
            <a:r>
              <a:rPr lang="en-US" sz="1600" dirty="0">
                <a:latin typeface="Consolas" panose="020B0609020204030204" pitchFamily="49" charset="0"/>
              </a:rPr>
              <a:t>Year</a:t>
            </a:r>
            <a:r>
              <a:rPr lang="en-US" sz="1600" b="0" dirty="0">
                <a:latin typeface="Consolas" panose="020B0609020204030204" pitchFamily="49" charset="0"/>
              </a:rPr>
              <a:t>, Quarter,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b="0" dirty="0">
                <a:latin typeface="Consolas" panose="020B0609020204030204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</a:rPr>
              <a:t>SUM</a:t>
            </a:r>
            <a:r>
              <a:rPr lang="en-US" sz="1600" b="0" dirty="0">
                <a:latin typeface="Consolas" panose="020B0609020204030204" pitchFamily="49" charset="0"/>
              </a:rPr>
              <a:t>(Revenue)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</a:rPr>
              <a:t> 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CUBE(</a:t>
            </a:r>
            <a:r>
              <a:rPr lang="en-US" sz="1600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Year,Quarter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)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0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80D32A-278D-DA2C-71E8-B467C8D9E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Operator Implementation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 lattice </a:t>
            </a:r>
            <a:r>
              <a:rPr lang="en-US" dirty="0"/>
              <a:t>for (semi-)additive </a:t>
            </a:r>
            <a:br>
              <a:rPr lang="en-US" dirty="0"/>
            </a:br>
            <a:r>
              <a:rPr lang="en-US" dirty="0"/>
              <a:t>aggregation functions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 multiple alternative paths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how to select the cheapest?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Recap: Physical Group-By Operators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SortGroupBy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HashGroupBy</a:t>
            </a:r>
            <a:r>
              <a:rPr lang="en-US" dirty="0">
                <a:sym typeface="Wingdings" panose="05000000000000000000" pitchFamily="2" charset="2"/>
              </a:rPr>
              <a:t> / -Aggregate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Cube Implementation Strategies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#1</a:t>
            </a:r>
            <a:r>
              <a:rPr lang="en-US" dirty="0">
                <a:sym typeface="Wingdings" panose="05000000000000000000" pitchFamily="2" charset="2"/>
              </a:rPr>
              <a:t> Some operators can share sorted order (e.g., {A,B} -&gt; {A})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</a:t>
            </a:r>
            <a:r>
              <a:rPr lang="en-US" dirty="0">
                <a:sym typeface="Wingdings" panose="05000000000000000000" pitchFamily="2" charset="2"/>
              </a:rPr>
              <a:t> Subsets with different cardinality  pick smallest intermediates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A6E3-A1A6-A52D-7F42-4234BD2070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Multi-Groupings – Cube, cont.</a:t>
            </a:r>
          </a:p>
        </p:txBody>
      </p:sp>
      <p:sp>
        <p:nvSpPr>
          <p:cNvPr id="4" name="Textfeld 8">
            <a:extLst>
              <a:ext uri="{FF2B5EF4-FFF2-40B4-BE49-F238E27FC236}">
                <a16:creationId xmlns:a16="http://schemas.microsoft.com/office/drawing/2014/main" id="{CD41EF55-6302-B966-720C-D36510A77E0F}"/>
              </a:ext>
            </a:extLst>
          </p:cNvPr>
          <p:cNvSpPr txBox="1"/>
          <p:nvPr/>
        </p:nvSpPr>
        <p:spPr>
          <a:xfrm>
            <a:off x="7400475" y="36405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{A,B,C}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5FCD12-9DD3-10CB-1243-864F8DB5482B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H="1" flipV="1">
            <a:off x="6916381" y="3227831"/>
            <a:ext cx="912722" cy="4127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8">
            <a:extLst>
              <a:ext uri="{FF2B5EF4-FFF2-40B4-BE49-F238E27FC236}">
                <a16:creationId xmlns:a16="http://schemas.microsoft.com/office/drawing/2014/main" id="{1EF0222B-60F8-42AE-4317-121C62F0CB2E}"/>
              </a:ext>
            </a:extLst>
          </p:cNvPr>
          <p:cNvSpPr txBox="1"/>
          <p:nvPr/>
        </p:nvSpPr>
        <p:spPr>
          <a:xfrm>
            <a:off x="6487753" y="2858499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{A,B}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581CE46F-64B8-6D49-CDAC-EF811BE73C8B}"/>
              </a:ext>
            </a:extLst>
          </p:cNvPr>
          <p:cNvSpPr txBox="1"/>
          <p:nvPr/>
        </p:nvSpPr>
        <p:spPr>
          <a:xfrm>
            <a:off x="7403823" y="28601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{A,C}</a:t>
            </a:r>
          </a:p>
        </p:txBody>
      </p:sp>
      <p:sp>
        <p:nvSpPr>
          <p:cNvPr id="8" name="Textfeld 8">
            <a:extLst>
              <a:ext uri="{FF2B5EF4-FFF2-40B4-BE49-F238E27FC236}">
                <a16:creationId xmlns:a16="http://schemas.microsoft.com/office/drawing/2014/main" id="{ADD3A2B6-2FFD-BCF8-50E7-22BF82A588BB}"/>
              </a:ext>
            </a:extLst>
          </p:cNvPr>
          <p:cNvSpPr txBox="1"/>
          <p:nvPr/>
        </p:nvSpPr>
        <p:spPr>
          <a:xfrm>
            <a:off x="8239511" y="28618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{B,C}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08CBDF9-87FA-DD52-2E57-CB24430D4923}"/>
              </a:ext>
            </a:extLst>
          </p:cNvPr>
          <p:cNvCxnSpPr>
            <a:stCxn id="4" idx="0"/>
            <a:endCxn id="7" idx="2"/>
          </p:cNvCxnSpPr>
          <p:nvPr/>
        </p:nvCxnSpPr>
        <p:spPr>
          <a:xfrm flipV="1">
            <a:off x="7829103" y="3229506"/>
            <a:ext cx="3348" cy="41108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2DE14B9-FCEC-E53D-EDC9-0C5B0C70CB5F}"/>
              </a:ext>
            </a:extLst>
          </p:cNvPr>
          <p:cNvCxnSpPr>
            <a:stCxn id="4" idx="0"/>
            <a:endCxn id="8" idx="2"/>
          </p:cNvCxnSpPr>
          <p:nvPr/>
        </p:nvCxnSpPr>
        <p:spPr>
          <a:xfrm flipV="1">
            <a:off x="7829103" y="3231182"/>
            <a:ext cx="839036" cy="40941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8">
            <a:extLst>
              <a:ext uri="{FF2B5EF4-FFF2-40B4-BE49-F238E27FC236}">
                <a16:creationId xmlns:a16="http://schemas.microsoft.com/office/drawing/2014/main" id="{5B650B1F-949F-FDA4-464D-617B578755A1}"/>
              </a:ext>
            </a:extLst>
          </p:cNvPr>
          <p:cNvSpPr txBox="1"/>
          <p:nvPr/>
        </p:nvSpPr>
        <p:spPr>
          <a:xfrm>
            <a:off x="6489428" y="20362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{A}</a:t>
            </a: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3D07FF6A-BBDC-FDBD-67EC-F8A4D65ABDEB}"/>
              </a:ext>
            </a:extLst>
          </p:cNvPr>
          <p:cNvSpPr txBox="1"/>
          <p:nvPr/>
        </p:nvSpPr>
        <p:spPr>
          <a:xfrm>
            <a:off x="7405498" y="2037887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{B}</a:t>
            </a:r>
          </a:p>
        </p:txBody>
      </p:sp>
      <p:sp>
        <p:nvSpPr>
          <p:cNvPr id="13" name="Textfeld 8">
            <a:extLst>
              <a:ext uri="{FF2B5EF4-FFF2-40B4-BE49-F238E27FC236}">
                <a16:creationId xmlns:a16="http://schemas.microsoft.com/office/drawing/2014/main" id="{2FBD2717-8C35-7AC4-C137-21F4248368AB}"/>
              </a:ext>
            </a:extLst>
          </p:cNvPr>
          <p:cNvSpPr txBox="1"/>
          <p:nvPr/>
        </p:nvSpPr>
        <p:spPr>
          <a:xfrm>
            <a:off x="8241186" y="2039563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{C}</a:t>
            </a:r>
          </a:p>
        </p:txBody>
      </p:sp>
      <p:sp>
        <p:nvSpPr>
          <p:cNvPr id="14" name="Textfeld 8">
            <a:extLst>
              <a:ext uri="{FF2B5EF4-FFF2-40B4-BE49-F238E27FC236}">
                <a16:creationId xmlns:a16="http://schemas.microsoft.com/office/drawing/2014/main" id="{F77642EC-0ACC-5CC5-3B24-54A9FC4F0D16}"/>
              </a:ext>
            </a:extLst>
          </p:cNvPr>
          <p:cNvSpPr txBox="1"/>
          <p:nvPr/>
        </p:nvSpPr>
        <p:spPr>
          <a:xfrm>
            <a:off x="7407173" y="126584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{}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EE71C2-28F5-8949-F511-B0A34487A12F}"/>
              </a:ext>
            </a:extLst>
          </p:cNvPr>
          <p:cNvCxnSpPr>
            <a:stCxn id="6" idx="0"/>
            <a:endCxn id="11" idx="2"/>
          </p:cNvCxnSpPr>
          <p:nvPr/>
        </p:nvCxnSpPr>
        <p:spPr>
          <a:xfrm flipV="1">
            <a:off x="6916381" y="2405544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C84EC07-5825-AE4C-60D2-651FAFC47ED2}"/>
              </a:ext>
            </a:extLst>
          </p:cNvPr>
          <p:cNvCxnSpPr>
            <a:stCxn id="8" idx="0"/>
            <a:endCxn id="13" idx="2"/>
          </p:cNvCxnSpPr>
          <p:nvPr/>
        </p:nvCxnSpPr>
        <p:spPr>
          <a:xfrm flipV="1">
            <a:off x="8668139" y="2408895"/>
            <a:ext cx="1675" cy="45295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7A4AE5-8445-23D2-DA57-42867AB913A3}"/>
              </a:ext>
            </a:extLst>
          </p:cNvPr>
          <p:cNvCxnSpPr>
            <a:stCxn id="7" idx="0"/>
            <a:endCxn id="11" idx="2"/>
          </p:cNvCxnSpPr>
          <p:nvPr/>
        </p:nvCxnSpPr>
        <p:spPr>
          <a:xfrm flipH="1" flipV="1">
            <a:off x="6918056" y="2405544"/>
            <a:ext cx="914395" cy="45463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8FC92AA-6C21-C8ED-C7BE-0AE21E7C98D0}"/>
              </a:ext>
            </a:extLst>
          </p:cNvPr>
          <p:cNvCxnSpPr>
            <a:stCxn id="7" idx="0"/>
            <a:endCxn id="13" idx="2"/>
          </p:cNvCxnSpPr>
          <p:nvPr/>
        </p:nvCxnSpPr>
        <p:spPr>
          <a:xfrm flipV="1">
            <a:off x="7832451" y="2408895"/>
            <a:ext cx="837363" cy="4512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8628B5-967E-4F39-E083-656E5AEFB630}"/>
              </a:ext>
            </a:extLst>
          </p:cNvPr>
          <p:cNvCxnSpPr>
            <a:stCxn id="6" idx="0"/>
            <a:endCxn id="12" idx="2"/>
          </p:cNvCxnSpPr>
          <p:nvPr/>
        </p:nvCxnSpPr>
        <p:spPr>
          <a:xfrm flipV="1">
            <a:off x="6916381" y="2407219"/>
            <a:ext cx="917745" cy="4512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78F3EA-56AD-1186-296B-5357B06199F7}"/>
              </a:ext>
            </a:extLst>
          </p:cNvPr>
          <p:cNvCxnSpPr>
            <a:stCxn id="8" idx="0"/>
            <a:endCxn id="12" idx="2"/>
          </p:cNvCxnSpPr>
          <p:nvPr/>
        </p:nvCxnSpPr>
        <p:spPr>
          <a:xfrm flipH="1" flipV="1">
            <a:off x="7834126" y="2407219"/>
            <a:ext cx="834013" cy="45463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ADDCFE-632A-D4ED-4B21-42E58B989069}"/>
              </a:ext>
            </a:extLst>
          </p:cNvPr>
          <p:cNvCxnSpPr>
            <a:stCxn id="11" idx="0"/>
            <a:endCxn id="14" idx="2"/>
          </p:cNvCxnSpPr>
          <p:nvPr/>
        </p:nvCxnSpPr>
        <p:spPr>
          <a:xfrm flipV="1">
            <a:off x="6918056" y="1635174"/>
            <a:ext cx="917745" cy="40103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AAF26F3-B04F-AC61-0C7D-22164815509D}"/>
              </a:ext>
            </a:extLst>
          </p:cNvPr>
          <p:cNvCxnSpPr>
            <a:stCxn id="12" idx="0"/>
            <a:endCxn id="14" idx="2"/>
          </p:cNvCxnSpPr>
          <p:nvPr/>
        </p:nvCxnSpPr>
        <p:spPr>
          <a:xfrm flipV="1">
            <a:off x="7834126" y="1635174"/>
            <a:ext cx="1675" cy="40271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94643D-C3B0-6F18-0009-D3AFD6791984}"/>
              </a:ext>
            </a:extLst>
          </p:cNvPr>
          <p:cNvCxnSpPr>
            <a:stCxn id="13" idx="0"/>
            <a:endCxn id="14" idx="2"/>
          </p:cNvCxnSpPr>
          <p:nvPr/>
        </p:nvCxnSpPr>
        <p:spPr>
          <a:xfrm flipH="1" flipV="1">
            <a:off x="7835801" y="1635174"/>
            <a:ext cx="834013" cy="40438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1F7794-3242-E72F-8626-D0B03A97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Problem</a:t>
            </a:r>
          </a:p>
          <a:p>
            <a:pPr lvl="1"/>
            <a:r>
              <a:rPr lang="en-US" dirty="0"/>
              <a:t>Scalar functions as well as grouping + aggregation</a:t>
            </a:r>
          </a:p>
          <a:p>
            <a:pPr lvl="1"/>
            <a:r>
              <a:rPr lang="en-US" dirty="0"/>
              <a:t>For many advanced use cases </a:t>
            </a:r>
            <a:r>
              <a:rPr lang="en-US" b="1" dirty="0">
                <a:solidFill>
                  <a:schemeClr val="accent1"/>
                </a:solidFill>
              </a:rPr>
              <a:t>not flexible enough</a:t>
            </a:r>
            <a:endParaRPr lang="en-US" dirty="0"/>
          </a:p>
          <a:p>
            <a:r>
              <a:rPr lang="en-US" dirty="0"/>
              <a:t>Reporting Functions</a:t>
            </a:r>
          </a:p>
          <a:p>
            <a:pPr lvl="1"/>
            <a:r>
              <a:rPr lang="en-US" dirty="0"/>
              <a:t>Separate partitioning (grouping) and aggregation via OVER</a:t>
            </a:r>
          </a:p>
          <a:p>
            <a:pPr lvl="1"/>
            <a:r>
              <a:rPr lang="en-US" dirty="0"/>
              <a:t>Allows local </a:t>
            </a:r>
            <a:br>
              <a:rPr lang="en-US" dirty="0"/>
            </a:br>
            <a:r>
              <a:rPr lang="en-US" dirty="0"/>
              <a:t>partitioning via </a:t>
            </a:r>
            <a:br>
              <a:rPr lang="en-US" dirty="0"/>
            </a:br>
            <a:r>
              <a:rPr lang="en-US" dirty="0"/>
              <a:t>windows and </a:t>
            </a:r>
            <a:br>
              <a:rPr lang="en-US" dirty="0"/>
            </a:br>
            <a:r>
              <a:rPr lang="en-US" dirty="0"/>
              <a:t>ranking/numbering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E5F9E-7E5D-296F-DA11-6A6FE428FA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Reporting Functions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3105979-9101-2146-6279-BFF44AC4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754" y="3168715"/>
            <a:ext cx="78501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AE94C2-F7CE-38E0-57C1-C8A71AFA0C8F}"/>
              </a:ext>
            </a:extLst>
          </p:cNvPr>
          <p:cNvSpPr txBox="1"/>
          <p:nvPr/>
        </p:nvSpPr>
        <p:spPr>
          <a:xfrm>
            <a:off x="6589347" y="3293306"/>
            <a:ext cx="21101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39657-A483-060A-C545-A6FB1BA56FE5}"/>
              </a:ext>
            </a:extLst>
          </p:cNvPr>
          <p:cNvSpPr txBox="1"/>
          <p:nvPr/>
        </p:nvSpPr>
        <p:spPr>
          <a:xfrm>
            <a:off x="5926156" y="4298141"/>
            <a:ext cx="141681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Partitioning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(similar to GROUP BY)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1DE6D-22D9-1037-FDA3-ECAAB2AAD573}"/>
              </a:ext>
            </a:extLst>
          </p:cNvPr>
          <p:cNvSpPr txBox="1"/>
          <p:nvPr/>
        </p:nvSpPr>
        <p:spPr>
          <a:xfrm>
            <a:off x="7595852" y="4319911"/>
            <a:ext cx="12041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order per partition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AFB1A7-6176-CB95-4319-C34F6AA563B6}"/>
              </a:ext>
            </a:extLst>
          </p:cNvPr>
          <p:cNvSpPr txBox="1"/>
          <p:nvPr/>
        </p:nvSpPr>
        <p:spPr>
          <a:xfrm>
            <a:off x="3763389" y="3662638"/>
            <a:ext cx="120413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Aggregation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75629D-DD54-8584-1223-CC71C7606F51}"/>
              </a:ext>
            </a:extLst>
          </p:cNvPr>
          <p:cNvSpPr txBox="1"/>
          <p:nvPr/>
        </p:nvSpPr>
        <p:spPr>
          <a:xfrm>
            <a:off x="9004293" y="4542647"/>
            <a:ext cx="18556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definition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wrt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current tuple</a:t>
            </a:r>
          </a:p>
        </p:txBody>
      </p:sp>
    </p:spTree>
    <p:extLst>
      <p:ext uri="{BB962C8B-B14F-4D97-AF65-F5344CB8AC3E}">
        <p14:creationId xmlns:p14="http://schemas.microsoft.com/office/powerpoint/2010/main" val="86851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A02778-9A1F-889E-07F1-2C4059ACD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Operates over window and returns value for every tuple</a:t>
            </a:r>
          </a:p>
          <a:p>
            <a:pPr lvl="1"/>
            <a:r>
              <a:rPr lang="en-US" sz="1600" dirty="0">
                <a:latin typeface="Consolas" panose="020B0609020204030204" pitchFamily="49" charset="0"/>
              </a:rPr>
              <a:t>RANK()</a:t>
            </a:r>
            <a:r>
              <a:rPr lang="de-DE" sz="1600" dirty="0">
                <a:latin typeface="Consolas" panose="020B0609020204030204" pitchFamily="49" charset="0"/>
              </a:rPr>
              <a:t>, </a:t>
            </a:r>
            <a:r>
              <a:rPr lang="en-US" sz="1600" dirty="0">
                <a:latin typeface="Consolas" panose="020B0609020204030204" pitchFamily="49" charset="0"/>
              </a:rPr>
              <a:t>DENSE_RANK(), PERCENT_RANK(), CUME_DIST(), ROW_NUMBER()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E2BB2-4D68-4FF6-77DA-549FF288B2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Aggregation Function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03C73073-95A2-D440-B71A-6D1B3943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685" y="567863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5FBBC134-480E-E827-BC51-260629765CAF}"/>
              </a:ext>
            </a:extLst>
          </p:cNvPr>
          <p:cNvSpPr/>
          <p:nvPr/>
        </p:nvSpPr>
        <p:spPr>
          <a:xfrm>
            <a:off x="7273993" y="537918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6" name="Rechteck 12">
            <a:extLst>
              <a:ext uri="{FF2B5EF4-FFF2-40B4-BE49-F238E27FC236}">
                <a16:creationId xmlns:a16="http://schemas.microsoft.com/office/drawing/2014/main" id="{9D516569-6C01-9767-A654-ABE7FF5FEA8C}"/>
              </a:ext>
            </a:extLst>
          </p:cNvPr>
          <p:cNvSpPr/>
          <p:nvPr/>
        </p:nvSpPr>
        <p:spPr>
          <a:xfrm>
            <a:off x="7922065" y="635882"/>
            <a:ext cx="444697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9CA750BA-E37A-2AC5-B25D-5F7098238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02152"/>
              </p:ext>
            </p:extLst>
          </p:nvPr>
        </p:nvGraphicFramePr>
        <p:xfrm>
          <a:off x="1661218" y="347246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81">
            <a:extLst>
              <a:ext uri="{FF2B5EF4-FFF2-40B4-BE49-F238E27FC236}">
                <a16:creationId xmlns:a16="http://schemas.microsoft.com/office/drawing/2014/main" id="{5926E800-98CC-4071-11E6-A884674B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086" y="2295183"/>
            <a:ext cx="683871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</a:rPr>
              <a:t>Year, Quarter,   </a:t>
            </a:r>
            <a:br>
              <a:rPr lang="en-US" sz="1600" b="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 </a:t>
            </a:r>
            <a:r>
              <a:rPr lang="de-DE" sz="1600" dirty="0">
                <a:latin typeface="Consolas" panose="020B0609020204030204" pitchFamily="49" charset="0"/>
              </a:rPr>
              <a:t>Revenue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Rank1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DENSE</a:t>
            </a:r>
            <a:r>
              <a:rPr lang="de-DE" sz="1600" b="1" dirty="0">
                <a:latin typeface="Consolas" panose="020B0609020204030204" pitchFamily="49" charset="0"/>
              </a:rPr>
              <a:t>_</a:t>
            </a:r>
            <a:r>
              <a:rPr lang="en-US" sz="1600" b="1" dirty="0">
                <a:latin typeface="Consolas" panose="020B0609020204030204" pitchFamily="49" charset="0"/>
              </a:rPr>
              <a:t>RANK</a:t>
            </a:r>
            <a:r>
              <a:rPr lang="en-US" sz="1600" dirty="0">
                <a:latin typeface="Consolas" panose="020B0609020204030204" pitchFamily="49" charset="0"/>
              </a:rPr>
              <a:t>()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en-US" sz="1600" dirty="0">
                <a:latin typeface="Consolas" panose="020B0609020204030204" pitchFamily="49" charset="0"/>
              </a:rPr>
              <a:t> (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Revenue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de-DE" sz="1600" b="1" dirty="0">
                <a:latin typeface="Consolas" panose="020B0609020204030204" pitchFamily="49" charset="0"/>
              </a:rPr>
              <a:t>AS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de-DE" sz="1600" dirty="0">
                <a:latin typeface="Consolas" panose="020B0609020204030204" pitchFamily="49" charset="0"/>
              </a:rPr>
              <a:t>D</a:t>
            </a:r>
            <a:r>
              <a:rPr lang="en-US" sz="1600" dirty="0">
                <a:latin typeface="Consolas" panose="020B0609020204030204" pitchFamily="49" charset="0"/>
              </a:rPr>
              <a:t>Rank1,</a:t>
            </a:r>
            <a:endParaRPr lang="en-US" sz="1600" b="0" dirty="0">
              <a:latin typeface="Consolas" panose="020B0609020204030204" pitchFamily="49" charset="0"/>
            </a:endParaRP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 </a:t>
            </a:r>
            <a:r>
              <a:rPr lang="en-US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D87E76B-9333-7BAA-4783-C095176B5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89917"/>
              </p:ext>
            </p:extLst>
          </p:nvPr>
        </p:nvGraphicFramePr>
        <p:xfrm>
          <a:off x="6780695" y="3475302"/>
          <a:ext cx="374441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DRank1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635C50-8CB3-009B-0218-0D38B92A4C4F}"/>
              </a:ext>
            </a:extLst>
          </p:cNvPr>
          <p:cNvCxnSpPr/>
          <p:nvPr/>
        </p:nvCxnSpPr>
        <p:spPr>
          <a:xfrm>
            <a:off x="4989098" y="434504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70D411-5F8B-5456-5FFD-D87F9F7D29DC}"/>
              </a:ext>
            </a:extLst>
          </p:cNvPr>
          <p:cNvSpPr txBox="1"/>
          <p:nvPr/>
        </p:nvSpPr>
        <p:spPr>
          <a:xfrm>
            <a:off x="5204834" y="4827185"/>
            <a:ext cx="122589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OVER()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represents all tuples</a:t>
            </a:r>
          </a:p>
        </p:txBody>
      </p:sp>
    </p:spTree>
    <p:extLst>
      <p:ext uri="{BB962C8B-B14F-4D97-AF65-F5344CB8AC3E}">
        <p14:creationId xmlns:p14="http://schemas.microsoft.com/office/powerpoint/2010/main" val="384212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FD45AD-E5D7-A4DC-D811-D9451AA2E9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Select tuples for aggregation via </a:t>
            </a:r>
            <a:r>
              <a:rPr lang="de-DE" b="1" dirty="0">
                <a:latin typeface="Consolas" panose="020B0609020204030204" pitchFamily="49" charset="0"/>
              </a:rPr>
              <a:t>PARTITON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E148-1F00-39A5-A658-03C40F6984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Partitioning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314E4E4A-44A8-3561-0D35-619C46A08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3" y="573505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A4D3639-65DD-C8B9-56BA-B716F7B95B17}"/>
              </a:ext>
            </a:extLst>
          </p:cNvPr>
          <p:cNvSpPr/>
          <p:nvPr/>
        </p:nvSpPr>
        <p:spPr>
          <a:xfrm>
            <a:off x="8377518" y="760231"/>
            <a:ext cx="484102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sp>
        <p:nvSpPr>
          <p:cNvPr id="8" name="Text Box 76">
            <a:extLst>
              <a:ext uri="{FF2B5EF4-FFF2-40B4-BE49-F238E27FC236}">
                <a16:creationId xmlns:a16="http://schemas.microsoft.com/office/drawing/2014/main" id="{74B76D72-F281-7A3C-C44E-7FD5C611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411" y="2041382"/>
            <a:ext cx="51981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graphicFrame>
        <p:nvGraphicFramePr>
          <p:cNvPr id="9" name="Tabelle 10">
            <a:extLst>
              <a:ext uri="{FF2B5EF4-FFF2-40B4-BE49-F238E27FC236}">
                <a16:creationId xmlns:a16="http://schemas.microsoft.com/office/drawing/2014/main" id="{8CF1FE54-2CC9-0ACE-4937-1CB84E137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42365"/>
              </p:ext>
            </p:extLst>
          </p:nvPr>
        </p:nvGraphicFramePr>
        <p:xfrm>
          <a:off x="6829240" y="3067496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3A5EAD03-2BA1-3917-3B3E-9CCD7AB22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027668"/>
              </p:ext>
            </p:extLst>
          </p:nvPr>
        </p:nvGraphicFramePr>
        <p:xfrm>
          <a:off x="1682476" y="307971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7D0F61-1DFB-9945-577A-9ED7BECE47C6}"/>
              </a:ext>
            </a:extLst>
          </p:cNvPr>
          <p:cNvCxnSpPr/>
          <p:nvPr/>
        </p:nvCxnSpPr>
        <p:spPr>
          <a:xfrm>
            <a:off x="5010356" y="3952298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9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A27BCB-3C51-843E-96A6-3D61483210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 </a:t>
            </a:r>
          </a:p>
          <a:p>
            <a:pPr lvl="1"/>
            <a:r>
              <a:rPr lang="en-US" dirty="0"/>
              <a:t>Define computation per partition via </a:t>
            </a:r>
            <a:r>
              <a:rPr lang="de-DE" b="1" dirty="0">
                <a:latin typeface="Consolas" panose="020B0609020204030204" pitchFamily="49" charset="0"/>
              </a:rPr>
              <a:t>ORDER BY</a:t>
            </a:r>
            <a:r>
              <a:rPr lang="de-DE" dirty="0">
                <a:latin typeface="Consolas" panose="020B0609020204030204" pitchFamily="49" charset="0"/>
              </a:rPr>
              <a:t> &lt;</a:t>
            </a:r>
            <a:r>
              <a:rPr lang="de-DE" dirty="0" err="1">
                <a:latin typeface="Consolas" panose="020B0609020204030204" pitchFamily="49" charset="0"/>
              </a:rPr>
              <a:t>attribute</a:t>
            </a:r>
            <a:r>
              <a:rPr lang="de-DE" dirty="0">
                <a:latin typeface="Consolas" panose="020B0609020204030204" pitchFamily="49" charset="0"/>
              </a:rPr>
              <a:t>-list&gt;</a:t>
            </a:r>
          </a:p>
          <a:p>
            <a:pPr lvl="1"/>
            <a:r>
              <a:rPr lang="en-US" dirty="0"/>
              <a:t>Note: </a:t>
            </a:r>
            <a:r>
              <a:rPr lang="en-US" dirty="0">
                <a:latin typeface="Consolas" panose="020B0609020204030204" pitchFamily="49" charset="0"/>
              </a:rPr>
              <a:t>ORDER BY</a:t>
            </a:r>
            <a:r>
              <a:rPr lang="en-US" dirty="0"/>
              <a:t> allows cumulative computation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Consolas" panose="020B0609020204030204" pitchFamily="49" charset="0"/>
                <a:sym typeface="Wingdings" panose="05000000000000000000" pitchFamily="2" charset="2"/>
              </a:rPr>
              <a:t>cumsum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()</a:t>
            </a:r>
            <a:r>
              <a:rPr lang="en-US" dirty="0"/>
              <a:t> 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3841F-03CE-32DD-B893-774EC4FC6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Partition Sorting</a:t>
            </a:r>
          </a:p>
        </p:txBody>
      </p:sp>
      <p:pic>
        <p:nvPicPr>
          <p:cNvPr id="6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8C6C840F-3A4F-A3EF-EC48-1C212183A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31" y="573504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12">
            <a:extLst>
              <a:ext uri="{FF2B5EF4-FFF2-40B4-BE49-F238E27FC236}">
                <a16:creationId xmlns:a16="http://schemas.microsoft.com/office/drawing/2014/main" id="{40A19651-1773-799F-6C37-2FB6E31CD052}"/>
              </a:ext>
            </a:extLst>
          </p:cNvPr>
          <p:cNvSpPr/>
          <p:nvPr/>
        </p:nvSpPr>
        <p:spPr>
          <a:xfrm>
            <a:off x="8916017" y="760230"/>
            <a:ext cx="442078" cy="2853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EBB040-51E8-C6D4-73E4-8B8741738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174" y="2050590"/>
            <a:ext cx="818004" cy="324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8DC8-0764-597E-4316-EB861F4A0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54" y="1729256"/>
            <a:ext cx="419374" cy="325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C9762E-D479-2BB9-1234-8A515947A6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0748" y="2033802"/>
            <a:ext cx="488081" cy="3514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6A233A-697F-8DD3-8AD1-7A28B0C226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354" y="1722062"/>
            <a:ext cx="958893" cy="278878"/>
          </a:xfrm>
          <a:prstGeom prst="rect">
            <a:avLst/>
          </a:prstGeom>
        </p:spPr>
      </p:pic>
      <p:graphicFrame>
        <p:nvGraphicFramePr>
          <p:cNvPr id="14" name="Tabelle 10">
            <a:extLst>
              <a:ext uri="{FF2B5EF4-FFF2-40B4-BE49-F238E27FC236}">
                <a16:creationId xmlns:a16="http://schemas.microsoft.com/office/drawing/2014/main" id="{0E5FEBA3-FA50-5E98-FF96-A1EE770F8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96319"/>
              </p:ext>
            </p:extLst>
          </p:nvPr>
        </p:nvGraphicFramePr>
        <p:xfrm>
          <a:off x="6861515" y="3370248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elle 6">
            <a:extLst>
              <a:ext uri="{FF2B5EF4-FFF2-40B4-BE49-F238E27FC236}">
                <a16:creationId xmlns:a16="http://schemas.microsoft.com/office/drawing/2014/main" id="{C99249D4-976F-D93E-CB1B-8CC3782E1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229048"/>
              </p:ext>
            </p:extLst>
          </p:nvPr>
        </p:nvGraphicFramePr>
        <p:xfrm>
          <a:off x="1714751" y="3382464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797669-EE32-7913-8D52-0DC2C10CC70A}"/>
              </a:ext>
            </a:extLst>
          </p:cNvPr>
          <p:cNvCxnSpPr/>
          <p:nvPr/>
        </p:nvCxnSpPr>
        <p:spPr>
          <a:xfrm>
            <a:off x="5042631" y="4255050"/>
            <a:ext cx="1602635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6">
            <a:extLst>
              <a:ext uri="{FF2B5EF4-FFF2-40B4-BE49-F238E27FC236}">
                <a16:creationId xmlns:a16="http://schemas.microsoft.com/office/drawing/2014/main" id="{B54C7529-DC73-6608-3F65-E1EF6A830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080" y="2500078"/>
            <a:ext cx="6700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SUM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PARTITION BY </a:t>
            </a:r>
            <a:r>
              <a:rPr lang="de-DE" sz="1600" b="0" dirty="0">
                <a:latin typeface="Consolas" panose="020B0609020204030204" pitchFamily="49" charset="0"/>
              </a:rPr>
              <a:t>Year 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Quarter)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2130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1FDE4-3C90-EB21-FF0A-A901318793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  <a:p>
            <a:pPr lvl="1"/>
            <a:r>
              <a:rPr lang="en-US" dirty="0"/>
              <a:t>Define window for computation </a:t>
            </a:r>
            <a:br>
              <a:rPr lang="en-US" dirty="0"/>
            </a:br>
            <a:r>
              <a:rPr lang="en-US" dirty="0"/>
              <a:t>(e.g., for moving average, </a:t>
            </a:r>
            <a:r>
              <a:rPr lang="en-US" dirty="0" err="1"/>
              <a:t>cumsum</a:t>
            </a:r>
            <a:r>
              <a:rPr lang="en-US" dirty="0"/>
              <a:t>)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68B51-68F5-3FB0-E1CD-20750CCC3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Reporting Functions – Windowing  </a:t>
            </a:r>
          </a:p>
        </p:txBody>
      </p:sp>
      <p:pic>
        <p:nvPicPr>
          <p:cNvPr id="4" name="Picture 2" descr="C:\Users\habich\Documents\Publications\Papers-Dresden\ssdb\2006\ReportingFunctionsMatView\figures\syntaxflow.png">
            <a:extLst>
              <a:ext uri="{FF2B5EF4-FFF2-40B4-BE49-F238E27FC236}">
                <a16:creationId xmlns:a16="http://schemas.microsoft.com/office/drawing/2014/main" id="{11DFDF4B-69D9-F272-D103-E91B6221F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1253" y="573506"/>
            <a:ext cx="3169668" cy="5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>
            <a:extLst>
              <a:ext uri="{FF2B5EF4-FFF2-40B4-BE49-F238E27FC236}">
                <a16:creationId xmlns:a16="http://schemas.microsoft.com/office/drawing/2014/main" id="{24384B14-9A00-A1F1-AAE3-BBBA99230412}"/>
              </a:ext>
            </a:extLst>
          </p:cNvPr>
          <p:cNvSpPr/>
          <p:nvPr/>
        </p:nvSpPr>
        <p:spPr>
          <a:xfrm>
            <a:off x="9380717" y="909359"/>
            <a:ext cx="648072" cy="21602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BA0AA94-1800-7E2A-3692-D7400609D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0154" y="1254889"/>
            <a:ext cx="2288669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152E8B-DC79-A4A5-E677-2BE6E2F76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468514"/>
            <a:ext cx="2289275" cy="155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EDAB8E-5A87-DCB1-6638-F308173CF2EE}"/>
              </a:ext>
            </a:extLst>
          </p:cNvPr>
          <p:cNvSpPr txBox="1"/>
          <p:nvPr/>
        </p:nvSpPr>
        <p:spPr>
          <a:xfrm>
            <a:off x="4928007" y="887843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B0D0AC-34E3-9B48-1CEC-AA4F72E002F9}"/>
              </a:ext>
            </a:extLst>
          </p:cNvPr>
          <p:cNvSpPr txBox="1"/>
          <p:nvPr/>
        </p:nvSpPr>
        <p:spPr>
          <a:xfrm>
            <a:off x="7039840" y="1102064"/>
            <a:ext cx="14469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AVGs</a:t>
            </a:r>
          </a:p>
        </p:txBody>
      </p:sp>
      <p:graphicFrame>
        <p:nvGraphicFramePr>
          <p:cNvPr id="10" name="Tabelle 10">
            <a:extLst>
              <a:ext uri="{FF2B5EF4-FFF2-40B4-BE49-F238E27FC236}">
                <a16:creationId xmlns:a16="http://schemas.microsoft.com/office/drawing/2014/main" id="{ECB58BC5-3A3B-40DB-9AF4-ADA01E1BE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90860"/>
              </p:ext>
            </p:extLst>
          </p:nvPr>
        </p:nvGraphicFramePr>
        <p:xfrm>
          <a:off x="7991817" y="3335953"/>
          <a:ext cx="36493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AVG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elle 6">
            <a:extLst>
              <a:ext uri="{FF2B5EF4-FFF2-40B4-BE49-F238E27FC236}">
                <a16:creationId xmlns:a16="http://schemas.microsoft.com/office/drawing/2014/main" id="{7EC881AD-4237-7CE4-1E41-0459CAF15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964207"/>
              </p:ext>
            </p:extLst>
          </p:nvPr>
        </p:nvGraphicFramePr>
        <p:xfrm>
          <a:off x="758069" y="3314302"/>
          <a:ext cx="31920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Quarter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1D4B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638F1F-1B5A-8554-A52F-8869EAD95094}"/>
              </a:ext>
            </a:extLst>
          </p:cNvPr>
          <p:cNvCxnSpPr>
            <a:cxnSpLocks/>
          </p:cNvCxnSpPr>
          <p:nvPr/>
        </p:nvCxnSpPr>
        <p:spPr>
          <a:xfrm>
            <a:off x="4068422" y="5205737"/>
            <a:ext cx="380617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412BF59-6E7C-9C7A-B1A2-41E9991188D1}"/>
              </a:ext>
            </a:extLst>
          </p:cNvPr>
          <p:cNvCxnSpPr/>
          <p:nvPr/>
        </p:nvCxnSpPr>
        <p:spPr>
          <a:xfrm>
            <a:off x="10659218" y="389284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7B6356-CAF8-38B8-938F-8D7A52FFBA4F}"/>
              </a:ext>
            </a:extLst>
          </p:cNvPr>
          <p:cNvCxnSpPr/>
          <p:nvPr/>
        </p:nvCxnSpPr>
        <p:spPr>
          <a:xfrm>
            <a:off x="10660893" y="426630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023880-9B15-9062-CB22-059259FC310D}"/>
              </a:ext>
            </a:extLst>
          </p:cNvPr>
          <p:cNvCxnSpPr/>
          <p:nvPr/>
        </p:nvCxnSpPr>
        <p:spPr>
          <a:xfrm>
            <a:off x="10652520" y="4639767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FBB4A8-8841-4EFC-475E-A7D86AA8D0C6}"/>
              </a:ext>
            </a:extLst>
          </p:cNvPr>
          <p:cNvCxnSpPr/>
          <p:nvPr/>
        </p:nvCxnSpPr>
        <p:spPr>
          <a:xfrm>
            <a:off x="10634101" y="5003180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B72667-F1ED-2437-D0F1-E9AD1A866592}"/>
              </a:ext>
            </a:extLst>
          </p:cNvPr>
          <p:cNvCxnSpPr/>
          <p:nvPr/>
        </p:nvCxnSpPr>
        <p:spPr>
          <a:xfrm>
            <a:off x="10645825" y="5366593"/>
            <a:ext cx="42203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0601082-E417-FEE3-2518-84D747A51434}"/>
              </a:ext>
            </a:extLst>
          </p:cNvPr>
          <p:cNvCxnSpPr/>
          <p:nvPr/>
        </p:nvCxnSpPr>
        <p:spPr>
          <a:xfrm>
            <a:off x="10649170" y="500318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13FD6F-C0EC-62FA-0168-B45E78E6D804}"/>
              </a:ext>
            </a:extLst>
          </p:cNvPr>
          <p:cNvCxnSpPr/>
          <p:nvPr/>
        </p:nvCxnSpPr>
        <p:spPr>
          <a:xfrm>
            <a:off x="10640794" y="4633067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3DACCC3-3CC2-0D6A-3E9C-3301A9AE2573}"/>
              </a:ext>
            </a:extLst>
          </p:cNvPr>
          <p:cNvCxnSpPr/>
          <p:nvPr/>
        </p:nvCxnSpPr>
        <p:spPr>
          <a:xfrm>
            <a:off x="10652517" y="4262956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396F3DB-C46E-8D94-7FF9-C4907846CFEA}"/>
              </a:ext>
            </a:extLst>
          </p:cNvPr>
          <p:cNvCxnSpPr/>
          <p:nvPr/>
        </p:nvCxnSpPr>
        <p:spPr>
          <a:xfrm>
            <a:off x="10654193" y="3902890"/>
            <a:ext cx="410313" cy="28470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6">
            <a:extLst>
              <a:ext uri="{FF2B5EF4-FFF2-40B4-BE49-F238E27FC236}">
                <a16:creationId xmlns:a16="http://schemas.microsoft.com/office/drawing/2014/main" id="{C6398DE6-DE9C-7D62-90A8-809A238C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580" y="3313220"/>
            <a:ext cx="38061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600" b="1" dirty="0">
                <a:latin typeface="Consolas" panose="020B0609020204030204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Year, Quarter, Revenue,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</a:rPr>
              <a:t>AVG</a:t>
            </a:r>
            <a:r>
              <a:rPr lang="de-DE" sz="1600" b="0" dirty="0">
                <a:latin typeface="Consolas" panose="020B0609020204030204" pitchFamily="49" charset="0"/>
              </a:rPr>
              <a:t>(Revenue)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OVER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</a:rPr>
              <a:t>ORDER BY </a:t>
            </a:r>
            <a:r>
              <a:rPr lang="de-DE" sz="1600" b="0" dirty="0">
                <a:latin typeface="Consolas" panose="020B0609020204030204" pitchFamily="49" charset="0"/>
              </a:rPr>
              <a:t>Year, Quarter</a:t>
            </a:r>
          </a:p>
          <a:p>
            <a:r>
              <a:rPr lang="de-DE" sz="1600" b="0" dirty="0">
                <a:latin typeface="Consolas" panose="020B0609020204030204" pitchFamily="49" charset="0"/>
              </a:rPr>
              <a:t>    </a:t>
            </a:r>
            <a:r>
              <a:rPr lang="de-DE" sz="1600" b="1" dirty="0">
                <a:latin typeface="Consolas" panose="020B0609020204030204" pitchFamily="49" charset="0"/>
              </a:rPr>
              <a:t>ROWS BETWEEN 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</a:rPr>
              <a:t>1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PRECEDING</a:t>
            </a:r>
            <a:r>
              <a:rPr lang="de-DE" sz="1600" dirty="0">
                <a:latin typeface="Consolas" panose="020B0609020204030204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</a:rPr>
            </a:br>
            <a:r>
              <a:rPr lang="de-DE" sz="1600" dirty="0">
                <a:latin typeface="Consolas" panose="020B0609020204030204" pitchFamily="49" charset="0"/>
              </a:rPr>
              <a:t>         </a:t>
            </a:r>
            <a:r>
              <a:rPr lang="de-DE" sz="1600" b="1" dirty="0">
                <a:latin typeface="Consolas" panose="020B0609020204030204" pitchFamily="49" charset="0"/>
              </a:rPr>
              <a:t>AND CURRENT ROW</a:t>
            </a:r>
            <a:r>
              <a:rPr lang="de-DE" sz="1600" b="0" dirty="0">
                <a:latin typeface="Consolas" panose="020B0609020204030204" pitchFamily="49" charset="0"/>
              </a:rPr>
              <a:t>)</a:t>
            </a:r>
          </a:p>
          <a:p>
            <a:r>
              <a:rPr lang="de-DE" sz="1600" dirty="0">
                <a:latin typeface="Consolas" panose="020B0609020204030204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</a:rPr>
              <a:t>FROM </a:t>
            </a:r>
            <a:r>
              <a:rPr lang="de-DE" sz="1600" b="0" dirty="0">
                <a:latin typeface="Consolas" panose="020B0609020204030204" pitchFamily="49" charset="0"/>
              </a:rPr>
              <a:t>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CA0AC2B-4D3F-CA91-2DFA-D9C532655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830" y="144393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21569AF-0BD5-1C7C-ACBE-72A6D3A5BEEC}"/>
              </a:ext>
            </a:extLst>
          </p:cNvPr>
          <p:cNvSpPr txBox="1"/>
          <p:nvPr/>
        </p:nvSpPr>
        <p:spPr>
          <a:xfrm>
            <a:off x="8756724" y="2136845"/>
            <a:ext cx="286004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Kan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Kundhikanjana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Efficient Processing of Window Functions in Analytical SQL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2589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Data Warehousing (DWH)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DWH architecture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Multidimensional modeling</a:t>
            </a:r>
          </a:p>
          <a:p>
            <a:r>
              <a:rPr lang="en-US" dirty="0">
                <a:solidFill>
                  <a:schemeClr val="tx1"/>
                </a:solidFill>
              </a:rPr>
              <a:t>Extraction, Transformation, Loading (ETL)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ETL process, errors, and data flows</a:t>
            </a:r>
          </a:p>
          <a:p>
            <a:r>
              <a:rPr lang="en-US" dirty="0">
                <a:solidFill>
                  <a:schemeClr val="tx1"/>
                </a:solidFill>
              </a:rPr>
              <a:t>SQL/OLAP Extensions</a:t>
            </a:r>
          </a:p>
          <a:p>
            <a:pPr lvl="1"/>
            <a:r>
              <a:rPr lang="en-US" dirty="0"/>
              <a:t>Multi-grouping operations</a:t>
            </a:r>
          </a:p>
          <a:p>
            <a:pPr lvl="1"/>
            <a:r>
              <a:rPr lang="en-US" dirty="0"/>
              <a:t>Reporting functions</a:t>
            </a:r>
          </a:p>
          <a:p>
            <a:pPr lvl="4"/>
            <a:endParaRPr lang="en-US" sz="12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03</a:t>
            </a:r>
            <a:r>
              <a:rPr lang="en-US" b="1" dirty="0">
                <a:solidFill>
                  <a:srgbClr val="7889FB"/>
                </a:solidFill>
              </a:rPr>
              <a:t> Message-oriented Middleware, EAI, and Replication</a:t>
            </a:r>
            <a:r>
              <a:rPr lang="en-US" dirty="0"/>
              <a:t> </a:t>
            </a:r>
            <a:r>
              <a:rPr lang="en-US" b="0" dirty="0"/>
              <a:t>[Oct 30]</a:t>
            </a:r>
          </a:p>
          <a:p>
            <a:pPr lvl="1"/>
            <a:r>
              <a:rPr lang="en-US" b="1" dirty="0"/>
              <a:t>04</a:t>
            </a:r>
            <a:r>
              <a:rPr lang="en-US" b="1" dirty="0">
                <a:solidFill>
                  <a:srgbClr val="7889FB"/>
                </a:solidFill>
              </a:rPr>
              <a:t> Schema Matching and Mapping</a:t>
            </a:r>
            <a:r>
              <a:rPr lang="en-US" dirty="0"/>
              <a:t> [Nov 06] </a:t>
            </a:r>
          </a:p>
          <a:p>
            <a:pPr lvl="1"/>
            <a:r>
              <a:rPr lang="en-US" b="1" dirty="0"/>
              <a:t>05</a:t>
            </a:r>
            <a:r>
              <a:rPr lang="en-US" b="1" dirty="0">
                <a:solidFill>
                  <a:srgbClr val="7889FB"/>
                </a:solidFill>
              </a:rPr>
              <a:t> Entity Linking and Deduplication</a:t>
            </a:r>
            <a:r>
              <a:rPr lang="en-US" dirty="0"/>
              <a:t> [Nov 13] </a:t>
            </a:r>
          </a:p>
          <a:p>
            <a:pPr lvl="1"/>
            <a:r>
              <a:rPr lang="en-US" b="1" dirty="0"/>
              <a:t>06</a:t>
            </a:r>
            <a:r>
              <a:rPr lang="en-US" b="1" dirty="0">
                <a:solidFill>
                  <a:srgbClr val="7889FB"/>
                </a:solidFill>
              </a:rPr>
              <a:t> Data Cleaning and Data Fusion</a:t>
            </a:r>
            <a:r>
              <a:rPr lang="en-US" dirty="0"/>
              <a:t> [Nov 20]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9EE68-59A6-4B75-3125-A8C2AD0B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169" y="1268963"/>
            <a:ext cx="900310" cy="1128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928867-F7AE-7F81-8A4E-F25B167559C8}"/>
              </a:ext>
            </a:extLst>
          </p:cNvPr>
          <p:cNvSpPr txBox="1"/>
          <p:nvPr/>
        </p:nvSpPr>
        <p:spPr>
          <a:xfrm>
            <a:off x="8186697" y="1368845"/>
            <a:ext cx="3454504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profound cultural assumption in the business world that </a:t>
            </a:r>
            <a:r>
              <a:rPr lang="en-US" sz="1600" i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only we could see all of our data, we could manage our businesses more effectively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This cultural assumption is so deeply rooted that we take it for granted. Yet this is the mission of the data warehouse, and this is why </a:t>
            </a:r>
            <a:r>
              <a:rPr lang="en-US" sz="16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data warehouse is a permanent entity […] even as it morphs and changes its shape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-- Ralph Kimball, Joe Caserta; 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95ABC5-DC70-8091-88B6-2343CAB6C337}"/>
              </a:ext>
            </a:extLst>
          </p:cNvPr>
          <p:cNvGrpSpPr/>
          <p:nvPr/>
        </p:nvGrpSpPr>
        <p:grpSpPr>
          <a:xfrm>
            <a:off x="1524788" y="566117"/>
            <a:ext cx="8936688" cy="3476625"/>
            <a:chOff x="104775" y="2176685"/>
            <a:chExt cx="8936688" cy="3476625"/>
          </a:xfrm>
        </p:grpSpPr>
        <p:sp>
          <p:nvSpPr>
            <p:cNvPr id="7" name="Gleichschenkliges Dreieck 59">
              <a:extLst>
                <a:ext uri="{FF2B5EF4-FFF2-40B4-BE49-F238E27FC236}">
                  <a16:creationId xmlns:a16="http://schemas.microsoft.com/office/drawing/2014/main" id="{CDAF7736-0A10-6AA7-C53E-74A8B77184D0}"/>
                </a:ext>
              </a:extLst>
            </p:cNvPr>
            <p:cNvSpPr>
              <a:spLocks/>
            </p:cNvSpPr>
            <p:nvPr/>
          </p:nvSpPr>
          <p:spPr>
            <a:xfrm>
              <a:off x="1095375" y="2176685"/>
              <a:ext cx="7058026" cy="3476625"/>
            </a:xfrm>
            <a:prstGeom prst="triangle">
              <a:avLst/>
            </a:prstGeom>
            <a:solidFill>
              <a:srgbClr val="7889F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Operational Systems</a:t>
              </a:r>
            </a:p>
          </p:txBody>
        </p:sp>
        <p:sp>
          <p:nvSpPr>
            <p:cNvPr id="8" name="Gleichschenkliges Dreieck 62">
              <a:extLst>
                <a:ext uri="{FF2B5EF4-FFF2-40B4-BE49-F238E27FC236}">
                  <a16:creationId xmlns:a16="http://schemas.microsoft.com/office/drawing/2014/main" id="{0C7141DC-B756-4BBF-EEFC-869AC1BCE4DA}"/>
                </a:ext>
              </a:extLst>
            </p:cNvPr>
            <p:cNvSpPr>
              <a:spLocks/>
            </p:cNvSpPr>
            <p:nvPr/>
          </p:nvSpPr>
          <p:spPr>
            <a:xfrm>
              <a:off x="1863520" y="2182302"/>
              <a:ext cx="5511165" cy="2470884"/>
            </a:xfrm>
            <a:prstGeom prst="triangl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sz="18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Analytical Systems</a:t>
              </a:r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9796B464-8059-1812-DF00-CEDB21950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11689"/>
            <a:stretch>
              <a:fillRect/>
            </a:stretch>
          </p:blipFill>
          <p:spPr bwMode="auto">
            <a:xfrm>
              <a:off x="2432364" y="4693709"/>
              <a:ext cx="962025" cy="849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hteck 68">
              <a:extLst>
                <a:ext uri="{FF2B5EF4-FFF2-40B4-BE49-F238E27FC236}">
                  <a16:creationId xmlns:a16="http://schemas.microsoft.com/office/drawing/2014/main" id="{A09FC678-1BFB-0DA2-9045-8EE0945B058C}"/>
                </a:ext>
              </a:extLst>
            </p:cNvPr>
            <p:cNvSpPr/>
            <p:nvPr/>
          </p:nvSpPr>
          <p:spPr>
            <a:xfrm>
              <a:off x="4692668" y="47387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ERP</a:t>
              </a:r>
            </a:p>
          </p:txBody>
        </p:sp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7681525B-BBD0-3BD1-7808-8A01B9ECB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79388" y="4502975"/>
              <a:ext cx="13620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hteck 70">
              <a:extLst>
                <a:ext uri="{FF2B5EF4-FFF2-40B4-BE49-F238E27FC236}">
                  <a16:creationId xmlns:a16="http://schemas.microsoft.com/office/drawing/2014/main" id="{72576A9D-ACF2-6799-D62C-1C93565404B9}"/>
                </a:ext>
              </a:extLst>
            </p:cNvPr>
            <p:cNvSpPr/>
            <p:nvPr/>
          </p:nvSpPr>
          <p:spPr>
            <a:xfrm>
              <a:off x="7539333" y="5221322"/>
              <a:ext cx="1377822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eCommerce</a:t>
              </a:r>
            </a:p>
          </p:txBody>
        </p:sp>
        <p:pic>
          <p:nvPicPr>
            <p:cNvPr id="13" name="Picture 10">
              <a:extLst>
                <a:ext uri="{FF2B5EF4-FFF2-40B4-BE49-F238E27FC236}">
                  <a16:creationId xmlns:a16="http://schemas.microsoft.com/office/drawing/2014/main" id="{E6AEC4E4-3FDF-63DB-8835-E40059596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b="8708"/>
            <a:stretch>
              <a:fillRect/>
            </a:stretch>
          </p:blipFill>
          <p:spPr bwMode="auto">
            <a:xfrm>
              <a:off x="104775" y="4314161"/>
              <a:ext cx="1216479" cy="111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hteck 72">
              <a:extLst>
                <a:ext uri="{FF2B5EF4-FFF2-40B4-BE49-F238E27FC236}">
                  <a16:creationId xmlns:a16="http://schemas.microsoft.com/office/drawing/2014/main" id="{19204079-074E-1FEE-EE4B-21E77926FEB8}"/>
                </a:ext>
              </a:extLst>
            </p:cNvPr>
            <p:cNvSpPr/>
            <p:nvPr/>
          </p:nvSpPr>
          <p:spPr>
            <a:xfrm>
              <a:off x="859909" y="5208914"/>
              <a:ext cx="827318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SCM</a:t>
              </a:r>
            </a:p>
          </p:txBody>
        </p:sp>
        <p:sp>
          <p:nvSpPr>
            <p:cNvPr id="15" name="Rechteck 73">
              <a:extLst>
                <a:ext uri="{FF2B5EF4-FFF2-40B4-BE49-F238E27FC236}">
                  <a16:creationId xmlns:a16="http://schemas.microsoft.com/office/drawing/2014/main" id="{B2198938-7D55-2528-B480-0A5C2ED1C3EB}"/>
                </a:ext>
              </a:extLst>
            </p:cNvPr>
            <p:cNvSpPr/>
            <p:nvPr/>
          </p:nvSpPr>
          <p:spPr>
            <a:xfrm>
              <a:off x="6645293" y="4853000"/>
              <a:ext cx="659375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CRM</a:t>
              </a:r>
            </a:p>
          </p:txBody>
        </p:sp>
        <p:sp>
          <p:nvSpPr>
            <p:cNvPr id="16" name="Rechteck 74">
              <a:extLst>
                <a:ext uri="{FF2B5EF4-FFF2-40B4-BE49-F238E27FC236}">
                  <a16:creationId xmlns:a16="http://schemas.microsoft.com/office/drawing/2014/main" id="{55BA2EA2-F7D6-580E-7E39-A84CD1D295E6}"/>
                </a:ext>
              </a:extLst>
            </p:cNvPr>
            <p:cNvSpPr/>
            <p:nvPr/>
          </p:nvSpPr>
          <p:spPr>
            <a:xfrm>
              <a:off x="3009900" y="4711282"/>
              <a:ext cx="1008643" cy="37322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8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Material</a:t>
              </a:r>
            </a:p>
          </p:txBody>
        </p: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599BB1AA-15E1-1E3D-8705-B290DDDAC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l="11043" t="8592" r="12077" b="4900"/>
            <a:stretch>
              <a:fillRect/>
            </a:stretch>
          </p:blipFill>
          <p:spPr bwMode="auto">
            <a:xfrm>
              <a:off x="5629275" y="4681760"/>
              <a:ext cx="891631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C91811E6-E634-A40C-D29A-33DCF5A3AC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38550" y="3765161"/>
              <a:ext cx="827966" cy="661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728FF3-3C7F-A114-D9DC-61868A049A2D}"/>
                </a:ext>
              </a:extLst>
            </p:cNvPr>
            <p:cNvSpPr txBox="1"/>
            <p:nvPr/>
          </p:nvSpPr>
          <p:spPr>
            <a:xfrm>
              <a:off x="4481568" y="3684775"/>
              <a:ext cx="729801" cy="76944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047C910-2AA4-F9FD-7B8D-3D6C13BCFA7C}"/>
              </a:ext>
            </a:extLst>
          </p:cNvPr>
          <p:cNvSpPr txBox="1"/>
          <p:nvPr/>
        </p:nvSpPr>
        <p:spPr>
          <a:xfrm>
            <a:off x="6403998" y="2144548"/>
            <a:ext cx="24952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(Online Analytical Processing)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19A6C-CF7B-6CB2-8CE3-FFCD325558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Goal: </a:t>
            </a:r>
            <a:r>
              <a:rPr lang="en-US" b="0" dirty="0"/>
              <a:t>Queries over consolidated and cleaned data of several, </a:t>
            </a:r>
            <a:br>
              <a:rPr lang="en-US" b="0" dirty="0"/>
            </a:br>
            <a:r>
              <a:rPr lang="en-US" b="0" dirty="0"/>
              <a:t>potentially heterogeneous, data sources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Tradeoffs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Analytical query performance:</a:t>
            </a:r>
            <a:r>
              <a:rPr lang="en-US" dirty="0"/>
              <a:t> write vs read optimized data stores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Virtualization:</a:t>
            </a:r>
            <a:r>
              <a:rPr lang="en-US" dirty="0"/>
              <a:t> overhead of remote access, source systems affected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Consistency:</a:t>
            </a:r>
            <a:r>
              <a:rPr lang="en-US" dirty="0"/>
              <a:t> sync vs async changes, time regime </a:t>
            </a:r>
            <a:r>
              <a:rPr lang="en-US" dirty="0">
                <a:sym typeface="Wingdings" panose="05000000000000000000" pitchFamily="2" charset="2"/>
              </a:rPr>
              <a:t> up-to-date?</a:t>
            </a:r>
            <a:endParaRPr lang="en-US" dirty="0"/>
          </a:p>
          <a:p>
            <a:pPr lvl="1"/>
            <a:r>
              <a:rPr lang="en-US" b="1" dirty="0"/>
              <a:t>Others: </a:t>
            </a:r>
            <a:r>
              <a:rPr lang="en-US" dirty="0"/>
              <a:t>history, </a:t>
            </a:r>
            <a:r>
              <a:rPr lang="en-US" b="1" dirty="0">
                <a:solidFill>
                  <a:schemeClr val="accent1"/>
                </a:solidFill>
              </a:rPr>
              <a:t>flexibility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redundancy</a:t>
            </a:r>
            <a:r>
              <a:rPr lang="en-US" dirty="0"/>
              <a:t>, effort for </a:t>
            </a:r>
            <a:r>
              <a:rPr lang="en-US" b="1" dirty="0">
                <a:solidFill>
                  <a:schemeClr val="accent1"/>
                </a:solidFill>
              </a:rPr>
              <a:t>data exchange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3D372-A1B1-A5DC-7E01-25E34337E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Tradeoffs</a:t>
            </a:r>
          </a:p>
        </p:txBody>
      </p:sp>
    </p:spTree>
    <p:extLst>
      <p:ext uri="{BB962C8B-B14F-4D97-AF65-F5344CB8AC3E}">
        <p14:creationId xmlns:p14="http://schemas.microsoft.com/office/powerpoint/2010/main" val="36163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83A8A-8ECE-47BF-4524-A3389EECC1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</a:t>
            </a:r>
          </a:p>
        </p:txBody>
      </p:sp>
      <p:sp>
        <p:nvSpPr>
          <p:cNvPr id="4" name="Can 1">
            <a:extLst>
              <a:ext uri="{FF2B5EF4-FFF2-40B4-BE49-F238E27FC236}">
                <a16:creationId xmlns:a16="http://schemas.microsoft.com/office/drawing/2014/main" id="{558E6A57-4479-654C-5212-493B13C4DDA1}"/>
              </a:ext>
            </a:extLst>
          </p:cNvPr>
          <p:cNvSpPr/>
          <p:nvPr/>
        </p:nvSpPr>
        <p:spPr>
          <a:xfrm>
            <a:off x="2544538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Can 9">
            <a:extLst>
              <a:ext uri="{FF2B5EF4-FFF2-40B4-BE49-F238E27FC236}">
                <a16:creationId xmlns:a16="http://schemas.microsoft.com/office/drawing/2014/main" id="{F8B2105A-0DBA-8018-C6E1-CD836AAE7335}"/>
              </a:ext>
            </a:extLst>
          </p:cNvPr>
          <p:cNvSpPr/>
          <p:nvPr/>
        </p:nvSpPr>
        <p:spPr>
          <a:xfrm>
            <a:off x="3745633" y="2784778"/>
            <a:ext cx="3235253" cy="1252056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Warehouse</a:t>
            </a:r>
          </a:p>
          <a:p>
            <a:pPr algn="ctr">
              <a:lnSpc>
                <a:spcPts val="1800"/>
              </a:lnSpc>
            </a:pPr>
            <a:r>
              <a:rPr lang="en-US" dirty="0">
                <a:cs typeface="Calibri" panose="020F0502020204030204" pitchFamily="34" charset="0"/>
              </a:rPr>
              <a:t>(consolidated raw data, aggregates, metadata)</a:t>
            </a:r>
          </a:p>
        </p:txBody>
      </p:sp>
      <p:sp>
        <p:nvSpPr>
          <p:cNvPr id="6" name="Can 11">
            <a:extLst>
              <a:ext uri="{FF2B5EF4-FFF2-40B4-BE49-F238E27FC236}">
                <a16:creationId xmlns:a16="http://schemas.microsoft.com/office/drawing/2014/main" id="{845A74B1-410E-3D76-A2C6-CD001012B232}"/>
              </a:ext>
            </a:extLst>
          </p:cNvPr>
          <p:cNvSpPr/>
          <p:nvPr/>
        </p:nvSpPr>
        <p:spPr>
          <a:xfrm>
            <a:off x="5840717" y="4961285"/>
            <a:ext cx="1055077" cy="753626"/>
          </a:xfrm>
          <a:prstGeom prst="can">
            <a:avLst>
              <a:gd name="adj" fmla="val 19666"/>
            </a:avLst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" name="Folded Corner 2">
            <a:extLst>
              <a:ext uri="{FF2B5EF4-FFF2-40B4-BE49-F238E27FC236}">
                <a16:creationId xmlns:a16="http://schemas.microsoft.com/office/drawing/2014/main" id="{B0BA0269-F0BB-CBCB-4CCD-61D0AC9C9A4D}"/>
              </a:ext>
            </a:extLst>
          </p:cNvPr>
          <p:cNvSpPr/>
          <p:nvPr/>
        </p:nvSpPr>
        <p:spPr>
          <a:xfrm>
            <a:off x="7418468" y="4900996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ded Corner 12">
            <a:extLst>
              <a:ext uri="{FF2B5EF4-FFF2-40B4-BE49-F238E27FC236}">
                <a16:creationId xmlns:a16="http://schemas.microsoft.com/office/drawing/2014/main" id="{9D16E5FD-977C-8DEA-31BD-007040FA159F}"/>
              </a:ext>
            </a:extLst>
          </p:cNvPr>
          <p:cNvSpPr/>
          <p:nvPr/>
        </p:nvSpPr>
        <p:spPr>
          <a:xfrm>
            <a:off x="7500530" y="4962962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lded Corner 13">
            <a:extLst>
              <a:ext uri="{FF2B5EF4-FFF2-40B4-BE49-F238E27FC236}">
                <a16:creationId xmlns:a16="http://schemas.microsoft.com/office/drawing/2014/main" id="{B1A0CCE1-DB31-963A-A97B-4A14A31DC5BC}"/>
              </a:ext>
            </a:extLst>
          </p:cNvPr>
          <p:cNvSpPr/>
          <p:nvPr/>
        </p:nvSpPr>
        <p:spPr>
          <a:xfrm>
            <a:off x="7592641" y="5065118"/>
            <a:ext cx="539855" cy="612949"/>
          </a:xfrm>
          <a:prstGeom prst="foldedCorner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</a:t>
            </a:r>
            <a:r>
              <a:rPr lang="en-US" b="1" baseline="-25000" dirty="0"/>
              <a:t>4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E81184DE-4FE9-3EF3-A0F1-998D409F1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043" t="8592" r="12077" b="4900"/>
          <a:stretch>
            <a:fillRect/>
          </a:stretch>
        </p:blipFill>
        <p:spPr bwMode="auto">
          <a:xfrm>
            <a:off x="4189639" y="4930367"/>
            <a:ext cx="89163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hteck 68">
            <a:extLst>
              <a:ext uri="{FF2B5EF4-FFF2-40B4-BE49-F238E27FC236}">
                <a16:creationId xmlns:a16="http://schemas.microsoft.com/office/drawing/2014/main" id="{92899E75-B760-4686-391F-13DA36529441}"/>
              </a:ext>
            </a:extLst>
          </p:cNvPr>
          <p:cNvSpPr/>
          <p:nvPr/>
        </p:nvSpPr>
        <p:spPr>
          <a:xfrm>
            <a:off x="4293578" y="5392833"/>
            <a:ext cx="659375" cy="373223"/>
          </a:xfrm>
          <a:prstGeom prst="rect">
            <a:avLst/>
          </a:prstGeom>
          <a:solidFill>
            <a:srgbClr val="7889FB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r>
              <a:rPr lang="de-DE" sz="1800" b="1" baseline="-25000" dirty="0">
                <a:solidFill>
                  <a:schemeClr val="bg1"/>
                </a:solidFill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AF63E0-CCB2-7012-2B85-EC2A10C7E460}"/>
              </a:ext>
            </a:extLst>
          </p:cNvPr>
          <p:cNvCxnSpPr>
            <a:stCxn id="4" idx="1"/>
            <a:endCxn id="26" idx="1"/>
          </p:cNvCxnSpPr>
          <p:nvPr/>
        </p:nvCxnSpPr>
        <p:spPr>
          <a:xfrm flipV="1">
            <a:off x="3072077" y="4092904"/>
            <a:ext cx="1509923" cy="868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51E2C9-6BC1-CDE1-3F1E-CAA3179B3180}"/>
              </a:ext>
            </a:extLst>
          </p:cNvPr>
          <p:cNvCxnSpPr>
            <a:stCxn id="10" idx="0"/>
          </p:cNvCxnSpPr>
          <p:nvPr/>
        </p:nvCxnSpPr>
        <p:spPr>
          <a:xfrm flipV="1">
            <a:off x="4635455" y="4304339"/>
            <a:ext cx="338251" cy="62602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51825A-A097-E68F-FCD7-2211F1B4864C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5699562" y="4304339"/>
            <a:ext cx="668694" cy="65694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473729-F8F0-EBF6-3138-CD4914620B3C}"/>
              </a:ext>
            </a:extLst>
          </p:cNvPr>
          <p:cNvCxnSpPr>
            <a:stCxn id="7" idx="0"/>
            <a:endCxn id="26" idx="3"/>
          </p:cNvCxnSpPr>
          <p:nvPr/>
        </p:nvCxnSpPr>
        <p:spPr>
          <a:xfrm flipH="1" flipV="1">
            <a:off x="6144519" y="4092904"/>
            <a:ext cx="1543877" cy="80809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01753F9-1050-9A52-DA91-C882A38D3383}"/>
              </a:ext>
            </a:extLst>
          </p:cNvPr>
          <p:cNvSpPr txBox="1"/>
          <p:nvPr/>
        </p:nvSpPr>
        <p:spPr>
          <a:xfrm>
            <a:off x="7154102" y="3934678"/>
            <a:ext cx="26772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cs typeface="Calibri" panose="020F0502020204030204" pitchFamily="34" charset="0"/>
              </a:rPr>
              <a:t>Async</a:t>
            </a:r>
            <a:r>
              <a:rPr lang="en-US" dirty="0">
                <a:cs typeface="Calibri" panose="020F0502020204030204" pitchFamily="34" charset="0"/>
              </a:rPr>
              <a:t> replication,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and ETL vs ELT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0CC59D-7DCC-C796-4AA6-0C8FCF36B0DB}"/>
              </a:ext>
            </a:extLst>
          </p:cNvPr>
          <p:cNvSpPr txBox="1"/>
          <p:nvPr/>
        </p:nvSpPr>
        <p:spPr>
          <a:xfrm>
            <a:off x="7371930" y="3029749"/>
            <a:ext cx="228843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cs typeface="Calibri" panose="020F0502020204030204" pitchFamily="34" charset="0"/>
              </a:rPr>
              <a:t>Materialized,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non-volatile integration</a:t>
            </a:r>
          </a:p>
        </p:txBody>
      </p:sp>
      <p:sp>
        <p:nvSpPr>
          <p:cNvPr id="18" name="Can 30">
            <a:extLst>
              <a:ext uri="{FF2B5EF4-FFF2-40B4-BE49-F238E27FC236}">
                <a16:creationId xmlns:a16="http://schemas.microsoft.com/office/drawing/2014/main" id="{9680EB74-F8AC-EC1F-9B02-216F5BA707B0}"/>
              </a:ext>
            </a:extLst>
          </p:cNvPr>
          <p:cNvSpPr/>
          <p:nvPr/>
        </p:nvSpPr>
        <p:spPr>
          <a:xfrm>
            <a:off x="3273259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1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19" name="Can 31">
            <a:extLst>
              <a:ext uri="{FF2B5EF4-FFF2-40B4-BE49-F238E27FC236}">
                <a16:creationId xmlns:a16="http://schemas.microsoft.com/office/drawing/2014/main" id="{5B349B37-FFCC-E1AB-3268-7E7916C37ED7}"/>
              </a:ext>
            </a:extLst>
          </p:cNvPr>
          <p:cNvSpPr/>
          <p:nvPr/>
        </p:nvSpPr>
        <p:spPr>
          <a:xfrm>
            <a:off x="4887175" y="1030578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2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20" name="Can 32">
            <a:extLst>
              <a:ext uri="{FF2B5EF4-FFF2-40B4-BE49-F238E27FC236}">
                <a16:creationId xmlns:a16="http://schemas.microsoft.com/office/drawing/2014/main" id="{64FD3776-6A38-89FD-B272-4604B6F00240}"/>
              </a:ext>
            </a:extLst>
          </p:cNvPr>
          <p:cNvSpPr/>
          <p:nvPr/>
        </p:nvSpPr>
        <p:spPr>
          <a:xfrm>
            <a:off x="6501091" y="1033256"/>
            <a:ext cx="944747" cy="888643"/>
          </a:xfrm>
          <a:prstGeom prst="can">
            <a:avLst>
              <a:gd name="adj" fmla="val 1777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Data Mart 3</a:t>
            </a:r>
            <a:endParaRPr lang="en-US" dirty="0"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D8BCF4A-1217-5E8D-2F02-3737DAA1B547}"/>
              </a:ext>
            </a:extLst>
          </p:cNvPr>
          <p:cNvCxnSpPr>
            <a:stCxn id="5" idx="1"/>
            <a:endCxn id="18" idx="3"/>
          </p:cNvCxnSpPr>
          <p:nvPr/>
        </p:nvCxnSpPr>
        <p:spPr>
          <a:xfrm flipH="1" flipV="1">
            <a:off x="3745633" y="1919221"/>
            <a:ext cx="1617627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8B6467B-AF12-A5C1-27E3-DC6C4D5B37E8}"/>
              </a:ext>
            </a:extLst>
          </p:cNvPr>
          <p:cNvCxnSpPr>
            <a:stCxn id="5" idx="1"/>
            <a:endCxn id="19" idx="3"/>
          </p:cNvCxnSpPr>
          <p:nvPr/>
        </p:nvCxnSpPr>
        <p:spPr>
          <a:xfrm flipH="1" flipV="1">
            <a:off x="5359549" y="1919221"/>
            <a:ext cx="3711" cy="86555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69477E-815E-B010-A05C-B01D0366FF17}"/>
              </a:ext>
            </a:extLst>
          </p:cNvPr>
          <p:cNvCxnSpPr>
            <a:stCxn id="5" idx="1"/>
            <a:endCxn id="20" idx="3"/>
          </p:cNvCxnSpPr>
          <p:nvPr/>
        </p:nvCxnSpPr>
        <p:spPr>
          <a:xfrm flipV="1">
            <a:off x="5363260" y="1921899"/>
            <a:ext cx="1610205" cy="86287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67A329A-4ECE-A31D-E0A3-93F31C192E88}"/>
              </a:ext>
            </a:extLst>
          </p:cNvPr>
          <p:cNvSpPr txBox="1"/>
          <p:nvPr/>
        </p:nvSpPr>
        <p:spPr>
          <a:xfrm>
            <a:off x="8311926" y="4972889"/>
            <a:ext cx="18949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Operational</a:t>
            </a:r>
            <a:r>
              <a:rPr lang="en-US" dirty="0">
                <a:cs typeface="Calibri" panose="020F0502020204030204" pitchFamily="34" charset="0"/>
              </a:rPr>
              <a:t>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source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FCBB1E-0E37-7818-AC10-918DE22158F9}"/>
              </a:ext>
            </a:extLst>
          </p:cNvPr>
          <p:cNvSpPr txBox="1"/>
          <p:nvPr/>
        </p:nvSpPr>
        <p:spPr>
          <a:xfrm>
            <a:off x="7539883" y="965391"/>
            <a:ext cx="26669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Analysis-centric</a:t>
            </a:r>
            <a:r>
              <a:rPr lang="en-US" dirty="0">
                <a:cs typeface="Calibri" panose="020F0502020204030204" pitchFamily="34" charset="0"/>
              </a:rPr>
              <a:t> independent subsets 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(e.g., geo, org, functional)</a:t>
            </a:r>
          </a:p>
        </p:txBody>
      </p:sp>
      <p:sp>
        <p:nvSpPr>
          <p:cNvPr id="26" name="Rounded Rectangle 49">
            <a:extLst>
              <a:ext uri="{FF2B5EF4-FFF2-40B4-BE49-F238E27FC236}">
                <a16:creationId xmlns:a16="http://schemas.microsoft.com/office/drawing/2014/main" id="{566AEDB5-38D9-B375-1710-765A97F6DE7A}"/>
              </a:ext>
            </a:extLst>
          </p:cNvPr>
          <p:cNvSpPr/>
          <p:nvPr/>
        </p:nvSpPr>
        <p:spPr>
          <a:xfrm>
            <a:off x="4582000" y="3881468"/>
            <a:ext cx="1562519" cy="422871"/>
          </a:xfrm>
          <a:prstGeom prst="roundRect">
            <a:avLst/>
          </a:prstGeom>
          <a:solidFill>
            <a:schemeClr val="accent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cs typeface="Calibri" panose="020F0502020204030204" pitchFamily="34" charset="0"/>
              </a:rPr>
              <a:t>Staging Area</a:t>
            </a:r>
          </a:p>
        </p:txBody>
      </p:sp>
      <p:pic>
        <p:nvPicPr>
          <p:cNvPr id="27" name="Picture 45">
            <a:extLst>
              <a:ext uri="{FF2B5EF4-FFF2-40B4-BE49-F238E27FC236}">
                <a16:creationId xmlns:a16="http://schemas.microsoft.com/office/drawing/2014/main" id="{378F9675-B0AE-249E-B369-468A5AF6E92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4802542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6">
            <a:extLst>
              <a:ext uri="{FF2B5EF4-FFF2-40B4-BE49-F238E27FC236}">
                <a16:creationId xmlns:a16="http://schemas.microsoft.com/office/drawing/2014/main" id="{90DD9266-238B-00EC-2FE4-C89BCA3EA6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2" y="2914435"/>
            <a:ext cx="1524724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9">
            <a:extLst>
              <a:ext uri="{FF2B5EF4-FFF2-40B4-BE49-F238E27FC236}">
                <a16:creationId xmlns:a16="http://schemas.microsoft.com/office/drawing/2014/main" id="{86917725-EFEC-B7D6-D98D-09F73DB862F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8" y="1033256"/>
            <a:ext cx="1522498" cy="94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18" grpId="0" animBg="1"/>
      <p:bldP spid="19" grpId="0" animBg="1"/>
      <p:bldP spid="20" grpId="0" animBg="1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08493-AE69-C2FC-A574-1661F5121D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Warehouse (DWH)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“A </a:t>
            </a:r>
            <a:r>
              <a:rPr lang="en-US" i="1" dirty="0"/>
              <a:t>data warehouse is a </a:t>
            </a:r>
            <a:r>
              <a:rPr lang="en-US" b="1" i="1" dirty="0"/>
              <a:t>subject-oriented, integrated, time-varying, </a:t>
            </a:r>
            <a:br>
              <a:rPr lang="en-US" b="1" i="1" dirty="0"/>
            </a:br>
            <a:r>
              <a:rPr lang="en-US" b="1" i="1" dirty="0"/>
              <a:t>non-volatile </a:t>
            </a:r>
            <a:r>
              <a:rPr lang="en-US" i="1" dirty="0"/>
              <a:t>collection of data in support of the management's </a:t>
            </a:r>
            <a:br>
              <a:rPr lang="en-US" i="1" dirty="0"/>
            </a:br>
            <a:r>
              <a:rPr lang="en-US" i="1" dirty="0"/>
              <a:t>decision-making process.” </a:t>
            </a:r>
            <a:r>
              <a:rPr lang="de-DE" dirty="0"/>
              <a:t>(Bill </a:t>
            </a:r>
            <a:r>
              <a:rPr lang="de-DE" dirty="0" err="1"/>
              <a:t>Inmon</a:t>
            </a:r>
            <a:r>
              <a:rPr lang="de-DE" dirty="0"/>
              <a:t>)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Subject-oriented:</a:t>
            </a:r>
            <a:r>
              <a:rPr lang="en-US" dirty="0"/>
              <a:t> analysis-centric organization (e.g., sales) </a:t>
            </a:r>
            <a:r>
              <a:rPr lang="en-US" dirty="0">
                <a:sym typeface="Wingdings" panose="05000000000000000000" pitchFamily="2" charset="2"/>
              </a:rPr>
              <a:t> Data Mart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#2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Integrated:</a:t>
            </a:r>
            <a:r>
              <a:rPr lang="en-US" dirty="0">
                <a:sym typeface="Wingdings" panose="05000000000000000000" pitchFamily="2" charset="2"/>
              </a:rPr>
              <a:t> consistent data from different data sources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#3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Time-varying: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History (snapshots of sources), and temporal modelling</a:t>
            </a:r>
            <a:endParaRPr lang="en-US" dirty="0"/>
          </a:p>
          <a:p>
            <a:pPr lvl="1"/>
            <a:r>
              <a:rPr lang="en-US" b="1" dirty="0">
                <a:sym typeface="Wingdings" panose="05000000000000000000" pitchFamily="2" charset="2"/>
              </a:rPr>
              <a:t>#4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Non-volatile: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Read-only access, limited to periodic data loading by admin</a:t>
            </a:r>
          </a:p>
          <a:p>
            <a:pPr lvl="1"/>
            <a:endParaRPr lang="en-US" dirty="0"/>
          </a:p>
          <a:p>
            <a:r>
              <a:rPr lang="en-US" dirty="0"/>
              <a:t>Different DWH Instantiations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Single DWH system</a:t>
            </a:r>
            <a:r>
              <a:rPr lang="en-US" dirty="0"/>
              <a:t> with virtual/materialized views for data marts</a:t>
            </a:r>
          </a:p>
          <a:p>
            <a:pPr lvl="1"/>
            <a:r>
              <a:rPr lang="en-US" dirty="0"/>
              <a:t>Separate systems for consolidated DWH and aggregates/data marts (</a:t>
            </a:r>
            <a:r>
              <a:rPr lang="en-US" b="1" dirty="0">
                <a:solidFill>
                  <a:srgbClr val="7889FB"/>
                </a:solidFill>
              </a:rPr>
              <a:t>dependent data marts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Data-Mart-local staging areas and ETL (</a:t>
            </a:r>
            <a:r>
              <a:rPr lang="en-US" b="1" dirty="0">
                <a:solidFill>
                  <a:srgbClr val="7889FB"/>
                </a:solidFill>
              </a:rPr>
              <a:t>independent data marts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0F4B5-6906-30E1-5383-FBA2418ADB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Warehouse Architecture,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7E80A-F8F5-B9DA-5F22-6C314706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934" y="1268963"/>
            <a:ext cx="821347" cy="10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CB831-5471-1066-57FE-187620DF32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Central Metaphor: </a:t>
            </a:r>
            <a:r>
              <a:rPr lang="en-US" dirty="0">
                <a:solidFill>
                  <a:schemeClr val="accent1"/>
                </a:solidFill>
              </a:rPr>
              <a:t>Data Cube</a:t>
            </a:r>
          </a:p>
          <a:p>
            <a:pPr lvl="1"/>
            <a:r>
              <a:rPr lang="en-US" dirty="0"/>
              <a:t>Qualifying data (categories, dimensions)</a:t>
            </a:r>
          </a:p>
          <a:p>
            <a:pPr lvl="1"/>
            <a:r>
              <a:rPr lang="en-US" dirty="0"/>
              <a:t>Quantifying data (cells)</a:t>
            </a:r>
          </a:p>
          <a:p>
            <a:pPr lvl="1"/>
            <a:r>
              <a:rPr lang="en-US" dirty="0"/>
              <a:t>Often sparse (0 for empty cells)</a:t>
            </a:r>
          </a:p>
          <a:p>
            <a:pPr lvl="1"/>
            <a:endParaRPr lang="en-US" dirty="0"/>
          </a:p>
          <a:p>
            <a:r>
              <a:rPr lang="de-DE" dirty="0"/>
              <a:t>Multi-dimensional Schema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dimension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b="1" dirty="0" err="1">
                <a:solidFill>
                  <a:srgbClr val="7889FB"/>
                </a:solidFill>
              </a:rPr>
              <a:t>hierarchies</a:t>
            </a:r>
            <a:r>
              <a:rPr lang="de-DE" dirty="0">
                <a:solidFill>
                  <a:srgbClr val="7889FB"/>
                </a:solidFill>
              </a:rPr>
              <a:t> </a:t>
            </a:r>
            <a:r>
              <a:rPr lang="de-DE" dirty="0"/>
              <a:t>(D</a:t>
            </a:r>
            <a:r>
              <a:rPr lang="de-DE" baseline="30000" dirty="0"/>
              <a:t>1</a:t>
            </a:r>
            <a:r>
              <a:rPr lang="de-DE" dirty="0"/>
              <a:t>,…, </a:t>
            </a:r>
            <a:r>
              <a:rPr lang="de-DE" dirty="0" err="1"/>
              <a:t>D</a:t>
            </a:r>
            <a:r>
              <a:rPr lang="de-DE" baseline="30000" dirty="0" err="1"/>
              <a:t>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 err="1">
                <a:solidFill>
                  <a:srgbClr val="7889FB"/>
                </a:solidFill>
              </a:rPr>
              <a:t>measures</a:t>
            </a:r>
            <a:r>
              <a:rPr lang="de-DE" dirty="0"/>
              <a:t> (M</a:t>
            </a:r>
            <a:r>
              <a:rPr lang="de-DE" baseline="30000" dirty="0"/>
              <a:t>1</a:t>
            </a:r>
            <a:r>
              <a:rPr lang="de-DE" dirty="0"/>
              <a:t>,...,M</a:t>
            </a:r>
            <a:r>
              <a:rPr lang="de-DE" baseline="30000" dirty="0"/>
              <a:t>m</a:t>
            </a:r>
            <a:r>
              <a:rPr lang="de-DE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Dimension Hierarchy</a:t>
            </a:r>
          </a:p>
          <a:p>
            <a:pPr lvl="1"/>
            <a:r>
              <a:rPr lang="en-US" dirty="0"/>
              <a:t>Partially-ordered set D of categorical attributes ({D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, </a:t>
            </a:r>
            <a:r>
              <a:rPr lang="en-US" dirty="0" err="1"/>
              <a:t>Top</a:t>
            </a:r>
            <a:r>
              <a:rPr lang="en-US" baseline="-25000" dirty="0" err="1"/>
              <a:t>D</a:t>
            </a:r>
            <a:r>
              <a:rPr lang="en-US" dirty="0"/>
              <a:t>};→)</a:t>
            </a:r>
          </a:p>
          <a:p>
            <a:pPr lvl="1"/>
            <a:r>
              <a:rPr lang="en-US" dirty="0"/>
              <a:t>Generic </a:t>
            </a:r>
            <a:r>
              <a:rPr lang="en-US" b="1" dirty="0">
                <a:solidFill>
                  <a:srgbClr val="7889FB"/>
                </a:solidFill>
              </a:rPr>
              <a:t>maximum element</a:t>
            </a:r>
            <a:endParaRPr lang="en-US" dirty="0"/>
          </a:p>
          <a:p>
            <a:pPr lvl="1"/>
            <a:r>
              <a:rPr lang="en-US" dirty="0"/>
              <a:t>Existing </a:t>
            </a:r>
            <a:r>
              <a:rPr lang="en-US" b="1" dirty="0">
                <a:solidFill>
                  <a:schemeClr val="accent1"/>
                </a:solidFill>
              </a:rPr>
              <a:t>minimum element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(primary attribute)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9703-7484-1630-515E-13CADA3654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9257C-5929-1FB2-4B98-787C95CCB64F}"/>
              </a:ext>
            </a:extLst>
          </p:cNvPr>
          <p:cNvGrpSpPr/>
          <p:nvPr/>
        </p:nvGrpSpPr>
        <p:grpSpPr>
          <a:xfrm>
            <a:off x="7362439" y="1418586"/>
            <a:ext cx="2273523" cy="2220390"/>
            <a:chOff x="3278045" y="2261177"/>
            <a:chExt cx="2273523" cy="2220390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8536C919-9ED1-5BAE-D4C7-F13700E5734C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235198D6-BEF9-19AE-20A3-C39A5BE7FB50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20F337DE-E9C1-FC7E-823F-52964C297B55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616E104-2F3A-39DF-83C7-1728AFFAF62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DB19AC58-031B-4974-2517-5A4B556752A7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Cube 9">
              <a:extLst>
                <a:ext uri="{FF2B5EF4-FFF2-40B4-BE49-F238E27FC236}">
                  <a16:creationId xmlns:a16="http://schemas.microsoft.com/office/drawing/2014/main" id="{4EFC9988-AA2D-FB11-15A2-F52E6337390F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Cube 10">
              <a:extLst>
                <a:ext uri="{FF2B5EF4-FFF2-40B4-BE49-F238E27FC236}">
                  <a16:creationId xmlns:a16="http://schemas.microsoft.com/office/drawing/2014/main" id="{9B19E1BB-8C03-0EE6-453F-3871F101A043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62EC773E-2D61-EB21-DF51-82582D978A8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Cube 12">
              <a:extLst>
                <a:ext uri="{FF2B5EF4-FFF2-40B4-BE49-F238E27FC236}">
                  <a16:creationId xmlns:a16="http://schemas.microsoft.com/office/drawing/2014/main" id="{E8D78DF2-DB2B-D95F-9B79-A777A33AAF40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34B95359-0D45-D4EC-FDEC-D74B330C98BA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Cube 14">
              <a:extLst>
                <a:ext uri="{FF2B5EF4-FFF2-40B4-BE49-F238E27FC236}">
                  <a16:creationId xmlns:a16="http://schemas.microsoft.com/office/drawing/2014/main" id="{B3A711A0-2731-E19C-0123-8C31CF92A4FF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472A9ABE-4636-45B0-C82E-64FC9C4A32F1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C31F309E-8481-4240-2385-3D609762A24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C29B1B48-6472-CCFE-12A9-EF973F308028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D3BB938D-5903-2F12-9A4D-A871B8E6999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8EF4DFCC-46A9-C371-ED2B-F0F353346A7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7A7A64ED-E711-6DA3-76B9-F64676B97BB5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Cube 21">
              <a:extLst>
                <a:ext uri="{FF2B5EF4-FFF2-40B4-BE49-F238E27FC236}">
                  <a16:creationId xmlns:a16="http://schemas.microsoft.com/office/drawing/2014/main" id="{116C439B-DB5E-9E46-DCB8-645FB0A8ADFC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Cube 22">
              <a:extLst>
                <a:ext uri="{FF2B5EF4-FFF2-40B4-BE49-F238E27FC236}">
                  <a16:creationId xmlns:a16="http://schemas.microsoft.com/office/drawing/2014/main" id="{274EA03B-6DDC-82B3-7370-2036654FE75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F6201849-4C9E-DF9B-9F23-011F7FC54025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Cube 24">
              <a:extLst>
                <a:ext uri="{FF2B5EF4-FFF2-40B4-BE49-F238E27FC236}">
                  <a16:creationId xmlns:a16="http://schemas.microsoft.com/office/drawing/2014/main" id="{52021EE1-030F-C4A7-0D67-342A00E4487B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4E7E67BB-8844-0CF7-BC37-D5EF80BF0B7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BB5DD8F8-C9F6-A259-6191-216A192F4DED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Cube 27">
              <a:extLst>
                <a:ext uri="{FF2B5EF4-FFF2-40B4-BE49-F238E27FC236}">
                  <a16:creationId xmlns:a16="http://schemas.microsoft.com/office/drawing/2014/main" id="{10D31B69-6528-7CC4-CEDB-AE537D04CF56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Cube 28">
              <a:extLst>
                <a:ext uri="{FF2B5EF4-FFF2-40B4-BE49-F238E27FC236}">
                  <a16:creationId xmlns:a16="http://schemas.microsoft.com/office/drawing/2014/main" id="{15FF03CD-12C9-863E-2861-85605B79E522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06D5D2CE-CA93-7547-A2D1-C7FB3C07CEA5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Cube 30">
              <a:extLst>
                <a:ext uri="{FF2B5EF4-FFF2-40B4-BE49-F238E27FC236}">
                  <a16:creationId xmlns:a16="http://schemas.microsoft.com/office/drawing/2014/main" id="{799EDA8B-97C3-9C3D-4BDC-A1901A03CDB1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Cube 31">
              <a:extLst>
                <a:ext uri="{FF2B5EF4-FFF2-40B4-BE49-F238E27FC236}">
                  <a16:creationId xmlns:a16="http://schemas.microsoft.com/office/drawing/2014/main" id="{C67F4D8E-8469-8052-E16A-A1DC4999E0BD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Cube 32">
              <a:extLst>
                <a:ext uri="{FF2B5EF4-FFF2-40B4-BE49-F238E27FC236}">
                  <a16:creationId xmlns:a16="http://schemas.microsoft.com/office/drawing/2014/main" id="{39B48151-2B88-9403-F230-0408062B36BB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Cube 33">
              <a:extLst>
                <a:ext uri="{FF2B5EF4-FFF2-40B4-BE49-F238E27FC236}">
                  <a16:creationId xmlns:a16="http://schemas.microsoft.com/office/drawing/2014/main" id="{D8F0F5F1-17B7-EC52-D814-EAA3EA28EB3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Cube 34">
              <a:extLst>
                <a:ext uri="{FF2B5EF4-FFF2-40B4-BE49-F238E27FC236}">
                  <a16:creationId xmlns:a16="http://schemas.microsoft.com/office/drawing/2014/main" id="{1B4A230C-9A8E-737A-BED6-059573ABEC59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Cube 35">
              <a:extLst>
                <a:ext uri="{FF2B5EF4-FFF2-40B4-BE49-F238E27FC236}">
                  <a16:creationId xmlns:a16="http://schemas.microsoft.com/office/drawing/2014/main" id="{0B2FF92B-AD7C-8533-CD8A-26A2AE23DA30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Cube 36">
              <a:extLst>
                <a:ext uri="{FF2B5EF4-FFF2-40B4-BE49-F238E27FC236}">
                  <a16:creationId xmlns:a16="http://schemas.microsoft.com/office/drawing/2014/main" id="{CDE92288-2808-6481-12B7-4009AF2BBCE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Cube 37">
              <a:extLst>
                <a:ext uri="{FF2B5EF4-FFF2-40B4-BE49-F238E27FC236}">
                  <a16:creationId xmlns:a16="http://schemas.microsoft.com/office/drawing/2014/main" id="{6225098D-03C9-1E38-DD71-677B87A5877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Cube 38">
              <a:extLst>
                <a:ext uri="{FF2B5EF4-FFF2-40B4-BE49-F238E27FC236}">
                  <a16:creationId xmlns:a16="http://schemas.microsoft.com/office/drawing/2014/main" id="{09A7EE99-A250-F595-7E97-4D6A5B53DD3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Cube 39">
              <a:extLst>
                <a:ext uri="{FF2B5EF4-FFF2-40B4-BE49-F238E27FC236}">
                  <a16:creationId xmlns:a16="http://schemas.microsoft.com/office/drawing/2014/main" id="{913EEAD2-5BD7-6CAD-1613-8698A05B979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Cube 40">
              <a:extLst>
                <a:ext uri="{FF2B5EF4-FFF2-40B4-BE49-F238E27FC236}">
                  <a16:creationId xmlns:a16="http://schemas.microsoft.com/office/drawing/2014/main" id="{8203377E-AF22-22ED-3021-EE6C8FC5E660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Cube 41">
              <a:extLst>
                <a:ext uri="{FF2B5EF4-FFF2-40B4-BE49-F238E27FC236}">
                  <a16:creationId xmlns:a16="http://schemas.microsoft.com/office/drawing/2014/main" id="{C2BC9833-67A4-E2A5-B4AC-40E8F875C98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Cube 42">
              <a:extLst>
                <a:ext uri="{FF2B5EF4-FFF2-40B4-BE49-F238E27FC236}">
                  <a16:creationId xmlns:a16="http://schemas.microsoft.com/office/drawing/2014/main" id="{C6D2B906-95E3-098C-A183-B4E390F6147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Cube 43">
              <a:extLst>
                <a:ext uri="{FF2B5EF4-FFF2-40B4-BE49-F238E27FC236}">
                  <a16:creationId xmlns:a16="http://schemas.microsoft.com/office/drawing/2014/main" id="{9B07BCF6-623A-5ED8-E46C-54A1F76B101D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BD8EB31-6EBD-91B1-9ACA-B36E12F696BF}"/>
              </a:ext>
            </a:extLst>
          </p:cNvPr>
          <p:cNvGrpSpPr/>
          <p:nvPr/>
        </p:nvGrpSpPr>
        <p:grpSpPr>
          <a:xfrm>
            <a:off x="7206418" y="1554188"/>
            <a:ext cx="2273523" cy="2220390"/>
            <a:chOff x="3278045" y="2261177"/>
            <a:chExt cx="2273523" cy="2220390"/>
          </a:xfrm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215F8DF6-0301-A8A6-524C-F915B11744C6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Cube 46">
              <a:extLst>
                <a:ext uri="{FF2B5EF4-FFF2-40B4-BE49-F238E27FC236}">
                  <a16:creationId xmlns:a16="http://schemas.microsoft.com/office/drawing/2014/main" id="{FD3117A0-875A-5C97-E738-8BF6F133E7A7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8" name="Cube 47">
              <a:extLst>
                <a:ext uri="{FF2B5EF4-FFF2-40B4-BE49-F238E27FC236}">
                  <a16:creationId xmlns:a16="http://schemas.microsoft.com/office/drawing/2014/main" id="{A58ABD35-4548-1B1F-11A6-0E8126AE4E50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9" name="Cube 48">
              <a:extLst>
                <a:ext uri="{FF2B5EF4-FFF2-40B4-BE49-F238E27FC236}">
                  <a16:creationId xmlns:a16="http://schemas.microsoft.com/office/drawing/2014/main" id="{B25C8DBB-10E3-B28C-01F9-AE78001AB9E0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0" name="Cube 49">
              <a:extLst>
                <a:ext uri="{FF2B5EF4-FFF2-40B4-BE49-F238E27FC236}">
                  <a16:creationId xmlns:a16="http://schemas.microsoft.com/office/drawing/2014/main" id="{678AC392-04B7-63B2-E2E8-25723F56226A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1" name="Cube 50">
              <a:extLst>
                <a:ext uri="{FF2B5EF4-FFF2-40B4-BE49-F238E27FC236}">
                  <a16:creationId xmlns:a16="http://schemas.microsoft.com/office/drawing/2014/main" id="{ABC6E719-13AC-13B5-3BC5-F5397BD70DCA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Cube 51">
              <a:extLst>
                <a:ext uri="{FF2B5EF4-FFF2-40B4-BE49-F238E27FC236}">
                  <a16:creationId xmlns:a16="http://schemas.microsoft.com/office/drawing/2014/main" id="{EDCCFCFC-FEE2-76E3-B721-D2CC0C1EB37B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Cube 52">
              <a:extLst>
                <a:ext uri="{FF2B5EF4-FFF2-40B4-BE49-F238E27FC236}">
                  <a16:creationId xmlns:a16="http://schemas.microsoft.com/office/drawing/2014/main" id="{2D4C46EA-10A8-0ADB-FD30-E9B0E0EFDA67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Cube 53">
              <a:extLst>
                <a:ext uri="{FF2B5EF4-FFF2-40B4-BE49-F238E27FC236}">
                  <a16:creationId xmlns:a16="http://schemas.microsoft.com/office/drawing/2014/main" id="{5C94450D-D11C-360A-0F77-5F1FD759182C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5" name="Cube 54">
              <a:extLst>
                <a:ext uri="{FF2B5EF4-FFF2-40B4-BE49-F238E27FC236}">
                  <a16:creationId xmlns:a16="http://schemas.microsoft.com/office/drawing/2014/main" id="{EF491502-D2B0-183C-745A-D41536A2EC3D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Cube 55">
              <a:extLst>
                <a:ext uri="{FF2B5EF4-FFF2-40B4-BE49-F238E27FC236}">
                  <a16:creationId xmlns:a16="http://schemas.microsoft.com/office/drawing/2014/main" id="{95DEF2B3-5E35-EBAB-B83F-99BEB933EC0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7" name="Cube 56">
              <a:extLst>
                <a:ext uri="{FF2B5EF4-FFF2-40B4-BE49-F238E27FC236}">
                  <a16:creationId xmlns:a16="http://schemas.microsoft.com/office/drawing/2014/main" id="{C26572A7-421C-CCF1-F3C5-BF5A79F70BD5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8" name="Cube 57">
              <a:extLst>
                <a:ext uri="{FF2B5EF4-FFF2-40B4-BE49-F238E27FC236}">
                  <a16:creationId xmlns:a16="http://schemas.microsoft.com/office/drawing/2014/main" id="{61AD7820-A376-1E9D-80A8-183566D82BE3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9" name="Cube 58">
              <a:extLst>
                <a:ext uri="{FF2B5EF4-FFF2-40B4-BE49-F238E27FC236}">
                  <a16:creationId xmlns:a16="http://schemas.microsoft.com/office/drawing/2014/main" id="{10F91B3D-66B5-A156-9FE0-B563768D0BF4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0" name="Cube 59">
              <a:extLst>
                <a:ext uri="{FF2B5EF4-FFF2-40B4-BE49-F238E27FC236}">
                  <a16:creationId xmlns:a16="http://schemas.microsoft.com/office/drawing/2014/main" id="{6D9A26F3-FA37-D9E3-4152-9B3690A946EC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1" name="Cube 60">
              <a:extLst>
                <a:ext uri="{FF2B5EF4-FFF2-40B4-BE49-F238E27FC236}">
                  <a16:creationId xmlns:a16="http://schemas.microsoft.com/office/drawing/2014/main" id="{D91EF559-0481-6886-3A11-359A0EF4A022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2" name="Cube 61">
              <a:extLst>
                <a:ext uri="{FF2B5EF4-FFF2-40B4-BE49-F238E27FC236}">
                  <a16:creationId xmlns:a16="http://schemas.microsoft.com/office/drawing/2014/main" id="{86DACC3E-42B5-63C3-9B12-261C67140C22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3" name="Cube 62">
              <a:extLst>
                <a:ext uri="{FF2B5EF4-FFF2-40B4-BE49-F238E27FC236}">
                  <a16:creationId xmlns:a16="http://schemas.microsoft.com/office/drawing/2014/main" id="{566D79C9-08F5-4CC4-4F9B-CCD58745D6C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4" name="Cube 63">
              <a:extLst>
                <a:ext uri="{FF2B5EF4-FFF2-40B4-BE49-F238E27FC236}">
                  <a16:creationId xmlns:a16="http://schemas.microsoft.com/office/drawing/2014/main" id="{BF50899E-A320-8874-BE16-E85D804C508F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5" name="Cube 64">
              <a:extLst>
                <a:ext uri="{FF2B5EF4-FFF2-40B4-BE49-F238E27FC236}">
                  <a16:creationId xmlns:a16="http://schemas.microsoft.com/office/drawing/2014/main" id="{AE9797F5-7AD8-061C-0793-1A020518AFC4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6" name="Cube 65">
              <a:extLst>
                <a:ext uri="{FF2B5EF4-FFF2-40B4-BE49-F238E27FC236}">
                  <a16:creationId xmlns:a16="http://schemas.microsoft.com/office/drawing/2014/main" id="{2FEA119C-6BBC-0496-18BC-1A8E065E04A8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7" name="Cube 66">
              <a:extLst>
                <a:ext uri="{FF2B5EF4-FFF2-40B4-BE49-F238E27FC236}">
                  <a16:creationId xmlns:a16="http://schemas.microsoft.com/office/drawing/2014/main" id="{7D52B3E4-59CD-590A-DEE9-4286EF0B94F1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8" name="Cube 67">
              <a:extLst>
                <a:ext uri="{FF2B5EF4-FFF2-40B4-BE49-F238E27FC236}">
                  <a16:creationId xmlns:a16="http://schemas.microsoft.com/office/drawing/2014/main" id="{112B6EC6-CE77-8460-1023-416EA27D635C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9" name="Cube 68">
              <a:extLst>
                <a:ext uri="{FF2B5EF4-FFF2-40B4-BE49-F238E27FC236}">
                  <a16:creationId xmlns:a16="http://schemas.microsoft.com/office/drawing/2014/main" id="{74BEA37B-ADCD-0193-1F26-AE0B0C009868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0" name="Cube 69">
              <a:extLst>
                <a:ext uri="{FF2B5EF4-FFF2-40B4-BE49-F238E27FC236}">
                  <a16:creationId xmlns:a16="http://schemas.microsoft.com/office/drawing/2014/main" id="{C7154214-BC46-E87A-8DE9-DA4EFEE2CD7A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1" name="Cube 70">
              <a:extLst>
                <a:ext uri="{FF2B5EF4-FFF2-40B4-BE49-F238E27FC236}">
                  <a16:creationId xmlns:a16="http://schemas.microsoft.com/office/drawing/2014/main" id="{091434AA-9336-8B52-C2E9-FAB33E66A7DF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2" name="Cube 71">
              <a:extLst>
                <a:ext uri="{FF2B5EF4-FFF2-40B4-BE49-F238E27FC236}">
                  <a16:creationId xmlns:a16="http://schemas.microsoft.com/office/drawing/2014/main" id="{5F90079A-E94A-3831-39AA-F848308681C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3" name="Cube 72">
              <a:extLst>
                <a:ext uri="{FF2B5EF4-FFF2-40B4-BE49-F238E27FC236}">
                  <a16:creationId xmlns:a16="http://schemas.microsoft.com/office/drawing/2014/main" id="{CC091A1F-BDC3-B1EC-9834-520DC50616C4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4" name="Cube 73">
              <a:extLst>
                <a:ext uri="{FF2B5EF4-FFF2-40B4-BE49-F238E27FC236}">
                  <a16:creationId xmlns:a16="http://schemas.microsoft.com/office/drawing/2014/main" id="{837FFA41-49FF-C016-C27C-600992A6624A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5" name="Cube 74">
              <a:extLst>
                <a:ext uri="{FF2B5EF4-FFF2-40B4-BE49-F238E27FC236}">
                  <a16:creationId xmlns:a16="http://schemas.microsoft.com/office/drawing/2014/main" id="{53722E60-FCC2-828D-3640-95216CDAE649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6" name="Cube 75">
              <a:extLst>
                <a:ext uri="{FF2B5EF4-FFF2-40B4-BE49-F238E27FC236}">
                  <a16:creationId xmlns:a16="http://schemas.microsoft.com/office/drawing/2014/main" id="{256AF5B8-2005-CDB2-6003-FFD15182901C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7" name="Cube 76">
              <a:extLst>
                <a:ext uri="{FF2B5EF4-FFF2-40B4-BE49-F238E27FC236}">
                  <a16:creationId xmlns:a16="http://schemas.microsoft.com/office/drawing/2014/main" id="{8FD102D2-F0DB-023B-CC1F-43A54BCB483C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8" name="Cube 77">
              <a:extLst>
                <a:ext uri="{FF2B5EF4-FFF2-40B4-BE49-F238E27FC236}">
                  <a16:creationId xmlns:a16="http://schemas.microsoft.com/office/drawing/2014/main" id="{3AB61342-FFC3-A97F-0F90-8B8AC8CE3979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79" name="Cube 78">
              <a:extLst>
                <a:ext uri="{FF2B5EF4-FFF2-40B4-BE49-F238E27FC236}">
                  <a16:creationId xmlns:a16="http://schemas.microsoft.com/office/drawing/2014/main" id="{2006BF2C-EC2A-4709-FF50-DC949EB3CB6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0" name="Cube 79">
              <a:extLst>
                <a:ext uri="{FF2B5EF4-FFF2-40B4-BE49-F238E27FC236}">
                  <a16:creationId xmlns:a16="http://schemas.microsoft.com/office/drawing/2014/main" id="{A6EE9C7C-9887-8A56-7CEC-B045898B994E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1" name="Cube 80">
              <a:extLst>
                <a:ext uri="{FF2B5EF4-FFF2-40B4-BE49-F238E27FC236}">
                  <a16:creationId xmlns:a16="http://schemas.microsoft.com/office/drawing/2014/main" id="{9E8B6232-5811-4EFB-3054-4F7879983823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" name="Cube 81">
              <a:extLst>
                <a:ext uri="{FF2B5EF4-FFF2-40B4-BE49-F238E27FC236}">
                  <a16:creationId xmlns:a16="http://schemas.microsoft.com/office/drawing/2014/main" id="{D97D0CDD-55A5-CEDF-D739-BC95B2FE29B6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3" name="Cube 82">
              <a:extLst>
                <a:ext uri="{FF2B5EF4-FFF2-40B4-BE49-F238E27FC236}">
                  <a16:creationId xmlns:a16="http://schemas.microsoft.com/office/drawing/2014/main" id="{58EF933C-122B-FB76-5EF3-56B1DA93593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4" name="Cube 83">
              <a:extLst>
                <a:ext uri="{FF2B5EF4-FFF2-40B4-BE49-F238E27FC236}">
                  <a16:creationId xmlns:a16="http://schemas.microsoft.com/office/drawing/2014/main" id="{60E4A0B4-3614-2459-5756-A828F10B36AA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5" name="Cube 84">
              <a:extLst>
                <a:ext uri="{FF2B5EF4-FFF2-40B4-BE49-F238E27FC236}">
                  <a16:creationId xmlns:a16="http://schemas.microsoft.com/office/drawing/2014/main" id="{7FDABFB3-A353-DEC5-E6D7-FDF573255E64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25DCEE7-F127-67C8-3993-DFA1B6D0C4C2}"/>
              </a:ext>
            </a:extLst>
          </p:cNvPr>
          <p:cNvGrpSpPr/>
          <p:nvPr/>
        </p:nvGrpSpPr>
        <p:grpSpPr>
          <a:xfrm>
            <a:off x="7045220" y="1689790"/>
            <a:ext cx="2273523" cy="2220390"/>
            <a:chOff x="3278045" y="2261177"/>
            <a:chExt cx="2273523" cy="2220390"/>
          </a:xfrm>
        </p:grpSpPr>
        <p:sp>
          <p:nvSpPr>
            <p:cNvPr id="87" name="Cube 86">
              <a:extLst>
                <a:ext uri="{FF2B5EF4-FFF2-40B4-BE49-F238E27FC236}">
                  <a16:creationId xmlns:a16="http://schemas.microsoft.com/office/drawing/2014/main" id="{B99AFC3D-B503-A7FD-9FE1-88962726045A}"/>
                </a:ext>
              </a:extLst>
            </p:cNvPr>
            <p:cNvSpPr/>
            <p:nvPr/>
          </p:nvSpPr>
          <p:spPr>
            <a:xfrm>
              <a:off x="3278045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8" name="Cube 87">
              <a:extLst>
                <a:ext uri="{FF2B5EF4-FFF2-40B4-BE49-F238E27FC236}">
                  <a16:creationId xmlns:a16="http://schemas.microsoft.com/office/drawing/2014/main" id="{94C9E0F4-DB6E-33E4-C13D-5F8E60E9AE6A}"/>
                </a:ext>
              </a:extLst>
            </p:cNvPr>
            <p:cNvSpPr/>
            <p:nvPr/>
          </p:nvSpPr>
          <p:spPr>
            <a:xfrm>
              <a:off x="3591811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9" name="Cube 88">
              <a:extLst>
                <a:ext uri="{FF2B5EF4-FFF2-40B4-BE49-F238E27FC236}">
                  <a16:creationId xmlns:a16="http://schemas.microsoft.com/office/drawing/2014/main" id="{C008D7D4-BC93-EC62-2E0D-77917B55F724}"/>
                </a:ext>
              </a:extLst>
            </p:cNvPr>
            <p:cNvSpPr/>
            <p:nvPr/>
          </p:nvSpPr>
          <p:spPr>
            <a:xfrm>
              <a:off x="3906636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16DD432C-67DF-F673-5DD7-44FF1833E9E2}"/>
                </a:ext>
              </a:extLst>
            </p:cNvPr>
            <p:cNvSpPr/>
            <p:nvPr/>
          </p:nvSpPr>
          <p:spPr>
            <a:xfrm>
              <a:off x="4220402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1" name="Cube 90">
              <a:extLst>
                <a:ext uri="{FF2B5EF4-FFF2-40B4-BE49-F238E27FC236}">
                  <a16:creationId xmlns:a16="http://schemas.microsoft.com/office/drawing/2014/main" id="{D37D0CAF-2518-08A9-F167-AEDF8E1D9F43}"/>
                </a:ext>
              </a:extLst>
            </p:cNvPr>
            <p:cNvSpPr/>
            <p:nvPr/>
          </p:nvSpPr>
          <p:spPr>
            <a:xfrm>
              <a:off x="4535227" y="4069585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" name="Cube 91">
              <a:extLst>
                <a:ext uri="{FF2B5EF4-FFF2-40B4-BE49-F238E27FC236}">
                  <a16:creationId xmlns:a16="http://schemas.microsoft.com/office/drawing/2014/main" id="{E6315FBC-C08C-D669-B69D-F6511C4B1F4D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3" name="Cube 92">
              <a:extLst>
                <a:ext uri="{FF2B5EF4-FFF2-40B4-BE49-F238E27FC236}">
                  <a16:creationId xmlns:a16="http://schemas.microsoft.com/office/drawing/2014/main" id="{C76B651A-95DD-D68B-C38B-70B11E2021EA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4" name="Cube 93">
              <a:extLst>
                <a:ext uri="{FF2B5EF4-FFF2-40B4-BE49-F238E27FC236}">
                  <a16:creationId xmlns:a16="http://schemas.microsoft.com/office/drawing/2014/main" id="{38C7B7EF-E54B-C4C7-4E4C-5C0161927935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5" name="Cube 94">
              <a:extLst>
                <a:ext uri="{FF2B5EF4-FFF2-40B4-BE49-F238E27FC236}">
                  <a16:creationId xmlns:a16="http://schemas.microsoft.com/office/drawing/2014/main" id="{A036DD93-5ED8-34DF-E994-5BD73355DDCD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E529C11E-B1B8-F86E-9BD1-698C7C8C5F54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7" name="Cube 96">
              <a:extLst>
                <a:ext uri="{FF2B5EF4-FFF2-40B4-BE49-F238E27FC236}">
                  <a16:creationId xmlns:a16="http://schemas.microsoft.com/office/drawing/2014/main" id="{84F25912-9991-4FA6-004E-B8C6C98ACB58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8" name="Cube 97">
              <a:extLst>
                <a:ext uri="{FF2B5EF4-FFF2-40B4-BE49-F238E27FC236}">
                  <a16:creationId xmlns:a16="http://schemas.microsoft.com/office/drawing/2014/main" id="{D7D772DA-2303-B19C-9A11-7803DB963F7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9" name="Cube 98">
              <a:extLst>
                <a:ext uri="{FF2B5EF4-FFF2-40B4-BE49-F238E27FC236}">
                  <a16:creationId xmlns:a16="http://schemas.microsoft.com/office/drawing/2014/main" id="{8271E7B9-51DB-9891-846D-C7FD734A394E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593086C7-A53A-D5F5-B842-6B0CEA57FCEF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1" name="Cube 100">
              <a:extLst>
                <a:ext uri="{FF2B5EF4-FFF2-40B4-BE49-F238E27FC236}">
                  <a16:creationId xmlns:a16="http://schemas.microsoft.com/office/drawing/2014/main" id="{3D835014-74A0-82DA-2161-2099EA7358E9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" name="Cube 101">
              <a:extLst>
                <a:ext uri="{FF2B5EF4-FFF2-40B4-BE49-F238E27FC236}">
                  <a16:creationId xmlns:a16="http://schemas.microsoft.com/office/drawing/2014/main" id="{534F44B0-0E5A-0387-70DC-3DAC667420A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4094187E-BE22-20C7-B1FB-C70AE227BC7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3F6EBC1E-4132-BEFB-B321-5537D2AA8B44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5" name="Cube 104">
              <a:extLst>
                <a:ext uri="{FF2B5EF4-FFF2-40B4-BE49-F238E27FC236}">
                  <a16:creationId xmlns:a16="http://schemas.microsoft.com/office/drawing/2014/main" id="{884811BF-55A0-678C-10A1-5AD3F394DD3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6" name="Cube 105">
              <a:extLst>
                <a:ext uri="{FF2B5EF4-FFF2-40B4-BE49-F238E27FC236}">
                  <a16:creationId xmlns:a16="http://schemas.microsoft.com/office/drawing/2014/main" id="{03266AB6-C453-8E00-A403-3D68CA00B139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44A0B4EC-AA06-4636-CFC6-C4CF6C6E0F27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93F7F919-F635-E275-B30B-2E91B7F38792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40DB5B23-8CD0-A416-02AD-21CA82B6A3A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508A37E9-5F9A-3727-37B3-5613BBE6748B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1" name="Cube 110">
              <a:extLst>
                <a:ext uri="{FF2B5EF4-FFF2-40B4-BE49-F238E27FC236}">
                  <a16:creationId xmlns:a16="http://schemas.microsoft.com/office/drawing/2014/main" id="{5BB96710-4D13-509C-971C-215F2850FEEE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2" name="Cube 111">
              <a:extLst>
                <a:ext uri="{FF2B5EF4-FFF2-40B4-BE49-F238E27FC236}">
                  <a16:creationId xmlns:a16="http://schemas.microsoft.com/office/drawing/2014/main" id="{70E2F2E0-5B42-1D3C-9D6A-FEDC8A30D47C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3" name="Cube 112">
              <a:extLst>
                <a:ext uri="{FF2B5EF4-FFF2-40B4-BE49-F238E27FC236}">
                  <a16:creationId xmlns:a16="http://schemas.microsoft.com/office/drawing/2014/main" id="{D1CBB27E-AC6C-7BDF-3FA6-1CE8A759B417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4" name="Cube 113">
              <a:extLst>
                <a:ext uri="{FF2B5EF4-FFF2-40B4-BE49-F238E27FC236}">
                  <a16:creationId xmlns:a16="http://schemas.microsoft.com/office/drawing/2014/main" id="{38BA5BC6-6FDD-4CD2-47C8-08AE7F2A2631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5" name="Cube 114">
              <a:extLst>
                <a:ext uri="{FF2B5EF4-FFF2-40B4-BE49-F238E27FC236}">
                  <a16:creationId xmlns:a16="http://schemas.microsoft.com/office/drawing/2014/main" id="{93B2102A-BA2D-2E29-32F9-A5E160B40558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6" name="Cube 115">
              <a:extLst>
                <a:ext uri="{FF2B5EF4-FFF2-40B4-BE49-F238E27FC236}">
                  <a16:creationId xmlns:a16="http://schemas.microsoft.com/office/drawing/2014/main" id="{4627F992-411A-42F1-7565-73DBD16CE9EA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7" name="Cube 116">
              <a:extLst>
                <a:ext uri="{FF2B5EF4-FFF2-40B4-BE49-F238E27FC236}">
                  <a16:creationId xmlns:a16="http://schemas.microsoft.com/office/drawing/2014/main" id="{D4506DD6-925D-2C4D-76D8-AD43258959D0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8" name="Cube 117">
              <a:extLst>
                <a:ext uri="{FF2B5EF4-FFF2-40B4-BE49-F238E27FC236}">
                  <a16:creationId xmlns:a16="http://schemas.microsoft.com/office/drawing/2014/main" id="{4CBDD763-EB6E-D571-4283-5CCEE3725521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9" name="Cube 118">
              <a:extLst>
                <a:ext uri="{FF2B5EF4-FFF2-40B4-BE49-F238E27FC236}">
                  <a16:creationId xmlns:a16="http://schemas.microsoft.com/office/drawing/2014/main" id="{3223D9D2-7F44-07E0-BD35-3407427CD55F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0" name="Cube 119">
              <a:extLst>
                <a:ext uri="{FF2B5EF4-FFF2-40B4-BE49-F238E27FC236}">
                  <a16:creationId xmlns:a16="http://schemas.microsoft.com/office/drawing/2014/main" id="{F816BDAF-A425-2F32-DAD0-796C1E199C29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1" name="Cube 120">
              <a:extLst>
                <a:ext uri="{FF2B5EF4-FFF2-40B4-BE49-F238E27FC236}">
                  <a16:creationId xmlns:a16="http://schemas.microsoft.com/office/drawing/2014/main" id="{DF013837-C061-6CB6-6E03-58E7CE85A026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2" name="Cube 121">
              <a:extLst>
                <a:ext uri="{FF2B5EF4-FFF2-40B4-BE49-F238E27FC236}">
                  <a16:creationId xmlns:a16="http://schemas.microsoft.com/office/drawing/2014/main" id="{5565C951-9093-5B75-E6E3-45EBD74E3A16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3" name="Cube 122">
              <a:extLst>
                <a:ext uri="{FF2B5EF4-FFF2-40B4-BE49-F238E27FC236}">
                  <a16:creationId xmlns:a16="http://schemas.microsoft.com/office/drawing/2014/main" id="{F47A4334-D79C-9C8F-1FC0-189454327035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4" name="Cube 123">
              <a:extLst>
                <a:ext uri="{FF2B5EF4-FFF2-40B4-BE49-F238E27FC236}">
                  <a16:creationId xmlns:a16="http://schemas.microsoft.com/office/drawing/2014/main" id="{0391DDD7-428C-4FC6-2817-8C1824C5DD94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5" name="Cube 124">
              <a:extLst>
                <a:ext uri="{FF2B5EF4-FFF2-40B4-BE49-F238E27FC236}">
                  <a16:creationId xmlns:a16="http://schemas.microsoft.com/office/drawing/2014/main" id="{25FB433D-AF04-A7DE-AEF7-FDF7C4BCF49B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6" name="Cube 125">
              <a:extLst>
                <a:ext uri="{FF2B5EF4-FFF2-40B4-BE49-F238E27FC236}">
                  <a16:creationId xmlns:a16="http://schemas.microsoft.com/office/drawing/2014/main" id="{B312D703-AA10-FF22-4BCD-4AC005A72A4C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E087CDA-7559-2FFF-8DD0-81D5EEFB590B}"/>
              </a:ext>
            </a:extLst>
          </p:cNvPr>
          <p:cNvGrpSpPr/>
          <p:nvPr/>
        </p:nvGrpSpPr>
        <p:grpSpPr>
          <a:xfrm>
            <a:off x="6886018" y="1825392"/>
            <a:ext cx="2273523" cy="1858745"/>
            <a:chOff x="3278045" y="2261177"/>
            <a:chExt cx="2273523" cy="1858745"/>
          </a:xfrm>
        </p:grpSpPr>
        <p:sp>
          <p:nvSpPr>
            <p:cNvPr id="128" name="Cube 127">
              <a:extLst>
                <a:ext uri="{FF2B5EF4-FFF2-40B4-BE49-F238E27FC236}">
                  <a16:creationId xmlns:a16="http://schemas.microsoft.com/office/drawing/2014/main" id="{96650546-E6F0-EE3D-0670-14FDDA9DC9C7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F58E25E2-75DF-0445-27F5-4EF8EF72BA4C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0" name="Cube 129">
              <a:extLst>
                <a:ext uri="{FF2B5EF4-FFF2-40B4-BE49-F238E27FC236}">
                  <a16:creationId xmlns:a16="http://schemas.microsoft.com/office/drawing/2014/main" id="{129CD752-3308-A999-B659-95C3E65D5EED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1" name="Cube 130">
              <a:extLst>
                <a:ext uri="{FF2B5EF4-FFF2-40B4-BE49-F238E27FC236}">
                  <a16:creationId xmlns:a16="http://schemas.microsoft.com/office/drawing/2014/main" id="{DE9CA796-E24D-C858-E507-735C08CFD802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2" name="Cube 131">
              <a:extLst>
                <a:ext uri="{FF2B5EF4-FFF2-40B4-BE49-F238E27FC236}">
                  <a16:creationId xmlns:a16="http://schemas.microsoft.com/office/drawing/2014/main" id="{54F54D68-5ED7-B842-940C-8F0C13A0DB97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3" name="Cube 132">
              <a:extLst>
                <a:ext uri="{FF2B5EF4-FFF2-40B4-BE49-F238E27FC236}">
                  <a16:creationId xmlns:a16="http://schemas.microsoft.com/office/drawing/2014/main" id="{F29F6F50-91B0-7556-99F0-580F19126EC1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4" name="Cube 133">
              <a:extLst>
                <a:ext uri="{FF2B5EF4-FFF2-40B4-BE49-F238E27FC236}">
                  <a16:creationId xmlns:a16="http://schemas.microsoft.com/office/drawing/2014/main" id="{F998B92B-CD6F-303E-D9BD-85811107CCB0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5" name="Cube 134">
              <a:extLst>
                <a:ext uri="{FF2B5EF4-FFF2-40B4-BE49-F238E27FC236}">
                  <a16:creationId xmlns:a16="http://schemas.microsoft.com/office/drawing/2014/main" id="{9D80DA5D-B0E9-2B8C-53EC-A85726B43669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6" name="Cube 135">
              <a:extLst>
                <a:ext uri="{FF2B5EF4-FFF2-40B4-BE49-F238E27FC236}">
                  <a16:creationId xmlns:a16="http://schemas.microsoft.com/office/drawing/2014/main" id="{C2ED2656-5345-FFA1-ACEA-531A98D9EA5A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7" name="Cube 136">
              <a:extLst>
                <a:ext uri="{FF2B5EF4-FFF2-40B4-BE49-F238E27FC236}">
                  <a16:creationId xmlns:a16="http://schemas.microsoft.com/office/drawing/2014/main" id="{D2B1F5E7-9BD0-DF48-247E-0FF5EB81E67B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166BD20C-45DA-5FF7-5956-150C9EB96238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39" name="Cube 138">
              <a:extLst>
                <a:ext uri="{FF2B5EF4-FFF2-40B4-BE49-F238E27FC236}">
                  <a16:creationId xmlns:a16="http://schemas.microsoft.com/office/drawing/2014/main" id="{68FD48AA-2379-993B-3037-088D969B8CD9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0" name="Cube 139">
              <a:extLst>
                <a:ext uri="{FF2B5EF4-FFF2-40B4-BE49-F238E27FC236}">
                  <a16:creationId xmlns:a16="http://schemas.microsoft.com/office/drawing/2014/main" id="{85AB18E4-753F-B7E0-0F3F-BF5B2714837D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1FBE2A45-CD04-EA3A-D4A3-AC50633AE975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2" name="Cube 141">
              <a:extLst>
                <a:ext uri="{FF2B5EF4-FFF2-40B4-BE49-F238E27FC236}">
                  <a16:creationId xmlns:a16="http://schemas.microsoft.com/office/drawing/2014/main" id="{E5E8A638-DA53-E62E-B47F-6EFE319E21E0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5366133F-F75F-06B8-7D27-134F73BAFF90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4" name="Cube 143">
              <a:extLst>
                <a:ext uri="{FF2B5EF4-FFF2-40B4-BE49-F238E27FC236}">
                  <a16:creationId xmlns:a16="http://schemas.microsoft.com/office/drawing/2014/main" id="{1192C7FF-CB86-21B8-BEE7-1D113E17FB5F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59FEBB05-010B-2DC1-12DF-6576B35F9820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6" name="Cube 145">
              <a:extLst>
                <a:ext uri="{FF2B5EF4-FFF2-40B4-BE49-F238E27FC236}">
                  <a16:creationId xmlns:a16="http://schemas.microsoft.com/office/drawing/2014/main" id="{09C26C78-0255-1744-08B3-21C719AD909E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FF572A70-AC6A-3015-B693-82958D4F7735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D05E3CC8-455C-28D7-9CC8-098E59A09EB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49" name="Cube 148">
              <a:extLst>
                <a:ext uri="{FF2B5EF4-FFF2-40B4-BE49-F238E27FC236}">
                  <a16:creationId xmlns:a16="http://schemas.microsoft.com/office/drawing/2014/main" id="{C024AC06-9D41-DA4D-1ED6-65213553B756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88F7BCC9-1783-CE3C-111B-9D3C9FDB84DF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9CD025AC-7867-AA65-C313-D902FD2A3BBD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2B793952-4072-50D1-7587-44EDBC9F5146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63BC10E4-780D-6623-4B8D-D4BBD6739041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8C82451C-1E18-3EC7-23D7-8BB71EC0AC8B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C92FCAB9-031E-87AF-58E7-98E19D6AA2B3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CE7333E9-6B53-29EB-6DC4-7B240985883B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DBDB3AA3-A008-2F02-FE61-004D2228E7E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4E30C62A-DBAA-FE76-8550-6C8199A27F71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E8AF7326-4D59-5D63-678D-3E7D0E894E01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0" name="Cube 159">
              <a:extLst>
                <a:ext uri="{FF2B5EF4-FFF2-40B4-BE49-F238E27FC236}">
                  <a16:creationId xmlns:a16="http://schemas.microsoft.com/office/drawing/2014/main" id="{F57E75A0-EFA2-8B59-E30F-92A6E7ED3F6A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1" name="Cube 160">
              <a:extLst>
                <a:ext uri="{FF2B5EF4-FFF2-40B4-BE49-F238E27FC236}">
                  <a16:creationId xmlns:a16="http://schemas.microsoft.com/office/drawing/2014/main" id="{DC507C24-4141-6537-BAA8-95CB211AEEB4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BED6B67A-2572-25B8-DA92-B4644AD1A7C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BA12E49-DF3D-2A58-118E-C41E21A9DF21}"/>
              </a:ext>
            </a:extLst>
          </p:cNvPr>
          <p:cNvGrpSpPr/>
          <p:nvPr/>
        </p:nvGrpSpPr>
        <p:grpSpPr>
          <a:xfrm>
            <a:off x="6726919" y="1967742"/>
            <a:ext cx="2273523" cy="1858745"/>
            <a:chOff x="3278045" y="2261177"/>
            <a:chExt cx="2273523" cy="1858745"/>
          </a:xfrm>
        </p:grpSpPr>
        <p:sp>
          <p:nvSpPr>
            <p:cNvPr id="164" name="Cube 163">
              <a:extLst>
                <a:ext uri="{FF2B5EF4-FFF2-40B4-BE49-F238E27FC236}">
                  <a16:creationId xmlns:a16="http://schemas.microsoft.com/office/drawing/2014/main" id="{3C753BE2-A981-7A6D-9449-83D02ADD9623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DC076F08-688E-F8CE-8CEA-0A8CE7D40C46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A4113EAB-1D20-CC6C-2739-C7A94B842FBA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7" name="Cube 166">
              <a:extLst>
                <a:ext uri="{FF2B5EF4-FFF2-40B4-BE49-F238E27FC236}">
                  <a16:creationId xmlns:a16="http://schemas.microsoft.com/office/drawing/2014/main" id="{BF11C7B7-4D5C-E760-2FCF-07B40F155D1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8" name="Cube 167">
              <a:extLst>
                <a:ext uri="{FF2B5EF4-FFF2-40B4-BE49-F238E27FC236}">
                  <a16:creationId xmlns:a16="http://schemas.microsoft.com/office/drawing/2014/main" id="{75FCC49D-F783-64CB-7989-B5DFE81A2E50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69" name="Cube 168">
              <a:extLst>
                <a:ext uri="{FF2B5EF4-FFF2-40B4-BE49-F238E27FC236}">
                  <a16:creationId xmlns:a16="http://schemas.microsoft.com/office/drawing/2014/main" id="{0B7297C7-D597-FD99-0DD5-716C5D7CA23C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0" name="Cube 169">
              <a:extLst>
                <a:ext uri="{FF2B5EF4-FFF2-40B4-BE49-F238E27FC236}">
                  <a16:creationId xmlns:a16="http://schemas.microsoft.com/office/drawing/2014/main" id="{D30A7F44-FB3B-6D66-6D9F-3C20CD1A504C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A9DC3AA0-9F49-5537-C752-E2CE786F70D7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2" name="Cube 171">
              <a:extLst>
                <a:ext uri="{FF2B5EF4-FFF2-40B4-BE49-F238E27FC236}">
                  <a16:creationId xmlns:a16="http://schemas.microsoft.com/office/drawing/2014/main" id="{26100325-DB65-AAC3-571E-A578BC71A96B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3" name="Cube 172">
              <a:extLst>
                <a:ext uri="{FF2B5EF4-FFF2-40B4-BE49-F238E27FC236}">
                  <a16:creationId xmlns:a16="http://schemas.microsoft.com/office/drawing/2014/main" id="{C345D228-77C3-7204-BBCB-3E6B70CCBC2D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4" name="Cube 173">
              <a:extLst>
                <a:ext uri="{FF2B5EF4-FFF2-40B4-BE49-F238E27FC236}">
                  <a16:creationId xmlns:a16="http://schemas.microsoft.com/office/drawing/2014/main" id="{068DFF66-86E8-EE24-6E60-B93E65A3161C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B2D2391E-6969-5ECD-6F1F-F065AD4A77EF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6" name="Cube 175">
              <a:extLst>
                <a:ext uri="{FF2B5EF4-FFF2-40B4-BE49-F238E27FC236}">
                  <a16:creationId xmlns:a16="http://schemas.microsoft.com/office/drawing/2014/main" id="{6A2195A5-6BDD-65E8-798B-3CFBDD3DB789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5103F3F7-3CB2-C710-C56E-08F0011DE5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B875161E-BFD3-30B5-0BC8-A33FD9096AAC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C70A378F-83FB-9F8B-F48A-6DF6965A7AAA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0" name="Cube 179">
              <a:extLst>
                <a:ext uri="{FF2B5EF4-FFF2-40B4-BE49-F238E27FC236}">
                  <a16:creationId xmlns:a16="http://schemas.microsoft.com/office/drawing/2014/main" id="{2877E501-3A77-291D-7415-E6036065F4CB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28E824F2-1AC1-38F6-58B0-E27D0A351B99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2" name="Cube 181">
              <a:extLst>
                <a:ext uri="{FF2B5EF4-FFF2-40B4-BE49-F238E27FC236}">
                  <a16:creationId xmlns:a16="http://schemas.microsoft.com/office/drawing/2014/main" id="{5EF02145-1B38-FAF4-B4DB-11FBFB20E8EA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AB586D69-BB37-D95B-CE6C-BF9FB4AEDF63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4" name="Cube 183">
              <a:extLst>
                <a:ext uri="{FF2B5EF4-FFF2-40B4-BE49-F238E27FC236}">
                  <a16:creationId xmlns:a16="http://schemas.microsoft.com/office/drawing/2014/main" id="{5D6C2386-F6AF-414E-3B20-480CCCC194E0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83E8ACD1-9A68-AA56-7486-766D4A0F8C88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6" name="Cube 185">
              <a:extLst>
                <a:ext uri="{FF2B5EF4-FFF2-40B4-BE49-F238E27FC236}">
                  <a16:creationId xmlns:a16="http://schemas.microsoft.com/office/drawing/2014/main" id="{75858B45-D128-6AEB-6404-496E5D02CC0B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7" name="Cube 186">
              <a:extLst>
                <a:ext uri="{FF2B5EF4-FFF2-40B4-BE49-F238E27FC236}">
                  <a16:creationId xmlns:a16="http://schemas.microsoft.com/office/drawing/2014/main" id="{0B3809A6-79C1-1EC8-C547-C4836823449F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8" name="Cube 187">
              <a:extLst>
                <a:ext uri="{FF2B5EF4-FFF2-40B4-BE49-F238E27FC236}">
                  <a16:creationId xmlns:a16="http://schemas.microsoft.com/office/drawing/2014/main" id="{F021896E-456B-9433-DB40-119D6827AF8D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C79E7384-4B1E-0D8A-679A-12BC361AB0A6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0" name="Cube 189">
              <a:extLst>
                <a:ext uri="{FF2B5EF4-FFF2-40B4-BE49-F238E27FC236}">
                  <a16:creationId xmlns:a16="http://schemas.microsoft.com/office/drawing/2014/main" id="{17134B31-112F-DD5C-E28F-8786F9503F89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1" name="Cube 190">
              <a:extLst>
                <a:ext uri="{FF2B5EF4-FFF2-40B4-BE49-F238E27FC236}">
                  <a16:creationId xmlns:a16="http://schemas.microsoft.com/office/drawing/2014/main" id="{343DC10E-5F61-B02A-37AD-8480308218E4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2" name="Cube 191">
              <a:extLst>
                <a:ext uri="{FF2B5EF4-FFF2-40B4-BE49-F238E27FC236}">
                  <a16:creationId xmlns:a16="http://schemas.microsoft.com/office/drawing/2014/main" id="{50D95567-78B1-6EA0-0CAD-C3E121EB5731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3" name="Cube 192">
              <a:extLst>
                <a:ext uri="{FF2B5EF4-FFF2-40B4-BE49-F238E27FC236}">
                  <a16:creationId xmlns:a16="http://schemas.microsoft.com/office/drawing/2014/main" id="{62DB13A8-61D3-6F49-0FC1-D1EC23E3FEA5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4" name="Cube 193">
              <a:extLst>
                <a:ext uri="{FF2B5EF4-FFF2-40B4-BE49-F238E27FC236}">
                  <a16:creationId xmlns:a16="http://schemas.microsoft.com/office/drawing/2014/main" id="{E40D50A3-2D29-A4BE-BE56-52D1F4E56CF2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5" name="Cube 194">
              <a:extLst>
                <a:ext uri="{FF2B5EF4-FFF2-40B4-BE49-F238E27FC236}">
                  <a16:creationId xmlns:a16="http://schemas.microsoft.com/office/drawing/2014/main" id="{D8DD8B10-4A94-1C0C-49D0-464453E2BC14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6" name="Cube 195">
              <a:extLst>
                <a:ext uri="{FF2B5EF4-FFF2-40B4-BE49-F238E27FC236}">
                  <a16:creationId xmlns:a16="http://schemas.microsoft.com/office/drawing/2014/main" id="{99071167-4958-4BE7-C20D-B4CCF80A66CC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7" name="Cube 196">
              <a:extLst>
                <a:ext uri="{FF2B5EF4-FFF2-40B4-BE49-F238E27FC236}">
                  <a16:creationId xmlns:a16="http://schemas.microsoft.com/office/drawing/2014/main" id="{A157EF49-2F34-F855-2FB1-BC4350254459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98" name="Cube 197">
              <a:extLst>
                <a:ext uri="{FF2B5EF4-FFF2-40B4-BE49-F238E27FC236}">
                  <a16:creationId xmlns:a16="http://schemas.microsoft.com/office/drawing/2014/main" id="{15F5AEFE-4617-D426-8B8C-B6620DC4A88E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157A4A0-0B48-8B47-2D05-1B29018A7CD9}"/>
              </a:ext>
            </a:extLst>
          </p:cNvPr>
          <p:cNvGrpSpPr/>
          <p:nvPr/>
        </p:nvGrpSpPr>
        <p:grpSpPr>
          <a:xfrm>
            <a:off x="6567824" y="2120141"/>
            <a:ext cx="2273523" cy="1858745"/>
            <a:chOff x="3278045" y="2261177"/>
            <a:chExt cx="2273523" cy="1858745"/>
          </a:xfrm>
        </p:grpSpPr>
        <p:sp>
          <p:nvSpPr>
            <p:cNvPr id="200" name="Cube 199">
              <a:extLst>
                <a:ext uri="{FF2B5EF4-FFF2-40B4-BE49-F238E27FC236}">
                  <a16:creationId xmlns:a16="http://schemas.microsoft.com/office/drawing/2014/main" id="{69E11676-17AA-EEEC-EDD1-57829DCC75B1}"/>
                </a:ext>
              </a:extLst>
            </p:cNvPr>
            <p:cNvSpPr/>
            <p:nvPr/>
          </p:nvSpPr>
          <p:spPr>
            <a:xfrm>
              <a:off x="3280320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1" name="Cube 200">
              <a:extLst>
                <a:ext uri="{FF2B5EF4-FFF2-40B4-BE49-F238E27FC236}">
                  <a16:creationId xmlns:a16="http://schemas.microsoft.com/office/drawing/2014/main" id="{B9EEA3E4-0E49-2367-1819-E0C8523509E2}"/>
                </a:ext>
              </a:extLst>
            </p:cNvPr>
            <p:cNvSpPr/>
            <p:nvPr/>
          </p:nvSpPr>
          <p:spPr>
            <a:xfrm>
              <a:off x="3594086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2" name="Cube 201">
              <a:extLst>
                <a:ext uri="{FF2B5EF4-FFF2-40B4-BE49-F238E27FC236}">
                  <a16:creationId xmlns:a16="http://schemas.microsoft.com/office/drawing/2014/main" id="{7021B4DE-6418-5469-11D7-B87750A3C00B}"/>
                </a:ext>
              </a:extLst>
            </p:cNvPr>
            <p:cNvSpPr/>
            <p:nvPr/>
          </p:nvSpPr>
          <p:spPr>
            <a:xfrm>
              <a:off x="3908911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3" name="Cube 202">
              <a:extLst>
                <a:ext uri="{FF2B5EF4-FFF2-40B4-BE49-F238E27FC236}">
                  <a16:creationId xmlns:a16="http://schemas.microsoft.com/office/drawing/2014/main" id="{ABF9D334-959B-21E7-DD81-9E544D23D671}"/>
                </a:ext>
              </a:extLst>
            </p:cNvPr>
            <p:cNvSpPr/>
            <p:nvPr/>
          </p:nvSpPr>
          <p:spPr>
            <a:xfrm>
              <a:off x="4222677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Cube 203">
              <a:extLst>
                <a:ext uri="{FF2B5EF4-FFF2-40B4-BE49-F238E27FC236}">
                  <a16:creationId xmlns:a16="http://schemas.microsoft.com/office/drawing/2014/main" id="{DF5CB070-19A4-993E-A5B8-1918A03F96C5}"/>
                </a:ext>
              </a:extLst>
            </p:cNvPr>
            <p:cNvSpPr/>
            <p:nvPr/>
          </p:nvSpPr>
          <p:spPr>
            <a:xfrm>
              <a:off x="4537502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5" name="Cube 204">
              <a:extLst>
                <a:ext uri="{FF2B5EF4-FFF2-40B4-BE49-F238E27FC236}">
                  <a16:creationId xmlns:a16="http://schemas.microsoft.com/office/drawing/2014/main" id="{17C9A670-D57F-A214-AA98-6AA0565AE8C9}"/>
                </a:ext>
              </a:extLst>
            </p:cNvPr>
            <p:cNvSpPr/>
            <p:nvPr/>
          </p:nvSpPr>
          <p:spPr>
            <a:xfrm>
              <a:off x="4862679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Cube 205">
              <a:extLst>
                <a:ext uri="{FF2B5EF4-FFF2-40B4-BE49-F238E27FC236}">
                  <a16:creationId xmlns:a16="http://schemas.microsoft.com/office/drawing/2014/main" id="{B52B4AF0-2E3B-C1B1-6562-EABD3E852B2E}"/>
                </a:ext>
              </a:extLst>
            </p:cNvPr>
            <p:cNvSpPr/>
            <p:nvPr/>
          </p:nvSpPr>
          <p:spPr>
            <a:xfrm>
              <a:off x="5177504" y="3707940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Cube 206">
              <a:extLst>
                <a:ext uri="{FF2B5EF4-FFF2-40B4-BE49-F238E27FC236}">
                  <a16:creationId xmlns:a16="http://schemas.microsoft.com/office/drawing/2014/main" id="{DF393F8E-C072-AB45-9FA0-7028D576B6DC}"/>
                </a:ext>
              </a:extLst>
            </p:cNvPr>
            <p:cNvSpPr/>
            <p:nvPr/>
          </p:nvSpPr>
          <p:spPr>
            <a:xfrm>
              <a:off x="3278045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8" name="Cube 207">
              <a:extLst>
                <a:ext uri="{FF2B5EF4-FFF2-40B4-BE49-F238E27FC236}">
                  <a16:creationId xmlns:a16="http://schemas.microsoft.com/office/drawing/2014/main" id="{3D6DF69A-AB15-4195-B728-824B7835B4CC}"/>
                </a:ext>
              </a:extLst>
            </p:cNvPr>
            <p:cNvSpPr/>
            <p:nvPr/>
          </p:nvSpPr>
          <p:spPr>
            <a:xfrm>
              <a:off x="3591811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9" name="Cube 208">
              <a:extLst>
                <a:ext uri="{FF2B5EF4-FFF2-40B4-BE49-F238E27FC236}">
                  <a16:creationId xmlns:a16="http://schemas.microsoft.com/office/drawing/2014/main" id="{19815F12-43DD-81D1-7B42-C28E3C3E3384}"/>
                </a:ext>
              </a:extLst>
            </p:cNvPr>
            <p:cNvSpPr/>
            <p:nvPr/>
          </p:nvSpPr>
          <p:spPr>
            <a:xfrm>
              <a:off x="3906636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0" name="Cube 209">
              <a:extLst>
                <a:ext uri="{FF2B5EF4-FFF2-40B4-BE49-F238E27FC236}">
                  <a16:creationId xmlns:a16="http://schemas.microsoft.com/office/drawing/2014/main" id="{195454DE-2710-B4A5-2120-662611D0871D}"/>
                </a:ext>
              </a:extLst>
            </p:cNvPr>
            <p:cNvSpPr/>
            <p:nvPr/>
          </p:nvSpPr>
          <p:spPr>
            <a:xfrm>
              <a:off x="4220402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1" name="Cube 210">
              <a:extLst>
                <a:ext uri="{FF2B5EF4-FFF2-40B4-BE49-F238E27FC236}">
                  <a16:creationId xmlns:a16="http://schemas.microsoft.com/office/drawing/2014/main" id="{63DF81A8-02E7-2BC3-E2A3-156401C65FEC}"/>
                </a:ext>
              </a:extLst>
            </p:cNvPr>
            <p:cNvSpPr/>
            <p:nvPr/>
          </p:nvSpPr>
          <p:spPr>
            <a:xfrm>
              <a:off x="4535227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2" name="Cube 211">
              <a:extLst>
                <a:ext uri="{FF2B5EF4-FFF2-40B4-BE49-F238E27FC236}">
                  <a16:creationId xmlns:a16="http://schemas.microsoft.com/office/drawing/2014/main" id="{E5E20A8C-E021-977E-FBF4-570EB8E17DF2}"/>
                </a:ext>
              </a:extLst>
            </p:cNvPr>
            <p:cNvSpPr/>
            <p:nvPr/>
          </p:nvSpPr>
          <p:spPr>
            <a:xfrm>
              <a:off x="4860404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3" name="Cube 212">
              <a:extLst>
                <a:ext uri="{FF2B5EF4-FFF2-40B4-BE49-F238E27FC236}">
                  <a16:creationId xmlns:a16="http://schemas.microsoft.com/office/drawing/2014/main" id="{8632A995-4685-F1C6-5FEE-CB1982653463}"/>
                </a:ext>
              </a:extLst>
            </p:cNvPr>
            <p:cNvSpPr/>
            <p:nvPr/>
          </p:nvSpPr>
          <p:spPr>
            <a:xfrm>
              <a:off x="5175229" y="334625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4" name="Cube 213">
              <a:extLst>
                <a:ext uri="{FF2B5EF4-FFF2-40B4-BE49-F238E27FC236}">
                  <a16:creationId xmlns:a16="http://schemas.microsoft.com/office/drawing/2014/main" id="{A1107231-1033-27D2-E979-E4E59087DB01}"/>
                </a:ext>
              </a:extLst>
            </p:cNvPr>
            <p:cNvSpPr/>
            <p:nvPr/>
          </p:nvSpPr>
          <p:spPr>
            <a:xfrm>
              <a:off x="3280320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5" name="Cube 214">
              <a:extLst>
                <a:ext uri="{FF2B5EF4-FFF2-40B4-BE49-F238E27FC236}">
                  <a16:creationId xmlns:a16="http://schemas.microsoft.com/office/drawing/2014/main" id="{696ACC44-F6AE-0681-49BC-0869864ACC9C}"/>
                </a:ext>
              </a:extLst>
            </p:cNvPr>
            <p:cNvSpPr/>
            <p:nvPr/>
          </p:nvSpPr>
          <p:spPr>
            <a:xfrm>
              <a:off x="3594086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6" name="Cube 215">
              <a:extLst>
                <a:ext uri="{FF2B5EF4-FFF2-40B4-BE49-F238E27FC236}">
                  <a16:creationId xmlns:a16="http://schemas.microsoft.com/office/drawing/2014/main" id="{A1181BA9-1FEF-65D2-6555-AC85B3AFF66C}"/>
                </a:ext>
              </a:extLst>
            </p:cNvPr>
            <p:cNvSpPr/>
            <p:nvPr/>
          </p:nvSpPr>
          <p:spPr>
            <a:xfrm>
              <a:off x="3908911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7" name="Cube 216">
              <a:extLst>
                <a:ext uri="{FF2B5EF4-FFF2-40B4-BE49-F238E27FC236}">
                  <a16:creationId xmlns:a16="http://schemas.microsoft.com/office/drawing/2014/main" id="{D0546B89-9A60-D5D9-174D-4268C320BA71}"/>
                </a:ext>
              </a:extLst>
            </p:cNvPr>
            <p:cNvSpPr/>
            <p:nvPr/>
          </p:nvSpPr>
          <p:spPr>
            <a:xfrm>
              <a:off x="4222677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8" name="Cube 217">
              <a:extLst>
                <a:ext uri="{FF2B5EF4-FFF2-40B4-BE49-F238E27FC236}">
                  <a16:creationId xmlns:a16="http://schemas.microsoft.com/office/drawing/2014/main" id="{57060EA1-2DCD-C57E-C25D-76062E9E3BEC}"/>
                </a:ext>
              </a:extLst>
            </p:cNvPr>
            <p:cNvSpPr/>
            <p:nvPr/>
          </p:nvSpPr>
          <p:spPr>
            <a:xfrm>
              <a:off x="4537502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19" name="Cube 218">
              <a:extLst>
                <a:ext uri="{FF2B5EF4-FFF2-40B4-BE49-F238E27FC236}">
                  <a16:creationId xmlns:a16="http://schemas.microsoft.com/office/drawing/2014/main" id="{4D5DAB21-0624-B6A4-EE4C-143229A2E360}"/>
                </a:ext>
              </a:extLst>
            </p:cNvPr>
            <p:cNvSpPr/>
            <p:nvPr/>
          </p:nvSpPr>
          <p:spPr>
            <a:xfrm>
              <a:off x="4862679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0" name="Cube 219">
              <a:extLst>
                <a:ext uri="{FF2B5EF4-FFF2-40B4-BE49-F238E27FC236}">
                  <a16:creationId xmlns:a16="http://schemas.microsoft.com/office/drawing/2014/main" id="{A13789DC-2CD8-592F-3FCC-BCF86685376E}"/>
                </a:ext>
              </a:extLst>
            </p:cNvPr>
            <p:cNvSpPr/>
            <p:nvPr/>
          </p:nvSpPr>
          <p:spPr>
            <a:xfrm>
              <a:off x="5177504" y="2984511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1" name="Cube 220">
              <a:extLst>
                <a:ext uri="{FF2B5EF4-FFF2-40B4-BE49-F238E27FC236}">
                  <a16:creationId xmlns:a16="http://schemas.microsoft.com/office/drawing/2014/main" id="{9ADE2724-5206-A921-A22E-57E90D6A2984}"/>
                </a:ext>
              </a:extLst>
            </p:cNvPr>
            <p:cNvSpPr/>
            <p:nvPr/>
          </p:nvSpPr>
          <p:spPr>
            <a:xfrm>
              <a:off x="3282595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2" name="Cube 221">
              <a:extLst>
                <a:ext uri="{FF2B5EF4-FFF2-40B4-BE49-F238E27FC236}">
                  <a16:creationId xmlns:a16="http://schemas.microsoft.com/office/drawing/2014/main" id="{3D64965E-4259-8440-2937-47F717D147B3}"/>
                </a:ext>
              </a:extLst>
            </p:cNvPr>
            <p:cNvSpPr/>
            <p:nvPr/>
          </p:nvSpPr>
          <p:spPr>
            <a:xfrm>
              <a:off x="3596361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3" name="Cube 222">
              <a:extLst>
                <a:ext uri="{FF2B5EF4-FFF2-40B4-BE49-F238E27FC236}">
                  <a16:creationId xmlns:a16="http://schemas.microsoft.com/office/drawing/2014/main" id="{A4CA3728-0D1D-BB34-A565-C479A38A9534}"/>
                </a:ext>
              </a:extLst>
            </p:cNvPr>
            <p:cNvSpPr/>
            <p:nvPr/>
          </p:nvSpPr>
          <p:spPr>
            <a:xfrm>
              <a:off x="3911186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4" name="Cube 223">
              <a:extLst>
                <a:ext uri="{FF2B5EF4-FFF2-40B4-BE49-F238E27FC236}">
                  <a16:creationId xmlns:a16="http://schemas.microsoft.com/office/drawing/2014/main" id="{7EBBC45F-03D5-0D07-5405-64C4C832411B}"/>
                </a:ext>
              </a:extLst>
            </p:cNvPr>
            <p:cNvSpPr/>
            <p:nvPr/>
          </p:nvSpPr>
          <p:spPr>
            <a:xfrm>
              <a:off x="4224952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5" name="Cube 224">
              <a:extLst>
                <a:ext uri="{FF2B5EF4-FFF2-40B4-BE49-F238E27FC236}">
                  <a16:creationId xmlns:a16="http://schemas.microsoft.com/office/drawing/2014/main" id="{06AB723D-2483-D280-596F-BF612D2DA21F}"/>
                </a:ext>
              </a:extLst>
            </p:cNvPr>
            <p:cNvSpPr/>
            <p:nvPr/>
          </p:nvSpPr>
          <p:spPr>
            <a:xfrm>
              <a:off x="4539777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6" name="Cube 225">
              <a:extLst>
                <a:ext uri="{FF2B5EF4-FFF2-40B4-BE49-F238E27FC236}">
                  <a16:creationId xmlns:a16="http://schemas.microsoft.com/office/drawing/2014/main" id="{DF2EB8A5-F19C-BCE6-4E5F-FE7EDBB8F712}"/>
                </a:ext>
              </a:extLst>
            </p:cNvPr>
            <p:cNvSpPr/>
            <p:nvPr/>
          </p:nvSpPr>
          <p:spPr>
            <a:xfrm>
              <a:off x="4864954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7" name="Cube 226">
              <a:extLst>
                <a:ext uri="{FF2B5EF4-FFF2-40B4-BE49-F238E27FC236}">
                  <a16:creationId xmlns:a16="http://schemas.microsoft.com/office/drawing/2014/main" id="{C5731474-56EF-8526-DCC9-5A128C044782}"/>
                </a:ext>
              </a:extLst>
            </p:cNvPr>
            <p:cNvSpPr/>
            <p:nvPr/>
          </p:nvSpPr>
          <p:spPr>
            <a:xfrm>
              <a:off x="5179779" y="2622866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8" name="Cube 227">
              <a:extLst>
                <a:ext uri="{FF2B5EF4-FFF2-40B4-BE49-F238E27FC236}">
                  <a16:creationId xmlns:a16="http://schemas.microsoft.com/office/drawing/2014/main" id="{B5D74FA3-7927-AE2D-BD51-173B0825B4A8}"/>
                </a:ext>
              </a:extLst>
            </p:cNvPr>
            <p:cNvSpPr/>
            <p:nvPr/>
          </p:nvSpPr>
          <p:spPr>
            <a:xfrm>
              <a:off x="3280320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29" name="Cube 228">
              <a:extLst>
                <a:ext uri="{FF2B5EF4-FFF2-40B4-BE49-F238E27FC236}">
                  <a16:creationId xmlns:a16="http://schemas.microsoft.com/office/drawing/2014/main" id="{D5276A01-96F2-F4BC-5F18-23C1ED9E9CCD}"/>
                </a:ext>
              </a:extLst>
            </p:cNvPr>
            <p:cNvSpPr/>
            <p:nvPr/>
          </p:nvSpPr>
          <p:spPr>
            <a:xfrm>
              <a:off x="3594086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0" name="Cube 229">
              <a:extLst>
                <a:ext uri="{FF2B5EF4-FFF2-40B4-BE49-F238E27FC236}">
                  <a16:creationId xmlns:a16="http://schemas.microsoft.com/office/drawing/2014/main" id="{BEDAB70F-535E-F9CA-64AF-4D45A3C12C1B}"/>
                </a:ext>
              </a:extLst>
            </p:cNvPr>
            <p:cNvSpPr/>
            <p:nvPr/>
          </p:nvSpPr>
          <p:spPr>
            <a:xfrm>
              <a:off x="3908911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1" name="Cube 230">
              <a:extLst>
                <a:ext uri="{FF2B5EF4-FFF2-40B4-BE49-F238E27FC236}">
                  <a16:creationId xmlns:a16="http://schemas.microsoft.com/office/drawing/2014/main" id="{3AA536A0-8FF2-CCC1-CDF6-D3AE548D2579}"/>
                </a:ext>
              </a:extLst>
            </p:cNvPr>
            <p:cNvSpPr/>
            <p:nvPr/>
          </p:nvSpPr>
          <p:spPr>
            <a:xfrm>
              <a:off x="4222677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2" name="Cube 231">
              <a:extLst>
                <a:ext uri="{FF2B5EF4-FFF2-40B4-BE49-F238E27FC236}">
                  <a16:creationId xmlns:a16="http://schemas.microsoft.com/office/drawing/2014/main" id="{C40804A3-7113-EA1B-F03A-7FA6E329612E}"/>
                </a:ext>
              </a:extLst>
            </p:cNvPr>
            <p:cNvSpPr/>
            <p:nvPr/>
          </p:nvSpPr>
          <p:spPr>
            <a:xfrm>
              <a:off x="4537502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3" name="Cube 232">
              <a:extLst>
                <a:ext uri="{FF2B5EF4-FFF2-40B4-BE49-F238E27FC236}">
                  <a16:creationId xmlns:a16="http://schemas.microsoft.com/office/drawing/2014/main" id="{2CA3CA89-20AB-6F37-0B11-9114E4182076}"/>
                </a:ext>
              </a:extLst>
            </p:cNvPr>
            <p:cNvSpPr/>
            <p:nvPr/>
          </p:nvSpPr>
          <p:spPr>
            <a:xfrm>
              <a:off x="4862679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34" name="Cube 233">
              <a:extLst>
                <a:ext uri="{FF2B5EF4-FFF2-40B4-BE49-F238E27FC236}">
                  <a16:creationId xmlns:a16="http://schemas.microsoft.com/office/drawing/2014/main" id="{85C08BA8-7B0F-56A4-8A24-521A43EF3A75}"/>
                </a:ext>
              </a:extLst>
            </p:cNvPr>
            <p:cNvSpPr/>
            <p:nvPr/>
          </p:nvSpPr>
          <p:spPr>
            <a:xfrm>
              <a:off x="5177504" y="2261177"/>
              <a:ext cx="371789" cy="411982"/>
            </a:xfrm>
            <a:prstGeom prst="cub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5F7485E8-5C1E-0E7F-AE8A-ED8F88236B48}"/>
              </a:ext>
            </a:extLst>
          </p:cNvPr>
          <p:cNvSpPr txBox="1"/>
          <p:nvPr/>
        </p:nvSpPr>
        <p:spPr>
          <a:xfrm>
            <a:off x="6125696" y="1407280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D03AC23-4A7B-F427-E12E-6B3703D45024}"/>
              </a:ext>
            </a:extLst>
          </p:cNvPr>
          <p:cNvSpPr txBox="1"/>
          <p:nvPr/>
        </p:nvSpPr>
        <p:spPr>
          <a:xfrm>
            <a:off x="5655666" y="2463461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7A4A53EE-DEE6-F9DF-7788-E1849751CDEC}"/>
              </a:ext>
            </a:extLst>
          </p:cNvPr>
          <p:cNvSpPr txBox="1"/>
          <p:nvPr/>
        </p:nvSpPr>
        <p:spPr>
          <a:xfrm>
            <a:off x="8046627" y="1021923"/>
            <a:ext cx="88425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/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𝑇𝑜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8850800-EAF1-1FEC-8917-05193D8DF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393" y="4859862"/>
                <a:ext cx="2778902" cy="369332"/>
              </a:xfrm>
              <a:prstGeom prst="rect">
                <a:avLst/>
              </a:prstGeom>
              <a:blipFill>
                <a:blip r:embed="rId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/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):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278090E-6A3D-AB3C-225A-D3FD68969C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007" y="5336785"/>
                <a:ext cx="4399153" cy="391646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259FFEB-AFBD-62AE-1D92-7FB4220AED9A}"/>
              </a:ext>
            </a:extLst>
          </p:cNvPr>
          <p:cNvGrpSpPr/>
          <p:nvPr/>
        </p:nvGrpSpPr>
        <p:grpSpPr>
          <a:xfrm>
            <a:off x="9820234" y="3294638"/>
            <a:ext cx="1643074" cy="2349434"/>
            <a:chOff x="6786578" y="4369994"/>
            <a:chExt cx="1643074" cy="2349434"/>
          </a:xfrm>
        </p:grpSpPr>
        <p:sp>
          <p:nvSpPr>
            <p:cNvPr id="241" name="Textfeld 4">
              <a:extLst>
                <a:ext uri="{FF2B5EF4-FFF2-40B4-BE49-F238E27FC236}">
                  <a16:creationId xmlns:a16="http://schemas.microsoft.com/office/drawing/2014/main" id="{955CB4E8-7B6B-D557-1078-0ED159100D52}"/>
                </a:ext>
              </a:extLst>
            </p:cNvPr>
            <p:cNvSpPr txBox="1"/>
            <p:nvPr/>
          </p:nvSpPr>
          <p:spPr>
            <a:xfrm>
              <a:off x="7143768" y="6411651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accent1"/>
                  </a:solidFill>
                </a:rPr>
                <a:t>Day</a:t>
              </a:r>
            </a:p>
          </p:txBody>
        </p:sp>
        <p:sp>
          <p:nvSpPr>
            <p:cNvPr id="242" name="Textfeld 7">
              <a:extLst>
                <a:ext uri="{FF2B5EF4-FFF2-40B4-BE49-F238E27FC236}">
                  <a16:creationId xmlns:a16="http://schemas.microsoft.com/office/drawing/2014/main" id="{D9E33609-6FD8-AE18-A38C-DC6FE02BF53B}"/>
                </a:ext>
              </a:extLst>
            </p:cNvPr>
            <p:cNvSpPr txBox="1"/>
            <p:nvPr/>
          </p:nvSpPr>
          <p:spPr>
            <a:xfrm>
              <a:off x="7572396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Week</a:t>
              </a:r>
            </a:p>
          </p:txBody>
        </p:sp>
        <p:sp>
          <p:nvSpPr>
            <p:cNvPr id="243" name="Textfeld 8">
              <a:extLst>
                <a:ext uri="{FF2B5EF4-FFF2-40B4-BE49-F238E27FC236}">
                  <a16:creationId xmlns:a16="http://schemas.microsoft.com/office/drawing/2014/main" id="{1C9EC263-4E91-1019-0130-09061C5302DE}"/>
                </a:ext>
              </a:extLst>
            </p:cNvPr>
            <p:cNvSpPr txBox="1"/>
            <p:nvPr/>
          </p:nvSpPr>
          <p:spPr>
            <a:xfrm>
              <a:off x="6786578" y="591158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Month</a:t>
              </a:r>
            </a:p>
          </p:txBody>
        </p:sp>
        <p:sp>
          <p:nvSpPr>
            <p:cNvPr id="244" name="Textfeld 9">
              <a:extLst>
                <a:ext uri="{FF2B5EF4-FFF2-40B4-BE49-F238E27FC236}">
                  <a16:creationId xmlns:a16="http://schemas.microsoft.com/office/drawing/2014/main" id="{DA91689A-AF87-756C-C358-0B9572680700}"/>
                </a:ext>
              </a:extLst>
            </p:cNvPr>
            <p:cNvSpPr txBox="1"/>
            <p:nvPr/>
          </p:nvSpPr>
          <p:spPr>
            <a:xfrm>
              <a:off x="6786578" y="53894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Quarter</a:t>
              </a:r>
            </a:p>
          </p:txBody>
        </p:sp>
        <p:sp>
          <p:nvSpPr>
            <p:cNvPr id="245" name="Textfeld 10">
              <a:extLst>
                <a:ext uri="{FF2B5EF4-FFF2-40B4-BE49-F238E27FC236}">
                  <a16:creationId xmlns:a16="http://schemas.microsoft.com/office/drawing/2014/main" id="{3954DAFB-100B-CFBD-6691-9016113DFB4D}"/>
                </a:ext>
              </a:extLst>
            </p:cNvPr>
            <p:cNvSpPr txBox="1"/>
            <p:nvPr/>
          </p:nvSpPr>
          <p:spPr>
            <a:xfrm>
              <a:off x="6786578" y="4840015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/>
                <a:t>Year</a:t>
              </a:r>
            </a:p>
          </p:txBody>
        </p:sp>
        <p:sp>
          <p:nvSpPr>
            <p:cNvPr id="246" name="Textfeld 10">
              <a:extLst>
                <a:ext uri="{FF2B5EF4-FFF2-40B4-BE49-F238E27FC236}">
                  <a16:creationId xmlns:a16="http://schemas.microsoft.com/office/drawing/2014/main" id="{77CC94FF-D760-6576-C9DE-6FD44DF857EB}"/>
                </a:ext>
              </a:extLst>
            </p:cNvPr>
            <p:cNvSpPr txBox="1"/>
            <p:nvPr/>
          </p:nvSpPr>
          <p:spPr>
            <a:xfrm>
              <a:off x="7129105" y="4369994"/>
              <a:ext cx="857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rgbClr val="7889FB"/>
                  </a:solidFill>
                </a:rPr>
                <a:t>Top</a:t>
              </a:r>
              <a:r>
                <a:rPr lang="de-DE" sz="1400" b="1" baseline="-25000" dirty="0">
                  <a:solidFill>
                    <a:srgbClr val="7889FB"/>
                  </a:solidFill>
                </a:rPr>
                <a:t>D</a:t>
              </a:r>
            </a:p>
          </p:txBody>
        </p: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9E61CB3A-091D-246A-B5B0-FF33FDE0DE63}"/>
                </a:ext>
              </a:extLst>
            </p:cNvPr>
            <p:cNvCxnSpPr>
              <a:stCxn id="241" idx="0"/>
              <a:endCxn id="243" idx="2"/>
            </p:cNvCxnSpPr>
            <p:nvPr/>
          </p:nvCxnSpPr>
          <p:spPr>
            <a:xfrm flipH="1" flipV="1">
              <a:off x="7215206" y="6219362"/>
              <a:ext cx="357190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3609A36F-CBF8-11B1-D6B9-4A63618CCCF5}"/>
                </a:ext>
              </a:extLst>
            </p:cNvPr>
            <p:cNvCxnSpPr>
              <a:stCxn id="241" idx="0"/>
              <a:endCxn id="242" idx="2"/>
            </p:cNvCxnSpPr>
            <p:nvPr/>
          </p:nvCxnSpPr>
          <p:spPr>
            <a:xfrm flipV="1">
              <a:off x="7572396" y="6219362"/>
              <a:ext cx="428628" cy="19228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A736D8AE-B0B4-863B-D8FB-93E8E85BC891}"/>
                </a:ext>
              </a:extLst>
            </p:cNvPr>
            <p:cNvCxnSpPr>
              <a:stCxn id="243" idx="0"/>
              <a:endCxn id="244" idx="2"/>
            </p:cNvCxnSpPr>
            <p:nvPr/>
          </p:nvCxnSpPr>
          <p:spPr>
            <a:xfrm flipV="1">
              <a:off x="7215206" y="5697271"/>
              <a:ext cx="0" cy="2143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C22898C2-1927-42FE-B67D-7962A15898FB}"/>
                </a:ext>
              </a:extLst>
            </p:cNvPr>
            <p:cNvCxnSpPr>
              <a:stCxn id="244" idx="0"/>
              <a:endCxn id="245" idx="2"/>
            </p:cNvCxnSpPr>
            <p:nvPr/>
          </p:nvCxnSpPr>
          <p:spPr>
            <a:xfrm flipV="1">
              <a:off x="7215206" y="5147792"/>
              <a:ext cx="0" cy="2417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CF268716-525D-9CE6-A1AF-287C17FC9A0E}"/>
                </a:ext>
              </a:extLst>
            </p:cNvPr>
            <p:cNvCxnSpPr>
              <a:stCxn id="245" idx="0"/>
              <a:endCxn id="246" idx="2"/>
            </p:cNvCxnSpPr>
            <p:nvPr/>
          </p:nvCxnSpPr>
          <p:spPr>
            <a:xfrm flipV="1">
              <a:off x="7215206" y="4677771"/>
              <a:ext cx="342527" cy="16224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A5986898-8371-1E54-423D-A0E14DC0BC15}"/>
                </a:ext>
              </a:extLst>
            </p:cNvPr>
            <p:cNvCxnSpPr>
              <a:stCxn id="242" idx="0"/>
              <a:endCxn id="246" idx="2"/>
            </p:cNvCxnSpPr>
            <p:nvPr/>
          </p:nvCxnSpPr>
          <p:spPr>
            <a:xfrm flipH="1" flipV="1">
              <a:off x="7557733" y="4677771"/>
              <a:ext cx="443291" cy="12338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20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3B7A31-B4EA-27B4-0233-2894793DFF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Dimension Hierarchy, cont.</a:t>
            </a:r>
          </a:p>
          <a:p>
            <a:pPr lvl="1"/>
            <a:r>
              <a:rPr lang="en-US" dirty="0"/>
              <a:t>Classifying (categorical) vs descriptive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Orthogonal dimensions:</a:t>
            </a:r>
            <a:r>
              <a:rPr lang="en-US" dirty="0"/>
              <a:t> there are </a:t>
            </a:r>
            <a:br>
              <a:rPr lang="en-US" dirty="0"/>
            </a:br>
            <a:r>
              <a:rPr lang="en-US" dirty="0"/>
              <a:t>no functional dependencies between </a:t>
            </a:r>
            <a:br>
              <a:rPr lang="en-US" dirty="0"/>
            </a:br>
            <a:r>
              <a:rPr lang="en-US" dirty="0"/>
              <a:t>attributes of different dimensions</a:t>
            </a:r>
          </a:p>
          <a:p>
            <a:pPr lvl="1"/>
            <a:endParaRPr lang="en-US" sz="1200" dirty="0"/>
          </a:p>
          <a:p>
            <a:r>
              <a:rPr lang="en-US" dirty="0"/>
              <a:t>Fact F</a:t>
            </a:r>
          </a:p>
          <a:p>
            <a:pPr lvl="1"/>
            <a:r>
              <a:rPr lang="en-US" dirty="0"/>
              <a:t>Base tuples w/ measures of summation type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pPr lvl="1"/>
            <a:endParaRPr lang="en-US" sz="1200" dirty="0"/>
          </a:p>
          <a:p>
            <a:r>
              <a:rPr lang="en-US" dirty="0"/>
              <a:t>Measure M</a:t>
            </a:r>
          </a:p>
          <a:p>
            <a:pPr lvl="1"/>
            <a:r>
              <a:rPr lang="en-US" dirty="0"/>
              <a:t>Computation function over non-empty subset of facts f(F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F</a:t>
            </a:r>
            <a:r>
              <a:rPr lang="en-US" baseline="-25000" dirty="0" err="1"/>
              <a:t>k</a:t>
            </a:r>
            <a:r>
              <a:rPr lang="en-US" dirty="0"/>
              <a:t>) in schema</a:t>
            </a:r>
          </a:p>
          <a:p>
            <a:pPr lvl="1"/>
            <a:r>
              <a:rPr lang="en-US" dirty="0"/>
              <a:t>Scalar function vs aggregation function </a:t>
            </a:r>
          </a:p>
          <a:p>
            <a:pPr lvl="1"/>
            <a:r>
              <a:rPr lang="en-US" dirty="0"/>
              <a:t>Granularity G as subset of categorical attributes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956B9-5DF9-5690-AD30-A5E2B2761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Multi-dimensional Modeling: Data Cube,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1D9B06-02A1-A67E-A9A2-08F09CB0D7AA}"/>
              </a:ext>
            </a:extLst>
          </p:cNvPr>
          <p:cNvGrpSpPr/>
          <p:nvPr/>
        </p:nvGrpSpPr>
        <p:grpSpPr>
          <a:xfrm>
            <a:off x="7042865" y="1244859"/>
            <a:ext cx="3101108" cy="2419886"/>
            <a:chOff x="5881037" y="1266373"/>
            <a:chExt cx="3101108" cy="2419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3DC8C0-23C4-AEDA-6A7C-A07FE4359E41}"/>
                </a:ext>
              </a:extLst>
            </p:cNvPr>
            <p:cNvSpPr/>
            <p:nvPr/>
          </p:nvSpPr>
          <p:spPr>
            <a:xfrm>
              <a:off x="6914633" y="3396520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Order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F4B1BF-55D4-09A7-7288-3477C5D2E4FA}"/>
                </a:ext>
              </a:extLst>
            </p:cNvPr>
            <p:cNvSpPr/>
            <p:nvPr/>
          </p:nvSpPr>
          <p:spPr>
            <a:xfrm>
              <a:off x="6916307" y="2895779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Customer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B9AAA-BA75-3AA2-C4D2-8EA473EC7185}"/>
                </a:ext>
              </a:extLst>
            </p:cNvPr>
            <p:cNvSpPr/>
            <p:nvPr/>
          </p:nvSpPr>
          <p:spPr>
            <a:xfrm>
              <a:off x="6914632" y="2364894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4C3CFB-10A1-A7AB-D576-059ACFDE256C}"/>
                </a:ext>
              </a:extLst>
            </p:cNvPr>
            <p:cNvSpPr/>
            <p:nvPr/>
          </p:nvSpPr>
          <p:spPr>
            <a:xfrm>
              <a:off x="6916306" y="1823961"/>
              <a:ext cx="1032241" cy="288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Region</a:t>
              </a:r>
            </a:p>
          </p:txBody>
        </p: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2BA52238-F772-B188-F3FB-B9AD83C79F0E}"/>
                </a:ext>
              </a:extLst>
            </p:cNvPr>
            <p:cNvSpPr txBox="1"/>
            <p:nvPr/>
          </p:nvSpPr>
          <p:spPr>
            <a:xfrm>
              <a:off x="7013847" y="1266373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</a:rPr>
                <a:t>Top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5A343C3-A189-20FB-8C34-7E153A9EC077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flipV="1">
              <a:off x="7432427" y="1635705"/>
              <a:ext cx="10048" cy="18825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1A7CDB-B5A0-FA42-BA80-E50367DCAE38}"/>
                </a:ext>
              </a:extLst>
            </p:cNvPr>
            <p:cNvCxnSpPr>
              <a:stCxn id="7" idx="0"/>
              <a:endCxn id="8" idx="2"/>
            </p:cNvCxnSpPr>
            <p:nvPr/>
          </p:nvCxnSpPr>
          <p:spPr>
            <a:xfrm flipV="1">
              <a:off x="7430753" y="2112214"/>
              <a:ext cx="1674" cy="25268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791DC6-8A08-A054-0791-8EDC9849F845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30753" y="2653147"/>
              <a:ext cx="1675" cy="24263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21F597A-F0C1-FEC7-9880-88B51D0B66F2}"/>
                </a:ext>
              </a:extLst>
            </p:cNvPr>
            <p:cNvCxnSpPr>
              <a:stCxn id="5" idx="0"/>
              <a:endCxn id="6" idx="2"/>
            </p:cNvCxnSpPr>
            <p:nvPr/>
          </p:nvCxnSpPr>
          <p:spPr>
            <a:xfrm flipV="1">
              <a:off x="7430754" y="3184032"/>
              <a:ext cx="1674" cy="2124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4315581-8067-B409-DCAD-A6201A984A97}"/>
                </a:ext>
              </a:extLst>
            </p:cNvPr>
            <p:cNvSpPr/>
            <p:nvPr/>
          </p:nvSpPr>
          <p:spPr>
            <a:xfrm>
              <a:off x="8141904" y="2751730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96C31-1A7B-EEF3-3872-DDEF94FD73F0}"/>
                </a:ext>
              </a:extLst>
            </p:cNvPr>
            <p:cNvSpPr/>
            <p:nvPr/>
          </p:nvSpPr>
          <p:spPr>
            <a:xfrm>
              <a:off x="8143579" y="3064903"/>
              <a:ext cx="838566" cy="27467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9C0A06-AC13-E643-7367-C07A5E0287C8}"/>
                </a:ext>
              </a:extLst>
            </p:cNvPr>
            <p:cNvSpPr/>
            <p:nvPr/>
          </p:nvSpPr>
          <p:spPr>
            <a:xfrm>
              <a:off x="5881037" y="3098409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Status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A721E21-3060-0CBA-4780-8D487B061609}"/>
                </a:ext>
              </a:extLst>
            </p:cNvPr>
            <p:cNvSpPr/>
            <p:nvPr/>
          </p:nvSpPr>
          <p:spPr>
            <a:xfrm>
              <a:off x="5882712" y="3411582"/>
              <a:ext cx="838566" cy="27467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Price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D77BAD7-D9A4-791C-F76A-5A6201974705}"/>
                </a:ext>
              </a:extLst>
            </p:cNvPr>
            <p:cNvCxnSpPr>
              <a:stCxn id="6" idx="3"/>
              <a:endCxn id="14" idx="1"/>
            </p:cNvCxnSpPr>
            <p:nvPr/>
          </p:nvCxnSpPr>
          <p:spPr>
            <a:xfrm flipV="1">
              <a:off x="7948548" y="2889069"/>
              <a:ext cx="193356" cy="15083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4CF744-F0CA-7A89-D325-69AF1C020B37}"/>
                </a:ext>
              </a:extLst>
            </p:cNvPr>
            <p:cNvCxnSpPr>
              <a:stCxn id="6" idx="3"/>
              <a:endCxn id="15" idx="1"/>
            </p:cNvCxnSpPr>
            <p:nvPr/>
          </p:nvCxnSpPr>
          <p:spPr>
            <a:xfrm>
              <a:off x="7948548" y="3039906"/>
              <a:ext cx="195031" cy="16233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4F65CDD-5889-15E1-7A49-502B04DE4534}"/>
                </a:ext>
              </a:extLst>
            </p:cNvPr>
            <p:cNvCxnSpPr>
              <a:stCxn id="5" idx="1"/>
              <a:endCxn id="16" idx="3"/>
            </p:cNvCxnSpPr>
            <p:nvPr/>
          </p:nvCxnSpPr>
          <p:spPr>
            <a:xfrm flipH="1" flipV="1">
              <a:off x="6719603" y="3235748"/>
              <a:ext cx="195030" cy="304899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258185F-0A70-F8FC-02B8-1A5174659CA1}"/>
                </a:ext>
              </a:extLst>
            </p:cNvPr>
            <p:cNvCxnSpPr>
              <a:stCxn id="5" idx="1"/>
              <a:endCxn id="17" idx="3"/>
            </p:cNvCxnSpPr>
            <p:nvPr/>
          </p:nvCxnSpPr>
          <p:spPr>
            <a:xfrm flipH="1">
              <a:off x="6721278" y="3540647"/>
              <a:ext cx="193355" cy="827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91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4739</Words>
  <Application>Microsoft Office PowerPoint</Application>
  <PresentationFormat>Widescreen</PresentationFormat>
  <Paragraphs>1228</Paragraphs>
  <Slides>47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- 02 Data Warehousing, ETL, and SQL/OLAP</dc:title>
  <dc:creator>Matthias Boehm</dc:creator>
  <cp:lastModifiedBy>Matthias Boehm</cp:lastModifiedBy>
  <cp:revision>498</cp:revision>
  <cp:lastPrinted>2021-03-24T16:10:50Z</cp:lastPrinted>
  <dcterms:created xsi:type="dcterms:W3CDTF">2023-02-25T13:39:16Z</dcterms:created>
  <dcterms:modified xsi:type="dcterms:W3CDTF">2025-10-23T16:07:17Z</dcterms:modified>
</cp:coreProperties>
</file>