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8"/>
  </p:notesMasterIdLst>
  <p:sldIdLst>
    <p:sldId id="359" r:id="rId3"/>
    <p:sldId id="424" r:id="rId4"/>
    <p:sldId id="388" r:id="rId5"/>
    <p:sldId id="426" r:id="rId6"/>
    <p:sldId id="459" r:id="rId7"/>
    <p:sldId id="460" r:id="rId8"/>
    <p:sldId id="431" r:id="rId9"/>
    <p:sldId id="448" r:id="rId10"/>
    <p:sldId id="428" r:id="rId11"/>
    <p:sldId id="461" r:id="rId12"/>
    <p:sldId id="462" r:id="rId13"/>
    <p:sldId id="463" r:id="rId14"/>
    <p:sldId id="464" r:id="rId15"/>
    <p:sldId id="465" r:id="rId16"/>
    <p:sldId id="485" r:id="rId17"/>
    <p:sldId id="429" r:id="rId18"/>
    <p:sldId id="466" r:id="rId19"/>
    <p:sldId id="467" r:id="rId20"/>
    <p:sldId id="468" r:id="rId21"/>
    <p:sldId id="469" r:id="rId22"/>
    <p:sldId id="470" r:id="rId23"/>
    <p:sldId id="471" r:id="rId24"/>
    <p:sldId id="472" r:id="rId25"/>
    <p:sldId id="478" r:id="rId26"/>
    <p:sldId id="473" r:id="rId27"/>
    <p:sldId id="475" r:id="rId28"/>
    <p:sldId id="476" r:id="rId29"/>
    <p:sldId id="430" r:id="rId30"/>
    <p:sldId id="479" r:id="rId31"/>
    <p:sldId id="480" r:id="rId32"/>
    <p:sldId id="481" r:id="rId33"/>
    <p:sldId id="482" r:id="rId34"/>
    <p:sldId id="483" r:id="rId35"/>
    <p:sldId id="484" r:id="rId36"/>
    <p:sldId id="427"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C40D1E"/>
    <a:srgbClr val="000000"/>
    <a:srgbClr val="FF6C00"/>
    <a:srgbClr val="1F90CC"/>
    <a:srgbClr val="9013FE"/>
    <a:srgbClr val="434343"/>
    <a:srgbClr val="C40E02"/>
    <a:srgbClr val="FFFFFF"/>
    <a:srgbClr val="49CB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4282" autoAdjust="0"/>
  </p:normalViewPr>
  <p:slideViewPr>
    <p:cSldViewPr snapToGrid="0" snapToObjects="1">
      <p:cViewPr varScale="1">
        <p:scale>
          <a:sx n="71" d="100"/>
          <a:sy n="71" d="100"/>
        </p:scale>
        <p:origin x="667" y="62"/>
      </p:cViewPr>
      <p:guideLst/>
    </p:cSldViewPr>
  </p:slideViewPr>
  <p:notesTextViewPr>
    <p:cViewPr>
      <p:scale>
        <a:sx n="3" d="2"/>
        <a:sy n="3" d="2"/>
      </p:scale>
      <p:origin x="0" y="0"/>
    </p:cViewPr>
  </p:notesTextViewPr>
  <p:notesViewPr>
    <p:cSldViewPr snapToGrid="0" snapToObjects="1" showGuides="1">
      <p:cViewPr varScale="1">
        <p:scale>
          <a:sx n="153" d="100"/>
          <a:sy n="153" d="100"/>
        </p:scale>
        <p:origin x="4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01.11.2025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a:t>
            </a:fld>
            <a:endParaRPr lang="de-DE"/>
          </a:p>
        </p:txBody>
      </p:sp>
    </p:spTree>
    <p:extLst>
      <p:ext uri="{BB962C8B-B14F-4D97-AF65-F5344CB8AC3E}">
        <p14:creationId xmlns:p14="http://schemas.microsoft.com/office/powerpoint/2010/main" val="298511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regular expressions</a:t>
            </a:r>
            <a:r>
              <a:rPr lang="en-US" baseline="0" dirty="0"/>
              <a:t> + ranges for detecting different numerical types</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10</a:t>
            </a:fld>
            <a:endParaRPr lang="de-DE"/>
          </a:p>
        </p:txBody>
      </p:sp>
    </p:spTree>
    <p:extLst>
      <p:ext uri="{BB962C8B-B14F-4D97-AF65-F5344CB8AC3E}">
        <p14:creationId xmlns:p14="http://schemas.microsoft.com/office/powerpoint/2010/main" val="194985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JSON properties, nested objects, arrays</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11</a:t>
            </a:fld>
            <a:endParaRPr lang="de-DE"/>
          </a:p>
        </p:txBody>
      </p:sp>
    </p:spTree>
    <p:extLst>
      <p:ext uri="{BB962C8B-B14F-4D97-AF65-F5344CB8AC3E}">
        <p14:creationId xmlns:p14="http://schemas.microsoft.com/office/powerpoint/2010/main" val="29694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unasked</a:t>
            </a:r>
            <a:r>
              <a:rPr lang="en-US" baseline="0" dirty="0"/>
              <a:t> Bs in algorithm refers to Bs that have not been asked by a specific A</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25</a:t>
            </a:fld>
            <a:endParaRPr lang="de-DE"/>
          </a:p>
        </p:txBody>
      </p:sp>
    </p:spTree>
    <p:extLst>
      <p:ext uri="{BB962C8B-B14F-4D97-AF65-F5344CB8AC3E}">
        <p14:creationId xmlns:p14="http://schemas.microsoft.com/office/powerpoint/2010/main" val="37397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Matthias Boehm | FG DAMS | DIA </a:t>
            </a:r>
            <a:r>
              <a:rPr lang="en-US" sz="1400" b="0" noProof="0" dirty="0" err="1">
                <a:solidFill>
                  <a:schemeClr val="bg1"/>
                </a:solidFill>
                <a:latin typeface="+mn-lt"/>
                <a:cs typeface="Arial" panose="020B0604020202020204" pitchFamily="34" charset="0"/>
              </a:rPr>
              <a:t>WiSe</a:t>
            </a:r>
            <a:r>
              <a:rPr lang="en-US" sz="1400" b="0" noProof="0" dirty="0">
                <a:solidFill>
                  <a:schemeClr val="bg1"/>
                </a:solidFill>
                <a:latin typeface="+mn-lt"/>
                <a:cs typeface="Arial" panose="020B0604020202020204" pitchFamily="34" charset="0"/>
              </a:rPr>
              <a:t> 2025/26 – </a:t>
            </a:r>
            <a:r>
              <a:rPr lang="en-US" sz="1400" b="1" noProof="0" dirty="0">
                <a:solidFill>
                  <a:schemeClr val="bg1"/>
                </a:solidFill>
                <a:latin typeface="+mn-lt"/>
                <a:cs typeface="Arial" panose="020B0604020202020204" pitchFamily="34" charset="0"/>
              </a:rPr>
              <a:t>04 Schema Matching and Mapping</a:t>
            </a:r>
            <a:endParaRPr lang="en-US" sz="1400" b="0" noProof="0" dirty="0">
              <a:solidFill>
                <a:schemeClr val="bg1"/>
              </a:solidFill>
              <a:latin typeface="+mn-lt"/>
              <a:cs typeface="Arial" panose="020B0604020202020204" pitchFamily="34" charset="0"/>
            </a:endParaRP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t>‹#›</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hyperlink" Target="http://webdatacommons.org/webtables/goldstandardV2.html" TargetMode="External"/><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hyperlink" Target="https://databricks.com/de/blog/2019/09/24/diving-into-delta-lake-schema-enforcement-evolution.html"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ias.boehm@tu-berlin.de" TargetMode="External"/><Relationship Id="rId2" Type="http://schemas.openxmlformats.org/officeDocument/2006/relationships/hyperlink" Target="https://tu-berlin.zoom.us/j/9529634787?pwd=R1ZsN1M3SC9BOU1OcFdmem9zT202UT09"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apache/systemds/blob/main/scripts/builtin/stableMarriage.d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emf"/><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hyperlink" Target="https://dbs.uni-leipzig.de/de/Research/coma.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emf"/><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Data Integration and Large-scale Analysis (DIA)</a:t>
            </a:r>
            <a:br>
              <a:rPr lang="en-US" sz="4500" b="1" dirty="0">
                <a:solidFill>
                  <a:schemeClr val="bg1"/>
                </a:solidFill>
                <a:cs typeface="Arial" panose="020B0604020202020204" pitchFamily="34" charset="0"/>
              </a:rPr>
            </a:br>
            <a:r>
              <a:rPr lang="en-US" sz="4000" b="1" dirty="0">
                <a:solidFill>
                  <a:schemeClr val="bg1"/>
                </a:solidFill>
                <a:cs typeface="Arial" panose="020B0604020202020204" pitchFamily="34" charset="0"/>
              </a:rPr>
              <a:t>04 Schema Matching and Mapping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Nov 01, 2025</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4CC1B7-F1A1-1A20-568D-2049C6F0A232}"/>
              </a:ext>
            </a:extLst>
          </p:cNvPr>
          <p:cNvSpPr>
            <a:spLocks noGrp="1"/>
          </p:cNvSpPr>
          <p:nvPr>
            <p:ph type="body" sz="quarter" idx="18"/>
          </p:nvPr>
        </p:nvSpPr>
        <p:spPr/>
        <p:txBody>
          <a:bodyPr/>
          <a:lstStyle/>
          <a:p>
            <a:r>
              <a:rPr lang="en-US" dirty="0"/>
              <a:t>Overview</a:t>
            </a:r>
          </a:p>
          <a:p>
            <a:pPr lvl="1"/>
            <a:r>
              <a:rPr lang="en-US" b="1" dirty="0">
                <a:solidFill>
                  <a:srgbClr val="7889FB"/>
                </a:solidFill>
              </a:rPr>
              <a:t>Problem:</a:t>
            </a:r>
            <a:r>
              <a:rPr lang="en-US" dirty="0"/>
              <a:t> Given CSV, JSON, XML files, detect data types of attributes</a:t>
            </a:r>
          </a:p>
          <a:p>
            <a:pPr lvl="1"/>
            <a:r>
              <a:rPr lang="en-US" b="1" dirty="0">
                <a:solidFill>
                  <a:srgbClr val="7889FB"/>
                </a:solidFill>
              </a:rPr>
              <a:t>Approach:</a:t>
            </a:r>
            <a:r>
              <a:rPr lang="en-US" dirty="0"/>
              <a:t> Basic extraction rules, regular expressions over data sample </a:t>
            </a:r>
            <a:endParaRPr lang="en-US" sz="1000" dirty="0"/>
          </a:p>
          <a:p>
            <a:r>
              <a:rPr lang="en-US" dirty="0"/>
              <a:t>Example: Schema Inference</a:t>
            </a:r>
          </a:p>
          <a:p>
            <a:pPr lvl="1"/>
            <a:r>
              <a:rPr lang="en-US" dirty="0"/>
              <a:t>Infer schema for </a:t>
            </a:r>
            <a:r>
              <a:rPr lang="en-US" dirty="0" err="1"/>
              <a:t>dataframe</a:t>
            </a:r>
            <a:r>
              <a:rPr lang="en-US" dirty="0"/>
              <a:t>/dataset columns from sample</a:t>
            </a:r>
          </a:p>
          <a:p>
            <a:pPr lvl="1"/>
            <a:r>
              <a:rPr lang="en-US" b="1" dirty="0">
                <a:solidFill>
                  <a:schemeClr val="accent1"/>
                </a:solidFill>
              </a:rPr>
              <a:t>Basic types:</a:t>
            </a:r>
            <a:r>
              <a:rPr lang="en-US" dirty="0"/>
              <a:t> Decimal, Boolean, Double, Integer, Long, String</a:t>
            </a:r>
          </a:p>
          <a:p>
            <a:pPr lvl="1"/>
            <a:r>
              <a:rPr lang="en-US" dirty="0"/>
              <a:t>Infer schema from java objects via class reflection</a:t>
            </a:r>
          </a:p>
          <a:p>
            <a:endParaRPr lang="en-US" dirty="0"/>
          </a:p>
        </p:txBody>
      </p:sp>
      <p:sp>
        <p:nvSpPr>
          <p:cNvPr id="4" name="Text Placeholder 3">
            <a:extLst>
              <a:ext uri="{FF2B5EF4-FFF2-40B4-BE49-F238E27FC236}">
                <a16:creationId xmlns:a16="http://schemas.microsoft.com/office/drawing/2014/main" id="{8EF24FC6-2221-7B71-2CD3-76FD70AA3426}"/>
              </a:ext>
            </a:extLst>
          </p:cNvPr>
          <p:cNvSpPr>
            <a:spLocks noGrp="1"/>
          </p:cNvSpPr>
          <p:nvPr>
            <p:ph type="body" sz="quarter" idx="14"/>
          </p:nvPr>
        </p:nvSpPr>
        <p:spPr/>
        <p:txBody>
          <a:bodyPr/>
          <a:lstStyle/>
          <a:p>
            <a:r>
              <a:rPr lang="en-US" dirty="0"/>
              <a:t>Atomic Data Type Detection</a:t>
            </a:r>
          </a:p>
        </p:txBody>
      </p:sp>
      <p:sp>
        <p:nvSpPr>
          <p:cNvPr id="6" name="TextBox 5">
            <a:extLst>
              <a:ext uri="{FF2B5EF4-FFF2-40B4-BE49-F238E27FC236}">
                <a16:creationId xmlns:a16="http://schemas.microsoft.com/office/drawing/2014/main" id="{A9D7F465-9E78-DBF2-B1F7-87557FCB07C1}"/>
              </a:ext>
            </a:extLst>
          </p:cNvPr>
          <p:cNvSpPr txBox="1"/>
          <p:nvPr/>
        </p:nvSpPr>
        <p:spPr>
          <a:xfrm>
            <a:off x="725812" y="4394629"/>
            <a:ext cx="3781506" cy="1169551"/>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./data/players.csv:</a:t>
            </a:r>
          </a:p>
          <a:p>
            <a:r>
              <a:rPr lang="en-US" sz="1400" dirty="0" err="1">
                <a:latin typeface="Consolas" panose="020B0609020204030204" pitchFamily="49" charset="0"/>
                <a:cs typeface="Calibri" panose="020F0502020204030204" pitchFamily="34" charset="0"/>
              </a:rPr>
              <a:t>pid,name,pos,jnum,ncid,tid</a:t>
            </a:r>
            <a:endParaRPr lang="en-US"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4614,Hannes Reinmayr,FW,14,1313,258</a:t>
            </a:r>
          </a:p>
          <a:p>
            <a:r>
              <a:rPr lang="en-US" sz="1400" dirty="0">
                <a:latin typeface="Consolas" panose="020B0609020204030204" pitchFamily="49" charset="0"/>
                <a:cs typeface="Calibri" panose="020F0502020204030204" pitchFamily="34" charset="0"/>
              </a:rPr>
              <a:t>5435,Miroslav Klose,FW,11,789,144</a:t>
            </a:r>
          </a:p>
          <a:p>
            <a:r>
              <a:rPr lang="en-US" sz="1400" dirty="0">
                <a:latin typeface="Consolas" panose="020B0609020204030204" pitchFamily="49" charset="0"/>
                <a:cs typeface="Calibri" panose="020F0502020204030204" pitchFamily="34" charset="0"/>
              </a:rPr>
              <a:t>6909,Manuel Neuer,GK,1,163,308</a:t>
            </a:r>
          </a:p>
        </p:txBody>
      </p:sp>
      <p:pic>
        <p:nvPicPr>
          <p:cNvPr id="7" name="Picture 2" descr="http://spark.apache.org/images/spark-logo-trademark.png">
            <a:extLst>
              <a:ext uri="{FF2B5EF4-FFF2-40B4-BE49-F238E27FC236}">
                <a16:creationId xmlns:a16="http://schemas.microsoft.com/office/drawing/2014/main" id="{C604C589-1D0A-ADB7-9336-CFF18421A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12" y="3817957"/>
            <a:ext cx="876724" cy="466344"/>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10">
            <a:extLst>
              <a:ext uri="{FF2B5EF4-FFF2-40B4-BE49-F238E27FC236}">
                <a16:creationId xmlns:a16="http://schemas.microsoft.com/office/drawing/2014/main" id="{6275697D-ECC0-E433-9508-58E30F9D766C}"/>
              </a:ext>
            </a:extLst>
          </p:cNvPr>
          <p:cNvSpPr/>
          <p:nvPr/>
        </p:nvSpPr>
        <p:spPr>
          <a:xfrm>
            <a:off x="4389089" y="481897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9" name="TextBox 8">
            <a:extLst>
              <a:ext uri="{FF2B5EF4-FFF2-40B4-BE49-F238E27FC236}">
                <a16:creationId xmlns:a16="http://schemas.microsoft.com/office/drawing/2014/main" id="{FB7D3499-2055-1CFA-FACF-C03E1AE70F0D}"/>
              </a:ext>
            </a:extLst>
          </p:cNvPr>
          <p:cNvSpPr txBox="1"/>
          <p:nvPr/>
        </p:nvSpPr>
        <p:spPr>
          <a:xfrm>
            <a:off x="4878263" y="4217088"/>
            <a:ext cx="3781506" cy="1569660"/>
          </a:xfrm>
          <a:prstGeom prst="rect">
            <a:avLst/>
          </a:prstGeom>
          <a:noFill/>
        </p:spPr>
        <p:txBody>
          <a:bodyPr wrap="square" lIns="0" rIns="0" rtlCol="0">
            <a:spAutoFit/>
          </a:bodyPr>
          <a:lstStyle/>
          <a:p>
            <a:r>
              <a:rPr lang="en-US" sz="1600" dirty="0">
                <a:latin typeface="Consolas" panose="020B0609020204030204" pitchFamily="49" charset="0"/>
              </a:rPr>
              <a:t>Dataset&lt;Row&gt; ds = </a:t>
            </a:r>
            <a:r>
              <a:rPr lang="en-US" sz="1600" dirty="0" err="1">
                <a:latin typeface="Consolas" panose="020B0609020204030204" pitchFamily="49" charset="0"/>
              </a:rPr>
              <a:t>sc.</a:t>
            </a:r>
            <a:r>
              <a:rPr lang="en-US" sz="1600" b="1" dirty="0" err="1">
                <a:latin typeface="Consolas" panose="020B0609020204030204" pitchFamily="49" charset="0"/>
              </a:rPr>
              <a:t>read</a:t>
            </a:r>
            <a:r>
              <a:rPr lang="en-US" sz="1600" dirty="0">
                <a:latin typeface="Consolas" panose="020B0609020204030204" pitchFamily="49" charset="0"/>
              </a:rPr>
              <a:t>()</a:t>
            </a:r>
          </a:p>
          <a:p>
            <a:r>
              <a:rPr lang="en-US" sz="1600" dirty="0">
                <a:latin typeface="Consolas" panose="020B0609020204030204" pitchFamily="49" charset="0"/>
              </a:rPr>
              <a:t>  .</a:t>
            </a:r>
            <a:r>
              <a:rPr lang="en-US" sz="1600" b="1" dirty="0">
                <a:latin typeface="Consolas" panose="020B0609020204030204" pitchFamily="49" charset="0"/>
              </a:rPr>
              <a:t>format</a:t>
            </a:r>
            <a:r>
              <a:rPr lang="en-US" sz="1600" dirty="0">
                <a:latin typeface="Consolas" panose="020B0609020204030204" pitchFamily="49" charset="0"/>
              </a:rPr>
              <a:t>("csv")</a:t>
            </a:r>
          </a:p>
          <a:p>
            <a:r>
              <a:rPr lang="en-US" sz="1600" dirty="0">
                <a:latin typeface="Consolas" panose="020B0609020204030204" pitchFamily="49" charset="0"/>
              </a:rPr>
              <a:t>  .</a:t>
            </a:r>
            <a:r>
              <a:rPr lang="en-US" sz="1600" b="1" dirty="0">
                <a:latin typeface="Consolas" panose="020B0609020204030204" pitchFamily="49" charset="0"/>
              </a:rPr>
              <a:t>option</a:t>
            </a:r>
            <a:r>
              <a:rPr lang="en-US" sz="1600" dirty="0">
                <a:latin typeface="Consolas" panose="020B0609020204030204" pitchFamily="49" charset="0"/>
              </a:rPr>
              <a:t>("header", </a:t>
            </a:r>
            <a:r>
              <a:rPr lang="en-US" sz="1600" b="1" dirty="0">
                <a:latin typeface="Consolas" panose="020B0609020204030204" pitchFamily="49" charset="0"/>
              </a:rPr>
              <a:t>true</a:t>
            </a:r>
            <a:r>
              <a:rPr lang="en-US" sz="1600" dirty="0">
                <a:latin typeface="Consolas" panose="020B0609020204030204" pitchFamily="49" charset="0"/>
              </a:rPr>
              <a:t>)</a:t>
            </a:r>
          </a:p>
          <a:p>
            <a:r>
              <a:rPr lang="en-US" sz="1600" dirty="0">
                <a:latin typeface="Consolas" panose="020B0609020204030204" pitchFamily="49" charset="0"/>
              </a:rPr>
              <a:t>  </a:t>
            </a:r>
            <a:r>
              <a:rPr lang="en-US" sz="1600" dirty="0">
                <a:solidFill>
                  <a:schemeClr val="accent1"/>
                </a:solidFill>
                <a:latin typeface="Consolas" panose="020B0609020204030204" pitchFamily="49" charset="0"/>
              </a:rPr>
              <a:t>.</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inferSchema</a:t>
            </a:r>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true)</a:t>
            </a:r>
          </a:p>
          <a:p>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samplingRatio</a:t>
            </a:r>
            <a:r>
              <a:rPr lang="en-US" sz="1600" dirty="0">
                <a:solidFill>
                  <a:schemeClr val="accent1"/>
                </a:solidFill>
                <a:latin typeface="Consolas" panose="020B0609020204030204" pitchFamily="49" charset="0"/>
              </a:rPr>
              <a:t>", 0.001)</a:t>
            </a:r>
          </a:p>
          <a:p>
            <a:r>
              <a:rPr lang="en-US" sz="1600" dirty="0">
                <a:latin typeface="Consolas" panose="020B0609020204030204" pitchFamily="49" charset="0"/>
              </a:rPr>
              <a:t>  .</a:t>
            </a:r>
            <a:r>
              <a:rPr lang="en-US" sz="1600" b="1" dirty="0">
                <a:latin typeface="Consolas" panose="020B0609020204030204" pitchFamily="49" charset="0"/>
              </a:rPr>
              <a:t>load</a:t>
            </a:r>
            <a:r>
              <a:rPr lang="en-US" sz="1600" dirty="0">
                <a:latin typeface="Consolas" panose="020B0609020204030204" pitchFamily="49" charset="0"/>
              </a:rPr>
              <a:t>("./data/players.csv");</a:t>
            </a:r>
            <a:endParaRPr lang="en-US" sz="1600" dirty="0">
              <a:latin typeface="Consolas" panose="020B0609020204030204" pitchFamily="49" charset="0"/>
              <a:cs typeface="Calibri" panose="020F0502020204030204" pitchFamily="34" charset="0"/>
            </a:endParaRPr>
          </a:p>
        </p:txBody>
      </p:sp>
      <p:sp>
        <p:nvSpPr>
          <p:cNvPr id="10" name="Right Arrow 10">
            <a:extLst>
              <a:ext uri="{FF2B5EF4-FFF2-40B4-BE49-F238E27FC236}">
                <a16:creationId xmlns:a16="http://schemas.microsoft.com/office/drawing/2014/main" id="{29673EEB-CF9A-4C64-048F-30B5D46FE84E}"/>
              </a:ext>
            </a:extLst>
          </p:cNvPr>
          <p:cNvSpPr/>
          <p:nvPr/>
        </p:nvSpPr>
        <p:spPr>
          <a:xfrm rot="19303710">
            <a:off x="8442909" y="443155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1" name="Rectangle 10">
            <a:extLst>
              <a:ext uri="{FF2B5EF4-FFF2-40B4-BE49-F238E27FC236}">
                <a16:creationId xmlns:a16="http://schemas.microsoft.com/office/drawing/2014/main" id="{C9DCAFB8-926C-F2CE-15A9-98BBA9C1B02B}"/>
              </a:ext>
            </a:extLst>
          </p:cNvPr>
          <p:cNvSpPr/>
          <p:nvPr/>
        </p:nvSpPr>
        <p:spPr>
          <a:xfrm>
            <a:off x="8041006" y="2567790"/>
            <a:ext cx="3941711" cy="1600438"/>
          </a:xfrm>
          <a:prstGeom prst="rect">
            <a:avLst/>
          </a:prstGeom>
        </p:spPr>
        <p:txBody>
          <a:bodyPr wrap="square">
            <a:spAutoFit/>
          </a:bodyPr>
          <a:lstStyle/>
          <a:p>
            <a:r>
              <a:rPr lang="en-US" sz="1400" dirty="0" err="1">
                <a:solidFill>
                  <a:srgbClr val="000000"/>
                </a:solidFill>
                <a:latin typeface="Consolas" panose="020B0609020204030204" pitchFamily="49" charset="0"/>
              </a:rPr>
              <a:t>StructType</a:t>
            </a:r>
            <a:r>
              <a:rPr lang="en-US" sz="1400" dirty="0">
                <a:solidFill>
                  <a:srgbClr val="000000"/>
                </a:solidFill>
                <a:latin typeface="Consolas" panose="020B0609020204030204" pitchFamily="49" charset="0"/>
              </a:rPr>
              <a: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name,</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pos,</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jnum,</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ncid,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tid,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4815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0182C-4868-11B6-A6D0-15DCBCD37629}"/>
              </a:ext>
            </a:extLst>
          </p:cNvPr>
          <p:cNvSpPr>
            <a:spLocks noGrp="1"/>
          </p:cNvSpPr>
          <p:nvPr>
            <p:ph type="body" sz="quarter" idx="18"/>
          </p:nvPr>
        </p:nvSpPr>
        <p:spPr/>
        <p:txBody>
          <a:bodyPr/>
          <a:lstStyle/>
          <a:p>
            <a:r>
              <a:rPr lang="en-US" dirty="0"/>
              <a:t>Structure Extraction Overview</a:t>
            </a:r>
          </a:p>
          <a:p>
            <a:pPr lvl="1"/>
            <a:r>
              <a:rPr lang="en-US" b="1" dirty="0">
                <a:solidFill>
                  <a:srgbClr val="7889FB"/>
                </a:solidFill>
              </a:rPr>
              <a:t>Problem:</a:t>
            </a:r>
            <a:r>
              <a:rPr lang="en-US" dirty="0"/>
              <a:t> JSON/JSONL, XML documents with optional attributes, subtrees</a:t>
            </a:r>
          </a:p>
          <a:p>
            <a:pPr lvl="1"/>
            <a:r>
              <a:rPr lang="en-US" b="1" dirty="0">
                <a:solidFill>
                  <a:srgbClr val="7889FB"/>
                </a:solidFill>
              </a:rPr>
              <a:t>Approach:</a:t>
            </a:r>
            <a:r>
              <a:rPr lang="en-US" dirty="0"/>
              <a:t> Scan data, build maximum tree w/ attached meta data</a:t>
            </a:r>
          </a:p>
          <a:p>
            <a:pPr lvl="1"/>
            <a:r>
              <a:rPr lang="en-US" dirty="0"/>
              <a:t>Meta data := counts or appearances (e.g., document/line IDs)</a:t>
            </a:r>
            <a:endParaRPr lang="en-US" sz="1000" dirty="0"/>
          </a:p>
          <a:p>
            <a:r>
              <a:rPr lang="en-US" dirty="0"/>
              <a:t>Example JSON Schema Extraction</a:t>
            </a:r>
          </a:p>
          <a:p>
            <a:pPr lvl="1"/>
            <a:r>
              <a:rPr lang="en-US" dirty="0"/>
              <a:t>Structure Identification Graph</a:t>
            </a:r>
            <a:br>
              <a:rPr lang="en-US" dirty="0"/>
            </a:br>
            <a:r>
              <a:rPr lang="en-US" dirty="0"/>
              <a:t>(appearances, data types, </a:t>
            </a:r>
            <a:r>
              <a:rPr lang="en-US" dirty="0" err="1"/>
              <a:t>etc</a:t>
            </a:r>
            <a:r>
              <a:rPr lang="en-US" dirty="0"/>
              <a:t>)</a:t>
            </a:r>
          </a:p>
          <a:p>
            <a:pPr lvl="1"/>
            <a:r>
              <a:rPr lang="en-US" dirty="0"/>
              <a:t>Reduced Structure </a:t>
            </a:r>
            <a:br>
              <a:rPr lang="en-US" dirty="0"/>
            </a:br>
            <a:r>
              <a:rPr lang="en-US" dirty="0"/>
              <a:t>Identification Graph</a:t>
            </a:r>
          </a:p>
          <a:p>
            <a:endParaRPr lang="en-US" dirty="0"/>
          </a:p>
        </p:txBody>
      </p:sp>
      <p:sp>
        <p:nvSpPr>
          <p:cNvPr id="3" name="Text Placeholder 2">
            <a:extLst>
              <a:ext uri="{FF2B5EF4-FFF2-40B4-BE49-F238E27FC236}">
                <a16:creationId xmlns:a16="http://schemas.microsoft.com/office/drawing/2014/main" id="{219AD7F8-B902-B3D9-ECE3-F15BE0B49CB2}"/>
              </a:ext>
            </a:extLst>
          </p:cNvPr>
          <p:cNvSpPr>
            <a:spLocks noGrp="1"/>
          </p:cNvSpPr>
          <p:nvPr>
            <p:ph type="body" sz="quarter" idx="14"/>
          </p:nvPr>
        </p:nvSpPr>
        <p:spPr/>
        <p:txBody>
          <a:bodyPr/>
          <a:lstStyle/>
          <a:p>
            <a:r>
              <a:rPr lang="en-US" dirty="0"/>
              <a:t>Structure Extraction from Nested Documents</a:t>
            </a:r>
          </a:p>
        </p:txBody>
      </p:sp>
      <p:pic>
        <p:nvPicPr>
          <p:cNvPr id="4" name="Picture 3">
            <a:extLst>
              <a:ext uri="{FF2B5EF4-FFF2-40B4-BE49-F238E27FC236}">
                <a16:creationId xmlns:a16="http://schemas.microsoft.com/office/drawing/2014/main" id="{55FE2EBE-A939-4F5D-8705-9554BE6B673F}"/>
              </a:ext>
            </a:extLst>
          </p:cNvPr>
          <p:cNvPicPr>
            <a:picLocks noChangeAspect="1"/>
          </p:cNvPicPr>
          <p:nvPr/>
        </p:nvPicPr>
        <p:blipFill>
          <a:blip r:embed="rId3"/>
          <a:stretch>
            <a:fillRect/>
          </a:stretch>
        </p:blipFill>
        <p:spPr>
          <a:xfrm>
            <a:off x="11184104" y="2767368"/>
            <a:ext cx="424223" cy="640080"/>
          </a:xfrm>
          <a:prstGeom prst="rect">
            <a:avLst/>
          </a:prstGeom>
          <a:ln w="25400">
            <a:solidFill>
              <a:srgbClr val="7889FB"/>
            </a:solidFill>
          </a:ln>
        </p:spPr>
      </p:pic>
      <p:sp>
        <p:nvSpPr>
          <p:cNvPr id="5" name="TextBox 4">
            <a:extLst>
              <a:ext uri="{FF2B5EF4-FFF2-40B4-BE49-F238E27FC236}">
                <a16:creationId xmlns:a16="http://schemas.microsoft.com/office/drawing/2014/main" id="{CEF3CE70-DA3F-15A3-5A76-B80D0DDC2050}"/>
              </a:ext>
            </a:extLst>
          </p:cNvPr>
          <p:cNvSpPr txBox="1"/>
          <p:nvPr/>
        </p:nvSpPr>
        <p:spPr>
          <a:xfrm>
            <a:off x="8542067" y="2504384"/>
            <a:ext cx="2511255" cy="1169551"/>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Meike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Klettke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Uta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Störl</a:t>
            </a:r>
            <a:r>
              <a:rPr lang="en-US" sz="1400" dirty="0">
                <a:latin typeface="Calibri" panose="020F0502020204030204" pitchFamily="34" charset="0"/>
                <a:cs typeface="Calibri" panose="020F0502020204030204" pitchFamily="34" charset="0"/>
              </a:rPr>
              <a:t>, Stefanie </a:t>
            </a:r>
            <a:r>
              <a:rPr lang="en-US" sz="1400" dirty="0" err="1">
                <a:latin typeface="Calibri" panose="020F0502020204030204" pitchFamily="34" charset="0"/>
                <a:cs typeface="Calibri" panose="020F0502020204030204" pitchFamily="34" charset="0"/>
              </a:rPr>
              <a:t>Scherzinger</a:t>
            </a:r>
            <a:r>
              <a:rPr lang="en-US" sz="1400" dirty="0">
                <a:latin typeface="Calibri" panose="020F0502020204030204" pitchFamily="34" charset="0"/>
                <a:cs typeface="Calibri" panose="020F0502020204030204" pitchFamily="34" charset="0"/>
              </a:rPr>
              <a:t>: </a:t>
            </a:r>
            <a:r>
              <a:rPr lang="en-US" sz="1400" b="1" dirty="0">
                <a:solidFill>
                  <a:schemeClr val="accent1"/>
                </a:solidFill>
                <a:latin typeface="Calibri" panose="020F0502020204030204" pitchFamily="34" charset="0"/>
                <a:cs typeface="Calibri" panose="020F0502020204030204" pitchFamily="34" charset="0"/>
              </a:rPr>
              <a:t>Schema Extraction and Structural Outlier Detection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JSON-based NoSQL Data Stores. </a:t>
            </a:r>
            <a:r>
              <a:rPr lang="en-US" sz="1400" b="1" dirty="0">
                <a:latin typeface="Calibri" panose="020F0502020204030204" pitchFamily="34" charset="0"/>
                <a:cs typeface="Calibri" panose="020F0502020204030204" pitchFamily="34" charset="0"/>
              </a:rPr>
              <a:t>BTW 2015</a:t>
            </a:r>
            <a:r>
              <a:rPr lang="en-US" sz="1400" dirty="0">
                <a:latin typeface="Calibri" panose="020F0502020204030204" pitchFamily="34" charset="0"/>
                <a:cs typeface="Calibri" panose="020F0502020204030204" pitchFamily="34" charset="0"/>
              </a:rPr>
              <a:t>]</a:t>
            </a:r>
          </a:p>
        </p:txBody>
      </p:sp>
      <p:grpSp>
        <p:nvGrpSpPr>
          <p:cNvPr id="6" name="Group 5">
            <a:extLst>
              <a:ext uri="{FF2B5EF4-FFF2-40B4-BE49-F238E27FC236}">
                <a16:creationId xmlns:a16="http://schemas.microsoft.com/office/drawing/2014/main" id="{17D8EEA2-9EC3-AEA0-AD7E-45CBC675BCC0}"/>
              </a:ext>
            </a:extLst>
          </p:cNvPr>
          <p:cNvGrpSpPr/>
          <p:nvPr/>
        </p:nvGrpSpPr>
        <p:grpSpPr>
          <a:xfrm>
            <a:off x="3665065" y="3112760"/>
            <a:ext cx="8119201" cy="2566802"/>
            <a:chOff x="974692" y="4035833"/>
            <a:chExt cx="8119201" cy="2566802"/>
          </a:xfrm>
        </p:grpSpPr>
        <p:sp>
          <p:nvSpPr>
            <p:cNvPr id="7" name="Hexagon 6">
              <a:extLst>
                <a:ext uri="{FF2B5EF4-FFF2-40B4-BE49-F238E27FC236}">
                  <a16:creationId xmlns:a16="http://schemas.microsoft.com/office/drawing/2014/main" id="{9F023B82-E484-9047-BCDA-3E20FF628390}"/>
                </a:ext>
              </a:extLst>
            </p:cNvPr>
            <p:cNvSpPr/>
            <p:nvPr/>
          </p:nvSpPr>
          <p:spPr>
            <a:xfrm>
              <a:off x="4187406" y="4035833"/>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blogpost</a:t>
              </a:r>
            </a:p>
            <a:p>
              <a:pPr algn="ctr">
                <a:lnSpc>
                  <a:spcPts val="1800"/>
                </a:lnSpc>
              </a:pPr>
              <a:r>
                <a:rPr lang="en-US" dirty="0">
                  <a:latin typeface="Calibri" panose="020F0502020204030204" pitchFamily="34" charset="0"/>
                  <a:cs typeface="Calibri" panose="020F0502020204030204" pitchFamily="34" charset="0"/>
                </a:rPr>
                <a:t>2</a:t>
              </a:r>
            </a:p>
          </p:txBody>
        </p:sp>
        <p:sp>
          <p:nvSpPr>
            <p:cNvPr id="8" name="Hexagon 7">
              <a:extLst>
                <a:ext uri="{FF2B5EF4-FFF2-40B4-BE49-F238E27FC236}">
                  <a16:creationId xmlns:a16="http://schemas.microsoft.com/office/drawing/2014/main" id="{5C7387B8-7465-6B98-1BCE-A42CCB8DE47E}"/>
                </a:ext>
              </a:extLst>
            </p:cNvPr>
            <p:cNvSpPr/>
            <p:nvPr/>
          </p:nvSpPr>
          <p:spPr>
            <a:xfrm>
              <a:off x="7133831" y="5433687"/>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comments</a:t>
              </a:r>
            </a:p>
            <a:p>
              <a:pPr algn="ctr">
                <a:lnSpc>
                  <a:spcPts val="1800"/>
                </a:lnSpc>
              </a:pPr>
              <a:r>
                <a:rPr lang="en-US" dirty="0">
                  <a:latin typeface="Calibri" panose="020F0502020204030204" pitchFamily="34" charset="0"/>
                  <a:cs typeface="Calibri" panose="020F0502020204030204" pitchFamily="34" charset="0"/>
                </a:rPr>
                <a:t>2</a:t>
              </a:r>
            </a:p>
          </p:txBody>
        </p:sp>
        <p:sp>
          <p:nvSpPr>
            <p:cNvPr id="9" name="Oval 8">
              <a:extLst>
                <a:ext uri="{FF2B5EF4-FFF2-40B4-BE49-F238E27FC236}">
                  <a16:creationId xmlns:a16="http://schemas.microsoft.com/office/drawing/2014/main" id="{63D35434-247D-E7A4-C715-DC47759F809A}"/>
                </a:ext>
              </a:extLst>
            </p:cNvPr>
            <p:cNvSpPr/>
            <p:nvPr/>
          </p:nvSpPr>
          <p:spPr>
            <a:xfrm>
              <a:off x="97469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_id</a:t>
              </a:r>
            </a:p>
            <a:p>
              <a:pPr algn="ctr">
                <a:lnSpc>
                  <a:spcPts val="1800"/>
                </a:lnSpc>
              </a:pPr>
              <a:r>
                <a:rPr lang="en-US" dirty="0">
                  <a:latin typeface="Calibri" panose="020F0502020204030204" pitchFamily="34" charset="0"/>
                  <a:cs typeface="Calibri" panose="020F0502020204030204" pitchFamily="34" charset="0"/>
                </a:rPr>
                <a:t>2</a:t>
              </a:r>
            </a:p>
          </p:txBody>
        </p:sp>
        <p:sp>
          <p:nvSpPr>
            <p:cNvPr id="10" name="Oval 9">
              <a:extLst>
                <a:ext uri="{FF2B5EF4-FFF2-40B4-BE49-F238E27FC236}">
                  <a16:creationId xmlns:a16="http://schemas.microsoft.com/office/drawing/2014/main" id="{4744A148-C351-9430-E86A-C3F3C389F28C}"/>
                </a:ext>
              </a:extLst>
            </p:cNvPr>
            <p:cNvSpPr/>
            <p:nvPr/>
          </p:nvSpPr>
          <p:spPr>
            <a:xfrm>
              <a:off x="219224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title</a:t>
              </a:r>
            </a:p>
            <a:p>
              <a:pPr algn="ctr">
                <a:lnSpc>
                  <a:spcPts val="1800"/>
                </a:lnSpc>
              </a:pPr>
              <a:r>
                <a:rPr lang="en-US" dirty="0">
                  <a:latin typeface="Calibri" panose="020F0502020204030204" pitchFamily="34" charset="0"/>
                  <a:cs typeface="Calibri" panose="020F0502020204030204" pitchFamily="34" charset="0"/>
                </a:rPr>
                <a:t>2</a:t>
              </a:r>
            </a:p>
          </p:txBody>
        </p:sp>
        <p:sp>
          <p:nvSpPr>
            <p:cNvPr id="11" name="Oval 10">
              <a:extLst>
                <a:ext uri="{FF2B5EF4-FFF2-40B4-BE49-F238E27FC236}">
                  <a16:creationId xmlns:a16="http://schemas.microsoft.com/office/drawing/2014/main" id="{D9EBE8C2-47B0-BA59-97FD-085E19A38E96}"/>
                </a:ext>
              </a:extLst>
            </p:cNvPr>
            <p:cNvSpPr/>
            <p:nvPr/>
          </p:nvSpPr>
          <p:spPr>
            <a:xfrm>
              <a:off x="3409792" y="4752874"/>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author</a:t>
              </a:r>
            </a:p>
            <a:p>
              <a:pPr algn="ctr">
                <a:lnSpc>
                  <a:spcPts val="1800"/>
                </a:lnSpc>
              </a:pPr>
              <a:r>
                <a:rPr lang="en-US" dirty="0">
                  <a:latin typeface="Calibri" panose="020F0502020204030204" pitchFamily="34" charset="0"/>
                  <a:cs typeface="Calibri" panose="020F0502020204030204" pitchFamily="34" charset="0"/>
                </a:rPr>
                <a:t>2</a:t>
              </a:r>
            </a:p>
          </p:txBody>
        </p:sp>
        <p:sp>
          <p:nvSpPr>
            <p:cNvPr id="12" name="Oval 11">
              <a:extLst>
                <a:ext uri="{FF2B5EF4-FFF2-40B4-BE49-F238E27FC236}">
                  <a16:creationId xmlns:a16="http://schemas.microsoft.com/office/drawing/2014/main" id="{F1DD5F86-81E1-BCFD-1748-14E124339E78}"/>
                </a:ext>
              </a:extLst>
            </p:cNvPr>
            <p:cNvSpPr/>
            <p:nvPr/>
          </p:nvSpPr>
          <p:spPr>
            <a:xfrm>
              <a:off x="4630743" y="474282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3" name="Oval 12">
              <a:extLst>
                <a:ext uri="{FF2B5EF4-FFF2-40B4-BE49-F238E27FC236}">
                  <a16:creationId xmlns:a16="http://schemas.microsoft.com/office/drawing/2014/main" id="{8AB99C55-B69F-6187-D0A1-69A456974A20}"/>
                </a:ext>
              </a:extLst>
            </p:cNvPr>
            <p:cNvSpPr/>
            <p:nvPr/>
          </p:nvSpPr>
          <p:spPr>
            <a:xfrm>
              <a:off x="5851694" y="4742826"/>
              <a:ext cx="964642" cy="59911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likes</a:t>
              </a:r>
            </a:p>
            <a:p>
              <a:pPr algn="ctr">
                <a:lnSpc>
                  <a:spcPts val="1800"/>
                </a:lnSpc>
              </a:pPr>
              <a:r>
                <a:rPr lang="en-US" dirty="0">
                  <a:latin typeface="Calibri" panose="020F0502020204030204" pitchFamily="34" charset="0"/>
                  <a:cs typeface="Calibri" panose="020F0502020204030204" pitchFamily="34" charset="0"/>
                </a:rPr>
                <a:t>1</a:t>
              </a:r>
            </a:p>
          </p:txBody>
        </p:sp>
        <p:sp>
          <p:nvSpPr>
            <p:cNvPr id="14" name="Rectangle 13">
              <a:extLst>
                <a:ext uri="{FF2B5EF4-FFF2-40B4-BE49-F238E27FC236}">
                  <a16:creationId xmlns:a16="http://schemas.microsoft.com/office/drawing/2014/main" id="{CD57A970-3ECD-CFE6-145C-B295F29E4C83}"/>
                </a:ext>
              </a:extLst>
            </p:cNvPr>
            <p:cNvSpPr/>
            <p:nvPr/>
          </p:nvSpPr>
          <p:spPr>
            <a:xfrm>
              <a:off x="7208654" y="4851553"/>
              <a:ext cx="1146592" cy="401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Comment</a:t>
              </a:r>
            </a:p>
          </p:txBody>
        </p:sp>
        <p:sp>
          <p:nvSpPr>
            <p:cNvPr id="15" name="Oval 14">
              <a:extLst>
                <a:ext uri="{FF2B5EF4-FFF2-40B4-BE49-F238E27FC236}">
                  <a16:creationId xmlns:a16="http://schemas.microsoft.com/office/drawing/2014/main" id="{686AE6FC-3709-3D77-071A-1B567D9ED693}"/>
                </a:ext>
              </a:extLst>
            </p:cNvPr>
            <p:cNvSpPr/>
            <p:nvPr/>
          </p:nvSpPr>
          <p:spPr>
            <a:xfrm>
              <a:off x="8129251" y="6051587"/>
              <a:ext cx="96464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6" name="Oval 15">
              <a:extLst>
                <a:ext uri="{FF2B5EF4-FFF2-40B4-BE49-F238E27FC236}">
                  <a16:creationId xmlns:a16="http://schemas.microsoft.com/office/drawing/2014/main" id="{41FE9F26-2D79-2D44-5E44-8C3F0F896E2B}"/>
                </a:ext>
              </a:extLst>
            </p:cNvPr>
            <p:cNvSpPr/>
            <p:nvPr/>
          </p:nvSpPr>
          <p:spPr>
            <a:xfrm>
              <a:off x="6432755" y="6064619"/>
              <a:ext cx="114370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content</a:t>
              </a:r>
            </a:p>
            <a:p>
              <a:pPr algn="ctr">
                <a:lnSpc>
                  <a:spcPts val="1800"/>
                </a:lnSpc>
              </a:pPr>
              <a:r>
                <a:rPr lang="en-US" dirty="0">
                  <a:latin typeface="Calibri" panose="020F0502020204030204" pitchFamily="34" charset="0"/>
                  <a:cs typeface="Calibri" panose="020F0502020204030204" pitchFamily="34" charset="0"/>
                </a:rPr>
                <a:t>2</a:t>
              </a:r>
            </a:p>
          </p:txBody>
        </p:sp>
        <p:cxnSp>
          <p:nvCxnSpPr>
            <p:cNvPr id="17" name="Straight Arrow Connector 16">
              <a:extLst>
                <a:ext uri="{FF2B5EF4-FFF2-40B4-BE49-F238E27FC236}">
                  <a16:creationId xmlns:a16="http://schemas.microsoft.com/office/drawing/2014/main" id="{6668A189-21C5-1CFA-1B5F-E37D29A7592F}"/>
                </a:ext>
              </a:extLst>
            </p:cNvPr>
            <p:cNvCxnSpPr>
              <a:endCxn id="11" idx="7"/>
            </p:cNvCxnSpPr>
            <p:nvPr/>
          </p:nvCxnSpPr>
          <p:spPr>
            <a:xfrm flipH="1">
              <a:off x="4233165" y="4548299"/>
              <a:ext cx="620189" cy="29231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525042-9372-FAB6-647E-E8597CCA8F64}"/>
                </a:ext>
              </a:extLst>
            </p:cNvPr>
            <p:cNvCxnSpPr>
              <a:endCxn id="10" idx="0"/>
            </p:cNvCxnSpPr>
            <p:nvPr/>
          </p:nvCxnSpPr>
          <p:spPr>
            <a:xfrm flipH="1">
              <a:off x="2674563" y="4548299"/>
              <a:ext cx="217879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4D1DF3-A7A6-D636-0D6F-D35199D82084}"/>
                </a:ext>
              </a:extLst>
            </p:cNvPr>
            <p:cNvCxnSpPr>
              <a:endCxn id="9" idx="0"/>
            </p:cNvCxnSpPr>
            <p:nvPr/>
          </p:nvCxnSpPr>
          <p:spPr>
            <a:xfrm flipH="1">
              <a:off x="1457013" y="4548299"/>
              <a:ext cx="339634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F1A7947-2F2B-A1EE-9505-BAF01E4450B1}"/>
                </a:ext>
              </a:extLst>
            </p:cNvPr>
            <p:cNvCxnSpPr>
              <a:endCxn id="12" idx="0"/>
            </p:cNvCxnSpPr>
            <p:nvPr/>
          </p:nvCxnSpPr>
          <p:spPr>
            <a:xfrm>
              <a:off x="4853354" y="4548299"/>
              <a:ext cx="259710" cy="19452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D8EB6D-6E47-A239-1E4E-8016A69E5D0B}"/>
                </a:ext>
              </a:extLst>
            </p:cNvPr>
            <p:cNvCxnSpPr>
              <a:endCxn id="13" idx="1"/>
            </p:cNvCxnSpPr>
            <p:nvPr/>
          </p:nvCxnSpPr>
          <p:spPr>
            <a:xfrm>
              <a:off x="4853354" y="4548299"/>
              <a:ext cx="1139609" cy="28226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8EF818-026D-0CEE-8B89-ED2D4C28DC63}"/>
                </a:ext>
              </a:extLst>
            </p:cNvPr>
            <p:cNvCxnSpPr>
              <a:endCxn id="14" idx="0"/>
            </p:cNvCxnSpPr>
            <p:nvPr/>
          </p:nvCxnSpPr>
          <p:spPr>
            <a:xfrm>
              <a:off x="4853354" y="4548299"/>
              <a:ext cx="2928596" cy="30325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278250-CEBA-E2B5-CEC6-D28A34BF4A2C}"/>
                </a:ext>
              </a:extLst>
            </p:cNvPr>
            <p:cNvCxnSpPr>
              <a:stCxn id="14" idx="2"/>
            </p:cNvCxnSpPr>
            <p:nvPr/>
          </p:nvCxnSpPr>
          <p:spPr>
            <a:xfrm>
              <a:off x="7781950" y="5253488"/>
              <a:ext cx="0" cy="22039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A634A3-5823-6B43-45CC-4869F0E8910F}"/>
                </a:ext>
              </a:extLst>
            </p:cNvPr>
            <p:cNvCxnSpPr>
              <a:stCxn id="8" idx="2"/>
              <a:endCxn id="16" idx="0"/>
            </p:cNvCxnSpPr>
            <p:nvPr/>
          </p:nvCxnSpPr>
          <p:spPr>
            <a:xfrm flipH="1">
              <a:off x="7004606" y="5946153"/>
              <a:ext cx="257342" cy="1184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3B0612-A57B-4FA1-E870-13D8805ABC22}"/>
                </a:ext>
              </a:extLst>
            </p:cNvPr>
            <p:cNvCxnSpPr>
              <a:stCxn id="8" idx="1"/>
              <a:endCxn id="15" idx="0"/>
            </p:cNvCxnSpPr>
            <p:nvPr/>
          </p:nvCxnSpPr>
          <p:spPr>
            <a:xfrm>
              <a:off x="8301952" y="5946153"/>
              <a:ext cx="309620" cy="10543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94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A0035-7D55-A1C8-CCEA-0F3BCDE7E1B8}"/>
              </a:ext>
            </a:extLst>
          </p:cNvPr>
          <p:cNvSpPr>
            <a:spLocks noGrp="1"/>
          </p:cNvSpPr>
          <p:nvPr>
            <p:ph type="body" sz="quarter" idx="18"/>
          </p:nvPr>
        </p:nvSpPr>
        <p:spPr/>
        <p:txBody>
          <a:bodyPr/>
          <a:lstStyle/>
          <a:p>
            <a:r>
              <a:rPr lang="en-US" dirty="0"/>
              <a:t>#1 Inclusion Dependency (ID) Discovery</a:t>
            </a:r>
          </a:p>
          <a:p>
            <a:pPr lvl="1"/>
            <a:r>
              <a:rPr lang="en-US" dirty="0"/>
              <a:t>ID from R[X] to S[Y] indicates that all values in R[X] must appear </a:t>
            </a:r>
            <a:br>
              <a:rPr lang="en-US" dirty="0"/>
            </a:br>
            <a:r>
              <a:rPr lang="en-US" dirty="0"/>
              <a:t>in S[Y] </a:t>
            </a:r>
            <a:r>
              <a:rPr lang="en-US" dirty="0">
                <a:sym typeface="Wingdings" panose="05000000000000000000" pitchFamily="2" charset="2"/>
              </a:rPr>
              <a:t> potential indication of </a:t>
            </a:r>
            <a:r>
              <a:rPr lang="en-US" b="1" dirty="0">
                <a:solidFill>
                  <a:srgbClr val="7889FB"/>
                </a:solidFill>
                <a:sym typeface="Wingdings" panose="05000000000000000000" pitchFamily="2" charset="2"/>
              </a:rPr>
              <a:t>FK relationship </a:t>
            </a:r>
            <a:r>
              <a:rPr lang="en-US" dirty="0">
                <a:sym typeface="Wingdings" panose="05000000000000000000" pitchFamily="2" charset="2"/>
              </a:rPr>
              <a:t>from R[X] to S[Y]</a:t>
            </a:r>
            <a:endParaRPr lang="en-US" dirty="0"/>
          </a:p>
          <a:p>
            <a:pPr lvl="1"/>
            <a:r>
              <a:rPr lang="en-US" b="1" dirty="0">
                <a:solidFill>
                  <a:schemeClr val="accent1"/>
                </a:solidFill>
              </a:rPr>
              <a:t>Robust inclusion dependency</a:t>
            </a:r>
            <a:r>
              <a:rPr lang="en-US" dirty="0"/>
              <a:t>: |R[X]</a:t>
            </a:r>
            <a:r>
              <a:rPr lang="en-US" dirty="0">
                <a:solidFill>
                  <a:schemeClr val="tx1"/>
                </a:solidFill>
              </a:rPr>
              <a:t> </a:t>
            </a:r>
            <a:r>
              <a:rPr lang="de-DE" b="1" dirty="0">
                <a:solidFill>
                  <a:schemeClr val="tx1"/>
                </a:solidFill>
                <a:sym typeface="Symbol"/>
              </a:rPr>
              <a:t> </a:t>
            </a:r>
            <a:r>
              <a:rPr lang="en-US" dirty="0"/>
              <a:t>S[Y]| / |R[X]| &gt; </a:t>
            </a:r>
            <a:r>
              <a:rPr lang="el-GR" dirty="0"/>
              <a:t>δ</a:t>
            </a:r>
            <a:endParaRPr lang="en-US" dirty="0"/>
          </a:p>
          <a:p>
            <a:pPr lvl="1"/>
            <a:r>
              <a:rPr lang="en-US" dirty="0"/>
              <a:t>PK-FK candidate refinement </a:t>
            </a:r>
            <a:br>
              <a:rPr lang="en-US" dirty="0"/>
            </a:br>
            <a:r>
              <a:rPr lang="en-US" dirty="0"/>
              <a:t>(e.g., coverage, similarity, value ranges)</a:t>
            </a:r>
          </a:p>
          <a:p>
            <a:pPr lvl="2"/>
            <a:endParaRPr lang="en-US" sz="1000" dirty="0"/>
          </a:p>
          <a:p>
            <a:r>
              <a:rPr lang="en-US" dirty="0"/>
              <a:t>#2 Functional Dependency (FD) Discovery</a:t>
            </a:r>
          </a:p>
          <a:p>
            <a:pPr lvl="1"/>
            <a:r>
              <a:rPr lang="en-US" dirty="0"/>
              <a:t>FDs indicative of relational schema </a:t>
            </a:r>
            <a:br>
              <a:rPr lang="en-US" dirty="0"/>
            </a:br>
            <a:r>
              <a:rPr lang="en-US" dirty="0"/>
              <a:t>(</a:t>
            </a:r>
            <a:r>
              <a:rPr lang="en-US" b="1" dirty="0">
                <a:solidFill>
                  <a:srgbClr val="7889FB"/>
                </a:solidFill>
              </a:rPr>
              <a:t>key candidates</a:t>
            </a:r>
            <a:r>
              <a:rPr lang="en-US" dirty="0"/>
              <a:t>, </a:t>
            </a:r>
            <a:r>
              <a:rPr lang="en-US" b="1" dirty="0">
                <a:solidFill>
                  <a:srgbClr val="7889FB"/>
                </a:solidFill>
              </a:rPr>
              <a:t>normalization</a:t>
            </a:r>
            <a:r>
              <a:rPr lang="en-US" dirty="0"/>
              <a:t>)</a:t>
            </a:r>
          </a:p>
          <a:p>
            <a:pPr lvl="1"/>
            <a:r>
              <a:rPr lang="en-US" dirty="0"/>
              <a:t>Discover minimal, non-trivial dependencies</a:t>
            </a:r>
          </a:p>
          <a:p>
            <a:pPr lvl="1"/>
            <a:r>
              <a:rPr lang="en-US" dirty="0"/>
              <a:t>Extend candidates along </a:t>
            </a:r>
            <a:r>
              <a:rPr lang="en-US" b="1" dirty="0">
                <a:solidFill>
                  <a:schemeClr val="accent1"/>
                </a:solidFill>
              </a:rPr>
              <a:t>set containment lattice</a:t>
            </a:r>
          </a:p>
          <a:p>
            <a:pPr lvl="2"/>
            <a:r>
              <a:rPr lang="en-US" dirty="0"/>
              <a:t>A </a:t>
            </a:r>
            <a:r>
              <a:rPr lang="en-US" dirty="0">
                <a:sym typeface="Wingdings" panose="05000000000000000000" pitchFamily="2" charset="2"/>
              </a:rPr>
              <a:t> C allows pruning {AB}  C (non-minimal)</a:t>
            </a:r>
          </a:p>
          <a:p>
            <a:pPr lvl="2"/>
            <a:r>
              <a:rPr lang="en-US" dirty="0"/>
              <a:t>NOT(A </a:t>
            </a:r>
            <a:r>
              <a:rPr lang="en-US" dirty="0">
                <a:sym typeface="Wingdings" panose="05000000000000000000" pitchFamily="2" charset="2"/>
              </a:rPr>
              <a:t></a:t>
            </a:r>
            <a:r>
              <a:rPr lang="en-US" dirty="0"/>
              <a:t> B) allows pruning A </a:t>
            </a:r>
            <a:r>
              <a:rPr lang="en-US" dirty="0">
                <a:sym typeface="Wingdings" panose="05000000000000000000" pitchFamily="2" charset="2"/>
              </a:rPr>
              <a:t> BC</a:t>
            </a:r>
            <a:r>
              <a:rPr lang="en-US" dirty="0"/>
              <a:t> </a:t>
            </a:r>
          </a:p>
          <a:p>
            <a:endParaRPr lang="en-US" dirty="0"/>
          </a:p>
        </p:txBody>
      </p:sp>
      <p:sp>
        <p:nvSpPr>
          <p:cNvPr id="3" name="Text Placeholder 2">
            <a:extLst>
              <a:ext uri="{FF2B5EF4-FFF2-40B4-BE49-F238E27FC236}">
                <a16:creationId xmlns:a16="http://schemas.microsoft.com/office/drawing/2014/main" id="{FA391B0F-44FA-4DF2-2FBE-8899CA759FD3}"/>
              </a:ext>
            </a:extLst>
          </p:cNvPr>
          <p:cNvSpPr>
            <a:spLocks noGrp="1"/>
          </p:cNvSpPr>
          <p:nvPr>
            <p:ph type="body" sz="quarter" idx="14"/>
          </p:nvPr>
        </p:nvSpPr>
        <p:spPr/>
        <p:txBody>
          <a:bodyPr/>
          <a:lstStyle/>
          <a:p>
            <a:r>
              <a:rPr lang="en-US" dirty="0"/>
              <a:t>Data Profiling</a:t>
            </a:r>
          </a:p>
        </p:txBody>
      </p:sp>
      <p:pic>
        <p:nvPicPr>
          <p:cNvPr id="4" name="Picture 3">
            <a:extLst>
              <a:ext uri="{FF2B5EF4-FFF2-40B4-BE49-F238E27FC236}">
                <a16:creationId xmlns:a16="http://schemas.microsoft.com/office/drawing/2014/main" id="{505EE043-EF95-AA42-1395-609B17AE592A}"/>
              </a:ext>
            </a:extLst>
          </p:cNvPr>
          <p:cNvPicPr>
            <a:picLocks noChangeAspect="1"/>
          </p:cNvPicPr>
          <p:nvPr/>
        </p:nvPicPr>
        <p:blipFill>
          <a:blip r:embed="rId2"/>
          <a:stretch>
            <a:fillRect/>
          </a:stretch>
        </p:blipFill>
        <p:spPr>
          <a:xfrm>
            <a:off x="8821272" y="1268963"/>
            <a:ext cx="3084237" cy="4378284"/>
          </a:xfrm>
          <a:prstGeom prst="rect">
            <a:avLst/>
          </a:prstGeom>
        </p:spPr>
      </p:pic>
      <p:pic>
        <p:nvPicPr>
          <p:cNvPr id="5" name="Picture 4">
            <a:extLst>
              <a:ext uri="{FF2B5EF4-FFF2-40B4-BE49-F238E27FC236}">
                <a16:creationId xmlns:a16="http://schemas.microsoft.com/office/drawing/2014/main" id="{7F4D19EA-2A10-C1B5-5E95-1517311CF5D9}"/>
              </a:ext>
            </a:extLst>
          </p:cNvPr>
          <p:cNvPicPr>
            <a:picLocks noChangeAspect="1"/>
          </p:cNvPicPr>
          <p:nvPr/>
        </p:nvPicPr>
        <p:blipFill>
          <a:blip r:embed="rId3"/>
          <a:stretch>
            <a:fillRect/>
          </a:stretch>
        </p:blipFill>
        <p:spPr>
          <a:xfrm>
            <a:off x="9990210" y="170635"/>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D4EB5141-1DD4-08CF-894C-0779C8C441E2}"/>
              </a:ext>
            </a:extLst>
          </p:cNvPr>
          <p:cNvSpPr txBox="1"/>
          <p:nvPr/>
        </p:nvSpPr>
        <p:spPr>
          <a:xfrm>
            <a:off x="7248084" y="140393"/>
            <a:ext cx="258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Ziawasch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Abedjan</a:t>
            </a:r>
            <a:r>
              <a:rPr lang="en-US" sz="1400" dirty="0">
                <a:latin typeface="Calibri" panose="020F0502020204030204" pitchFamily="34" charset="0"/>
                <a:cs typeface="Calibri" panose="020F0502020204030204" pitchFamily="34" charset="0"/>
              </a:rPr>
              <a:t>, Lukasz </a:t>
            </a:r>
            <a:r>
              <a:rPr lang="en-US" sz="1400" dirty="0" err="1">
                <a:latin typeface="Calibri" panose="020F0502020204030204" pitchFamily="34" charset="0"/>
                <a:cs typeface="Calibri" panose="020F0502020204030204" pitchFamily="34" charset="0"/>
              </a:rPr>
              <a:t>Golab</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Data Profiling: A Tutorial.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831B177F-E495-EF61-6025-08D3D09E24DB}"/>
              </a:ext>
            </a:extLst>
          </p:cNvPr>
          <p:cNvPicPr>
            <a:picLocks noChangeAspect="1"/>
          </p:cNvPicPr>
          <p:nvPr/>
        </p:nvPicPr>
        <p:blipFill>
          <a:blip r:embed="rId4"/>
          <a:stretch>
            <a:fillRect/>
          </a:stretch>
        </p:blipFill>
        <p:spPr>
          <a:xfrm>
            <a:off x="9270683" y="883512"/>
            <a:ext cx="496251" cy="640080"/>
          </a:xfrm>
          <a:prstGeom prst="rect">
            <a:avLst/>
          </a:prstGeom>
          <a:ln w="25400">
            <a:solidFill>
              <a:srgbClr val="7889FB"/>
            </a:solidFill>
          </a:ln>
        </p:spPr>
      </p:pic>
      <p:sp>
        <p:nvSpPr>
          <p:cNvPr id="8" name="TextBox 7">
            <a:extLst>
              <a:ext uri="{FF2B5EF4-FFF2-40B4-BE49-F238E27FC236}">
                <a16:creationId xmlns:a16="http://schemas.microsoft.com/office/drawing/2014/main" id="{BBD094C6-1A47-FAD2-3422-7B42A137BBFF}"/>
              </a:ext>
            </a:extLst>
          </p:cNvPr>
          <p:cNvSpPr txBox="1"/>
          <p:nvPr/>
        </p:nvSpPr>
        <p:spPr>
          <a:xfrm>
            <a:off x="6967770" y="912901"/>
            <a:ext cx="214197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[Dong Deng et al: The Data Civilizer System.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8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12AF4-29F0-36F1-0EEE-317AB1FABF68}"/>
              </a:ext>
            </a:extLst>
          </p:cNvPr>
          <p:cNvSpPr>
            <a:spLocks noGrp="1"/>
          </p:cNvSpPr>
          <p:nvPr>
            <p:ph type="body" sz="quarter" idx="18"/>
          </p:nvPr>
        </p:nvSpPr>
        <p:spPr/>
        <p:txBody>
          <a:bodyPr/>
          <a:lstStyle/>
          <a:p>
            <a:r>
              <a:rPr lang="en-US" dirty="0"/>
              <a:t>Problem</a:t>
            </a:r>
          </a:p>
          <a:p>
            <a:pPr lvl="1"/>
            <a:r>
              <a:rPr lang="en-US" dirty="0"/>
              <a:t>Detect semantic types of columns (e.g., location, date, name)</a:t>
            </a:r>
          </a:p>
          <a:p>
            <a:pPr lvl="1"/>
            <a:r>
              <a:rPr lang="en-US" b="1" dirty="0">
                <a:solidFill>
                  <a:srgbClr val="7889FB"/>
                </a:solidFill>
              </a:rPr>
              <a:t>Use cases: </a:t>
            </a:r>
            <a:r>
              <a:rPr lang="en-US" dirty="0"/>
              <a:t>improved data cleaning, schema matching via semantic types</a:t>
            </a:r>
            <a:endParaRPr lang="en-US" sz="1000" dirty="0"/>
          </a:p>
          <a:p>
            <a:r>
              <a:rPr lang="en-US" dirty="0"/>
              <a:t>Sherlock: DNN-based Type Detection</a:t>
            </a:r>
          </a:p>
          <a:p>
            <a:pPr lvl="1"/>
            <a:r>
              <a:rPr lang="en-US" dirty="0"/>
              <a:t>78 semantic types from T2Dv2 </a:t>
            </a:r>
            <a:r>
              <a:rPr lang="en-US" dirty="0">
                <a:sym typeface="Wingdings" panose="05000000000000000000" pitchFamily="2" charset="2"/>
              </a:rPr>
              <a:t> </a:t>
            </a:r>
            <a:r>
              <a:rPr lang="en-US" dirty="0" err="1">
                <a:sym typeface="Wingdings" panose="05000000000000000000" pitchFamily="2" charset="2"/>
              </a:rPr>
              <a:t>VizNet</a:t>
            </a:r>
            <a:r>
              <a:rPr lang="en-US" dirty="0">
                <a:sym typeface="Wingdings" panose="05000000000000000000" pitchFamily="2" charset="2"/>
              </a:rPr>
              <a:t> extraction</a:t>
            </a:r>
          </a:p>
          <a:p>
            <a:pPr lvl="1"/>
            <a:r>
              <a:rPr lang="en-US" dirty="0">
                <a:sym typeface="Wingdings" panose="05000000000000000000" pitchFamily="2" charset="2"/>
              </a:rPr>
              <a:t>1,588 features from each column, incl global stats</a:t>
            </a:r>
          </a:p>
          <a:p>
            <a:pPr lvl="1"/>
            <a:r>
              <a:rPr lang="en-US" dirty="0">
                <a:sym typeface="Wingdings" panose="05000000000000000000" pitchFamily="2" charset="2"/>
              </a:rPr>
              <a:t>Formulation of type detection as multi-class classification problem</a:t>
            </a:r>
            <a:endParaRPr lang="en-US" dirty="0"/>
          </a:p>
          <a:p>
            <a:endParaRPr lang="en-US" dirty="0"/>
          </a:p>
        </p:txBody>
      </p:sp>
      <p:sp>
        <p:nvSpPr>
          <p:cNvPr id="3" name="Text Placeholder 2">
            <a:extLst>
              <a:ext uri="{FF2B5EF4-FFF2-40B4-BE49-F238E27FC236}">
                <a16:creationId xmlns:a16="http://schemas.microsoft.com/office/drawing/2014/main" id="{BD330AA6-2609-F00A-5878-0760205BAAC0}"/>
              </a:ext>
            </a:extLst>
          </p:cNvPr>
          <p:cNvSpPr>
            <a:spLocks noGrp="1"/>
          </p:cNvSpPr>
          <p:nvPr>
            <p:ph type="body" sz="quarter" idx="14"/>
          </p:nvPr>
        </p:nvSpPr>
        <p:spPr/>
        <p:txBody>
          <a:bodyPr/>
          <a:lstStyle/>
          <a:p>
            <a:r>
              <a:rPr lang="en-US" dirty="0"/>
              <a:t>Semantic Data Type Detection</a:t>
            </a:r>
          </a:p>
        </p:txBody>
      </p:sp>
      <p:pic>
        <p:nvPicPr>
          <p:cNvPr id="4" name="Picture 3">
            <a:extLst>
              <a:ext uri="{FF2B5EF4-FFF2-40B4-BE49-F238E27FC236}">
                <a16:creationId xmlns:a16="http://schemas.microsoft.com/office/drawing/2014/main" id="{822B66FF-DB22-E1A5-BA1B-0EF4A9523AB6}"/>
              </a:ext>
            </a:extLst>
          </p:cNvPr>
          <p:cNvPicPr>
            <a:picLocks noChangeAspect="1"/>
          </p:cNvPicPr>
          <p:nvPr/>
        </p:nvPicPr>
        <p:blipFill>
          <a:blip r:embed="rId2"/>
          <a:stretch>
            <a:fillRect/>
          </a:stretch>
        </p:blipFill>
        <p:spPr>
          <a:xfrm>
            <a:off x="9936881" y="394379"/>
            <a:ext cx="497901" cy="640080"/>
          </a:xfrm>
          <a:prstGeom prst="rect">
            <a:avLst/>
          </a:prstGeom>
          <a:ln w="25400">
            <a:solidFill>
              <a:srgbClr val="7889FB"/>
            </a:solidFill>
          </a:ln>
        </p:spPr>
      </p:pic>
      <p:sp>
        <p:nvSpPr>
          <p:cNvPr id="5" name="TextBox 4">
            <a:extLst>
              <a:ext uri="{FF2B5EF4-FFF2-40B4-BE49-F238E27FC236}">
                <a16:creationId xmlns:a16="http://schemas.microsoft.com/office/drawing/2014/main" id="{AB322AFC-B074-930A-A350-543E5BC8E070}"/>
              </a:ext>
            </a:extLst>
          </p:cNvPr>
          <p:cNvSpPr txBox="1"/>
          <p:nvPr/>
        </p:nvSpPr>
        <p:spPr>
          <a:xfrm>
            <a:off x="7508889" y="273626"/>
            <a:ext cx="231112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Madelon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Hulsebos</a:t>
            </a:r>
            <a:r>
              <a:rPr lang="en-US" sz="1400" dirty="0">
                <a:latin typeface="Calibri" panose="020F0502020204030204" pitchFamily="34" charset="0"/>
                <a:cs typeface="Calibri" panose="020F0502020204030204" pitchFamily="34" charset="0"/>
              </a:rPr>
              <a:t> et al: Sherlock: A Deep Learning Approach to Semantic Data Type Detection. </a:t>
            </a:r>
            <a:r>
              <a:rPr lang="en-US" sz="1400" b="1" dirty="0">
                <a:latin typeface="Calibri" panose="020F0502020204030204" pitchFamily="34" charset="0"/>
                <a:cs typeface="Calibri" panose="020F0502020204030204" pitchFamily="34" charset="0"/>
              </a:rPr>
              <a:t>KDD 2019</a:t>
            </a:r>
            <a:r>
              <a:rPr lang="en-US" sz="1400" dirty="0">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5F12B8FA-A264-BE7A-1D0F-040E20B12E9B}"/>
              </a:ext>
            </a:extLst>
          </p:cNvPr>
          <p:cNvSpPr/>
          <p:nvPr/>
        </p:nvSpPr>
        <p:spPr>
          <a:xfrm>
            <a:off x="7320160" y="2399437"/>
            <a:ext cx="3778655" cy="923330"/>
          </a:xfrm>
          <a:prstGeom prst="rect">
            <a:avLst/>
          </a:prstGeom>
        </p:spPr>
        <p:txBody>
          <a:bodyPr wrap="square">
            <a:spAutoFit/>
          </a:bodyPr>
          <a:lstStyle/>
          <a:p>
            <a:pPr algn="ctr"/>
            <a:r>
              <a:rPr lang="en-US" dirty="0">
                <a:hlinkClick r:id="rId3"/>
              </a:rPr>
              <a:t>http://webdatacommons.org/</a:t>
            </a:r>
            <a:br>
              <a:rPr lang="en-US" dirty="0">
                <a:hlinkClick r:id="rId3"/>
              </a:rPr>
            </a:br>
            <a:r>
              <a:rPr lang="en-US" dirty="0" err="1">
                <a:hlinkClick r:id="rId3"/>
              </a:rPr>
              <a:t>webtables</a:t>
            </a:r>
            <a:r>
              <a:rPr lang="en-US" dirty="0">
                <a:hlinkClick r:id="rId3"/>
              </a:rPr>
              <a:t>/goldstandardV2.html</a:t>
            </a:r>
            <a:br>
              <a:rPr lang="en-US" dirty="0"/>
            </a:br>
            <a:r>
              <a:rPr lang="en-US" dirty="0"/>
              <a:t>(</a:t>
            </a:r>
            <a:r>
              <a:rPr lang="en-US" dirty="0" err="1"/>
              <a:t>DBPedia</a:t>
            </a:r>
            <a:r>
              <a:rPr lang="en-US" dirty="0"/>
              <a:t>, </a:t>
            </a:r>
            <a:r>
              <a:rPr lang="en-US" dirty="0" err="1"/>
              <a:t>Webtables</a:t>
            </a:r>
            <a:r>
              <a:rPr lang="en-US" dirty="0"/>
              <a:t>) </a:t>
            </a:r>
          </a:p>
        </p:txBody>
      </p:sp>
      <p:pic>
        <p:nvPicPr>
          <p:cNvPr id="7" name="Picture 6">
            <a:extLst>
              <a:ext uri="{FF2B5EF4-FFF2-40B4-BE49-F238E27FC236}">
                <a16:creationId xmlns:a16="http://schemas.microsoft.com/office/drawing/2014/main" id="{9B6581E5-4F2D-522A-0710-69DD63BA3DF3}"/>
              </a:ext>
            </a:extLst>
          </p:cNvPr>
          <p:cNvPicPr>
            <a:picLocks noChangeAspect="1"/>
          </p:cNvPicPr>
          <p:nvPr/>
        </p:nvPicPr>
        <p:blipFill>
          <a:blip r:embed="rId4"/>
          <a:stretch>
            <a:fillRect/>
          </a:stretch>
        </p:blipFill>
        <p:spPr>
          <a:xfrm>
            <a:off x="1229509" y="3705726"/>
            <a:ext cx="8857980" cy="1808006"/>
          </a:xfrm>
          <a:prstGeom prst="rect">
            <a:avLst/>
          </a:prstGeom>
        </p:spPr>
      </p:pic>
      <p:sp>
        <p:nvSpPr>
          <p:cNvPr id="8" name="TextBox 7">
            <a:extLst>
              <a:ext uri="{FF2B5EF4-FFF2-40B4-BE49-F238E27FC236}">
                <a16:creationId xmlns:a16="http://schemas.microsoft.com/office/drawing/2014/main" id="{AC4795DB-C655-E19B-4A01-13D072D739B4}"/>
              </a:ext>
            </a:extLst>
          </p:cNvPr>
          <p:cNvSpPr txBox="1"/>
          <p:nvPr/>
        </p:nvSpPr>
        <p:spPr>
          <a:xfrm>
            <a:off x="1966167" y="5528359"/>
            <a:ext cx="443132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(cardinality, uniqueness, </a:t>
            </a:r>
            <a:r>
              <a:rPr lang="en-US" dirty="0" err="1">
                <a:latin typeface="Calibri" panose="020F0502020204030204" pitchFamily="34" charset="0"/>
                <a:cs typeface="Calibri" panose="020F0502020204030204" pitchFamily="34" charset="0"/>
              </a:rPr>
              <a:t>avg</a:t>
            </a:r>
            <a:r>
              <a:rPr lang="en-US" dirty="0">
                <a:latin typeface="Calibri" panose="020F0502020204030204" pitchFamily="34" charset="0"/>
                <a:cs typeface="Calibri" panose="020F0502020204030204" pitchFamily="34" charset="0"/>
              </a:rPr>
              <a:t> #numerical chars) </a:t>
            </a:r>
          </a:p>
        </p:txBody>
      </p:sp>
      <p:cxnSp>
        <p:nvCxnSpPr>
          <p:cNvPr id="9" name="Straight Arrow Connector 8">
            <a:extLst>
              <a:ext uri="{FF2B5EF4-FFF2-40B4-BE49-F238E27FC236}">
                <a16:creationId xmlns:a16="http://schemas.microsoft.com/office/drawing/2014/main" id="{D1BBC309-6068-94FB-1B68-642BEE9DE819}"/>
              </a:ext>
            </a:extLst>
          </p:cNvPr>
          <p:cNvCxnSpPr/>
          <p:nvPr/>
        </p:nvCxnSpPr>
        <p:spPr>
          <a:xfrm>
            <a:off x="6048052" y="5166457"/>
            <a:ext cx="0" cy="3619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5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D4580-6766-516F-FB68-C9185058AA73}"/>
              </a:ext>
            </a:extLst>
          </p:cNvPr>
          <p:cNvSpPr>
            <a:spLocks noGrp="1"/>
          </p:cNvSpPr>
          <p:nvPr>
            <p:ph type="body" sz="quarter" idx="18"/>
          </p:nvPr>
        </p:nvSpPr>
        <p:spPr/>
        <p:txBody>
          <a:bodyPr/>
          <a:lstStyle/>
          <a:p>
            <a:r>
              <a:rPr lang="en-US" dirty="0"/>
              <a:t>Schema Enforcement</a:t>
            </a:r>
          </a:p>
          <a:p>
            <a:pPr lvl="1"/>
            <a:r>
              <a:rPr lang="en-US" dirty="0"/>
              <a:t>Given schema of syntactic and semantic types</a:t>
            </a:r>
          </a:p>
          <a:p>
            <a:pPr lvl="1"/>
            <a:r>
              <a:rPr lang="en-US" b="1" dirty="0"/>
              <a:t>#1</a:t>
            </a:r>
            <a:r>
              <a:rPr lang="en-US" dirty="0"/>
              <a:t> </a:t>
            </a:r>
            <a:r>
              <a:rPr lang="en-US" b="1" dirty="0">
                <a:solidFill>
                  <a:schemeClr val="accent1"/>
                </a:solidFill>
              </a:rPr>
              <a:t>Raise errors</a:t>
            </a:r>
            <a:r>
              <a:rPr lang="en-US" dirty="0"/>
              <a:t> on invalid data ingestion (ACID consistency and atomicity)</a:t>
            </a:r>
          </a:p>
          <a:p>
            <a:pPr lvl="1"/>
            <a:r>
              <a:rPr lang="en-US" b="1" dirty="0"/>
              <a:t>#2 </a:t>
            </a:r>
            <a:r>
              <a:rPr lang="en-US" b="1" dirty="0">
                <a:solidFill>
                  <a:srgbClr val="7889FB"/>
                </a:solidFill>
              </a:rPr>
              <a:t>Leverage schema constraints</a:t>
            </a:r>
            <a:r>
              <a:rPr lang="en-US" dirty="0"/>
              <a:t> for automatic data cleaning </a:t>
            </a:r>
          </a:p>
          <a:p>
            <a:pPr lvl="1"/>
            <a:endParaRPr lang="en-US" dirty="0"/>
          </a:p>
          <a:p>
            <a:r>
              <a:rPr lang="en-US" dirty="0"/>
              <a:t>Schema Evolution</a:t>
            </a:r>
          </a:p>
          <a:p>
            <a:pPr lvl="1"/>
            <a:r>
              <a:rPr lang="en-US" dirty="0"/>
              <a:t>Incremental modification of schema </a:t>
            </a:r>
          </a:p>
          <a:p>
            <a:pPr lvl="1"/>
            <a:r>
              <a:rPr lang="en-US" dirty="0"/>
              <a:t>Handle changes of source data (additional columns, different data types)</a:t>
            </a:r>
          </a:p>
          <a:p>
            <a:pPr lvl="1"/>
            <a:r>
              <a:rPr lang="en-US" dirty="0"/>
              <a:t>Copy vs. in-place modifications (e.g., data type int </a:t>
            </a:r>
            <a:r>
              <a:rPr lang="en-US" dirty="0">
                <a:sym typeface="Wingdings" panose="05000000000000000000" pitchFamily="2" charset="2"/>
              </a:rPr>
              <a:t> string</a:t>
            </a:r>
            <a:r>
              <a:rPr lang="en-US" dirty="0"/>
              <a:t>)</a:t>
            </a:r>
          </a:p>
          <a:p>
            <a:pPr lvl="1"/>
            <a:r>
              <a:rPr lang="en-US" dirty="0"/>
              <a:t>Example: </a:t>
            </a:r>
            <a:r>
              <a:rPr lang="en-US" b="1" dirty="0">
                <a:solidFill>
                  <a:srgbClr val="7889FB"/>
                </a:solidFill>
              </a:rPr>
              <a:t>Delta Lake</a:t>
            </a:r>
          </a:p>
          <a:p>
            <a:endParaRPr lang="en-US" dirty="0"/>
          </a:p>
        </p:txBody>
      </p:sp>
      <p:sp>
        <p:nvSpPr>
          <p:cNvPr id="3" name="Text Placeholder 2">
            <a:extLst>
              <a:ext uri="{FF2B5EF4-FFF2-40B4-BE49-F238E27FC236}">
                <a16:creationId xmlns:a16="http://schemas.microsoft.com/office/drawing/2014/main" id="{CCDB6FAF-5752-071F-563F-61C983384EB5}"/>
              </a:ext>
            </a:extLst>
          </p:cNvPr>
          <p:cNvSpPr>
            <a:spLocks noGrp="1"/>
          </p:cNvSpPr>
          <p:nvPr>
            <p:ph type="body" sz="quarter" idx="14"/>
          </p:nvPr>
        </p:nvSpPr>
        <p:spPr/>
        <p:txBody>
          <a:bodyPr/>
          <a:lstStyle/>
          <a:p>
            <a:r>
              <a:rPr lang="en-US" dirty="0"/>
              <a:t>Schema Enforcement and Evolution</a:t>
            </a:r>
          </a:p>
        </p:txBody>
      </p:sp>
      <p:pic>
        <p:nvPicPr>
          <p:cNvPr id="4" name="Picture 3">
            <a:extLst>
              <a:ext uri="{FF2B5EF4-FFF2-40B4-BE49-F238E27FC236}">
                <a16:creationId xmlns:a16="http://schemas.microsoft.com/office/drawing/2014/main" id="{D53486B0-770C-8A4D-6794-B001807AAEF4}"/>
              </a:ext>
            </a:extLst>
          </p:cNvPr>
          <p:cNvPicPr>
            <a:picLocks noChangeAspect="1"/>
          </p:cNvPicPr>
          <p:nvPr/>
        </p:nvPicPr>
        <p:blipFill>
          <a:blip r:embed="rId2"/>
          <a:stretch>
            <a:fillRect/>
          </a:stretch>
        </p:blipFill>
        <p:spPr>
          <a:xfrm>
            <a:off x="10601607" y="4237000"/>
            <a:ext cx="992061" cy="548640"/>
          </a:xfrm>
          <a:prstGeom prst="rect">
            <a:avLst/>
          </a:prstGeom>
        </p:spPr>
      </p:pic>
      <p:sp>
        <p:nvSpPr>
          <p:cNvPr id="5" name="TextBox 4">
            <a:extLst>
              <a:ext uri="{FF2B5EF4-FFF2-40B4-BE49-F238E27FC236}">
                <a16:creationId xmlns:a16="http://schemas.microsoft.com/office/drawing/2014/main" id="{57171F94-4B20-4E4B-41AA-AEAA07F44BEC}"/>
              </a:ext>
            </a:extLst>
          </p:cNvPr>
          <p:cNvSpPr txBox="1"/>
          <p:nvPr/>
        </p:nvSpPr>
        <p:spPr>
          <a:xfrm>
            <a:off x="7200089" y="4151275"/>
            <a:ext cx="3305175" cy="1169551"/>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[Andreas Neumann, Denny Lee: Enforcing and Evolving the Schema – Diving into Delta Lake Series, </a:t>
            </a:r>
            <a:r>
              <a:rPr lang="en-US" sz="1400" dirty="0">
                <a:latin typeface="Calibri" panose="020F0502020204030204" pitchFamily="34" charset="0"/>
                <a:cs typeface="Calibri" panose="020F0502020204030204" pitchFamily="34" charset="0"/>
                <a:hlinkClick r:id="rId3"/>
              </a:rPr>
              <a:t>https://databricks.com/de/blog/</a:t>
            </a:r>
            <a:br>
              <a:rPr lang="en-US" sz="1400" dirty="0">
                <a:latin typeface="Calibri" panose="020F0502020204030204" pitchFamily="34" charset="0"/>
                <a:cs typeface="Calibri" panose="020F0502020204030204" pitchFamily="34" charset="0"/>
                <a:hlinkClick r:id="rId3"/>
              </a:rPr>
            </a:br>
            <a:r>
              <a:rPr lang="en-US" sz="1400" dirty="0">
                <a:latin typeface="Calibri" panose="020F0502020204030204" pitchFamily="34" charset="0"/>
                <a:cs typeface="Calibri" panose="020F0502020204030204" pitchFamily="34" charset="0"/>
                <a:hlinkClick r:id="rId3"/>
              </a:rPr>
              <a:t>2019/09/24/diving-into-delta-lake-schema-enforcement-evolution.html</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54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19462-CD61-A432-1257-407DB888413C}"/>
              </a:ext>
            </a:extLst>
          </p:cNvPr>
          <p:cNvSpPr>
            <a:spLocks noGrp="1"/>
          </p:cNvSpPr>
          <p:nvPr>
            <p:ph type="body" sz="quarter" idx="18"/>
          </p:nvPr>
        </p:nvSpPr>
        <p:spPr/>
        <p:txBody>
          <a:bodyPr/>
          <a:lstStyle/>
          <a:p>
            <a:r>
              <a:rPr lang="en-US" dirty="0"/>
              <a:t>Problems </a:t>
            </a:r>
          </a:p>
          <a:p>
            <a:pPr lvl="1"/>
            <a:r>
              <a:rPr lang="en-US" b="1" dirty="0"/>
              <a:t>#1 </a:t>
            </a:r>
            <a:r>
              <a:rPr lang="en-US" b="1" dirty="0">
                <a:solidFill>
                  <a:srgbClr val="C40D1E"/>
                </a:solidFill>
              </a:rPr>
              <a:t>Different representations</a:t>
            </a:r>
            <a:r>
              <a:rPr lang="en-US" dirty="0"/>
              <a:t> </a:t>
            </a:r>
            <a:br>
              <a:rPr lang="en-US" dirty="0"/>
            </a:br>
            <a:r>
              <a:rPr lang="en-US" dirty="0"/>
              <a:t>for same categorical value</a:t>
            </a:r>
          </a:p>
          <a:p>
            <a:pPr lvl="1"/>
            <a:r>
              <a:rPr lang="en-US" b="1" dirty="0"/>
              <a:t>#2</a:t>
            </a:r>
            <a:r>
              <a:rPr lang="en-US" dirty="0"/>
              <a:t> </a:t>
            </a:r>
            <a:r>
              <a:rPr lang="en-US" b="1" dirty="0">
                <a:solidFill>
                  <a:srgbClr val="C40D1E"/>
                </a:solidFill>
              </a:rPr>
              <a:t>Concatenated lists</a:t>
            </a:r>
            <a:r>
              <a:rPr lang="en-US" dirty="0"/>
              <a:t> / </a:t>
            </a:r>
            <a:br>
              <a:rPr lang="en-US" dirty="0"/>
            </a:br>
            <a:r>
              <a:rPr lang="en-US" dirty="0"/>
              <a:t>composite features </a:t>
            </a:r>
          </a:p>
          <a:p>
            <a:r>
              <a:rPr lang="en-US" dirty="0"/>
              <a:t>Approach</a:t>
            </a:r>
          </a:p>
          <a:p>
            <a:pPr lvl="1"/>
            <a:r>
              <a:rPr lang="en-US" dirty="0"/>
              <a:t>Identify candidates of string features</a:t>
            </a:r>
          </a:p>
          <a:p>
            <a:pPr lvl="1"/>
            <a:r>
              <a:rPr lang="en-US" dirty="0"/>
              <a:t>Create prompt of feature name and distinct values</a:t>
            </a:r>
          </a:p>
          <a:p>
            <a:pPr lvl="1"/>
            <a:r>
              <a:rPr lang="en-US" b="1" dirty="0">
                <a:solidFill>
                  <a:srgbClr val="7889FB"/>
                </a:solidFill>
              </a:rPr>
              <a:t>Let the LLM</a:t>
            </a:r>
            <a:r>
              <a:rPr lang="en-US" dirty="0"/>
              <a:t> (GPT, Gemini, Llama) </a:t>
            </a:r>
            <a:r>
              <a:rPr lang="en-US" b="1" dirty="0">
                <a:solidFill>
                  <a:srgbClr val="7889FB"/>
                </a:solidFill>
              </a:rPr>
              <a:t>create a mapping</a:t>
            </a:r>
            <a:r>
              <a:rPr lang="en-US" dirty="0"/>
              <a:t> of original to reduce value set </a:t>
            </a:r>
            <a:br>
              <a:rPr lang="en-US" dirty="0"/>
            </a:br>
            <a:r>
              <a:rPr lang="en-US" dirty="0"/>
              <a:t>and </a:t>
            </a:r>
            <a:r>
              <a:rPr lang="en-US" b="1" dirty="0">
                <a:solidFill>
                  <a:srgbClr val="7889FB"/>
                </a:solidFill>
              </a:rPr>
              <a:t>infer feature types</a:t>
            </a:r>
            <a:r>
              <a:rPr lang="en-US" dirty="0">
                <a:solidFill>
                  <a:schemeClr val="tx1"/>
                </a:solidFill>
              </a:rPr>
              <a:t> </a:t>
            </a:r>
            <a:r>
              <a:rPr lang="en-US" dirty="0">
                <a:solidFill>
                  <a:schemeClr val="tx1"/>
                </a:solidFill>
                <a:sym typeface="Wingdings" panose="05000000000000000000" pitchFamily="2" charset="2"/>
              </a:rPr>
              <a:t> </a:t>
            </a:r>
            <a:r>
              <a:rPr lang="en-US" b="1" dirty="0">
                <a:solidFill>
                  <a:srgbClr val="C40D1E"/>
                </a:solidFill>
                <a:sym typeface="Wingdings" panose="05000000000000000000" pitchFamily="2" charset="2"/>
              </a:rPr>
              <a:t>iterative refinement</a:t>
            </a:r>
            <a:r>
              <a:rPr lang="en-US" dirty="0">
                <a:solidFill>
                  <a:schemeClr val="tx1"/>
                </a:solidFill>
                <a:sym typeface="Wingdings" panose="05000000000000000000" pitchFamily="2" charset="2"/>
              </a:rPr>
              <a:t> through multiple LLM interactions</a:t>
            </a:r>
            <a:endParaRPr lang="en-US" dirty="0">
              <a:solidFill>
                <a:schemeClr val="tx1"/>
              </a:solidFill>
            </a:endParaRPr>
          </a:p>
          <a:p>
            <a:r>
              <a:rPr lang="en-US" dirty="0"/>
              <a:t>Results (w/ Gemini-1.5)</a:t>
            </a:r>
          </a:p>
        </p:txBody>
      </p:sp>
      <p:sp>
        <p:nvSpPr>
          <p:cNvPr id="3" name="Text Placeholder 2">
            <a:extLst>
              <a:ext uri="{FF2B5EF4-FFF2-40B4-BE49-F238E27FC236}">
                <a16:creationId xmlns:a16="http://schemas.microsoft.com/office/drawing/2014/main" id="{17F80A71-7F1B-99FD-E772-9F9B982E64C1}"/>
              </a:ext>
            </a:extLst>
          </p:cNvPr>
          <p:cNvSpPr>
            <a:spLocks noGrp="1"/>
          </p:cNvSpPr>
          <p:nvPr>
            <p:ph type="body" sz="quarter" idx="14"/>
          </p:nvPr>
        </p:nvSpPr>
        <p:spPr/>
        <p:txBody>
          <a:bodyPr/>
          <a:lstStyle/>
          <a:p>
            <a:r>
              <a:rPr lang="en-US" dirty="0"/>
              <a:t>LLM-based Schema Refinements</a:t>
            </a:r>
          </a:p>
        </p:txBody>
      </p:sp>
      <p:pic>
        <p:nvPicPr>
          <p:cNvPr id="5" name="Picture 4">
            <a:extLst>
              <a:ext uri="{FF2B5EF4-FFF2-40B4-BE49-F238E27FC236}">
                <a16:creationId xmlns:a16="http://schemas.microsoft.com/office/drawing/2014/main" id="{378755B5-F615-1F64-2C19-BC76D8B9A516}"/>
              </a:ext>
            </a:extLst>
          </p:cNvPr>
          <p:cNvPicPr>
            <a:picLocks noChangeAspect="1"/>
          </p:cNvPicPr>
          <p:nvPr/>
        </p:nvPicPr>
        <p:blipFill>
          <a:blip r:embed="rId2"/>
          <a:stretch>
            <a:fillRect/>
          </a:stretch>
        </p:blipFill>
        <p:spPr>
          <a:xfrm>
            <a:off x="5357309" y="1340195"/>
            <a:ext cx="6488288" cy="2166216"/>
          </a:xfrm>
          <a:prstGeom prst="rect">
            <a:avLst/>
          </a:prstGeom>
        </p:spPr>
      </p:pic>
      <p:pic>
        <p:nvPicPr>
          <p:cNvPr id="7" name="Picture 6">
            <a:extLst>
              <a:ext uri="{FF2B5EF4-FFF2-40B4-BE49-F238E27FC236}">
                <a16:creationId xmlns:a16="http://schemas.microsoft.com/office/drawing/2014/main" id="{840F5CB0-2A3C-7E8A-17C6-B67A8D0ADF67}"/>
              </a:ext>
            </a:extLst>
          </p:cNvPr>
          <p:cNvPicPr>
            <a:picLocks noChangeAspect="1"/>
          </p:cNvPicPr>
          <p:nvPr/>
        </p:nvPicPr>
        <p:blipFill>
          <a:blip r:embed="rId3"/>
          <a:stretch>
            <a:fillRect/>
          </a:stretch>
        </p:blipFill>
        <p:spPr>
          <a:xfrm>
            <a:off x="771712" y="4870563"/>
            <a:ext cx="10854229" cy="894667"/>
          </a:xfrm>
          <a:prstGeom prst="rect">
            <a:avLst/>
          </a:prstGeom>
        </p:spPr>
      </p:pic>
      <p:pic>
        <p:nvPicPr>
          <p:cNvPr id="10" name="Picture 9">
            <a:extLst>
              <a:ext uri="{FF2B5EF4-FFF2-40B4-BE49-F238E27FC236}">
                <a16:creationId xmlns:a16="http://schemas.microsoft.com/office/drawing/2014/main" id="{65FAD3FD-E9A5-3A89-426D-17F86BCD3892}"/>
              </a:ext>
            </a:extLst>
          </p:cNvPr>
          <p:cNvPicPr>
            <a:picLocks noChangeAspect="1"/>
          </p:cNvPicPr>
          <p:nvPr/>
        </p:nvPicPr>
        <p:blipFill>
          <a:blip r:embed="rId4"/>
          <a:stretch>
            <a:fillRect/>
          </a:stretch>
        </p:blipFill>
        <p:spPr>
          <a:xfrm>
            <a:off x="9035196" y="510529"/>
            <a:ext cx="494607" cy="640080"/>
          </a:xfrm>
          <a:prstGeom prst="rect">
            <a:avLst/>
          </a:prstGeom>
          <a:ln w="25400">
            <a:solidFill>
              <a:srgbClr val="7889FB"/>
            </a:solidFill>
          </a:ln>
        </p:spPr>
      </p:pic>
      <p:sp>
        <p:nvSpPr>
          <p:cNvPr id="11" name="TextBox 10">
            <a:extLst>
              <a:ext uri="{FF2B5EF4-FFF2-40B4-BE49-F238E27FC236}">
                <a16:creationId xmlns:a16="http://schemas.microsoft.com/office/drawing/2014/main" id="{91FB7F6C-3E43-C51C-5D30-6B8182F0EED1}"/>
              </a:ext>
            </a:extLst>
          </p:cNvPr>
          <p:cNvSpPr txBox="1"/>
          <p:nvPr/>
        </p:nvSpPr>
        <p:spPr>
          <a:xfrm>
            <a:off x="5303520" y="337495"/>
            <a:ext cx="3621071" cy="954107"/>
          </a:xfrm>
          <a:prstGeom prst="rect">
            <a:avLst/>
          </a:prstGeom>
          <a:noFill/>
        </p:spPr>
        <p:txBody>
          <a:bodyPr wrap="square" lIns="0" rIns="0" rtlCol="0">
            <a:spAutoFit/>
          </a:bodyPr>
          <a:lstStyle/>
          <a:p>
            <a:pPr algn="r"/>
            <a:r>
              <a:rPr lang="en-US" sz="1400" dirty="0">
                <a:solidFill>
                  <a:srgbClr val="000000"/>
                </a:solidFill>
                <a:cs typeface="Calibri" panose="020F0502020204030204" pitchFamily="34" charset="0"/>
              </a:rPr>
              <a:t>[</a:t>
            </a:r>
            <a:r>
              <a:rPr lang="en-US" sz="1400" b="0" i="0" u="none" strike="noStrike" baseline="0" dirty="0"/>
              <a:t>Saeed </a:t>
            </a:r>
            <a:r>
              <a:rPr lang="en-US" sz="1400" b="0" i="0" u="none" strike="noStrike" baseline="0" dirty="0" err="1"/>
              <a:t>Fathollahzadeh</a:t>
            </a:r>
            <a:r>
              <a:rPr lang="en-US" sz="1400" b="0" i="0" u="none" strike="noStrike" baseline="0" dirty="0"/>
              <a:t>, Essam Mansour, Matthias Boehm: </a:t>
            </a:r>
            <a:r>
              <a:rPr lang="en-US" sz="1400" dirty="0" err="1">
                <a:solidFill>
                  <a:srgbClr val="000000"/>
                </a:solidFill>
                <a:cs typeface="Calibri" panose="020F0502020204030204" pitchFamily="34" charset="0"/>
              </a:rPr>
              <a:t>CatDB</a:t>
            </a:r>
            <a:r>
              <a:rPr lang="en-US" sz="1400" dirty="0">
                <a:solidFill>
                  <a:srgbClr val="000000"/>
                </a:solidFill>
                <a:cs typeface="Calibri" panose="020F0502020204030204" pitchFamily="34" charset="0"/>
              </a:rPr>
              <a:t>: Data-catalog-guided, LLM-based, Generation of Data-centric ML Pipelines, </a:t>
            </a:r>
            <a:br>
              <a:rPr lang="en-US" sz="1400" dirty="0">
                <a:solidFill>
                  <a:srgbClr val="000000"/>
                </a:solidFill>
                <a:cs typeface="Calibri" panose="020F0502020204030204" pitchFamily="34" charset="0"/>
              </a:rPr>
            </a:br>
            <a:r>
              <a:rPr lang="en-US" sz="1400" b="1" dirty="0">
                <a:solidFill>
                  <a:srgbClr val="000000"/>
                </a:solidFill>
                <a:cs typeface="Calibri" panose="020F0502020204030204" pitchFamily="34" charset="0"/>
              </a:rPr>
              <a:t>under submission</a:t>
            </a:r>
            <a:r>
              <a:rPr lang="en-US" sz="1400" dirty="0">
                <a:solidFill>
                  <a:srgbClr val="000000"/>
                </a:solidFill>
                <a:cs typeface="Calibri" panose="020F0502020204030204" pitchFamily="34" charset="0"/>
              </a:rPr>
              <a:t>]</a:t>
            </a:r>
          </a:p>
        </p:txBody>
      </p:sp>
      <p:pic>
        <p:nvPicPr>
          <p:cNvPr id="12" name="Picture 11">
            <a:extLst>
              <a:ext uri="{FF2B5EF4-FFF2-40B4-BE49-F238E27FC236}">
                <a16:creationId xmlns:a16="http://schemas.microsoft.com/office/drawing/2014/main" id="{1D48003B-810F-6BEB-5969-CA99D27F2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985" y="327043"/>
            <a:ext cx="702000" cy="856440"/>
          </a:xfrm>
          <a:prstGeom prst="rect">
            <a:avLst/>
          </a:prstGeom>
        </p:spPr>
      </p:pic>
    </p:spTree>
    <p:extLst>
      <p:ext uri="{BB962C8B-B14F-4D97-AF65-F5344CB8AC3E}">
        <p14:creationId xmlns:p14="http://schemas.microsoft.com/office/powerpoint/2010/main" val="34084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6B36D-CE81-19A3-D320-B4F04C4F34A3}"/>
              </a:ext>
            </a:extLst>
          </p:cNvPr>
          <p:cNvSpPr>
            <a:spLocks noGrp="1"/>
          </p:cNvSpPr>
          <p:nvPr>
            <p:ph type="body" sz="quarter" idx="14"/>
          </p:nvPr>
        </p:nvSpPr>
        <p:spPr/>
        <p:txBody>
          <a:bodyPr/>
          <a:lstStyle/>
          <a:p>
            <a:r>
              <a:rPr lang="en-US" dirty="0"/>
              <a:t>Schema Matching</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A45A525B-C7A3-07D2-6D57-DA3DF8CDA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5931CECD-10C0-DEC9-2ADD-0024780ED9DA}"/>
              </a:ext>
            </a:extLst>
          </p:cNvPr>
          <p:cNvSpPr/>
          <p:nvPr/>
        </p:nvSpPr>
        <p:spPr>
          <a:xfrm>
            <a:off x="2849357"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C4D42F56-73DB-298C-1FD3-07D723F69E55}"/>
              </a:ext>
            </a:extLst>
          </p:cNvPr>
          <p:cNvSpPr/>
          <p:nvPr/>
        </p:nvSpPr>
        <p:spPr>
          <a:xfrm>
            <a:off x="5254103"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3B48A367-AAAB-CBE2-27CB-19A7A0E6F394}"/>
              </a:ext>
            </a:extLst>
          </p:cNvPr>
          <p:cNvSpPr/>
          <p:nvPr/>
        </p:nvSpPr>
        <p:spPr>
          <a:xfrm>
            <a:off x="7648599"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44DA8968-D66B-891B-982C-B41AB5D88330}"/>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3280C0-4314-4611-E281-CB14E541ACD3}"/>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87E976-8BFE-9128-D548-4D68F2E20335}"/>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F38CBCDB-E6AD-FA8D-D668-86691530B22E}"/>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82C8F231-A179-BBCC-0E62-A1B01882235E}"/>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381C26C4-3B7E-89BD-CB7F-30449FB86A6B}"/>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12033806-110B-2D45-AFE8-99BD419793BB}"/>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EF63754C-FF71-7A07-7BBC-52607E04C57C}"/>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0DCAFBB-C608-FE7D-0CA0-B319BBBE63C6}"/>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469F077D-9FCD-9D19-133D-298FE7B1B314}"/>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819D3520-BE01-F538-8FDA-01ECD67F1B45}"/>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64A7CDF-7B77-B775-9F11-D901AED1A031}"/>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313E6679-684A-31A1-75BB-A905282521D4}"/>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41169A65-F206-AA96-CFF8-55B7B62BE9D1}"/>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522B3727-DE64-8EDF-AFBE-AA304C122E4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17E091C-1BFE-C6AE-25F6-284A4BA2B3E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17B4FBFF-0854-CFF8-199C-C959A5F4C62C}"/>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2A10EDF0-76A3-4BD6-7EC1-FDEE40F3BFB0}"/>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54A7BAE4-0EF5-5904-1AAE-F4AE364216B0}"/>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B13E9C2A-6B6D-4998-FB11-8C0B9FAF302F}"/>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1EDDE960-FA08-C4F6-76FB-7BBBA974384A}"/>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1441BAA5-7451-1660-F1AF-62AB3CE69FD4}"/>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97E3757D-C0E6-2A75-39F8-51A27D90B0AA}"/>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91AB25F4-4CE5-15FB-9AB8-3486FAA52C8C}"/>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470D9596-1E3A-4770-BC4C-687CDA2157A8}"/>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FAA01B17-C03E-ACD0-9CDA-4A2F802173C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00A85D6-2635-30B5-1426-E474CE39F5E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4ED45BF4-2C7B-7FBD-5544-B1FAB938DEF7}"/>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580B1C9F-AC6D-B891-E4CA-59C2F2E5EA5A}"/>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62BADF13-9BB2-E94C-C448-61C1A01EC5E7}"/>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BD31222A-D604-238F-B9F1-1EAD9EE4FBE1}"/>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0035E2-818F-3870-C9D7-99889E18DF97}"/>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0C4C57F-9CCF-49F5-9896-D217D7725443}"/>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A0B415E-B19E-C487-1980-6CCB188AD712}"/>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5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02C1CB-5580-1F6C-3664-6B7FB846F24E}"/>
              </a:ext>
            </a:extLst>
          </p:cNvPr>
          <p:cNvSpPr>
            <a:spLocks noGrp="1"/>
          </p:cNvSpPr>
          <p:nvPr>
            <p:ph type="body" sz="quarter" idx="18"/>
          </p:nvPr>
        </p:nvSpPr>
        <p:spPr/>
        <p:txBody>
          <a:bodyPr/>
          <a:lstStyle/>
          <a:p>
            <a:r>
              <a:rPr lang="en-US" dirty="0"/>
              <a:t>Motivation</a:t>
            </a:r>
          </a:p>
          <a:p>
            <a:pPr lvl="1"/>
            <a:r>
              <a:rPr lang="en-US" dirty="0"/>
              <a:t>Large and convoluted schemas (# tables, # attributes, structure)</a:t>
            </a:r>
          </a:p>
          <a:p>
            <a:pPr lvl="1"/>
            <a:r>
              <a:rPr lang="en-US" b="1" dirty="0">
                <a:solidFill>
                  <a:srgbClr val="7889FB"/>
                </a:solidFill>
              </a:rPr>
              <a:t>Goal: </a:t>
            </a:r>
            <a:r>
              <a:rPr lang="en-US" dirty="0"/>
              <a:t>generation of matching candidates (refined by user) </a:t>
            </a:r>
          </a:p>
          <a:p>
            <a:pPr lvl="1"/>
            <a:endParaRPr lang="en-US" dirty="0"/>
          </a:p>
          <a:p>
            <a:r>
              <a:rPr lang="en-US" dirty="0"/>
              <a:t>Problem Definition</a:t>
            </a:r>
          </a:p>
          <a:p>
            <a:pPr lvl="1"/>
            <a:r>
              <a:rPr lang="en-US" b="1" dirty="0">
                <a:solidFill>
                  <a:srgbClr val="7889FB"/>
                </a:solidFill>
              </a:rPr>
              <a:t>Given:</a:t>
            </a:r>
            <a:r>
              <a:rPr lang="en-US" dirty="0">
                <a:solidFill>
                  <a:srgbClr val="7889FB"/>
                </a:solidFill>
              </a:rPr>
              <a:t> </a:t>
            </a:r>
            <a:r>
              <a:rPr lang="en-US" dirty="0"/>
              <a:t>two schemas </a:t>
            </a:r>
            <a:r>
              <a:rPr lang="en-US" b="1" dirty="0">
                <a:solidFill>
                  <a:schemeClr val="accent1"/>
                </a:solidFill>
              </a:rPr>
              <a:t>S1</a:t>
            </a:r>
            <a:r>
              <a:rPr lang="en-US" dirty="0"/>
              <a:t> and </a:t>
            </a:r>
            <a:r>
              <a:rPr lang="en-US" b="1" dirty="0">
                <a:solidFill>
                  <a:schemeClr val="accent1"/>
                </a:solidFill>
              </a:rPr>
              <a:t>S2</a:t>
            </a:r>
          </a:p>
          <a:p>
            <a:pPr lvl="1"/>
            <a:r>
              <a:rPr lang="en-US" b="1" dirty="0">
                <a:solidFill>
                  <a:srgbClr val="7889FB"/>
                </a:solidFill>
              </a:rPr>
              <a:t>Goal:</a:t>
            </a:r>
            <a:r>
              <a:rPr lang="en-US" dirty="0"/>
              <a:t> Generate </a:t>
            </a:r>
            <a:r>
              <a:rPr lang="en-US" dirty="0">
                <a:solidFill>
                  <a:schemeClr val="tx1"/>
                </a:solidFill>
              </a:rPr>
              <a:t>correspondences</a:t>
            </a:r>
            <a:r>
              <a:rPr lang="en-US" dirty="0"/>
              <a:t> </a:t>
            </a:r>
            <a:br>
              <a:rPr lang="en-US" dirty="0"/>
            </a:br>
            <a:r>
              <a:rPr lang="en-US" dirty="0"/>
              <a:t>between </a:t>
            </a:r>
            <a:r>
              <a:rPr lang="en-US" b="1" dirty="0">
                <a:solidFill>
                  <a:schemeClr val="accent1"/>
                </a:solidFill>
              </a:rPr>
              <a:t>S1</a:t>
            </a:r>
            <a:r>
              <a:rPr lang="en-US" dirty="0"/>
              <a:t> and </a:t>
            </a:r>
            <a:r>
              <a:rPr lang="en-US" b="1" dirty="0">
                <a:solidFill>
                  <a:schemeClr val="accent1"/>
                </a:solidFill>
              </a:rPr>
              <a:t>S2</a:t>
            </a:r>
          </a:p>
          <a:p>
            <a:pPr lvl="1"/>
            <a:r>
              <a:rPr lang="en-US" b="1" dirty="0">
                <a:solidFill>
                  <a:schemeClr val="accent1"/>
                </a:solidFill>
              </a:rPr>
              <a:t>Correspondence:</a:t>
            </a:r>
            <a:r>
              <a:rPr lang="en-US" dirty="0"/>
              <a:t> </a:t>
            </a:r>
            <a:br>
              <a:rPr lang="en-US" dirty="0"/>
            </a:br>
            <a:r>
              <a:rPr lang="en-US" dirty="0"/>
              <a:t>relationship between </a:t>
            </a:r>
            <a:br>
              <a:rPr lang="en-US" dirty="0"/>
            </a:br>
            <a:r>
              <a:rPr lang="en-US" dirty="0"/>
              <a:t>M elements in S1 and N elements in S2</a:t>
            </a:r>
          </a:p>
          <a:p>
            <a:pPr lvl="1"/>
            <a:r>
              <a:rPr lang="en-US" b="1" dirty="0">
                <a:solidFill>
                  <a:schemeClr val="accent1"/>
                </a:solidFill>
              </a:rPr>
              <a:t>Mapping expression: </a:t>
            </a:r>
            <a:br>
              <a:rPr lang="en-US" dirty="0"/>
            </a:br>
            <a:r>
              <a:rPr lang="en-US" dirty="0"/>
              <a:t>function how elements are related</a:t>
            </a:r>
            <a:br>
              <a:rPr lang="en-US" dirty="0"/>
            </a:br>
            <a:r>
              <a:rPr lang="en-US" dirty="0"/>
              <a:t>(directional or non-directional)</a:t>
            </a:r>
          </a:p>
          <a:p>
            <a:endParaRPr lang="en-US" dirty="0"/>
          </a:p>
        </p:txBody>
      </p:sp>
      <p:sp>
        <p:nvSpPr>
          <p:cNvPr id="4" name="Text Placeholder 3">
            <a:extLst>
              <a:ext uri="{FF2B5EF4-FFF2-40B4-BE49-F238E27FC236}">
                <a16:creationId xmlns:a16="http://schemas.microsoft.com/office/drawing/2014/main" id="{BCFDA00F-FAB2-7CE7-4714-4F03A8ACC409}"/>
              </a:ext>
            </a:extLst>
          </p:cNvPr>
          <p:cNvSpPr>
            <a:spLocks noGrp="1"/>
          </p:cNvSpPr>
          <p:nvPr>
            <p:ph type="body" sz="quarter" idx="14"/>
          </p:nvPr>
        </p:nvSpPr>
        <p:spPr/>
        <p:txBody>
          <a:bodyPr/>
          <a:lstStyle/>
          <a:p>
            <a:r>
              <a:rPr lang="en-US" dirty="0"/>
              <a:t>Overview Schema Matching</a:t>
            </a:r>
          </a:p>
        </p:txBody>
      </p:sp>
      <p:pic>
        <p:nvPicPr>
          <p:cNvPr id="2" name="Picture 1">
            <a:extLst>
              <a:ext uri="{FF2B5EF4-FFF2-40B4-BE49-F238E27FC236}">
                <a16:creationId xmlns:a16="http://schemas.microsoft.com/office/drawing/2014/main" id="{82D9DF69-347A-33B7-0695-16DA60D360D3}"/>
              </a:ext>
            </a:extLst>
          </p:cNvPr>
          <p:cNvPicPr>
            <a:picLocks noChangeAspect="1"/>
          </p:cNvPicPr>
          <p:nvPr/>
        </p:nvPicPr>
        <p:blipFill>
          <a:blip r:embed="rId2"/>
          <a:stretch>
            <a:fillRect/>
          </a:stretch>
        </p:blipFill>
        <p:spPr>
          <a:xfrm>
            <a:off x="9943047" y="407303"/>
            <a:ext cx="502493" cy="640080"/>
          </a:xfrm>
          <a:prstGeom prst="rect">
            <a:avLst/>
          </a:prstGeom>
          <a:ln w="25400">
            <a:solidFill>
              <a:srgbClr val="7889FB"/>
            </a:solidFill>
          </a:ln>
        </p:spPr>
      </p:pic>
      <p:sp>
        <p:nvSpPr>
          <p:cNvPr id="3" name="TextBox 2">
            <a:extLst>
              <a:ext uri="{FF2B5EF4-FFF2-40B4-BE49-F238E27FC236}">
                <a16:creationId xmlns:a16="http://schemas.microsoft.com/office/drawing/2014/main" id="{D3BFE418-2C06-EBD2-FC7C-6E31EA2BD01E}"/>
              </a:ext>
            </a:extLst>
          </p:cNvPr>
          <p:cNvSpPr txBox="1"/>
          <p:nvPr/>
        </p:nvSpPr>
        <p:spPr>
          <a:xfrm>
            <a:off x="7189189" y="257172"/>
            <a:ext cx="2632055"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 </a:t>
            </a:r>
            <a:r>
              <a:rPr lang="en-US" sz="1400" dirty="0">
                <a:latin typeface="Calibri" panose="020F0502020204030204" pitchFamily="34" charset="0"/>
                <a:cs typeface="Calibri" panose="020F0502020204030204" pitchFamily="34" charset="0"/>
              </a:rPr>
              <a:t>(</a:t>
            </a:r>
            <a:r>
              <a:rPr lang="en-US" sz="1400" dirty="0">
                <a:solidFill>
                  <a:schemeClr val="accent1"/>
                </a:solidFill>
                <a:latin typeface="Calibri" panose="020F0502020204030204" pitchFamily="34" charset="0"/>
                <a:cs typeface="Calibri" panose="020F0502020204030204" pitchFamily="34" charset="0"/>
              </a:rPr>
              <a:t>test of time award</a:t>
            </a:r>
            <a:r>
              <a:rPr lang="en-US" sz="1400" dirty="0">
                <a:latin typeface="Calibri" panose="020F0502020204030204" pitchFamily="34" charset="0"/>
                <a:cs typeface="Calibri" panose="020F0502020204030204" pitchFamily="34" charset="0"/>
              </a:rPr>
              <a:t>)]</a:t>
            </a:r>
          </a:p>
        </p:txBody>
      </p:sp>
      <p:graphicFrame>
        <p:nvGraphicFramePr>
          <p:cNvPr id="6" name="Table 5">
            <a:extLst>
              <a:ext uri="{FF2B5EF4-FFF2-40B4-BE49-F238E27FC236}">
                <a16:creationId xmlns:a16="http://schemas.microsoft.com/office/drawing/2014/main" id="{B84454E2-CE96-0D01-F2E4-8C26227AF178}"/>
              </a:ext>
            </a:extLst>
          </p:cNvPr>
          <p:cNvGraphicFramePr>
            <a:graphicFrameLocks noGrp="1"/>
          </p:cNvGraphicFramePr>
          <p:nvPr>
            <p:extLst>
              <p:ext uri="{D42A27DB-BD31-4B8C-83A1-F6EECF244321}">
                <p14:modId xmlns:p14="http://schemas.microsoft.com/office/powerpoint/2010/main" val="3042442028"/>
              </p:ext>
            </p:extLst>
          </p:nvPr>
        </p:nvGraphicFramePr>
        <p:xfrm>
          <a:off x="5492297" y="3437681"/>
          <a:ext cx="2027498" cy="1096715"/>
        </p:xfrm>
        <a:graphic>
          <a:graphicData uri="http://schemas.openxmlformats.org/drawingml/2006/table">
            <a:tbl>
              <a:tblPr firstRow="1" bandRow="1">
                <a:tableStyleId>{5C22544A-7EE6-4342-B048-85BDC9FD1C3A}</a:tableStyleId>
              </a:tblPr>
              <a:tblGrid>
                <a:gridCol w="759903">
                  <a:extLst>
                    <a:ext uri="{9D8B030D-6E8A-4147-A177-3AD203B41FA5}">
                      <a16:colId xmlns:a16="http://schemas.microsoft.com/office/drawing/2014/main" val="1106858737"/>
                    </a:ext>
                  </a:extLst>
                </a:gridCol>
                <a:gridCol w="1267595">
                  <a:extLst>
                    <a:ext uri="{9D8B030D-6E8A-4147-A177-3AD203B41FA5}">
                      <a16:colId xmlns:a16="http://schemas.microsoft.com/office/drawing/2014/main" val="3598699040"/>
                    </a:ext>
                  </a:extLst>
                </a:gridCol>
              </a:tblGrid>
              <a:tr h="219343">
                <a:tc gridSpan="2">
                  <a:txBody>
                    <a:bodyPr/>
                    <a:lstStyle/>
                    <a:p>
                      <a:r>
                        <a:rPr lang="en-US" sz="1400" dirty="0">
                          <a:latin typeface="Consolas" panose="020B0609020204030204" pitchFamily="49" charset="0"/>
                          <a:cs typeface="Calibri" panose="020F0502020204030204" pitchFamily="34" charset="0"/>
                        </a:rPr>
                        <a:t>Books</a:t>
                      </a: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ISBN</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a:latin typeface="Consolas" panose="020B0609020204030204" pitchFamily="49" charset="0"/>
                          <a:cs typeface="Calibri" panose="020F0502020204030204" pitchFamily="34" charset="0"/>
                        </a:rPr>
                        <a:t>Title</a:t>
                      </a:r>
                    </a:p>
                  </a:txBody>
                  <a:tcPr marL="45720" marR="45720" marT="0" marB="0"/>
                </a:tc>
                <a:tc>
                  <a:txBody>
                    <a:bodyPr/>
                    <a:lstStyle/>
                    <a:p>
                      <a:r>
                        <a:rPr lang="en-US" sz="1400" dirty="0">
                          <a:latin typeface="Consolas" panose="020B0609020204030204" pitchFamily="49" charset="0"/>
                          <a:cs typeface="Calibri" panose="020F0502020204030204" pitchFamily="34" charset="0"/>
                        </a:rPr>
                        <a:t>VARCHAR(96)</a:t>
                      </a:r>
                    </a:p>
                  </a:txBody>
                  <a:tcPr marL="45720" marR="45720" marT="0" marB="0"/>
                </a:tc>
                <a:extLst>
                  <a:ext uri="{0D108BD9-81ED-4DB2-BD59-A6C34878D82A}">
                    <a16:rowId xmlns:a16="http://schemas.microsoft.com/office/drawing/2014/main" val="1003336169"/>
                  </a:ext>
                </a:extLst>
              </a:tr>
              <a:tr h="219343">
                <a:tc>
                  <a:txBody>
                    <a:bodyPr/>
                    <a:lstStyle/>
                    <a:p>
                      <a:r>
                        <a:rPr lang="en-US" sz="1400" dirty="0">
                          <a:latin typeface="Consolas" panose="020B0609020204030204" pitchFamily="49" charset="0"/>
                          <a:cs typeface="Calibri" panose="020F0502020204030204" pitchFamily="34" charset="0"/>
                        </a:rPr>
                        <a:t>Author</a:t>
                      </a: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VARCHAR(64)</a:t>
                      </a:r>
                    </a:p>
                  </a:txBody>
                  <a:tcPr marL="45720" marR="45720" marT="0" marB="0"/>
                </a:tc>
                <a:extLst>
                  <a:ext uri="{0D108BD9-81ED-4DB2-BD59-A6C34878D82A}">
                    <a16:rowId xmlns:a16="http://schemas.microsoft.com/office/drawing/2014/main" val="828225337"/>
                  </a:ext>
                </a:extLst>
              </a:tr>
              <a:tr h="219343">
                <a:tc>
                  <a:txBody>
                    <a:bodyPr/>
                    <a:lstStyle/>
                    <a:p>
                      <a:r>
                        <a:rPr lang="en-US" sz="1400" dirty="0">
                          <a:latin typeface="Consolas" panose="020B0609020204030204" pitchFamily="49" charset="0"/>
                          <a:cs typeface="Calibri" panose="020F0502020204030204" pitchFamily="34" charset="0"/>
                        </a:rPr>
                        <a:t>Price</a:t>
                      </a: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bl>
          </a:graphicData>
        </a:graphic>
      </p:graphicFrame>
      <p:graphicFrame>
        <p:nvGraphicFramePr>
          <p:cNvPr id="7" name="Table 6">
            <a:extLst>
              <a:ext uri="{FF2B5EF4-FFF2-40B4-BE49-F238E27FC236}">
                <a16:creationId xmlns:a16="http://schemas.microsoft.com/office/drawing/2014/main" id="{82094867-F855-34A3-D781-11D1C488808D}"/>
              </a:ext>
            </a:extLst>
          </p:cNvPr>
          <p:cNvGraphicFramePr>
            <a:graphicFrameLocks noGrp="1"/>
          </p:cNvGraphicFramePr>
          <p:nvPr>
            <p:extLst>
              <p:ext uri="{D42A27DB-BD31-4B8C-83A1-F6EECF244321}">
                <p14:modId xmlns:p14="http://schemas.microsoft.com/office/powerpoint/2010/main" val="2300212441"/>
              </p:ext>
            </p:extLst>
          </p:nvPr>
        </p:nvGraphicFramePr>
        <p:xfrm>
          <a:off x="8132741" y="2658213"/>
          <a:ext cx="2312799" cy="1523435"/>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8013">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BookInfo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ID</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INT REF</a:t>
                      </a:r>
                      <a:r>
                        <a:rPr lang="en-US" sz="1400" baseline="0" dirty="0">
                          <a:latin typeface="Consolas" panose="020B0609020204030204" pitchFamily="49" charset="0"/>
                          <a:cs typeface="Calibri" panose="020F0502020204030204" pitchFamily="34" charset="0"/>
                        </a:rPr>
                        <a:t> </a:t>
                      </a:r>
                      <a:r>
                        <a:rPr lang="en-US" sz="1400" baseline="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BookTitle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VARCHAR(128)</a:t>
                      </a:r>
                    </a:p>
                  </a:txBody>
                  <a:tcPr marL="45720" marR="45720" marT="0" marB="0"/>
                </a:tc>
                <a:extLst>
                  <a:ext uri="{0D108BD9-81ED-4DB2-BD59-A6C34878D82A}">
                    <a16:rowId xmlns:a16="http://schemas.microsoft.com/office/drawing/2014/main" val="828225337"/>
                  </a:ext>
                </a:extLst>
              </a:tr>
              <a:tr h="219343">
                <a:tc>
                  <a:txBody>
                    <a:bodyPr/>
                    <a:lstStyle/>
                    <a:p>
                      <a:r>
                        <a:rPr lang="en-US" sz="1400" dirty="0" err="1">
                          <a:latin typeface="Consolas" panose="020B0609020204030204" pitchFamily="49" charset="0"/>
                          <a:cs typeface="Calibri" panose="020F0502020204030204" pitchFamily="34" charset="0"/>
                        </a:rPr>
                        <a:t>ListPrice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r h="219343">
                <a:tc>
                  <a:txBody>
                    <a:bodyPr/>
                    <a:lstStyle/>
                    <a:p>
                      <a:r>
                        <a:rPr lang="en-US" sz="1400" dirty="0" err="1">
                          <a:latin typeface="Consolas" panose="020B0609020204030204" pitchFamily="49" charset="0"/>
                          <a:cs typeface="Calibri" panose="020F0502020204030204" pitchFamily="34" charset="0"/>
                        </a:rPr>
                        <a:t>DiscPrice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3840172899"/>
                  </a:ext>
                </a:extLst>
              </a:tr>
            </a:tbl>
          </a:graphicData>
        </a:graphic>
      </p:graphicFrame>
      <p:graphicFrame>
        <p:nvGraphicFramePr>
          <p:cNvPr id="8" name="Table 7">
            <a:extLst>
              <a:ext uri="{FF2B5EF4-FFF2-40B4-BE49-F238E27FC236}">
                <a16:creationId xmlns:a16="http://schemas.microsoft.com/office/drawing/2014/main" id="{9C7A9562-1211-B06B-8054-9CFF8BDE3B4F}"/>
              </a:ext>
            </a:extLst>
          </p:cNvPr>
          <p:cNvGraphicFramePr>
            <a:graphicFrameLocks noGrp="1"/>
          </p:cNvGraphicFramePr>
          <p:nvPr>
            <p:extLst>
              <p:ext uri="{D42A27DB-BD31-4B8C-83A1-F6EECF244321}">
                <p14:modId xmlns:p14="http://schemas.microsoft.com/office/powerpoint/2010/main" val="1085377726"/>
              </p:ext>
            </p:extLst>
          </p:nvPr>
        </p:nvGraphicFramePr>
        <p:xfrm>
          <a:off x="8132741" y="4337959"/>
          <a:ext cx="2314473" cy="877372"/>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9687">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b="1" dirty="0">
                          <a:latin typeface="Consolas" panose="020B0609020204030204" pitchFamily="49" charset="0"/>
                          <a:cs typeface="Calibri" panose="020F0502020204030204" pitchFamily="34" charset="0"/>
                        </a:rPr>
                        <a:t>INT 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LastName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FirstName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828225337"/>
                  </a:ext>
                </a:extLst>
              </a:tr>
            </a:tbl>
          </a:graphicData>
        </a:graphic>
      </p:graphicFrame>
      <p:cxnSp>
        <p:nvCxnSpPr>
          <p:cNvPr id="9" name="Straight Arrow Connector 8">
            <a:extLst>
              <a:ext uri="{FF2B5EF4-FFF2-40B4-BE49-F238E27FC236}">
                <a16:creationId xmlns:a16="http://schemas.microsoft.com/office/drawing/2014/main" id="{4E2BA8E9-98FE-BD3E-4E33-B00C2F763094}"/>
              </a:ext>
            </a:extLst>
          </p:cNvPr>
          <p:cNvCxnSpPr/>
          <p:nvPr/>
        </p:nvCxnSpPr>
        <p:spPr>
          <a:xfrm flipV="1">
            <a:off x="7519795" y="2987569"/>
            <a:ext cx="612946" cy="77372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7CFAF9-4567-4429-20CB-4A232FB92CF0}"/>
              </a:ext>
            </a:extLst>
          </p:cNvPr>
          <p:cNvCxnSpPr>
            <a:stCxn id="6" idx="3"/>
          </p:cNvCxnSpPr>
          <p:nvPr/>
        </p:nvCxnSpPr>
        <p:spPr>
          <a:xfrm flipV="1">
            <a:off x="7519795" y="3640712"/>
            <a:ext cx="612946" cy="3453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34D2A0-0814-0C8C-505F-DC5814FA6B9D}"/>
              </a:ext>
            </a:extLst>
          </p:cNvPr>
          <p:cNvCxnSpPr/>
          <p:nvPr/>
        </p:nvCxnSpPr>
        <p:spPr>
          <a:xfrm flipV="1">
            <a:off x="7519795" y="3871824"/>
            <a:ext cx="612946" cy="57275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3411D2-0AA4-5A1B-716D-81E858091523}"/>
              </a:ext>
            </a:extLst>
          </p:cNvPr>
          <p:cNvCxnSpPr/>
          <p:nvPr/>
        </p:nvCxnSpPr>
        <p:spPr>
          <a:xfrm>
            <a:off x="7519795" y="4181648"/>
            <a:ext cx="612946" cy="7151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9A3D5C-A9FD-040E-3C07-81DA4BCEC490}"/>
              </a:ext>
            </a:extLst>
          </p:cNvPr>
          <p:cNvCxnSpPr/>
          <p:nvPr/>
        </p:nvCxnSpPr>
        <p:spPr>
          <a:xfrm>
            <a:off x="7519795" y="4181648"/>
            <a:ext cx="612946" cy="95626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9179B9-C6A4-6E47-8075-55DC54C8F15D}"/>
              </a:ext>
            </a:extLst>
          </p:cNvPr>
          <p:cNvSpPr txBox="1"/>
          <p:nvPr/>
        </p:nvSpPr>
        <p:spPr>
          <a:xfrm>
            <a:off x="7082568" y="3074113"/>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S1</a:t>
            </a:r>
          </a:p>
        </p:txBody>
      </p:sp>
      <p:sp>
        <p:nvSpPr>
          <p:cNvPr id="15" name="TextBox 14">
            <a:extLst>
              <a:ext uri="{FF2B5EF4-FFF2-40B4-BE49-F238E27FC236}">
                <a16:creationId xmlns:a16="http://schemas.microsoft.com/office/drawing/2014/main" id="{9B248DA4-C4E1-F9C5-66DE-D3B5531ACE5B}"/>
              </a:ext>
            </a:extLst>
          </p:cNvPr>
          <p:cNvSpPr txBox="1"/>
          <p:nvPr/>
        </p:nvSpPr>
        <p:spPr>
          <a:xfrm>
            <a:off x="10006743" y="2283538"/>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S2</a:t>
            </a:r>
          </a:p>
        </p:txBody>
      </p:sp>
    </p:spTree>
    <p:extLst>
      <p:ext uri="{BB962C8B-B14F-4D97-AF65-F5344CB8AC3E}">
        <p14:creationId xmlns:p14="http://schemas.microsoft.com/office/powerpoint/2010/main" val="3221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BDB37-F4C3-DDF2-2230-605004B8325C}"/>
              </a:ext>
            </a:extLst>
          </p:cNvPr>
          <p:cNvSpPr>
            <a:spLocks noGrp="1"/>
          </p:cNvSpPr>
          <p:nvPr>
            <p:ph type="body" sz="quarter" idx="14"/>
          </p:nvPr>
        </p:nvSpPr>
        <p:spPr/>
        <p:txBody>
          <a:bodyPr/>
          <a:lstStyle/>
          <a:p>
            <a:r>
              <a:rPr lang="en-US" dirty="0"/>
              <a:t>System Architecture and Matching Process</a:t>
            </a:r>
          </a:p>
        </p:txBody>
      </p:sp>
      <p:sp>
        <p:nvSpPr>
          <p:cNvPr id="4" name="Text Box 39">
            <a:extLst>
              <a:ext uri="{FF2B5EF4-FFF2-40B4-BE49-F238E27FC236}">
                <a16:creationId xmlns:a16="http://schemas.microsoft.com/office/drawing/2014/main" id="{DBFEC875-7703-B144-33F4-851D90ED7459}"/>
              </a:ext>
            </a:extLst>
          </p:cNvPr>
          <p:cNvSpPr txBox="1">
            <a:spLocks noChangeArrowheads="1"/>
          </p:cNvSpPr>
          <p:nvPr/>
        </p:nvSpPr>
        <p:spPr bwMode="auto">
          <a:xfrm>
            <a:off x="460240" y="1177485"/>
            <a:ext cx="1585690" cy="369332"/>
          </a:xfrm>
          <a:prstGeom prst="rect">
            <a:avLst/>
          </a:prstGeom>
          <a:noFill/>
          <a:ln w="9525" algn="ctr">
            <a:noFill/>
            <a:miter lim="800000"/>
            <a:headEnd/>
            <a:tailEnd/>
          </a:ln>
          <a:effectLst/>
        </p:spPr>
        <p:txBody>
          <a:bodyPr wrap="none">
            <a:spAutoFit/>
          </a:bodyPr>
          <a:lstStyle/>
          <a:p>
            <a:pPr algn="ctr"/>
            <a:r>
              <a:rPr lang="de-DE" b="1" dirty="0">
                <a:latin typeface="Calibri" panose="020F0502020204030204" pitchFamily="34" charset="0"/>
                <a:cs typeface="Calibri" panose="020F0502020204030204" pitchFamily="34" charset="0"/>
              </a:rPr>
              <a:t>Input Schemas</a:t>
            </a:r>
            <a:endParaRPr lang="de-DE" b="1" baseline="-25000" dirty="0">
              <a:latin typeface="Calibri" panose="020F0502020204030204" pitchFamily="34" charset="0"/>
              <a:cs typeface="Calibri" panose="020F0502020204030204" pitchFamily="34" charset="0"/>
            </a:endParaRPr>
          </a:p>
        </p:txBody>
      </p:sp>
      <p:sp>
        <p:nvSpPr>
          <p:cNvPr id="5" name="Text Box 46">
            <a:extLst>
              <a:ext uri="{FF2B5EF4-FFF2-40B4-BE49-F238E27FC236}">
                <a16:creationId xmlns:a16="http://schemas.microsoft.com/office/drawing/2014/main" id="{1CC588C6-EA62-8813-1D9D-10EC947A2B0D}"/>
              </a:ext>
            </a:extLst>
          </p:cNvPr>
          <p:cNvSpPr txBox="1">
            <a:spLocks noChangeArrowheads="1"/>
          </p:cNvSpPr>
          <p:nvPr/>
        </p:nvSpPr>
        <p:spPr bwMode="auto">
          <a:xfrm>
            <a:off x="535933" y="1596453"/>
            <a:ext cx="500063" cy="369332"/>
          </a:xfrm>
          <a:prstGeom prst="rect">
            <a:avLst/>
          </a:prstGeom>
          <a:noFill/>
          <a:ln w="9525" algn="ctr">
            <a:noFill/>
            <a:miter lim="800000"/>
            <a:headEnd/>
            <a:tailEnd/>
          </a:ln>
          <a:effectLst/>
        </p:spPr>
        <p:txBody>
          <a:bodyPr>
            <a:spAutoFit/>
          </a:bodyPr>
          <a:lstStyle/>
          <a:p>
            <a:pPr algn="ctr"/>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6" name="Text Box 47">
            <a:extLst>
              <a:ext uri="{FF2B5EF4-FFF2-40B4-BE49-F238E27FC236}">
                <a16:creationId xmlns:a16="http://schemas.microsoft.com/office/drawing/2014/main" id="{1CD5AD29-A33D-022D-379C-423468448C09}"/>
              </a:ext>
            </a:extLst>
          </p:cNvPr>
          <p:cNvSpPr txBox="1">
            <a:spLocks noChangeArrowheads="1"/>
          </p:cNvSpPr>
          <p:nvPr/>
        </p:nvSpPr>
        <p:spPr bwMode="auto">
          <a:xfrm>
            <a:off x="573123" y="2591852"/>
            <a:ext cx="372218" cy="369332"/>
          </a:xfrm>
          <a:prstGeom prst="rect">
            <a:avLst/>
          </a:prstGeom>
          <a:noFill/>
          <a:ln w="9525" algn="ctr">
            <a:noFill/>
            <a:miter lim="800000"/>
            <a:headEnd/>
            <a:tailEnd/>
          </a:ln>
          <a:effectLst/>
        </p:spPr>
        <p:txBody>
          <a:bodyPr wrap="none">
            <a:spAutoFit/>
          </a:bodyPr>
          <a:lstStyle/>
          <a:p>
            <a:pPr algn="ctr"/>
            <a:r>
              <a:rPr lang="de-DE" b="1">
                <a:latin typeface="Calibri" panose="020F0502020204030204" pitchFamily="34" charset="0"/>
                <a:cs typeface="Calibri" panose="020F0502020204030204" pitchFamily="34" charset="0"/>
              </a:rPr>
              <a:t>S</a:t>
            </a:r>
            <a:r>
              <a:rPr lang="de-DE" b="1" baseline="-25000">
                <a:latin typeface="Calibri" panose="020F0502020204030204" pitchFamily="34" charset="0"/>
                <a:cs typeface="Calibri" panose="020F0502020204030204" pitchFamily="34" charset="0"/>
              </a:rPr>
              <a:t>2</a:t>
            </a:r>
          </a:p>
        </p:txBody>
      </p:sp>
      <p:graphicFrame>
        <p:nvGraphicFramePr>
          <p:cNvPr id="7" name="Group 96">
            <a:extLst>
              <a:ext uri="{FF2B5EF4-FFF2-40B4-BE49-F238E27FC236}">
                <a16:creationId xmlns:a16="http://schemas.microsoft.com/office/drawing/2014/main" id="{92C2F702-C2C8-CED0-3A44-24CA454A6A00}"/>
              </a:ext>
            </a:extLst>
          </p:cNvPr>
          <p:cNvGraphicFramePr>
            <a:graphicFrameLocks/>
          </p:cNvGraphicFramePr>
          <p:nvPr>
            <p:extLst>
              <p:ext uri="{D42A27DB-BD31-4B8C-83A1-F6EECF244321}">
                <p14:modId xmlns:p14="http://schemas.microsoft.com/office/powerpoint/2010/main" val="2487419595"/>
              </p:ext>
            </p:extLst>
          </p:nvPr>
        </p:nvGraphicFramePr>
        <p:xfrm>
          <a:off x="1120133" y="1690116"/>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285">
            <a:extLst>
              <a:ext uri="{FF2B5EF4-FFF2-40B4-BE49-F238E27FC236}">
                <a16:creationId xmlns:a16="http://schemas.microsoft.com/office/drawing/2014/main" id="{830309A6-5350-4B2C-6B68-C94EED1D60E8}"/>
              </a:ext>
            </a:extLst>
          </p:cNvPr>
          <p:cNvGraphicFramePr>
            <a:graphicFrameLocks noGrp="1"/>
          </p:cNvGraphicFramePr>
          <p:nvPr>
            <p:extLst>
              <p:ext uri="{D42A27DB-BD31-4B8C-83A1-F6EECF244321}">
                <p14:modId xmlns:p14="http://schemas.microsoft.com/office/powerpoint/2010/main" val="261981040"/>
              </p:ext>
            </p:extLst>
          </p:nvPr>
        </p:nvGraphicFramePr>
        <p:xfrm>
          <a:off x="740721" y="2048891"/>
          <a:ext cx="317500" cy="298695"/>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tblGrid>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Att4</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Att5</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44">
            <a:extLst>
              <a:ext uri="{FF2B5EF4-FFF2-40B4-BE49-F238E27FC236}">
                <a16:creationId xmlns:a16="http://schemas.microsoft.com/office/drawing/2014/main" id="{C5CC1296-F2FB-21EF-48E2-CA9F210F5A4F}"/>
              </a:ext>
            </a:extLst>
          </p:cNvPr>
          <p:cNvGraphicFramePr>
            <a:graphicFrameLocks noGrp="1"/>
          </p:cNvGraphicFramePr>
          <p:nvPr>
            <p:extLst>
              <p:ext uri="{D42A27DB-BD31-4B8C-83A1-F6EECF244321}">
                <p14:modId xmlns:p14="http://schemas.microsoft.com/office/powerpoint/2010/main" val="766697519"/>
              </p:ext>
            </p:extLst>
          </p:nvPr>
        </p:nvGraphicFramePr>
        <p:xfrm>
          <a:off x="1278883" y="2106041"/>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0" name="AutoShape 287">
            <a:extLst>
              <a:ext uri="{FF2B5EF4-FFF2-40B4-BE49-F238E27FC236}">
                <a16:creationId xmlns:a16="http://schemas.microsoft.com/office/drawing/2014/main" id="{BF8109CD-CF63-4C46-129F-49F26F534F3B}"/>
              </a:ext>
            </a:extLst>
          </p:cNvPr>
          <p:cNvCxnSpPr>
            <a:cxnSpLocks noChangeShapeType="1"/>
          </p:cNvCxnSpPr>
          <p:nvPr/>
        </p:nvCxnSpPr>
        <p:spPr bwMode="auto">
          <a:xfrm>
            <a:off x="1353496" y="1975866"/>
            <a:ext cx="158750" cy="130175"/>
          </a:xfrm>
          <a:prstGeom prst="straightConnector1">
            <a:avLst/>
          </a:prstGeom>
          <a:noFill/>
          <a:ln w="9525">
            <a:solidFill>
              <a:schemeClr val="tx1"/>
            </a:solidFill>
            <a:round/>
            <a:headEnd type="triangle" w="med" len="med"/>
            <a:tailEnd type="triangle" w="med" len="med"/>
          </a:ln>
          <a:effectLst/>
        </p:spPr>
      </p:cxnSp>
      <p:cxnSp>
        <p:nvCxnSpPr>
          <p:cNvPr id="11" name="AutoShape 288">
            <a:extLst>
              <a:ext uri="{FF2B5EF4-FFF2-40B4-BE49-F238E27FC236}">
                <a16:creationId xmlns:a16="http://schemas.microsoft.com/office/drawing/2014/main" id="{85F5165A-55B2-2AA0-13E6-CB2E905BC74F}"/>
              </a:ext>
            </a:extLst>
          </p:cNvPr>
          <p:cNvCxnSpPr>
            <a:cxnSpLocks noChangeShapeType="1"/>
          </p:cNvCxnSpPr>
          <p:nvPr/>
        </p:nvCxnSpPr>
        <p:spPr bwMode="auto">
          <a:xfrm flipH="1">
            <a:off x="974083" y="1975866"/>
            <a:ext cx="220663" cy="73025"/>
          </a:xfrm>
          <a:prstGeom prst="straightConnector1">
            <a:avLst/>
          </a:prstGeom>
          <a:noFill/>
          <a:ln w="9525">
            <a:solidFill>
              <a:schemeClr val="tx1"/>
            </a:solidFill>
            <a:round/>
            <a:headEnd type="triangle" w="med" len="med"/>
            <a:tailEnd type="triangle" w="med" len="med"/>
          </a:ln>
          <a:effectLst/>
        </p:spPr>
      </p:cxnSp>
      <p:grpSp>
        <p:nvGrpSpPr>
          <p:cNvPr id="12" name="Group 11">
            <a:extLst>
              <a:ext uri="{FF2B5EF4-FFF2-40B4-BE49-F238E27FC236}">
                <a16:creationId xmlns:a16="http://schemas.microsoft.com/office/drawing/2014/main" id="{246ACC6C-4A00-BB93-E002-75CFD7F75475}"/>
              </a:ext>
            </a:extLst>
          </p:cNvPr>
          <p:cNvGrpSpPr/>
          <p:nvPr/>
        </p:nvGrpSpPr>
        <p:grpSpPr>
          <a:xfrm>
            <a:off x="825418" y="2723614"/>
            <a:ext cx="885825" cy="387350"/>
            <a:chOff x="431800" y="3151062"/>
            <a:chExt cx="885825" cy="387350"/>
          </a:xfrm>
        </p:grpSpPr>
        <p:sp>
          <p:nvSpPr>
            <p:cNvPr id="13" name="Rectangle 286">
              <a:extLst>
                <a:ext uri="{FF2B5EF4-FFF2-40B4-BE49-F238E27FC236}">
                  <a16:creationId xmlns:a16="http://schemas.microsoft.com/office/drawing/2014/main" id="{A692A0EB-91F0-12D4-B480-2298242E73D3}"/>
                </a:ext>
              </a:extLst>
            </p:cNvPr>
            <p:cNvSpPr>
              <a:spLocks noChangeArrowheads="1"/>
            </p:cNvSpPr>
            <p:nvPr/>
          </p:nvSpPr>
          <p:spPr bwMode="auto">
            <a:xfrm>
              <a:off x="665163"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4" name="AutoShape 289">
              <a:extLst>
                <a:ext uri="{FF2B5EF4-FFF2-40B4-BE49-F238E27FC236}">
                  <a16:creationId xmlns:a16="http://schemas.microsoft.com/office/drawing/2014/main" id="{9D65C699-C574-86F2-A389-6F91D9453992}"/>
                </a:ext>
              </a:extLst>
            </p:cNvPr>
            <p:cNvSpPr>
              <a:spLocks noChangeArrowheads="1"/>
            </p:cNvSpPr>
            <p:nvPr/>
          </p:nvSpPr>
          <p:spPr bwMode="auto">
            <a:xfrm>
              <a:off x="955675" y="3151062"/>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5" name="AutoShape 290">
              <a:extLst>
                <a:ext uri="{FF2B5EF4-FFF2-40B4-BE49-F238E27FC236}">
                  <a16:creationId xmlns:a16="http://schemas.microsoft.com/office/drawing/2014/main" id="{40C37CAD-7F7F-E2B5-5699-07B9E80B153E}"/>
                </a:ext>
              </a:extLst>
            </p:cNvPr>
            <p:cNvCxnSpPr>
              <a:cxnSpLocks noChangeShapeType="1"/>
              <a:stCxn id="13" idx="3"/>
              <a:endCxn id="14" idx="1"/>
            </p:cNvCxnSpPr>
            <p:nvPr/>
          </p:nvCxnSpPr>
          <p:spPr bwMode="auto">
            <a:xfrm>
              <a:off x="857250" y="3195512"/>
              <a:ext cx="98425" cy="0"/>
            </a:xfrm>
            <a:prstGeom prst="straightConnector1">
              <a:avLst/>
            </a:prstGeom>
            <a:noFill/>
            <a:ln w="9525">
              <a:solidFill>
                <a:schemeClr val="tx1"/>
              </a:solidFill>
              <a:round/>
              <a:headEnd/>
              <a:tailEnd/>
            </a:ln>
            <a:effectLst/>
          </p:spPr>
        </p:cxnSp>
        <p:sp>
          <p:nvSpPr>
            <p:cNvPr id="16" name="Rectangle 291">
              <a:extLst>
                <a:ext uri="{FF2B5EF4-FFF2-40B4-BE49-F238E27FC236}">
                  <a16:creationId xmlns:a16="http://schemas.microsoft.com/office/drawing/2014/main" id="{C3EAF357-B9FB-F6FB-BCAC-862500CE1694}"/>
                </a:ext>
              </a:extLst>
            </p:cNvPr>
            <p:cNvSpPr>
              <a:spLocks noChangeArrowheads="1"/>
            </p:cNvSpPr>
            <p:nvPr/>
          </p:nvSpPr>
          <p:spPr bwMode="auto">
            <a:xfrm>
              <a:off x="904875" y="3292350"/>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7" name="AutoShape 292">
              <a:extLst>
                <a:ext uri="{FF2B5EF4-FFF2-40B4-BE49-F238E27FC236}">
                  <a16:creationId xmlns:a16="http://schemas.microsoft.com/office/drawing/2014/main" id="{B6C3D27A-9757-D064-C992-8A719ED46E28}"/>
                </a:ext>
              </a:extLst>
            </p:cNvPr>
            <p:cNvSpPr>
              <a:spLocks noChangeArrowheads="1"/>
            </p:cNvSpPr>
            <p:nvPr/>
          </p:nvSpPr>
          <p:spPr bwMode="auto">
            <a:xfrm>
              <a:off x="1141413" y="3292350"/>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8" name="AutoShape 293">
              <a:extLst>
                <a:ext uri="{FF2B5EF4-FFF2-40B4-BE49-F238E27FC236}">
                  <a16:creationId xmlns:a16="http://schemas.microsoft.com/office/drawing/2014/main" id="{6BE59649-2D50-8F12-25AE-3462ACEFF14B}"/>
                </a:ext>
              </a:extLst>
            </p:cNvPr>
            <p:cNvCxnSpPr>
              <a:cxnSpLocks noChangeShapeType="1"/>
              <a:stCxn id="16" idx="3"/>
              <a:endCxn id="17" idx="1"/>
            </p:cNvCxnSpPr>
            <p:nvPr/>
          </p:nvCxnSpPr>
          <p:spPr bwMode="auto">
            <a:xfrm>
              <a:off x="1096963" y="3336800"/>
              <a:ext cx="44450" cy="0"/>
            </a:xfrm>
            <a:prstGeom prst="straightConnector1">
              <a:avLst/>
            </a:prstGeom>
            <a:noFill/>
            <a:ln w="9525">
              <a:solidFill>
                <a:schemeClr val="tx1"/>
              </a:solidFill>
              <a:round/>
              <a:headEnd/>
              <a:tailEnd/>
            </a:ln>
            <a:effectLst/>
          </p:spPr>
        </p:cxnSp>
        <p:sp>
          <p:nvSpPr>
            <p:cNvPr id="19" name="Rectangle 294">
              <a:extLst>
                <a:ext uri="{FF2B5EF4-FFF2-40B4-BE49-F238E27FC236}">
                  <a16:creationId xmlns:a16="http://schemas.microsoft.com/office/drawing/2014/main" id="{576305B9-8A2A-0CB0-92C7-F95A6D42AA5C}"/>
                </a:ext>
              </a:extLst>
            </p:cNvPr>
            <p:cNvSpPr>
              <a:spLocks noChangeArrowheads="1"/>
            </p:cNvSpPr>
            <p:nvPr/>
          </p:nvSpPr>
          <p:spPr bwMode="auto">
            <a:xfrm>
              <a:off x="431800" y="3447925"/>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0" name="AutoShape 295">
              <a:extLst>
                <a:ext uri="{FF2B5EF4-FFF2-40B4-BE49-F238E27FC236}">
                  <a16:creationId xmlns:a16="http://schemas.microsoft.com/office/drawing/2014/main" id="{948A2290-BCF3-8C40-2201-87CCCAC0E7E3}"/>
                </a:ext>
              </a:extLst>
            </p:cNvPr>
            <p:cNvSpPr>
              <a:spLocks noChangeArrowheads="1"/>
            </p:cNvSpPr>
            <p:nvPr/>
          </p:nvSpPr>
          <p:spPr bwMode="auto">
            <a:xfrm>
              <a:off x="715963" y="3447925"/>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21" name="AutoShape 296">
              <a:extLst>
                <a:ext uri="{FF2B5EF4-FFF2-40B4-BE49-F238E27FC236}">
                  <a16:creationId xmlns:a16="http://schemas.microsoft.com/office/drawing/2014/main" id="{D36F43CC-AF47-1608-EA4D-7FE87A373400}"/>
                </a:ext>
              </a:extLst>
            </p:cNvPr>
            <p:cNvCxnSpPr>
              <a:cxnSpLocks noChangeShapeType="1"/>
              <a:stCxn id="19" idx="3"/>
              <a:endCxn id="20" idx="1"/>
            </p:cNvCxnSpPr>
            <p:nvPr/>
          </p:nvCxnSpPr>
          <p:spPr bwMode="auto">
            <a:xfrm>
              <a:off x="623888" y="3492375"/>
              <a:ext cx="92075" cy="0"/>
            </a:xfrm>
            <a:prstGeom prst="straightConnector1">
              <a:avLst/>
            </a:prstGeom>
            <a:noFill/>
            <a:ln w="9525">
              <a:solidFill>
                <a:schemeClr val="tx1"/>
              </a:solidFill>
              <a:round/>
              <a:headEnd/>
              <a:tailEnd/>
            </a:ln>
            <a:effectLst/>
          </p:spPr>
        </p:cxnSp>
        <p:cxnSp>
          <p:nvCxnSpPr>
            <p:cNvPr id="22" name="AutoShape 297">
              <a:extLst>
                <a:ext uri="{FF2B5EF4-FFF2-40B4-BE49-F238E27FC236}">
                  <a16:creationId xmlns:a16="http://schemas.microsoft.com/office/drawing/2014/main" id="{9233FDC0-0393-86AF-3149-630B25FD16ED}"/>
                </a:ext>
              </a:extLst>
            </p:cNvPr>
            <p:cNvCxnSpPr>
              <a:cxnSpLocks noChangeShapeType="1"/>
              <a:stCxn id="16" idx="0"/>
              <a:endCxn id="14" idx="2"/>
            </p:cNvCxnSpPr>
            <p:nvPr/>
          </p:nvCxnSpPr>
          <p:spPr bwMode="auto">
            <a:xfrm flipH="1" flipV="1">
              <a:off x="1000125" y="3239962"/>
              <a:ext cx="1588" cy="52388"/>
            </a:xfrm>
            <a:prstGeom prst="straightConnector1">
              <a:avLst/>
            </a:prstGeom>
            <a:noFill/>
            <a:ln w="9525">
              <a:solidFill>
                <a:schemeClr val="tx1"/>
              </a:solidFill>
              <a:round/>
              <a:headEnd/>
              <a:tailEnd/>
            </a:ln>
            <a:effectLst/>
          </p:spPr>
        </p:cxnSp>
        <p:sp>
          <p:nvSpPr>
            <p:cNvPr id="23" name="Rectangle 298">
              <a:extLst>
                <a:ext uri="{FF2B5EF4-FFF2-40B4-BE49-F238E27FC236}">
                  <a16:creationId xmlns:a16="http://schemas.microsoft.com/office/drawing/2014/main" id="{420D0F12-6394-8633-CAF4-2A35D032C119}"/>
                </a:ext>
              </a:extLst>
            </p:cNvPr>
            <p:cNvSpPr>
              <a:spLocks noChangeArrowheads="1"/>
            </p:cNvSpPr>
            <p:nvPr/>
          </p:nvSpPr>
          <p:spPr bwMode="auto">
            <a:xfrm>
              <a:off x="1125538"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4" name="Rectangle 299">
              <a:extLst>
                <a:ext uri="{FF2B5EF4-FFF2-40B4-BE49-F238E27FC236}">
                  <a16:creationId xmlns:a16="http://schemas.microsoft.com/office/drawing/2014/main" id="{813F08E0-D393-DEB8-667C-F992C45C75DC}"/>
                </a:ext>
              </a:extLst>
            </p:cNvPr>
            <p:cNvSpPr>
              <a:spLocks noChangeArrowheads="1"/>
            </p:cNvSpPr>
            <p:nvPr/>
          </p:nvSpPr>
          <p:spPr bwMode="auto">
            <a:xfrm>
              <a:off x="1090613" y="344951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25" name="AutoShape 300">
              <a:extLst>
                <a:ext uri="{FF2B5EF4-FFF2-40B4-BE49-F238E27FC236}">
                  <a16:creationId xmlns:a16="http://schemas.microsoft.com/office/drawing/2014/main" id="{FEF8D32C-6B7E-91BE-3E12-E063A474670E}"/>
                </a:ext>
              </a:extLst>
            </p:cNvPr>
            <p:cNvCxnSpPr>
              <a:cxnSpLocks noChangeShapeType="1"/>
              <a:stCxn id="14" idx="3"/>
              <a:endCxn id="23" idx="1"/>
            </p:cNvCxnSpPr>
            <p:nvPr/>
          </p:nvCxnSpPr>
          <p:spPr bwMode="auto">
            <a:xfrm>
              <a:off x="1044575" y="3195512"/>
              <a:ext cx="80963" cy="0"/>
            </a:xfrm>
            <a:prstGeom prst="straightConnector1">
              <a:avLst/>
            </a:prstGeom>
            <a:noFill/>
            <a:ln w="9525">
              <a:solidFill>
                <a:schemeClr val="tx1"/>
              </a:solidFill>
              <a:round/>
              <a:headEnd/>
              <a:tailEnd/>
            </a:ln>
            <a:effectLst/>
          </p:spPr>
        </p:cxnSp>
        <p:cxnSp>
          <p:nvCxnSpPr>
            <p:cNvPr id="26" name="AutoShape 301">
              <a:extLst>
                <a:ext uri="{FF2B5EF4-FFF2-40B4-BE49-F238E27FC236}">
                  <a16:creationId xmlns:a16="http://schemas.microsoft.com/office/drawing/2014/main" id="{50D5A4AA-7C68-5474-EFE0-088533FA257F}"/>
                </a:ext>
              </a:extLst>
            </p:cNvPr>
            <p:cNvCxnSpPr>
              <a:cxnSpLocks noChangeShapeType="1"/>
              <a:stCxn id="24" idx="0"/>
              <a:endCxn id="17" idx="2"/>
            </p:cNvCxnSpPr>
            <p:nvPr/>
          </p:nvCxnSpPr>
          <p:spPr bwMode="auto">
            <a:xfrm flipH="1" flipV="1">
              <a:off x="1185863" y="3381250"/>
              <a:ext cx="1587" cy="68262"/>
            </a:xfrm>
            <a:prstGeom prst="straightConnector1">
              <a:avLst/>
            </a:prstGeom>
            <a:noFill/>
            <a:ln w="9525">
              <a:solidFill>
                <a:schemeClr val="tx1"/>
              </a:solidFill>
              <a:round/>
              <a:headEnd/>
              <a:tailEnd/>
            </a:ln>
            <a:effectLst/>
          </p:spPr>
        </p:cxnSp>
        <p:cxnSp>
          <p:nvCxnSpPr>
            <p:cNvPr id="27" name="AutoShape 302">
              <a:extLst>
                <a:ext uri="{FF2B5EF4-FFF2-40B4-BE49-F238E27FC236}">
                  <a16:creationId xmlns:a16="http://schemas.microsoft.com/office/drawing/2014/main" id="{8E0D54CE-4035-A3E0-A5DC-617B34E8354E}"/>
                </a:ext>
              </a:extLst>
            </p:cNvPr>
            <p:cNvCxnSpPr>
              <a:cxnSpLocks noChangeShapeType="1"/>
              <a:stCxn id="20" idx="0"/>
              <a:endCxn id="13" idx="2"/>
            </p:cNvCxnSpPr>
            <p:nvPr/>
          </p:nvCxnSpPr>
          <p:spPr bwMode="auto">
            <a:xfrm flipV="1">
              <a:off x="760413" y="3239962"/>
              <a:ext cx="1587" cy="207963"/>
            </a:xfrm>
            <a:prstGeom prst="straightConnector1">
              <a:avLst/>
            </a:prstGeom>
            <a:noFill/>
            <a:ln w="9525">
              <a:solidFill>
                <a:schemeClr val="tx1"/>
              </a:solidFill>
              <a:round/>
              <a:headEnd/>
              <a:tailEnd/>
            </a:ln>
            <a:effectLst/>
          </p:spPr>
        </p:cxnSp>
        <p:cxnSp>
          <p:nvCxnSpPr>
            <p:cNvPr id="28" name="AutoShape 303">
              <a:extLst>
                <a:ext uri="{FF2B5EF4-FFF2-40B4-BE49-F238E27FC236}">
                  <a16:creationId xmlns:a16="http://schemas.microsoft.com/office/drawing/2014/main" id="{A152AD60-A7C8-5982-4398-23E65D2845F7}"/>
                </a:ext>
              </a:extLst>
            </p:cNvPr>
            <p:cNvCxnSpPr>
              <a:cxnSpLocks noChangeShapeType="1"/>
              <a:stCxn id="20" idx="3"/>
              <a:endCxn id="24" idx="1"/>
            </p:cNvCxnSpPr>
            <p:nvPr/>
          </p:nvCxnSpPr>
          <p:spPr bwMode="auto">
            <a:xfrm>
              <a:off x="804863" y="3492375"/>
              <a:ext cx="285750" cy="1587"/>
            </a:xfrm>
            <a:prstGeom prst="straightConnector1">
              <a:avLst/>
            </a:prstGeom>
            <a:noFill/>
            <a:ln w="9525">
              <a:solidFill>
                <a:schemeClr val="tx1"/>
              </a:solidFill>
              <a:round/>
              <a:headEnd/>
              <a:tailEnd/>
            </a:ln>
            <a:effectLst/>
          </p:spPr>
        </p:cxnSp>
      </p:grpSp>
      <p:sp>
        <p:nvSpPr>
          <p:cNvPr id="29" name="Rounded Rectangle 29">
            <a:extLst>
              <a:ext uri="{FF2B5EF4-FFF2-40B4-BE49-F238E27FC236}">
                <a16:creationId xmlns:a16="http://schemas.microsoft.com/office/drawing/2014/main" id="{39D37528-0C7E-40E7-82C5-F0E14E78DC80}"/>
              </a:ext>
            </a:extLst>
          </p:cNvPr>
          <p:cNvSpPr/>
          <p:nvPr/>
        </p:nvSpPr>
        <p:spPr>
          <a:xfrm>
            <a:off x="2322900" y="1170239"/>
            <a:ext cx="1788606" cy="2100105"/>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Model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30" name="Rounded Rectangle 55">
            <a:extLst>
              <a:ext uri="{FF2B5EF4-FFF2-40B4-BE49-F238E27FC236}">
                <a16:creationId xmlns:a16="http://schemas.microsoft.com/office/drawing/2014/main" id="{D2F60DE2-E5BE-F6C8-CDE1-50AA2EAF33E8}"/>
              </a:ext>
            </a:extLst>
          </p:cNvPr>
          <p:cNvSpPr/>
          <p:nvPr/>
        </p:nvSpPr>
        <p:spPr>
          <a:xfrm>
            <a:off x="7439200" y="1170238"/>
            <a:ext cx="1788606" cy="2111829"/>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Mapping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31" name="Right Arrow 56">
            <a:extLst>
              <a:ext uri="{FF2B5EF4-FFF2-40B4-BE49-F238E27FC236}">
                <a16:creationId xmlns:a16="http://schemas.microsoft.com/office/drawing/2014/main" id="{922A39D0-733D-1E49-73EF-00E598DD62AA}"/>
              </a:ext>
            </a:extLst>
          </p:cNvPr>
          <p:cNvSpPr/>
          <p:nvPr/>
        </p:nvSpPr>
        <p:spPr>
          <a:xfrm>
            <a:off x="1889945" y="217212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grpSp>
        <p:nvGrpSpPr>
          <p:cNvPr id="32" name="Group 31">
            <a:extLst>
              <a:ext uri="{FF2B5EF4-FFF2-40B4-BE49-F238E27FC236}">
                <a16:creationId xmlns:a16="http://schemas.microsoft.com/office/drawing/2014/main" id="{D6C012F3-5B50-CA23-1782-87E7B8B2EF8E}"/>
              </a:ext>
            </a:extLst>
          </p:cNvPr>
          <p:cNvGrpSpPr/>
          <p:nvPr/>
        </p:nvGrpSpPr>
        <p:grpSpPr>
          <a:xfrm>
            <a:off x="2776839" y="1745123"/>
            <a:ext cx="1089025" cy="441324"/>
            <a:chOff x="1928813" y="4461554"/>
            <a:chExt cx="1089025" cy="441324"/>
          </a:xfrm>
        </p:grpSpPr>
        <p:sp>
          <p:nvSpPr>
            <p:cNvPr id="33" name="Rectangle 6">
              <a:extLst>
                <a:ext uri="{FF2B5EF4-FFF2-40B4-BE49-F238E27FC236}">
                  <a16:creationId xmlns:a16="http://schemas.microsoft.com/office/drawing/2014/main" id="{EC8AB3CE-3F22-B74B-519A-017E6E5B1889}"/>
                </a:ext>
              </a:extLst>
            </p:cNvPr>
            <p:cNvSpPr>
              <a:spLocks noChangeArrowheads="1"/>
            </p:cNvSpPr>
            <p:nvPr/>
          </p:nvSpPr>
          <p:spPr bwMode="auto">
            <a:xfrm>
              <a:off x="2305050" y="44615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4" name="Rectangle 7">
              <a:extLst>
                <a:ext uri="{FF2B5EF4-FFF2-40B4-BE49-F238E27FC236}">
                  <a16:creationId xmlns:a16="http://schemas.microsoft.com/office/drawing/2014/main" id="{7A557FED-35F6-314E-AD28-217839521A62}"/>
                </a:ext>
              </a:extLst>
            </p:cNvPr>
            <p:cNvSpPr>
              <a:spLocks noChangeArrowheads="1"/>
            </p:cNvSpPr>
            <p:nvPr/>
          </p:nvSpPr>
          <p:spPr bwMode="auto">
            <a:xfrm>
              <a:off x="2116138" y="46282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5" name="Rectangle 8">
              <a:extLst>
                <a:ext uri="{FF2B5EF4-FFF2-40B4-BE49-F238E27FC236}">
                  <a16:creationId xmlns:a16="http://schemas.microsoft.com/office/drawing/2014/main" id="{D567DF9A-63C8-FECB-E763-D6BFBBE8C1B5}"/>
                </a:ext>
              </a:extLst>
            </p:cNvPr>
            <p:cNvSpPr>
              <a:spLocks noChangeArrowheads="1"/>
            </p:cNvSpPr>
            <p:nvPr/>
          </p:nvSpPr>
          <p:spPr bwMode="auto">
            <a:xfrm>
              <a:off x="2492375" y="46298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36" name="AutoShape 9">
              <a:extLst>
                <a:ext uri="{FF2B5EF4-FFF2-40B4-BE49-F238E27FC236}">
                  <a16:creationId xmlns:a16="http://schemas.microsoft.com/office/drawing/2014/main" id="{7C0FA06D-FC15-EAF7-32FD-791E491FF7CC}"/>
                </a:ext>
              </a:extLst>
            </p:cNvPr>
            <p:cNvCxnSpPr>
              <a:cxnSpLocks noChangeShapeType="1"/>
              <a:stCxn id="33" idx="2"/>
              <a:endCxn id="35" idx="0"/>
            </p:cNvCxnSpPr>
            <p:nvPr/>
          </p:nvCxnSpPr>
          <p:spPr bwMode="auto">
            <a:xfrm>
              <a:off x="2389188" y="4555216"/>
              <a:ext cx="187325" cy="74612"/>
            </a:xfrm>
            <a:prstGeom prst="straightConnector1">
              <a:avLst/>
            </a:prstGeom>
            <a:noFill/>
            <a:ln w="9525">
              <a:solidFill>
                <a:schemeClr val="tx1"/>
              </a:solidFill>
              <a:round/>
              <a:headEnd/>
              <a:tailEnd type="triangle" w="sm" len="sm"/>
            </a:ln>
            <a:effectLst/>
          </p:spPr>
        </p:cxnSp>
        <p:cxnSp>
          <p:nvCxnSpPr>
            <p:cNvPr id="37" name="AutoShape 10">
              <a:extLst>
                <a:ext uri="{FF2B5EF4-FFF2-40B4-BE49-F238E27FC236}">
                  <a16:creationId xmlns:a16="http://schemas.microsoft.com/office/drawing/2014/main" id="{87D732E3-C097-7A11-80F4-C8D7553DAF48}"/>
                </a:ext>
              </a:extLst>
            </p:cNvPr>
            <p:cNvCxnSpPr>
              <a:cxnSpLocks noChangeShapeType="1"/>
              <a:stCxn id="33" idx="2"/>
              <a:endCxn id="34" idx="0"/>
            </p:cNvCxnSpPr>
            <p:nvPr/>
          </p:nvCxnSpPr>
          <p:spPr bwMode="auto">
            <a:xfrm flipH="1">
              <a:off x="2200275" y="4555216"/>
              <a:ext cx="188913" cy="73025"/>
            </a:xfrm>
            <a:prstGeom prst="straightConnector1">
              <a:avLst/>
            </a:prstGeom>
            <a:noFill/>
            <a:ln w="9525">
              <a:solidFill>
                <a:schemeClr val="tx1"/>
              </a:solidFill>
              <a:round/>
              <a:headEnd/>
              <a:tailEnd type="triangle" w="sm" len="sm"/>
            </a:ln>
            <a:effectLst/>
          </p:spPr>
        </p:cxnSp>
        <p:sp>
          <p:nvSpPr>
            <p:cNvPr id="38" name="Rectangle 11">
              <a:extLst>
                <a:ext uri="{FF2B5EF4-FFF2-40B4-BE49-F238E27FC236}">
                  <a16:creationId xmlns:a16="http://schemas.microsoft.com/office/drawing/2014/main" id="{97088B1A-FCBF-0B65-9A08-5B9448517A24}"/>
                </a:ext>
              </a:extLst>
            </p:cNvPr>
            <p:cNvSpPr>
              <a:spLocks noChangeArrowheads="1"/>
            </p:cNvSpPr>
            <p:nvPr/>
          </p:nvSpPr>
          <p:spPr bwMode="auto">
            <a:xfrm>
              <a:off x="2390775" y="48076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39" name="Rectangle 12">
              <a:extLst>
                <a:ext uri="{FF2B5EF4-FFF2-40B4-BE49-F238E27FC236}">
                  <a16:creationId xmlns:a16="http://schemas.microsoft.com/office/drawing/2014/main" id="{F041D4F4-6121-8CA8-4E14-8C231B876BAB}"/>
                </a:ext>
              </a:extLst>
            </p:cNvPr>
            <p:cNvSpPr>
              <a:spLocks noChangeArrowheads="1"/>
            </p:cNvSpPr>
            <p:nvPr/>
          </p:nvSpPr>
          <p:spPr bwMode="auto">
            <a:xfrm>
              <a:off x="2630488" y="480921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40" name="AutoShape 13">
              <a:extLst>
                <a:ext uri="{FF2B5EF4-FFF2-40B4-BE49-F238E27FC236}">
                  <a16:creationId xmlns:a16="http://schemas.microsoft.com/office/drawing/2014/main" id="{3B5B476D-1857-4940-3CF8-4EFA4C5CE57A}"/>
                </a:ext>
              </a:extLst>
            </p:cNvPr>
            <p:cNvCxnSpPr>
              <a:cxnSpLocks noChangeShapeType="1"/>
              <a:stCxn id="35" idx="2"/>
              <a:endCxn id="39" idx="0"/>
            </p:cNvCxnSpPr>
            <p:nvPr/>
          </p:nvCxnSpPr>
          <p:spPr bwMode="auto">
            <a:xfrm>
              <a:off x="2576513" y="4723491"/>
              <a:ext cx="138113" cy="85725"/>
            </a:xfrm>
            <a:prstGeom prst="straightConnector1">
              <a:avLst/>
            </a:prstGeom>
            <a:noFill/>
            <a:ln w="9525">
              <a:solidFill>
                <a:schemeClr val="tx1"/>
              </a:solidFill>
              <a:round/>
              <a:headEnd/>
              <a:tailEnd type="triangle" w="sm" len="sm"/>
            </a:ln>
            <a:effectLst/>
          </p:spPr>
        </p:cxnSp>
        <p:cxnSp>
          <p:nvCxnSpPr>
            <p:cNvPr id="41" name="AutoShape 14">
              <a:extLst>
                <a:ext uri="{FF2B5EF4-FFF2-40B4-BE49-F238E27FC236}">
                  <a16:creationId xmlns:a16="http://schemas.microsoft.com/office/drawing/2014/main" id="{DCE48884-9E95-45F8-4C54-385370BAE516}"/>
                </a:ext>
              </a:extLst>
            </p:cNvPr>
            <p:cNvCxnSpPr>
              <a:cxnSpLocks noChangeShapeType="1"/>
              <a:stCxn id="35" idx="2"/>
              <a:endCxn id="38" idx="0"/>
            </p:cNvCxnSpPr>
            <p:nvPr/>
          </p:nvCxnSpPr>
          <p:spPr bwMode="auto">
            <a:xfrm flipH="1">
              <a:off x="2474913" y="4723491"/>
              <a:ext cx="101600" cy="84137"/>
            </a:xfrm>
            <a:prstGeom prst="straightConnector1">
              <a:avLst/>
            </a:prstGeom>
            <a:noFill/>
            <a:ln w="9525">
              <a:solidFill>
                <a:schemeClr val="tx1"/>
              </a:solidFill>
              <a:round/>
              <a:headEnd/>
              <a:tailEnd type="triangle" w="sm" len="sm"/>
            </a:ln>
            <a:effectLst/>
          </p:spPr>
        </p:cxnSp>
        <p:sp>
          <p:nvSpPr>
            <p:cNvPr id="42" name="Rectangle 15">
              <a:extLst>
                <a:ext uri="{FF2B5EF4-FFF2-40B4-BE49-F238E27FC236}">
                  <a16:creationId xmlns:a16="http://schemas.microsoft.com/office/drawing/2014/main" id="{BF0DD8B3-B7E2-7A47-7B20-FA5D6EA03F4C}"/>
                </a:ext>
              </a:extLst>
            </p:cNvPr>
            <p:cNvSpPr>
              <a:spLocks noChangeArrowheads="1"/>
            </p:cNvSpPr>
            <p:nvPr/>
          </p:nvSpPr>
          <p:spPr bwMode="auto">
            <a:xfrm>
              <a:off x="2851150" y="4807629"/>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43" name="AutoShape 16">
              <a:extLst>
                <a:ext uri="{FF2B5EF4-FFF2-40B4-BE49-F238E27FC236}">
                  <a16:creationId xmlns:a16="http://schemas.microsoft.com/office/drawing/2014/main" id="{DA6E822C-ADB1-A0E3-ADD8-330790D7ABBC}"/>
                </a:ext>
              </a:extLst>
            </p:cNvPr>
            <p:cNvCxnSpPr>
              <a:cxnSpLocks noChangeShapeType="1"/>
              <a:stCxn id="35" idx="2"/>
              <a:endCxn id="42" idx="0"/>
            </p:cNvCxnSpPr>
            <p:nvPr/>
          </p:nvCxnSpPr>
          <p:spPr bwMode="auto">
            <a:xfrm>
              <a:off x="2576513" y="4723491"/>
              <a:ext cx="358775" cy="84137"/>
            </a:xfrm>
            <a:prstGeom prst="straightConnector1">
              <a:avLst/>
            </a:prstGeom>
            <a:noFill/>
            <a:ln w="9525">
              <a:solidFill>
                <a:schemeClr val="tx1"/>
              </a:solidFill>
              <a:round/>
              <a:headEnd/>
              <a:tailEnd type="triangle" w="sm" len="sm"/>
            </a:ln>
            <a:effectLst/>
          </p:spPr>
        </p:cxnSp>
        <p:sp>
          <p:nvSpPr>
            <p:cNvPr id="44" name="Rectangle 17">
              <a:extLst>
                <a:ext uri="{FF2B5EF4-FFF2-40B4-BE49-F238E27FC236}">
                  <a16:creationId xmlns:a16="http://schemas.microsoft.com/office/drawing/2014/main" id="{354B750A-88D5-C87B-EEE0-A1FD6BACC128}"/>
                </a:ext>
              </a:extLst>
            </p:cNvPr>
            <p:cNvSpPr>
              <a:spLocks noChangeArrowheads="1"/>
            </p:cNvSpPr>
            <p:nvPr/>
          </p:nvSpPr>
          <p:spPr bwMode="auto">
            <a:xfrm>
              <a:off x="1928813" y="48028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45" name="Rectangle 18">
              <a:extLst>
                <a:ext uri="{FF2B5EF4-FFF2-40B4-BE49-F238E27FC236}">
                  <a16:creationId xmlns:a16="http://schemas.microsoft.com/office/drawing/2014/main" id="{F47658B7-0C3D-EFB4-E43C-6FDFDA5BA792}"/>
                </a:ext>
              </a:extLst>
            </p:cNvPr>
            <p:cNvSpPr>
              <a:spLocks noChangeArrowheads="1"/>
            </p:cNvSpPr>
            <p:nvPr/>
          </p:nvSpPr>
          <p:spPr bwMode="auto">
            <a:xfrm>
              <a:off x="2168525" y="48044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46" name="AutoShape 19">
              <a:extLst>
                <a:ext uri="{FF2B5EF4-FFF2-40B4-BE49-F238E27FC236}">
                  <a16:creationId xmlns:a16="http://schemas.microsoft.com/office/drawing/2014/main" id="{131E3016-5742-1A59-1F20-20743DDDA319}"/>
                </a:ext>
              </a:extLst>
            </p:cNvPr>
            <p:cNvCxnSpPr>
              <a:cxnSpLocks noChangeShapeType="1"/>
              <a:stCxn id="34" idx="2"/>
              <a:endCxn id="45" idx="0"/>
            </p:cNvCxnSpPr>
            <p:nvPr/>
          </p:nvCxnSpPr>
          <p:spPr bwMode="auto">
            <a:xfrm>
              <a:off x="2200275" y="4721904"/>
              <a:ext cx="52388" cy="82550"/>
            </a:xfrm>
            <a:prstGeom prst="straightConnector1">
              <a:avLst/>
            </a:prstGeom>
            <a:noFill/>
            <a:ln w="9525">
              <a:solidFill>
                <a:schemeClr val="tx1"/>
              </a:solidFill>
              <a:round/>
              <a:headEnd/>
              <a:tailEnd type="triangle" w="sm" len="sm"/>
            </a:ln>
            <a:effectLst/>
          </p:spPr>
        </p:cxnSp>
        <p:cxnSp>
          <p:nvCxnSpPr>
            <p:cNvPr id="47" name="AutoShape 20">
              <a:extLst>
                <a:ext uri="{FF2B5EF4-FFF2-40B4-BE49-F238E27FC236}">
                  <a16:creationId xmlns:a16="http://schemas.microsoft.com/office/drawing/2014/main" id="{4E45B498-15F2-F4FB-FCCB-25012DA67695}"/>
                </a:ext>
              </a:extLst>
            </p:cNvPr>
            <p:cNvCxnSpPr>
              <a:cxnSpLocks noChangeShapeType="1"/>
              <a:stCxn id="34" idx="2"/>
              <a:endCxn id="44" idx="0"/>
            </p:cNvCxnSpPr>
            <p:nvPr/>
          </p:nvCxnSpPr>
          <p:spPr bwMode="auto">
            <a:xfrm flipH="1">
              <a:off x="2012950" y="4721904"/>
              <a:ext cx="187325" cy="80962"/>
            </a:xfrm>
            <a:prstGeom prst="straightConnector1">
              <a:avLst/>
            </a:prstGeom>
            <a:noFill/>
            <a:ln w="9525">
              <a:solidFill>
                <a:schemeClr val="tx1"/>
              </a:solidFill>
              <a:round/>
              <a:headEnd/>
              <a:tailEnd type="triangle" w="sm" len="sm"/>
            </a:ln>
            <a:effectLst/>
          </p:spPr>
        </p:cxnSp>
      </p:grpSp>
      <p:grpSp>
        <p:nvGrpSpPr>
          <p:cNvPr id="48" name="Group 47">
            <a:extLst>
              <a:ext uri="{FF2B5EF4-FFF2-40B4-BE49-F238E27FC236}">
                <a16:creationId xmlns:a16="http://schemas.microsoft.com/office/drawing/2014/main" id="{87398473-96F6-79FF-0A40-15B29755E664}"/>
              </a:ext>
            </a:extLst>
          </p:cNvPr>
          <p:cNvGrpSpPr/>
          <p:nvPr/>
        </p:nvGrpSpPr>
        <p:grpSpPr>
          <a:xfrm>
            <a:off x="2775845" y="2509301"/>
            <a:ext cx="812801" cy="641350"/>
            <a:chOff x="2038350" y="5336266"/>
            <a:chExt cx="812801" cy="641350"/>
          </a:xfrm>
        </p:grpSpPr>
        <p:sp>
          <p:nvSpPr>
            <p:cNvPr id="49" name="Rectangle 21">
              <a:extLst>
                <a:ext uri="{FF2B5EF4-FFF2-40B4-BE49-F238E27FC236}">
                  <a16:creationId xmlns:a16="http://schemas.microsoft.com/office/drawing/2014/main" id="{A3CD74F7-A200-7ABC-C8AB-9760C33DA93F}"/>
                </a:ext>
              </a:extLst>
            </p:cNvPr>
            <p:cNvSpPr>
              <a:spLocks noChangeArrowheads="1"/>
            </p:cNvSpPr>
            <p:nvPr/>
          </p:nvSpPr>
          <p:spPr bwMode="auto">
            <a:xfrm>
              <a:off x="2414588" y="53362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0" name="Rectangle 22">
              <a:extLst>
                <a:ext uri="{FF2B5EF4-FFF2-40B4-BE49-F238E27FC236}">
                  <a16:creationId xmlns:a16="http://schemas.microsoft.com/office/drawing/2014/main" id="{0179B0E4-E2CF-017C-4FA5-C0B3635ED1D5}"/>
                </a:ext>
              </a:extLst>
            </p:cNvPr>
            <p:cNvSpPr>
              <a:spLocks noChangeArrowheads="1"/>
            </p:cNvSpPr>
            <p:nvPr/>
          </p:nvSpPr>
          <p:spPr bwMode="auto">
            <a:xfrm>
              <a:off x="2225675" y="5502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1" name="Rectangle 23">
              <a:extLst>
                <a:ext uri="{FF2B5EF4-FFF2-40B4-BE49-F238E27FC236}">
                  <a16:creationId xmlns:a16="http://schemas.microsoft.com/office/drawing/2014/main" id="{0D69B05F-E808-71F2-2801-8B9FDC33E281}"/>
                </a:ext>
              </a:extLst>
            </p:cNvPr>
            <p:cNvSpPr>
              <a:spLocks noChangeArrowheads="1"/>
            </p:cNvSpPr>
            <p:nvPr/>
          </p:nvSpPr>
          <p:spPr bwMode="auto">
            <a:xfrm>
              <a:off x="2601913" y="55045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52" name="AutoShape 24">
              <a:extLst>
                <a:ext uri="{FF2B5EF4-FFF2-40B4-BE49-F238E27FC236}">
                  <a16:creationId xmlns:a16="http://schemas.microsoft.com/office/drawing/2014/main" id="{83B7F435-6D14-0E04-F785-371805342646}"/>
                </a:ext>
              </a:extLst>
            </p:cNvPr>
            <p:cNvCxnSpPr>
              <a:cxnSpLocks noChangeShapeType="1"/>
              <a:stCxn id="49" idx="2"/>
              <a:endCxn id="51" idx="0"/>
            </p:cNvCxnSpPr>
            <p:nvPr/>
          </p:nvCxnSpPr>
          <p:spPr bwMode="auto">
            <a:xfrm>
              <a:off x="2498725" y="5429929"/>
              <a:ext cx="187325" cy="74612"/>
            </a:xfrm>
            <a:prstGeom prst="straightConnector1">
              <a:avLst/>
            </a:prstGeom>
            <a:noFill/>
            <a:ln w="9525">
              <a:solidFill>
                <a:schemeClr val="tx1"/>
              </a:solidFill>
              <a:round/>
              <a:headEnd/>
              <a:tailEnd type="triangle" w="sm" len="sm"/>
            </a:ln>
            <a:effectLst/>
          </p:spPr>
        </p:cxnSp>
        <p:cxnSp>
          <p:nvCxnSpPr>
            <p:cNvPr id="53" name="AutoShape 25">
              <a:extLst>
                <a:ext uri="{FF2B5EF4-FFF2-40B4-BE49-F238E27FC236}">
                  <a16:creationId xmlns:a16="http://schemas.microsoft.com/office/drawing/2014/main" id="{5A384494-9687-01D8-1790-0FEBD7EBD60A}"/>
                </a:ext>
              </a:extLst>
            </p:cNvPr>
            <p:cNvCxnSpPr>
              <a:cxnSpLocks noChangeShapeType="1"/>
              <a:stCxn id="49" idx="2"/>
              <a:endCxn id="50" idx="0"/>
            </p:cNvCxnSpPr>
            <p:nvPr/>
          </p:nvCxnSpPr>
          <p:spPr bwMode="auto">
            <a:xfrm flipH="1">
              <a:off x="2309813" y="5429929"/>
              <a:ext cx="188913" cy="73025"/>
            </a:xfrm>
            <a:prstGeom prst="straightConnector1">
              <a:avLst/>
            </a:prstGeom>
            <a:noFill/>
            <a:ln w="9525">
              <a:solidFill>
                <a:schemeClr val="tx1"/>
              </a:solidFill>
              <a:round/>
              <a:headEnd/>
              <a:tailEnd type="triangle" w="sm" len="sm"/>
            </a:ln>
            <a:effectLst/>
          </p:spPr>
        </p:cxnSp>
        <p:sp>
          <p:nvSpPr>
            <p:cNvPr id="54" name="Rectangle 26">
              <a:extLst>
                <a:ext uri="{FF2B5EF4-FFF2-40B4-BE49-F238E27FC236}">
                  <a16:creationId xmlns:a16="http://schemas.microsoft.com/office/drawing/2014/main" id="{7E9A784A-66E9-591F-EDA5-1F1C130AE408}"/>
                </a:ext>
              </a:extLst>
            </p:cNvPr>
            <p:cNvSpPr>
              <a:spLocks noChangeArrowheads="1"/>
            </p:cNvSpPr>
            <p:nvPr/>
          </p:nvSpPr>
          <p:spPr bwMode="auto">
            <a:xfrm>
              <a:off x="2224088" y="58823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5" name="Rectangle 27">
              <a:extLst>
                <a:ext uri="{FF2B5EF4-FFF2-40B4-BE49-F238E27FC236}">
                  <a16:creationId xmlns:a16="http://schemas.microsoft.com/office/drawing/2014/main" id="{1845A78F-6E3B-9273-F2B8-1473C666CF76}"/>
                </a:ext>
              </a:extLst>
            </p:cNvPr>
            <p:cNvSpPr>
              <a:spLocks noChangeArrowheads="1"/>
            </p:cNvSpPr>
            <p:nvPr/>
          </p:nvSpPr>
          <p:spPr bwMode="auto">
            <a:xfrm>
              <a:off x="2463800" y="5883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56" name="AutoShape 28">
              <a:extLst>
                <a:ext uri="{FF2B5EF4-FFF2-40B4-BE49-F238E27FC236}">
                  <a16:creationId xmlns:a16="http://schemas.microsoft.com/office/drawing/2014/main" id="{9CF43507-07C7-57B9-0A50-A846A8B12D02}"/>
                </a:ext>
              </a:extLst>
            </p:cNvPr>
            <p:cNvCxnSpPr>
              <a:cxnSpLocks noChangeShapeType="1"/>
              <a:stCxn id="61" idx="2"/>
              <a:endCxn id="55" idx="0"/>
            </p:cNvCxnSpPr>
            <p:nvPr/>
          </p:nvCxnSpPr>
          <p:spPr bwMode="auto">
            <a:xfrm>
              <a:off x="2492375" y="5772829"/>
              <a:ext cx="55563" cy="111125"/>
            </a:xfrm>
            <a:prstGeom prst="straightConnector1">
              <a:avLst/>
            </a:prstGeom>
            <a:noFill/>
            <a:ln w="9525">
              <a:solidFill>
                <a:schemeClr val="tx1"/>
              </a:solidFill>
              <a:round/>
              <a:headEnd/>
              <a:tailEnd type="triangle" w="sm" len="sm"/>
            </a:ln>
            <a:effectLst/>
          </p:spPr>
        </p:cxnSp>
        <p:cxnSp>
          <p:nvCxnSpPr>
            <p:cNvPr id="57" name="AutoShape 29">
              <a:extLst>
                <a:ext uri="{FF2B5EF4-FFF2-40B4-BE49-F238E27FC236}">
                  <a16:creationId xmlns:a16="http://schemas.microsoft.com/office/drawing/2014/main" id="{39C98486-1128-5298-927C-04EA894CB150}"/>
                </a:ext>
              </a:extLst>
            </p:cNvPr>
            <p:cNvCxnSpPr>
              <a:cxnSpLocks noChangeShapeType="1"/>
              <a:stCxn id="61" idx="2"/>
              <a:endCxn id="54" idx="0"/>
            </p:cNvCxnSpPr>
            <p:nvPr/>
          </p:nvCxnSpPr>
          <p:spPr bwMode="auto">
            <a:xfrm flipH="1">
              <a:off x="2308225" y="5772829"/>
              <a:ext cx="184150" cy="109537"/>
            </a:xfrm>
            <a:prstGeom prst="straightConnector1">
              <a:avLst/>
            </a:prstGeom>
            <a:noFill/>
            <a:ln w="9525">
              <a:solidFill>
                <a:schemeClr val="tx1"/>
              </a:solidFill>
              <a:round/>
              <a:headEnd/>
              <a:tailEnd type="triangle" w="sm" len="sm"/>
            </a:ln>
            <a:effectLst/>
          </p:spPr>
        </p:cxnSp>
        <p:sp>
          <p:nvSpPr>
            <p:cNvPr id="58" name="Rectangle 30">
              <a:extLst>
                <a:ext uri="{FF2B5EF4-FFF2-40B4-BE49-F238E27FC236}">
                  <a16:creationId xmlns:a16="http://schemas.microsoft.com/office/drawing/2014/main" id="{E71A1414-81BE-B8F2-E854-FB491CD278BC}"/>
                </a:ext>
              </a:extLst>
            </p:cNvPr>
            <p:cNvSpPr>
              <a:spLocks noChangeArrowheads="1"/>
            </p:cNvSpPr>
            <p:nvPr/>
          </p:nvSpPr>
          <p:spPr bwMode="auto">
            <a:xfrm>
              <a:off x="2684463" y="5882366"/>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59" name="AutoShape 31">
              <a:extLst>
                <a:ext uri="{FF2B5EF4-FFF2-40B4-BE49-F238E27FC236}">
                  <a16:creationId xmlns:a16="http://schemas.microsoft.com/office/drawing/2014/main" id="{8A9F5CB2-178F-661E-6D73-FE0045E73F46}"/>
                </a:ext>
              </a:extLst>
            </p:cNvPr>
            <p:cNvCxnSpPr>
              <a:cxnSpLocks noChangeShapeType="1"/>
              <a:stCxn id="61" idx="2"/>
              <a:endCxn id="58" idx="0"/>
            </p:cNvCxnSpPr>
            <p:nvPr/>
          </p:nvCxnSpPr>
          <p:spPr bwMode="auto">
            <a:xfrm>
              <a:off x="2492375" y="5772829"/>
              <a:ext cx="276225" cy="109537"/>
            </a:xfrm>
            <a:prstGeom prst="straightConnector1">
              <a:avLst/>
            </a:prstGeom>
            <a:noFill/>
            <a:ln w="9525">
              <a:solidFill>
                <a:schemeClr val="tx1"/>
              </a:solidFill>
              <a:round/>
              <a:headEnd/>
              <a:tailEnd type="triangle" w="sm" len="sm"/>
            </a:ln>
            <a:effectLst/>
          </p:spPr>
        </p:cxnSp>
        <p:sp>
          <p:nvSpPr>
            <p:cNvPr id="60" name="Rectangle 32">
              <a:extLst>
                <a:ext uri="{FF2B5EF4-FFF2-40B4-BE49-F238E27FC236}">
                  <a16:creationId xmlns:a16="http://schemas.microsoft.com/office/drawing/2014/main" id="{4C375DF4-A607-6B45-AD34-1CC5C523FCDB}"/>
                </a:ext>
              </a:extLst>
            </p:cNvPr>
            <p:cNvSpPr>
              <a:spLocks noChangeArrowheads="1"/>
            </p:cNvSpPr>
            <p:nvPr/>
          </p:nvSpPr>
          <p:spPr bwMode="auto">
            <a:xfrm>
              <a:off x="2038350" y="567440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1" name="Rectangle 33">
              <a:extLst>
                <a:ext uri="{FF2B5EF4-FFF2-40B4-BE49-F238E27FC236}">
                  <a16:creationId xmlns:a16="http://schemas.microsoft.com/office/drawing/2014/main" id="{62E21DBE-1E78-FBCD-E806-9D63C59AA92B}"/>
                </a:ext>
              </a:extLst>
            </p:cNvPr>
            <p:cNvSpPr>
              <a:spLocks noChangeArrowheads="1"/>
            </p:cNvSpPr>
            <p:nvPr/>
          </p:nvSpPr>
          <p:spPr bwMode="auto">
            <a:xfrm>
              <a:off x="2408238" y="56791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2" name="AutoShape 34">
              <a:extLst>
                <a:ext uri="{FF2B5EF4-FFF2-40B4-BE49-F238E27FC236}">
                  <a16:creationId xmlns:a16="http://schemas.microsoft.com/office/drawing/2014/main" id="{6452D5EB-31C5-8B91-3956-44A436B23BFF}"/>
                </a:ext>
              </a:extLst>
            </p:cNvPr>
            <p:cNvCxnSpPr>
              <a:cxnSpLocks noChangeShapeType="1"/>
              <a:stCxn id="50" idx="2"/>
              <a:endCxn id="61" idx="0"/>
            </p:cNvCxnSpPr>
            <p:nvPr/>
          </p:nvCxnSpPr>
          <p:spPr bwMode="auto">
            <a:xfrm>
              <a:off x="2309813" y="5596616"/>
              <a:ext cx="182563" cy="82550"/>
            </a:xfrm>
            <a:prstGeom prst="straightConnector1">
              <a:avLst/>
            </a:prstGeom>
            <a:noFill/>
            <a:ln w="9525">
              <a:solidFill>
                <a:schemeClr val="tx1"/>
              </a:solidFill>
              <a:round/>
              <a:headEnd/>
              <a:tailEnd type="triangle" w="sm" len="sm"/>
            </a:ln>
            <a:effectLst/>
          </p:spPr>
        </p:cxnSp>
        <p:cxnSp>
          <p:nvCxnSpPr>
            <p:cNvPr id="63" name="AutoShape 35">
              <a:extLst>
                <a:ext uri="{FF2B5EF4-FFF2-40B4-BE49-F238E27FC236}">
                  <a16:creationId xmlns:a16="http://schemas.microsoft.com/office/drawing/2014/main" id="{BB0F6912-7ECC-2E1B-CB0A-9B72D68A53B7}"/>
                </a:ext>
              </a:extLst>
            </p:cNvPr>
            <p:cNvCxnSpPr>
              <a:cxnSpLocks noChangeShapeType="1"/>
              <a:stCxn id="51" idx="2"/>
              <a:endCxn id="61" idx="0"/>
            </p:cNvCxnSpPr>
            <p:nvPr/>
          </p:nvCxnSpPr>
          <p:spPr bwMode="auto">
            <a:xfrm flipH="1">
              <a:off x="2492375" y="5598204"/>
              <a:ext cx="193675" cy="80962"/>
            </a:xfrm>
            <a:prstGeom prst="straightConnector1">
              <a:avLst/>
            </a:prstGeom>
            <a:noFill/>
            <a:ln w="9525">
              <a:solidFill>
                <a:schemeClr val="tx1"/>
              </a:solidFill>
              <a:round/>
              <a:headEnd/>
              <a:tailEnd type="triangle" w="sm" len="sm"/>
            </a:ln>
            <a:effectLst/>
          </p:spPr>
        </p:cxnSp>
        <p:cxnSp>
          <p:nvCxnSpPr>
            <p:cNvPr id="64" name="AutoShape 36">
              <a:extLst>
                <a:ext uri="{FF2B5EF4-FFF2-40B4-BE49-F238E27FC236}">
                  <a16:creationId xmlns:a16="http://schemas.microsoft.com/office/drawing/2014/main" id="{B7661960-5BBB-7E0C-3916-02510E79C2D0}"/>
                </a:ext>
              </a:extLst>
            </p:cNvPr>
            <p:cNvCxnSpPr>
              <a:cxnSpLocks noChangeShapeType="1"/>
              <a:stCxn id="50" idx="2"/>
              <a:endCxn id="60" idx="0"/>
            </p:cNvCxnSpPr>
            <p:nvPr/>
          </p:nvCxnSpPr>
          <p:spPr bwMode="auto">
            <a:xfrm flipH="1">
              <a:off x="2122488" y="5596616"/>
              <a:ext cx="187325" cy="77787"/>
            </a:xfrm>
            <a:prstGeom prst="straightConnector1">
              <a:avLst/>
            </a:prstGeom>
            <a:noFill/>
            <a:ln w="9525">
              <a:solidFill>
                <a:schemeClr val="tx1"/>
              </a:solidFill>
              <a:round/>
              <a:headEnd/>
              <a:tailEnd type="triangle" w="sm" len="sm"/>
            </a:ln>
            <a:effectLst/>
          </p:spPr>
        </p:cxnSp>
      </p:grpSp>
      <p:sp>
        <p:nvSpPr>
          <p:cNvPr id="65" name="Text Box 37">
            <a:extLst>
              <a:ext uri="{FF2B5EF4-FFF2-40B4-BE49-F238E27FC236}">
                <a16:creationId xmlns:a16="http://schemas.microsoft.com/office/drawing/2014/main" id="{EBBAEE35-C728-0124-8B47-EE474586F785}"/>
              </a:ext>
            </a:extLst>
          </p:cNvPr>
          <p:cNvSpPr txBox="1">
            <a:spLocks noChangeArrowheads="1"/>
          </p:cNvSpPr>
          <p:nvPr/>
        </p:nvSpPr>
        <p:spPr bwMode="auto">
          <a:xfrm>
            <a:off x="2478496" y="1645563"/>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66" name="Text Box 38">
            <a:extLst>
              <a:ext uri="{FF2B5EF4-FFF2-40B4-BE49-F238E27FC236}">
                <a16:creationId xmlns:a16="http://schemas.microsoft.com/office/drawing/2014/main" id="{CAA5E0F9-AF9A-5646-08AA-24F16BB596DB}"/>
              </a:ext>
            </a:extLst>
          </p:cNvPr>
          <p:cNvSpPr txBox="1">
            <a:spLocks noChangeArrowheads="1"/>
          </p:cNvSpPr>
          <p:nvPr/>
        </p:nvSpPr>
        <p:spPr bwMode="auto">
          <a:xfrm>
            <a:off x="2473733" y="2406117"/>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2</a:t>
            </a:r>
          </a:p>
        </p:txBody>
      </p:sp>
      <p:sp>
        <p:nvSpPr>
          <p:cNvPr id="67" name="TextBox 66">
            <a:extLst>
              <a:ext uri="{FF2B5EF4-FFF2-40B4-BE49-F238E27FC236}">
                <a16:creationId xmlns:a16="http://schemas.microsoft.com/office/drawing/2014/main" id="{9E66B253-4DBA-3859-685B-487CE03A934C}"/>
              </a:ext>
            </a:extLst>
          </p:cNvPr>
          <p:cNvSpPr txBox="1"/>
          <p:nvPr/>
        </p:nvSpPr>
        <p:spPr>
          <a:xfrm>
            <a:off x="3449938" y="2236491"/>
            <a:ext cx="618993"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DAG IR</a:t>
            </a:r>
          </a:p>
        </p:txBody>
      </p:sp>
      <p:sp>
        <p:nvSpPr>
          <p:cNvPr id="68" name="Rounded Rectangle 93">
            <a:extLst>
              <a:ext uri="{FF2B5EF4-FFF2-40B4-BE49-F238E27FC236}">
                <a16:creationId xmlns:a16="http://schemas.microsoft.com/office/drawing/2014/main" id="{98833D4B-1660-8BE2-6E1C-0B29AB8DD319}"/>
              </a:ext>
            </a:extLst>
          </p:cNvPr>
          <p:cNvSpPr/>
          <p:nvPr/>
        </p:nvSpPr>
        <p:spPr>
          <a:xfrm>
            <a:off x="2071691" y="3362461"/>
            <a:ext cx="7322492" cy="2369733"/>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69" name="Text Box 305">
            <a:extLst>
              <a:ext uri="{FF2B5EF4-FFF2-40B4-BE49-F238E27FC236}">
                <a16:creationId xmlns:a16="http://schemas.microsoft.com/office/drawing/2014/main" id="{F8ADBB33-DB4B-8DC0-0807-F7E1464DE12A}"/>
              </a:ext>
            </a:extLst>
          </p:cNvPr>
          <p:cNvSpPr txBox="1">
            <a:spLocks noChangeArrowheads="1"/>
          </p:cNvSpPr>
          <p:nvPr/>
        </p:nvSpPr>
        <p:spPr bwMode="auto">
          <a:xfrm>
            <a:off x="2339940" y="3922665"/>
            <a:ext cx="1390369"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12</a:t>
            </a:r>
            <a:r>
              <a:rPr lang="de-DE" b="1" dirty="0">
                <a:latin typeface="Consolas" panose="020B0609020204030204" pitchFamily="49" charset="0"/>
                <a:cs typeface="Calibri" panose="020F0502020204030204" pitchFamily="34" charset="0"/>
              </a:rPr>
              <a:t>,…}</a:t>
            </a:r>
          </a:p>
        </p:txBody>
      </p:sp>
      <p:sp>
        <p:nvSpPr>
          <p:cNvPr id="70" name="Text Box 306">
            <a:extLst>
              <a:ext uri="{FF2B5EF4-FFF2-40B4-BE49-F238E27FC236}">
                <a16:creationId xmlns:a16="http://schemas.microsoft.com/office/drawing/2014/main" id="{8D24E376-46E1-1A68-74CB-A9CA7DC62356}"/>
              </a:ext>
            </a:extLst>
          </p:cNvPr>
          <p:cNvSpPr txBox="1">
            <a:spLocks noChangeArrowheads="1"/>
          </p:cNvSpPr>
          <p:nvPr/>
        </p:nvSpPr>
        <p:spPr bwMode="auto">
          <a:xfrm>
            <a:off x="2330415" y="4413379"/>
            <a:ext cx="1399255"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22</a:t>
            </a:r>
            <a:r>
              <a:rPr lang="de-DE" b="1" dirty="0">
                <a:latin typeface="Consolas" panose="020B0609020204030204" pitchFamily="49" charset="0"/>
                <a:cs typeface="Calibri" panose="020F0502020204030204" pitchFamily="34" charset="0"/>
              </a:rPr>
              <a:t>,…}</a:t>
            </a:r>
          </a:p>
        </p:txBody>
      </p:sp>
      <p:sp>
        <p:nvSpPr>
          <p:cNvPr id="71" name="AutoShape 307">
            <a:extLst>
              <a:ext uri="{FF2B5EF4-FFF2-40B4-BE49-F238E27FC236}">
                <a16:creationId xmlns:a16="http://schemas.microsoft.com/office/drawing/2014/main" id="{3AA79FFE-31B3-0F75-09FC-2BE91DF4C2F2}"/>
              </a:ext>
            </a:extLst>
          </p:cNvPr>
          <p:cNvSpPr>
            <a:spLocks noChangeArrowheads="1"/>
          </p:cNvSpPr>
          <p:nvPr/>
        </p:nvSpPr>
        <p:spPr bwMode="auto">
          <a:xfrm>
            <a:off x="4305759" y="3632682"/>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1</a:t>
            </a:r>
          </a:p>
        </p:txBody>
      </p:sp>
      <p:sp>
        <p:nvSpPr>
          <p:cNvPr id="72" name="AutoShape 309">
            <a:extLst>
              <a:ext uri="{FF2B5EF4-FFF2-40B4-BE49-F238E27FC236}">
                <a16:creationId xmlns:a16="http://schemas.microsoft.com/office/drawing/2014/main" id="{84BD8108-3141-ADCD-A723-018F6BC055A7}"/>
              </a:ext>
            </a:extLst>
          </p:cNvPr>
          <p:cNvSpPr>
            <a:spLocks noChangeArrowheads="1"/>
          </p:cNvSpPr>
          <p:nvPr/>
        </p:nvSpPr>
        <p:spPr bwMode="auto">
          <a:xfrm>
            <a:off x="4299409" y="4677257"/>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3</a:t>
            </a:r>
          </a:p>
        </p:txBody>
      </p:sp>
      <p:sp>
        <p:nvSpPr>
          <p:cNvPr id="73" name="AutoShape 536">
            <a:extLst>
              <a:ext uri="{FF2B5EF4-FFF2-40B4-BE49-F238E27FC236}">
                <a16:creationId xmlns:a16="http://schemas.microsoft.com/office/drawing/2014/main" id="{449B39BA-13BE-0AB8-5933-8777BA4167D7}"/>
              </a:ext>
            </a:extLst>
          </p:cNvPr>
          <p:cNvSpPr>
            <a:spLocks noChangeArrowheads="1"/>
          </p:cNvSpPr>
          <p:nvPr/>
        </p:nvSpPr>
        <p:spPr bwMode="auto">
          <a:xfrm>
            <a:off x="4305759" y="4158145"/>
            <a:ext cx="1393387" cy="373062"/>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dirty="0">
                <a:latin typeface="Consolas" panose="020B0609020204030204" pitchFamily="49" charset="0"/>
              </a:rPr>
              <a:t>Matcher 2</a:t>
            </a:r>
          </a:p>
        </p:txBody>
      </p:sp>
      <p:grpSp>
        <p:nvGrpSpPr>
          <p:cNvPr id="74" name="Group 311">
            <a:extLst>
              <a:ext uri="{FF2B5EF4-FFF2-40B4-BE49-F238E27FC236}">
                <a16:creationId xmlns:a16="http://schemas.microsoft.com/office/drawing/2014/main" id="{E8A8F86A-95E2-3448-39B4-7C30109D3A3B}"/>
              </a:ext>
            </a:extLst>
          </p:cNvPr>
          <p:cNvGrpSpPr>
            <a:grpSpLocks/>
          </p:cNvGrpSpPr>
          <p:nvPr/>
        </p:nvGrpSpPr>
        <p:grpSpPr bwMode="auto">
          <a:xfrm>
            <a:off x="6640648" y="3886106"/>
            <a:ext cx="684212" cy="736600"/>
            <a:chOff x="3277" y="1603"/>
            <a:chExt cx="898" cy="900"/>
          </a:xfrm>
          <a:solidFill>
            <a:schemeClr val="accent1"/>
          </a:solidFill>
        </p:grpSpPr>
        <p:sp>
          <p:nvSpPr>
            <p:cNvPr id="75" name="AutoShape 312">
              <a:extLst>
                <a:ext uri="{FF2B5EF4-FFF2-40B4-BE49-F238E27FC236}">
                  <a16:creationId xmlns:a16="http://schemas.microsoft.com/office/drawing/2014/main" id="{88454904-6223-D1E2-D1A2-279EAA501F22}"/>
                </a:ext>
              </a:extLst>
            </p:cNvPr>
            <p:cNvSpPr>
              <a:spLocks noChangeArrowheads="1"/>
            </p:cNvSpPr>
            <p:nvPr/>
          </p:nvSpPr>
          <p:spPr bwMode="auto">
            <a:xfrm>
              <a:off x="3436"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6" name="AutoShape 313">
              <a:extLst>
                <a:ext uri="{FF2B5EF4-FFF2-40B4-BE49-F238E27FC236}">
                  <a16:creationId xmlns:a16="http://schemas.microsoft.com/office/drawing/2014/main" id="{8453F736-60F2-1C9D-BF0C-DCBBE9E5A049}"/>
                </a:ext>
              </a:extLst>
            </p:cNvPr>
            <p:cNvSpPr>
              <a:spLocks noChangeArrowheads="1"/>
            </p:cNvSpPr>
            <p:nvPr/>
          </p:nvSpPr>
          <p:spPr bwMode="auto">
            <a:xfrm>
              <a:off x="3608"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7" name="AutoShape 314">
              <a:extLst>
                <a:ext uri="{FF2B5EF4-FFF2-40B4-BE49-F238E27FC236}">
                  <a16:creationId xmlns:a16="http://schemas.microsoft.com/office/drawing/2014/main" id="{67FDC38F-3ED4-8361-CDCE-B97793E1C3AC}"/>
                </a:ext>
              </a:extLst>
            </p:cNvPr>
            <p:cNvSpPr>
              <a:spLocks noChangeArrowheads="1"/>
            </p:cNvSpPr>
            <p:nvPr/>
          </p:nvSpPr>
          <p:spPr bwMode="auto">
            <a:xfrm>
              <a:off x="3782"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8" name="AutoShape 315">
              <a:extLst>
                <a:ext uri="{FF2B5EF4-FFF2-40B4-BE49-F238E27FC236}">
                  <a16:creationId xmlns:a16="http://schemas.microsoft.com/office/drawing/2014/main" id="{8F8D2B00-D020-E40D-8364-6890F9DFF9C9}"/>
                </a:ext>
              </a:extLst>
            </p:cNvPr>
            <p:cNvSpPr>
              <a:spLocks noChangeArrowheads="1"/>
            </p:cNvSpPr>
            <p:nvPr/>
          </p:nvSpPr>
          <p:spPr bwMode="auto">
            <a:xfrm>
              <a:off x="3947"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79" name="AutoShape 316">
              <a:extLst>
                <a:ext uri="{FF2B5EF4-FFF2-40B4-BE49-F238E27FC236}">
                  <a16:creationId xmlns:a16="http://schemas.microsoft.com/office/drawing/2014/main" id="{313575DE-7CD1-034B-BBBD-54EB4C521B95}"/>
                </a:ext>
              </a:extLst>
            </p:cNvPr>
            <p:cNvSpPr>
              <a:spLocks noChangeArrowheads="1"/>
            </p:cNvSpPr>
            <p:nvPr/>
          </p:nvSpPr>
          <p:spPr bwMode="auto">
            <a:xfrm>
              <a:off x="3437"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0" name="AutoShape 317">
              <a:extLst>
                <a:ext uri="{FF2B5EF4-FFF2-40B4-BE49-F238E27FC236}">
                  <a16:creationId xmlns:a16="http://schemas.microsoft.com/office/drawing/2014/main" id="{D7B73843-6277-D8EA-049A-1AB62875E621}"/>
                </a:ext>
              </a:extLst>
            </p:cNvPr>
            <p:cNvSpPr>
              <a:spLocks noChangeArrowheads="1"/>
            </p:cNvSpPr>
            <p:nvPr/>
          </p:nvSpPr>
          <p:spPr bwMode="auto">
            <a:xfrm>
              <a:off x="3609"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1" name="AutoShape 318">
              <a:extLst>
                <a:ext uri="{FF2B5EF4-FFF2-40B4-BE49-F238E27FC236}">
                  <a16:creationId xmlns:a16="http://schemas.microsoft.com/office/drawing/2014/main" id="{684A668D-9D06-B30C-D3A6-9E563D039911}"/>
                </a:ext>
              </a:extLst>
            </p:cNvPr>
            <p:cNvSpPr>
              <a:spLocks noChangeArrowheads="1"/>
            </p:cNvSpPr>
            <p:nvPr/>
          </p:nvSpPr>
          <p:spPr bwMode="auto">
            <a:xfrm>
              <a:off x="3783"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2" name="AutoShape 319">
              <a:extLst>
                <a:ext uri="{FF2B5EF4-FFF2-40B4-BE49-F238E27FC236}">
                  <a16:creationId xmlns:a16="http://schemas.microsoft.com/office/drawing/2014/main" id="{8024542F-E648-2F2F-F9AB-426797DB0F5E}"/>
                </a:ext>
              </a:extLst>
            </p:cNvPr>
            <p:cNvSpPr>
              <a:spLocks noChangeArrowheads="1"/>
            </p:cNvSpPr>
            <p:nvPr/>
          </p:nvSpPr>
          <p:spPr bwMode="auto">
            <a:xfrm>
              <a:off x="3948"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3" name="AutoShape 320">
              <a:extLst>
                <a:ext uri="{FF2B5EF4-FFF2-40B4-BE49-F238E27FC236}">
                  <a16:creationId xmlns:a16="http://schemas.microsoft.com/office/drawing/2014/main" id="{CF718477-D171-AFB9-851F-FD52455A2BE8}"/>
                </a:ext>
              </a:extLst>
            </p:cNvPr>
            <p:cNvSpPr>
              <a:spLocks noChangeArrowheads="1"/>
            </p:cNvSpPr>
            <p:nvPr/>
          </p:nvSpPr>
          <p:spPr bwMode="auto">
            <a:xfrm>
              <a:off x="3436"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4" name="AutoShape 321">
              <a:extLst>
                <a:ext uri="{FF2B5EF4-FFF2-40B4-BE49-F238E27FC236}">
                  <a16:creationId xmlns:a16="http://schemas.microsoft.com/office/drawing/2014/main" id="{B9FA234A-FA1C-0814-14D8-6C60F4E2133C}"/>
                </a:ext>
              </a:extLst>
            </p:cNvPr>
            <p:cNvSpPr>
              <a:spLocks noChangeArrowheads="1"/>
            </p:cNvSpPr>
            <p:nvPr/>
          </p:nvSpPr>
          <p:spPr bwMode="auto">
            <a:xfrm>
              <a:off x="3608"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5" name="AutoShape 322">
              <a:extLst>
                <a:ext uri="{FF2B5EF4-FFF2-40B4-BE49-F238E27FC236}">
                  <a16:creationId xmlns:a16="http://schemas.microsoft.com/office/drawing/2014/main" id="{74217741-DBAE-6327-1C6C-EC217ED1DBBE}"/>
                </a:ext>
              </a:extLst>
            </p:cNvPr>
            <p:cNvSpPr>
              <a:spLocks noChangeArrowheads="1"/>
            </p:cNvSpPr>
            <p:nvPr/>
          </p:nvSpPr>
          <p:spPr bwMode="auto">
            <a:xfrm>
              <a:off x="3782"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6" name="AutoShape 323">
              <a:extLst>
                <a:ext uri="{FF2B5EF4-FFF2-40B4-BE49-F238E27FC236}">
                  <a16:creationId xmlns:a16="http://schemas.microsoft.com/office/drawing/2014/main" id="{24FE68F6-FC6A-EA44-4AA1-38CEB8D23607}"/>
                </a:ext>
              </a:extLst>
            </p:cNvPr>
            <p:cNvSpPr>
              <a:spLocks noChangeArrowheads="1"/>
            </p:cNvSpPr>
            <p:nvPr/>
          </p:nvSpPr>
          <p:spPr bwMode="auto">
            <a:xfrm>
              <a:off x="3947"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7" name="AutoShape 324">
              <a:extLst>
                <a:ext uri="{FF2B5EF4-FFF2-40B4-BE49-F238E27FC236}">
                  <a16:creationId xmlns:a16="http://schemas.microsoft.com/office/drawing/2014/main" id="{5C5E2D47-F4C8-05D3-40B9-2788749A5FE1}"/>
                </a:ext>
              </a:extLst>
            </p:cNvPr>
            <p:cNvSpPr>
              <a:spLocks noChangeArrowheads="1"/>
            </p:cNvSpPr>
            <p:nvPr/>
          </p:nvSpPr>
          <p:spPr bwMode="auto">
            <a:xfrm>
              <a:off x="3440"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8" name="AutoShape 325">
              <a:extLst>
                <a:ext uri="{FF2B5EF4-FFF2-40B4-BE49-F238E27FC236}">
                  <a16:creationId xmlns:a16="http://schemas.microsoft.com/office/drawing/2014/main" id="{F9B5D73C-9E25-C48B-FA2C-0810B670AFCA}"/>
                </a:ext>
              </a:extLst>
            </p:cNvPr>
            <p:cNvSpPr>
              <a:spLocks noChangeArrowheads="1"/>
            </p:cNvSpPr>
            <p:nvPr/>
          </p:nvSpPr>
          <p:spPr bwMode="auto">
            <a:xfrm>
              <a:off x="3608"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89" name="AutoShape 326">
              <a:extLst>
                <a:ext uri="{FF2B5EF4-FFF2-40B4-BE49-F238E27FC236}">
                  <a16:creationId xmlns:a16="http://schemas.microsoft.com/office/drawing/2014/main" id="{6105AF91-68A4-6404-D33E-A261BCBBF368}"/>
                </a:ext>
              </a:extLst>
            </p:cNvPr>
            <p:cNvSpPr>
              <a:spLocks noChangeArrowheads="1"/>
            </p:cNvSpPr>
            <p:nvPr/>
          </p:nvSpPr>
          <p:spPr bwMode="auto">
            <a:xfrm>
              <a:off x="3782"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0" name="AutoShape 327">
              <a:extLst>
                <a:ext uri="{FF2B5EF4-FFF2-40B4-BE49-F238E27FC236}">
                  <a16:creationId xmlns:a16="http://schemas.microsoft.com/office/drawing/2014/main" id="{CA7BC0F2-5DBC-85DF-FC52-447884E322E8}"/>
                </a:ext>
              </a:extLst>
            </p:cNvPr>
            <p:cNvSpPr>
              <a:spLocks noChangeArrowheads="1"/>
            </p:cNvSpPr>
            <p:nvPr/>
          </p:nvSpPr>
          <p:spPr bwMode="auto">
            <a:xfrm>
              <a:off x="3947"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1" name="AutoShape 328">
              <a:extLst>
                <a:ext uri="{FF2B5EF4-FFF2-40B4-BE49-F238E27FC236}">
                  <a16:creationId xmlns:a16="http://schemas.microsoft.com/office/drawing/2014/main" id="{9DE2FBB0-6115-54EE-FE63-2814D3428841}"/>
                </a:ext>
              </a:extLst>
            </p:cNvPr>
            <p:cNvSpPr>
              <a:spLocks noChangeArrowheads="1"/>
            </p:cNvSpPr>
            <p:nvPr/>
          </p:nvSpPr>
          <p:spPr bwMode="auto">
            <a:xfrm>
              <a:off x="3384"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2" name="AutoShape 329">
              <a:extLst>
                <a:ext uri="{FF2B5EF4-FFF2-40B4-BE49-F238E27FC236}">
                  <a16:creationId xmlns:a16="http://schemas.microsoft.com/office/drawing/2014/main" id="{7A44DB17-794C-8004-6BFC-0F65E03E8718}"/>
                </a:ext>
              </a:extLst>
            </p:cNvPr>
            <p:cNvSpPr>
              <a:spLocks noChangeArrowheads="1"/>
            </p:cNvSpPr>
            <p:nvPr/>
          </p:nvSpPr>
          <p:spPr bwMode="auto">
            <a:xfrm>
              <a:off x="3556"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3" name="AutoShape 330">
              <a:extLst>
                <a:ext uri="{FF2B5EF4-FFF2-40B4-BE49-F238E27FC236}">
                  <a16:creationId xmlns:a16="http://schemas.microsoft.com/office/drawing/2014/main" id="{3091C055-FF40-819E-A48C-C7CE8A19771C}"/>
                </a:ext>
              </a:extLst>
            </p:cNvPr>
            <p:cNvSpPr>
              <a:spLocks noChangeArrowheads="1"/>
            </p:cNvSpPr>
            <p:nvPr/>
          </p:nvSpPr>
          <p:spPr bwMode="auto">
            <a:xfrm>
              <a:off x="3730"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4" name="AutoShape 331">
              <a:extLst>
                <a:ext uri="{FF2B5EF4-FFF2-40B4-BE49-F238E27FC236}">
                  <a16:creationId xmlns:a16="http://schemas.microsoft.com/office/drawing/2014/main" id="{F75ACB44-814B-16D3-ABB8-EB58E47D2425}"/>
                </a:ext>
              </a:extLst>
            </p:cNvPr>
            <p:cNvSpPr>
              <a:spLocks noChangeArrowheads="1"/>
            </p:cNvSpPr>
            <p:nvPr/>
          </p:nvSpPr>
          <p:spPr bwMode="auto">
            <a:xfrm>
              <a:off x="3895"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5" name="AutoShape 332">
              <a:extLst>
                <a:ext uri="{FF2B5EF4-FFF2-40B4-BE49-F238E27FC236}">
                  <a16:creationId xmlns:a16="http://schemas.microsoft.com/office/drawing/2014/main" id="{DB24CBF6-1FC1-6081-7054-4E03036F0136}"/>
                </a:ext>
              </a:extLst>
            </p:cNvPr>
            <p:cNvSpPr>
              <a:spLocks noChangeArrowheads="1"/>
            </p:cNvSpPr>
            <p:nvPr/>
          </p:nvSpPr>
          <p:spPr bwMode="auto">
            <a:xfrm>
              <a:off x="3385"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6" name="AutoShape 333">
              <a:extLst>
                <a:ext uri="{FF2B5EF4-FFF2-40B4-BE49-F238E27FC236}">
                  <a16:creationId xmlns:a16="http://schemas.microsoft.com/office/drawing/2014/main" id="{2B9AB70E-AF33-0B03-D3AD-965BDA12D892}"/>
                </a:ext>
              </a:extLst>
            </p:cNvPr>
            <p:cNvSpPr>
              <a:spLocks noChangeArrowheads="1"/>
            </p:cNvSpPr>
            <p:nvPr/>
          </p:nvSpPr>
          <p:spPr bwMode="auto">
            <a:xfrm>
              <a:off x="3557"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7" name="AutoShape 334">
              <a:extLst>
                <a:ext uri="{FF2B5EF4-FFF2-40B4-BE49-F238E27FC236}">
                  <a16:creationId xmlns:a16="http://schemas.microsoft.com/office/drawing/2014/main" id="{18EB10E5-5D98-9D74-43B2-620DA0822CAC}"/>
                </a:ext>
              </a:extLst>
            </p:cNvPr>
            <p:cNvSpPr>
              <a:spLocks noChangeArrowheads="1"/>
            </p:cNvSpPr>
            <p:nvPr/>
          </p:nvSpPr>
          <p:spPr bwMode="auto">
            <a:xfrm>
              <a:off x="3731"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8" name="AutoShape 335">
              <a:extLst>
                <a:ext uri="{FF2B5EF4-FFF2-40B4-BE49-F238E27FC236}">
                  <a16:creationId xmlns:a16="http://schemas.microsoft.com/office/drawing/2014/main" id="{36538C12-D5D0-4751-7541-E4D74AC7F977}"/>
                </a:ext>
              </a:extLst>
            </p:cNvPr>
            <p:cNvSpPr>
              <a:spLocks noChangeArrowheads="1"/>
            </p:cNvSpPr>
            <p:nvPr/>
          </p:nvSpPr>
          <p:spPr bwMode="auto">
            <a:xfrm>
              <a:off x="3898"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99" name="AutoShape 336">
              <a:extLst>
                <a:ext uri="{FF2B5EF4-FFF2-40B4-BE49-F238E27FC236}">
                  <a16:creationId xmlns:a16="http://schemas.microsoft.com/office/drawing/2014/main" id="{ADA43C35-D643-2242-D6EB-053EC094EC35}"/>
                </a:ext>
              </a:extLst>
            </p:cNvPr>
            <p:cNvSpPr>
              <a:spLocks noChangeArrowheads="1"/>
            </p:cNvSpPr>
            <p:nvPr/>
          </p:nvSpPr>
          <p:spPr bwMode="auto">
            <a:xfrm>
              <a:off x="3435"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0" name="AutoShape 337">
              <a:extLst>
                <a:ext uri="{FF2B5EF4-FFF2-40B4-BE49-F238E27FC236}">
                  <a16:creationId xmlns:a16="http://schemas.microsoft.com/office/drawing/2014/main" id="{E37FE4BC-F99F-B370-78CC-DB989C77434D}"/>
                </a:ext>
              </a:extLst>
            </p:cNvPr>
            <p:cNvSpPr>
              <a:spLocks noChangeArrowheads="1"/>
            </p:cNvSpPr>
            <p:nvPr/>
          </p:nvSpPr>
          <p:spPr bwMode="auto">
            <a:xfrm>
              <a:off x="3607"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1" name="AutoShape 338">
              <a:extLst>
                <a:ext uri="{FF2B5EF4-FFF2-40B4-BE49-F238E27FC236}">
                  <a16:creationId xmlns:a16="http://schemas.microsoft.com/office/drawing/2014/main" id="{96C6098B-6318-3981-82B5-CA5C286A8EBC}"/>
                </a:ext>
              </a:extLst>
            </p:cNvPr>
            <p:cNvSpPr>
              <a:spLocks noChangeArrowheads="1"/>
            </p:cNvSpPr>
            <p:nvPr/>
          </p:nvSpPr>
          <p:spPr bwMode="auto">
            <a:xfrm>
              <a:off x="3781"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2" name="AutoShape 339">
              <a:extLst>
                <a:ext uri="{FF2B5EF4-FFF2-40B4-BE49-F238E27FC236}">
                  <a16:creationId xmlns:a16="http://schemas.microsoft.com/office/drawing/2014/main" id="{D85DBFAC-24FF-F314-7349-9788EF815924}"/>
                </a:ext>
              </a:extLst>
            </p:cNvPr>
            <p:cNvSpPr>
              <a:spLocks noChangeArrowheads="1"/>
            </p:cNvSpPr>
            <p:nvPr/>
          </p:nvSpPr>
          <p:spPr bwMode="auto">
            <a:xfrm>
              <a:off x="3383"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3" name="AutoShape 340">
              <a:extLst>
                <a:ext uri="{FF2B5EF4-FFF2-40B4-BE49-F238E27FC236}">
                  <a16:creationId xmlns:a16="http://schemas.microsoft.com/office/drawing/2014/main" id="{285E57F5-0EA7-6837-E1D1-7F8DDF007F1E}"/>
                </a:ext>
              </a:extLst>
            </p:cNvPr>
            <p:cNvSpPr>
              <a:spLocks noChangeArrowheads="1"/>
            </p:cNvSpPr>
            <p:nvPr/>
          </p:nvSpPr>
          <p:spPr bwMode="auto">
            <a:xfrm>
              <a:off x="3555"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4" name="AutoShape 341">
              <a:extLst>
                <a:ext uri="{FF2B5EF4-FFF2-40B4-BE49-F238E27FC236}">
                  <a16:creationId xmlns:a16="http://schemas.microsoft.com/office/drawing/2014/main" id="{3F527BF2-E91C-373F-AD49-34B3CDCB7A0A}"/>
                </a:ext>
              </a:extLst>
            </p:cNvPr>
            <p:cNvSpPr>
              <a:spLocks noChangeArrowheads="1"/>
            </p:cNvSpPr>
            <p:nvPr/>
          </p:nvSpPr>
          <p:spPr bwMode="auto">
            <a:xfrm>
              <a:off x="3729"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5" name="AutoShape 342">
              <a:extLst>
                <a:ext uri="{FF2B5EF4-FFF2-40B4-BE49-F238E27FC236}">
                  <a16:creationId xmlns:a16="http://schemas.microsoft.com/office/drawing/2014/main" id="{C5B5563D-D90C-E30A-DDCD-657FE655E40E}"/>
                </a:ext>
              </a:extLst>
            </p:cNvPr>
            <p:cNvSpPr>
              <a:spLocks noChangeArrowheads="1"/>
            </p:cNvSpPr>
            <p:nvPr/>
          </p:nvSpPr>
          <p:spPr bwMode="auto">
            <a:xfrm>
              <a:off x="3894" y="183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6" name="AutoShape 343">
              <a:extLst>
                <a:ext uri="{FF2B5EF4-FFF2-40B4-BE49-F238E27FC236}">
                  <a16:creationId xmlns:a16="http://schemas.microsoft.com/office/drawing/2014/main" id="{78149BC1-04D2-EAC4-69EF-AA43DFD1050B}"/>
                </a:ext>
              </a:extLst>
            </p:cNvPr>
            <p:cNvSpPr>
              <a:spLocks noChangeArrowheads="1"/>
            </p:cNvSpPr>
            <p:nvPr/>
          </p:nvSpPr>
          <p:spPr bwMode="auto">
            <a:xfrm>
              <a:off x="3384"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7" name="AutoShape 344">
              <a:extLst>
                <a:ext uri="{FF2B5EF4-FFF2-40B4-BE49-F238E27FC236}">
                  <a16:creationId xmlns:a16="http://schemas.microsoft.com/office/drawing/2014/main" id="{E9F95E99-29A2-00A6-DFD7-69ABB114472F}"/>
                </a:ext>
              </a:extLst>
            </p:cNvPr>
            <p:cNvSpPr>
              <a:spLocks noChangeArrowheads="1"/>
            </p:cNvSpPr>
            <p:nvPr/>
          </p:nvSpPr>
          <p:spPr bwMode="auto">
            <a:xfrm>
              <a:off x="3556"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8" name="AutoShape 345">
              <a:extLst>
                <a:ext uri="{FF2B5EF4-FFF2-40B4-BE49-F238E27FC236}">
                  <a16:creationId xmlns:a16="http://schemas.microsoft.com/office/drawing/2014/main" id="{71E7ACA7-D687-790A-947B-B032D2DF79F0}"/>
                </a:ext>
              </a:extLst>
            </p:cNvPr>
            <p:cNvSpPr>
              <a:spLocks noChangeArrowheads="1"/>
            </p:cNvSpPr>
            <p:nvPr/>
          </p:nvSpPr>
          <p:spPr bwMode="auto">
            <a:xfrm>
              <a:off x="3730"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9" name="AutoShape 346">
              <a:extLst>
                <a:ext uri="{FF2B5EF4-FFF2-40B4-BE49-F238E27FC236}">
                  <a16:creationId xmlns:a16="http://schemas.microsoft.com/office/drawing/2014/main" id="{64EFA484-1A0D-09C1-1C05-D0AC3A9A4E64}"/>
                </a:ext>
              </a:extLst>
            </p:cNvPr>
            <p:cNvSpPr>
              <a:spLocks noChangeArrowheads="1"/>
            </p:cNvSpPr>
            <p:nvPr/>
          </p:nvSpPr>
          <p:spPr bwMode="auto">
            <a:xfrm>
              <a:off x="3895"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0" name="AutoShape 347">
              <a:extLst>
                <a:ext uri="{FF2B5EF4-FFF2-40B4-BE49-F238E27FC236}">
                  <a16:creationId xmlns:a16="http://schemas.microsoft.com/office/drawing/2014/main" id="{950F14AD-561E-7E1B-E59B-CAAEDA074BEF}"/>
                </a:ext>
              </a:extLst>
            </p:cNvPr>
            <p:cNvSpPr>
              <a:spLocks noChangeArrowheads="1"/>
            </p:cNvSpPr>
            <p:nvPr/>
          </p:nvSpPr>
          <p:spPr bwMode="auto">
            <a:xfrm>
              <a:off x="3333"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1" name="AutoShape 348">
              <a:extLst>
                <a:ext uri="{FF2B5EF4-FFF2-40B4-BE49-F238E27FC236}">
                  <a16:creationId xmlns:a16="http://schemas.microsoft.com/office/drawing/2014/main" id="{0EF9E8EE-FC53-2F9B-6DD7-05CF1CD5A973}"/>
                </a:ext>
              </a:extLst>
            </p:cNvPr>
            <p:cNvSpPr>
              <a:spLocks noChangeArrowheads="1"/>
            </p:cNvSpPr>
            <p:nvPr/>
          </p:nvSpPr>
          <p:spPr bwMode="auto">
            <a:xfrm>
              <a:off x="3505"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2" name="AutoShape 349">
              <a:extLst>
                <a:ext uri="{FF2B5EF4-FFF2-40B4-BE49-F238E27FC236}">
                  <a16:creationId xmlns:a16="http://schemas.microsoft.com/office/drawing/2014/main" id="{BD03735D-8A7E-DAF4-D133-868FC53E7FAC}"/>
                </a:ext>
              </a:extLst>
            </p:cNvPr>
            <p:cNvSpPr>
              <a:spLocks noChangeArrowheads="1"/>
            </p:cNvSpPr>
            <p:nvPr/>
          </p:nvSpPr>
          <p:spPr bwMode="auto">
            <a:xfrm>
              <a:off x="3679"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3" name="AutoShape 350">
              <a:extLst>
                <a:ext uri="{FF2B5EF4-FFF2-40B4-BE49-F238E27FC236}">
                  <a16:creationId xmlns:a16="http://schemas.microsoft.com/office/drawing/2014/main" id="{EA11078F-57A5-1DFF-09FE-2C1307F8B219}"/>
                </a:ext>
              </a:extLst>
            </p:cNvPr>
            <p:cNvSpPr>
              <a:spLocks noChangeArrowheads="1"/>
            </p:cNvSpPr>
            <p:nvPr/>
          </p:nvSpPr>
          <p:spPr bwMode="auto">
            <a:xfrm>
              <a:off x="3844"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4" name="AutoShape 351">
              <a:extLst>
                <a:ext uri="{FF2B5EF4-FFF2-40B4-BE49-F238E27FC236}">
                  <a16:creationId xmlns:a16="http://schemas.microsoft.com/office/drawing/2014/main" id="{B7EB17A6-BEAB-1BB6-567E-4F17AB3F2228}"/>
                </a:ext>
              </a:extLst>
            </p:cNvPr>
            <p:cNvSpPr>
              <a:spLocks noChangeArrowheads="1"/>
            </p:cNvSpPr>
            <p:nvPr/>
          </p:nvSpPr>
          <p:spPr bwMode="auto">
            <a:xfrm>
              <a:off x="3334"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5" name="AutoShape 352">
              <a:extLst>
                <a:ext uri="{FF2B5EF4-FFF2-40B4-BE49-F238E27FC236}">
                  <a16:creationId xmlns:a16="http://schemas.microsoft.com/office/drawing/2014/main" id="{AFA875D4-6BEB-20E2-DFDC-A15CF58AD4D5}"/>
                </a:ext>
              </a:extLst>
            </p:cNvPr>
            <p:cNvSpPr>
              <a:spLocks noChangeArrowheads="1"/>
            </p:cNvSpPr>
            <p:nvPr/>
          </p:nvSpPr>
          <p:spPr bwMode="auto">
            <a:xfrm>
              <a:off x="3506"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6" name="AutoShape 353">
              <a:extLst>
                <a:ext uri="{FF2B5EF4-FFF2-40B4-BE49-F238E27FC236}">
                  <a16:creationId xmlns:a16="http://schemas.microsoft.com/office/drawing/2014/main" id="{6409D830-7F3F-E237-99AA-B49B1CBE870B}"/>
                </a:ext>
              </a:extLst>
            </p:cNvPr>
            <p:cNvSpPr>
              <a:spLocks noChangeArrowheads="1"/>
            </p:cNvSpPr>
            <p:nvPr/>
          </p:nvSpPr>
          <p:spPr bwMode="auto">
            <a:xfrm>
              <a:off x="3680"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7" name="AutoShape 354">
              <a:extLst>
                <a:ext uri="{FF2B5EF4-FFF2-40B4-BE49-F238E27FC236}">
                  <a16:creationId xmlns:a16="http://schemas.microsoft.com/office/drawing/2014/main" id="{CACEF330-1DA8-3D0A-47F5-450BF7BF4209}"/>
                </a:ext>
              </a:extLst>
            </p:cNvPr>
            <p:cNvSpPr>
              <a:spLocks noChangeArrowheads="1"/>
            </p:cNvSpPr>
            <p:nvPr/>
          </p:nvSpPr>
          <p:spPr bwMode="auto">
            <a:xfrm>
              <a:off x="3845"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8" name="AutoShape 355">
              <a:extLst>
                <a:ext uri="{FF2B5EF4-FFF2-40B4-BE49-F238E27FC236}">
                  <a16:creationId xmlns:a16="http://schemas.microsoft.com/office/drawing/2014/main" id="{B84821FD-7EAB-5E24-6949-3966F946938F}"/>
                </a:ext>
              </a:extLst>
            </p:cNvPr>
            <p:cNvSpPr>
              <a:spLocks noChangeArrowheads="1"/>
            </p:cNvSpPr>
            <p:nvPr/>
          </p:nvSpPr>
          <p:spPr bwMode="auto">
            <a:xfrm>
              <a:off x="3333"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9" name="AutoShape 356">
              <a:extLst>
                <a:ext uri="{FF2B5EF4-FFF2-40B4-BE49-F238E27FC236}">
                  <a16:creationId xmlns:a16="http://schemas.microsoft.com/office/drawing/2014/main" id="{FAA9FF64-9F00-8323-48FC-1C30EAC4D893}"/>
                </a:ext>
              </a:extLst>
            </p:cNvPr>
            <p:cNvSpPr>
              <a:spLocks noChangeArrowheads="1"/>
            </p:cNvSpPr>
            <p:nvPr/>
          </p:nvSpPr>
          <p:spPr bwMode="auto">
            <a:xfrm>
              <a:off x="3505"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0" name="AutoShape 357">
              <a:extLst>
                <a:ext uri="{FF2B5EF4-FFF2-40B4-BE49-F238E27FC236}">
                  <a16:creationId xmlns:a16="http://schemas.microsoft.com/office/drawing/2014/main" id="{46C6B6EE-8B67-641A-A1CC-A4D11D7C264D}"/>
                </a:ext>
              </a:extLst>
            </p:cNvPr>
            <p:cNvSpPr>
              <a:spLocks noChangeArrowheads="1"/>
            </p:cNvSpPr>
            <p:nvPr/>
          </p:nvSpPr>
          <p:spPr bwMode="auto">
            <a:xfrm>
              <a:off x="3679"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1" name="AutoShape 358">
              <a:extLst>
                <a:ext uri="{FF2B5EF4-FFF2-40B4-BE49-F238E27FC236}">
                  <a16:creationId xmlns:a16="http://schemas.microsoft.com/office/drawing/2014/main" id="{7B09180B-00CC-CBE1-BF68-CE8D4A8B7A03}"/>
                </a:ext>
              </a:extLst>
            </p:cNvPr>
            <p:cNvSpPr>
              <a:spLocks noChangeArrowheads="1"/>
            </p:cNvSpPr>
            <p:nvPr/>
          </p:nvSpPr>
          <p:spPr bwMode="auto">
            <a:xfrm>
              <a:off x="3844"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2" name="AutoShape 359">
              <a:extLst>
                <a:ext uri="{FF2B5EF4-FFF2-40B4-BE49-F238E27FC236}">
                  <a16:creationId xmlns:a16="http://schemas.microsoft.com/office/drawing/2014/main" id="{CBB46F12-E8BD-1428-3C2D-AF0173FC0736}"/>
                </a:ext>
              </a:extLst>
            </p:cNvPr>
            <p:cNvSpPr>
              <a:spLocks noChangeArrowheads="1"/>
            </p:cNvSpPr>
            <p:nvPr/>
          </p:nvSpPr>
          <p:spPr bwMode="auto">
            <a:xfrm>
              <a:off x="3333"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3" name="AutoShape 360">
              <a:extLst>
                <a:ext uri="{FF2B5EF4-FFF2-40B4-BE49-F238E27FC236}">
                  <a16:creationId xmlns:a16="http://schemas.microsoft.com/office/drawing/2014/main" id="{ECE2966C-9841-73CB-9166-C77CB2E8B2F1}"/>
                </a:ext>
              </a:extLst>
            </p:cNvPr>
            <p:cNvSpPr>
              <a:spLocks noChangeArrowheads="1"/>
            </p:cNvSpPr>
            <p:nvPr/>
          </p:nvSpPr>
          <p:spPr bwMode="auto">
            <a:xfrm>
              <a:off x="3505"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4" name="AutoShape 361">
              <a:extLst>
                <a:ext uri="{FF2B5EF4-FFF2-40B4-BE49-F238E27FC236}">
                  <a16:creationId xmlns:a16="http://schemas.microsoft.com/office/drawing/2014/main" id="{E3E4C0BC-3A2A-8354-223A-3BF6300BE3EC}"/>
                </a:ext>
              </a:extLst>
            </p:cNvPr>
            <p:cNvSpPr>
              <a:spLocks noChangeArrowheads="1"/>
            </p:cNvSpPr>
            <p:nvPr/>
          </p:nvSpPr>
          <p:spPr bwMode="auto">
            <a:xfrm>
              <a:off x="3679"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5" name="AutoShape 362">
              <a:extLst>
                <a:ext uri="{FF2B5EF4-FFF2-40B4-BE49-F238E27FC236}">
                  <a16:creationId xmlns:a16="http://schemas.microsoft.com/office/drawing/2014/main" id="{1BAA4C7E-F0FD-0F96-A403-E772ECD76A97}"/>
                </a:ext>
              </a:extLst>
            </p:cNvPr>
            <p:cNvSpPr>
              <a:spLocks noChangeArrowheads="1"/>
            </p:cNvSpPr>
            <p:nvPr/>
          </p:nvSpPr>
          <p:spPr bwMode="auto">
            <a:xfrm>
              <a:off x="3844" y="171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6" name="AutoShape 363">
              <a:extLst>
                <a:ext uri="{FF2B5EF4-FFF2-40B4-BE49-F238E27FC236}">
                  <a16:creationId xmlns:a16="http://schemas.microsoft.com/office/drawing/2014/main" id="{2D8C9E60-F78A-A42C-537E-60C2ADA7D4BB}"/>
                </a:ext>
              </a:extLst>
            </p:cNvPr>
            <p:cNvSpPr>
              <a:spLocks noChangeArrowheads="1"/>
            </p:cNvSpPr>
            <p:nvPr/>
          </p:nvSpPr>
          <p:spPr bwMode="auto">
            <a:xfrm>
              <a:off x="3277"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7" name="AutoShape 364">
              <a:extLst>
                <a:ext uri="{FF2B5EF4-FFF2-40B4-BE49-F238E27FC236}">
                  <a16:creationId xmlns:a16="http://schemas.microsoft.com/office/drawing/2014/main" id="{FB24C76F-B950-1B5D-B62E-5761E3D95C59}"/>
                </a:ext>
              </a:extLst>
            </p:cNvPr>
            <p:cNvSpPr>
              <a:spLocks noChangeArrowheads="1"/>
            </p:cNvSpPr>
            <p:nvPr/>
          </p:nvSpPr>
          <p:spPr bwMode="auto">
            <a:xfrm>
              <a:off x="3449"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8" name="AutoShape 365">
              <a:extLst>
                <a:ext uri="{FF2B5EF4-FFF2-40B4-BE49-F238E27FC236}">
                  <a16:creationId xmlns:a16="http://schemas.microsoft.com/office/drawing/2014/main" id="{96292780-982C-48AE-74CC-D43AEDB26115}"/>
                </a:ext>
              </a:extLst>
            </p:cNvPr>
            <p:cNvSpPr>
              <a:spLocks noChangeArrowheads="1"/>
            </p:cNvSpPr>
            <p:nvPr/>
          </p:nvSpPr>
          <p:spPr bwMode="auto">
            <a:xfrm>
              <a:off x="3621"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9" name="AutoShape 366">
              <a:extLst>
                <a:ext uri="{FF2B5EF4-FFF2-40B4-BE49-F238E27FC236}">
                  <a16:creationId xmlns:a16="http://schemas.microsoft.com/office/drawing/2014/main" id="{5A29133D-0BB7-EF2B-6E61-3F538E27834E}"/>
                </a:ext>
              </a:extLst>
            </p:cNvPr>
            <p:cNvSpPr>
              <a:spLocks noChangeArrowheads="1"/>
            </p:cNvSpPr>
            <p:nvPr/>
          </p:nvSpPr>
          <p:spPr bwMode="auto">
            <a:xfrm>
              <a:off x="3792"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0" name="AutoShape 367">
              <a:extLst>
                <a:ext uri="{FF2B5EF4-FFF2-40B4-BE49-F238E27FC236}">
                  <a16:creationId xmlns:a16="http://schemas.microsoft.com/office/drawing/2014/main" id="{C6D7FE11-A5B4-3387-4AA0-2FB0E3833470}"/>
                </a:ext>
              </a:extLst>
            </p:cNvPr>
            <p:cNvSpPr>
              <a:spLocks noChangeArrowheads="1"/>
            </p:cNvSpPr>
            <p:nvPr/>
          </p:nvSpPr>
          <p:spPr bwMode="auto">
            <a:xfrm>
              <a:off x="3278"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1" name="AutoShape 368">
              <a:extLst>
                <a:ext uri="{FF2B5EF4-FFF2-40B4-BE49-F238E27FC236}">
                  <a16:creationId xmlns:a16="http://schemas.microsoft.com/office/drawing/2014/main" id="{C441AC10-0576-93F0-CAF6-BCE9D16D78E3}"/>
                </a:ext>
              </a:extLst>
            </p:cNvPr>
            <p:cNvSpPr>
              <a:spLocks noChangeArrowheads="1"/>
            </p:cNvSpPr>
            <p:nvPr/>
          </p:nvSpPr>
          <p:spPr bwMode="auto">
            <a:xfrm>
              <a:off x="345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2" name="AutoShape 369">
              <a:extLst>
                <a:ext uri="{FF2B5EF4-FFF2-40B4-BE49-F238E27FC236}">
                  <a16:creationId xmlns:a16="http://schemas.microsoft.com/office/drawing/2014/main" id="{59982A31-13C2-7B44-11C3-E73BA631E68B}"/>
                </a:ext>
              </a:extLst>
            </p:cNvPr>
            <p:cNvSpPr>
              <a:spLocks noChangeArrowheads="1"/>
            </p:cNvSpPr>
            <p:nvPr/>
          </p:nvSpPr>
          <p:spPr bwMode="auto">
            <a:xfrm>
              <a:off x="362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3" name="AutoShape 370">
              <a:extLst>
                <a:ext uri="{FF2B5EF4-FFF2-40B4-BE49-F238E27FC236}">
                  <a16:creationId xmlns:a16="http://schemas.microsoft.com/office/drawing/2014/main" id="{31D3DB83-6F36-A231-5A5F-3CAFBE9E219F}"/>
                </a:ext>
              </a:extLst>
            </p:cNvPr>
            <p:cNvSpPr>
              <a:spLocks noChangeArrowheads="1"/>
            </p:cNvSpPr>
            <p:nvPr/>
          </p:nvSpPr>
          <p:spPr bwMode="auto">
            <a:xfrm>
              <a:off x="3793"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4" name="AutoShape 371">
              <a:extLst>
                <a:ext uri="{FF2B5EF4-FFF2-40B4-BE49-F238E27FC236}">
                  <a16:creationId xmlns:a16="http://schemas.microsoft.com/office/drawing/2014/main" id="{D20659C7-8152-9EED-ED80-BA7AAFEC7CF8}"/>
                </a:ext>
              </a:extLst>
            </p:cNvPr>
            <p:cNvSpPr>
              <a:spLocks noChangeArrowheads="1"/>
            </p:cNvSpPr>
            <p:nvPr/>
          </p:nvSpPr>
          <p:spPr bwMode="auto">
            <a:xfrm>
              <a:off x="3332"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5" name="AutoShape 372">
              <a:extLst>
                <a:ext uri="{FF2B5EF4-FFF2-40B4-BE49-F238E27FC236}">
                  <a16:creationId xmlns:a16="http://schemas.microsoft.com/office/drawing/2014/main" id="{C6A7E86D-2D34-BEC2-8908-8EBC606BA6DA}"/>
                </a:ext>
              </a:extLst>
            </p:cNvPr>
            <p:cNvSpPr>
              <a:spLocks noChangeArrowheads="1"/>
            </p:cNvSpPr>
            <p:nvPr/>
          </p:nvSpPr>
          <p:spPr bwMode="auto">
            <a:xfrm>
              <a:off x="3504"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6" name="AutoShape 373">
              <a:extLst>
                <a:ext uri="{FF2B5EF4-FFF2-40B4-BE49-F238E27FC236}">
                  <a16:creationId xmlns:a16="http://schemas.microsoft.com/office/drawing/2014/main" id="{0FF1F429-B836-1805-DB31-864AF40E91BD}"/>
                </a:ext>
              </a:extLst>
            </p:cNvPr>
            <p:cNvSpPr>
              <a:spLocks noChangeArrowheads="1"/>
            </p:cNvSpPr>
            <p:nvPr/>
          </p:nvSpPr>
          <p:spPr bwMode="auto">
            <a:xfrm>
              <a:off x="3678"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7" name="AutoShape 374">
              <a:extLst>
                <a:ext uri="{FF2B5EF4-FFF2-40B4-BE49-F238E27FC236}">
                  <a16:creationId xmlns:a16="http://schemas.microsoft.com/office/drawing/2014/main" id="{1722EE72-77F7-B155-A0AE-CF579F7C4D81}"/>
                </a:ext>
              </a:extLst>
            </p:cNvPr>
            <p:cNvSpPr>
              <a:spLocks noChangeArrowheads="1"/>
            </p:cNvSpPr>
            <p:nvPr/>
          </p:nvSpPr>
          <p:spPr bwMode="auto">
            <a:xfrm>
              <a:off x="3278"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8" name="AutoShape 375">
              <a:extLst>
                <a:ext uri="{FF2B5EF4-FFF2-40B4-BE49-F238E27FC236}">
                  <a16:creationId xmlns:a16="http://schemas.microsoft.com/office/drawing/2014/main" id="{27B75F5B-5561-3584-3E31-7731468B2DC9}"/>
                </a:ext>
              </a:extLst>
            </p:cNvPr>
            <p:cNvSpPr>
              <a:spLocks noChangeArrowheads="1"/>
            </p:cNvSpPr>
            <p:nvPr/>
          </p:nvSpPr>
          <p:spPr bwMode="auto">
            <a:xfrm>
              <a:off x="345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9" name="AutoShape 376">
              <a:extLst>
                <a:ext uri="{FF2B5EF4-FFF2-40B4-BE49-F238E27FC236}">
                  <a16:creationId xmlns:a16="http://schemas.microsoft.com/office/drawing/2014/main" id="{E29F2A49-6577-6C71-09EB-A825A2068088}"/>
                </a:ext>
              </a:extLst>
            </p:cNvPr>
            <p:cNvSpPr>
              <a:spLocks noChangeArrowheads="1"/>
            </p:cNvSpPr>
            <p:nvPr/>
          </p:nvSpPr>
          <p:spPr bwMode="auto">
            <a:xfrm>
              <a:off x="362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0" name="AutoShape 377">
              <a:extLst>
                <a:ext uri="{FF2B5EF4-FFF2-40B4-BE49-F238E27FC236}">
                  <a16:creationId xmlns:a16="http://schemas.microsoft.com/office/drawing/2014/main" id="{6F19C65E-D12B-CFB3-7376-48FBE9CF4444}"/>
                </a:ext>
              </a:extLst>
            </p:cNvPr>
            <p:cNvSpPr>
              <a:spLocks noChangeArrowheads="1"/>
            </p:cNvSpPr>
            <p:nvPr/>
          </p:nvSpPr>
          <p:spPr bwMode="auto">
            <a:xfrm>
              <a:off x="3791"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1" name="AutoShape 378">
              <a:extLst>
                <a:ext uri="{FF2B5EF4-FFF2-40B4-BE49-F238E27FC236}">
                  <a16:creationId xmlns:a16="http://schemas.microsoft.com/office/drawing/2014/main" id="{C9CF6EA4-DC24-8B87-E121-30BCAE5AFB81}"/>
                </a:ext>
              </a:extLst>
            </p:cNvPr>
            <p:cNvSpPr>
              <a:spLocks noChangeArrowheads="1"/>
            </p:cNvSpPr>
            <p:nvPr/>
          </p:nvSpPr>
          <p:spPr bwMode="auto">
            <a:xfrm>
              <a:off x="327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2" name="AutoShape 379">
              <a:extLst>
                <a:ext uri="{FF2B5EF4-FFF2-40B4-BE49-F238E27FC236}">
                  <a16:creationId xmlns:a16="http://schemas.microsoft.com/office/drawing/2014/main" id="{69362AC1-D086-C3BC-55B9-4A5C164D2F1F}"/>
                </a:ext>
              </a:extLst>
            </p:cNvPr>
            <p:cNvSpPr>
              <a:spLocks noChangeArrowheads="1"/>
            </p:cNvSpPr>
            <p:nvPr/>
          </p:nvSpPr>
          <p:spPr bwMode="auto">
            <a:xfrm>
              <a:off x="344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3" name="AutoShape 380">
              <a:extLst>
                <a:ext uri="{FF2B5EF4-FFF2-40B4-BE49-F238E27FC236}">
                  <a16:creationId xmlns:a16="http://schemas.microsoft.com/office/drawing/2014/main" id="{B356D136-2794-F37D-029F-1D62B90F6BDD}"/>
                </a:ext>
              </a:extLst>
            </p:cNvPr>
            <p:cNvSpPr>
              <a:spLocks noChangeArrowheads="1"/>
            </p:cNvSpPr>
            <p:nvPr/>
          </p:nvSpPr>
          <p:spPr bwMode="auto">
            <a:xfrm>
              <a:off x="3619"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4" name="AutoShape 381">
              <a:extLst>
                <a:ext uri="{FF2B5EF4-FFF2-40B4-BE49-F238E27FC236}">
                  <a16:creationId xmlns:a16="http://schemas.microsoft.com/office/drawing/2014/main" id="{EE2DEA00-FF4A-B24B-B76E-9887A8E75954}"/>
                </a:ext>
              </a:extLst>
            </p:cNvPr>
            <p:cNvSpPr>
              <a:spLocks noChangeArrowheads="1"/>
            </p:cNvSpPr>
            <p:nvPr/>
          </p:nvSpPr>
          <p:spPr bwMode="auto">
            <a:xfrm>
              <a:off x="3792"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grpSp>
      <p:sp>
        <p:nvSpPr>
          <p:cNvPr id="145" name="Text Box 409">
            <a:extLst>
              <a:ext uri="{FF2B5EF4-FFF2-40B4-BE49-F238E27FC236}">
                <a16:creationId xmlns:a16="http://schemas.microsoft.com/office/drawing/2014/main" id="{151950DE-BC13-6FDD-5D58-95D9DF9260BF}"/>
              </a:ext>
            </a:extLst>
          </p:cNvPr>
          <p:cNvSpPr txBox="1">
            <a:spLocks noChangeArrowheads="1"/>
          </p:cNvSpPr>
          <p:nvPr/>
        </p:nvSpPr>
        <p:spPr bwMode="auto">
          <a:xfrm rot="18566085">
            <a:off x="6187624" y="3634047"/>
            <a:ext cx="950912" cy="311327"/>
          </a:xfrm>
          <a:prstGeom prst="rect">
            <a:avLst/>
          </a:prstGeom>
          <a:noFill/>
          <a:ln w="9525" algn="ctr">
            <a:noFill/>
            <a:miter lim="800000"/>
            <a:headEnd/>
            <a:tailEnd/>
          </a:ln>
          <a:effectLst/>
        </p:spPr>
        <p:txBody>
          <a:bodyPr wrap="none">
            <a:noAutofit/>
          </a:bodyPr>
          <a:lstStyle/>
          <a:p>
            <a:r>
              <a:rPr lang="de-DE" sz="1400" b="1" dirty="0">
                <a:latin typeface="Consolas" panose="020B0609020204030204" pitchFamily="49" charset="0"/>
              </a:rPr>
              <a:t>matcher</a:t>
            </a:r>
          </a:p>
        </p:txBody>
      </p:sp>
      <p:sp>
        <p:nvSpPr>
          <p:cNvPr id="146" name="Text Box 383">
            <a:extLst>
              <a:ext uri="{FF2B5EF4-FFF2-40B4-BE49-F238E27FC236}">
                <a16:creationId xmlns:a16="http://schemas.microsoft.com/office/drawing/2014/main" id="{566DFF56-C631-D95E-AA5A-D47A32B86914}"/>
              </a:ext>
            </a:extLst>
          </p:cNvPr>
          <p:cNvSpPr txBox="1">
            <a:spLocks noChangeArrowheads="1"/>
          </p:cNvSpPr>
          <p:nvPr/>
        </p:nvSpPr>
        <p:spPr bwMode="auto">
          <a:xfrm>
            <a:off x="6772411" y="4614766"/>
            <a:ext cx="396875" cy="336550"/>
          </a:xfrm>
          <a:prstGeom prst="rect">
            <a:avLst/>
          </a:prstGeom>
          <a:noFill/>
          <a:ln w="9525" algn="ctr">
            <a:noFill/>
            <a:miter lim="800000"/>
            <a:headEnd/>
            <a:tailEnd/>
          </a:ln>
          <a:effectLst/>
        </p:spPr>
        <p:txBody>
          <a:bodyPr wrap="none">
            <a:noAutofit/>
          </a:bodyPr>
          <a:lstStyle/>
          <a:p>
            <a:r>
              <a:rPr lang="de-DE" sz="1600" b="1">
                <a:latin typeface="Consolas" panose="020B0609020204030204" pitchFamily="49" charset="0"/>
                <a:sym typeface="Symbol" pitchFamily="18" charset="2"/>
              </a:rPr>
              <a:t>S</a:t>
            </a:r>
            <a:r>
              <a:rPr lang="de-DE" sz="1600" b="1" baseline="-25000">
                <a:latin typeface="Consolas" panose="020B0609020204030204" pitchFamily="49" charset="0"/>
                <a:sym typeface="Symbol" pitchFamily="18" charset="2"/>
              </a:rPr>
              <a:t>2</a:t>
            </a:r>
          </a:p>
        </p:txBody>
      </p:sp>
      <p:sp>
        <p:nvSpPr>
          <p:cNvPr id="147" name="Text Box 384">
            <a:extLst>
              <a:ext uri="{FF2B5EF4-FFF2-40B4-BE49-F238E27FC236}">
                <a16:creationId xmlns:a16="http://schemas.microsoft.com/office/drawing/2014/main" id="{EFF82CCE-CF75-88D1-B67B-3BF6A09DF163}"/>
              </a:ext>
            </a:extLst>
          </p:cNvPr>
          <p:cNvSpPr txBox="1">
            <a:spLocks noChangeArrowheads="1"/>
          </p:cNvSpPr>
          <p:nvPr/>
        </p:nvSpPr>
        <p:spPr bwMode="auto">
          <a:xfrm>
            <a:off x="6272349" y="4181379"/>
            <a:ext cx="396875" cy="336550"/>
          </a:xfrm>
          <a:prstGeom prst="rect">
            <a:avLst/>
          </a:prstGeom>
          <a:noFill/>
          <a:ln w="9525" algn="ctr">
            <a:noFill/>
            <a:miter lim="800000"/>
            <a:headEnd/>
            <a:tailEnd/>
          </a:ln>
          <a:effectLst/>
        </p:spPr>
        <p:txBody>
          <a:bodyPr wrap="none">
            <a:noAutofit/>
          </a:bodyPr>
          <a:lstStyle/>
          <a:p>
            <a:r>
              <a:rPr lang="de-DE" sz="1600" b="1" dirty="0">
                <a:latin typeface="Consolas" panose="020B0609020204030204" pitchFamily="49" charset="0"/>
              </a:rPr>
              <a:t>S</a:t>
            </a:r>
            <a:r>
              <a:rPr lang="de-DE" sz="1600" b="1" baseline="-25000" dirty="0">
                <a:latin typeface="Consolas" panose="020B0609020204030204" pitchFamily="49" charset="0"/>
              </a:rPr>
              <a:t>1</a:t>
            </a:r>
            <a:endParaRPr lang="de-DE" sz="1600" b="1" baseline="-25000" dirty="0">
              <a:latin typeface="Consolas" panose="020B0609020204030204" pitchFamily="49" charset="0"/>
              <a:sym typeface="Symbol" pitchFamily="18" charset="2"/>
            </a:endParaRPr>
          </a:p>
        </p:txBody>
      </p:sp>
      <p:sp>
        <p:nvSpPr>
          <p:cNvPr id="148" name="Text Box 411">
            <a:extLst>
              <a:ext uri="{FF2B5EF4-FFF2-40B4-BE49-F238E27FC236}">
                <a16:creationId xmlns:a16="http://schemas.microsoft.com/office/drawing/2014/main" id="{312F40F2-230A-E125-D8D3-2C23C9C80992}"/>
              </a:ext>
            </a:extLst>
          </p:cNvPr>
          <p:cNvSpPr txBox="1">
            <a:spLocks noChangeArrowheads="1"/>
          </p:cNvSpPr>
          <p:nvPr/>
        </p:nvSpPr>
        <p:spPr bwMode="auto">
          <a:xfrm>
            <a:off x="7936738" y="3848320"/>
            <a:ext cx="1291068" cy="908926"/>
          </a:xfrm>
          <a:prstGeom prst="rect">
            <a:avLst/>
          </a:prstGeom>
          <a:solidFill>
            <a:schemeClr val="bg1"/>
          </a:solidFill>
          <a:ln w="19050" algn="ctr">
            <a:solidFill>
              <a:schemeClr val="accent1"/>
            </a:solidFill>
            <a:miter lim="800000"/>
            <a:headEnd/>
            <a:tailEnd/>
          </a:ln>
          <a:effectLst/>
        </p:spPr>
        <p:txBody>
          <a:bodyPr wrap="none" anchor="ctr">
            <a:noAutofit/>
          </a:bodyPr>
          <a:lstStyle/>
          <a:p>
            <a:r>
              <a:rPr lang="de-DE" dirty="0">
                <a:latin typeface="Consolas" panose="020B0609020204030204" pitchFamily="49" charset="0"/>
              </a:rPr>
              <a:t>S</a:t>
            </a:r>
            <a:r>
              <a:rPr lang="de-DE" baseline="-25000" dirty="0">
                <a:latin typeface="Consolas" panose="020B0609020204030204" pitchFamily="49" charset="0"/>
              </a:rPr>
              <a:t>11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21</a:t>
            </a:r>
            <a:endParaRPr lang="de-DE" dirty="0">
              <a:latin typeface="Consolas" panose="020B0609020204030204" pitchFamily="49" charset="0"/>
            </a:endParaRPr>
          </a:p>
          <a:p>
            <a:r>
              <a:rPr lang="de-DE" dirty="0">
                <a:latin typeface="Consolas" panose="020B0609020204030204" pitchFamily="49" charset="0"/>
              </a:rPr>
              <a:t>S</a:t>
            </a:r>
            <a:r>
              <a:rPr lang="de-DE" baseline="-25000" dirty="0">
                <a:latin typeface="Consolas" panose="020B0609020204030204" pitchFamily="49" charset="0"/>
              </a:rPr>
              <a:t>12</a:t>
            </a:r>
            <a:r>
              <a:rPr lang="de-DE" dirty="0">
                <a:latin typeface="Consolas" panose="020B0609020204030204" pitchFamily="49" charset="0"/>
              </a:rPr>
              <a:t>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22</a:t>
            </a:r>
          </a:p>
          <a:p>
            <a:r>
              <a:rPr lang="de-DE" dirty="0">
                <a:latin typeface="Consolas" panose="020B0609020204030204" pitchFamily="49" charset="0"/>
              </a:rPr>
              <a:t>S</a:t>
            </a:r>
            <a:r>
              <a:rPr lang="de-DE" baseline="-25000" dirty="0">
                <a:latin typeface="Consolas" panose="020B0609020204030204" pitchFamily="49" charset="0"/>
              </a:rPr>
              <a:t>13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23</a:t>
            </a:r>
          </a:p>
        </p:txBody>
      </p:sp>
      <p:sp>
        <p:nvSpPr>
          <p:cNvPr id="149" name="Right Arrow 184">
            <a:extLst>
              <a:ext uri="{FF2B5EF4-FFF2-40B4-BE49-F238E27FC236}">
                <a16:creationId xmlns:a16="http://schemas.microsoft.com/office/drawing/2014/main" id="{6B8B110E-3B3A-BB4A-0AE8-DD127A5D4419}"/>
              </a:ext>
            </a:extLst>
          </p:cNvPr>
          <p:cNvSpPr/>
          <p:nvPr/>
        </p:nvSpPr>
        <p:spPr>
          <a:xfrm>
            <a:off x="3881194" y="417767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0" name="Right Arrow 185">
            <a:extLst>
              <a:ext uri="{FF2B5EF4-FFF2-40B4-BE49-F238E27FC236}">
                <a16:creationId xmlns:a16="http://schemas.microsoft.com/office/drawing/2014/main" id="{B614FD8B-150A-54BB-DA34-F9A6DB41D0C1}"/>
              </a:ext>
            </a:extLst>
          </p:cNvPr>
          <p:cNvSpPr/>
          <p:nvPr/>
        </p:nvSpPr>
        <p:spPr>
          <a:xfrm>
            <a:off x="5862392" y="418940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1" name="Right Arrow 186">
            <a:extLst>
              <a:ext uri="{FF2B5EF4-FFF2-40B4-BE49-F238E27FC236}">
                <a16:creationId xmlns:a16="http://schemas.microsoft.com/office/drawing/2014/main" id="{46C46DF9-9231-B179-D316-E766E559754E}"/>
              </a:ext>
            </a:extLst>
          </p:cNvPr>
          <p:cNvSpPr/>
          <p:nvPr/>
        </p:nvSpPr>
        <p:spPr>
          <a:xfrm>
            <a:off x="7501941" y="417098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2" name="Right Arrow 187">
            <a:extLst>
              <a:ext uri="{FF2B5EF4-FFF2-40B4-BE49-F238E27FC236}">
                <a16:creationId xmlns:a16="http://schemas.microsoft.com/office/drawing/2014/main" id="{1FFC5562-4A47-49C2-486D-21548A146FB8}"/>
              </a:ext>
            </a:extLst>
          </p:cNvPr>
          <p:cNvSpPr/>
          <p:nvPr/>
        </p:nvSpPr>
        <p:spPr>
          <a:xfrm rot="5400000">
            <a:off x="2936523" y="344434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3" name="Right Arrow 188">
            <a:extLst>
              <a:ext uri="{FF2B5EF4-FFF2-40B4-BE49-F238E27FC236}">
                <a16:creationId xmlns:a16="http://schemas.microsoft.com/office/drawing/2014/main" id="{4EC2C393-58E3-240C-1DA2-245CB291E374}"/>
              </a:ext>
            </a:extLst>
          </p:cNvPr>
          <p:cNvSpPr/>
          <p:nvPr/>
        </p:nvSpPr>
        <p:spPr>
          <a:xfrm rot="16200000">
            <a:off x="8330821" y="343468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54" name="Folded Corner 190">
            <a:extLst>
              <a:ext uri="{FF2B5EF4-FFF2-40B4-BE49-F238E27FC236}">
                <a16:creationId xmlns:a16="http://schemas.microsoft.com/office/drawing/2014/main" id="{31F5218D-7835-FFF2-B1E6-C6C21B3DF91B}"/>
              </a:ext>
            </a:extLst>
          </p:cNvPr>
          <p:cNvSpPr/>
          <p:nvPr/>
        </p:nvSpPr>
        <p:spPr>
          <a:xfrm>
            <a:off x="7564571" y="1785315"/>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Folded Corner 191">
            <a:extLst>
              <a:ext uri="{FF2B5EF4-FFF2-40B4-BE49-F238E27FC236}">
                <a16:creationId xmlns:a16="http://schemas.microsoft.com/office/drawing/2014/main" id="{1F0677B8-DAB7-06E0-ADA6-9EA0A867BBE0}"/>
              </a:ext>
            </a:extLst>
          </p:cNvPr>
          <p:cNvSpPr/>
          <p:nvPr/>
        </p:nvSpPr>
        <p:spPr>
          <a:xfrm>
            <a:off x="7768161" y="1968858"/>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Folded Corner 192">
            <a:extLst>
              <a:ext uri="{FF2B5EF4-FFF2-40B4-BE49-F238E27FC236}">
                <a16:creationId xmlns:a16="http://schemas.microsoft.com/office/drawing/2014/main" id="{A67900AD-195A-9B60-91EE-2217C6B8237F}"/>
              </a:ext>
            </a:extLst>
          </p:cNvPr>
          <p:cNvSpPr/>
          <p:nvPr/>
        </p:nvSpPr>
        <p:spPr>
          <a:xfrm>
            <a:off x="7991846" y="2141073"/>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E6CD48C2-629A-94CA-DA7C-88AB0FAD81C5}"/>
              </a:ext>
            </a:extLst>
          </p:cNvPr>
          <p:cNvSpPr txBox="1"/>
          <p:nvPr/>
        </p:nvSpPr>
        <p:spPr>
          <a:xfrm>
            <a:off x="8140896" y="1584350"/>
            <a:ext cx="93956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Mappings</a:t>
            </a:r>
          </a:p>
        </p:txBody>
      </p:sp>
      <p:sp>
        <p:nvSpPr>
          <p:cNvPr id="158" name="TextBox 157">
            <a:extLst>
              <a:ext uri="{FF2B5EF4-FFF2-40B4-BE49-F238E27FC236}">
                <a16:creationId xmlns:a16="http://schemas.microsoft.com/office/drawing/2014/main" id="{71CF915B-A4E9-EEAF-6D05-C14C0EB2D061}"/>
              </a:ext>
            </a:extLst>
          </p:cNvPr>
          <p:cNvSpPr txBox="1"/>
          <p:nvPr/>
        </p:nvSpPr>
        <p:spPr>
          <a:xfrm>
            <a:off x="7589913" y="2651146"/>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Mapping Manipulation</a:t>
            </a:r>
          </a:p>
        </p:txBody>
      </p:sp>
      <p:sp>
        <p:nvSpPr>
          <p:cNvPr id="159" name="TextBox 158">
            <a:extLst>
              <a:ext uri="{FF2B5EF4-FFF2-40B4-BE49-F238E27FC236}">
                <a16:creationId xmlns:a16="http://schemas.microsoft.com/office/drawing/2014/main" id="{D930E20A-D99D-6AA5-D269-9255601F16FF}"/>
              </a:ext>
            </a:extLst>
          </p:cNvPr>
          <p:cNvSpPr txBox="1"/>
          <p:nvPr/>
        </p:nvSpPr>
        <p:spPr>
          <a:xfrm>
            <a:off x="7802602" y="5064426"/>
            <a:ext cx="1547305"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Correspon</a:t>
            </a:r>
            <a:r>
              <a:rPr lang="en-US" b="1" dirty="0">
                <a:solidFill>
                  <a:schemeClr val="accent1"/>
                </a:solidFill>
                <a:latin typeface="Calibri" panose="020F0502020204030204" pitchFamily="34" charset="0"/>
                <a:cs typeface="Calibri" panose="020F0502020204030204" pitchFamily="34" charset="0"/>
              </a:rPr>
              <a:t>-</a:t>
            </a:r>
            <a:br>
              <a:rPr lang="en-US" b="1" dirty="0">
                <a:solidFill>
                  <a:schemeClr val="accent1"/>
                </a:solidFill>
                <a:latin typeface="Calibri" panose="020F0502020204030204" pitchFamily="34" charset="0"/>
                <a:cs typeface="Calibri" panose="020F0502020204030204" pitchFamily="34" charset="0"/>
              </a:rPr>
            </a:br>
            <a:r>
              <a:rPr lang="en-US" b="1" dirty="0" err="1">
                <a:solidFill>
                  <a:schemeClr val="accent1"/>
                </a:solidFill>
                <a:latin typeface="Calibri" panose="020F0502020204030204" pitchFamily="34" charset="0"/>
                <a:cs typeface="Calibri" panose="020F0502020204030204" pitchFamily="34" charset="0"/>
              </a:rPr>
              <a:t>dences</a:t>
            </a:r>
            <a:endParaRPr lang="en-US" b="1" dirty="0">
              <a:solidFill>
                <a:schemeClr val="accent1"/>
              </a:solidFill>
              <a:latin typeface="Calibri" panose="020F0502020204030204" pitchFamily="34" charset="0"/>
              <a:cs typeface="Calibri" panose="020F0502020204030204" pitchFamily="34" charset="0"/>
            </a:endParaRPr>
          </a:p>
        </p:txBody>
      </p:sp>
      <p:sp>
        <p:nvSpPr>
          <p:cNvPr id="160" name="TextBox 159">
            <a:extLst>
              <a:ext uri="{FF2B5EF4-FFF2-40B4-BE49-F238E27FC236}">
                <a16:creationId xmlns:a16="http://schemas.microsoft.com/office/drawing/2014/main" id="{76FA7A94-3D4B-D5E3-CC98-EFCD1C519768}"/>
              </a:ext>
            </a:extLst>
          </p:cNvPr>
          <p:cNvSpPr txBox="1"/>
          <p:nvPr/>
        </p:nvSpPr>
        <p:spPr>
          <a:xfrm>
            <a:off x="6166400" y="5066101"/>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Similarity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Combination</a:t>
            </a:r>
          </a:p>
        </p:txBody>
      </p:sp>
      <p:sp>
        <p:nvSpPr>
          <p:cNvPr id="161" name="TextBox 160">
            <a:extLst>
              <a:ext uri="{FF2B5EF4-FFF2-40B4-BE49-F238E27FC236}">
                <a16:creationId xmlns:a16="http://schemas.microsoft.com/office/drawing/2014/main" id="{B3D20C43-9609-AB13-2066-4A8284CBA3B4}"/>
              </a:ext>
            </a:extLst>
          </p:cNvPr>
          <p:cNvSpPr txBox="1"/>
          <p:nvPr/>
        </p:nvSpPr>
        <p:spPr>
          <a:xfrm>
            <a:off x="4218694" y="5067776"/>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Matcher Execution</a:t>
            </a:r>
          </a:p>
        </p:txBody>
      </p:sp>
      <p:sp>
        <p:nvSpPr>
          <p:cNvPr id="162" name="TextBox 161">
            <a:extLst>
              <a:ext uri="{FF2B5EF4-FFF2-40B4-BE49-F238E27FC236}">
                <a16:creationId xmlns:a16="http://schemas.microsoft.com/office/drawing/2014/main" id="{D8F2CD08-CAF1-D528-7C20-28467E28B420}"/>
              </a:ext>
            </a:extLst>
          </p:cNvPr>
          <p:cNvSpPr txBox="1"/>
          <p:nvPr/>
        </p:nvSpPr>
        <p:spPr>
          <a:xfrm>
            <a:off x="2250888" y="5059401"/>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Component Identification</a:t>
            </a:r>
          </a:p>
        </p:txBody>
      </p:sp>
      <p:pic>
        <p:nvPicPr>
          <p:cNvPr id="163" name="Picture 162">
            <a:extLst>
              <a:ext uri="{FF2B5EF4-FFF2-40B4-BE49-F238E27FC236}">
                <a16:creationId xmlns:a16="http://schemas.microsoft.com/office/drawing/2014/main" id="{414C832F-9F7F-B699-C3B6-BCAE1382DB13}"/>
              </a:ext>
            </a:extLst>
          </p:cNvPr>
          <p:cNvPicPr>
            <a:picLocks noChangeAspect="1"/>
          </p:cNvPicPr>
          <p:nvPr/>
        </p:nvPicPr>
        <p:blipFill>
          <a:blip r:embed="rId2"/>
          <a:stretch>
            <a:fillRect/>
          </a:stretch>
        </p:blipFill>
        <p:spPr>
          <a:xfrm>
            <a:off x="10791121" y="1284921"/>
            <a:ext cx="778969" cy="548640"/>
          </a:xfrm>
          <a:prstGeom prst="rect">
            <a:avLst/>
          </a:prstGeom>
          <a:ln w="25400">
            <a:solidFill>
              <a:srgbClr val="7889FB"/>
            </a:solidFill>
          </a:ln>
        </p:spPr>
      </p:pic>
      <p:sp>
        <p:nvSpPr>
          <p:cNvPr id="164" name="TextBox 163">
            <a:extLst>
              <a:ext uri="{FF2B5EF4-FFF2-40B4-BE49-F238E27FC236}">
                <a16:creationId xmlns:a16="http://schemas.microsoft.com/office/drawing/2014/main" id="{49FF1775-A411-8F48-0739-C28139B65DFF}"/>
              </a:ext>
            </a:extLst>
          </p:cNvPr>
          <p:cNvSpPr txBox="1"/>
          <p:nvPr/>
        </p:nvSpPr>
        <p:spPr>
          <a:xfrm>
            <a:off x="9415161" y="1934304"/>
            <a:ext cx="221254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Hong-Hai Do 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Matching Large Schemas with COMA++,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165" name="Rounded Rectangle 202">
            <a:extLst>
              <a:ext uri="{FF2B5EF4-FFF2-40B4-BE49-F238E27FC236}">
                <a16:creationId xmlns:a16="http://schemas.microsoft.com/office/drawing/2014/main" id="{765BE689-978E-8D3A-9D42-6E1DEAD94C22}"/>
              </a:ext>
            </a:extLst>
          </p:cNvPr>
          <p:cNvSpPr/>
          <p:nvPr/>
        </p:nvSpPr>
        <p:spPr>
          <a:xfrm>
            <a:off x="4273035" y="2809480"/>
            <a:ext cx="2990026" cy="458162"/>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Matcher </a:t>
            </a:r>
            <a:r>
              <a:rPr lang="en-US" b="1" dirty="0" err="1">
                <a:solidFill>
                  <a:schemeClr val="tx1"/>
                </a:solidFill>
                <a:latin typeface="Calibri" panose="020F0502020204030204" pitchFamily="34" charset="0"/>
                <a:cs typeface="Calibri" panose="020F0502020204030204" pitchFamily="34" charset="0"/>
              </a:rPr>
              <a:t>Configs</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65" grpId="0"/>
      <p:bldP spid="66" grpId="0"/>
      <p:bldP spid="67" grpId="0"/>
      <p:bldP spid="68" grpId="0" animBg="1"/>
      <p:bldP spid="69" grpId="0" animBg="1"/>
      <p:bldP spid="70" grpId="0" animBg="1"/>
      <p:bldP spid="71" grpId="0" animBg="1"/>
      <p:bldP spid="72" grpId="0" animBg="1"/>
      <p:bldP spid="73" grpId="0" animBg="1"/>
      <p:bldP spid="145" grpId="0"/>
      <p:bldP spid="146" grpId="0"/>
      <p:bldP spid="147" grpId="0"/>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p:bldP spid="158" grpId="0"/>
      <p:bldP spid="159" grpId="0"/>
      <p:bldP spid="160" grpId="0"/>
      <p:bldP spid="161" grpId="0"/>
      <p:bldP spid="162" grpId="0"/>
      <p:bldP spid="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9D191-96DE-4154-7AFE-5BE3E6B8E6FB}"/>
              </a:ext>
            </a:extLst>
          </p:cNvPr>
          <p:cNvSpPr>
            <a:spLocks noGrp="1"/>
          </p:cNvSpPr>
          <p:nvPr>
            <p:ph type="body" sz="quarter" idx="18"/>
          </p:nvPr>
        </p:nvSpPr>
        <p:spPr/>
        <p:txBody>
          <a:bodyPr/>
          <a:lstStyle/>
          <a:p>
            <a:r>
              <a:rPr lang="en-US" dirty="0"/>
              <a:t>Different Types of Matchers</a:t>
            </a:r>
          </a:p>
          <a:p>
            <a:pPr lvl="1"/>
            <a:r>
              <a:rPr lang="en-US" dirty="0"/>
              <a:t>Schema- vs Instance-based</a:t>
            </a:r>
          </a:p>
          <a:p>
            <a:pPr lvl="1"/>
            <a:r>
              <a:rPr lang="en-US" dirty="0"/>
              <a:t>Cardinalities: 1:1, 1:N, N:M</a:t>
            </a:r>
          </a:p>
          <a:p>
            <a:pPr lvl="1"/>
            <a:r>
              <a:rPr lang="en-US" b="1" dirty="0">
                <a:solidFill>
                  <a:schemeClr val="accent1"/>
                </a:solidFill>
              </a:rPr>
              <a:t>Combined Matchers </a:t>
            </a:r>
            <a:br>
              <a:rPr lang="en-US" b="1" dirty="0">
                <a:solidFill>
                  <a:schemeClr val="accent1"/>
                </a:solidFill>
              </a:rPr>
            </a:br>
            <a:r>
              <a:rPr lang="en-US" dirty="0"/>
              <a:t>(hybrid, composite)</a:t>
            </a:r>
          </a:p>
          <a:p>
            <a:pPr lvl="1"/>
            <a:endParaRPr lang="en-US" dirty="0"/>
          </a:p>
        </p:txBody>
      </p:sp>
      <p:sp>
        <p:nvSpPr>
          <p:cNvPr id="3" name="Text Placeholder 2">
            <a:extLst>
              <a:ext uri="{FF2B5EF4-FFF2-40B4-BE49-F238E27FC236}">
                <a16:creationId xmlns:a16="http://schemas.microsoft.com/office/drawing/2014/main" id="{2B52B3BC-E7B5-E2E5-733E-EABA47B205B1}"/>
              </a:ext>
            </a:extLst>
          </p:cNvPr>
          <p:cNvSpPr>
            <a:spLocks noGrp="1"/>
          </p:cNvSpPr>
          <p:nvPr>
            <p:ph type="body" sz="quarter" idx="14"/>
          </p:nvPr>
        </p:nvSpPr>
        <p:spPr/>
        <p:txBody>
          <a:bodyPr/>
          <a:lstStyle/>
          <a:p>
            <a:r>
              <a:rPr lang="en-US" dirty="0"/>
              <a:t>Classification of Matching Techniques</a:t>
            </a:r>
          </a:p>
        </p:txBody>
      </p:sp>
      <p:sp>
        <p:nvSpPr>
          <p:cNvPr id="4" name="Rechteck 57">
            <a:extLst>
              <a:ext uri="{FF2B5EF4-FFF2-40B4-BE49-F238E27FC236}">
                <a16:creationId xmlns:a16="http://schemas.microsoft.com/office/drawing/2014/main" id="{25F3AD35-8F79-9EC0-482D-6B5463866E13}"/>
              </a:ext>
            </a:extLst>
          </p:cNvPr>
          <p:cNvSpPr/>
          <p:nvPr/>
        </p:nvSpPr>
        <p:spPr>
          <a:xfrm>
            <a:off x="7023547" y="346819"/>
            <a:ext cx="2833819" cy="738664"/>
          </a:xfrm>
          <a:prstGeom prst="rect">
            <a:avLst/>
          </a:prstGeom>
        </p:spPr>
        <p:txBody>
          <a:bodyPr wrap="square">
            <a:spAutoFit/>
          </a:bodyPr>
          <a:lstStyle/>
          <a:p>
            <a:pPr lvl="0" algn="r">
              <a:spcBef>
                <a:spcPct val="90000"/>
              </a:spcBef>
              <a:defRPr/>
            </a:pPr>
            <a:r>
              <a:rPr lang="en-US" sz="1400" dirty="0">
                <a:latin typeface="Calibri" panose="020F0502020204030204" pitchFamily="34" charset="0"/>
                <a:cs typeface="Calibri" panose="020F0502020204030204" pitchFamily="34" charset="0"/>
              </a:rPr>
              <a:t>[Erhard </a:t>
            </a:r>
            <a:r>
              <a:rPr lang="en-US" sz="1400" dirty="0" err="1">
                <a:latin typeface="Calibri" panose="020F0502020204030204" pitchFamily="34" charset="0"/>
                <a:cs typeface="Calibri" panose="020F0502020204030204" pitchFamily="34" charset="0"/>
              </a:rPr>
              <a:t>Rahm</a:t>
            </a:r>
            <a:r>
              <a:rPr lang="en-US" sz="1400" dirty="0">
                <a:latin typeface="Calibri" panose="020F0502020204030204" pitchFamily="34" charset="0"/>
                <a:cs typeface="Calibri" panose="020F0502020204030204" pitchFamily="34" charset="0"/>
              </a:rPr>
              <a:t>, Philip A. Bernstein: A survey of approaches to automatic schema matching. </a:t>
            </a:r>
            <a:r>
              <a:rPr lang="en-US" sz="1400" b="1" dirty="0">
                <a:latin typeface="Calibri" panose="020F0502020204030204" pitchFamily="34" charset="0"/>
                <a:cs typeface="Calibri" panose="020F0502020204030204" pitchFamily="34" charset="0"/>
              </a:rPr>
              <a:t>VLDB J. 2001</a:t>
            </a:r>
            <a:r>
              <a:rPr lang="en-US" sz="1400"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6D2BC18-D337-5538-7AD9-C4E63155EF8B}"/>
              </a:ext>
            </a:extLst>
          </p:cNvPr>
          <p:cNvPicPr>
            <a:picLocks noChangeAspect="1"/>
          </p:cNvPicPr>
          <p:nvPr/>
        </p:nvPicPr>
        <p:blipFill>
          <a:blip r:embed="rId2"/>
          <a:stretch>
            <a:fillRect/>
          </a:stretch>
        </p:blipFill>
        <p:spPr>
          <a:xfrm>
            <a:off x="9926860" y="407303"/>
            <a:ext cx="486505" cy="640080"/>
          </a:xfrm>
          <a:prstGeom prst="rect">
            <a:avLst/>
          </a:prstGeom>
          <a:ln w="25400">
            <a:solidFill>
              <a:srgbClr val="7889FB"/>
            </a:solidFill>
          </a:ln>
        </p:spPr>
      </p:pic>
      <p:sp>
        <p:nvSpPr>
          <p:cNvPr id="6" name="Rectangle 5">
            <a:extLst>
              <a:ext uri="{FF2B5EF4-FFF2-40B4-BE49-F238E27FC236}">
                <a16:creationId xmlns:a16="http://schemas.microsoft.com/office/drawing/2014/main" id="{569D0C58-6838-13B7-7299-13E7833B90B6}"/>
              </a:ext>
            </a:extLst>
          </p:cNvPr>
          <p:cNvSpPr/>
          <p:nvPr/>
        </p:nvSpPr>
        <p:spPr>
          <a:xfrm>
            <a:off x="4645544" y="1778559"/>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Schema-based</a:t>
            </a:r>
          </a:p>
        </p:txBody>
      </p:sp>
      <p:sp>
        <p:nvSpPr>
          <p:cNvPr id="7" name="Rectangle 6">
            <a:extLst>
              <a:ext uri="{FF2B5EF4-FFF2-40B4-BE49-F238E27FC236}">
                <a16:creationId xmlns:a16="http://schemas.microsoft.com/office/drawing/2014/main" id="{1EFDF5C6-DC43-2439-EE45-B8AFB7E267F7}"/>
              </a:ext>
            </a:extLst>
          </p:cNvPr>
          <p:cNvSpPr/>
          <p:nvPr/>
        </p:nvSpPr>
        <p:spPr>
          <a:xfrm>
            <a:off x="8556025" y="1778559"/>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Instance-based</a:t>
            </a:r>
          </a:p>
        </p:txBody>
      </p:sp>
      <p:sp>
        <p:nvSpPr>
          <p:cNvPr id="8" name="Rectangle 7">
            <a:extLst>
              <a:ext uri="{FF2B5EF4-FFF2-40B4-BE49-F238E27FC236}">
                <a16:creationId xmlns:a16="http://schemas.microsoft.com/office/drawing/2014/main" id="{36DB15DE-115C-CF8E-DB9A-E025B3A0D6A5}"/>
              </a:ext>
            </a:extLst>
          </p:cNvPr>
          <p:cNvSpPr/>
          <p:nvPr/>
        </p:nvSpPr>
        <p:spPr>
          <a:xfrm>
            <a:off x="3923742" y="3025470"/>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sp>
        <p:nvSpPr>
          <p:cNvPr id="9" name="Rectangle 8">
            <a:extLst>
              <a:ext uri="{FF2B5EF4-FFF2-40B4-BE49-F238E27FC236}">
                <a16:creationId xmlns:a16="http://schemas.microsoft.com/office/drawing/2014/main" id="{C47F670C-64D8-F19A-1261-7B479CDA1EDA}"/>
              </a:ext>
            </a:extLst>
          </p:cNvPr>
          <p:cNvSpPr/>
          <p:nvPr/>
        </p:nvSpPr>
        <p:spPr>
          <a:xfrm>
            <a:off x="6176242" y="302714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Structure</a:t>
            </a:r>
          </a:p>
        </p:txBody>
      </p:sp>
      <p:cxnSp>
        <p:nvCxnSpPr>
          <p:cNvPr id="10" name="Straight Arrow Connector 9">
            <a:extLst>
              <a:ext uri="{FF2B5EF4-FFF2-40B4-BE49-F238E27FC236}">
                <a16:creationId xmlns:a16="http://schemas.microsoft.com/office/drawing/2014/main" id="{82EE2347-AA3A-B6FE-2FEB-5591337BF879}"/>
              </a:ext>
            </a:extLst>
          </p:cNvPr>
          <p:cNvCxnSpPr>
            <a:stCxn id="6" idx="2"/>
            <a:endCxn id="8" idx="0"/>
          </p:cNvCxnSpPr>
          <p:nvPr/>
        </p:nvCxnSpPr>
        <p:spPr>
          <a:xfrm flipH="1">
            <a:off x="4515758" y="2280977"/>
            <a:ext cx="1099452" cy="7444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A2BD75-1533-F1F5-B48C-7DD80A2B9A0F}"/>
              </a:ext>
            </a:extLst>
          </p:cNvPr>
          <p:cNvCxnSpPr>
            <a:stCxn id="6" idx="2"/>
            <a:endCxn id="9" idx="0"/>
          </p:cNvCxnSpPr>
          <p:nvPr/>
        </p:nvCxnSpPr>
        <p:spPr>
          <a:xfrm>
            <a:off x="5615210" y="2280977"/>
            <a:ext cx="1153048" cy="74617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6E60224-2106-C05D-7456-6DA71F5BED0C}"/>
              </a:ext>
            </a:extLst>
          </p:cNvPr>
          <p:cNvSpPr/>
          <p:nvPr/>
        </p:nvSpPr>
        <p:spPr>
          <a:xfrm>
            <a:off x="8929496" y="3027146"/>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cxnSp>
        <p:nvCxnSpPr>
          <p:cNvPr id="13" name="Straight Arrow Connector 12">
            <a:extLst>
              <a:ext uri="{FF2B5EF4-FFF2-40B4-BE49-F238E27FC236}">
                <a16:creationId xmlns:a16="http://schemas.microsoft.com/office/drawing/2014/main" id="{593AB133-63ED-4EF9-694B-543EB798F5CF}"/>
              </a:ext>
            </a:extLst>
          </p:cNvPr>
          <p:cNvCxnSpPr>
            <a:stCxn id="7" idx="2"/>
            <a:endCxn id="12" idx="0"/>
          </p:cNvCxnSpPr>
          <p:nvPr/>
        </p:nvCxnSpPr>
        <p:spPr>
          <a:xfrm flipH="1">
            <a:off x="9521512" y="2280977"/>
            <a:ext cx="4179" cy="74616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5B25479-A332-8C6B-F1E5-735875FD096C}"/>
              </a:ext>
            </a:extLst>
          </p:cNvPr>
          <p:cNvSpPr/>
          <p:nvPr/>
        </p:nvSpPr>
        <p:spPr>
          <a:xfrm>
            <a:off x="3161742" y="385110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15" name="Straight Arrow Connector 14">
            <a:extLst>
              <a:ext uri="{FF2B5EF4-FFF2-40B4-BE49-F238E27FC236}">
                <a16:creationId xmlns:a16="http://schemas.microsoft.com/office/drawing/2014/main" id="{65B10919-BE57-050A-15C1-9A51FC8F31AD}"/>
              </a:ext>
            </a:extLst>
          </p:cNvPr>
          <p:cNvCxnSpPr>
            <a:stCxn id="8" idx="2"/>
            <a:endCxn id="14" idx="0"/>
          </p:cNvCxnSpPr>
          <p:nvPr/>
        </p:nvCxnSpPr>
        <p:spPr>
          <a:xfrm flipH="1">
            <a:off x="3753758" y="3368629"/>
            <a:ext cx="762000" cy="48247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16CFBB-B0FD-466B-66AD-FEC05D9A3F77}"/>
              </a:ext>
            </a:extLst>
          </p:cNvPr>
          <p:cNvCxnSpPr>
            <a:stCxn id="8" idx="2"/>
            <a:endCxn id="17" idx="0"/>
          </p:cNvCxnSpPr>
          <p:nvPr/>
        </p:nvCxnSpPr>
        <p:spPr>
          <a:xfrm>
            <a:off x="4515758" y="3368629"/>
            <a:ext cx="681610" cy="4942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D1EEA5E-4F41-145D-57C4-F6A466676866}"/>
              </a:ext>
            </a:extLst>
          </p:cNvPr>
          <p:cNvSpPr/>
          <p:nvPr/>
        </p:nvSpPr>
        <p:spPr>
          <a:xfrm>
            <a:off x="4540037" y="3862831"/>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18" name="Rectangle 17">
            <a:extLst>
              <a:ext uri="{FF2B5EF4-FFF2-40B4-BE49-F238E27FC236}">
                <a16:creationId xmlns:a16="http://schemas.microsoft.com/office/drawing/2014/main" id="{CD47D3B1-5E3A-C7B8-3ED0-6DEB5A20D875}"/>
              </a:ext>
            </a:extLst>
          </p:cNvPr>
          <p:cNvSpPr/>
          <p:nvPr/>
        </p:nvSpPr>
        <p:spPr>
          <a:xfrm>
            <a:off x="6109249" y="3854458"/>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cxnSp>
        <p:nvCxnSpPr>
          <p:cNvPr id="19" name="Straight Arrow Connector 18">
            <a:extLst>
              <a:ext uri="{FF2B5EF4-FFF2-40B4-BE49-F238E27FC236}">
                <a16:creationId xmlns:a16="http://schemas.microsoft.com/office/drawing/2014/main" id="{A82B343A-80DD-9440-5A45-DB4D67D9818F}"/>
              </a:ext>
            </a:extLst>
          </p:cNvPr>
          <p:cNvCxnSpPr>
            <a:stCxn id="9" idx="2"/>
            <a:endCxn id="18" idx="0"/>
          </p:cNvCxnSpPr>
          <p:nvPr/>
        </p:nvCxnSpPr>
        <p:spPr>
          <a:xfrm flipH="1">
            <a:off x="6766580" y="3370306"/>
            <a:ext cx="1678" cy="48415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1492F43-6EC6-D717-77CD-CEC119D16081}"/>
              </a:ext>
            </a:extLst>
          </p:cNvPr>
          <p:cNvSpPr/>
          <p:nvPr/>
        </p:nvSpPr>
        <p:spPr>
          <a:xfrm>
            <a:off x="3072983" y="4495874"/>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Name sim, description sim </a:t>
            </a:r>
          </a:p>
        </p:txBody>
      </p:sp>
      <p:sp>
        <p:nvSpPr>
          <p:cNvPr id="21" name="Rectangle 20">
            <a:extLst>
              <a:ext uri="{FF2B5EF4-FFF2-40B4-BE49-F238E27FC236}">
                <a16:creationId xmlns:a16="http://schemas.microsoft.com/office/drawing/2014/main" id="{4FFB07D9-9BC7-8F27-F60D-63EE2ECCA574}"/>
              </a:ext>
            </a:extLst>
          </p:cNvPr>
          <p:cNvSpPr/>
          <p:nvPr/>
        </p:nvSpPr>
        <p:spPr>
          <a:xfrm>
            <a:off x="4521621" y="4497549"/>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Type sim,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key properties</a:t>
            </a:r>
          </a:p>
        </p:txBody>
      </p:sp>
      <p:sp>
        <p:nvSpPr>
          <p:cNvPr id="22" name="Rectangle 21">
            <a:extLst>
              <a:ext uri="{FF2B5EF4-FFF2-40B4-BE49-F238E27FC236}">
                <a16:creationId xmlns:a16="http://schemas.microsoft.com/office/drawing/2014/main" id="{CEAEEAEB-C03F-839A-4731-B0CEEFC4A802}"/>
              </a:ext>
            </a:extLst>
          </p:cNvPr>
          <p:cNvSpPr/>
          <p:nvPr/>
        </p:nvSpPr>
        <p:spPr>
          <a:xfrm>
            <a:off x="5948401" y="4499225"/>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parent-child, graph structure</a:t>
            </a:r>
          </a:p>
        </p:txBody>
      </p:sp>
      <p:cxnSp>
        <p:nvCxnSpPr>
          <p:cNvPr id="23" name="Straight Arrow Connector 22">
            <a:extLst>
              <a:ext uri="{FF2B5EF4-FFF2-40B4-BE49-F238E27FC236}">
                <a16:creationId xmlns:a16="http://schemas.microsoft.com/office/drawing/2014/main" id="{186B12AA-25E8-3217-9A84-46343AB8FEDC}"/>
              </a:ext>
            </a:extLst>
          </p:cNvPr>
          <p:cNvCxnSpPr>
            <a:stCxn id="14" idx="2"/>
            <a:endCxn id="20" idx="0"/>
          </p:cNvCxnSpPr>
          <p:nvPr/>
        </p:nvCxnSpPr>
        <p:spPr>
          <a:xfrm flipH="1">
            <a:off x="3751245" y="4194266"/>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9E0117-5089-E3C7-9A30-76B7C65E4416}"/>
              </a:ext>
            </a:extLst>
          </p:cNvPr>
          <p:cNvCxnSpPr>
            <a:stCxn id="17" idx="2"/>
            <a:endCxn id="21" idx="0"/>
          </p:cNvCxnSpPr>
          <p:nvPr/>
        </p:nvCxnSpPr>
        <p:spPr>
          <a:xfrm>
            <a:off x="5197368" y="4205990"/>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1A8B6C-13BA-BBE5-CBD7-696CC1F1EC23}"/>
              </a:ext>
            </a:extLst>
          </p:cNvPr>
          <p:cNvCxnSpPr>
            <a:stCxn id="18" idx="2"/>
            <a:endCxn id="22" idx="0"/>
          </p:cNvCxnSpPr>
          <p:nvPr/>
        </p:nvCxnSpPr>
        <p:spPr>
          <a:xfrm>
            <a:off x="6766580" y="4197617"/>
            <a:ext cx="2518"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FBA96D5-BF6B-A10D-5B79-86E17147AF6F}"/>
              </a:ext>
            </a:extLst>
          </p:cNvPr>
          <p:cNvSpPr/>
          <p:nvPr/>
        </p:nvSpPr>
        <p:spPr>
          <a:xfrm>
            <a:off x="8177547" y="3862830"/>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27" name="Straight Arrow Connector 26">
            <a:extLst>
              <a:ext uri="{FF2B5EF4-FFF2-40B4-BE49-F238E27FC236}">
                <a16:creationId xmlns:a16="http://schemas.microsoft.com/office/drawing/2014/main" id="{3EAC915F-E080-C83C-DEFF-EE06BD91445B}"/>
              </a:ext>
            </a:extLst>
          </p:cNvPr>
          <p:cNvCxnSpPr>
            <a:stCxn id="12" idx="2"/>
            <a:endCxn id="26" idx="0"/>
          </p:cNvCxnSpPr>
          <p:nvPr/>
        </p:nvCxnSpPr>
        <p:spPr>
          <a:xfrm flipH="1">
            <a:off x="8769563" y="3370305"/>
            <a:ext cx="751949" cy="49252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572C1C-A749-E771-BC19-D66152CA1E82}"/>
              </a:ext>
            </a:extLst>
          </p:cNvPr>
          <p:cNvCxnSpPr>
            <a:stCxn id="12" idx="2"/>
            <a:endCxn id="29" idx="0"/>
          </p:cNvCxnSpPr>
          <p:nvPr/>
        </p:nvCxnSpPr>
        <p:spPr>
          <a:xfrm>
            <a:off x="9521512" y="3370305"/>
            <a:ext cx="691661" cy="5042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4721CA7-D240-BAAD-586C-1FF00DEB1EA5}"/>
              </a:ext>
            </a:extLst>
          </p:cNvPr>
          <p:cNvSpPr/>
          <p:nvPr/>
        </p:nvSpPr>
        <p:spPr>
          <a:xfrm>
            <a:off x="9555842" y="3874554"/>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30" name="Rectangle 29">
            <a:extLst>
              <a:ext uri="{FF2B5EF4-FFF2-40B4-BE49-F238E27FC236}">
                <a16:creationId xmlns:a16="http://schemas.microsoft.com/office/drawing/2014/main" id="{55094B49-2C72-F62B-23AB-D3A276589062}"/>
              </a:ext>
            </a:extLst>
          </p:cNvPr>
          <p:cNvSpPr/>
          <p:nvPr/>
        </p:nvSpPr>
        <p:spPr>
          <a:xfrm>
            <a:off x="8088788" y="4507597"/>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Word </a:t>
            </a:r>
            <a:r>
              <a:rPr lang="en-US" dirty="0" err="1">
                <a:solidFill>
                  <a:schemeClr val="tx1"/>
                </a:solidFill>
                <a:latin typeface="Calibri" panose="020F0502020204030204" pitchFamily="34" charset="0"/>
                <a:cs typeface="Calibri" panose="020F0502020204030204" pitchFamily="34" charset="0"/>
              </a:rPr>
              <a:t>freq</a:t>
            </a:r>
            <a:r>
              <a:rPr lang="en-US" dirty="0">
                <a:solidFill>
                  <a:schemeClr val="tx1"/>
                </a:solidFill>
                <a:latin typeface="Calibri" panose="020F0502020204030204" pitchFamily="34" charset="0"/>
                <a:cs typeface="Calibri" panose="020F0502020204030204" pitchFamily="34" charset="0"/>
              </a:rPr>
              <a:t>, key terms</a:t>
            </a:r>
          </a:p>
        </p:txBody>
      </p:sp>
      <p:sp>
        <p:nvSpPr>
          <p:cNvPr id="31" name="Rectangle 30">
            <a:extLst>
              <a:ext uri="{FF2B5EF4-FFF2-40B4-BE49-F238E27FC236}">
                <a16:creationId xmlns:a16="http://schemas.microsoft.com/office/drawing/2014/main" id="{5362342B-DB8D-F7EE-EF4C-FDB1E11B775A}"/>
              </a:ext>
            </a:extLst>
          </p:cNvPr>
          <p:cNvSpPr/>
          <p:nvPr/>
        </p:nvSpPr>
        <p:spPr>
          <a:xfrm>
            <a:off x="9394991" y="4509272"/>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Value patterns and ranges</a:t>
            </a:r>
          </a:p>
        </p:txBody>
      </p:sp>
      <p:cxnSp>
        <p:nvCxnSpPr>
          <p:cNvPr id="32" name="Straight Arrow Connector 31">
            <a:extLst>
              <a:ext uri="{FF2B5EF4-FFF2-40B4-BE49-F238E27FC236}">
                <a16:creationId xmlns:a16="http://schemas.microsoft.com/office/drawing/2014/main" id="{83D5A1F4-7097-995D-801F-61596BCDAA12}"/>
              </a:ext>
            </a:extLst>
          </p:cNvPr>
          <p:cNvCxnSpPr>
            <a:stCxn id="26" idx="2"/>
            <a:endCxn id="30" idx="0"/>
          </p:cNvCxnSpPr>
          <p:nvPr/>
        </p:nvCxnSpPr>
        <p:spPr>
          <a:xfrm flipH="1">
            <a:off x="8767050" y="4205989"/>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433D064-0C93-E28D-2826-45741E7B797E}"/>
              </a:ext>
            </a:extLst>
          </p:cNvPr>
          <p:cNvCxnSpPr>
            <a:stCxn id="29" idx="2"/>
            <a:endCxn id="31" idx="0"/>
          </p:cNvCxnSpPr>
          <p:nvPr/>
        </p:nvCxnSpPr>
        <p:spPr>
          <a:xfrm>
            <a:off x="10213173" y="4217713"/>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EAB16E3-4FCF-8043-97C9-25B79918AB9B}"/>
              </a:ext>
            </a:extLst>
          </p:cNvPr>
          <p:cNvCxnSpPr>
            <a:endCxn id="6" idx="0"/>
          </p:cNvCxnSpPr>
          <p:nvPr/>
        </p:nvCxnSpPr>
        <p:spPr>
          <a:xfrm flipH="1">
            <a:off x="5615210" y="1487000"/>
            <a:ext cx="1953150"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2AB388-5FEF-2AEF-B047-D781926407E5}"/>
              </a:ext>
            </a:extLst>
          </p:cNvPr>
          <p:cNvCxnSpPr>
            <a:endCxn id="7" idx="0"/>
          </p:cNvCxnSpPr>
          <p:nvPr/>
        </p:nvCxnSpPr>
        <p:spPr>
          <a:xfrm>
            <a:off x="7568360" y="1487000"/>
            <a:ext cx="1957331"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6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7" grpId="0"/>
      <p:bldP spid="18" grpId="0"/>
      <p:bldP spid="20" grpId="0"/>
      <p:bldP spid="21" grpId="0"/>
      <p:bldP spid="22" grpId="0"/>
      <p:bldP spid="26"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F7E5D2-AF09-236D-AC1D-595301CC6DD1}"/>
              </a:ext>
            </a:extLst>
          </p:cNvPr>
          <p:cNvSpPr>
            <a:spLocks noGrp="1"/>
          </p:cNvSpPr>
          <p:nvPr>
            <p:ph type="body" sz="quarter" idx="14"/>
          </p:nvPr>
        </p:nvSpPr>
        <p:spPr/>
        <p:txBody>
          <a:bodyPr/>
          <a:lstStyle/>
          <a:p>
            <a:r>
              <a:rPr lang="en-US" dirty="0"/>
              <a:t>Announcements / Administrative Items</a:t>
            </a:r>
          </a:p>
        </p:txBody>
      </p:sp>
      <p:sp>
        <p:nvSpPr>
          <p:cNvPr id="3" name="Text Placeholder 2">
            <a:extLst>
              <a:ext uri="{FF2B5EF4-FFF2-40B4-BE49-F238E27FC236}">
                <a16:creationId xmlns:a16="http://schemas.microsoft.com/office/drawing/2014/main" id="{50D313CB-1498-D0F3-EA57-30751CFAE574}"/>
              </a:ext>
            </a:extLst>
          </p:cNvPr>
          <p:cNvSpPr>
            <a:spLocks noGrp="1"/>
          </p:cNvSpPr>
          <p:nvPr>
            <p:ph type="body" sz="quarter" idx="18"/>
          </p:nvPr>
        </p:nvSpPr>
        <p:spPr/>
        <p:txBody>
          <a:bodyPr/>
          <a:lstStyle/>
          <a:p>
            <a:r>
              <a:rPr lang="en-US" dirty="0"/>
              <a:t>#1 Video Recording</a:t>
            </a:r>
          </a:p>
          <a:p>
            <a:pPr lvl="1"/>
            <a:r>
              <a:rPr lang="en-US" dirty="0"/>
              <a:t>Hybrid lectures: in-person BH-N 243, zoom live streaming, video recording</a:t>
            </a:r>
          </a:p>
          <a:p>
            <a:pPr lvl="1"/>
            <a:r>
              <a:rPr lang="en-US" dirty="0">
                <a:hlinkClick r:id="rId2"/>
              </a:rPr>
              <a:t>https://tu-berlin.zoom.us/j/9529634787?pwd=R1ZsN1M3SC9BOU1OcFdmem9zT202UT09</a:t>
            </a:r>
            <a:endParaRPr lang="en-US" dirty="0"/>
          </a:p>
          <a:p>
            <a:pPr lvl="1"/>
            <a:endParaRPr lang="en-US" dirty="0"/>
          </a:p>
          <a:p>
            <a:r>
              <a:rPr lang="en-US" dirty="0"/>
              <a:t>#2 Project Selection</a:t>
            </a:r>
          </a:p>
          <a:p>
            <a:pPr lvl="1"/>
            <a:r>
              <a:rPr lang="en-US" b="1" dirty="0"/>
              <a:t>Summary:</a:t>
            </a:r>
            <a:r>
              <a:rPr lang="en-US" dirty="0"/>
              <a:t> </a:t>
            </a:r>
            <a:r>
              <a:rPr lang="en-US" b="1" dirty="0">
                <a:solidFill>
                  <a:srgbClr val="7889FB"/>
                </a:solidFill>
              </a:rPr>
              <a:t>133 responses</a:t>
            </a:r>
            <a:endParaRPr lang="en-US" dirty="0">
              <a:solidFill>
                <a:srgbClr val="7889FB"/>
              </a:solidFill>
            </a:endParaRPr>
          </a:p>
          <a:p>
            <a:pPr lvl="1"/>
            <a:r>
              <a:rPr lang="en-US" b="1" dirty="0">
                <a:solidFill>
                  <a:srgbClr val="C40D1E"/>
                </a:solidFill>
              </a:rPr>
              <a:t>Late registrations for exercise is possible</a:t>
            </a:r>
            <a:r>
              <a:rPr lang="en-US" dirty="0"/>
              <a:t>, </a:t>
            </a:r>
            <a:br>
              <a:rPr lang="en-US" dirty="0"/>
            </a:br>
            <a:r>
              <a:rPr lang="en-US" dirty="0"/>
              <a:t>anyway written exam with enough capacity</a:t>
            </a:r>
          </a:p>
          <a:p>
            <a:pPr lvl="1"/>
            <a:r>
              <a:rPr lang="en-US" b="1" dirty="0" err="1">
                <a:solidFill>
                  <a:srgbClr val="7889FB"/>
                </a:solidFill>
              </a:rPr>
              <a:t>SystemDS</a:t>
            </a:r>
            <a:r>
              <a:rPr lang="en-US" b="1" dirty="0">
                <a:solidFill>
                  <a:srgbClr val="7889FB"/>
                </a:solidFill>
              </a:rPr>
              <a:t> teams</a:t>
            </a:r>
            <a:r>
              <a:rPr lang="en-US" dirty="0"/>
              <a:t> get mentor assigned via email by Nov 08, </a:t>
            </a:r>
            <a:br>
              <a:rPr lang="en-US" dirty="0"/>
            </a:br>
            <a:r>
              <a:rPr lang="en-US" dirty="0"/>
              <a:t>reach out otherwise </a:t>
            </a:r>
            <a:r>
              <a:rPr lang="en-US" dirty="0">
                <a:hlinkClick r:id="rId3"/>
              </a:rPr>
              <a:t>matthias.boehm@tu-berlin.de</a:t>
            </a:r>
            <a:r>
              <a:rPr lang="en-US" dirty="0"/>
              <a:t> </a:t>
            </a:r>
          </a:p>
          <a:p>
            <a:pPr lvl="1"/>
            <a:r>
              <a:rPr lang="en-US" dirty="0"/>
              <a:t>Exercise teams can attend the office hour and start working </a:t>
            </a:r>
          </a:p>
          <a:p>
            <a:pPr lvl="1"/>
            <a:endParaRPr lang="en-US" dirty="0"/>
          </a:p>
        </p:txBody>
      </p:sp>
      <p:pic>
        <p:nvPicPr>
          <p:cNvPr id="4" name="Picture 3">
            <a:extLst>
              <a:ext uri="{FF2B5EF4-FFF2-40B4-BE49-F238E27FC236}">
                <a16:creationId xmlns:a16="http://schemas.microsoft.com/office/drawing/2014/main" id="{56311F7B-9A25-9F30-4A3E-890D279F2D13}"/>
              </a:ext>
            </a:extLst>
          </p:cNvPr>
          <p:cNvPicPr>
            <a:picLocks noChangeAspect="1"/>
          </p:cNvPicPr>
          <p:nvPr/>
        </p:nvPicPr>
        <p:blipFill>
          <a:blip r:embed="rId4"/>
          <a:stretch>
            <a:fillRect/>
          </a:stretch>
        </p:blipFill>
        <p:spPr>
          <a:xfrm>
            <a:off x="10404797" y="1689202"/>
            <a:ext cx="1210387" cy="316788"/>
          </a:xfrm>
          <a:prstGeom prst="rect">
            <a:avLst/>
          </a:prstGeom>
        </p:spPr>
      </p:pic>
      <p:pic>
        <p:nvPicPr>
          <p:cNvPr id="6" name="Picture 5">
            <a:extLst>
              <a:ext uri="{FF2B5EF4-FFF2-40B4-BE49-F238E27FC236}">
                <a16:creationId xmlns:a16="http://schemas.microsoft.com/office/drawing/2014/main" id="{ABF6F66D-F355-9B7A-DC4C-0F32AB37C472}"/>
              </a:ext>
            </a:extLst>
          </p:cNvPr>
          <p:cNvPicPr>
            <a:picLocks noChangeAspect="1"/>
          </p:cNvPicPr>
          <p:nvPr/>
        </p:nvPicPr>
        <p:blipFill>
          <a:blip r:embed="rId5"/>
          <a:srcRect r="57581"/>
          <a:stretch>
            <a:fillRect/>
          </a:stretch>
        </p:blipFill>
        <p:spPr>
          <a:xfrm>
            <a:off x="7534736" y="2644221"/>
            <a:ext cx="1490930" cy="1524114"/>
          </a:xfrm>
          <a:prstGeom prst="rect">
            <a:avLst/>
          </a:prstGeom>
        </p:spPr>
      </p:pic>
      <p:pic>
        <p:nvPicPr>
          <p:cNvPr id="7" name="Picture 6">
            <a:extLst>
              <a:ext uri="{FF2B5EF4-FFF2-40B4-BE49-F238E27FC236}">
                <a16:creationId xmlns:a16="http://schemas.microsoft.com/office/drawing/2014/main" id="{14AB6D3F-C3DA-AFBE-D7CB-C5DCE5B29775}"/>
              </a:ext>
            </a:extLst>
          </p:cNvPr>
          <p:cNvPicPr>
            <a:picLocks noChangeAspect="1"/>
          </p:cNvPicPr>
          <p:nvPr/>
        </p:nvPicPr>
        <p:blipFill>
          <a:blip r:embed="rId6"/>
          <a:stretch>
            <a:fillRect/>
          </a:stretch>
        </p:blipFill>
        <p:spPr>
          <a:xfrm>
            <a:off x="10077739" y="2697541"/>
            <a:ext cx="1537445" cy="1470794"/>
          </a:xfrm>
          <a:prstGeom prst="rect">
            <a:avLst/>
          </a:prstGeom>
        </p:spPr>
      </p:pic>
      <p:sp>
        <p:nvSpPr>
          <p:cNvPr id="8" name="Right Arrow 8">
            <a:extLst>
              <a:ext uri="{FF2B5EF4-FFF2-40B4-BE49-F238E27FC236}">
                <a16:creationId xmlns:a16="http://schemas.microsoft.com/office/drawing/2014/main" id="{DE19F634-0A2D-772D-F49C-25DFFC5E0D5B}"/>
              </a:ext>
            </a:extLst>
          </p:cNvPr>
          <p:cNvSpPr/>
          <p:nvPr/>
        </p:nvSpPr>
        <p:spPr>
          <a:xfrm>
            <a:off x="9425759" y="322297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9" name="TextBox 8">
            <a:extLst>
              <a:ext uri="{FF2B5EF4-FFF2-40B4-BE49-F238E27FC236}">
                <a16:creationId xmlns:a16="http://schemas.microsoft.com/office/drawing/2014/main" id="{46276625-7219-DDA8-C3C9-8B59A91B3411}"/>
              </a:ext>
            </a:extLst>
          </p:cNvPr>
          <p:cNvSpPr txBox="1"/>
          <p:nvPr/>
        </p:nvSpPr>
        <p:spPr>
          <a:xfrm>
            <a:off x="7245275" y="4292300"/>
            <a:ext cx="2011680" cy="1477328"/>
          </a:xfrm>
          <a:prstGeom prst="rect">
            <a:avLst/>
          </a:prstGeom>
          <a:noFill/>
        </p:spPr>
        <p:txBody>
          <a:bodyPr wrap="square" lIns="0" rIns="0" rtlCol="0">
            <a:spAutoFit/>
          </a:bodyPr>
          <a:lstStyle/>
          <a:p>
            <a:pPr algn="ctr"/>
            <a:r>
              <a:rPr lang="en-US" b="1" dirty="0" err="1">
                <a:solidFill>
                  <a:srgbClr val="000000"/>
                </a:solidFill>
                <a:latin typeface="Calibri" panose="020F0502020204030204" pitchFamily="34" charset="0"/>
                <a:cs typeface="Calibri" panose="020F0502020204030204" pitchFamily="34" charset="0"/>
              </a:rPr>
              <a:t>WiSe</a:t>
            </a:r>
            <a:r>
              <a:rPr lang="en-US" b="1" dirty="0">
                <a:solidFill>
                  <a:srgbClr val="000000"/>
                </a:solidFill>
                <a:latin typeface="Calibri" panose="020F0502020204030204" pitchFamily="34" charset="0"/>
                <a:cs typeface="Calibri" panose="020F0502020204030204" pitchFamily="34" charset="0"/>
              </a:rPr>
              <a:t> 2024/25:</a:t>
            </a:r>
          </a:p>
          <a:p>
            <a:pPr algn="ctr"/>
            <a:r>
              <a:rPr lang="en-US" b="1" dirty="0">
                <a:solidFill>
                  <a:srgbClr val="C40D1E"/>
                </a:solidFill>
                <a:latin typeface="Calibri" panose="020F0502020204030204" pitchFamily="34" charset="0"/>
                <a:cs typeface="Calibri" panose="020F0502020204030204" pitchFamily="34" charset="0"/>
              </a:rPr>
              <a:t>45 exercise</a:t>
            </a:r>
            <a:r>
              <a:rPr lang="en-US" dirty="0">
                <a:solidFill>
                  <a:srgbClr val="000000"/>
                </a:solidFill>
                <a:latin typeface="Calibri" panose="020F0502020204030204" pitchFamily="34" charset="0"/>
                <a:cs typeface="Calibri" panose="020F0502020204030204" pitchFamily="34" charset="0"/>
              </a:rPr>
              <a:t> teams</a:t>
            </a:r>
          </a:p>
          <a:p>
            <a:pPr algn="ctr"/>
            <a:r>
              <a:rPr lang="en-US" b="1" dirty="0">
                <a:solidFill>
                  <a:srgbClr val="7889FB"/>
                </a:solidFill>
                <a:latin typeface="Calibri" panose="020F0502020204030204" pitchFamily="34" charset="0"/>
                <a:cs typeface="Calibri" panose="020F0502020204030204" pitchFamily="34" charset="0"/>
              </a:rPr>
              <a:t>15 </a:t>
            </a:r>
            <a:r>
              <a:rPr lang="en-US" b="1" dirty="0" err="1">
                <a:solidFill>
                  <a:srgbClr val="7889FB"/>
                </a:solidFill>
                <a:latin typeface="Calibri" panose="020F0502020204030204" pitchFamily="34" charset="0"/>
                <a:cs typeface="Calibri" panose="020F0502020204030204" pitchFamily="34" charset="0"/>
              </a:rPr>
              <a:t>SystemDS</a:t>
            </a:r>
            <a:r>
              <a:rPr lang="en-US" dirty="0">
                <a:solidFill>
                  <a:srgbClr val="000000"/>
                </a:solidFill>
                <a:latin typeface="Calibri" panose="020F0502020204030204" pitchFamily="34" charset="0"/>
                <a:cs typeface="Calibri" panose="020F0502020204030204" pitchFamily="34" charset="0"/>
              </a:rPr>
              <a:t> teams</a:t>
            </a:r>
          </a:p>
          <a:p>
            <a:pPr algn="ctr"/>
            <a:r>
              <a:rPr lang="en-US" dirty="0">
                <a:solidFill>
                  <a:srgbClr val="000000"/>
                </a:solidFill>
                <a:latin typeface="Calibri" panose="020F0502020204030204" pitchFamily="34" charset="0"/>
                <a:cs typeface="Calibri" panose="020F0502020204030204" pitchFamily="34" charset="0"/>
              </a:rPr>
              <a:t>109 students total</a:t>
            </a:r>
          </a:p>
        </p:txBody>
      </p:sp>
      <p:sp>
        <p:nvSpPr>
          <p:cNvPr id="10" name="TextBox 9">
            <a:extLst>
              <a:ext uri="{FF2B5EF4-FFF2-40B4-BE49-F238E27FC236}">
                <a16:creationId xmlns:a16="http://schemas.microsoft.com/office/drawing/2014/main" id="{F261C8A3-E61F-A1D0-6963-DD5F3077D478}"/>
              </a:ext>
            </a:extLst>
          </p:cNvPr>
          <p:cNvSpPr txBox="1"/>
          <p:nvPr/>
        </p:nvSpPr>
        <p:spPr>
          <a:xfrm>
            <a:off x="9850418" y="4294093"/>
            <a:ext cx="2011680" cy="1200329"/>
          </a:xfrm>
          <a:prstGeom prst="rect">
            <a:avLst/>
          </a:prstGeom>
          <a:noFill/>
        </p:spPr>
        <p:txBody>
          <a:bodyPr wrap="square" lIns="0" rIns="0" rtlCol="0">
            <a:spAutoFit/>
          </a:bodyPr>
          <a:lstStyle/>
          <a:p>
            <a:pPr algn="ctr"/>
            <a:r>
              <a:rPr lang="en-US" b="1" dirty="0" err="1">
                <a:solidFill>
                  <a:srgbClr val="000000"/>
                </a:solidFill>
                <a:latin typeface="Calibri" panose="020F0502020204030204" pitchFamily="34" charset="0"/>
                <a:cs typeface="Calibri" panose="020F0502020204030204" pitchFamily="34" charset="0"/>
              </a:rPr>
              <a:t>WiSe</a:t>
            </a:r>
            <a:r>
              <a:rPr lang="en-US" b="1" dirty="0">
                <a:solidFill>
                  <a:srgbClr val="000000"/>
                </a:solidFill>
                <a:latin typeface="Calibri" panose="020F0502020204030204" pitchFamily="34" charset="0"/>
                <a:cs typeface="Calibri" panose="020F0502020204030204" pitchFamily="34" charset="0"/>
              </a:rPr>
              <a:t> 2025/26:</a:t>
            </a:r>
          </a:p>
          <a:p>
            <a:pPr algn="ctr"/>
            <a:r>
              <a:rPr lang="en-US" b="1" dirty="0">
                <a:solidFill>
                  <a:srgbClr val="C40D1E"/>
                </a:solidFill>
                <a:latin typeface="Calibri" panose="020F0502020204030204" pitchFamily="34" charset="0"/>
                <a:cs typeface="Calibri" panose="020F0502020204030204" pitchFamily="34" charset="0"/>
              </a:rPr>
              <a:t>79 exercise</a:t>
            </a:r>
            <a:r>
              <a:rPr lang="en-US" dirty="0">
                <a:solidFill>
                  <a:srgbClr val="000000"/>
                </a:solidFill>
                <a:latin typeface="Calibri" panose="020F0502020204030204" pitchFamily="34" charset="0"/>
                <a:cs typeface="Calibri" panose="020F0502020204030204" pitchFamily="34" charset="0"/>
              </a:rPr>
              <a:t> teams</a:t>
            </a:r>
          </a:p>
          <a:p>
            <a:pPr algn="ctr"/>
            <a:r>
              <a:rPr lang="en-US" b="1" dirty="0">
                <a:solidFill>
                  <a:srgbClr val="7889FB"/>
                </a:solidFill>
                <a:latin typeface="Calibri" panose="020F0502020204030204" pitchFamily="34" charset="0"/>
                <a:cs typeface="Calibri" panose="020F0502020204030204" pitchFamily="34" charset="0"/>
              </a:rPr>
              <a:t>27 </a:t>
            </a:r>
            <a:r>
              <a:rPr lang="en-US" b="1" dirty="0" err="1">
                <a:solidFill>
                  <a:srgbClr val="7889FB"/>
                </a:solidFill>
                <a:latin typeface="Calibri" panose="020F0502020204030204" pitchFamily="34" charset="0"/>
                <a:cs typeface="Calibri" panose="020F0502020204030204" pitchFamily="34" charset="0"/>
              </a:rPr>
              <a:t>SystemDS</a:t>
            </a:r>
            <a:r>
              <a:rPr lang="en-US" dirty="0">
                <a:solidFill>
                  <a:srgbClr val="000000"/>
                </a:solidFill>
                <a:latin typeface="Calibri" panose="020F0502020204030204" pitchFamily="34" charset="0"/>
                <a:cs typeface="Calibri" panose="020F0502020204030204" pitchFamily="34" charset="0"/>
              </a:rPr>
              <a:t> teams</a:t>
            </a:r>
          </a:p>
          <a:p>
            <a:pPr algn="ctr"/>
            <a:r>
              <a:rPr lang="en-US" dirty="0">
                <a:solidFill>
                  <a:srgbClr val="000000"/>
                </a:solidFill>
                <a:latin typeface="Calibri" panose="020F0502020204030204" pitchFamily="34" charset="0"/>
                <a:cs typeface="Calibri" panose="020F0502020204030204" pitchFamily="34" charset="0"/>
              </a:rPr>
              <a:t>163 students total</a:t>
            </a:r>
          </a:p>
        </p:txBody>
      </p:sp>
    </p:spTree>
    <p:extLst>
      <p:ext uri="{BB962C8B-B14F-4D97-AF65-F5344CB8AC3E}">
        <p14:creationId xmlns:p14="http://schemas.microsoft.com/office/powerpoint/2010/main" val="22029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97457-D848-63D4-62FA-6D9B2B2D5F58}"/>
              </a:ext>
            </a:extLst>
          </p:cNvPr>
          <p:cNvSpPr>
            <a:spLocks noGrp="1"/>
          </p:cNvSpPr>
          <p:nvPr>
            <p:ph type="body" sz="quarter" idx="18"/>
          </p:nvPr>
        </p:nvSpPr>
        <p:spPr/>
        <p:txBody>
          <a:bodyPr/>
          <a:lstStyle/>
          <a:p>
            <a:r>
              <a:rPr lang="en-US" dirty="0"/>
              <a:t>Linguistic Approaches</a:t>
            </a:r>
          </a:p>
          <a:p>
            <a:pPr lvl="1"/>
            <a:r>
              <a:rPr lang="en-US" dirty="0"/>
              <a:t>Syntactic</a:t>
            </a:r>
          </a:p>
          <a:p>
            <a:pPr lvl="2"/>
            <a:r>
              <a:rPr lang="en-US" dirty="0"/>
              <a:t>Affix (suffix, prefix)</a:t>
            </a:r>
          </a:p>
          <a:p>
            <a:pPr lvl="2"/>
            <a:r>
              <a:rPr lang="en-US" dirty="0"/>
              <a:t>N-grams</a:t>
            </a:r>
          </a:p>
          <a:p>
            <a:pPr lvl="2"/>
            <a:r>
              <a:rPr lang="en-US" dirty="0" err="1"/>
              <a:t>EditDistance</a:t>
            </a:r>
            <a:endParaRPr lang="en-US" dirty="0"/>
          </a:p>
          <a:p>
            <a:pPr lvl="1"/>
            <a:r>
              <a:rPr lang="en-US" dirty="0"/>
              <a:t>Semantic</a:t>
            </a:r>
          </a:p>
          <a:p>
            <a:pPr lvl="2"/>
            <a:r>
              <a:rPr lang="en-US" dirty="0"/>
              <a:t>Synonyms</a:t>
            </a:r>
          </a:p>
          <a:p>
            <a:pPr lvl="2"/>
            <a:r>
              <a:rPr lang="en-US" dirty="0"/>
              <a:t>Hierarchy </a:t>
            </a:r>
            <a:r>
              <a:rPr lang="en-US" dirty="0">
                <a:sym typeface="Wingdings" panose="05000000000000000000" pitchFamily="2" charset="2"/>
              </a:rPr>
              <a:t> taxonomies</a:t>
            </a:r>
          </a:p>
          <a:p>
            <a:pPr lvl="2"/>
            <a:r>
              <a:rPr lang="en-US" dirty="0">
                <a:sym typeface="Wingdings" panose="05000000000000000000" pitchFamily="2" charset="2"/>
              </a:rPr>
              <a:t>Language  dictionaries</a:t>
            </a:r>
            <a:endParaRPr lang="en-US" dirty="0"/>
          </a:p>
          <a:p>
            <a:endParaRPr lang="en-US" dirty="0"/>
          </a:p>
          <a:p>
            <a:r>
              <a:rPr lang="en-US" dirty="0"/>
              <a:t>Example Trigram</a:t>
            </a:r>
            <a:endParaRPr lang="en-US" sz="1000" dirty="0"/>
          </a:p>
          <a:p>
            <a:pPr lvl="1"/>
            <a:r>
              <a:rPr lang="en-US" dirty="0"/>
              <a:t>Jaccard Similarity </a:t>
            </a:r>
            <a:br>
              <a:rPr lang="en-US" dirty="0"/>
            </a:br>
            <a:r>
              <a:rPr lang="en-US" dirty="0"/>
              <a:t>= 2|</a:t>
            </a:r>
            <a:r>
              <a:rPr lang="en-US" b="1" dirty="0">
                <a:solidFill>
                  <a:srgbClr val="7889FB"/>
                </a:solidFill>
              </a:rPr>
              <a:t>S1</a:t>
            </a:r>
            <a:r>
              <a:rPr lang="de-DE" b="1" dirty="0">
                <a:solidFill>
                  <a:srgbClr val="7889FB"/>
                </a:solidFill>
                <a:sym typeface="Symbol"/>
              </a:rPr>
              <a:t>  S2</a:t>
            </a:r>
            <a:r>
              <a:rPr lang="en-US" dirty="0"/>
              <a:t>| / (|S1|+|S2|)</a:t>
            </a:r>
            <a:br>
              <a:rPr lang="en-US" dirty="0"/>
            </a:br>
            <a:r>
              <a:rPr lang="en-US" dirty="0"/>
              <a:t>= 8/16 = 0.5</a:t>
            </a:r>
          </a:p>
        </p:txBody>
      </p:sp>
      <p:sp>
        <p:nvSpPr>
          <p:cNvPr id="3" name="Text Placeholder 2">
            <a:extLst>
              <a:ext uri="{FF2B5EF4-FFF2-40B4-BE49-F238E27FC236}">
                <a16:creationId xmlns:a16="http://schemas.microsoft.com/office/drawing/2014/main" id="{A8337D84-FC99-396F-479B-41CE8D327083}"/>
              </a:ext>
            </a:extLst>
          </p:cNvPr>
          <p:cNvSpPr>
            <a:spLocks noGrp="1"/>
          </p:cNvSpPr>
          <p:nvPr>
            <p:ph type="body" sz="quarter" idx="14"/>
          </p:nvPr>
        </p:nvSpPr>
        <p:spPr/>
        <p:txBody>
          <a:bodyPr/>
          <a:lstStyle/>
          <a:p>
            <a:r>
              <a:rPr lang="en-US" dirty="0"/>
              <a:t>Selected Matchers</a:t>
            </a:r>
          </a:p>
        </p:txBody>
      </p:sp>
      <p:sp>
        <p:nvSpPr>
          <p:cNvPr id="4" name="Text Box 168">
            <a:extLst>
              <a:ext uri="{FF2B5EF4-FFF2-40B4-BE49-F238E27FC236}">
                <a16:creationId xmlns:a16="http://schemas.microsoft.com/office/drawing/2014/main" id="{2B6562B2-5ACA-975F-3464-0419191B12B1}"/>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4BA9902D-6EBF-A9B1-1F77-C0B29F508A44}"/>
              </a:ext>
            </a:extLst>
          </p:cNvPr>
          <p:cNvSpPr txBox="1">
            <a:spLocks noChangeArrowheads="1"/>
          </p:cNvSpPr>
          <p:nvPr/>
        </p:nvSpPr>
        <p:spPr bwMode="auto">
          <a:xfrm flipH="1">
            <a:off x="8152578" y="822849"/>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DC7DE5A4-B083-E361-44DA-F3FD99EEBCAC}"/>
              </a:ext>
            </a:extLst>
          </p:cNvPr>
          <p:cNvSpPr txBox="1">
            <a:spLocks noChangeArrowheads="1"/>
          </p:cNvSpPr>
          <p:nvPr/>
        </p:nvSpPr>
        <p:spPr bwMode="auto">
          <a:xfrm flipH="1">
            <a:off x="93844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1B09A97F-19F5-D99B-A996-C8EB3D47397C}"/>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CE814ADA-3D7F-C8E8-6260-828B31333973}"/>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graphicFrame>
        <p:nvGraphicFramePr>
          <p:cNvPr id="9" name="Content Placeholder 10">
            <a:extLst>
              <a:ext uri="{FF2B5EF4-FFF2-40B4-BE49-F238E27FC236}">
                <a16:creationId xmlns:a16="http://schemas.microsoft.com/office/drawing/2014/main" id="{6A0D1945-23BC-04B2-455D-6926FA40D101}"/>
              </a:ext>
            </a:extLst>
          </p:cNvPr>
          <p:cNvGraphicFramePr>
            <a:graphicFrameLocks/>
          </p:cNvGraphicFramePr>
          <p:nvPr>
            <p:extLst>
              <p:ext uri="{D42A27DB-BD31-4B8C-83A1-F6EECF244321}">
                <p14:modId xmlns:p14="http://schemas.microsoft.com/office/powerpoint/2010/main" val="4012518370"/>
              </p:ext>
            </p:extLst>
          </p:nvPr>
        </p:nvGraphicFramePr>
        <p:xfrm>
          <a:off x="5090965" y="1579941"/>
          <a:ext cx="4778707" cy="914400"/>
        </p:xfrm>
        <a:graphic>
          <a:graphicData uri="http://schemas.openxmlformats.org/drawingml/2006/table">
            <a:tbl>
              <a:tblPr firstRow="1" bandRow="1">
                <a:tableStyleId>{5C22544A-7EE6-4342-B048-85BDC9FD1C3A}</a:tableStyleId>
              </a:tblPr>
              <a:tblGrid>
                <a:gridCol w="1496390">
                  <a:extLst>
                    <a:ext uri="{9D8B030D-6E8A-4147-A177-3AD203B41FA5}">
                      <a16:colId xmlns:a16="http://schemas.microsoft.com/office/drawing/2014/main" val="3774107895"/>
                    </a:ext>
                  </a:extLst>
                </a:gridCol>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Name</a:t>
                      </a: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Emma Schmidt </a:t>
                      </a:r>
                    </a:p>
                  </a:txBody>
                  <a:tcPr marL="45720" marR="0"/>
                </a:tc>
                <a:tc>
                  <a:txBody>
                    <a:bodyPr/>
                    <a:lstStyle/>
                    <a:p>
                      <a:r>
                        <a:rPr lang="en-US" sz="1400" dirty="0" err="1">
                          <a:latin typeface="Consolas" panose="020B0609020204030204" pitchFamily="49" charset="0"/>
                        </a:rPr>
                        <a:t>Luisenstrasse</a:t>
                      </a:r>
                      <a:r>
                        <a:rPr lang="en-US" sz="1400" dirty="0">
                          <a:latin typeface="Consolas" panose="020B0609020204030204" pitchFamily="49" charset="0"/>
                        </a:rPr>
                        <a:t> 90</a:t>
                      </a:r>
                    </a:p>
                  </a:txBody>
                  <a:tcPr marL="45720" marR="0"/>
                </a:tc>
                <a:tc>
                  <a:txBody>
                    <a:bodyPr/>
                    <a:lstStyle/>
                    <a:p>
                      <a:r>
                        <a:rPr lang="en-US" sz="1400" dirty="0">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Klaus Schumann</a:t>
                      </a:r>
                    </a:p>
                  </a:txBody>
                  <a:tcPr marL="45720" marR="0"/>
                </a:tc>
                <a:tc>
                  <a:txBody>
                    <a:bodyPr/>
                    <a:lstStyle/>
                    <a:p>
                      <a:r>
                        <a:rPr lang="en-US" sz="1400" dirty="0" err="1">
                          <a:latin typeface="Consolas" panose="020B0609020204030204" pitchFamily="49" charset="0"/>
                        </a:rPr>
                        <a:t>Koenigsstrasse</a:t>
                      </a:r>
                      <a:r>
                        <a:rPr lang="en-US" sz="1400" dirty="0">
                          <a:latin typeface="Consolas" panose="020B0609020204030204" pitchFamily="49" charset="0"/>
                        </a:rPr>
                        <a:t> 7</a:t>
                      </a:r>
                    </a:p>
                  </a:txBody>
                  <a:tcPr marL="45720" marR="0"/>
                </a:tc>
                <a:tc>
                  <a:txBody>
                    <a:bodyPr/>
                    <a:lstStyle/>
                    <a:p>
                      <a:r>
                        <a:rPr lang="en-US" sz="1400" dirty="0">
                          <a:latin typeface="Consolas" panose="020B0609020204030204" pitchFamily="49" charset="0"/>
                        </a:rPr>
                        <a:t>Dresden, 01199 </a:t>
                      </a:r>
                    </a:p>
                  </a:txBody>
                  <a:tcPr marL="45720" marR="0"/>
                </a:tc>
                <a:extLst>
                  <a:ext uri="{0D108BD9-81ED-4DB2-BD59-A6C34878D82A}">
                    <a16:rowId xmlns:a16="http://schemas.microsoft.com/office/drawing/2014/main" val="2812069375"/>
                  </a:ext>
                </a:extLst>
              </a:tr>
            </a:tbl>
          </a:graphicData>
        </a:graphic>
      </p:graphicFrame>
      <p:graphicFrame>
        <p:nvGraphicFramePr>
          <p:cNvPr id="10" name="Group 184">
            <a:extLst>
              <a:ext uri="{FF2B5EF4-FFF2-40B4-BE49-F238E27FC236}">
                <a16:creationId xmlns:a16="http://schemas.microsoft.com/office/drawing/2014/main" id="{C63AEC64-3BDA-298A-A3ED-AFE481808022}"/>
              </a:ext>
            </a:extLst>
          </p:cNvPr>
          <p:cNvGraphicFramePr>
            <a:graphicFrameLocks noGrp="1"/>
          </p:cNvGraphicFramePr>
          <p:nvPr>
            <p:extLst>
              <p:ext uri="{D42A27DB-BD31-4B8C-83A1-F6EECF244321}">
                <p14:modId xmlns:p14="http://schemas.microsoft.com/office/powerpoint/2010/main" val="623900313"/>
              </p:ext>
            </p:extLst>
          </p:nvPr>
        </p:nvGraphicFramePr>
        <p:xfrm>
          <a:off x="4680171" y="4494385"/>
          <a:ext cx="5541711" cy="570720"/>
        </p:xfrm>
        <a:graphic>
          <a:graphicData uri="http://schemas.openxmlformats.org/drawingml/2006/table">
            <a:tbl>
              <a:tblPr/>
              <a:tblGrid>
                <a:gridCol w="1065125">
                  <a:extLst>
                    <a:ext uri="{9D8B030D-6E8A-4147-A177-3AD203B41FA5}">
                      <a16:colId xmlns:a16="http://schemas.microsoft.com/office/drawing/2014/main" val="20000"/>
                    </a:ext>
                  </a:extLst>
                </a:gridCol>
                <a:gridCol w="435728">
                  <a:extLst>
                    <a:ext uri="{9D8B030D-6E8A-4147-A177-3AD203B41FA5}">
                      <a16:colId xmlns:a16="http://schemas.microsoft.com/office/drawing/2014/main" val="20001"/>
                    </a:ext>
                  </a:extLst>
                </a:gridCol>
                <a:gridCol w="426479">
                  <a:extLst>
                    <a:ext uri="{9D8B030D-6E8A-4147-A177-3AD203B41FA5}">
                      <a16:colId xmlns:a16="http://schemas.microsoft.com/office/drawing/2014/main" val="20002"/>
                    </a:ext>
                  </a:extLst>
                </a:gridCol>
                <a:gridCol w="378673">
                  <a:extLst>
                    <a:ext uri="{9D8B030D-6E8A-4147-A177-3AD203B41FA5}">
                      <a16:colId xmlns:a16="http://schemas.microsoft.com/office/drawing/2014/main" val="20003"/>
                    </a:ext>
                  </a:extLst>
                </a:gridCol>
                <a:gridCol w="378673">
                  <a:extLst>
                    <a:ext uri="{9D8B030D-6E8A-4147-A177-3AD203B41FA5}">
                      <a16:colId xmlns:a16="http://schemas.microsoft.com/office/drawing/2014/main" val="1141700261"/>
                    </a:ext>
                  </a:extLst>
                </a:gridCol>
                <a:gridCol w="476801">
                  <a:extLst>
                    <a:ext uri="{9D8B030D-6E8A-4147-A177-3AD203B41FA5}">
                      <a16:colId xmlns:a16="http://schemas.microsoft.com/office/drawing/2014/main" val="20004"/>
                    </a:ext>
                  </a:extLst>
                </a:gridCol>
                <a:gridCol w="426479">
                  <a:extLst>
                    <a:ext uri="{9D8B030D-6E8A-4147-A177-3AD203B41FA5}">
                      <a16:colId xmlns:a16="http://schemas.microsoft.com/office/drawing/2014/main" val="20005"/>
                    </a:ext>
                  </a:extLst>
                </a:gridCol>
                <a:gridCol w="500704">
                  <a:extLst>
                    <a:ext uri="{9D8B030D-6E8A-4147-A177-3AD203B41FA5}">
                      <a16:colId xmlns:a16="http://schemas.microsoft.com/office/drawing/2014/main" val="20006"/>
                    </a:ext>
                  </a:extLst>
                </a:gridCol>
                <a:gridCol w="464221">
                  <a:extLst>
                    <a:ext uri="{9D8B030D-6E8A-4147-A177-3AD203B41FA5}">
                      <a16:colId xmlns:a16="http://schemas.microsoft.com/office/drawing/2014/main" val="20007"/>
                    </a:ext>
                  </a:extLst>
                </a:gridCol>
                <a:gridCol w="500704">
                  <a:extLst>
                    <a:ext uri="{9D8B030D-6E8A-4147-A177-3AD203B41FA5}">
                      <a16:colId xmlns:a16="http://schemas.microsoft.com/office/drawing/2014/main" val="20008"/>
                    </a:ext>
                  </a:extLst>
                </a:gridCol>
                <a:gridCol w="488124">
                  <a:extLst>
                    <a:ext uri="{9D8B030D-6E8A-4147-A177-3AD203B41FA5}">
                      <a16:colId xmlns:a16="http://schemas.microsoft.com/office/drawing/2014/main" val="20009"/>
                    </a:ext>
                  </a:extLst>
                </a:gridCol>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rPr>
                        <a:t>_Na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extLst>
                  <a:ext uri="{0D108BD9-81ED-4DB2-BD59-A6C34878D82A}">
                    <a16:rowId xmlns:a16="http://schemas.microsoft.com/office/drawing/2014/main" val="10001"/>
                  </a:ext>
                </a:extLst>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__L</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_La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ast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stn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tna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extLst>
                  <a:ext uri="{0D108BD9-81ED-4DB2-BD59-A6C34878D82A}">
                    <a16:rowId xmlns:a16="http://schemas.microsoft.com/office/drawing/2014/main" val="844201990"/>
                  </a:ext>
                </a:extLst>
              </a:tr>
            </a:tbl>
          </a:graphicData>
        </a:graphic>
      </p:graphicFrame>
      <p:graphicFrame>
        <p:nvGraphicFramePr>
          <p:cNvPr id="11" name="Content Placeholder 10">
            <a:extLst>
              <a:ext uri="{FF2B5EF4-FFF2-40B4-BE49-F238E27FC236}">
                <a16:creationId xmlns:a16="http://schemas.microsoft.com/office/drawing/2014/main" id="{7F3ECF6B-CA23-B6AB-5402-6D15F200CF5F}"/>
              </a:ext>
            </a:extLst>
          </p:cNvPr>
          <p:cNvGraphicFramePr>
            <a:graphicFrameLocks/>
          </p:cNvGraphicFramePr>
          <p:nvPr>
            <p:extLst>
              <p:ext uri="{D42A27DB-BD31-4B8C-83A1-F6EECF244321}">
                <p14:modId xmlns:p14="http://schemas.microsoft.com/office/powerpoint/2010/main" val="2659855202"/>
              </p:ext>
            </p:extLst>
          </p:nvPr>
        </p:nvGraphicFramePr>
        <p:xfrm>
          <a:off x="4885508" y="2676882"/>
          <a:ext cx="5220830" cy="914400"/>
        </p:xfrm>
        <a:graphic>
          <a:graphicData uri="http://schemas.openxmlformats.org/drawingml/2006/table">
            <a:tbl>
              <a:tblPr firstRow="1" bandRow="1">
                <a:tableStyleId>{5C22544A-7EE6-4342-B048-85BDC9FD1C3A}</a:tableStyleId>
              </a:tblPr>
              <a:tblGrid>
                <a:gridCol w="976571">
                  <a:extLst>
                    <a:ext uri="{9D8B030D-6E8A-4147-A177-3AD203B41FA5}">
                      <a16:colId xmlns:a16="http://schemas.microsoft.com/office/drawing/2014/main" val="3774107895"/>
                    </a:ext>
                  </a:extLst>
                </a:gridCol>
                <a:gridCol w="986636">
                  <a:extLst>
                    <a:ext uri="{9D8B030D-6E8A-4147-A177-3AD203B41FA5}">
                      <a16:colId xmlns:a16="http://schemas.microsoft.com/office/drawing/2014/main" val="1815974092"/>
                    </a:ext>
                  </a:extLst>
                </a:gridCol>
                <a:gridCol w="1302508">
                  <a:extLst>
                    <a:ext uri="{9D8B030D-6E8A-4147-A177-3AD203B41FA5}">
                      <a16:colId xmlns:a16="http://schemas.microsoft.com/office/drawing/2014/main" val="2602453363"/>
                    </a:ext>
                  </a:extLst>
                </a:gridCol>
                <a:gridCol w="452176">
                  <a:extLst>
                    <a:ext uri="{9D8B030D-6E8A-4147-A177-3AD203B41FA5}">
                      <a16:colId xmlns:a16="http://schemas.microsoft.com/office/drawing/2014/main" val="316234620"/>
                    </a:ext>
                  </a:extLst>
                </a:gridCol>
                <a:gridCol w="636003">
                  <a:extLst>
                    <a:ext uri="{9D8B030D-6E8A-4147-A177-3AD203B41FA5}">
                      <a16:colId xmlns:a16="http://schemas.microsoft.com/office/drawing/2014/main" val="633985697"/>
                    </a:ext>
                  </a:extLst>
                </a:gridCol>
                <a:gridCol w="866936">
                  <a:extLst>
                    <a:ext uri="{9D8B030D-6E8A-4147-A177-3AD203B41FA5}">
                      <a16:colId xmlns:a16="http://schemas.microsoft.com/office/drawing/2014/main" val="1325898701"/>
                    </a:ext>
                  </a:extLst>
                </a:gridCol>
              </a:tblGrid>
              <a:tr h="209160">
                <a:tc>
                  <a:txBody>
                    <a:bodyPr/>
                    <a:lstStyle/>
                    <a:p>
                      <a:r>
                        <a:rPr lang="en-US" sz="1400" dirty="0" err="1">
                          <a:latin typeface="Consolas" panose="020B0609020204030204" pitchFamily="49" charset="0"/>
                        </a:rPr>
                        <a:t>Firstname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Lastname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Susanne</a:t>
                      </a:r>
                    </a:p>
                  </a:txBody>
                  <a:tcPr marL="45720" marR="0"/>
                </a:tc>
                <a:tc>
                  <a:txBody>
                    <a:bodyPr/>
                    <a:lstStyle/>
                    <a:p>
                      <a:r>
                        <a:rPr lang="en-US" sz="1400" dirty="0">
                          <a:latin typeface="Consolas" panose="020B0609020204030204" pitchFamily="49" charset="0"/>
                        </a:rPr>
                        <a:t>Froehlich</a:t>
                      </a:r>
                    </a:p>
                  </a:txBody>
                  <a:tcPr marL="45720" marR="0"/>
                </a:tc>
                <a:tc>
                  <a:txBody>
                    <a:bodyPr/>
                    <a:lstStyle/>
                    <a:p>
                      <a:r>
                        <a:rPr lang="en-US" sz="1400" dirty="0" err="1">
                          <a:latin typeface="Consolas" panose="020B0609020204030204" pitchFamily="49" charset="0"/>
                        </a:rPr>
                        <a:t>Weststrasse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dirty="0">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Thomas</a:t>
                      </a:r>
                    </a:p>
                  </a:txBody>
                  <a:tcPr marL="45720" marR="0"/>
                </a:tc>
                <a:tc>
                  <a:txBody>
                    <a:bodyPr/>
                    <a:lstStyle/>
                    <a:p>
                      <a:r>
                        <a:rPr lang="en-US" sz="1400" dirty="0" err="1">
                          <a:latin typeface="Consolas" panose="020B0609020204030204" pitchFamily="49" charset="0"/>
                        </a:rPr>
                        <a:t>Kunze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Dammweg</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dirty="0">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sp>
        <p:nvSpPr>
          <p:cNvPr id="12" name="TextBox 11">
            <a:extLst>
              <a:ext uri="{FF2B5EF4-FFF2-40B4-BE49-F238E27FC236}">
                <a16:creationId xmlns:a16="http://schemas.microsoft.com/office/drawing/2014/main" id="{0A827516-B4A6-5E68-00A0-4D8D8A74FDA9}"/>
              </a:ext>
            </a:extLst>
          </p:cNvPr>
          <p:cNvSpPr txBox="1"/>
          <p:nvPr/>
        </p:nvSpPr>
        <p:spPr>
          <a:xfrm>
            <a:off x="6579633" y="5162994"/>
            <a:ext cx="364224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(alignment irrelevant – bag semantics)</a:t>
            </a:r>
          </a:p>
        </p:txBody>
      </p:sp>
    </p:spTree>
    <p:extLst>
      <p:ext uri="{BB962C8B-B14F-4D97-AF65-F5344CB8AC3E}">
        <p14:creationId xmlns:p14="http://schemas.microsoft.com/office/powerpoint/2010/main" val="28075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C648BF-AEC3-3D18-9FA3-54AF14278F0A}"/>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AF425EA3-7667-1F8D-2748-7769ED74BEF8}"/>
              </a:ext>
            </a:extLst>
          </p:cNvPr>
          <p:cNvSpPr>
            <a:spLocks noGrp="1"/>
          </p:cNvSpPr>
          <p:nvPr>
            <p:ph type="body" sz="quarter" idx="18"/>
          </p:nvPr>
        </p:nvSpPr>
        <p:spPr/>
        <p:txBody>
          <a:bodyPr/>
          <a:lstStyle/>
          <a:p>
            <a:r>
              <a:rPr lang="en-US" dirty="0"/>
              <a:t>Constraint-Based Approaches</a:t>
            </a:r>
          </a:p>
          <a:p>
            <a:pPr lvl="1"/>
            <a:r>
              <a:rPr lang="en-US" b="1" dirty="0">
                <a:solidFill>
                  <a:schemeClr val="accent1"/>
                </a:solidFill>
              </a:rPr>
              <a:t>Elements: </a:t>
            </a:r>
            <a:r>
              <a:rPr lang="en-US" dirty="0"/>
              <a:t>data types, domains, key attributes, constraints</a:t>
            </a:r>
          </a:p>
          <a:p>
            <a:pPr lvl="1"/>
            <a:r>
              <a:rPr lang="en-US" b="1" dirty="0">
                <a:solidFill>
                  <a:schemeClr val="accent1"/>
                </a:solidFill>
              </a:rPr>
              <a:t>Structure:</a:t>
            </a:r>
            <a:r>
              <a:rPr lang="en-US" dirty="0"/>
              <a:t> relationships between elements, combinations of data types, </a:t>
            </a:r>
            <a:br>
              <a:rPr lang="en-US" dirty="0"/>
            </a:br>
            <a:r>
              <a:rPr lang="en-US" dirty="0"/>
              <a:t>neighborhood, specialization and composition</a:t>
            </a:r>
            <a:endParaRPr lang="en-US" sz="1000" dirty="0"/>
          </a:p>
          <a:p>
            <a:r>
              <a:rPr lang="en-US" dirty="0"/>
              <a:t>Example Similarity Flooding</a:t>
            </a:r>
          </a:p>
          <a:p>
            <a:pPr lvl="1"/>
            <a:r>
              <a:rPr lang="en-US" dirty="0"/>
              <a:t>Create map pairs A x B (</a:t>
            </a:r>
            <a:r>
              <a:rPr lang="en-US" b="1" dirty="0">
                <a:solidFill>
                  <a:srgbClr val="7889FB"/>
                </a:solidFill>
              </a:rPr>
              <a:t>PCG</a:t>
            </a:r>
            <a:r>
              <a:rPr lang="en-US" dirty="0"/>
              <a:t>)</a:t>
            </a:r>
          </a:p>
          <a:p>
            <a:pPr lvl="1"/>
            <a:r>
              <a:rPr lang="en-US" dirty="0"/>
              <a:t>Propagation coefficients: 1/|out(v)| (</a:t>
            </a:r>
            <a:r>
              <a:rPr lang="en-US" b="1" dirty="0">
                <a:solidFill>
                  <a:srgbClr val="7889FB"/>
                </a:solidFill>
              </a:rPr>
              <a:t>IPG</a:t>
            </a:r>
            <a:r>
              <a:rPr lang="en-US" dirty="0"/>
              <a:t>)</a:t>
            </a:r>
          </a:p>
          <a:p>
            <a:pPr lvl="1"/>
            <a:r>
              <a:rPr lang="en-US" dirty="0"/>
              <a:t>Initial sim, adjusted by neighborhood sim until fixpoint (converged)</a:t>
            </a:r>
          </a:p>
          <a:p>
            <a:endParaRPr lang="en-US" dirty="0"/>
          </a:p>
        </p:txBody>
      </p:sp>
      <p:sp>
        <p:nvSpPr>
          <p:cNvPr id="3" name="Text Placeholder 2">
            <a:extLst>
              <a:ext uri="{FF2B5EF4-FFF2-40B4-BE49-F238E27FC236}">
                <a16:creationId xmlns:a16="http://schemas.microsoft.com/office/drawing/2014/main" id="{58376839-7485-2E4C-3433-5FB71678C257}"/>
              </a:ext>
            </a:extLst>
          </p:cNvPr>
          <p:cNvSpPr>
            <a:spLocks noGrp="1"/>
          </p:cNvSpPr>
          <p:nvPr>
            <p:ph type="body" sz="quarter" idx="14"/>
          </p:nvPr>
        </p:nvSpPr>
        <p:spPr/>
        <p:txBody>
          <a:bodyPr/>
          <a:lstStyle/>
          <a:p>
            <a:r>
              <a:rPr lang="en-US" dirty="0"/>
              <a:t>Selected Matchers, cont.</a:t>
            </a:r>
          </a:p>
        </p:txBody>
      </p:sp>
      <p:sp>
        <p:nvSpPr>
          <p:cNvPr id="4" name="Text Box 168">
            <a:extLst>
              <a:ext uri="{FF2B5EF4-FFF2-40B4-BE49-F238E27FC236}">
                <a16:creationId xmlns:a16="http://schemas.microsoft.com/office/drawing/2014/main" id="{550D9D67-B829-ED52-FF3B-E24F43044806}"/>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C43256A4-01EF-5B65-E8D4-A71F68AF54C8}"/>
              </a:ext>
            </a:extLst>
          </p:cNvPr>
          <p:cNvSpPr txBox="1">
            <a:spLocks noChangeArrowheads="1"/>
          </p:cNvSpPr>
          <p:nvPr/>
        </p:nvSpPr>
        <p:spPr bwMode="auto">
          <a:xfrm flipH="1">
            <a:off x="8152578" y="822849"/>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F9B7FD33-F929-5C50-26BA-9DEDF37D5FC8}"/>
              </a:ext>
            </a:extLst>
          </p:cNvPr>
          <p:cNvSpPr txBox="1">
            <a:spLocks noChangeArrowheads="1"/>
          </p:cNvSpPr>
          <p:nvPr/>
        </p:nvSpPr>
        <p:spPr bwMode="auto">
          <a:xfrm flipH="1">
            <a:off x="93844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76A91EC1-EAB6-4FBE-C643-C379F1F98C4A}"/>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8D49835F-C974-61BA-0255-C23641134988}"/>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pic>
        <p:nvPicPr>
          <p:cNvPr id="9" name="Picture 8">
            <a:extLst>
              <a:ext uri="{FF2B5EF4-FFF2-40B4-BE49-F238E27FC236}">
                <a16:creationId xmlns:a16="http://schemas.microsoft.com/office/drawing/2014/main" id="{8274D6BA-3A41-109B-94FB-F5A626D491CB}"/>
              </a:ext>
            </a:extLst>
          </p:cNvPr>
          <p:cNvPicPr>
            <a:picLocks noChangeAspect="1"/>
          </p:cNvPicPr>
          <p:nvPr/>
        </p:nvPicPr>
        <p:blipFill>
          <a:blip r:embed="rId2"/>
          <a:stretch>
            <a:fillRect/>
          </a:stretch>
        </p:blipFill>
        <p:spPr>
          <a:xfrm>
            <a:off x="11128041" y="2747194"/>
            <a:ext cx="497901" cy="640080"/>
          </a:xfrm>
          <a:prstGeom prst="rect">
            <a:avLst/>
          </a:prstGeom>
          <a:ln w="25400">
            <a:solidFill>
              <a:srgbClr val="7889FB"/>
            </a:solidFill>
          </a:ln>
        </p:spPr>
      </p:pic>
      <p:sp>
        <p:nvSpPr>
          <p:cNvPr id="10" name="TextBox 9">
            <a:extLst>
              <a:ext uri="{FF2B5EF4-FFF2-40B4-BE49-F238E27FC236}">
                <a16:creationId xmlns:a16="http://schemas.microsoft.com/office/drawing/2014/main" id="{7F4E7B96-FAE1-E170-C7B7-B698703CA1C8}"/>
              </a:ext>
            </a:extLst>
          </p:cNvPr>
          <p:cNvSpPr txBox="1"/>
          <p:nvPr/>
        </p:nvSpPr>
        <p:spPr>
          <a:xfrm>
            <a:off x="7702514" y="2609231"/>
            <a:ext cx="334610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Hector Garcia-Molina, Erhard Rahm: Similarity Flooding: A Versatile Graph Matching Algorithm and Its Application to Schema Matching. </a:t>
            </a:r>
            <a:r>
              <a:rPr lang="en-US" sz="1400" b="1" dirty="0">
                <a:latin typeface="Calibri" panose="020F0502020204030204" pitchFamily="34" charset="0"/>
                <a:cs typeface="Calibri" panose="020F0502020204030204" pitchFamily="34" charset="0"/>
              </a:rPr>
              <a:t>ICDE 2002</a:t>
            </a:r>
            <a:r>
              <a:rPr lang="en-US" sz="1400" dirty="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027BAE41-3961-DE68-C251-BBF7897372A6}"/>
              </a:ext>
            </a:extLst>
          </p:cNvPr>
          <p:cNvPicPr>
            <a:picLocks noChangeAspect="1"/>
          </p:cNvPicPr>
          <p:nvPr/>
        </p:nvPicPr>
        <p:blipFill>
          <a:blip r:embed="rId3"/>
          <a:stretch>
            <a:fillRect/>
          </a:stretch>
        </p:blipFill>
        <p:spPr>
          <a:xfrm>
            <a:off x="1690979" y="3897208"/>
            <a:ext cx="9560142" cy="2718745"/>
          </a:xfrm>
          <a:prstGeom prst="rect">
            <a:avLst/>
          </a:prstGeom>
        </p:spPr>
      </p:pic>
    </p:spTree>
    <p:extLst>
      <p:ext uri="{BB962C8B-B14F-4D97-AF65-F5344CB8AC3E}">
        <p14:creationId xmlns:p14="http://schemas.microsoft.com/office/powerpoint/2010/main" val="12791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61DFF3-AD41-5815-3298-3CE4C532C672}"/>
              </a:ext>
            </a:extLst>
          </p:cNvPr>
          <p:cNvSpPr>
            <a:spLocks noGrp="1"/>
          </p:cNvSpPr>
          <p:nvPr>
            <p:ph type="body" sz="quarter" idx="18"/>
          </p:nvPr>
        </p:nvSpPr>
        <p:spPr/>
        <p:txBody>
          <a:bodyPr/>
          <a:lstStyle/>
          <a:p>
            <a:r>
              <a:rPr lang="en-US" dirty="0"/>
              <a:t>Problem Schema-based</a:t>
            </a:r>
          </a:p>
          <a:p>
            <a:pPr lvl="1"/>
            <a:r>
              <a:rPr lang="en-US" dirty="0"/>
              <a:t>Attribute names might differ vastly (</a:t>
            </a:r>
            <a:r>
              <a:rPr lang="en-US" dirty="0" err="1"/>
              <a:t>CustNa</a:t>
            </a:r>
            <a:r>
              <a:rPr lang="en-US" dirty="0"/>
              <a:t> vs Name, </a:t>
            </a:r>
            <a:r>
              <a:rPr lang="en-US" dirty="0" err="1"/>
              <a:t>CustSt</a:t>
            </a:r>
            <a:r>
              <a:rPr lang="en-US" dirty="0"/>
              <a:t> vs Street)</a:t>
            </a:r>
          </a:p>
          <a:p>
            <a:pPr marL="457200" lvl="1" indent="0">
              <a:buNone/>
            </a:pPr>
            <a:r>
              <a:rPr lang="en-US" dirty="0">
                <a:sym typeface="Wingdings" panose="05000000000000000000" pitchFamily="2" charset="2"/>
              </a:rPr>
              <a:t> </a:t>
            </a:r>
            <a:r>
              <a:rPr lang="en-US" b="1" dirty="0">
                <a:solidFill>
                  <a:schemeClr val="accent1"/>
                </a:solidFill>
                <a:sym typeface="Wingdings" panose="05000000000000000000" pitchFamily="2" charset="2"/>
              </a:rPr>
              <a:t>Instance-based matching</a:t>
            </a:r>
            <a:r>
              <a:rPr lang="en-US" dirty="0">
                <a:sym typeface="Wingdings" panose="05000000000000000000" pitchFamily="2" charset="2"/>
              </a:rPr>
              <a:t>, but need for data </a:t>
            </a:r>
            <a:endParaRPr lang="en-US" dirty="0"/>
          </a:p>
          <a:p>
            <a:pPr lvl="2"/>
            <a:endParaRPr lang="en-US" sz="1000" dirty="0"/>
          </a:p>
          <a:p>
            <a:r>
              <a:rPr lang="en-US" dirty="0"/>
              <a:t>#1 Linguistic Approaches</a:t>
            </a:r>
          </a:p>
          <a:p>
            <a:pPr lvl="1"/>
            <a:r>
              <a:rPr lang="en-US" dirty="0"/>
              <a:t>Word frequencies, bigrams, trigrams, </a:t>
            </a:r>
            <a:r>
              <a:rPr lang="en-US" dirty="0" err="1"/>
              <a:t>etc</a:t>
            </a:r>
            <a:endParaRPr lang="en-US" dirty="0"/>
          </a:p>
          <a:p>
            <a:pPr lvl="1"/>
            <a:r>
              <a:rPr lang="en-US" dirty="0"/>
              <a:t>Keywords, abbreviations</a:t>
            </a:r>
          </a:p>
          <a:p>
            <a:pPr lvl="1"/>
            <a:endParaRPr lang="en-US" dirty="0"/>
          </a:p>
          <a:p>
            <a:pPr lvl="1"/>
            <a:endParaRPr lang="en-US" dirty="0"/>
          </a:p>
          <a:p>
            <a:pPr lvl="1"/>
            <a:endParaRPr lang="en-US" dirty="0"/>
          </a:p>
          <a:p>
            <a:r>
              <a:rPr lang="en-US" dirty="0"/>
              <a:t>#2 Constraint-based Approaches</a:t>
            </a:r>
          </a:p>
          <a:p>
            <a:pPr lvl="1"/>
            <a:r>
              <a:rPr lang="en-US" b="1" dirty="0">
                <a:solidFill>
                  <a:schemeClr val="accent1"/>
                </a:solidFill>
              </a:rPr>
              <a:t>Elements: </a:t>
            </a:r>
            <a:r>
              <a:rPr lang="en-US" dirty="0"/>
              <a:t>data types and lengths, </a:t>
            </a:r>
            <a:br>
              <a:rPr lang="en-US" dirty="0"/>
            </a:br>
            <a:r>
              <a:rPr lang="en-US" dirty="0"/>
              <a:t>value domains, patterns</a:t>
            </a:r>
          </a:p>
          <a:p>
            <a:pPr lvl="1"/>
            <a:r>
              <a:rPr lang="en-US" b="1" dirty="0">
                <a:solidFill>
                  <a:schemeClr val="accent1"/>
                </a:solidFill>
              </a:rPr>
              <a:t>Structure:</a:t>
            </a:r>
            <a:r>
              <a:rPr lang="en-US" dirty="0"/>
              <a:t> combinations of element constraints</a:t>
            </a:r>
          </a:p>
          <a:p>
            <a:endParaRPr lang="en-US" dirty="0"/>
          </a:p>
        </p:txBody>
      </p:sp>
      <p:sp>
        <p:nvSpPr>
          <p:cNvPr id="3" name="Text Placeholder 2">
            <a:extLst>
              <a:ext uri="{FF2B5EF4-FFF2-40B4-BE49-F238E27FC236}">
                <a16:creationId xmlns:a16="http://schemas.microsoft.com/office/drawing/2014/main" id="{65E85AC5-D57E-B283-AB75-DCA07688F416}"/>
              </a:ext>
            </a:extLst>
          </p:cNvPr>
          <p:cNvSpPr>
            <a:spLocks noGrp="1"/>
          </p:cNvSpPr>
          <p:nvPr>
            <p:ph type="body" sz="quarter" idx="14"/>
          </p:nvPr>
        </p:nvSpPr>
        <p:spPr/>
        <p:txBody>
          <a:bodyPr/>
          <a:lstStyle/>
          <a:p>
            <a:r>
              <a:rPr lang="en-US" dirty="0"/>
              <a:t>Selected Matchers, cont.</a:t>
            </a:r>
          </a:p>
        </p:txBody>
      </p:sp>
      <p:sp>
        <p:nvSpPr>
          <p:cNvPr id="4" name="Text Box 168">
            <a:extLst>
              <a:ext uri="{FF2B5EF4-FFF2-40B4-BE49-F238E27FC236}">
                <a16:creationId xmlns:a16="http://schemas.microsoft.com/office/drawing/2014/main" id="{6667F927-3958-F029-48E3-73257938111D}"/>
              </a:ext>
            </a:extLst>
          </p:cNvPr>
          <p:cNvSpPr txBox="1">
            <a:spLocks noChangeArrowheads="1"/>
          </p:cNvSpPr>
          <p:nvPr/>
        </p:nvSpPr>
        <p:spPr bwMode="auto">
          <a:xfrm flipH="1">
            <a:off x="8770116" y="454549"/>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5" name="Text Box 169">
            <a:extLst>
              <a:ext uri="{FF2B5EF4-FFF2-40B4-BE49-F238E27FC236}">
                <a16:creationId xmlns:a16="http://schemas.microsoft.com/office/drawing/2014/main" id="{8F5AB383-5D35-F6BB-875B-4E350A22DD16}"/>
              </a:ext>
            </a:extLst>
          </p:cNvPr>
          <p:cNvSpPr txBox="1">
            <a:spLocks noChangeArrowheads="1"/>
          </p:cNvSpPr>
          <p:nvPr/>
        </p:nvSpPr>
        <p:spPr bwMode="auto">
          <a:xfrm flipH="1">
            <a:off x="8152578" y="822849"/>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6" name="Text Box 170">
            <a:extLst>
              <a:ext uri="{FF2B5EF4-FFF2-40B4-BE49-F238E27FC236}">
                <a16:creationId xmlns:a16="http://schemas.microsoft.com/office/drawing/2014/main" id="{FDD4FC97-E933-13BF-F05B-ACBA836161B9}"/>
              </a:ext>
            </a:extLst>
          </p:cNvPr>
          <p:cNvSpPr txBox="1">
            <a:spLocks noChangeArrowheads="1"/>
          </p:cNvSpPr>
          <p:nvPr/>
        </p:nvSpPr>
        <p:spPr bwMode="auto">
          <a:xfrm flipH="1">
            <a:off x="9384478" y="822849"/>
            <a:ext cx="1141413" cy="241980"/>
          </a:xfrm>
          <a:prstGeom prst="rect">
            <a:avLst/>
          </a:prstGeom>
          <a:solidFill>
            <a:srgbClr val="C40D1E"/>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7" name="AutoShape 171">
            <a:extLst>
              <a:ext uri="{FF2B5EF4-FFF2-40B4-BE49-F238E27FC236}">
                <a16:creationId xmlns:a16="http://schemas.microsoft.com/office/drawing/2014/main" id="{E6CDE6E1-1481-2DB2-3FE7-CCD8D4F424B7}"/>
              </a:ext>
            </a:extLst>
          </p:cNvPr>
          <p:cNvCxnSpPr>
            <a:cxnSpLocks noChangeShapeType="1"/>
            <a:stCxn id="4" idx="2"/>
            <a:endCxn id="6" idx="0"/>
          </p:cNvCxnSpPr>
          <p:nvPr/>
        </p:nvCxnSpPr>
        <p:spPr bwMode="auto">
          <a:xfrm rot="16200000" flipH="1">
            <a:off x="9584843" y="452508"/>
            <a:ext cx="126320" cy="614362"/>
          </a:xfrm>
          <a:prstGeom prst="straightConnector1">
            <a:avLst/>
          </a:prstGeom>
          <a:noFill/>
          <a:ln w="19050">
            <a:solidFill>
              <a:srgbClr val="7889FB"/>
            </a:solidFill>
            <a:round/>
            <a:headEnd/>
            <a:tailEnd/>
          </a:ln>
          <a:effectLst/>
        </p:spPr>
      </p:cxnSp>
      <p:cxnSp>
        <p:nvCxnSpPr>
          <p:cNvPr id="8" name="AutoShape 172">
            <a:extLst>
              <a:ext uri="{FF2B5EF4-FFF2-40B4-BE49-F238E27FC236}">
                <a16:creationId xmlns:a16="http://schemas.microsoft.com/office/drawing/2014/main" id="{789423B7-0D0D-F71C-1AE7-278B351347C0}"/>
              </a:ext>
            </a:extLst>
          </p:cNvPr>
          <p:cNvCxnSpPr>
            <a:cxnSpLocks noChangeShapeType="1"/>
            <a:stCxn id="4" idx="2"/>
            <a:endCxn id="5" idx="0"/>
          </p:cNvCxnSpPr>
          <p:nvPr/>
        </p:nvCxnSpPr>
        <p:spPr bwMode="auto">
          <a:xfrm rot="5400000">
            <a:off x="8968893" y="450920"/>
            <a:ext cx="126320" cy="617538"/>
          </a:xfrm>
          <a:prstGeom prst="straightConnector1">
            <a:avLst/>
          </a:prstGeom>
          <a:noFill/>
          <a:ln w="19050">
            <a:solidFill>
              <a:srgbClr val="7889FB"/>
            </a:solidFill>
            <a:round/>
            <a:headEnd/>
            <a:tailEnd/>
          </a:ln>
          <a:effectLst/>
        </p:spPr>
      </p:cxnSp>
      <p:graphicFrame>
        <p:nvGraphicFramePr>
          <p:cNvPr id="9" name="Content Placeholder 10">
            <a:extLst>
              <a:ext uri="{FF2B5EF4-FFF2-40B4-BE49-F238E27FC236}">
                <a16:creationId xmlns:a16="http://schemas.microsoft.com/office/drawing/2014/main" id="{4C12B95A-582E-91B0-85E7-88C8C20F539C}"/>
              </a:ext>
            </a:extLst>
          </p:cNvPr>
          <p:cNvGraphicFramePr>
            <a:graphicFrameLocks/>
          </p:cNvGraphicFramePr>
          <p:nvPr>
            <p:extLst>
              <p:ext uri="{D42A27DB-BD31-4B8C-83A1-F6EECF244321}">
                <p14:modId xmlns:p14="http://schemas.microsoft.com/office/powerpoint/2010/main" val="1002598676"/>
              </p:ext>
            </p:extLst>
          </p:nvPr>
        </p:nvGraphicFramePr>
        <p:xfrm>
          <a:off x="7226616" y="2309564"/>
          <a:ext cx="3282317" cy="914400"/>
        </p:xfrm>
        <a:graphic>
          <a:graphicData uri="http://schemas.openxmlformats.org/drawingml/2006/table">
            <a:tbl>
              <a:tblPr firstRow="1" bandRow="1">
                <a:tableStyleId>{5C22544A-7EE6-4342-B048-85BDC9FD1C3A}</a:tableStyleId>
              </a:tblPr>
              <a:tblGrid>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Luisen</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90</a:t>
                      </a:r>
                    </a:p>
                  </a:txBody>
                  <a:tcPr marL="45720" marR="0"/>
                </a:tc>
                <a:tc>
                  <a:txBody>
                    <a:bodyPr/>
                    <a:lstStyle/>
                    <a:p>
                      <a:r>
                        <a:rPr lang="en-US" sz="1400" b="1" dirty="0">
                          <a:solidFill>
                            <a:srgbClr val="7889FB"/>
                          </a:solidFill>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Koenigs</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7</a:t>
                      </a:r>
                    </a:p>
                  </a:txBody>
                  <a:tcPr marL="45720" marR="0"/>
                </a:tc>
                <a:tc>
                  <a:txBody>
                    <a:bodyPr/>
                    <a:lstStyle/>
                    <a:p>
                      <a:r>
                        <a:rPr lang="en-US" sz="1400" b="1" dirty="0">
                          <a:solidFill>
                            <a:srgbClr val="7889FB"/>
                          </a:solidFill>
                          <a:latin typeface="Consolas" panose="020B0609020204030204" pitchFamily="49" charset="0"/>
                        </a:rPr>
                        <a:t>Dresden,</a:t>
                      </a:r>
                      <a:r>
                        <a:rPr lang="en-US" sz="1400" dirty="0">
                          <a:latin typeface="Consolas" panose="020B0609020204030204" pitchFamily="49" charset="0"/>
                        </a:rPr>
                        <a:t> 01199 </a:t>
                      </a:r>
                    </a:p>
                  </a:txBody>
                  <a:tcPr marL="45720" marR="0"/>
                </a:tc>
                <a:extLst>
                  <a:ext uri="{0D108BD9-81ED-4DB2-BD59-A6C34878D82A}">
                    <a16:rowId xmlns:a16="http://schemas.microsoft.com/office/drawing/2014/main" val="2812069375"/>
                  </a:ext>
                </a:extLst>
              </a:tr>
            </a:tbl>
          </a:graphicData>
        </a:graphic>
      </p:graphicFrame>
      <p:graphicFrame>
        <p:nvGraphicFramePr>
          <p:cNvPr id="10" name="Content Placeholder 10">
            <a:extLst>
              <a:ext uri="{FF2B5EF4-FFF2-40B4-BE49-F238E27FC236}">
                <a16:creationId xmlns:a16="http://schemas.microsoft.com/office/drawing/2014/main" id="{06C1BC8A-E020-9F1F-4612-00EA8C339821}"/>
              </a:ext>
            </a:extLst>
          </p:cNvPr>
          <p:cNvGraphicFramePr>
            <a:graphicFrameLocks/>
          </p:cNvGraphicFramePr>
          <p:nvPr>
            <p:extLst>
              <p:ext uri="{D42A27DB-BD31-4B8C-83A1-F6EECF244321}">
                <p14:modId xmlns:p14="http://schemas.microsoft.com/office/powerpoint/2010/main" val="226279367"/>
              </p:ext>
            </p:extLst>
          </p:nvPr>
        </p:nvGraphicFramePr>
        <p:xfrm>
          <a:off x="7226616" y="3296122"/>
          <a:ext cx="3282317" cy="914400"/>
        </p:xfrm>
        <a:graphic>
          <a:graphicData uri="http://schemas.openxmlformats.org/drawingml/2006/table">
            <a:tbl>
              <a:tblPr firstRow="1" bandRow="1">
                <a:tableStyleId>{5C22544A-7EE6-4342-B048-85BDC9FD1C3A}</a:tableStyleId>
              </a:tblPr>
              <a:tblGrid>
                <a:gridCol w="1312381">
                  <a:extLst>
                    <a:ext uri="{9D8B030D-6E8A-4147-A177-3AD203B41FA5}">
                      <a16:colId xmlns:a16="http://schemas.microsoft.com/office/drawing/2014/main" val="2602453363"/>
                    </a:ext>
                  </a:extLst>
                </a:gridCol>
                <a:gridCol w="455604">
                  <a:extLst>
                    <a:ext uri="{9D8B030D-6E8A-4147-A177-3AD203B41FA5}">
                      <a16:colId xmlns:a16="http://schemas.microsoft.com/office/drawing/2014/main" val="316234620"/>
                    </a:ext>
                  </a:extLst>
                </a:gridCol>
                <a:gridCol w="640824">
                  <a:extLst>
                    <a:ext uri="{9D8B030D-6E8A-4147-A177-3AD203B41FA5}">
                      <a16:colId xmlns:a16="http://schemas.microsoft.com/office/drawing/2014/main" val="633985697"/>
                    </a:ext>
                  </a:extLst>
                </a:gridCol>
                <a:gridCol w="873508">
                  <a:extLst>
                    <a:ext uri="{9D8B030D-6E8A-4147-A177-3AD203B41FA5}">
                      <a16:colId xmlns:a16="http://schemas.microsoft.com/office/drawing/2014/main" val="1325898701"/>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West</a:t>
                      </a:r>
                      <a:r>
                        <a:rPr lang="en-US" sz="1400" b="1" dirty="0" err="1">
                          <a:solidFill>
                            <a:srgbClr val="7889FB"/>
                          </a:solidFill>
                          <a:latin typeface="Consolas" panose="020B0609020204030204" pitchFamily="49" charset="0"/>
                        </a:rPr>
                        <a:t>strasse</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b="1" dirty="0">
                          <a:solidFill>
                            <a:srgbClr val="7889FB"/>
                          </a:solidFill>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Damm</a:t>
                      </a:r>
                      <a:r>
                        <a:rPr lang="en-US" sz="1400" b="1" dirty="0" err="1">
                          <a:solidFill>
                            <a:srgbClr val="7889FB"/>
                          </a:solidFill>
                          <a:latin typeface="Consolas" panose="020B0609020204030204" pitchFamily="49" charset="0"/>
                        </a:rPr>
                        <a:t>weg</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b="1" dirty="0">
                          <a:solidFill>
                            <a:srgbClr val="7889FB"/>
                          </a:solidFill>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graphicFrame>
        <p:nvGraphicFramePr>
          <p:cNvPr id="11" name="Table 10">
            <a:extLst>
              <a:ext uri="{FF2B5EF4-FFF2-40B4-BE49-F238E27FC236}">
                <a16:creationId xmlns:a16="http://schemas.microsoft.com/office/drawing/2014/main" id="{5D6911BA-D7A9-A989-EF53-45ABCD2C2DFE}"/>
              </a:ext>
            </a:extLst>
          </p:cNvPr>
          <p:cNvGraphicFramePr>
            <a:graphicFrameLocks noGrp="1"/>
          </p:cNvGraphicFramePr>
          <p:nvPr>
            <p:extLst>
              <p:ext uri="{D42A27DB-BD31-4B8C-83A1-F6EECF244321}">
                <p14:modId xmlns:p14="http://schemas.microsoft.com/office/powerpoint/2010/main" val="943706844"/>
              </p:ext>
            </p:extLst>
          </p:nvPr>
        </p:nvGraphicFramePr>
        <p:xfrm>
          <a:off x="10102661" y="4597651"/>
          <a:ext cx="640824" cy="914400"/>
        </p:xfrm>
        <a:graphic>
          <a:graphicData uri="http://schemas.openxmlformats.org/drawingml/2006/table">
            <a:tbl>
              <a:tblPr firstRow="1" bandRow="1">
                <a:tableStyleId>{5C22544A-7EE6-4342-B048-85BDC9FD1C3A}</a:tableStyleId>
              </a:tblPr>
              <a:tblGrid>
                <a:gridCol w="640824">
                  <a:extLst>
                    <a:ext uri="{9D8B030D-6E8A-4147-A177-3AD203B41FA5}">
                      <a16:colId xmlns:a16="http://schemas.microsoft.com/office/drawing/2014/main" val="4044649376"/>
                    </a:ext>
                  </a:extLst>
                </a:gridCol>
              </a:tblGrid>
              <a:tr h="209160">
                <a:tc>
                  <a:txBody>
                    <a:bodyPr/>
                    <a:lstStyle/>
                    <a:p>
                      <a:r>
                        <a:rPr lang="en-US" sz="1400" dirty="0">
                          <a:latin typeface="Consolas" panose="020B0609020204030204" pitchFamily="49" charset="0"/>
                        </a:rPr>
                        <a:t>ZIP</a:t>
                      </a:r>
                    </a:p>
                  </a:txBody>
                  <a:tcPr marL="45720" marR="0"/>
                </a:tc>
                <a:extLst>
                  <a:ext uri="{0D108BD9-81ED-4DB2-BD59-A6C34878D82A}">
                    <a16:rowId xmlns:a16="http://schemas.microsoft.com/office/drawing/2014/main" val="1173838149"/>
                  </a:ext>
                </a:extLst>
              </a:tr>
              <a:tr h="209160">
                <a:tc>
                  <a:txBody>
                    <a:bodyPr/>
                    <a:lstStyle/>
                    <a:p>
                      <a:r>
                        <a:rPr lang="en-US" sz="1400" b="1" dirty="0">
                          <a:solidFill>
                            <a:srgbClr val="7889FB"/>
                          </a:solidFill>
                          <a:latin typeface="Consolas" panose="020B0609020204030204" pitchFamily="49" charset="0"/>
                        </a:rPr>
                        <a:t>01187</a:t>
                      </a:r>
                    </a:p>
                  </a:txBody>
                  <a:tcPr marL="45720" marR="0"/>
                </a:tc>
                <a:extLst>
                  <a:ext uri="{0D108BD9-81ED-4DB2-BD59-A6C34878D82A}">
                    <a16:rowId xmlns:a16="http://schemas.microsoft.com/office/drawing/2014/main" val="1504138339"/>
                  </a:ext>
                </a:extLst>
              </a:tr>
              <a:tr h="209160">
                <a:tc>
                  <a:txBody>
                    <a:bodyPr/>
                    <a:lstStyle/>
                    <a:p>
                      <a:r>
                        <a:rPr lang="en-US" sz="1400" b="1" dirty="0">
                          <a:solidFill>
                            <a:srgbClr val="7889FB"/>
                          </a:solidFill>
                          <a:latin typeface="Consolas" panose="020B0609020204030204" pitchFamily="49" charset="0"/>
                        </a:rPr>
                        <a:t>12437 </a:t>
                      </a:r>
                    </a:p>
                  </a:txBody>
                  <a:tcPr marL="45720" marR="0"/>
                </a:tc>
                <a:extLst>
                  <a:ext uri="{0D108BD9-81ED-4DB2-BD59-A6C34878D82A}">
                    <a16:rowId xmlns:a16="http://schemas.microsoft.com/office/drawing/2014/main" val="3639536943"/>
                  </a:ext>
                </a:extLst>
              </a:tr>
            </a:tbl>
          </a:graphicData>
        </a:graphic>
      </p:graphicFrame>
      <p:graphicFrame>
        <p:nvGraphicFramePr>
          <p:cNvPr id="12" name="Table 11">
            <a:extLst>
              <a:ext uri="{FF2B5EF4-FFF2-40B4-BE49-F238E27FC236}">
                <a16:creationId xmlns:a16="http://schemas.microsoft.com/office/drawing/2014/main" id="{25E8C8B8-A3B9-B70C-54F7-3817E83DC6E4}"/>
              </a:ext>
            </a:extLst>
          </p:cNvPr>
          <p:cNvGraphicFramePr>
            <a:graphicFrameLocks noGrp="1"/>
          </p:cNvGraphicFramePr>
          <p:nvPr>
            <p:extLst>
              <p:ext uri="{D42A27DB-BD31-4B8C-83A1-F6EECF244321}">
                <p14:modId xmlns:p14="http://schemas.microsoft.com/office/powerpoint/2010/main" val="1431207118"/>
              </p:ext>
            </p:extLst>
          </p:nvPr>
        </p:nvGraphicFramePr>
        <p:xfrm>
          <a:off x="7033643" y="4574379"/>
          <a:ext cx="1587039" cy="914400"/>
        </p:xfrm>
        <a:graphic>
          <a:graphicData uri="http://schemas.openxmlformats.org/drawingml/2006/table">
            <a:tbl>
              <a:tblPr firstRow="1" bandRow="1">
                <a:tableStyleId>{5C22544A-7EE6-4342-B048-85BDC9FD1C3A}</a:tableStyleId>
              </a:tblPr>
              <a:tblGrid>
                <a:gridCol w="1587039">
                  <a:extLst>
                    <a:ext uri="{9D8B030D-6E8A-4147-A177-3AD203B41FA5}">
                      <a16:colId xmlns:a16="http://schemas.microsoft.com/office/drawing/2014/main" val="1545728383"/>
                    </a:ext>
                  </a:extLst>
                </a:gridCol>
              </a:tblGrid>
              <a:tr h="209160">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1269793689"/>
                  </a:ext>
                </a:extLst>
              </a:tr>
              <a:tr h="209160">
                <a:tc>
                  <a:txBody>
                    <a:bodyPr/>
                    <a:lstStyle/>
                    <a:p>
                      <a:r>
                        <a:rPr lang="en-US" sz="1400" b="0" dirty="0">
                          <a:solidFill>
                            <a:schemeClr val="tx1"/>
                          </a:solidFill>
                          <a:latin typeface="Consolas" panose="020B0609020204030204" pitchFamily="49" charset="0"/>
                        </a:rPr>
                        <a:t>Munich,</a:t>
                      </a:r>
                      <a:r>
                        <a:rPr lang="en-US" sz="1400" b="0" baseline="0" dirty="0">
                          <a:solidFill>
                            <a:schemeClr val="tx1"/>
                          </a:solidFill>
                          <a:latin typeface="Consolas" panose="020B0609020204030204" pitchFamily="49" charset="0"/>
                        </a:rPr>
                        <a:t> </a:t>
                      </a:r>
                      <a:r>
                        <a:rPr lang="en-US" sz="1400" b="1" baseline="0" dirty="0">
                          <a:solidFill>
                            <a:srgbClr val="7889FB"/>
                          </a:solidFill>
                          <a:latin typeface="Consolas" panose="020B0609020204030204" pitchFamily="49" charset="0"/>
                        </a:rPr>
                        <a:t>80333</a:t>
                      </a:r>
                      <a:endParaRPr lang="en-US" sz="1400" b="1" dirty="0">
                        <a:solidFill>
                          <a:srgbClr val="7889FB"/>
                        </a:solidFill>
                        <a:latin typeface="Consolas" panose="020B0609020204030204" pitchFamily="49" charset="0"/>
                      </a:endParaRPr>
                    </a:p>
                  </a:txBody>
                  <a:tcPr marL="45720" marR="0"/>
                </a:tc>
                <a:extLst>
                  <a:ext uri="{0D108BD9-81ED-4DB2-BD59-A6C34878D82A}">
                    <a16:rowId xmlns:a16="http://schemas.microsoft.com/office/drawing/2014/main" val="1805781442"/>
                  </a:ext>
                </a:extLst>
              </a:tr>
              <a:tr h="209160">
                <a:tc>
                  <a:txBody>
                    <a:bodyPr/>
                    <a:lstStyle/>
                    <a:p>
                      <a:r>
                        <a:rPr lang="en-US" sz="1400" b="0" dirty="0">
                          <a:solidFill>
                            <a:schemeClr val="tx1"/>
                          </a:solidFill>
                          <a:latin typeface="Consolas" panose="020B0609020204030204" pitchFamily="49" charset="0"/>
                        </a:rPr>
                        <a:t>Dresden, </a:t>
                      </a:r>
                      <a:r>
                        <a:rPr lang="en-US" sz="1400" b="1" dirty="0">
                          <a:solidFill>
                            <a:srgbClr val="7889FB"/>
                          </a:solidFill>
                          <a:latin typeface="Consolas" panose="020B0609020204030204" pitchFamily="49" charset="0"/>
                        </a:rPr>
                        <a:t>01199</a:t>
                      </a:r>
                      <a:r>
                        <a:rPr lang="en-US" sz="1400" b="0" dirty="0">
                          <a:solidFill>
                            <a:schemeClr val="tx1"/>
                          </a:solidFill>
                          <a:latin typeface="Consolas" panose="020B0609020204030204" pitchFamily="49" charset="0"/>
                        </a:rPr>
                        <a:t> </a:t>
                      </a:r>
                    </a:p>
                  </a:txBody>
                  <a:tcPr marL="45720" marR="0"/>
                </a:tc>
                <a:extLst>
                  <a:ext uri="{0D108BD9-81ED-4DB2-BD59-A6C34878D82A}">
                    <a16:rowId xmlns:a16="http://schemas.microsoft.com/office/drawing/2014/main" val="1656199772"/>
                  </a:ext>
                </a:extLst>
              </a:tr>
            </a:tbl>
          </a:graphicData>
        </a:graphic>
      </p:graphicFrame>
      <p:cxnSp>
        <p:nvCxnSpPr>
          <p:cNvPr id="13" name="Straight Arrow Connector 12">
            <a:extLst>
              <a:ext uri="{FF2B5EF4-FFF2-40B4-BE49-F238E27FC236}">
                <a16:creationId xmlns:a16="http://schemas.microsoft.com/office/drawing/2014/main" id="{E6545297-14D5-2EAA-F8D3-E1EF8BF8C8C7}"/>
              </a:ext>
            </a:extLst>
          </p:cNvPr>
          <p:cNvCxnSpPr/>
          <p:nvPr/>
        </p:nvCxnSpPr>
        <p:spPr>
          <a:xfrm flipH="1">
            <a:off x="8620682" y="5304029"/>
            <a:ext cx="1479362" cy="0"/>
          </a:xfrm>
          <a:prstGeom prst="straightConnector1">
            <a:avLst/>
          </a:prstGeom>
          <a:ln w="19050">
            <a:solidFill>
              <a:srgbClr val="7889FB"/>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CDE870-485D-8644-8798-52C693B71EF8}"/>
              </a:ext>
            </a:extLst>
          </p:cNvPr>
          <p:cNvSpPr txBox="1"/>
          <p:nvPr/>
        </p:nvSpPr>
        <p:spPr>
          <a:xfrm>
            <a:off x="8829233" y="4520260"/>
            <a:ext cx="1057135" cy="788036"/>
          </a:xfrm>
          <a:prstGeom prst="rect">
            <a:avLst/>
          </a:prstGeom>
          <a:noFill/>
        </p:spPr>
        <p:txBody>
          <a:bodyPr wrap="square" lIns="0" rIns="0" rtlCol="0">
            <a:spAutoFit/>
          </a:bodyPr>
          <a:lstStyle/>
          <a:p>
            <a:pPr algn="ctr">
              <a:lnSpc>
                <a:spcPts val="1800"/>
              </a:lnSpc>
            </a:pPr>
            <a:r>
              <a:rPr lang="en-US" b="1" dirty="0">
                <a:solidFill>
                  <a:srgbClr val="7889FB"/>
                </a:solidFill>
                <a:latin typeface="Calibri" panose="020F0502020204030204" pitchFamily="34" charset="0"/>
                <a:cs typeface="Calibri" panose="020F0502020204030204" pitchFamily="34" charset="0"/>
              </a:rPr>
              <a:t>5-letter numeric</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codes</a:t>
            </a:r>
          </a:p>
        </p:txBody>
      </p:sp>
    </p:spTree>
    <p:extLst>
      <p:ext uri="{BB962C8B-B14F-4D97-AF65-F5344CB8AC3E}">
        <p14:creationId xmlns:p14="http://schemas.microsoft.com/office/powerpoint/2010/main" val="3378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536BE-9F37-A802-4A8E-45394AE061D8}"/>
              </a:ext>
            </a:extLst>
          </p:cNvPr>
          <p:cNvSpPr>
            <a:spLocks noGrp="1"/>
          </p:cNvSpPr>
          <p:nvPr>
            <p:ph type="body" sz="quarter" idx="18"/>
          </p:nvPr>
        </p:nvSpPr>
        <p:spPr/>
        <p:txBody>
          <a:bodyPr/>
          <a:lstStyle/>
          <a:p>
            <a:r>
              <a:rPr lang="en-US" dirty="0"/>
              <a:t>#1 </a:t>
            </a:r>
            <a:r>
              <a:rPr lang="en-US" dirty="0">
                <a:solidFill>
                  <a:srgbClr val="7889FB"/>
                </a:solidFill>
              </a:rPr>
              <a:t>Reuse</a:t>
            </a:r>
          </a:p>
          <a:p>
            <a:pPr lvl="1"/>
            <a:r>
              <a:rPr lang="en-US" dirty="0"/>
              <a:t>Exploitation of transitive similarity</a:t>
            </a:r>
          </a:p>
          <a:p>
            <a:pPr lvl="1"/>
            <a:r>
              <a:rPr lang="en-US" dirty="0"/>
              <a:t>Fast and efficient matching, but potential for lost mappings </a:t>
            </a:r>
            <a:br>
              <a:rPr lang="en-US" dirty="0"/>
            </a:br>
            <a:r>
              <a:rPr lang="en-US" dirty="0"/>
              <a:t>(e.g., S3 misses attributes)</a:t>
            </a:r>
          </a:p>
          <a:p>
            <a:pPr lvl="2"/>
            <a:endParaRPr lang="en-US" sz="1000" dirty="0"/>
          </a:p>
          <a:p>
            <a:r>
              <a:rPr lang="en-US" dirty="0"/>
              <a:t>#2 </a:t>
            </a:r>
            <a:r>
              <a:rPr lang="en-US" dirty="0">
                <a:solidFill>
                  <a:srgbClr val="7889FB"/>
                </a:solidFill>
              </a:rPr>
              <a:t>Refinement</a:t>
            </a:r>
          </a:p>
          <a:p>
            <a:pPr lvl="1"/>
            <a:r>
              <a:rPr lang="en-US" b="1" dirty="0">
                <a:solidFill>
                  <a:schemeClr val="accent1"/>
                </a:solidFill>
              </a:rPr>
              <a:t>Chaining:</a:t>
            </a:r>
            <a:r>
              <a:rPr lang="en-US" dirty="0"/>
              <a:t> matcher M</a:t>
            </a:r>
            <a:r>
              <a:rPr lang="en-US" baseline="-25000" dirty="0"/>
              <a:t>n+1</a:t>
            </a:r>
            <a:r>
              <a:rPr lang="en-US" dirty="0"/>
              <a:t> works on mappings of M</a:t>
            </a:r>
            <a:r>
              <a:rPr lang="en-US" baseline="-25000" dirty="0"/>
              <a:t>n</a:t>
            </a:r>
            <a:r>
              <a:rPr lang="en-US" dirty="0"/>
              <a:t> </a:t>
            </a:r>
            <a:br>
              <a:rPr lang="en-US" dirty="0"/>
            </a:br>
            <a:r>
              <a:rPr lang="en-US" dirty="0">
                <a:sym typeface="Wingdings" panose="05000000000000000000" pitchFamily="2" charset="2"/>
              </a:rPr>
              <a:t> efficiency but potential for lost mappings</a:t>
            </a:r>
          </a:p>
          <a:p>
            <a:pPr lvl="1"/>
            <a:r>
              <a:rPr lang="en-US" b="1" dirty="0">
                <a:solidFill>
                  <a:schemeClr val="accent1"/>
                </a:solidFill>
                <a:sym typeface="Wingdings" panose="05000000000000000000" pitchFamily="2" charset="2"/>
              </a:rPr>
              <a:t>Context-sensitive matching:</a:t>
            </a:r>
            <a:r>
              <a:rPr lang="en-US" dirty="0">
                <a:sym typeface="Wingdings" panose="05000000000000000000" pitchFamily="2" charset="2"/>
              </a:rPr>
              <a:t> Matching context of schema components, </a:t>
            </a:r>
            <a:br>
              <a:rPr lang="en-US" dirty="0">
                <a:sym typeface="Wingdings" panose="05000000000000000000" pitchFamily="2" charset="2"/>
              </a:rPr>
            </a:br>
            <a:r>
              <a:rPr lang="en-US" dirty="0">
                <a:sym typeface="Wingdings" panose="05000000000000000000" pitchFamily="2" charset="2"/>
              </a:rPr>
              <a:t>matching elements within components</a:t>
            </a:r>
          </a:p>
          <a:p>
            <a:pPr lvl="2"/>
            <a:endParaRPr lang="en-US" sz="1000" dirty="0">
              <a:sym typeface="Wingdings" panose="05000000000000000000" pitchFamily="2" charset="2"/>
            </a:endParaRPr>
          </a:p>
          <a:p>
            <a:r>
              <a:rPr lang="en-US" dirty="0"/>
              <a:t>#3 </a:t>
            </a:r>
            <a:r>
              <a:rPr lang="en-US" dirty="0">
                <a:solidFill>
                  <a:srgbClr val="7889FB"/>
                </a:solidFill>
                <a:sym typeface="Wingdings" panose="05000000000000000000" pitchFamily="2" charset="2"/>
              </a:rPr>
              <a:t>Composite Matchers</a:t>
            </a:r>
          </a:p>
          <a:p>
            <a:pPr lvl="1"/>
            <a:r>
              <a:rPr lang="en-US" dirty="0">
                <a:sym typeface="Wingdings" panose="05000000000000000000" pitchFamily="2" charset="2"/>
              </a:rPr>
              <a:t>Select combination of complementary </a:t>
            </a:r>
            <a:br>
              <a:rPr lang="en-US" dirty="0">
                <a:sym typeface="Wingdings" panose="05000000000000000000" pitchFamily="2" charset="2"/>
              </a:rPr>
            </a:br>
            <a:r>
              <a:rPr lang="en-US" dirty="0">
                <a:sym typeface="Wingdings" panose="05000000000000000000" pitchFamily="2" charset="2"/>
              </a:rPr>
              <a:t>matchers in form of </a:t>
            </a:r>
            <a:r>
              <a:rPr lang="en-US" b="1" dirty="0">
                <a:solidFill>
                  <a:schemeClr val="accent1"/>
                </a:solidFill>
                <a:sym typeface="Wingdings" panose="05000000000000000000" pitchFamily="2" charset="2"/>
              </a:rPr>
              <a:t>ensemble</a:t>
            </a:r>
          </a:p>
          <a:p>
            <a:pPr lvl="1"/>
            <a:r>
              <a:rPr lang="en-US" b="1" dirty="0">
                <a:solidFill>
                  <a:schemeClr val="accent1"/>
                </a:solidFill>
                <a:sym typeface="Wingdings" panose="05000000000000000000" pitchFamily="2" charset="2"/>
              </a:rPr>
              <a:t>Aggregation</a:t>
            </a:r>
            <a:r>
              <a:rPr lang="en-US" dirty="0">
                <a:sym typeface="Wingdings" panose="05000000000000000000" pitchFamily="2" charset="2"/>
              </a:rPr>
              <a:t> of similarity (e.g., trigram, synonym  avg/min/max)</a:t>
            </a:r>
            <a:endParaRPr lang="en-US" dirty="0"/>
          </a:p>
          <a:p>
            <a:endParaRPr lang="en-US" dirty="0"/>
          </a:p>
        </p:txBody>
      </p:sp>
      <p:sp>
        <p:nvSpPr>
          <p:cNvPr id="3" name="Text Placeholder 2">
            <a:extLst>
              <a:ext uri="{FF2B5EF4-FFF2-40B4-BE49-F238E27FC236}">
                <a16:creationId xmlns:a16="http://schemas.microsoft.com/office/drawing/2014/main" id="{5427EC1A-9F34-2064-F17B-96A32BBB9A5E}"/>
              </a:ext>
            </a:extLst>
          </p:cNvPr>
          <p:cNvSpPr>
            <a:spLocks noGrp="1"/>
          </p:cNvSpPr>
          <p:nvPr>
            <p:ph type="body" sz="quarter" idx="14"/>
          </p:nvPr>
        </p:nvSpPr>
        <p:spPr/>
        <p:txBody>
          <a:bodyPr/>
          <a:lstStyle/>
          <a:p>
            <a:r>
              <a:rPr lang="en-US" dirty="0"/>
              <a:t>Combining Matchers</a:t>
            </a:r>
          </a:p>
        </p:txBody>
      </p:sp>
      <p:sp>
        <p:nvSpPr>
          <p:cNvPr id="9" name="Rectangle 8">
            <a:extLst>
              <a:ext uri="{FF2B5EF4-FFF2-40B4-BE49-F238E27FC236}">
                <a16:creationId xmlns:a16="http://schemas.microsoft.com/office/drawing/2014/main" id="{01608FF6-2587-7855-739F-74F1FCE84B93}"/>
              </a:ext>
            </a:extLst>
          </p:cNvPr>
          <p:cNvSpPr/>
          <p:nvPr/>
        </p:nvSpPr>
        <p:spPr>
          <a:xfrm>
            <a:off x="8669056" y="1559035"/>
            <a:ext cx="1851789" cy="646331"/>
          </a:xfrm>
          <a:prstGeom prst="rect">
            <a:avLst/>
          </a:prstGeom>
        </p:spPr>
        <p:txBody>
          <a:bodyPr wrap="none">
            <a:spAutoFit/>
          </a:bodyPr>
          <a:lstStyle/>
          <a:p>
            <a:pPr algn="ctr"/>
            <a:r>
              <a:rPr lang="de-DE" b="1" dirty="0">
                <a:solidFill>
                  <a:schemeClr val="accent1"/>
                </a:solidFill>
                <a:latin typeface="Calibri" panose="020F0502020204030204" pitchFamily="34" charset="0"/>
                <a:cs typeface="Calibri" panose="020F0502020204030204" pitchFamily="34" charset="0"/>
              </a:rPr>
              <a:t>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 </a:t>
            </a:r>
            <a:r>
              <a:rPr lang="de-DE" b="1" dirty="0">
                <a:solidFill>
                  <a:schemeClr val="accent1"/>
                </a:solidFill>
                <a:latin typeface="Calibri" panose="020F0502020204030204" pitchFamily="34" charset="0"/>
                <a:cs typeface="Calibri" panose="020F0502020204030204" pitchFamily="34" charset="0"/>
              </a:rPr>
              <a:t>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 </a:t>
            </a:r>
            <a:br>
              <a:rPr lang="de-DE" b="1" dirty="0">
                <a:solidFill>
                  <a:schemeClr val="accent1"/>
                </a:solidFill>
                <a:latin typeface="Calibri" panose="020F0502020204030204" pitchFamily="34" charset="0"/>
                <a:cs typeface="Calibri" panose="020F0502020204030204" pitchFamily="34" charset="0"/>
              </a:rPr>
            </a:br>
            <a:r>
              <a:rPr lang="de-DE" b="1" dirty="0">
                <a:solidFill>
                  <a:schemeClr val="accent1"/>
                </a:solidFill>
                <a:latin typeface="Calibri" panose="020F0502020204030204" pitchFamily="34" charset="0"/>
                <a:cs typeface="Calibri" panose="020F0502020204030204" pitchFamily="34" charset="0"/>
                <a:sym typeface="Wingdings" pitchFamily="2" charset="2"/>
              </a:rPr>
              <a:t></a:t>
            </a:r>
            <a:r>
              <a:rPr lang="de-DE" b="1" dirty="0">
                <a:solidFill>
                  <a:schemeClr val="accent1"/>
                </a:solidFill>
                <a:latin typeface="Calibri" panose="020F0502020204030204" pitchFamily="34" charset="0"/>
                <a:cs typeface="Calibri" panose="020F0502020204030204" pitchFamily="34" charset="0"/>
              </a:rPr>
              <a:t> 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a:t>
            </a:r>
          </a:p>
        </p:txBody>
      </p:sp>
      <p:grpSp>
        <p:nvGrpSpPr>
          <p:cNvPr id="10" name="Group 9">
            <a:extLst>
              <a:ext uri="{FF2B5EF4-FFF2-40B4-BE49-F238E27FC236}">
                <a16:creationId xmlns:a16="http://schemas.microsoft.com/office/drawing/2014/main" id="{7207026A-46DE-4890-9754-3BFEA0F32564}"/>
              </a:ext>
            </a:extLst>
          </p:cNvPr>
          <p:cNvGrpSpPr/>
          <p:nvPr/>
        </p:nvGrpSpPr>
        <p:grpSpPr>
          <a:xfrm>
            <a:off x="8577457" y="3227531"/>
            <a:ext cx="2166162" cy="355886"/>
            <a:chOff x="6759412" y="3259804"/>
            <a:chExt cx="2166162" cy="355886"/>
          </a:xfrm>
        </p:grpSpPr>
        <p:sp>
          <p:nvSpPr>
            <p:cNvPr id="11" name="AutoShape 44">
              <a:extLst>
                <a:ext uri="{FF2B5EF4-FFF2-40B4-BE49-F238E27FC236}">
                  <a16:creationId xmlns:a16="http://schemas.microsoft.com/office/drawing/2014/main" id="{18A5C6C8-6421-B273-C6C2-28A1D2D4595A}"/>
                </a:ext>
              </a:extLst>
            </p:cNvPr>
            <p:cNvSpPr>
              <a:spLocks noChangeArrowheads="1"/>
            </p:cNvSpPr>
            <p:nvPr/>
          </p:nvSpPr>
          <p:spPr bwMode="auto">
            <a:xfrm>
              <a:off x="6759412" y="3267709"/>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12" name="AutoShape 45">
              <a:extLst>
                <a:ext uri="{FF2B5EF4-FFF2-40B4-BE49-F238E27FC236}">
                  <a16:creationId xmlns:a16="http://schemas.microsoft.com/office/drawing/2014/main" id="{90243B85-C66F-EEA7-4FA4-DD0043F31FD0}"/>
                </a:ext>
              </a:extLst>
            </p:cNvPr>
            <p:cNvSpPr>
              <a:spLocks noChangeArrowheads="1"/>
            </p:cNvSpPr>
            <p:nvPr/>
          </p:nvSpPr>
          <p:spPr bwMode="auto">
            <a:xfrm>
              <a:off x="8149358" y="3266742"/>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2</a:t>
              </a:r>
            </a:p>
          </p:txBody>
        </p:sp>
        <p:grpSp>
          <p:nvGrpSpPr>
            <p:cNvPr id="13" name="Group 46">
              <a:extLst>
                <a:ext uri="{FF2B5EF4-FFF2-40B4-BE49-F238E27FC236}">
                  <a16:creationId xmlns:a16="http://schemas.microsoft.com/office/drawing/2014/main" id="{432D28B3-46DA-D61C-C5EF-6A00502D27A9}"/>
                </a:ext>
              </a:extLst>
            </p:cNvPr>
            <p:cNvGrpSpPr>
              <a:grpSpLocks/>
            </p:cNvGrpSpPr>
            <p:nvPr/>
          </p:nvGrpSpPr>
          <p:grpSpPr bwMode="auto">
            <a:xfrm>
              <a:off x="7689565" y="3259804"/>
              <a:ext cx="299578" cy="355886"/>
              <a:chOff x="1901" y="2290"/>
              <a:chExt cx="910" cy="978"/>
            </a:xfrm>
            <a:solidFill>
              <a:schemeClr val="accent1"/>
            </a:solidFill>
          </p:grpSpPr>
          <p:grpSp>
            <p:nvGrpSpPr>
              <p:cNvPr id="16" name="Group 47">
                <a:extLst>
                  <a:ext uri="{FF2B5EF4-FFF2-40B4-BE49-F238E27FC236}">
                    <a16:creationId xmlns:a16="http://schemas.microsoft.com/office/drawing/2014/main" id="{1BFC1111-0289-7B1D-11E6-3F6C5CCE081A}"/>
                  </a:ext>
                </a:extLst>
              </p:cNvPr>
              <p:cNvGrpSpPr>
                <a:grpSpLocks/>
              </p:cNvGrpSpPr>
              <p:nvPr/>
            </p:nvGrpSpPr>
            <p:grpSpPr bwMode="auto">
              <a:xfrm>
                <a:off x="1903" y="2290"/>
                <a:ext cx="908" cy="485"/>
                <a:chOff x="1903" y="2290"/>
                <a:chExt cx="908" cy="485"/>
              </a:xfrm>
              <a:grpFill/>
            </p:grpSpPr>
            <p:sp>
              <p:nvSpPr>
                <p:cNvPr id="32" name="Rectangle 48">
                  <a:extLst>
                    <a:ext uri="{FF2B5EF4-FFF2-40B4-BE49-F238E27FC236}">
                      <a16:creationId xmlns:a16="http://schemas.microsoft.com/office/drawing/2014/main" id="{2307EF84-99C8-285F-5A43-489D92F9EA39}"/>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3" name="Rectangle 49">
                  <a:extLst>
                    <a:ext uri="{FF2B5EF4-FFF2-40B4-BE49-F238E27FC236}">
                      <a16:creationId xmlns:a16="http://schemas.microsoft.com/office/drawing/2014/main" id="{15FE424A-A703-C062-202F-B43F438F2B5C}"/>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4" name="Rectangle 50">
                  <a:extLst>
                    <a:ext uri="{FF2B5EF4-FFF2-40B4-BE49-F238E27FC236}">
                      <a16:creationId xmlns:a16="http://schemas.microsoft.com/office/drawing/2014/main" id="{20836ECA-FD13-7820-73BC-E97FC42344EC}"/>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5" name="Rectangle 51">
                  <a:extLst>
                    <a:ext uri="{FF2B5EF4-FFF2-40B4-BE49-F238E27FC236}">
                      <a16:creationId xmlns:a16="http://schemas.microsoft.com/office/drawing/2014/main" id="{53A805B7-0D0F-EE66-944C-88B25C6B3889}"/>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7" name="Group 52">
                <a:extLst>
                  <a:ext uri="{FF2B5EF4-FFF2-40B4-BE49-F238E27FC236}">
                    <a16:creationId xmlns:a16="http://schemas.microsoft.com/office/drawing/2014/main" id="{ECB5774D-AEAC-7A79-1D02-0B0AC403BAFF}"/>
                  </a:ext>
                </a:extLst>
              </p:cNvPr>
              <p:cNvGrpSpPr>
                <a:grpSpLocks/>
              </p:cNvGrpSpPr>
              <p:nvPr/>
            </p:nvGrpSpPr>
            <p:grpSpPr bwMode="auto">
              <a:xfrm>
                <a:off x="1901" y="2455"/>
                <a:ext cx="908" cy="483"/>
                <a:chOff x="1901" y="2290"/>
                <a:chExt cx="908" cy="483"/>
              </a:xfrm>
              <a:grpFill/>
            </p:grpSpPr>
            <p:sp>
              <p:nvSpPr>
                <p:cNvPr id="28" name="Rectangle 53">
                  <a:extLst>
                    <a:ext uri="{FF2B5EF4-FFF2-40B4-BE49-F238E27FC236}">
                      <a16:creationId xmlns:a16="http://schemas.microsoft.com/office/drawing/2014/main" id="{F38FBDC2-F32F-A26D-D9B6-368E17EAC4BC}"/>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9" name="Rectangle 54">
                  <a:extLst>
                    <a:ext uri="{FF2B5EF4-FFF2-40B4-BE49-F238E27FC236}">
                      <a16:creationId xmlns:a16="http://schemas.microsoft.com/office/drawing/2014/main" id="{BC1EEE43-94FA-25A0-A811-E96865BED84C}"/>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0" name="Rectangle 55">
                  <a:extLst>
                    <a:ext uri="{FF2B5EF4-FFF2-40B4-BE49-F238E27FC236}">
                      <a16:creationId xmlns:a16="http://schemas.microsoft.com/office/drawing/2014/main" id="{544F4908-108E-F7F0-58CD-E67293534621}"/>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31" name="Rectangle 56">
                  <a:extLst>
                    <a:ext uri="{FF2B5EF4-FFF2-40B4-BE49-F238E27FC236}">
                      <a16:creationId xmlns:a16="http://schemas.microsoft.com/office/drawing/2014/main" id="{A526E4DC-0AEF-3CA4-C310-B2AC1481AE8E}"/>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8" name="Group 57">
                <a:extLst>
                  <a:ext uri="{FF2B5EF4-FFF2-40B4-BE49-F238E27FC236}">
                    <a16:creationId xmlns:a16="http://schemas.microsoft.com/office/drawing/2014/main" id="{C5CA07EC-A3D5-0417-1BCE-D3DBADF54417}"/>
                  </a:ext>
                </a:extLst>
              </p:cNvPr>
              <p:cNvGrpSpPr>
                <a:grpSpLocks/>
              </p:cNvGrpSpPr>
              <p:nvPr/>
            </p:nvGrpSpPr>
            <p:grpSpPr bwMode="auto">
              <a:xfrm>
                <a:off x="1901" y="2620"/>
                <a:ext cx="908" cy="483"/>
                <a:chOff x="1901" y="2290"/>
                <a:chExt cx="908" cy="483"/>
              </a:xfrm>
              <a:grpFill/>
            </p:grpSpPr>
            <p:sp>
              <p:nvSpPr>
                <p:cNvPr id="24" name="Rectangle 58">
                  <a:extLst>
                    <a:ext uri="{FF2B5EF4-FFF2-40B4-BE49-F238E27FC236}">
                      <a16:creationId xmlns:a16="http://schemas.microsoft.com/office/drawing/2014/main" id="{36965C52-E9F0-F30F-0492-F09D4AD69C4D}"/>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5" name="Rectangle 59">
                  <a:extLst>
                    <a:ext uri="{FF2B5EF4-FFF2-40B4-BE49-F238E27FC236}">
                      <a16:creationId xmlns:a16="http://schemas.microsoft.com/office/drawing/2014/main" id="{31E28308-47E0-43F0-3471-C6432D07E5F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6" name="Rectangle 60">
                  <a:extLst>
                    <a:ext uri="{FF2B5EF4-FFF2-40B4-BE49-F238E27FC236}">
                      <a16:creationId xmlns:a16="http://schemas.microsoft.com/office/drawing/2014/main" id="{50C8C522-81F8-6208-919F-762FD39605C8}"/>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27" name="Rectangle 61">
                  <a:extLst>
                    <a:ext uri="{FF2B5EF4-FFF2-40B4-BE49-F238E27FC236}">
                      <a16:creationId xmlns:a16="http://schemas.microsoft.com/office/drawing/2014/main" id="{BE13558D-4879-E9D7-FB24-4B566263C9DC}"/>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9" name="Group 62">
                <a:extLst>
                  <a:ext uri="{FF2B5EF4-FFF2-40B4-BE49-F238E27FC236}">
                    <a16:creationId xmlns:a16="http://schemas.microsoft.com/office/drawing/2014/main" id="{B975DA75-20E8-AD97-059D-B9C82F4FA1EA}"/>
                  </a:ext>
                </a:extLst>
              </p:cNvPr>
              <p:cNvGrpSpPr>
                <a:grpSpLocks/>
              </p:cNvGrpSpPr>
              <p:nvPr/>
            </p:nvGrpSpPr>
            <p:grpSpPr bwMode="auto">
              <a:xfrm>
                <a:off x="1901" y="2785"/>
                <a:ext cx="908" cy="483"/>
                <a:chOff x="1901" y="2290"/>
                <a:chExt cx="908" cy="483"/>
              </a:xfrm>
              <a:grpFill/>
            </p:grpSpPr>
            <p:sp>
              <p:nvSpPr>
                <p:cNvPr id="20" name="Rectangle 63">
                  <a:extLst>
                    <a:ext uri="{FF2B5EF4-FFF2-40B4-BE49-F238E27FC236}">
                      <a16:creationId xmlns:a16="http://schemas.microsoft.com/office/drawing/2014/main" id="{D93718EC-D5A2-617B-26E0-8124C5D94D23}"/>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1" name="Rectangle 64">
                  <a:extLst>
                    <a:ext uri="{FF2B5EF4-FFF2-40B4-BE49-F238E27FC236}">
                      <a16:creationId xmlns:a16="http://schemas.microsoft.com/office/drawing/2014/main" id="{F69B97FA-0286-DE30-EF88-09B2A2FA8C86}"/>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2" name="Rectangle 65">
                  <a:extLst>
                    <a:ext uri="{FF2B5EF4-FFF2-40B4-BE49-F238E27FC236}">
                      <a16:creationId xmlns:a16="http://schemas.microsoft.com/office/drawing/2014/main" id="{782912A8-A9F9-F79E-1EAD-876C8702A68D}"/>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3" name="Rectangle 66">
                  <a:extLst>
                    <a:ext uri="{FF2B5EF4-FFF2-40B4-BE49-F238E27FC236}">
                      <a16:creationId xmlns:a16="http://schemas.microsoft.com/office/drawing/2014/main" id="{78C05F65-767F-BC19-6B66-684B79D1BA3A}"/>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14" name="AutoShape 67">
              <a:extLst>
                <a:ext uri="{FF2B5EF4-FFF2-40B4-BE49-F238E27FC236}">
                  <a16:creationId xmlns:a16="http://schemas.microsoft.com/office/drawing/2014/main" id="{D67DFF6C-F2A9-9D07-667A-B886B29BA936}"/>
                </a:ext>
              </a:extLst>
            </p:cNvPr>
            <p:cNvCxnSpPr>
              <a:cxnSpLocks noChangeShapeType="1"/>
              <a:stCxn id="11" idx="3"/>
            </p:cNvCxnSpPr>
            <p:nvPr/>
          </p:nvCxnSpPr>
          <p:spPr bwMode="auto">
            <a:xfrm>
              <a:off x="7534649" y="3403917"/>
              <a:ext cx="144868" cy="3809"/>
            </a:xfrm>
            <a:prstGeom prst="straightConnector1">
              <a:avLst/>
            </a:prstGeom>
            <a:noFill/>
            <a:ln w="19050">
              <a:solidFill>
                <a:srgbClr val="7889FB"/>
              </a:solidFill>
              <a:round/>
              <a:headEnd/>
              <a:tailEnd type="triangle" w="med" len="med"/>
            </a:ln>
            <a:effectLst/>
          </p:spPr>
        </p:cxnSp>
        <p:cxnSp>
          <p:nvCxnSpPr>
            <p:cNvPr id="15" name="AutoShape 68">
              <a:extLst>
                <a:ext uri="{FF2B5EF4-FFF2-40B4-BE49-F238E27FC236}">
                  <a16:creationId xmlns:a16="http://schemas.microsoft.com/office/drawing/2014/main" id="{AAF52303-3076-DC8B-ADF5-A1852D4A6F3F}"/>
                </a:ext>
              </a:extLst>
            </p:cNvPr>
            <p:cNvCxnSpPr>
              <a:cxnSpLocks noChangeShapeType="1"/>
              <a:endCxn id="12" idx="1"/>
            </p:cNvCxnSpPr>
            <p:nvPr/>
          </p:nvCxnSpPr>
          <p:spPr bwMode="auto">
            <a:xfrm flipV="1">
              <a:off x="7978437" y="3402950"/>
              <a:ext cx="170921" cy="4776"/>
            </a:xfrm>
            <a:prstGeom prst="straightConnector1">
              <a:avLst/>
            </a:prstGeom>
            <a:noFill/>
            <a:ln w="19050">
              <a:solidFill>
                <a:srgbClr val="7889FB"/>
              </a:solidFill>
              <a:round/>
              <a:headEnd/>
              <a:tailEnd type="triangle" w="med" len="med"/>
            </a:ln>
            <a:effectLst/>
          </p:spPr>
        </p:cxnSp>
      </p:grpSp>
      <p:grpSp>
        <p:nvGrpSpPr>
          <p:cNvPr id="36" name="Group 35">
            <a:extLst>
              <a:ext uri="{FF2B5EF4-FFF2-40B4-BE49-F238E27FC236}">
                <a16:creationId xmlns:a16="http://schemas.microsoft.com/office/drawing/2014/main" id="{8D3FA07C-5E95-EC0D-8024-B115BBC42FC4}"/>
              </a:ext>
            </a:extLst>
          </p:cNvPr>
          <p:cNvGrpSpPr/>
          <p:nvPr/>
        </p:nvGrpSpPr>
        <p:grpSpPr>
          <a:xfrm>
            <a:off x="8335570" y="4544128"/>
            <a:ext cx="2747022" cy="1143005"/>
            <a:chOff x="6128048" y="4859161"/>
            <a:chExt cx="2747022" cy="1143005"/>
          </a:xfrm>
        </p:grpSpPr>
        <p:sp>
          <p:nvSpPr>
            <p:cNvPr id="37" name="AutoShape 44">
              <a:extLst>
                <a:ext uri="{FF2B5EF4-FFF2-40B4-BE49-F238E27FC236}">
                  <a16:creationId xmlns:a16="http://schemas.microsoft.com/office/drawing/2014/main" id="{80F0D59A-8D81-E44E-3740-9BEB9B1F8918}"/>
                </a:ext>
              </a:extLst>
            </p:cNvPr>
            <p:cNvSpPr>
              <a:spLocks noChangeArrowheads="1"/>
            </p:cNvSpPr>
            <p:nvPr/>
          </p:nvSpPr>
          <p:spPr bwMode="auto">
            <a:xfrm>
              <a:off x="6128048" y="4887164"/>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38" name="AutoShape 44">
              <a:extLst>
                <a:ext uri="{FF2B5EF4-FFF2-40B4-BE49-F238E27FC236}">
                  <a16:creationId xmlns:a16="http://schemas.microsoft.com/office/drawing/2014/main" id="{4B2872C8-9E02-5438-9617-098082E12A7D}"/>
                </a:ext>
              </a:extLst>
            </p:cNvPr>
            <p:cNvSpPr>
              <a:spLocks noChangeArrowheads="1"/>
            </p:cNvSpPr>
            <p:nvPr/>
          </p:nvSpPr>
          <p:spPr bwMode="auto">
            <a:xfrm>
              <a:off x="6129723" y="5280722"/>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2</a:t>
              </a:r>
            </a:p>
          </p:txBody>
        </p:sp>
        <p:sp>
          <p:nvSpPr>
            <p:cNvPr id="39" name="AutoShape 44">
              <a:extLst>
                <a:ext uri="{FF2B5EF4-FFF2-40B4-BE49-F238E27FC236}">
                  <a16:creationId xmlns:a16="http://schemas.microsoft.com/office/drawing/2014/main" id="{37FB96E1-CBCB-6C3B-6AD2-D14300128774}"/>
                </a:ext>
              </a:extLst>
            </p:cNvPr>
            <p:cNvSpPr>
              <a:spLocks noChangeArrowheads="1"/>
            </p:cNvSpPr>
            <p:nvPr/>
          </p:nvSpPr>
          <p:spPr bwMode="auto">
            <a:xfrm>
              <a:off x="6131398" y="5674283"/>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3</a:t>
              </a:r>
            </a:p>
          </p:txBody>
        </p:sp>
        <p:sp>
          <p:nvSpPr>
            <p:cNvPr id="40" name="AutoShape 45">
              <a:extLst>
                <a:ext uri="{FF2B5EF4-FFF2-40B4-BE49-F238E27FC236}">
                  <a16:creationId xmlns:a16="http://schemas.microsoft.com/office/drawing/2014/main" id="{9810CF59-CEA2-068B-C89E-AB49A0AE4A6A}"/>
                </a:ext>
              </a:extLst>
            </p:cNvPr>
            <p:cNvSpPr>
              <a:spLocks noChangeArrowheads="1"/>
            </p:cNvSpPr>
            <p:nvPr/>
          </p:nvSpPr>
          <p:spPr bwMode="auto">
            <a:xfrm>
              <a:off x="7612314" y="5286198"/>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Combiner</a:t>
              </a:r>
            </a:p>
          </p:txBody>
        </p:sp>
        <p:grpSp>
          <p:nvGrpSpPr>
            <p:cNvPr id="41" name="Group 46">
              <a:extLst>
                <a:ext uri="{FF2B5EF4-FFF2-40B4-BE49-F238E27FC236}">
                  <a16:creationId xmlns:a16="http://schemas.microsoft.com/office/drawing/2014/main" id="{664F635F-8F1F-0D95-AFD6-0C62DA75FCD1}"/>
                </a:ext>
              </a:extLst>
            </p:cNvPr>
            <p:cNvGrpSpPr>
              <a:grpSpLocks/>
            </p:cNvGrpSpPr>
            <p:nvPr/>
          </p:nvGrpSpPr>
          <p:grpSpPr bwMode="auto">
            <a:xfrm>
              <a:off x="7138585" y="4859161"/>
              <a:ext cx="299578" cy="355886"/>
              <a:chOff x="1901" y="2290"/>
              <a:chExt cx="910" cy="978"/>
            </a:xfrm>
            <a:solidFill>
              <a:schemeClr val="accent1"/>
            </a:solidFill>
          </p:grpSpPr>
          <p:grpSp>
            <p:nvGrpSpPr>
              <p:cNvPr id="112" name="Group 47">
                <a:extLst>
                  <a:ext uri="{FF2B5EF4-FFF2-40B4-BE49-F238E27FC236}">
                    <a16:creationId xmlns:a16="http://schemas.microsoft.com/office/drawing/2014/main" id="{22EEC80F-2275-BF25-D43E-F9AF2C6612D7}"/>
                  </a:ext>
                </a:extLst>
              </p:cNvPr>
              <p:cNvGrpSpPr>
                <a:grpSpLocks/>
              </p:cNvGrpSpPr>
              <p:nvPr/>
            </p:nvGrpSpPr>
            <p:grpSpPr bwMode="auto">
              <a:xfrm>
                <a:off x="1903" y="2290"/>
                <a:ext cx="908" cy="485"/>
                <a:chOff x="1903" y="2290"/>
                <a:chExt cx="908" cy="485"/>
              </a:xfrm>
              <a:grpFill/>
            </p:grpSpPr>
            <p:sp>
              <p:nvSpPr>
                <p:cNvPr id="128" name="Rectangle 48">
                  <a:extLst>
                    <a:ext uri="{FF2B5EF4-FFF2-40B4-BE49-F238E27FC236}">
                      <a16:creationId xmlns:a16="http://schemas.microsoft.com/office/drawing/2014/main" id="{04FF3D29-131B-6359-62AF-B2EF5B58E512}"/>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9" name="Rectangle 49">
                  <a:extLst>
                    <a:ext uri="{FF2B5EF4-FFF2-40B4-BE49-F238E27FC236}">
                      <a16:creationId xmlns:a16="http://schemas.microsoft.com/office/drawing/2014/main" id="{AE04879A-5EA7-91C8-EF57-781382D2B92D}"/>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30" name="Rectangle 50">
                  <a:extLst>
                    <a:ext uri="{FF2B5EF4-FFF2-40B4-BE49-F238E27FC236}">
                      <a16:creationId xmlns:a16="http://schemas.microsoft.com/office/drawing/2014/main" id="{0519A3CA-4661-480A-B0DE-0CC835799D10}"/>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31" name="Rectangle 51">
                  <a:extLst>
                    <a:ext uri="{FF2B5EF4-FFF2-40B4-BE49-F238E27FC236}">
                      <a16:creationId xmlns:a16="http://schemas.microsoft.com/office/drawing/2014/main" id="{23DFA18E-D35A-D616-886A-A10594D8E491}"/>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3" name="Group 52">
                <a:extLst>
                  <a:ext uri="{FF2B5EF4-FFF2-40B4-BE49-F238E27FC236}">
                    <a16:creationId xmlns:a16="http://schemas.microsoft.com/office/drawing/2014/main" id="{B088E968-014A-18CC-3BA3-8D9EBCF3008B}"/>
                  </a:ext>
                </a:extLst>
              </p:cNvPr>
              <p:cNvGrpSpPr>
                <a:grpSpLocks/>
              </p:cNvGrpSpPr>
              <p:nvPr/>
            </p:nvGrpSpPr>
            <p:grpSpPr bwMode="auto">
              <a:xfrm>
                <a:off x="1901" y="2455"/>
                <a:ext cx="908" cy="483"/>
                <a:chOff x="1901" y="2290"/>
                <a:chExt cx="908" cy="483"/>
              </a:xfrm>
              <a:grpFill/>
            </p:grpSpPr>
            <p:sp>
              <p:nvSpPr>
                <p:cNvPr id="124" name="Rectangle 53">
                  <a:extLst>
                    <a:ext uri="{FF2B5EF4-FFF2-40B4-BE49-F238E27FC236}">
                      <a16:creationId xmlns:a16="http://schemas.microsoft.com/office/drawing/2014/main" id="{BA1FC475-4D99-4459-AB1D-35BE88B165E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5" name="Rectangle 54">
                  <a:extLst>
                    <a:ext uri="{FF2B5EF4-FFF2-40B4-BE49-F238E27FC236}">
                      <a16:creationId xmlns:a16="http://schemas.microsoft.com/office/drawing/2014/main" id="{94493468-E21A-31A0-1BEF-8C76A881E7F6}"/>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6" name="Rectangle 55">
                  <a:extLst>
                    <a:ext uri="{FF2B5EF4-FFF2-40B4-BE49-F238E27FC236}">
                      <a16:creationId xmlns:a16="http://schemas.microsoft.com/office/drawing/2014/main" id="{99B7E6D1-3CAB-EDF9-B0E5-461D772B5922}"/>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7" name="Rectangle 56">
                  <a:extLst>
                    <a:ext uri="{FF2B5EF4-FFF2-40B4-BE49-F238E27FC236}">
                      <a16:creationId xmlns:a16="http://schemas.microsoft.com/office/drawing/2014/main" id="{CBF174BC-A341-7C4D-21FB-208FCC561C6C}"/>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4" name="Group 57">
                <a:extLst>
                  <a:ext uri="{FF2B5EF4-FFF2-40B4-BE49-F238E27FC236}">
                    <a16:creationId xmlns:a16="http://schemas.microsoft.com/office/drawing/2014/main" id="{087EB469-FE0F-1366-F6FE-458DA8E6D4B9}"/>
                  </a:ext>
                </a:extLst>
              </p:cNvPr>
              <p:cNvGrpSpPr>
                <a:grpSpLocks/>
              </p:cNvGrpSpPr>
              <p:nvPr/>
            </p:nvGrpSpPr>
            <p:grpSpPr bwMode="auto">
              <a:xfrm>
                <a:off x="1901" y="2620"/>
                <a:ext cx="908" cy="483"/>
                <a:chOff x="1901" y="2290"/>
                <a:chExt cx="908" cy="483"/>
              </a:xfrm>
              <a:grpFill/>
            </p:grpSpPr>
            <p:sp>
              <p:nvSpPr>
                <p:cNvPr id="120" name="Rectangle 58">
                  <a:extLst>
                    <a:ext uri="{FF2B5EF4-FFF2-40B4-BE49-F238E27FC236}">
                      <a16:creationId xmlns:a16="http://schemas.microsoft.com/office/drawing/2014/main" id="{A01566EC-D602-1A68-B36F-FF23AF75354D}"/>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1" name="Rectangle 59">
                  <a:extLst>
                    <a:ext uri="{FF2B5EF4-FFF2-40B4-BE49-F238E27FC236}">
                      <a16:creationId xmlns:a16="http://schemas.microsoft.com/office/drawing/2014/main" id="{7205B1DE-7E8C-E509-BA6C-1CE059DBEAA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22" name="Rectangle 60">
                  <a:extLst>
                    <a:ext uri="{FF2B5EF4-FFF2-40B4-BE49-F238E27FC236}">
                      <a16:creationId xmlns:a16="http://schemas.microsoft.com/office/drawing/2014/main" id="{C3963DBB-6FC6-73F1-0F6C-E9836491F79B}"/>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23" name="Rectangle 61">
                  <a:extLst>
                    <a:ext uri="{FF2B5EF4-FFF2-40B4-BE49-F238E27FC236}">
                      <a16:creationId xmlns:a16="http://schemas.microsoft.com/office/drawing/2014/main" id="{49A8A097-A402-6C77-120B-F8255C8A67B6}"/>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5" name="Group 62">
                <a:extLst>
                  <a:ext uri="{FF2B5EF4-FFF2-40B4-BE49-F238E27FC236}">
                    <a16:creationId xmlns:a16="http://schemas.microsoft.com/office/drawing/2014/main" id="{89F97E99-AE37-C7C0-58C1-4CA8A22FBF8D}"/>
                  </a:ext>
                </a:extLst>
              </p:cNvPr>
              <p:cNvGrpSpPr>
                <a:grpSpLocks/>
              </p:cNvGrpSpPr>
              <p:nvPr/>
            </p:nvGrpSpPr>
            <p:grpSpPr bwMode="auto">
              <a:xfrm>
                <a:off x="1901" y="2785"/>
                <a:ext cx="908" cy="483"/>
                <a:chOff x="1901" y="2290"/>
                <a:chExt cx="908" cy="483"/>
              </a:xfrm>
              <a:grpFill/>
            </p:grpSpPr>
            <p:sp>
              <p:nvSpPr>
                <p:cNvPr id="116" name="Rectangle 63">
                  <a:extLst>
                    <a:ext uri="{FF2B5EF4-FFF2-40B4-BE49-F238E27FC236}">
                      <a16:creationId xmlns:a16="http://schemas.microsoft.com/office/drawing/2014/main" id="{A1078427-4E61-D383-EE9A-FFABE575C622}"/>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7" name="Rectangle 64">
                  <a:extLst>
                    <a:ext uri="{FF2B5EF4-FFF2-40B4-BE49-F238E27FC236}">
                      <a16:creationId xmlns:a16="http://schemas.microsoft.com/office/drawing/2014/main" id="{6682BA6B-BBFB-DA7C-A68E-2B3306546E41}"/>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8" name="Rectangle 65">
                  <a:extLst>
                    <a:ext uri="{FF2B5EF4-FFF2-40B4-BE49-F238E27FC236}">
                      <a16:creationId xmlns:a16="http://schemas.microsoft.com/office/drawing/2014/main" id="{BCCAFE5D-BEEB-9ACA-15AA-32B201F97751}"/>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9" name="Rectangle 66">
                  <a:extLst>
                    <a:ext uri="{FF2B5EF4-FFF2-40B4-BE49-F238E27FC236}">
                      <a16:creationId xmlns:a16="http://schemas.microsoft.com/office/drawing/2014/main" id="{90EBC1CA-749A-B6FD-A6E1-34CC4103F272}"/>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2" name="Group 46">
              <a:extLst>
                <a:ext uri="{FF2B5EF4-FFF2-40B4-BE49-F238E27FC236}">
                  <a16:creationId xmlns:a16="http://schemas.microsoft.com/office/drawing/2014/main" id="{B97CDB70-51BD-07CF-4BA3-17E09DC89205}"/>
                </a:ext>
              </a:extLst>
            </p:cNvPr>
            <p:cNvGrpSpPr>
              <a:grpSpLocks/>
            </p:cNvGrpSpPr>
            <p:nvPr/>
          </p:nvGrpSpPr>
          <p:grpSpPr bwMode="auto">
            <a:xfrm>
              <a:off x="7140260" y="5252721"/>
              <a:ext cx="299578" cy="355886"/>
              <a:chOff x="1901" y="2290"/>
              <a:chExt cx="910" cy="978"/>
            </a:xfrm>
            <a:solidFill>
              <a:schemeClr val="accent1"/>
            </a:solidFill>
          </p:grpSpPr>
          <p:grpSp>
            <p:nvGrpSpPr>
              <p:cNvPr id="92" name="Group 47">
                <a:extLst>
                  <a:ext uri="{FF2B5EF4-FFF2-40B4-BE49-F238E27FC236}">
                    <a16:creationId xmlns:a16="http://schemas.microsoft.com/office/drawing/2014/main" id="{893E1018-060D-C660-9401-7AD8DBDE26DE}"/>
                  </a:ext>
                </a:extLst>
              </p:cNvPr>
              <p:cNvGrpSpPr>
                <a:grpSpLocks/>
              </p:cNvGrpSpPr>
              <p:nvPr/>
            </p:nvGrpSpPr>
            <p:grpSpPr bwMode="auto">
              <a:xfrm>
                <a:off x="1903" y="2290"/>
                <a:ext cx="908" cy="485"/>
                <a:chOff x="1903" y="2290"/>
                <a:chExt cx="908" cy="485"/>
              </a:xfrm>
              <a:grpFill/>
            </p:grpSpPr>
            <p:sp>
              <p:nvSpPr>
                <p:cNvPr id="108" name="Rectangle 48">
                  <a:extLst>
                    <a:ext uri="{FF2B5EF4-FFF2-40B4-BE49-F238E27FC236}">
                      <a16:creationId xmlns:a16="http://schemas.microsoft.com/office/drawing/2014/main" id="{33FBA58C-C5DD-7FE4-F164-EBE1E2572959}"/>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9" name="Rectangle 49">
                  <a:extLst>
                    <a:ext uri="{FF2B5EF4-FFF2-40B4-BE49-F238E27FC236}">
                      <a16:creationId xmlns:a16="http://schemas.microsoft.com/office/drawing/2014/main" id="{1CC02424-BA81-508D-57BB-8569A31856E8}"/>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0" name="Rectangle 50">
                  <a:extLst>
                    <a:ext uri="{FF2B5EF4-FFF2-40B4-BE49-F238E27FC236}">
                      <a16:creationId xmlns:a16="http://schemas.microsoft.com/office/drawing/2014/main" id="{625AF809-1096-F180-FDFB-E0CF05958B9D}"/>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1" name="Rectangle 51">
                  <a:extLst>
                    <a:ext uri="{FF2B5EF4-FFF2-40B4-BE49-F238E27FC236}">
                      <a16:creationId xmlns:a16="http://schemas.microsoft.com/office/drawing/2014/main" id="{37CD8C48-D2DA-9234-D4C7-71EC7717F683}"/>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3" name="Group 52">
                <a:extLst>
                  <a:ext uri="{FF2B5EF4-FFF2-40B4-BE49-F238E27FC236}">
                    <a16:creationId xmlns:a16="http://schemas.microsoft.com/office/drawing/2014/main" id="{F3F64BEB-EC78-3921-711E-D4A1788D7147}"/>
                  </a:ext>
                </a:extLst>
              </p:cNvPr>
              <p:cNvGrpSpPr>
                <a:grpSpLocks/>
              </p:cNvGrpSpPr>
              <p:nvPr/>
            </p:nvGrpSpPr>
            <p:grpSpPr bwMode="auto">
              <a:xfrm>
                <a:off x="1901" y="2455"/>
                <a:ext cx="908" cy="483"/>
                <a:chOff x="1901" y="2290"/>
                <a:chExt cx="908" cy="483"/>
              </a:xfrm>
              <a:grpFill/>
            </p:grpSpPr>
            <p:sp>
              <p:nvSpPr>
                <p:cNvPr id="104" name="Rectangle 53">
                  <a:extLst>
                    <a:ext uri="{FF2B5EF4-FFF2-40B4-BE49-F238E27FC236}">
                      <a16:creationId xmlns:a16="http://schemas.microsoft.com/office/drawing/2014/main" id="{B0A653C2-D2BE-DC3E-4CEA-1853F535FE6F}"/>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5" name="Rectangle 54">
                  <a:extLst>
                    <a:ext uri="{FF2B5EF4-FFF2-40B4-BE49-F238E27FC236}">
                      <a16:creationId xmlns:a16="http://schemas.microsoft.com/office/drawing/2014/main" id="{EA31EDFC-4ECE-7217-C529-B408B4CCA9A1}"/>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6" name="Rectangle 55">
                  <a:extLst>
                    <a:ext uri="{FF2B5EF4-FFF2-40B4-BE49-F238E27FC236}">
                      <a16:creationId xmlns:a16="http://schemas.microsoft.com/office/drawing/2014/main" id="{0F5CA479-4F46-2CD8-9D7A-A88839A326C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7" name="Rectangle 56">
                  <a:extLst>
                    <a:ext uri="{FF2B5EF4-FFF2-40B4-BE49-F238E27FC236}">
                      <a16:creationId xmlns:a16="http://schemas.microsoft.com/office/drawing/2014/main" id="{7AD61F8F-51D3-5ACF-6531-B0E408A57D27}"/>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4" name="Group 57">
                <a:extLst>
                  <a:ext uri="{FF2B5EF4-FFF2-40B4-BE49-F238E27FC236}">
                    <a16:creationId xmlns:a16="http://schemas.microsoft.com/office/drawing/2014/main" id="{9D51BCEA-7978-1F11-8872-F67736E3D3FC}"/>
                  </a:ext>
                </a:extLst>
              </p:cNvPr>
              <p:cNvGrpSpPr>
                <a:grpSpLocks/>
              </p:cNvGrpSpPr>
              <p:nvPr/>
            </p:nvGrpSpPr>
            <p:grpSpPr bwMode="auto">
              <a:xfrm>
                <a:off x="1901" y="2620"/>
                <a:ext cx="908" cy="483"/>
                <a:chOff x="1901" y="2290"/>
                <a:chExt cx="908" cy="483"/>
              </a:xfrm>
              <a:grpFill/>
            </p:grpSpPr>
            <p:sp>
              <p:nvSpPr>
                <p:cNvPr id="100" name="Rectangle 58">
                  <a:extLst>
                    <a:ext uri="{FF2B5EF4-FFF2-40B4-BE49-F238E27FC236}">
                      <a16:creationId xmlns:a16="http://schemas.microsoft.com/office/drawing/2014/main" id="{EE4EC6C3-FAD4-7B8E-38C3-B452EC16EEDB}"/>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1" name="Rectangle 59">
                  <a:extLst>
                    <a:ext uri="{FF2B5EF4-FFF2-40B4-BE49-F238E27FC236}">
                      <a16:creationId xmlns:a16="http://schemas.microsoft.com/office/drawing/2014/main" id="{BE6ADDA6-6E96-44EB-AC78-63B7C2CB7CDB}"/>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2" name="Rectangle 60">
                  <a:extLst>
                    <a:ext uri="{FF2B5EF4-FFF2-40B4-BE49-F238E27FC236}">
                      <a16:creationId xmlns:a16="http://schemas.microsoft.com/office/drawing/2014/main" id="{1D5104EE-B92A-29D0-6C5C-533684405655}"/>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03" name="Rectangle 61">
                  <a:extLst>
                    <a:ext uri="{FF2B5EF4-FFF2-40B4-BE49-F238E27FC236}">
                      <a16:creationId xmlns:a16="http://schemas.microsoft.com/office/drawing/2014/main" id="{29173DF6-03C0-09B9-8FC0-C1C312EBDF48}"/>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95" name="Group 62">
                <a:extLst>
                  <a:ext uri="{FF2B5EF4-FFF2-40B4-BE49-F238E27FC236}">
                    <a16:creationId xmlns:a16="http://schemas.microsoft.com/office/drawing/2014/main" id="{FADAED0E-8A20-9E59-7C90-38B2964DE947}"/>
                  </a:ext>
                </a:extLst>
              </p:cNvPr>
              <p:cNvGrpSpPr>
                <a:grpSpLocks/>
              </p:cNvGrpSpPr>
              <p:nvPr/>
            </p:nvGrpSpPr>
            <p:grpSpPr bwMode="auto">
              <a:xfrm>
                <a:off x="1901" y="2785"/>
                <a:ext cx="908" cy="483"/>
                <a:chOff x="1901" y="2290"/>
                <a:chExt cx="908" cy="483"/>
              </a:xfrm>
              <a:grpFill/>
            </p:grpSpPr>
            <p:sp>
              <p:nvSpPr>
                <p:cNvPr id="96" name="Rectangle 63">
                  <a:extLst>
                    <a:ext uri="{FF2B5EF4-FFF2-40B4-BE49-F238E27FC236}">
                      <a16:creationId xmlns:a16="http://schemas.microsoft.com/office/drawing/2014/main" id="{FBC1C6BC-9505-B70D-0835-C60D2654711B}"/>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7" name="Rectangle 64">
                  <a:extLst>
                    <a:ext uri="{FF2B5EF4-FFF2-40B4-BE49-F238E27FC236}">
                      <a16:creationId xmlns:a16="http://schemas.microsoft.com/office/drawing/2014/main" id="{AD7AF288-9ED4-B490-AC07-1FF89C41B19D}"/>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8" name="Rectangle 65">
                  <a:extLst>
                    <a:ext uri="{FF2B5EF4-FFF2-40B4-BE49-F238E27FC236}">
                      <a16:creationId xmlns:a16="http://schemas.microsoft.com/office/drawing/2014/main" id="{980A8F89-D95B-DF7B-5CBA-78FD1B9AE593}"/>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9" name="Rectangle 66">
                  <a:extLst>
                    <a:ext uri="{FF2B5EF4-FFF2-40B4-BE49-F238E27FC236}">
                      <a16:creationId xmlns:a16="http://schemas.microsoft.com/office/drawing/2014/main" id="{6387D913-CC98-1FAD-EDA5-6D8D9DE14B78}"/>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3" name="Group 46">
              <a:extLst>
                <a:ext uri="{FF2B5EF4-FFF2-40B4-BE49-F238E27FC236}">
                  <a16:creationId xmlns:a16="http://schemas.microsoft.com/office/drawing/2014/main" id="{F602F57F-7E5F-FBFF-ABDF-C3E6756A9A8B}"/>
                </a:ext>
              </a:extLst>
            </p:cNvPr>
            <p:cNvGrpSpPr>
              <a:grpSpLocks/>
            </p:cNvGrpSpPr>
            <p:nvPr/>
          </p:nvGrpSpPr>
          <p:grpSpPr bwMode="auto">
            <a:xfrm>
              <a:off x="7131885" y="5646280"/>
              <a:ext cx="299578" cy="355886"/>
              <a:chOff x="1901" y="2290"/>
              <a:chExt cx="910" cy="978"/>
            </a:xfrm>
            <a:solidFill>
              <a:schemeClr val="accent1"/>
            </a:solidFill>
          </p:grpSpPr>
          <p:grpSp>
            <p:nvGrpSpPr>
              <p:cNvPr id="72" name="Group 47">
                <a:extLst>
                  <a:ext uri="{FF2B5EF4-FFF2-40B4-BE49-F238E27FC236}">
                    <a16:creationId xmlns:a16="http://schemas.microsoft.com/office/drawing/2014/main" id="{F88E164D-307F-FC91-91E9-2B5E4A0D862B}"/>
                  </a:ext>
                </a:extLst>
              </p:cNvPr>
              <p:cNvGrpSpPr>
                <a:grpSpLocks/>
              </p:cNvGrpSpPr>
              <p:nvPr/>
            </p:nvGrpSpPr>
            <p:grpSpPr bwMode="auto">
              <a:xfrm>
                <a:off x="1903" y="2290"/>
                <a:ext cx="908" cy="485"/>
                <a:chOff x="1903" y="2290"/>
                <a:chExt cx="908" cy="485"/>
              </a:xfrm>
              <a:grpFill/>
            </p:grpSpPr>
            <p:sp>
              <p:nvSpPr>
                <p:cNvPr id="88" name="Rectangle 48">
                  <a:extLst>
                    <a:ext uri="{FF2B5EF4-FFF2-40B4-BE49-F238E27FC236}">
                      <a16:creationId xmlns:a16="http://schemas.microsoft.com/office/drawing/2014/main" id="{1F7DA0A2-AF9C-2B0D-8E5F-ABE77972A1C1}"/>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9" name="Rectangle 49">
                  <a:extLst>
                    <a:ext uri="{FF2B5EF4-FFF2-40B4-BE49-F238E27FC236}">
                      <a16:creationId xmlns:a16="http://schemas.microsoft.com/office/drawing/2014/main" id="{FD38D34A-E4E1-3330-2079-CEB64CD2F13D}"/>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0" name="Rectangle 50">
                  <a:extLst>
                    <a:ext uri="{FF2B5EF4-FFF2-40B4-BE49-F238E27FC236}">
                      <a16:creationId xmlns:a16="http://schemas.microsoft.com/office/drawing/2014/main" id="{54D07F19-FE6F-AD3D-D8A5-3D8A18F868E0}"/>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1" name="Rectangle 51">
                  <a:extLst>
                    <a:ext uri="{FF2B5EF4-FFF2-40B4-BE49-F238E27FC236}">
                      <a16:creationId xmlns:a16="http://schemas.microsoft.com/office/drawing/2014/main" id="{C917C624-D27B-014F-34FD-592AD99B313B}"/>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3" name="Group 52">
                <a:extLst>
                  <a:ext uri="{FF2B5EF4-FFF2-40B4-BE49-F238E27FC236}">
                    <a16:creationId xmlns:a16="http://schemas.microsoft.com/office/drawing/2014/main" id="{E73DBD1C-962B-610A-1897-77C6EB08C72A}"/>
                  </a:ext>
                </a:extLst>
              </p:cNvPr>
              <p:cNvGrpSpPr>
                <a:grpSpLocks/>
              </p:cNvGrpSpPr>
              <p:nvPr/>
            </p:nvGrpSpPr>
            <p:grpSpPr bwMode="auto">
              <a:xfrm>
                <a:off x="1901" y="2455"/>
                <a:ext cx="908" cy="483"/>
                <a:chOff x="1901" y="2290"/>
                <a:chExt cx="908" cy="483"/>
              </a:xfrm>
              <a:grpFill/>
            </p:grpSpPr>
            <p:sp>
              <p:nvSpPr>
                <p:cNvPr id="84" name="Rectangle 53">
                  <a:extLst>
                    <a:ext uri="{FF2B5EF4-FFF2-40B4-BE49-F238E27FC236}">
                      <a16:creationId xmlns:a16="http://schemas.microsoft.com/office/drawing/2014/main" id="{824B290E-B3AA-0221-27E0-F8271A0CC99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5" name="Rectangle 54">
                  <a:extLst>
                    <a:ext uri="{FF2B5EF4-FFF2-40B4-BE49-F238E27FC236}">
                      <a16:creationId xmlns:a16="http://schemas.microsoft.com/office/drawing/2014/main" id="{5AA6A783-8096-73A4-559F-9193934D8699}"/>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6" name="Rectangle 55">
                  <a:extLst>
                    <a:ext uri="{FF2B5EF4-FFF2-40B4-BE49-F238E27FC236}">
                      <a16:creationId xmlns:a16="http://schemas.microsoft.com/office/drawing/2014/main" id="{6959B989-613D-BFB6-3263-188307CFC620}"/>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7" name="Rectangle 56">
                  <a:extLst>
                    <a:ext uri="{FF2B5EF4-FFF2-40B4-BE49-F238E27FC236}">
                      <a16:creationId xmlns:a16="http://schemas.microsoft.com/office/drawing/2014/main" id="{E48DDAFA-ADF0-B9C3-F18D-D98F94AE6BE9}"/>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4" name="Group 57">
                <a:extLst>
                  <a:ext uri="{FF2B5EF4-FFF2-40B4-BE49-F238E27FC236}">
                    <a16:creationId xmlns:a16="http://schemas.microsoft.com/office/drawing/2014/main" id="{A05B69E8-6578-6B0A-856A-FB9389DCD929}"/>
                  </a:ext>
                </a:extLst>
              </p:cNvPr>
              <p:cNvGrpSpPr>
                <a:grpSpLocks/>
              </p:cNvGrpSpPr>
              <p:nvPr/>
            </p:nvGrpSpPr>
            <p:grpSpPr bwMode="auto">
              <a:xfrm>
                <a:off x="1901" y="2620"/>
                <a:ext cx="908" cy="483"/>
                <a:chOff x="1901" y="2290"/>
                <a:chExt cx="908" cy="483"/>
              </a:xfrm>
              <a:grpFill/>
            </p:grpSpPr>
            <p:sp>
              <p:nvSpPr>
                <p:cNvPr id="80" name="Rectangle 58">
                  <a:extLst>
                    <a:ext uri="{FF2B5EF4-FFF2-40B4-BE49-F238E27FC236}">
                      <a16:creationId xmlns:a16="http://schemas.microsoft.com/office/drawing/2014/main" id="{23FE73D1-3E48-4DA4-1417-89707727814A}"/>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1" name="Rectangle 59">
                  <a:extLst>
                    <a:ext uri="{FF2B5EF4-FFF2-40B4-BE49-F238E27FC236}">
                      <a16:creationId xmlns:a16="http://schemas.microsoft.com/office/drawing/2014/main" id="{0F3251A0-611A-23D8-0233-D963A187D09E}"/>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2" name="Rectangle 60">
                  <a:extLst>
                    <a:ext uri="{FF2B5EF4-FFF2-40B4-BE49-F238E27FC236}">
                      <a16:creationId xmlns:a16="http://schemas.microsoft.com/office/drawing/2014/main" id="{41E4A3FA-8F26-D073-FCAA-BA003E0F0F04}"/>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83" name="Rectangle 61">
                  <a:extLst>
                    <a:ext uri="{FF2B5EF4-FFF2-40B4-BE49-F238E27FC236}">
                      <a16:creationId xmlns:a16="http://schemas.microsoft.com/office/drawing/2014/main" id="{295B071B-E6F7-9496-2E4F-91004D8337A6}"/>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5" name="Group 62">
                <a:extLst>
                  <a:ext uri="{FF2B5EF4-FFF2-40B4-BE49-F238E27FC236}">
                    <a16:creationId xmlns:a16="http://schemas.microsoft.com/office/drawing/2014/main" id="{F473DDD8-9B19-AEFE-D361-45BB2CBC0AFF}"/>
                  </a:ext>
                </a:extLst>
              </p:cNvPr>
              <p:cNvGrpSpPr>
                <a:grpSpLocks/>
              </p:cNvGrpSpPr>
              <p:nvPr/>
            </p:nvGrpSpPr>
            <p:grpSpPr bwMode="auto">
              <a:xfrm>
                <a:off x="1901" y="2785"/>
                <a:ext cx="908" cy="483"/>
                <a:chOff x="1901" y="2290"/>
                <a:chExt cx="908" cy="483"/>
              </a:xfrm>
              <a:grpFill/>
            </p:grpSpPr>
            <p:sp>
              <p:nvSpPr>
                <p:cNvPr id="76" name="Rectangle 63">
                  <a:extLst>
                    <a:ext uri="{FF2B5EF4-FFF2-40B4-BE49-F238E27FC236}">
                      <a16:creationId xmlns:a16="http://schemas.microsoft.com/office/drawing/2014/main" id="{F2107FE6-F2A9-634E-46B0-51B7A8B7CD99}"/>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7" name="Rectangle 64">
                  <a:extLst>
                    <a:ext uri="{FF2B5EF4-FFF2-40B4-BE49-F238E27FC236}">
                      <a16:creationId xmlns:a16="http://schemas.microsoft.com/office/drawing/2014/main" id="{1B208A68-E82D-6F4F-1235-42BA76A7D16F}"/>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8" name="Rectangle 65">
                  <a:extLst>
                    <a:ext uri="{FF2B5EF4-FFF2-40B4-BE49-F238E27FC236}">
                      <a16:creationId xmlns:a16="http://schemas.microsoft.com/office/drawing/2014/main" id="{67CC6E58-57E5-8F8C-1FAF-1EEE7A9C4257}"/>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9" name="Rectangle 66">
                  <a:extLst>
                    <a:ext uri="{FF2B5EF4-FFF2-40B4-BE49-F238E27FC236}">
                      <a16:creationId xmlns:a16="http://schemas.microsoft.com/office/drawing/2014/main" id="{BEAB6908-5326-F21C-D118-34C6C91AADFA}"/>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44" name="Group 46">
              <a:extLst>
                <a:ext uri="{FF2B5EF4-FFF2-40B4-BE49-F238E27FC236}">
                  <a16:creationId xmlns:a16="http://schemas.microsoft.com/office/drawing/2014/main" id="{8CE14357-2884-2C63-A89F-FAA82E7ADBBB}"/>
                </a:ext>
              </a:extLst>
            </p:cNvPr>
            <p:cNvGrpSpPr>
              <a:grpSpLocks/>
            </p:cNvGrpSpPr>
            <p:nvPr/>
          </p:nvGrpSpPr>
          <p:grpSpPr bwMode="auto">
            <a:xfrm>
              <a:off x="8575492" y="5259264"/>
              <a:ext cx="299578" cy="355886"/>
              <a:chOff x="1901" y="2290"/>
              <a:chExt cx="910" cy="978"/>
            </a:xfrm>
            <a:solidFill>
              <a:schemeClr val="accent1"/>
            </a:solidFill>
          </p:grpSpPr>
          <p:grpSp>
            <p:nvGrpSpPr>
              <p:cNvPr id="52" name="Group 47">
                <a:extLst>
                  <a:ext uri="{FF2B5EF4-FFF2-40B4-BE49-F238E27FC236}">
                    <a16:creationId xmlns:a16="http://schemas.microsoft.com/office/drawing/2014/main" id="{E35FEDEF-5377-93A0-4595-16DFC8728B32}"/>
                  </a:ext>
                </a:extLst>
              </p:cNvPr>
              <p:cNvGrpSpPr>
                <a:grpSpLocks/>
              </p:cNvGrpSpPr>
              <p:nvPr/>
            </p:nvGrpSpPr>
            <p:grpSpPr bwMode="auto">
              <a:xfrm>
                <a:off x="1903" y="2290"/>
                <a:ext cx="908" cy="485"/>
                <a:chOff x="1903" y="2290"/>
                <a:chExt cx="908" cy="485"/>
              </a:xfrm>
              <a:grpFill/>
            </p:grpSpPr>
            <p:sp>
              <p:nvSpPr>
                <p:cNvPr id="68" name="Rectangle 48">
                  <a:extLst>
                    <a:ext uri="{FF2B5EF4-FFF2-40B4-BE49-F238E27FC236}">
                      <a16:creationId xmlns:a16="http://schemas.microsoft.com/office/drawing/2014/main" id="{26C60904-CD7C-A119-D381-26A2A70C1E0E}"/>
                    </a:ext>
                  </a:extLst>
                </p:cNvPr>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9" name="Rectangle 49">
                  <a:extLst>
                    <a:ext uri="{FF2B5EF4-FFF2-40B4-BE49-F238E27FC236}">
                      <a16:creationId xmlns:a16="http://schemas.microsoft.com/office/drawing/2014/main" id="{4BC8CA01-C4A8-704E-31A2-AABD48AC1E37}"/>
                    </a:ext>
                  </a:extLst>
                </p:cNvPr>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0" name="Rectangle 50">
                  <a:extLst>
                    <a:ext uri="{FF2B5EF4-FFF2-40B4-BE49-F238E27FC236}">
                      <a16:creationId xmlns:a16="http://schemas.microsoft.com/office/drawing/2014/main" id="{8DA6CECF-E206-9C65-5C9D-4606EBA7336C}"/>
                    </a:ext>
                  </a:extLst>
                </p:cNvPr>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1" name="Rectangle 51">
                  <a:extLst>
                    <a:ext uri="{FF2B5EF4-FFF2-40B4-BE49-F238E27FC236}">
                      <a16:creationId xmlns:a16="http://schemas.microsoft.com/office/drawing/2014/main" id="{A0A45D94-D506-AC66-E78F-8A93B30D1388}"/>
                    </a:ext>
                  </a:extLst>
                </p:cNvPr>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3" name="Group 52">
                <a:extLst>
                  <a:ext uri="{FF2B5EF4-FFF2-40B4-BE49-F238E27FC236}">
                    <a16:creationId xmlns:a16="http://schemas.microsoft.com/office/drawing/2014/main" id="{EFBA17C1-9BFF-ADA4-753F-F26BE534A60A}"/>
                  </a:ext>
                </a:extLst>
              </p:cNvPr>
              <p:cNvGrpSpPr>
                <a:grpSpLocks/>
              </p:cNvGrpSpPr>
              <p:nvPr/>
            </p:nvGrpSpPr>
            <p:grpSpPr bwMode="auto">
              <a:xfrm>
                <a:off x="1901" y="2455"/>
                <a:ext cx="908" cy="483"/>
                <a:chOff x="1901" y="2290"/>
                <a:chExt cx="908" cy="483"/>
              </a:xfrm>
              <a:grpFill/>
            </p:grpSpPr>
            <p:sp>
              <p:nvSpPr>
                <p:cNvPr id="64" name="Rectangle 53">
                  <a:extLst>
                    <a:ext uri="{FF2B5EF4-FFF2-40B4-BE49-F238E27FC236}">
                      <a16:creationId xmlns:a16="http://schemas.microsoft.com/office/drawing/2014/main" id="{B1A6E2F1-F3CB-8F5C-D345-992151ABC9AE}"/>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5" name="Rectangle 54">
                  <a:extLst>
                    <a:ext uri="{FF2B5EF4-FFF2-40B4-BE49-F238E27FC236}">
                      <a16:creationId xmlns:a16="http://schemas.microsoft.com/office/drawing/2014/main" id="{D8EA4752-A2E8-3BE7-9DBF-F499B2489E4A}"/>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6" name="Rectangle 55">
                  <a:extLst>
                    <a:ext uri="{FF2B5EF4-FFF2-40B4-BE49-F238E27FC236}">
                      <a16:creationId xmlns:a16="http://schemas.microsoft.com/office/drawing/2014/main" id="{9E368A85-CD14-75E9-2F53-61B21F8A2AC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7" name="Rectangle 56">
                  <a:extLst>
                    <a:ext uri="{FF2B5EF4-FFF2-40B4-BE49-F238E27FC236}">
                      <a16:creationId xmlns:a16="http://schemas.microsoft.com/office/drawing/2014/main" id="{8BE6E354-6B4A-D8A3-4119-758C0350BEB4}"/>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4" name="Group 57">
                <a:extLst>
                  <a:ext uri="{FF2B5EF4-FFF2-40B4-BE49-F238E27FC236}">
                    <a16:creationId xmlns:a16="http://schemas.microsoft.com/office/drawing/2014/main" id="{C0DB5A3F-7324-F59F-AB98-726F5E423539}"/>
                  </a:ext>
                </a:extLst>
              </p:cNvPr>
              <p:cNvGrpSpPr>
                <a:grpSpLocks/>
              </p:cNvGrpSpPr>
              <p:nvPr/>
            </p:nvGrpSpPr>
            <p:grpSpPr bwMode="auto">
              <a:xfrm>
                <a:off x="1901" y="2620"/>
                <a:ext cx="908" cy="483"/>
                <a:chOff x="1901" y="2290"/>
                <a:chExt cx="908" cy="483"/>
              </a:xfrm>
              <a:grpFill/>
            </p:grpSpPr>
            <p:sp>
              <p:nvSpPr>
                <p:cNvPr id="60" name="Rectangle 58">
                  <a:extLst>
                    <a:ext uri="{FF2B5EF4-FFF2-40B4-BE49-F238E27FC236}">
                      <a16:creationId xmlns:a16="http://schemas.microsoft.com/office/drawing/2014/main" id="{6D1C54C8-DAEF-8923-AB53-EC55929A7F14}"/>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1" name="Rectangle 59">
                  <a:extLst>
                    <a:ext uri="{FF2B5EF4-FFF2-40B4-BE49-F238E27FC236}">
                      <a16:creationId xmlns:a16="http://schemas.microsoft.com/office/drawing/2014/main" id="{2D87AA59-AEEF-6050-6D30-8F962AF46324}"/>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2" name="Rectangle 60">
                  <a:extLst>
                    <a:ext uri="{FF2B5EF4-FFF2-40B4-BE49-F238E27FC236}">
                      <a16:creationId xmlns:a16="http://schemas.microsoft.com/office/drawing/2014/main" id="{3D76E98A-20E6-6181-AB84-D4A2FC739B4E}"/>
                    </a:ext>
                  </a:extLst>
                </p:cNvPr>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63" name="Rectangle 61">
                  <a:extLst>
                    <a:ext uri="{FF2B5EF4-FFF2-40B4-BE49-F238E27FC236}">
                      <a16:creationId xmlns:a16="http://schemas.microsoft.com/office/drawing/2014/main" id="{F072952B-151C-9BF8-7889-69B1B49DD161}"/>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5" name="Group 62">
                <a:extLst>
                  <a:ext uri="{FF2B5EF4-FFF2-40B4-BE49-F238E27FC236}">
                    <a16:creationId xmlns:a16="http://schemas.microsoft.com/office/drawing/2014/main" id="{7C7FB41E-52D8-F041-7421-AA96BE4A2606}"/>
                  </a:ext>
                </a:extLst>
              </p:cNvPr>
              <p:cNvGrpSpPr>
                <a:grpSpLocks/>
              </p:cNvGrpSpPr>
              <p:nvPr/>
            </p:nvGrpSpPr>
            <p:grpSpPr bwMode="auto">
              <a:xfrm>
                <a:off x="1901" y="2785"/>
                <a:ext cx="908" cy="483"/>
                <a:chOff x="1901" y="2290"/>
                <a:chExt cx="908" cy="483"/>
              </a:xfrm>
              <a:grpFill/>
            </p:grpSpPr>
            <p:sp>
              <p:nvSpPr>
                <p:cNvPr id="56" name="Rectangle 63">
                  <a:extLst>
                    <a:ext uri="{FF2B5EF4-FFF2-40B4-BE49-F238E27FC236}">
                      <a16:creationId xmlns:a16="http://schemas.microsoft.com/office/drawing/2014/main" id="{B0EA9C1D-5AB6-AFCF-18D3-B1AEFD0D4A88}"/>
                    </a:ext>
                  </a:extLst>
                </p:cNvPr>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7" name="Rectangle 64">
                  <a:extLst>
                    <a:ext uri="{FF2B5EF4-FFF2-40B4-BE49-F238E27FC236}">
                      <a16:creationId xmlns:a16="http://schemas.microsoft.com/office/drawing/2014/main" id="{0B9A1370-9D3A-83C3-8077-62E2C5E26693}"/>
                    </a:ext>
                  </a:extLst>
                </p:cNvPr>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8" name="Rectangle 65">
                  <a:extLst>
                    <a:ext uri="{FF2B5EF4-FFF2-40B4-BE49-F238E27FC236}">
                      <a16:creationId xmlns:a16="http://schemas.microsoft.com/office/drawing/2014/main" id="{F65E900C-A5CF-EB9F-7D9D-34A31AA43C78}"/>
                    </a:ext>
                  </a:extLst>
                </p:cNvPr>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9" name="Rectangle 66">
                  <a:extLst>
                    <a:ext uri="{FF2B5EF4-FFF2-40B4-BE49-F238E27FC236}">
                      <a16:creationId xmlns:a16="http://schemas.microsoft.com/office/drawing/2014/main" id="{6B40B09C-3BDC-7FFE-D24A-68F32F360C80}"/>
                    </a:ext>
                  </a:extLst>
                </p:cNvPr>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45" name="AutoShape 67">
              <a:extLst>
                <a:ext uri="{FF2B5EF4-FFF2-40B4-BE49-F238E27FC236}">
                  <a16:creationId xmlns:a16="http://schemas.microsoft.com/office/drawing/2014/main" id="{9578C336-3D46-D7B7-B356-187A7AB67F8C}"/>
                </a:ext>
              </a:extLst>
            </p:cNvPr>
            <p:cNvCxnSpPr>
              <a:cxnSpLocks noChangeShapeType="1"/>
              <a:stCxn id="37" idx="3"/>
            </p:cNvCxnSpPr>
            <p:nvPr/>
          </p:nvCxnSpPr>
          <p:spPr bwMode="auto">
            <a:xfrm>
              <a:off x="6903285" y="5023372"/>
              <a:ext cx="228600" cy="0"/>
            </a:xfrm>
            <a:prstGeom prst="straightConnector1">
              <a:avLst/>
            </a:prstGeom>
            <a:noFill/>
            <a:ln w="19050">
              <a:solidFill>
                <a:srgbClr val="7889FB"/>
              </a:solidFill>
              <a:round/>
              <a:headEnd/>
              <a:tailEnd type="triangle" w="med" len="med"/>
            </a:ln>
            <a:effectLst/>
          </p:spPr>
        </p:cxnSp>
        <p:cxnSp>
          <p:nvCxnSpPr>
            <p:cNvPr id="46" name="AutoShape 67">
              <a:extLst>
                <a:ext uri="{FF2B5EF4-FFF2-40B4-BE49-F238E27FC236}">
                  <a16:creationId xmlns:a16="http://schemas.microsoft.com/office/drawing/2014/main" id="{191C8A9C-67B1-1FCC-7607-4B7D68DDE283}"/>
                </a:ext>
              </a:extLst>
            </p:cNvPr>
            <p:cNvCxnSpPr>
              <a:cxnSpLocks noChangeShapeType="1"/>
              <a:stCxn id="38" idx="3"/>
            </p:cNvCxnSpPr>
            <p:nvPr/>
          </p:nvCxnSpPr>
          <p:spPr bwMode="auto">
            <a:xfrm>
              <a:off x="6904960" y="5416930"/>
              <a:ext cx="223410" cy="0"/>
            </a:xfrm>
            <a:prstGeom prst="straightConnector1">
              <a:avLst/>
            </a:prstGeom>
            <a:noFill/>
            <a:ln w="19050">
              <a:solidFill>
                <a:srgbClr val="7889FB"/>
              </a:solidFill>
              <a:round/>
              <a:headEnd/>
              <a:tailEnd type="triangle" w="med" len="med"/>
            </a:ln>
            <a:effectLst/>
          </p:spPr>
        </p:cxnSp>
        <p:cxnSp>
          <p:nvCxnSpPr>
            <p:cNvPr id="47" name="AutoShape 67">
              <a:extLst>
                <a:ext uri="{FF2B5EF4-FFF2-40B4-BE49-F238E27FC236}">
                  <a16:creationId xmlns:a16="http://schemas.microsoft.com/office/drawing/2014/main" id="{DA407875-7E7F-231B-7CC0-CF961ECB970C}"/>
                </a:ext>
              </a:extLst>
            </p:cNvPr>
            <p:cNvCxnSpPr>
              <a:cxnSpLocks noChangeShapeType="1"/>
              <a:stCxn id="39" idx="3"/>
            </p:cNvCxnSpPr>
            <p:nvPr/>
          </p:nvCxnSpPr>
          <p:spPr bwMode="auto">
            <a:xfrm flipV="1">
              <a:off x="6906635" y="5805916"/>
              <a:ext cx="215900" cy="4575"/>
            </a:xfrm>
            <a:prstGeom prst="straightConnector1">
              <a:avLst/>
            </a:prstGeom>
            <a:noFill/>
            <a:ln w="19050">
              <a:solidFill>
                <a:srgbClr val="7889FB"/>
              </a:solidFill>
              <a:round/>
              <a:headEnd/>
              <a:tailEnd type="triangle" w="med" len="med"/>
            </a:ln>
            <a:effectLst/>
          </p:spPr>
        </p:cxnSp>
        <p:cxnSp>
          <p:nvCxnSpPr>
            <p:cNvPr id="48" name="AutoShape 67">
              <a:extLst>
                <a:ext uri="{FF2B5EF4-FFF2-40B4-BE49-F238E27FC236}">
                  <a16:creationId xmlns:a16="http://schemas.microsoft.com/office/drawing/2014/main" id="{E2FED57F-2CAD-C624-D95F-EB7716FF21C7}"/>
                </a:ext>
              </a:extLst>
            </p:cNvPr>
            <p:cNvCxnSpPr>
              <a:cxnSpLocks noChangeShapeType="1"/>
              <a:endCxn id="40" idx="0"/>
            </p:cNvCxnSpPr>
            <p:nvPr/>
          </p:nvCxnSpPr>
          <p:spPr bwMode="auto">
            <a:xfrm>
              <a:off x="7439839" y="5023372"/>
              <a:ext cx="560583" cy="262826"/>
            </a:xfrm>
            <a:prstGeom prst="straightConnector1">
              <a:avLst/>
            </a:prstGeom>
            <a:noFill/>
            <a:ln w="19050">
              <a:solidFill>
                <a:srgbClr val="7889FB"/>
              </a:solidFill>
              <a:round/>
              <a:headEnd/>
              <a:tailEnd type="triangle" w="med" len="med"/>
            </a:ln>
            <a:effectLst/>
          </p:spPr>
        </p:cxnSp>
        <p:cxnSp>
          <p:nvCxnSpPr>
            <p:cNvPr id="49" name="AutoShape 67">
              <a:extLst>
                <a:ext uri="{FF2B5EF4-FFF2-40B4-BE49-F238E27FC236}">
                  <a16:creationId xmlns:a16="http://schemas.microsoft.com/office/drawing/2014/main" id="{02610D9F-631A-CDF5-8D48-E45C976B5542}"/>
                </a:ext>
              </a:extLst>
            </p:cNvPr>
            <p:cNvCxnSpPr>
              <a:cxnSpLocks noChangeShapeType="1"/>
              <a:endCxn id="40" idx="1"/>
            </p:cNvCxnSpPr>
            <p:nvPr/>
          </p:nvCxnSpPr>
          <p:spPr bwMode="auto">
            <a:xfrm>
              <a:off x="7441513" y="5416931"/>
              <a:ext cx="170801" cy="5475"/>
            </a:xfrm>
            <a:prstGeom prst="straightConnector1">
              <a:avLst/>
            </a:prstGeom>
            <a:noFill/>
            <a:ln w="19050">
              <a:solidFill>
                <a:srgbClr val="7889FB"/>
              </a:solidFill>
              <a:round/>
              <a:headEnd/>
              <a:tailEnd type="triangle" w="med" len="med"/>
            </a:ln>
            <a:effectLst/>
          </p:spPr>
        </p:cxnSp>
        <p:cxnSp>
          <p:nvCxnSpPr>
            <p:cNvPr id="50" name="AutoShape 67">
              <a:extLst>
                <a:ext uri="{FF2B5EF4-FFF2-40B4-BE49-F238E27FC236}">
                  <a16:creationId xmlns:a16="http://schemas.microsoft.com/office/drawing/2014/main" id="{88BB3AFB-F48D-C287-A787-0ECB41DCA6C2}"/>
                </a:ext>
              </a:extLst>
            </p:cNvPr>
            <p:cNvCxnSpPr>
              <a:cxnSpLocks noChangeShapeType="1"/>
              <a:endCxn id="40" idx="2"/>
            </p:cNvCxnSpPr>
            <p:nvPr/>
          </p:nvCxnSpPr>
          <p:spPr bwMode="auto">
            <a:xfrm flipV="1">
              <a:off x="7443188" y="5558613"/>
              <a:ext cx="557234" cy="251877"/>
            </a:xfrm>
            <a:prstGeom prst="straightConnector1">
              <a:avLst/>
            </a:prstGeom>
            <a:noFill/>
            <a:ln w="19050">
              <a:solidFill>
                <a:srgbClr val="7889FB"/>
              </a:solidFill>
              <a:round/>
              <a:headEnd/>
              <a:tailEnd type="triangle" w="med" len="med"/>
            </a:ln>
            <a:effectLst/>
          </p:spPr>
        </p:cxnSp>
        <p:cxnSp>
          <p:nvCxnSpPr>
            <p:cNvPr id="51" name="AutoShape 67">
              <a:extLst>
                <a:ext uri="{FF2B5EF4-FFF2-40B4-BE49-F238E27FC236}">
                  <a16:creationId xmlns:a16="http://schemas.microsoft.com/office/drawing/2014/main" id="{2DA223B9-219D-F416-B84B-31C1F1543EFA}"/>
                </a:ext>
              </a:extLst>
            </p:cNvPr>
            <p:cNvCxnSpPr>
              <a:cxnSpLocks noChangeShapeType="1"/>
              <a:stCxn id="40" idx="3"/>
            </p:cNvCxnSpPr>
            <p:nvPr/>
          </p:nvCxnSpPr>
          <p:spPr bwMode="auto">
            <a:xfrm flipV="1">
              <a:off x="8388530" y="5418502"/>
              <a:ext cx="156175" cy="3904"/>
            </a:xfrm>
            <a:prstGeom prst="straightConnector1">
              <a:avLst/>
            </a:prstGeom>
            <a:noFill/>
            <a:ln w="19050">
              <a:solidFill>
                <a:srgbClr val="7889FB"/>
              </a:solidFill>
              <a:round/>
              <a:headEnd/>
              <a:tailEnd type="triangle" w="med" len="med"/>
            </a:ln>
            <a:effectLst/>
          </p:spPr>
        </p:cxnSp>
      </p:grpSp>
    </p:spTree>
    <p:extLst>
      <p:ext uri="{BB962C8B-B14F-4D97-AF65-F5344CB8AC3E}">
        <p14:creationId xmlns:p14="http://schemas.microsoft.com/office/powerpoint/2010/main" val="343391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125F1-42E9-1A3F-12D9-15F223B4CB20}"/>
              </a:ext>
            </a:extLst>
          </p:cNvPr>
          <p:cNvSpPr>
            <a:spLocks noGrp="1"/>
          </p:cNvSpPr>
          <p:nvPr>
            <p:ph type="body" sz="quarter" idx="18"/>
          </p:nvPr>
        </p:nvSpPr>
        <p:spPr/>
        <p:txBody>
          <a:bodyPr/>
          <a:lstStyle/>
          <a:p>
            <a:r>
              <a:rPr lang="en-US" dirty="0"/>
              <a:t>Problem</a:t>
            </a:r>
          </a:p>
          <a:p>
            <a:pPr lvl="1"/>
            <a:r>
              <a:rPr lang="en-US" b="1" dirty="0">
                <a:solidFill>
                  <a:schemeClr val="accent1"/>
                </a:solidFill>
              </a:rPr>
              <a:t>Large schemas and matching complexity</a:t>
            </a:r>
            <a:r>
              <a:rPr lang="en-US" dirty="0"/>
              <a:t>; all-pair problem </a:t>
            </a:r>
            <a:r>
              <a:rPr lang="en-US" b="1" dirty="0">
                <a:solidFill>
                  <a:schemeClr val="accent1"/>
                </a:solidFill>
              </a:rPr>
              <a:t>O(n*m)</a:t>
            </a:r>
          </a:p>
          <a:p>
            <a:pPr lvl="2"/>
            <a:endParaRPr lang="en-US" sz="1000" dirty="0"/>
          </a:p>
          <a:p>
            <a:r>
              <a:rPr lang="en-US" dirty="0"/>
              <a:t>#1 </a:t>
            </a:r>
            <a:r>
              <a:rPr lang="en-US" dirty="0">
                <a:solidFill>
                  <a:srgbClr val="7889FB"/>
                </a:solidFill>
              </a:rPr>
              <a:t>Early Search Space Pruning</a:t>
            </a:r>
          </a:p>
          <a:p>
            <a:pPr lvl="1"/>
            <a:r>
              <a:rPr lang="en-US" dirty="0"/>
              <a:t>Faster matchers used to eliminate unlikely matches </a:t>
            </a:r>
          </a:p>
          <a:p>
            <a:pPr lvl="1"/>
            <a:r>
              <a:rPr lang="en-US" dirty="0"/>
              <a:t>Reduce schema sizes for expensive matchers</a:t>
            </a:r>
            <a:endParaRPr lang="en-US" sz="1000" dirty="0"/>
          </a:p>
          <a:p>
            <a:r>
              <a:rPr lang="en-US" dirty="0"/>
              <a:t>#2 </a:t>
            </a:r>
            <a:r>
              <a:rPr lang="en-US" dirty="0">
                <a:solidFill>
                  <a:srgbClr val="7889FB"/>
                </a:solidFill>
              </a:rPr>
              <a:t>Partition-based Matching</a:t>
            </a:r>
          </a:p>
          <a:p>
            <a:pPr lvl="1"/>
            <a:r>
              <a:rPr lang="en-US" dirty="0"/>
              <a:t>Blocking into independent fragments </a:t>
            </a:r>
          </a:p>
          <a:p>
            <a:pPr lvl="1"/>
            <a:r>
              <a:rPr lang="en-US" dirty="0"/>
              <a:t>Match elements of similar fragment</a:t>
            </a:r>
            <a:endParaRPr lang="en-US" sz="1000" dirty="0"/>
          </a:p>
          <a:p>
            <a:r>
              <a:rPr lang="en-US" dirty="0"/>
              <a:t>#3 </a:t>
            </a:r>
            <a:r>
              <a:rPr lang="en-US" dirty="0">
                <a:solidFill>
                  <a:srgbClr val="7889FB"/>
                </a:solidFill>
              </a:rPr>
              <a:t>Parallel Matching</a:t>
            </a:r>
          </a:p>
          <a:p>
            <a:pPr lvl="1"/>
            <a:r>
              <a:rPr lang="en-US" dirty="0"/>
              <a:t>Process different steps/fragments in parallel</a:t>
            </a:r>
            <a:endParaRPr lang="en-US" sz="1000" dirty="0"/>
          </a:p>
          <a:p>
            <a:r>
              <a:rPr lang="en-US" dirty="0"/>
              <a:t>#4 </a:t>
            </a:r>
            <a:r>
              <a:rPr lang="en-US" dirty="0">
                <a:solidFill>
                  <a:srgbClr val="7889FB"/>
                </a:solidFill>
              </a:rPr>
              <a:t>Custom Similarity Matrices</a:t>
            </a:r>
          </a:p>
          <a:p>
            <a:pPr lvl="1"/>
            <a:r>
              <a:rPr lang="en-US" dirty="0"/>
              <a:t>Sparse matrices (adjacency lists) w/ nesting</a:t>
            </a:r>
          </a:p>
          <a:p>
            <a:endParaRPr lang="en-US" dirty="0"/>
          </a:p>
        </p:txBody>
      </p:sp>
      <p:sp>
        <p:nvSpPr>
          <p:cNvPr id="3" name="Text Placeholder 2">
            <a:extLst>
              <a:ext uri="{FF2B5EF4-FFF2-40B4-BE49-F238E27FC236}">
                <a16:creationId xmlns:a16="http://schemas.microsoft.com/office/drawing/2014/main" id="{42AB475E-B437-57C1-EA9E-B7E07985EE8E}"/>
              </a:ext>
            </a:extLst>
          </p:cNvPr>
          <p:cNvSpPr>
            <a:spLocks noGrp="1"/>
          </p:cNvSpPr>
          <p:nvPr>
            <p:ph type="body" sz="quarter" idx="14"/>
          </p:nvPr>
        </p:nvSpPr>
        <p:spPr/>
        <p:txBody>
          <a:bodyPr/>
          <a:lstStyle/>
          <a:p>
            <a:r>
              <a:rPr lang="en-US" dirty="0"/>
              <a:t>Efficiency and Scalability</a:t>
            </a:r>
          </a:p>
        </p:txBody>
      </p:sp>
      <p:pic>
        <p:nvPicPr>
          <p:cNvPr id="4" name="Picture 3">
            <a:extLst>
              <a:ext uri="{FF2B5EF4-FFF2-40B4-BE49-F238E27FC236}">
                <a16:creationId xmlns:a16="http://schemas.microsoft.com/office/drawing/2014/main" id="{2CA28ACE-F8AF-3082-5C9D-DEBAC2D21E57}"/>
              </a:ext>
            </a:extLst>
          </p:cNvPr>
          <p:cNvPicPr>
            <a:picLocks noChangeAspect="1"/>
          </p:cNvPicPr>
          <p:nvPr/>
        </p:nvPicPr>
        <p:blipFill>
          <a:blip r:embed="rId2"/>
          <a:stretch>
            <a:fillRect/>
          </a:stretch>
        </p:blipFill>
        <p:spPr>
          <a:xfrm>
            <a:off x="9953804" y="442272"/>
            <a:ext cx="502493" cy="640080"/>
          </a:xfrm>
          <a:prstGeom prst="rect">
            <a:avLst/>
          </a:prstGeom>
          <a:ln w="25400">
            <a:solidFill>
              <a:srgbClr val="7889FB"/>
            </a:solidFill>
          </a:ln>
        </p:spPr>
      </p:pic>
      <p:sp>
        <p:nvSpPr>
          <p:cNvPr id="5" name="TextBox 4">
            <a:extLst>
              <a:ext uri="{FF2B5EF4-FFF2-40B4-BE49-F238E27FC236}">
                <a16:creationId xmlns:a16="http://schemas.microsoft.com/office/drawing/2014/main" id="{C443CAC5-AF02-BCFD-EC01-6984BD0870E5}"/>
              </a:ext>
            </a:extLst>
          </p:cNvPr>
          <p:cNvSpPr txBox="1"/>
          <p:nvPr/>
        </p:nvSpPr>
        <p:spPr>
          <a:xfrm>
            <a:off x="6906409" y="376190"/>
            <a:ext cx="291606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a:t>
            </a:r>
            <a:r>
              <a:rPr lang="en-US" sz="14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37FDC84-2A76-F3FA-F6E5-1724BBF4DC6F}"/>
              </a:ext>
            </a:extLst>
          </p:cNvPr>
          <p:cNvPicPr>
            <a:picLocks noChangeAspect="1"/>
          </p:cNvPicPr>
          <p:nvPr/>
        </p:nvPicPr>
        <p:blipFill>
          <a:blip r:embed="rId3"/>
          <a:stretch>
            <a:fillRect/>
          </a:stretch>
        </p:blipFill>
        <p:spPr>
          <a:xfrm>
            <a:off x="9969566" y="4959559"/>
            <a:ext cx="497489" cy="640080"/>
          </a:xfrm>
          <a:prstGeom prst="rect">
            <a:avLst/>
          </a:prstGeom>
          <a:ln w="25400">
            <a:solidFill>
              <a:srgbClr val="7889FB"/>
            </a:solidFill>
          </a:ln>
        </p:spPr>
      </p:pic>
      <p:sp>
        <p:nvSpPr>
          <p:cNvPr id="7" name="TextBox 6">
            <a:extLst>
              <a:ext uri="{FF2B5EF4-FFF2-40B4-BE49-F238E27FC236}">
                <a16:creationId xmlns:a16="http://schemas.microsoft.com/office/drawing/2014/main" id="{0CEDF50B-ACCA-2D6D-00BD-34915B98270A}"/>
              </a:ext>
            </a:extLst>
          </p:cNvPr>
          <p:cNvSpPr txBox="1"/>
          <p:nvPr/>
        </p:nvSpPr>
        <p:spPr>
          <a:xfrm>
            <a:off x="6228679" y="4925854"/>
            <a:ext cx="359503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Michalis Petropoulos, Christoph </a:t>
            </a:r>
            <a:r>
              <a:rPr lang="en-US" sz="1400" dirty="0" err="1">
                <a:latin typeface="Calibri" panose="020F0502020204030204" pitchFamily="34" charset="0"/>
                <a:cs typeface="Calibri" panose="020F0502020204030204" pitchFamily="34" charset="0"/>
              </a:rPr>
              <a:t>Quix</a:t>
            </a:r>
            <a:r>
              <a:rPr lang="en-US" sz="1400" dirty="0">
                <a:latin typeface="Calibri" panose="020F0502020204030204" pitchFamily="34" charset="0"/>
                <a:cs typeface="Calibri" panose="020F0502020204030204" pitchFamily="34" charset="0"/>
              </a:rPr>
              <a:t>: Industrial-Strength Schema Matching. </a:t>
            </a:r>
            <a:r>
              <a:rPr lang="en-US" sz="1400" b="1" dirty="0">
                <a:latin typeface="Calibri" panose="020F0502020204030204" pitchFamily="34" charset="0"/>
                <a:cs typeface="Calibri" panose="020F0502020204030204" pitchFamily="34" charset="0"/>
              </a:rPr>
              <a:t>SIGMOD Record 2004</a:t>
            </a:r>
            <a:r>
              <a:rPr lang="en-US" sz="1400" dirty="0">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EBFEA4C1-187B-804E-4596-7B4ECC257A48}"/>
              </a:ext>
            </a:extLst>
          </p:cNvPr>
          <p:cNvGrpSpPr/>
          <p:nvPr/>
        </p:nvGrpSpPr>
        <p:grpSpPr>
          <a:xfrm>
            <a:off x="7421196" y="2490538"/>
            <a:ext cx="2582974" cy="1736620"/>
            <a:chOff x="5882853" y="2969948"/>
            <a:chExt cx="2582974" cy="1736620"/>
          </a:xfrm>
        </p:grpSpPr>
        <p:sp>
          <p:nvSpPr>
            <p:cNvPr id="9" name="AutoShape 49">
              <a:extLst>
                <a:ext uri="{FF2B5EF4-FFF2-40B4-BE49-F238E27FC236}">
                  <a16:creationId xmlns:a16="http://schemas.microsoft.com/office/drawing/2014/main" id="{B60930B2-13AB-D2CC-15D0-E38D27EC0B21}"/>
                </a:ext>
              </a:extLst>
            </p:cNvPr>
            <p:cNvSpPr>
              <a:spLocks noChangeArrowheads="1"/>
            </p:cNvSpPr>
            <p:nvPr/>
          </p:nvSpPr>
          <p:spPr bwMode="auto">
            <a:xfrm>
              <a:off x="7745102" y="3150817"/>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1</a:t>
              </a:r>
            </a:p>
          </p:txBody>
        </p:sp>
        <p:sp>
          <p:nvSpPr>
            <p:cNvPr id="10" name="AutoShape 51">
              <a:extLst>
                <a:ext uri="{FF2B5EF4-FFF2-40B4-BE49-F238E27FC236}">
                  <a16:creationId xmlns:a16="http://schemas.microsoft.com/office/drawing/2014/main" id="{26784232-77BA-9016-7BC2-D954E4C8F143}"/>
                </a:ext>
              </a:extLst>
            </p:cNvPr>
            <p:cNvSpPr>
              <a:spLocks noChangeArrowheads="1"/>
            </p:cNvSpPr>
            <p:nvPr/>
          </p:nvSpPr>
          <p:spPr bwMode="auto">
            <a:xfrm>
              <a:off x="7722877" y="4000130"/>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3</a:t>
              </a:r>
            </a:p>
          </p:txBody>
        </p:sp>
        <p:sp>
          <p:nvSpPr>
            <p:cNvPr id="11" name="AutoShape 52">
              <a:extLst>
                <a:ext uri="{FF2B5EF4-FFF2-40B4-BE49-F238E27FC236}">
                  <a16:creationId xmlns:a16="http://schemas.microsoft.com/office/drawing/2014/main" id="{61DAD512-6F65-8ECD-9768-6D4FA8B13C7D}"/>
                </a:ext>
              </a:extLst>
            </p:cNvPr>
            <p:cNvSpPr>
              <a:spLocks noChangeArrowheads="1"/>
            </p:cNvSpPr>
            <p:nvPr/>
          </p:nvSpPr>
          <p:spPr bwMode="auto">
            <a:xfrm>
              <a:off x="8002277" y="3255592"/>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1</a:t>
              </a:r>
            </a:p>
          </p:txBody>
        </p:sp>
        <p:sp>
          <p:nvSpPr>
            <p:cNvPr id="12" name="AutoShape 50">
              <a:extLst>
                <a:ext uri="{FF2B5EF4-FFF2-40B4-BE49-F238E27FC236}">
                  <a16:creationId xmlns:a16="http://schemas.microsoft.com/office/drawing/2014/main" id="{C1AC8349-E672-EA52-90D1-B9AEA9BB22B4}"/>
                </a:ext>
              </a:extLst>
            </p:cNvPr>
            <p:cNvSpPr>
              <a:spLocks noChangeArrowheads="1"/>
            </p:cNvSpPr>
            <p:nvPr/>
          </p:nvSpPr>
          <p:spPr bwMode="auto">
            <a:xfrm>
              <a:off x="7992752" y="4095380"/>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2</a:t>
              </a:r>
            </a:p>
          </p:txBody>
        </p:sp>
        <p:grpSp>
          <p:nvGrpSpPr>
            <p:cNvPr id="13" name="Group 12">
              <a:extLst>
                <a:ext uri="{FF2B5EF4-FFF2-40B4-BE49-F238E27FC236}">
                  <a16:creationId xmlns:a16="http://schemas.microsoft.com/office/drawing/2014/main" id="{5EF5DB0F-9726-8EC8-B02B-592B69004126}"/>
                </a:ext>
              </a:extLst>
            </p:cNvPr>
            <p:cNvGrpSpPr/>
            <p:nvPr/>
          </p:nvGrpSpPr>
          <p:grpSpPr>
            <a:xfrm>
              <a:off x="5882853" y="3224765"/>
              <a:ext cx="887413" cy="1435101"/>
              <a:chOff x="5621598" y="3244861"/>
              <a:chExt cx="887413" cy="1435101"/>
            </a:xfrm>
          </p:grpSpPr>
          <p:sp>
            <p:nvSpPr>
              <p:cNvPr id="17" name="AutoShape 37">
                <a:extLst>
                  <a:ext uri="{FF2B5EF4-FFF2-40B4-BE49-F238E27FC236}">
                    <a16:creationId xmlns:a16="http://schemas.microsoft.com/office/drawing/2014/main" id="{537C5BFA-A949-EC05-54B7-4D56EE875064}"/>
                  </a:ext>
                </a:extLst>
              </p:cNvPr>
              <p:cNvSpPr>
                <a:spLocks noChangeArrowheads="1"/>
              </p:cNvSpPr>
              <p:nvPr/>
            </p:nvSpPr>
            <p:spPr bwMode="auto">
              <a:xfrm>
                <a:off x="5621598" y="3282961"/>
                <a:ext cx="882650" cy="611188"/>
              </a:xfrm>
              <a:prstGeom prst="triangle">
                <a:avLst>
                  <a:gd name="adj" fmla="val 50000"/>
                </a:avLst>
              </a:prstGeom>
              <a:solidFill>
                <a:srgbClr val="7889FB"/>
              </a:solidFill>
              <a:ln w="9525" algn="ctr">
                <a:noFill/>
                <a:miter lim="800000"/>
                <a:headEnd/>
                <a:tailEnd/>
              </a:ln>
              <a:effectLst/>
            </p:spPr>
            <p:txBody>
              <a:bodyPr anchor="ctr">
                <a:noAutofit/>
              </a:bodyPr>
              <a:lstStyle/>
              <a:p>
                <a:endParaRPr lang="de-DE" dirty="0">
                  <a:solidFill>
                    <a:schemeClr val="bg1"/>
                  </a:solidFill>
                  <a:latin typeface="Calibri" panose="020F0502020204030204" pitchFamily="34" charset="0"/>
                  <a:cs typeface="Calibri" panose="020F0502020204030204" pitchFamily="34" charset="0"/>
                </a:endParaRPr>
              </a:p>
            </p:txBody>
          </p:sp>
          <p:sp>
            <p:nvSpPr>
              <p:cNvPr id="18" name="AutoShape 38">
                <a:extLst>
                  <a:ext uri="{FF2B5EF4-FFF2-40B4-BE49-F238E27FC236}">
                    <a16:creationId xmlns:a16="http://schemas.microsoft.com/office/drawing/2014/main" id="{36E37A6E-693C-13F5-EFCA-7343011F0FB3}"/>
                  </a:ext>
                </a:extLst>
              </p:cNvPr>
              <p:cNvSpPr>
                <a:spLocks noChangeArrowheads="1"/>
              </p:cNvSpPr>
              <p:nvPr/>
            </p:nvSpPr>
            <p:spPr bwMode="auto">
              <a:xfrm>
                <a:off x="5626361" y="4017974"/>
                <a:ext cx="882650" cy="611188"/>
              </a:xfrm>
              <a:prstGeom prst="triangle">
                <a:avLst>
                  <a:gd name="adj" fmla="val 50000"/>
                </a:avLst>
              </a:prstGeom>
              <a:solidFill>
                <a:schemeClr val="accent1"/>
              </a:solidFill>
              <a:ln w="9525" algn="ctr">
                <a:noFill/>
                <a:miter lim="800000"/>
                <a:headEnd/>
                <a:tailEnd/>
              </a:ln>
              <a:effectLst/>
            </p:spPr>
            <p:txBody>
              <a:bodyPr anchor="ct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9" name="Line 39">
                <a:extLst>
                  <a:ext uri="{FF2B5EF4-FFF2-40B4-BE49-F238E27FC236}">
                    <a16:creationId xmlns:a16="http://schemas.microsoft.com/office/drawing/2014/main" id="{5103EDFE-F1C2-4B81-66E0-1E4E9F682B46}"/>
                  </a:ext>
                </a:extLst>
              </p:cNvPr>
              <p:cNvSpPr>
                <a:spLocks noChangeShapeType="1"/>
              </p:cNvSpPr>
              <p:nvPr/>
            </p:nvSpPr>
            <p:spPr bwMode="auto">
              <a:xfrm>
                <a:off x="6061336" y="3271849"/>
                <a:ext cx="177800" cy="6683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0" name="Line 40">
                <a:extLst>
                  <a:ext uri="{FF2B5EF4-FFF2-40B4-BE49-F238E27FC236}">
                    <a16:creationId xmlns:a16="http://schemas.microsoft.com/office/drawing/2014/main" id="{71A1B57E-3DEE-566C-E8D4-43DDC8D3F106}"/>
                  </a:ext>
                </a:extLst>
              </p:cNvPr>
              <p:cNvSpPr>
                <a:spLocks noChangeShapeType="1"/>
              </p:cNvSpPr>
              <p:nvPr/>
            </p:nvSpPr>
            <p:spPr bwMode="auto">
              <a:xfrm flipH="1">
                <a:off x="6012123" y="3244861"/>
                <a:ext cx="50800" cy="7318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1" name="Line 42">
                <a:extLst>
                  <a:ext uri="{FF2B5EF4-FFF2-40B4-BE49-F238E27FC236}">
                    <a16:creationId xmlns:a16="http://schemas.microsoft.com/office/drawing/2014/main" id="{F5C1AD36-288D-2EF6-28FC-C89D7745BC1A}"/>
                  </a:ext>
                </a:extLst>
              </p:cNvPr>
              <p:cNvSpPr>
                <a:spLocks noChangeShapeType="1"/>
              </p:cNvSpPr>
              <p:nvPr/>
            </p:nvSpPr>
            <p:spPr bwMode="auto">
              <a:xfrm>
                <a:off x="6067686" y="3979874"/>
                <a:ext cx="9525" cy="70008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CACB8C-0221-FABD-4C78-99600FFFE698}"/>
                  </a:ext>
                </a:extLst>
              </p:cNvPr>
              <p:cNvSpPr txBox="1"/>
              <p:nvPr/>
            </p:nvSpPr>
            <p:spPr>
              <a:xfrm>
                <a:off x="5767752" y="354707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6EA4B6C6-1FCD-95FB-C432-7CACDD44E018}"/>
                  </a:ext>
                </a:extLst>
              </p:cNvPr>
              <p:cNvSpPr txBox="1"/>
              <p:nvPr/>
            </p:nvSpPr>
            <p:spPr>
              <a:xfrm>
                <a:off x="6171361" y="3548746"/>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3A5FB723-433F-B7F0-2C78-82C6351C3C6A}"/>
                  </a:ext>
                </a:extLst>
              </p:cNvPr>
              <p:cNvSpPr txBox="1"/>
              <p:nvPr/>
            </p:nvSpPr>
            <p:spPr>
              <a:xfrm>
                <a:off x="5992166" y="355042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62957AD2-8014-B965-8C67-ABB30A0B6E11}"/>
                  </a:ext>
                </a:extLst>
              </p:cNvPr>
              <p:cNvSpPr txBox="1"/>
              <p:nvPr/>
            </p:nvSpPr>
            <p:spPr>
              <a:xfrm>
                <a:off x="5849814" y="423202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26" name="TextBox 25">
                <a:extLst>
                  <a:ext uri="{FF2B5EF4-FFF2-40B4-BE49-F238E27FC236}">
                    <a16:creationId xmlns:a16="http://schemas.microsoft.com/office/drawing/2014/main" id="{345D6AEC-4E64-E1BF-ACD3-114E374A37C7}"/>
                  </a:ext>
                </a:extLst>
              </p:cNvPr>
              <p:cNvSpPr txBox="1"/>
              <p:nvPr/>
            </p:nvSpPr>
            <p:spPr>
              <a:xfrm>
                <a:off x="6074228" y="423537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grpSp>
        <p:cxnSp>
          <p:nvCxnSpPr>
            <p:cNvPr id="14" name="Straight Arrow Connector 13">
              <a:extLst>
                <a:ext uri="{FF2B5EF4-FFF2-40B4-BE49-F238E27FC236}">
                  <a16:creationId xmlns:a16="http://schemas.microsoft.com/office/drawing/2014/main" id="{91B01FD6-AE7F-7E1C-68EA-A6654C4CD672}"/>
                </a:ext>
              </a:extLst>
            </p:cNvPr>
            <p:cNvCxnSpPr/>
            <p:nvPr/>
          </p:nvCxnSpPr>
          <p:spPr>
            <a:xfrm flipV="1">
              <a:off x="6809101" y="3543356"/>
              <a:ext cx="913776" cy="526147"/>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31CA53-960B-7BBC-3418-7B77077FB2E2}"/>
                </a:ext>
              </a:extLst>
            </p:cNvPr>
            <p:cNvCxnSpPr/>
            <p:nvPr/>
          </p:nvCxnSpPr>
          <p:spPr>
            <a:xfrm>
              <a:off x="6810775" y="4071180"/>
              <a:ext cx="855859" cy="27727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29571DA-462F-97CD-4A5B-DA516E441A48}"/>
                </a:ext>
              </a:extLst>
            </p:cNvPr>
            <p:cNvSpPr txBox="1"/>
            <p:nvPr/>
          </p:nvSpPr>
          <p:spPr>
            <a:xfrm>
              <a:off x="6787515" y="2969948"/>
              <a:ext cx="88942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Divide &amp; Conquer</a:t>
              </a:r>
            </a:p>
          </p:txBody>
        </p:sp>
      </p:grpSp>
    </p:spTree>
    <p:extLst>
      <p:ext uri="{BB962C8B-B14F-4D97-AF65-F5344CB8AC3E}">
        <p14:creationId xmlns:p14="http://schemas.microsoft.com/office/powerpoint/2010/main" val="40901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5A834-ECFC-750B-59F5-C26FB54617F3}"/>
              </a:ext>
            </a:extLst>
          </p:cNvPr>
          <p:cNvSpPr>
            <a:spLocks noGrp="1"/>
          </p:cNvSpPr>
          <p:nvPr>
            <p:ph type="body" sz="quarter" idx="18"/>
          </p:nvPr>
        </p:nvSpPr>
        <p:spPr/>
        <p:txBody>
          <a:bodyPr/>
          <a:lstStyle/>
          <a:p>
            <a:r>
              <a:rPr lang="en-US" dirty="0"/>
              <a:t>Problem Definition</a:t>
            </a:r>
          </a:p>
          <a:p>
            <a:pPr lvl="1"/>
            <a:r>
              <a:rPr lang="en-US" dirty="0"/>
              <a:t>For common correspondences, global schema matching relates to the </a:t>
            </a:r>
            <a:br>
              <a:rPr lang="en-US" dirty="0"/>
            </a:br>
            <a:r>
              <a:rPr lang="en-US" dirty="0"/>
              <a:t>stable marriage (1:1) and hospitals/residence (1:N) problems</a:t>
            </a:r>
            <a:endParaRPr lang="en-US" sz="1000" dirty="0"/>
          </a:p>
          <a:p>
            <a:r>
              <a:rPr lang="en-US" dirty="0"/>
              <a:t>Example Stable Marriage</a:t>
            </a:r>
          </a:p>
          <a:p>
            <a:pPr lvl="1"/>
            <a:r>
              <a:rPr lang="en-US" b="1" dirty="0">
                <a:solidFill>
                  <a:schemeClr val="accent1"/>
                </a:solidFill>
              </a:rPr>
              <a:t>Stable matching: </a:t>
            </a:r>
            <a:r>
              <a:rPr lang="en-US" dirty="0"/>
              <a:t>there is no match (A, B), preferable </a:t>
            </a:r>
            <a:br>
              <a:rPr lang="en-US" dirty="0"/>
            </a:br>
            <a:r>
              <a:rPr lang="en-US" dirty="0"/>
              <a:t>for both A and B over their current matches</a:t>
            </a:r>
          </a:p>
          <a:p>
            <a:pPr lvl="1"/>
            <a:r>
              <a:rPr lang="en-US" dirty="0"/>
              <a:t>Input are bidirectional similarity </a:t>
            </a:r>
            <a:br>
              <a:rPr lang="en-US" dirty="0"/>
            </a:br>
            <a:r>
              <a:rPr lang="en-US" dirty="0"/>
              <a:t>(preference ranking)</a:t>
            </a:r>
          </a:p>
          <a:p>
            <a:pPr lvl="1"/>
            <a:r>
              <a:rPr lang="en-US" b="1" dirty="0">
                <a:solidFill>
                  <a:schemeClr val="accent1"/>
                </a:solidFill>
              </a:rPr>
              <a:t>Deferred Acceptance Algorithm</a:t>
            </a:r>
          </a:p>
          <a:p>
            <a:endParaRPr lang="en-US" dirty="0"/>
          </a:p>
        </p:txBody>
      </p:sp>
      <p:sp>
        <p:nvSpPr>
          <p:cNvPr id="3" name="Text Placeholder 2">
            <a:extLst>
              <a:ext uri="{FF2B5EF4-FFF2-40B4-BE49-F238E27FC236}">
                <a16:creationId xmlns:a16="http://schemas.microsoft.com/office/drawing/2014/main" id="{AE70566D-D82E-926F-5581-EC5D1542E469}"/>
              </a:ext>
            </a:extLst>
          </p:cNvPr>
          <p:cNvSpPr>
            <a:spLocks noGrp="1"/>
          </p:cNvSpPr>
          <p:nvPr>
            <p:ph type="body" sz="quarter" idx="14"/>
          </p:nvPr>
        </p:nvSpPr>
        <p:spPr/>
        <p:txBody>
          <a:bodyPr/>
          <a:lstStyle/>
          <a:p>
            <a:r>
              <a:rPr lang="en-US" dirty="0"/>
              <a:t>Excursus: Stable Marriage Problem</a:t>
            </a:r>
          </a:p>
        </p:txBody>
      </p:sp>
      <p:sp>
        <p:nvSpPr>
          <p:cNvPr id="4" name="TextBox 3">
            <a:extLst>
              <a:ext uri="{FF2B5EF4-FFF2-40B4-BE49-F238E27FC236}">
                <a16:creationId xmlns:a16="http://schemas.microsoft.com/office/drawing/2014/main" id="{BE6B3D12-44D3-FCE0-9ED8-CA4B46587A93}"/>
              </a:ext>
            </a:extLst>
          </p:cNvPr>
          <p:cNvSpPr txBox="1"/>
          <p:nvPr/>
        </p:nvSpPr>
        <p:spPr>
          <a:xfrm>
            <a:off x="7290098" y="4189002"/>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A:</a:t>
            </a:r>
          </a:p>
          <a:p>
            <a:pPr algn="ctr"/>
            <a:r>
              <a:rPr lang="en-US" dirty="0">
                <a:latin typeface="Consolas" panose="020B0609020204030204" pitchFamily="49" charset="0"/>
                <a:cs typeface="Calibri" panose="020F0502020204030204" pitchFamily="34" charset="0"/>
              </a:rPr>
              <a:t>1: B, D, A, C</a:t>
            </a:r>
          </a:p>
          <a:p>
            <a:pPr algn="ctr"/>
            <a:r>
              <a:rPr lang="en-US" dirty="0">
                <a:latin typeface="Consolas" panose="020B0609020204030204" pitchFamily="49" charset="0"/>
                <a:cs typeface="Calibri" panose="020F0502020204030204" pitchFamily="34" charset="0"/>
              </a:rPr>
              <a:t>2: C, A, D, B</a:t>
            </a:r>
          </a:p>
          <a:p>
            <a:pPr algn="ctr"/>
            <a:r>
              <a:rPr lang="en-US" dirty="0">
                <a:latin typeface="Consolas" panose="020B0609020204030204" pitchFamily="49" charset="0"/>
                <a:cs typeface="Calibri" panose="020F0502020204030204" pitchFamily="34" charset="0"/>
              </a:rPr>
              <a:t>3: B, C, A, D</a:t>
            </a:r>
          </a:p>
          <a:p>
            <a:pPr algn="ctr"/>
            <a:r>
              <a:rPr lang="en-US" dirty="0">
                <a:latin typeface="Consolas" panose="020B0609020204030204" pitchFamily="49" charset="0"/>
                <a:cs typeface="Calibri" panose="020F0502020204030204" pitchFamily="34" charset="0"/>
              </a:rPr>
              <a:t>4: D, A, C, B</a:t>
            </a:r>
          </a:p>
        </p:txBody>
      </p:sp>
      <p:sp>
        <p:nvSpPr>
          <p:cNvPr id="5" name="TextBox 4">
            <a:extLst>
              <a:ext uri="{FF2B5EF4-FFF2-40B4-BE49-F238E27FC236}">
                <a16:creationId xmlns:a16="http://schemas.microsoft.com/office/drawing/2014/main" id="{692BEF5E-2ECD-DDDE-2133-D90CF0B162CE}"/>
              </a:ext>
            </a:extLst>
          </p:cNvPr>
          <p:cNvSpPr txBox="1"/>
          <p:nvPr/>
        </p:nvSpPr>
        <p:spPr>
          <a:xfrm>
            <a:off x="9289726" y="4189002"/>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B:</a:t>
            </a:r>
          </a:p>
          <a:p>
            <a:pPr algn="ctr"/>
            <a:r>
              <a:rPr lang="en-US" dirty="0">
                <a:latin typeface="Consolas" panose="020B0609020204030204" pitchFamily="49" charset="0"/>
                <a:cs typeface="Calibri" panose="020F0502020204030204" pitchFamily="34" charset="0"/>
              </a:rPr>
              <a:t>A: 2, 1, 4, 3</a:t>
            </a:r>
          </a:p>
          <a:p>
            <a:pPr algn="ctr"/>
            <a:r>
              <a:rPr lang="en-US" dirty="0">
                <a:latin typeface="Consolas" panose="020B0609020204030204" pitchFamily="49" charset="0"/>
                <a:cs typeface="Calibri" panose="020F0502020204030204" pitchFamily="34" charset="0"/>
              </a:rPr>
              <a:t>B: 4, 3, 1, 2</a:t>
            </a:r>
          </a:p>
          <a:p>
            <a:pPr algn="ctr"/>
            <a:r>
              <a:rPr lang="en-US" dirty="0">
                <a:latin typeface="Consolas" panose="020B0609020204030204" pitchFamily="49" charset="0"/>
                <a:cs typeface="Calibri" panose="020F0502020204030204" pitchFamily="34" charset="0"/>
              </a:rPr>
              <a:t>C: 1, 4, 3, 2</a:t>
            </a:r>
          </a:p>
          <a:p>
            <a:pPr algn="ctr"/>
            <a:r>
              <a:rPr lang="en-US" dirty="0">
                <a:latin typeface="Consolas" panose="020B0609020204030204" pitchFamily="49" charset="0"/>
                <a:cs typeface="Calibri" panose="020F0502020204030204" pitchFamily="34" charset="0"/>
              </a:rPr>
              <a:t>D: 2, 1, 4, 3</a:t>
            </a:r>
          </a:p>
        </p:txBody>
      </p:sp>
      <p:sp>
        <p:nvSpPr>
          <p:cNvPr id="6" name="TextBox 5">
            <a:extLst>
              <a:ext uri="{FF2B5EF4-FFF2-40B4-BE49-F238E27FC236}">
                <a16:creationId xmlns:a16="http://schemas.microsoft.com/office/drawing/2014/main" id="{FD7EF4D6-9824-7DEE-054E-0A06AB766FA1}"/>
              </a:ext>
            </a:extLst>
          </p:cNvPr>
          <p:cNvSpPr txBox="1"/>
          <p:nvPr/>
        </p:nvSpPr>
        <p:spPr>
          <a:xfrm>
            <a:off x="7399550" y="2307171"/>
            <a:ext cx="3786555" cy="1477328"/>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   A,     B,     C,     D</a:t>
            </a:r>
          </a:p>
          <a:p>
            <a:pPr algn="ctr"/>
            <a:r>
              <a:rPr lang="en-US" dirty="0">
                <a:latin typeface="Consolas" panose="020B0609020204030204" pitchFamily="49" charset="0"/>
                <a:cs typeface="Calibri" panose="020F0502020204030204" pitchFamily="34" charset="0"/>
              </a:rPr>
              <a:t>1: (3,6), (9,3), (0,9), (6,6)</a:t>
            </a:r>
          </a:p>
          <a:p>
            <a:pPr algn="ctr"/>
            <a:r>
              <a:rPr lang="en-US" dirty="0">
                <a:latin typeface="Consolas" panose="020B0609020204030204" pitchFamily="49" charset="0"/>
                <a:cs typeface="Calibri" panose="020F0502020204030204" pitchFamily="34" charset="0"/>
              </a:rPr>
              <a:t>2: (6,9), (0,0), (9,0), (3,9)</a:t>
            </a:r>
          </a:p>
          <a:p>
            <a:pPr algn="ctr"/>
            <a:r>
              <a:rPr lang="en-US" dirty="0">
                <a:latin typeface="Consolas" panose="020B0609020204030204" pitchFamily="49" charset="0"/>
                <a:cs typeface="Calibri" panose="020F0502020204030204" pitchFamily="34" charset="0"/>
              </a:rPr>
              <a:t>3: (3,0), (9,6), (6,3), (0,0)</a:t>
            </a:r>
          </a:p>
          <a:p>
            <a:pPr algn="ctr"/>
            <a:r>
              <a:rPr lang="en-US" dirty="0">
                <a:latin typeface="Consolas" panose="020B0609020204030204" pitchFamily="49" charset="0"/>
                <a:cs typeface="Calibri" panose="020F0502020204030204" pitchFamily="34" charset="0"/>
              </a:rPr>
              <a:t>4: (6,3), (0,9), (3,6), (9,3)</a:t>
            </a:r>
          </a:p>
        </p:txBody>
      </p:sp>
      <p:sp>
        <p:nvSpPr>
          <p:cNvPr id="7" name="Right Arrow 10">
            <a:extLst>
              <a:ext uri="{FF2B5EF4-FFF2-40B4-BE49-F238E27FC236}">
                <a16:creationId xmlns:a16="http://schemas.microsoft.com/office/drawing/2014/main" id="{1FDE68E3-FB05-EEC8-7C4C-B1489B3E69F5}"/>
              </a:ext>
            </a:extLst>
          </p:cNvPr>
          <p:cNvSpPr/>
          <p:nvPr/>
        </p:nvSpPr>
        <p:spPr>
          <a:xfrm rot="5400000">
            <a:off x="9160590" y="390534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8" name="Rectangle 7">
            <a:extLst>
              <a:ext uri="{FF2B5EF4-FFF2-40B4-BE49-F238E27FC236}">
                <a16:creationId xmlns:a16="http://schemas.microsoft.com/office/drawing/2014/main" id="{34C199B9-4D38-E1B1-B9CB-501A73510ACB}"/>
              </a:ext>
            </a:extLst>
          </p:cNvPr>
          <p:cNvSpPr/>
          <p:nvPr/>
        </p:nvSpPr>
        <p:spPr>
          <a:xfrm>
            <a:off x="1150566" y="4280625"/>
            <a:ext cx="4262421" cy="1477328"/>
          </a:xfrm>
          <a:prstGeom prst="rect">
            <a:avLst/>
          </a:prstGeom>
        </p:spPr>
        <p:txBody>
          <a:bodyPr wrap="square">
            <a:spAutoFit/>
          </a:bodyPr>
          <a:lstStyle/>
          <a:p>
            <a:r>
              <a:rPr lang="en-US" b="1" dirty="0">
                <a:latin typeface="Consolas" panose="020B0609020204030204" pitchFamily="49" charset="0"/>
              </a:rPr>
              <a:t>while</a:t>
            </a:r>
            <a:r>
              <a:rPr lang="en-US" dirty="0">
                <a:latin typeface="Consolas" panose="020B0609020204030204" pitchFamily="49" charset="0"/>
              </a:rPr>
              <a:t>(!converged)</a:t>
            </a:r>
          </a:p>
          <a:p>
            <a:r>
              <a:rPr lang="en-US" dirty="0">
                <a:latin typeface="Consolas" panose="020B0609020204030204" pitchFamily="49" charset="0"/>
              </a:rPr>
              <a:t>  </a:t>
            </a:r>
            <a:r>
              <a:rPr lang="en-US" b="1" dirty="0">
                <a:latin typeface="Consolas" panose="020B0609020204030204" pitchFamily="49" charset="0"/>
              </a:rPr>
              <a:t>#1 </a:t>
            </a:r>
            <a:r>
              <a:rPr lang="en-US" dirty="0">
                <a:latin typeface="Consolas" panose="020B0609020204030204" pitchFamily="49" charset="0"/>
              </a:rPr>
              <a:t>unmatched As propose to </a:t>
            </a:r>
            <a:br>
              <a:rPr lang="en-US" dirty="0">
                <a:latin typeface="Consolas" panose="020B0609020204030204" pitchFamily="49" charset="0"/>
              </a:rPr>
            </a:br>
            <a:r>
              <a:rPr lang="en-US" dirty="0">
                <a:latin typeface="Consolas" panose="020B0609020204030204" pitchFamily="49" charset="0"/>
              </a:rPr>
              <a:t>     highest-ranked, unasked </a:t>
            </a:r>
            <a:r>
              <a:rPr lang="en-US" dirty="0" err="1">
                <a:latin typeface="Consolas" panose="020B0609020204030204" pitchFamily="49" charset="0"/>
              </a:rPr>
              <a:t>Bs</a:t>
            </a:r>
            <a:endParaRPr lang="en-US" dirty="0">
              <a:latin typeface="Consolas" panose="020B0609020204030204" pitchFamily="49" charset="0"/>
            </a:endParaRPr>
          </a:p>
          <a:p>
            <a:r>
              <a:rPr lang="en-US" dirty="0">
                <a:latin typeface="Consolas" panose="020B0609020204030204" pitchFamily="49" charset="0"/>
              </a:rPr>
              <a:t>  </a:t>
            </a:r>
            <a:r>
              <a:rPr lang="en-US" b="1" dirty="0">
                <a:latin typeface="Consolas" panose="020B0609020204030204" pitchFamily="49" charset="0"/>
              </a:rPr>
              <a:t>#2</a:t>
            </a:r>
            <a:r>
              <a:rPr lang="en-US" dirty="0">
                <a:latin typeface="Consolas" panose="020B0609020204030204" pitchFamily="49" charset="0"/>
              </a:rPr>
              <a:t> </a:t>
            </a:r>
            <a:r>
              <a:rPr lang="en-US" dirty="0" err="1">
                <a:latin typeface="Consolas" panose="020B0609020204030204" pitchFamily="49" charset="0"/>
              </a:rPr>
              <a:t>Bs</a:t>
            </a:r>
            <a:r>
              <a:rPr lang="en-US" dirty="0">
                <a:latin typeface="Consolas" panose="020B0609020204030204" pitchFamily="49" charset="0"/>
              </a:rPr>
              <a:t> accept highest-ranked </a:t>
            </a:r>
            <a:br>
              <a:rPr lang="en-US" dirty="0">
                <a:latin typeface="Consolas" panose="020B0609020204030204" pitchFamily="49" charset="0"/>
              </a:rPr>
            </a:br>
            <a:r>
              <a:rPr lang="en-US" dirty="0">
                <a:latin typeface="Consolas" panose="020B0609020204030204" pitchFamily="49" charset="0"/>
              </a:rPr>
              <a:t>     proposal (even if matched)</a:t>
            </a:r>
          </a:p>
        </p:txBody>
      </p:sp>
      <p:sp>
        <p:nvSpPr>
          <p:cNvPr id="9" name="Rectangle 8">
            <a:extLst>
              <a:ext uri="{FF2B5EF4-FFF2-40B4-BE49-F238E27FC236}">
                <a16:creationId xmlns:a16="http://schemas.microsoft.com/office/drawing/2014/main" id="{E7AFC2E4-BF9F-AEBB-C45D-45BC5786F6E1}"/>
              </a:ext>
            </a:extLst>
          </p:cNvPr>
          <p:cNvSpPr/>
          <p:nvPr/>
        </p:nvSpPr>
        <p:spPr>
          <a:xfrm>
            <a:off x="9961904" y="1288049"/>
            <a:ext cx="2154793" cy="923330"/>
          </a:xfrm>
          <a:prstGeom prst="rect">
            <a:avLst/>
          </a:prstGeom>
        </p:spPr>
        <p:txBody>
          <a:bodyPr wrap="square">
            <a:spAutoFit/>
          </a:bodyPr>
          <a:lstStyle/>
          <a:p>
            <a:pPr algn="ctr"/>
            <a:r>
              <a:rPr lang="en-US" altLang="en-US" dirty="0">
                <a:latin typeface="Calibri" panose="020F0502020204030204" pitchFamily="34" charset="0"/>
                <a:cs typeface="Calibri" panose="020F0502020204030204" pitchFamily="34" charset="0"/>
              </a:rPr>
              <a:t>Alternatively: </a:t>
            </a:r>
            <a:br>
              <a:rPr lang="en-US" altLang="en-US" dirty="0">
                <a:latin typeface="Calibri" panose="020F0502020204030204" pitchFamily="34" charset="0"/>
                <a:cs typeface="Calibri" panose="020F0502020204030204" pitchFamily="34" charset="0"/>
              </a:rPr>
            </a:br>
            <a:r>
              <a:rPr lang="en-US" altLang="en-US" dirty="0">
                <a:solidFill>
                  <a:schemeClr val="accent1"/>
                </a:solidFill>
                <a:latin typeface="Calibri" panose="020F0502020204030204" pitchFamily="34" charset="0"/>
                <a:cs typeface="Calibri" panose="020F0502020204030204" pitchFamily="34" charset="0"/>
              </a:rPr>
              <a:t>Maximal weight matching</a:t>
            </a:r>
          </a:p>
        </p:txBody>
      </p:sp>
      <p:sp>
        <p:nvSpPr>
          <p:cNvPr id="10" name="Rectangle 9">
            <a:extLst>
              <a:ext uri="{FF2B5EF4-FFF2-40B4-BE49-F238E27FC236}">
                <a16:creationId xmlns:a16="http://schemas.microsoft.com/office/drawing/2014/main" id="{42F161FE-11CF-6043-2C63-E64AFDCCCC9E}"/>
              </a:ext>
            </a:extLst>
          </p:cNvPr>
          <p:cNvSpPr/>
          <p:nvPr/>
        </p:nvSpPr>
        <p:spPr>
          <a:xfrm>
            <a:off x="5727284" y="328782"/>
            <a:ext cx="4791052" cy="830997"/>
          </a:xfrm>
          <a:prstGeom prst="rect">
            <a:avLst/>
          </a:prstGeom>
        </p:spPr>
        <p:txBody>
          <a:bodyPr wrap="square">
            <a:spAutoFit/>
          </a:bodyPr>
          <a:lstStyle/>
          <a:p>
            <a:pPr algn="r"/>
            <a:r>
              <a:rPr lang="en-US" sz="1600" dirty="0"/>
              <a:t>DIA WS19/20 Project: </a:t>
            </a:r>
            <a:r>
              <a:rPr lang="en-US" sz="1600" b="1" dirty="0">
                <a:solidFill>
                  <a:srgbClr val="7889FB"/>
                </a:solidFill>
              </a:rPr>
              <a:t>Stable Marriage Algorithms in Linear Algebra</a:t>
            </a:r>
            <a:r>
              <a:rPr lang="en-US" sz="1600" dirty="0"/>
              <a:t>: </a:t>
            </a:r>
            <a:r>
              <a:rPr lang="en-US" sz="1600" dirty="0">
                <a:hlinkClick r:id="rId3"/>
              </a:rPr>
              <a:t>https://github.com/apache/systemds/</a:t>
            </a:r>
            <a:br>
              <a:rPr lang="en-US" sz="1600" dirty="0">
                <a:hlinkClick r:id="rId3"/>
              </a:rPr>
            </a:br>
            <a:r>
              <a:rPr lang="en-US" sz="1600" dirty="0">
                <a:hlinkClick r:id="rId3"/>
              </a:rPr>
              <a:t>blob/main/scripts/builtin/stableMarriage.dml</a:t>
            </a:r>
            <a:r>
              <a:rPr lang="en-US" sz="1600" dirty="0"/>
              <a:t> </a:t>
            </a:r>
          </a:p>
        </p:txBody>
      </p:sp>
    </p:spTree>
    <p:extLst>
      <p:ext uri="{BB962C8B-B14F-4D97-AF65-F5344CB8AC3E}">
        <p14:creationId xmlns:p14="http://schemas.microsoft.com/office/powerpoint/2010/main" val="2554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FA741-90EE-2F47-1ECF-B9CB09EBAFF9}"/>
              </a:ext>
            </a:extLst>
          </p:cNvPr>
          <p:cNvSpPr>
            <a:spLocks noGrp="1"/>
          </p:cNvSpPr>
          <p:nvPr>
            <p:ph type="body" sz="quarter" idx="18"/>
          </p:nvPr>
        </p:nvSpPr>
        <p:spPr/>
        <p:txBody>
          <a:bodyPr/>
          <a:lstStyle/>
          <a:p>
            <a:r>
              <a:rPr lang="en-US" dirty="0"/>
              <a:t>Commercial Tools</a:t>
            </a:r>
          </a:p>
          <a:p>
            <a:pPr lvl="1"/>
            <a:r>
              <a:rPr lang="en-US" dirty="0"/>
              <a:t>Most </a:t>
            </a:r>
            <a:r>
              <a:rPr lang="en-US" b="1" dirty="0">
                <a:solidFill>
                  <a:schemeClr val="accent1"/>
                </a:solidFill>
              </a:rPr>
              <a:t>message-oriented middleware</a:t>
            </a:r>
            <a:r>
              <a:rPr lang="en-US" dirty="0"/>
              <a:t>, </a:t>
            </a:r>
            <a:r>
              <a:rPr lang="en-US" b="1" dirty="0">
                <a:solidFill>
                  <a:schemeClr val="accent1"/>
                </a:solidFill>
              </a:rPr>
              <a:t>EAI</a:t>
            </a:r>
            <a:r>
              <a:rPr lang="en-US" dirty="0"/>
              <a:t>, </a:t>
            </a:r>
            <a:r>
              <a:rPr lang="en-US" b="1" dirty="0">
                <a:solidFill>
                  <a:schemeClr val="accent1"/>
                </a:solidFill>
              </a:rPr>
              <a:t>ETL</a:t>
            </a:r>
            <a:r>
              <a:rPr lang="en-US" dirty="0"/>
              <a:t> tools provide mapping UIs</a:t>
            </a:r>
            <a:br>
              <a:rPr lang="en-US" dirty="0"/>
            </a:br>
            <a:r>
              <a:rPr lang="en-US" dirty="0"/>
              <a:t>(w/ basic string similarity for matching)</a:t>
            </a:r>
          </a:p>
          <a:p>
            <a:pPr lvl="1"/>
            <a:r>
              <a:rPr lang="en-US" dirty="0"/>
              <a:t>Many data modeling tools also support matching/mapping</a:t>
            </a:r>
          </a:p>
          <a:p>
            <a:pPr lvl="3"/>
            <a:endParaRPr lang="en-US" sz="1000" dirty="0"/>
          </a:p>
          <a:p>
            <a:r>
              <a:rPr lang="en-US" dirty="0"/>
              <a:t>Academic Prototypes</a:t>
            </a:r>
          </a:p>
          <a:p>
            <a:endParaRPr lang="en-US" dirty="0"/>
          </a:p>
        </p:txBody>
      </p:sp>
      <p:sp>
        <p:nvSpPr>
          <p:cNvPr id="3" name="Text Placeholder 2">
            <a:extLst>
              <a:ext uri="{FF2B5EF4-FFF2-40B4-BE49-F238E27FC236}">
                <a16:creationId xmlns:a16="http://schemas.microsoft.com/office/drawing/2014/main" id="{6A0A258D-59E9-5E02-824E-CC2B2C589CA3}"/>
              </a:ext>
            </a:extLst>
          </p:cNvPr>
          <p:cNvSpPr>
            <a:spLocks noGrp="1"/>
          </p:cNvSpPr>
          <p:nvPr>
            <p:ph type="body" sz="quarter" idx="14"/>
          </p:nvPr>
        </p:nvSpPr>
        <p:spPr/>
        <p:txBody>
          <a:bodyPr/>
          <a:lstStyle/>
          <a:p>
            <a:r>
              <a:rPr lang="en-US" dirty="0"/>
              <a:t>Schema Matching Tools</a:t>
            </a:r>
          </a:p>
        </p:txBody>
      </p:sp>
      <p:pic>
        <p:nvPicPr>
          <p:cNvPr id="4" name="Picture 3">
            <a:extLst>
              <a:ext uri="{FF2B5EF4-FFF2-40B4-BE49-F238E27FC236}">
                <a16:creationId xmlns:a16="http://schemas.microsoft.com/office/drawing/2014/main" id="{5ECC3E32-533E-8669-80B6-45F6B266CB45}"/>
              </a:ext>
            </a:extLst>
          </p:cNvPr>
          <p:cNvPicPr>
            <a:picLocks noChangeAspect="1"/>
          </p:cNvPicPr>
          <p:nvPr/>
        </p:nvPicPr>
        <p:blipFill>
          <a:blip r:embed="rId2"/>
          <a:stretch>
            <a:fillRect/>
          </a:stretch>
        </p:blipFill>
        <p:spPr>
          <a:xfrm>
            <a:off x="3811855" y="2817109"/>
            <a:ext cx="6360961" cy="2782686"/>
          </a:xfrm>
          <a:prstGeom prst="rect">
            <a:avLst/>
          </a:prstGeom>
        </p:spPr>
      </p:pic>
      <p:pic>
        <p:nvPicPr>
          <p:cNvPr id="5" name="Picture 4">
            <a:extLst>
              <a:ext uri="{FF2B5EF4-FFF2-40B4-BE49-F238E27FC236}">
                <a16:creationId xmlns:a16="http://schemas.microsoft.com/office/drawing/2014/main" id="{7D4B0EC3-415C-92A7-4FF6-60F90E8BF5B3}"/>
              </a:ext>
            </a:extLst>
          </p:cNvPr>
          <p:cNvPicPr>
            <a:picLocks noChangeAspect="1"/>
          </p:cNvPicPr>
          <p:nvPr/>
        </p:nvPicPr>
        <p:blipFill>
          <a:blip r:embed="rId3"/>
          <a:stretch>
            <a:fillRect/>
          </a:stretch>
        </p:blipFill>
        <p:spPr>
          <a:xfrm>
            <a:off x="759902" y="3364453"/>
            <a:ext cx="454046" cy="640080"/>
          </a:xfrm>
          <a:prstGeom prst="rect">
            <a:avLst/>
          </a:prstGeom>
          <a:ln w="25400">
            <a:solidFill>
              <a:srgbClr val="7889FB"/>
            </a:solidFill>
          </a:ln>
        </p:spPr>
      </p:pic>
      <p:sp>
        <p:nvSpPr>
          <p:cNvPr id="6" name="TextBox 5">
            <a:extLst>
              <a:ext uri="{FF2B5EF4-FFF2-40B4-BE49-F238E27FC236}">
                <a16:creationId xmlns:a16="http://schemas.microsoft.com/office/drawing/2014/main" id="{15E31EBB-9488-D253-AEB4-D1E34AEDCB84}"/>
              </a:ext>
            </a:extLst>
          </p:cNvPr>
          <p:cNvSpPr txBox="1"/>
          <p:nvPr/>
        </p:nvSpPr>
        <p:spPr>
          <a:xfrm>
            <a:off x="1330522" y="3240776"/>
            <a:ext cx="2196320"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[Erhard Rahm: Towards Large-Scale Schema and Ontology Matching. Schema Matching and Mapping 2011]</a:t>
            </a:r>
          </a:p>
        </p:txBody>
      </p:sp>
    </p:spTree>
    <p:extLst>
      <p:ext uri="{BB962C8B-B14F-4D97-AF65-F5344CB8AC3E}">
        <p14:creationId xmlns:p14="http://schemas.microsoft.com/office/powerpoint/2010/main" val="39101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E2A8F-B647-7958-C897-270CD75C177C}"/>
              </a:ext>
            </a:extLst>
          </p:cNvPr>
          <p:cNvSpPr>
            <a:spLocks noGrp="1"/>
          </p:cNvSpPr>
          <p:nvPr>
            <p:ph type="body" sz="quarter" idx="18"/>
          </p:nvPr>
        </p:nvSpPr>
        <p:spPr/>
        <p:txBody>
          <a:bodyPr/>
          <a:lstStyle/>
          <a:p>
            <a:r>
              <a:rPr lang="en-US" dirty="0"/>
              <a:t>COMA ++</a:t>
            </a:r>
          </a:p>
          <a:p>
            <a:endParaRPr lang="en-US" dirty="0"/>
          </a:p>
          <a:p>
            <a:pPr marL="0" indent="0">
              <a:buNone/>
            </a:pPr>
            <a:endParaRPr lang="en-US" dirty="0"/>
          </a:p>
          <a:p>
            <a:endParaRPr lang="en-US" dirty="0"/>
          </a:p>
          <a:p>
            <a:endParaRPr lang="en-US" dirty="0"/>
          </a:p>
          <a:p>
            <a:endParaRPr lang="en-US" dirty="0"/>
          </a:p>
          <a:p>
            <a:endParaRPr lang="en-US" dirty="0"/>
          </a:p>
          <a:p>
            <a:r>
              <a:rPr lang="en-US" dirty="0"/>
              <a:t>COMA 3.0</a:t>
            </a:r>
          </a:p>
          <a:p>
            <a:pPr lvl="1"/>
            <a:r>
              <a:rPr lang="en-US" dirty="0"/>
              <a:t>2011/2012</a:t>
            </a:r>
          </a:p>
          <a:p>
            <a:pPr lvl="1"/>
            <a:r>
              <a:rPr lang="en-US" b="1" dirty="0">
                <a:solidFill>
                  <a:srgbClr val="7889FB"/>
                </a:solidFill>
              </a:rPr>
              <a:t>Ontology Merging</a:t>
            </a:r>
          </a:p>
          <a:p>
            <a:pPr lvl="1"/>
            <a:r>
              <a:rPr lang="en-US" dirty="0"/>
              <a:t>Workflow Management </a:t>
            </a:r>
          </a:p>
          <a:p>
            <a:endParaRPr lang="en-US" dirty="0"/>
          </a:p>
        </p:txBody>
      </p:sp>
      <p:sp>
        <p:nvSpPr>
          <p:cNvPr id="3" name="Text Placeholder 2">
            <a:extLst>
              <a:ext uri="{FF2B5EF4-FFF2-40B4-BE49-F238E27FC236}">
                <a16:creationId xmlns:a16="http://schemas.microsoft.com/office/drawing/2014/main" id="{53A6B2BC-2725-73D9-CB1A-FCCD1C213BA5}"/>
              </a:ext>
            </a:extLst>
          </p:cNvPr>
          <p:cNvSpPr>
            <a:spLocks noGrp="1"/>
          </p:cNvSpPr>
          <p:nvPr>
            <p:ph type="body" sz="quarter" idx="14"/>
          </p:nvPr>
        </p:nvSpPr>
        <p:spPr/>
        <p:txBody>
          <a:bodyPr/>
          <a:lstStyle/>
          <a:p>
            <a:r>
              <a:rPr lang="en-US" dirty="0"/>
              <a:t>Schema Matching Tools, cont.</a:t>
            </a:r>
          </a:p>
        </p:txBody>
      </p:sp>
      <p:pic>
        <p:nvPicPr>
          <p:cNvPr id="4" name="Picture 6">
            <a:extLst>
              <a:ext uri="{FF2B5EF4-FFF2-40B4-BE49-F238E27FC236}">
                <a16:creationId xmlns:a16="http://schemas.microsoft.com/office/drawing/2014/main" id="{7ACC5200-3AAF-8559-5FFD-6508D5699F0B}"/>
              </a:ext>
            </a:extLst>
          </p:cNvPr>
          <p:cNvPicPr>
            <a:picLocks noChangeAspect="1" noChangeArrowheads="1"/>
          </p:cNvPicPr>
          <p:nvPr/>
        </p:nvPicPr>
        <p:blipFill>
          <a:blip r:embed="rId2" cstate="print"/>
          <a:srcRect l="6285" t="16016" r="2142" b="17969"/>
          <a:stretch>
            <a:fillRect/>
          </a:stretch>
        </p:blipFill>
        <p:spPr bwMode="auto">
          <a:xfrm>
            <a:off x="3952333" y="1278637"/>
            <a:ext cx="5001462" cy="2637239"/>
          </a:xfrm>
          <a:prstGeom prst="rect">
            <a:avLst/>
          </a:prstGeom>
          <a:noFill/>
          <a:ln w="9525" algn="ctr">
            <a:noFill/>
            <a:miter lim="800000"/>
            <a:headEnd/>
            <a:tailEnd/>
          </a:ln>
          <a:effectLst/>
        </p:spPr>
      </p:pic>
      <p:pic>
        <p:nvPicPr>
          <p:cNvPr id="5" name="Picture 4">
            <a:extLst>
              <a:ext uri="{FF2B5EF4-FFF2-40B4-BE49-F238E27FC236}">
                <a16:creationId xmlns:a16="http://schemas.microsoft.com/office/drawing/2014/main" id="{0AAA5F1D-84A6-38F1-9043-FE1A034CB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886" y="2597256"/>
            <a:ext cx="3833435" cy="3014769"/>
          </a:xfrm>
          <a:prstGeom prst="rect">
            <a:avLst/>
          </a:prstGeom>
        </p:spPr>
      </p:pic>
      <p:sp>
        <p:nvSpPr>
          <p:cNvPr id="6" name="Rectangle 5">
            <a:extLst>
              <a:ext uri="{FF2B5EF4-FFF2-40B4-BE49-F238E27FC236}">
                <a16:creationId xmlns:a16="http://schemas.microsoft.com/office/drawing/2014/main" id="{F998163C-D42C-A4AC-E44E-2A7D443130EF}"/>
              </a:ext>
            </a:extLst>
          </p:cNvPr>
          <p:cNvSpPr/>
          <p:nvPr/>
        </p:nvSpPr>
        <p:spPr>
          <a:xfrm>
            <a:off x="5708547" y="4036521"/>
            <a:ext cx="2170444"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4"/>
              </a:rPr>
              <a:t>https://dbs.uni-leipzig.de/</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de/Research/coma.html</a:t>
            </a:r>
            <a:r>
              <a:rPr lang="en-US" sz="1400" dirty="0">
                <a:latin typeface="Calibri" panose="020F0502020204030204" pitchFamily="34" charset="0"/>
                <a:cs typeface="Calibri" panose="020F0502020204030204" pitchFamily="34" charset="0"/>
              </a:rPr>
              <a:t>]</a:t>
            </a:r>
          </a:p>
        </p:txBody>
      </p:sp>
      <p:pic>
        <p:nvPicPr>
          <p:cNvPr id="7" name="Picture 154">
            <a:extLst>
              <a:ext uri="{FF2B5EF4-FFF2-40B4-BE49-F238E27FC236}">
                <a16:creationId xmlns:a16="http://schemas.microsoft.com/office/drawing/2014/main" id="{BFAB7AD3-62CB-5F08-422A-DDA3727B76AE}"/>
              </a:ext>
            </a:extLst>
          </p:cNvPr>
          <p:cNvPicPr>
            <a:picLocks noChangeAspect="1" noChangeArrowheads="1"/>
          </p:cNvPicPr>
          <p:nvPr/>
        </p:nvPicPr>
        <p:blipFill>
          <a:blip r:embed="rId5" cstate="print"/>
          <a:srcRect r="1077"/>
          <a:stretch>
            <a:fillRect/>
          </a:stretch>
        </p:blipFill>
        <p:spPr bwMode="auto">
          <a:xfrm>
            <a:off x="8530848" y="825206"/>
            <a:ext cx="1893887" cy="298450"/>
          </a:xfrm>
          <a:prstGeom prst="rect">
            <a:avLst/>
          </a:prstGeom>
          <a:noFill/>
          <a:ln w="9525" algn="ctr">
            <a:noFill/>
            <a:miter lim="800000"/>
            <a:headEnd/>
            <a:tailEnd/>
          </a:ln>
          <a:effectLst/>
        </p:spPr>
      </p:pic>
      <p:sp>
        <p:nvSpPr>
          <p:cNvPr id="8" name="Rectangle 7">
            <a:extLst>
              <a:ext uri="{FF2B5EF4-FFF2-40B4-BE49-F238E27FC236}">
                <a16:creationId xmlns:a16="http://schemas.microsoft.com/office/drawing/2014/main" id="{137CBE6F-06D4-EF09-0CE9-8F796605398D}"/>
              </a:ext>
            </a:extLst>
          </p:cNvPr>
          <p:cNvSpPr/>
          <p:nvPr/>
        </p:nvSpPr>
        <p:spPr>
          <a:xfrm>
            <a:off x="7727129" y="293842"/>
            <a:ext cx="2762250" cy="523220"/>
          </a:xfrm>
          <a:prstGeom prst="rect">
            <a:avLst/>
          </a:prstGeom>
        </p:spPr>
        <p:txBody>
          <a:bodyPr wrap="square">
            <a:spAutoFit/>
          </a:bodyPr>
          <a:lstStyle/>
          <a:p>
            <a:pPr algn="r"/>
            <a:r>
              <a:rPr lang="en-US" sz="1400" b="1" dirty="0">
                <a:solidFill>
                  <a:schemeClr val="accent1"/>
                </a:solidFill>
                <a:latin typeface="Calibri" panose="020F0502020204030204" pitchFamily="34" charset="0"/>
                <a:cs typeface="Calibri" panose="020F0502020204030204" pitchFamily="34" charset="0"/>
              </a:rPr>
              <a:t>COMA</a:t>
            </a:r>
            <a:r>
              <a:rPr lang="en-US" sz="1400" dirty="0">
                <a:latin typeface="Calibri" panose="020F0502020204030204" pitchFamily="34" charset="0"/>
                <a:cs typeface="Calibri" panose="020F0502020204030204" pitchFamily="34" charset="0"/>
              </a:rPr>
              <a:t> system for </a:t>
            </a:r>
            <a:r>
              <a:rPr lang="en-US" sz="1400" b="1" dirty="0">
                <a:solidFill>
                  <a:schemeClr val="accent1"/>
                </a:solidFill>
                <a:latin typeface="Calibri" panose="020F0502020204030204" pitchFamily="34" charset="0"/>
                <a:cs typeface="Calibri" panose="020F0502020204030204" pitchFamily="34" charset="0"/>
              </a:rPr>
              <a:t>co</a:t>
            </a:r>
            <a:r>
              <a:rPr lang="en-US" sz="1400" dirty="0">
                <a:latin typeface="Calibri" panose="020F0502020204030204" pitchFamily="34" charset="0"/>
                <a:cs typeface="Calibri" panose="020F0502020204030204" pitchFamily="34" charset="0"/>
              </a:rPr>
              <a:t>mbining </a:t>
            </a:r>
            <a:r>
              <a:rPr lang="en-US" sz="1400" b="1" dirty="0">
                <a:solidFill>
                  <a:schemeClr val="accent1"/>
                </a:solidFill>
                <a:latin typeface="Calibri" panose="020F0502020204030204" pitchFamily="34" charset="0"/>
                <a:cs typeface="Calibri" panose="020F0502020204030204" pitchFamily="34" charset="0"/>
              </a:rPr>
              <a:t>ma</a:t>
            </a:r>
            <a:r>
              <a:rPr lang="en-US" sz="1400" dirty="0">
                <a:latin typeface="Calibri" panose="020F0502020204030204" pitchFamily="34" charset="0"/>
                <a:cs typeface="Calibri" panose="020F0502020204030204" pitchFamily="34" charset="0"/>
              </a:rPr>
              <a:t>tch algorithms in a flexible way)</a:t>
            </a:r>
          </a:p>
        </p:txBody>
      </p:sp>
      <p:pic>
        <p:nvPicPr>
          <p:cNvPr id="9" name="Picture 8">
            <a:extLst>
              <a:ext uri="{FF2B5EF4-FFF2-40B4-BE49-F238E27FC236}">
                <a16:creationId xmlns:a16="http://schemas.microsoft.com/office/drawing/2014/main" id="{21B1A730-51DE-8024-BA8E-D98329CC2E1F}"/>
              </a:ext>
            </a:extLst>
          </p:cNvPr>
          <p:cNvPicPr>
            <a:picLocks noChangeAspect="1"/>
          </p:cNvPicPr>
          <p:nvPr/>
        </p:nvPicPr>
        <p:blipFill>
          <a:blip r:embed="rId6"/>
          <a:stretch>
            <a:fillRect/>
          </a:stretch>
        </p:blipFill>
        <p:spPr>
          <a:xfrm>
            <a:off x="589867" y="1831759"/>
            <a:ext cx="455255" cy="640080"/>
          </a:xfrm>
          <a:prstGeom prst="rect">
            <a:avLst/>
          </a:prstGeom>
          <a:ln w="25400">
            <a:solidFill>
              <a:srgbClr val="7889FB"/>
            </a:solidFill>
          </a:ln>
        </p:spPr>
      </p:pic>
      <p:pic>
        <p:nvPicPr>
          <p:cNvPr id="10" name="Picture 9">
            <a:extLst>
              <a:ext uri="{FF2B5EF4-FFF2-40B4-BE49-F238E27FC236}">
                <a16:creationId xmlns:a16="http://schemas.microsoft.com/office/drawing/2014/main" id="{0248FF4C-1CC0-D7ED-FBEC-400F62CA4566}"/>
              </a:ext>
            </a:extLst>
          </p:cNvPr>
          <p:cNvPicPr>
            <a:picLocks noChangeAspect="1"/>
          </p:cNvPicPr>
          <p:nvPr/>
        </p:nvPicPr>
        <p:blipFill>
          <a:blip r:embed="rId7"/>
          <a:stretch>
            <a:fillRect/>
          </a:stretch>
        </p:blipFill>
        <p:spPr>
          <a:xfrm>
            <a:off x="590057" y="2695764"/>
            <a:ext cx="455065" cy="640080"/>
          </a:xfrm>
          <a:prstGeom prst="rect">
            <a:avLst/>
          </a:prstGeom>
          <a:ln w="25400">
            <a:solidFill>
              <a:srgbClr val="7889FB"/>
            </a:solidFill>
          </a:ln>
        </p:spPr>
      </p:pic>
      <p:sp>
        <p:nvSpPr>
          <p:cNvPr id="11" name="TextBox 10">
            <a:extLst>
              <a:ext uri="{FF2B5EF4-FFF2-40B4-BE49-F238E27FC236}">
                <a16:creationId xmlns:a16="http://schemas.microsoft.com/office/drawing/2014/main" id="{B97CA29E-DA83-7EBC-6430-A0903E4BB52C}"/>
              </a:ext>
            </a:extLst>
          </p:cNvPr>
          <p:cNvSpPr txBox="1"/>
          <p:nvPr/>
        </p:nvSpPr>
        <p:spPr>
          <a:xfrm>
            <a:off x="1154828" y="2567084"/>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Hong Hai Do,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Erhard Rahm: Schema and ontology matching with COMA++.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41289C9-49AC-FDBA-9812-A274293BE53F}"/>
              </a:ext>
            </a:extLst>
          </p:cNvPr>
          <p:cNvSpPr txBox="1"/>
          <p:nvPr/>
        </p:nvSpPr>
        <p:spPr>
          <a:xfrm>
            <a:off x="1156505" y="1684507"/>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[Hong Hai Do, Erhard Rahm: COMA - A System for Flexible Combination of Schema Matching Approaches. </a:t>
            </a:r>
            <a:r>
              <a:rPr lang="en-US" sz="1400" b="1" dirty="0">
                <a:latin typeface="Calibri" panose="020F0502020204030204" pitchFamily="34" charset="0"/>
                <a:cs typeface="Calibri" panose="020F0502020204030204" pitchFamily="34" charset="0"/>
              </a:rPr>
              <a:t>VLDB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76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CBA30-CEB7-F9CD-6309-AA8B9B64A0C6}"/>
              </a:ext>
            </a:extLst>
          </p:cNvPr>
          <p:cNvSpPr>
            <a:spLocks noGrp="1"/>
          </p:cNvSpPr>
          <p:nvPr>
            <p:ph type="body" sz="quarter" idx="14"/>
          </p:nvPr>
        </p:nvSpPr>
        <p:spPr/>
        <p:txBody>
          <a:bodyPr/>
          <a:lstStyle/>
          <a:p>
            <a:r>
              <a:rPr lang="en-US" dirty="0"/>
              <a:t>Schema Mapping</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49BC2FA6-5064-AFC8-7CE7-01728C071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69955840-9C22-D004-4F61-79BD96973FFC}"/>
              </a:ext>
            </a:extLst>
          </p:cNvPr>
          <p:cNvSpPr/>
          <p:nvPr/>
        </p:nvSpPr>
        <p:spPr>
          <a:xfrm>
            <a:off x="2849357"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32ACBAC7-B9DA-1990-FDE3-07762B1993A3}"/>
              </a:ext>
            </a:extLst>
          </p:cNvPr>
          <p:cNvSpPr/>
          <p:nvPr/>
        </p:nvSpPr>
        <p:spPr>
          <a:xfrm>
            <a:off x="5254103" y="4395522"/>
            <a:ext cx="173836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5A472787-DDA9-C1AF-6C79-6511ED1D43BB}"/>
              </a:ext>
            </a:extLst>
          </p:cNvPr>
          <p:cNvSpPr/>
          <p:nvPr/>
        </p:nvSpPr>
        <p:spPr>
          <a:xfrm>
            <a:off x="7648599"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77CE134B-BA71-6FE4-424A-8F7D1BC79339}"/>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33E4F9-D754-B793-7296-249F5555CAEA}"/>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112DD92-729F-602B-68AB-F61E6E7DD564}"/>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23EC4E7B-6FB4-1960-B61F-DDB1765F9990}"/>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B1479C29-F8BE-40AF-F712-65B563636372}"/>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8E26F009-7925-46A1-A6F3-C272A7E6BCFD}"/>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7F087D8C-30A3-8146-D585-CF8CB40D3A02}"/>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E6BBDBA7-534B-5758-79B9-B8C6C8C7840E}"/>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2BEA3B1-D24C-3F94-47B5-54134F2F7EE7}"/>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F536D871-E173-27A3-9DB5-97AF313CB9AB}"/>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14AF6669-5B01-8057-C5E3-1F1452308A2C}"/>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72FFC70E-5777-A0A4-D3A4-D0D83B2F8BD7}"/>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BF373406-158F-E6BB-ED94-E17A137DA949}"/>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F596BF5-9307-A87C-AE63-EC7A664C115E}"/>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7A99CFBA-E147-8FDA-3BF6-608B61FA3524}"/>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0E11434-78A2-C98D-1C1D-259753F634B5}"/>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45EAEFAD-3354-0A1B-FC43-548F0AF5F02C}"/>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3E0468B0-10FF-E695-601D-4E3B0E70B935}"/>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693B51BE-A10C-E702-4D03-D9889E4D479F}"/>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C7552AFF-F50C-A8A6-7D05-C0E8188047CA}"/>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568C0908-8284-EE7C-221A-A85CEE944B8F}"/>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82C0DA9D-912F-D9A2-7AA6-53B136921F4D}"/>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6A5013C9-3DF4-9F42-A775-266FD0138AE0}"/>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CFE1A746-6E12-6F88-C63B-82ECC3C03E0A}"/>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4C3D4189-8863-DF45-1FF5-79873416F411}"/>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38FCFA2A-1DA6-FD7F-9A49-46F30402207E}"/>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8CD75CE-A96E-DD66-AC6B-42DDE828AFB8}"/>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5AC15232-599F-8260-C2FC-8C982A0327F5}"/>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9DE9F7B-EE8F-B0D3-9401-99F5253EFAF9}"/>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8A06786F-96BE-099A-4A01-FEBD23C1EF98}"/>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28FD1DA3-012B-6925-A2F0-B24969F27954}"/>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051173C-7B57-A1FB-2EC7-24E1A2AC9F5F}"/>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13F68B5-AD08-35B9-55BD-848E38C4B51C}"/>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1E5101C-3345-4866-B3A4-18A752116EB8}"/>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FA94FDE-2E21-F0AA-3B28-2F5E96090F7D}"/>
              </a:ext>
            </a:extLst>
          </p:cNvPr>
          <p:cNvPicPr>
            <a:picLocks noChangeAspect="1"/>
          </p:cNvPicPr>
          <p:nvPr/>
        </p:nvPicPr>
        <p:blipFill>
          <a:blip r:embed="rId3"/>
          <a:stretch>
            <a:fillRect/>
          </a:stretch>
        </p:blipFill>
        <p:spPr>
          <a:xfrm>
            <a:off x="9642884" y="408970"/>
            <a:ext cx="778100" cy="548640"/>
          </a:xfrm>
          <a:prstGeom prst="rect">
            <a:avLst/>
          </a:prstGeom>
          <a:ln w="25400">
            <a:solidFill>
              <a:srgbClr val="7889FB"/>
            </a:solidFill>
          </a:ln>
        </p:spPr>
      </p:pic>
      <p:sp>
        <p:nvSpPr>
          <p:cNvPr id="43" name="TextBox 42">
            <a:extLst>
              <a:ext uri="{FF2B5EF4-FFF2-40B4-BE49-F238E27FC236}">
                <a16:creationId xmlns:a16="http://schemas.microsoft.com/office/drawing/2014/main" id="{476F09C3-0948-C546-D57F-FB3166C7E4C6}"/>
              </a:ext>
            </a:extLst>
          </p:cNvPr>
          <p:cNvSpPr txBox="1"/>
          <p:nvPr/>
        </p:nvSpPr>
        <p:spPr>
          <a:xfrm>
            <a:off x="6261058" y="335343"/>
            <a:ext cx="320542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Informationsintegration</a:t>
            </a:r>
            <a:r>
              <a:rPr lang="en-US" sz="1400" dirty="0">
                <a:latin typeface="Calibri" panose="020F0502020204030204" pitchFamily="34" charset="0"/>
                <a:cs typeface="Calibri" panose="020F0502020204030204" pitchFamily="34" charset="0"/>
              </a:rPr>
              <a:t> – Schema Mapping, HPI Lecture, 2012]</a:t>
            </a:r>
          </a:p>
        </p:txBody>
      </p:sp>
    </p:spTree>
    <p:extLst>
      <p:ext uri="{BB962C8B-B14F-4D97-AF65-F5344CB8AC3E}">
        <p14:creationId xmlns:p14="http://schemas.microsoft.com/office/powerpoint/2010/main" val="121106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47E844-6696-0170-5718-5A7FDCE3AB40}"/>
              </a:ext>
            </a:extLst>
          </p:cNvPr>
          <p:cNvSpPr>
            <a:spLocks noGrp="1"/>
          </p:cNvSpPr>
          <p:nvPr>
            <p:ph type="body" sz="quarter" idx="18"/>
          </p:nvPr>
        </p:nvSpPr>
        <p:spPr/>
        <p:txBody>
          <a:bodyPr/>
          <a:lstStyle/>
          <a:p>
            <a:r>
              <a:rPr lang="en-US" dirty="0"/>
              <a:t>Problem</a:t>
            </a:r>
          </a:p>
          <a:p>
            <a:pPr lvl="1"/>
            <a:r>
              <a:rPr lang="en-US" b="1" dirty="0">
                <a:solidFill>
                  <a:srgbClr val="7889FB"/>
                </a:solidFill>
              </a:rPr>
              <a:t>Given:</a:t>
            </a:r>
            <a:r>
              <a:rPr lang="en-US" dirty="0"/>
              <a:t> two schemas w/ high-level mapping</a:t>
            </a:r>
          </a:p>
          <a:p>
            <a:pPr lvl="1"/>
            <a:r>
              <a:rPr lang="en-US" dirty="0"/>
              <a:t>Generate concrete transformation program/query (SQL, XSLT, XQuery)</a:t>
            </a:r>
            <a:endParaRPr lang="en-US" sz="1000" dirty="0"/>
          </a:p>
          <a:p>
            <a:r>
              <a:rPr lang="en-US" dirty="0"/>
              <a:t>Schema Mapping Process </a:t>
            </a:r>
            <a:r>
              <a:rPr lang="en-US" b="0" dirty="0"/>
              <a:t>(systematic lowering)</a:t>
            </a:r>
          </a:p>
          <a:p>
            <a:pPr lvl="1"/>
            <a:r>
              <a:rPr lang="en-US" b="1" dirty="0">
                <a:solidFill>
                  <a:schemeClr val="accent1"/>
                </a:solidFill>
              </a:rPr>
              <a:t>High-level mapping:</a:t>
            </a:r>
            <a:r>
              <a:rPr lang="en-US" dirty="0"/>
              <a:t> intra- and inter-schema correspondences</a:t>
            </a:r>
          </a:p>
          <a:p>
            <a:pPr lvl="1"/>
            <a:r>
              <a:rPr lang="en-US" b="1" dirty="0">
                <a:solidFill>
                  <a:schemeClr val="accent1"/>
                </a:solidFill>
              </a:rPr>
              <a:t>Low-level mapping:</a:t>
            </a:r>
            <a:r>
              <a:rPr lang="en-US" dirty="0"/>
              <a:t> mapping that ensures consistency with constraints of target schema and user intend</a:t>
            </a:r>
          </a:p>
          <a:p>
            <a:pPr lvl="1"/>
            <a:r>
              <a:rPr lang="en-US" b="1" dirty="0">
                <a:solidFill>
                  <a:schemeClr val="accent1"/>
                </a:solidFill>
              </a:rPr>
              <a:t>Transformation query:</a:t>
            </a:r>
            <a:r>
              <a:rPr lang="en-US" dirty="0"/>
              <a:t> transformation from one into the other schema, backend-specific (query generation)</a:t>
            </a:r>
          </a:p>
          <a:p>
            <a:pPr lvl="1"/>
            <a:endParaRPr lang="en-US" dirty="0"/>
          </a:p>
          <a:p>
            <a:r>
              <a:rPr lang="en-US" dirty="0"/>
              <a:t>Example</a:t>
            </a:r>
          </a:p>
        </p:txBody>
      </p:sp>
      <p:sp>
        <p:nvSpPr>
          <p:cNvPr id="4" name="Text Placeholder 3">
            <a:extLst>
              <a:ext uri="{FF2B5EF4-FFF2-40B4-BE49-F238E27FC236}">
                <a16:creationId xmlns:a16="http://schemas.microsoft.com/office/drawing/2014/main" id="{135A36AF-1780-C839-B8AD-22C48D040D8A}"/>
              </a:ext>
            </a:extLst>
          </p:cNvPr>
          <p:cNvSpPr>
            <a:spLocks noGrp="1"/>
          </p:cNvSpPr>
          <p:nvPr>
            <p:ph type="body" sz="quarter" idx="14"/>
          </p:nvPr>
        </p:nvSpPr>
        <p:spPr/>
        <p:txBody>
          <a:bodyPr/>
          <a:lstStyle/>
          <a:p>
            <a:r>
              <a:rPr lang="en-US" dirty="0"/>
              <a:t>Schema Mapping Overview</a:t>
            </a:r>
          </a:p>
        </p:txBody>
      </p:sp>
      <p:graphicFrame>
        <p:nvGraphicFramePr>
          <p:cNvPr id="2" name="Table 1">
            <a:extLst>
              <a:ext uri="{FF2B5EF4-FFF2-40B4-BE49-F238E27FC236}">
                <a16:creationId xmlns:a16="http://schemas.microsoft.com/office/drawing/2014/main" id="{F18CDC33-18CC-F1C3-9C12-E3121DF32D98}"/>
              </a:ext>
            </a:extLst>
          </p:cNvPr>
          <p:cNvGraphicFramePr>
            <a:graphicFrameLocks noGrp="1"/>
          </p:cNvGraphicFramePr>
          <p:nvPr>
            <p:extLst>
              <p:ext uri="{D42A27DB-BD31-4B8C-83A1-F6EECF244321}">
                <p14:modId xmlns:p14="http://schemas.microsoft.com/office/powerpoint/2010/main" val="1888739357"/>
              </p:ext>
            </p:extLst>
          </p:nvPr>
        </p:nvGraphicFramePr>
        <p:xfrm>
          <a:off x="2323870" y="4017723"/>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bl>
          </a:graphicData>
        </a:graphic>
      </p:graphicFrame>
      <p:graphicFrame>
        <p:nvGraphicFramePr>
          <p:cNvPr id="3" name="Table 2">
            <a:extLst>
              <a:ext uri="{FF2B5EF4-FFF2-40B4-BE49-F238E27FC236}">
                <a16:creationId xmlns:a16="http://schemas.microsoft.com/office/drawing/2014/main" id="{9811B643-4754-9977-4D74-78A745EAFC9E}"/>
              </a:ext>
            </a:extLst>
          </p:cNvPr>
          <p:cNvGraphicFramePr>
            <a:graphicFrameLocks noGrp="1"/>
          </p:cNvGraphicFramePr>
          <p:nvPr>
            <p:extLst>
              <p:ext uri="{D42A27DB-BD31-4B8C-83A1-F6EECF244321}">
                <p14:modId xmlns:p14="http://schemas.microsoft.com/office/powerpoint/2010/main" val="1742316999"/>
              </p:ext>
            </p:extLst>
          </p:nvPr>
        </p:nvGraphicFramePr>
        <p:xfrm>
          <a:off x="3732319" y="4029448"/>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bl>
          </a:graphicData>
        </a:graphic>
      </p:graphicFrame>
      <p:sp>
        <p:nvSpPr>
          <p:cNvPr id="6" name="TextBox 5">
            <a:extLst>
              <a:ext uri="{FF2B5EF4-FFF2-40B4-BE49-F238E27FC236}">
                <a16:creationId xmlns:a16="http://schemas.microsoft.com/office/drawing/2014/main" id="{D46C45D2-17F0-2CCE-5AB3-BFA1EDC42AAC}"/>
              </a:ext>
            </a:extLst>
          </p:cNvPr>
          <p:cNvSpPr txBox="1"/>
          <p:nvPr/>
        </p:nvSpPr>
        <p:spPr>
          <a:xfrm>
            <a:off x="5848573" y="4080467"/>
            <a:ext cx="3346099" cy="1077218"/>
          </a:xfrm>
          <a:prstGeom prst="rect">
            <a:avLst/>
          </a:prstGeom>
          <a:noFill/>
        </p:spPr>
        <p:txBody>
          <a:bodyPr wrap="square" lIns="0" rIns="0" rtlCol="0">
            <a:spAutoFit/>
          </a:bodyPr>
          <a:lstStyle/>
          <a:p>
            <a:r>
              <a:rPr lang="en-US" sz="1600" b="1" dirty="0">
                <a:solidFill>
                  <a:schemeClr val="accent1"/>
                </a:solidFill>
                <a:latin typeface="Calibri" panose="020F0502020204030204" pitchFamily="34" charset="0"/>
                <a:cs typeface="Calibri" panose="020F0502020204030204" pitchFamily="34" charset="0"/>
              </a:rPr>
              <a:t>Transformation Query:</a:t>
            </a:r>
          </a:p>
          <a:p>
            <a:r>
              <a:rPr lang="en-US" sz="1600" b="1" dirty="0">
                <a:latin typeface="Consolas" panose="020B0609020204030204" pitchFamily="49" charset="0"/>
                <a:cs typeface="Calibri" panose="020F0502020204030204" pitchFamily="34" charset="0"/>
              </a:rPr>
              <a:t>INSERT INTO </a:t>
            </a:r>
            <a:r>
              <a:rPr lang="en-US" sz="1600" dirty="0">
                <a:latin typeface="Consolas" panose="020B0609020204030204" pitchFamily="49" charset="0"/>
                <a:cs typeface="Calibri" panose="020F0502020204030204" pitchFamily="34" charset="0"/>
              </a:rPr>
              <a:t>Publication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artPK</a:t>
            </a:r>
            <a:r>
              <a:rPr lang="en-US" sz="1600" dirty="0">
                <a:latin typeface="Consolas" panose="020B0609020204030204" pitchFamily="49" charset="0"/>
                <a:cs typeface="Calibri" panose="020F0502020204030204" pitchFamily="34" charset="0"/>
              </a:rPr>
              <a:t>, title, </a:t>
            </a:r>
            <a:r>
              <a:rPr lang="en-US" sz="1600" b="1" dirty="0">
                <a:latin typeface="Consolas" panose="020B0609020204030204" pitchFamily="49" charset="0"/>
                <a:cs typeface="Calibri" panose="020F0502020204030204" pitchFamily="34" charset="0"/>
              </a:rPr>
              <a:t>NULL</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Article</a:t>
            </a:r>
          </a:p>
        </p:txBody>
      </p:sp>
      <p:sp>
        <p:nvSpPr>
          <p:cNvPr id="7" name="Right Arrow 11">
            <a:extLst>
              <a:ext uri="{FF2B5EF4-FFF2-40B4-BE49-F238E27FC236}">
                <a16:creationId xmlns:a16="http://schemas.microsoft.com/office/drawing/2014/main" id="{4A58434B-D94D-F1F3-0724-D0624B03460A}"/>
              </a:ext>
            </a:extLst>
          </p:cNvPr>
          <p:cNvSpPr/>
          <p:nvPr/>
        </p:nvSpPr>
        <p:spPr>
          <a:xfrm>
            <a:off x="5434252" y="4520643"/>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8" name="Straight Arrow Connector 7">
            <a:extLst>
              <a:ext uri="{FF2B5EF4-FFF2-40B4-BE49-F238E27FC236}">
                <a16:creationId xmlns:a16="http://schemas.microsoft.com/office/drawing/2014/main" id="{A48841A3-0BED-CB1B-F9E3-39822DFC9A9A}"/>
              </a:ext>
            </a:extLst>
          </p:cNvPr>
          <p:cNvCxnSpPr>
            <a:stCxn id="2" idx="3"/>
          </p:cNvCxnSpPr>
          <p:nvPr/>
        </p:nvCxnSpPr>
        <p:spPr>
          <a:xfrm>
            <a:off x="3386726" y="4520643"/>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DB265F-9B13-DCA1-52EA-4AA43F799840}"/>
              </a:ext>
            </a:extLst>
          </p:cNvPr>
          <p:cNvCxnSpPr/>
          <p:nvPr/>
        </p:nvCxnSpPr>
        <p:spPr>
          <a:xfrm>
            <a:off x="3386726" y="4841508"/>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3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7752A-3C19-3D7B-F46B-F552950D5116}"/>
              </a:ext>
            </a:extLst>
          </p:cNvPr>
          <p:cNvSpPr>
            <a:spLocks noGrp="1"/>
          </p:cNvSpPr>
          <p:nvPr>
            <p:ph type="body" sz="quarter" idx="18"/>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p:txBody>
      </p:sp>
      <p:sp>
        <p:nvSpPr>
          <p:cNvPr id="3" name="Text Placeholder 2">
            <a:extLst>
              <a:ext uri="{FF2B5EF4-FFF2-40B4-BE49-F238E27FC236}">
                <a16:creationId xmlns:a16="http://schemas.microsoft.com/office/drawing/2014/main" id="{5A53A55A-84FA-DA28-D1A0-B8512BB22EB9}"/>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372850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73A64-D2FD-6147-A142-7AFF2C8C88DC}"/>
              </a:ext>
            </a:extLst>
          </p:cNvPr>
          <p:cNvSpPr>
            <a:spLocks noGrp="1"/>
          </p:cNvSpPr>
          <p:nvPr>
            <p:ph type="body" sz="quarter" idx="18"/>
          </p:nvPr>
        </p:nvSpPr>
        <p:spPr/>
        <p:txBody>
          <a:bodyPr/>
          <a:lstStyle/>
          <a:p>
            <a:r>
              <a:rPr lang="en-US" dirty="0"/>
              <a:t>Without Intra-Schema</a:t>
            </a:r>
            <a:br>
              <a:rPr lang="en-US" dirty="0"/>
            </a:br>
            <a:r>
              <a:rPr lang="en-US" dirty="0"/>
              <a:t>Correspondences</a:t>
            </a:r>
          </a:p>
          <a:p>
            <a:endParaRPr lang="en-US" dirty="0"/>
          </a:p>
        </p:txBody>
      </p:sp>
      <p:sp>
        <p:nvSpPr>
          <p:cNvPr id="3" name="Text Placeholder 2">
            <a:extLst>
              <a:ext uri="{FF2B5EF4-FFF2-40B4-BE49-F238E27FC236}">
                <a16:creationId xmlns:a16="http://schemas.microsoft.com/office/drawing/2014/main" id="{ED3325EF-F168-7A09-A3EE-B300C7B853BC}"/>
              </a:ext>
            </a:extLst>
          </p:cNvPr>
          <p:cNvSpPr>
            <a:spLocks noGrp="1"/>
          </p:cNvSpPr>
          <p:nvPr>
            <p:ph type="body" sz="quarter" idx="14"/>
          </p:nvPr>
        </p:nvSpPr>
        <p:spPr/>
        <p:txBody>
          <a:bodyPr/>
          <a:lstStyle/>
          <a:p>
            <a:r>
              <a:rPr lang="en-US" dirty="0"/>
              <a:t>Mapping Interpretations</a:t>
            </a:r>
          </a:p>
        </p:txBody>
      </p:sp>
      <p:graphicFrame>
        <p:nvGraphicFramePr>
          <p:cNvPr id="4" name="Table 3">
            <a:extLst>
              <a:ext uri="{FF2B5EF4-FFF2-40B4-BE49-F238E27FC236}">
                <a16:creationId xmlns:a16="http://schemas.microsoft.com/office/drawing/2014/main" id="{AED5BC45-58E6-05BB-0030-BD3D76B6EED4}"/>
              </a:ext>
            </a:extLst>
          </p:cNvPr>
          <p:cNvGraphicFramePr>
            <a:graphicFrameLocks noGrp="1"/>
          </p:cNvGraphicFramePr>
          <p:nvPr>
            <p:extLst>
              <p:ext uri="{D42A27DB-BD31-4B8C-83A1-F6EECF244321}">
                <p14:modId xmlns:p14="http://schemas.microsoft.com/office/powerpoint/2010/main" val="1667072766"/>
              </p:ext>
            </p:extLst>
          </p:nvPr>
        </p:nvGraphicFramePr>
        <p:xfrm>
          <a:off x="1588896" y="2280752"/>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D3C36464-57B6-C9A7-DCC8-70B00A5C4A9C}"/>
              </a:ext>
            </a:extLst>
          </p:cNvPr>
          <p:cNvGraphicFramePr>
            <a:graphicFrameLocks noGrp="1"/>
          </p:cNvGraphicFramePr>
          <p:nvPr>
            <p:extLst>
              <p:ext uri="{D42A27DB-BD31-4B8C-83A1-F6EECF244321}">
                <p14:modId xmlns:p14="http://schemas.microsoft.com/office/powerpoint/2010/main" val="387495687"/>
              </p:ext>
            </p:extLst>
          </p:nvPr>
        </p:nvGraphicFramePr>
        <p:xfrm>
          <a:off x="3321945" y="2282596"/>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995A6045-AE06-D94E-9E31-1B65A0A2C6CE}"/>
              </a:ext>
            </a:extLst>
          </p:cNvPr>
          <p:cNvGraphicFramePr>
            <a:graphicFrameLocks noGrp="1"/>
          </p:cNvGraphicFramePr>
          <p:nvPr>
            <p:extLst>
              <p:ext uri="{D42A27DB-BD31-4B8C-83A1-F6EECF244321}">
                <p14:modId xmlns:p14="http://schemas.microsoft.com/office/powerpoint/2010/main" val="3810832869"/>
              </p:ext>
            </p:extLst>
          </p:nvPr>
        </p:nvGraphicFramePr>
        <p:xfrm>
          <a:off x="1588896" y="3707574"/>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8269104C-1A6E-B8AB-1EB2-65C802A445BE}"/>
              </a:ext>
            </a:extLst>
          </p:cNvPr>
          <p:cNvCxnSpPr/>
          <p:nvPr/>
        </p:nvCxnSpPr>
        <p:spPr>
          <a:xfrm>
            <a:off x="2651752" y="2761230"/>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B61C52-2671-F853-CB68-866D5253F3A4}"/>
              </a:ext>
            </a:extLst>
          </p:cNvPr>
          <p:cNvCxnSpPr>
            <a:endCxn id="5" idx="1"/>
          </p:cNvCxnSpPr>
          <p:nvPr/>
        </p:nvCxnSpPr>
        <p:spPr>
          <a:xfrm flipV="1">
            <a:off x="2651752" y="3120796"/>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CD6791-FC1E-FED3-0590-7AB1D1A00A8D}"/>
              </a:ext>
            </a:extLst>
          </p:cNvPr>
          <p:cNvCxnSpPr/>
          <p:nvPr/>
        </p:nvCxnSpPr>
        <p:spPr>
          <a:xfrm flipV="1">
            <a:off x="2651752" y="3789510"/>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985060-BB2A-0072-1B21-6725C7FDF654}"/>
              </a:ext>
            </a:extLst>
          </p:cNvPr>
          <p:cNvSpPr txBox="1"/>
          <p:nvPr/>
        </p:nvSpPr>
        <p:spPr>
          <a:xfrm>
            <a:off x="5677095" y="1361917"/>
            <a:ext cx="3225519" cy="341632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title, </a:t>
            </a:r>
          </a:p>
          <a:p>
            <a:r>
              <a:rPr lang="en-US" b="1" dirty="0">
                <a:latin typeface="Consolas" panose="020B0609020204030204" pitchFamily="49" charset="0"/>
                <a:cs typeface="Calibri" panose="020F0502020204030204" pitchFamily="34" charset="0"/>
              </a:rPr>
              <a:t>          NULL AS </a:t>
            </a:r>
            <a:r>
              <a:rPr lang="en-US" dirty="0">
                <a:latin typeface="Consolas" panose="020B0609020204030204" pitchFamily="49" charset="0"/>
                <a:cs typeface="Calibri" panose="020F0502020204030204" pitchFamily="34" charset="0"/>
              </a:rPr>
              <a:t>date</a:t>
            </a:r>
            <a:r>
              <a:rPr lang="en-US" b="1" dirty="0">
                <a:latin typeface="Consolas" panose="020B0609020204030204" pitchFamily="49" charset="0"/>
                <a:cs typeface="Calibri" panose="020F0502020204030204" pitchFamily="34" charset="0"/>
              </a:rPr>
              <a:t>, </a:t>
            </a:r>
          </a:p>
          <a:p>
            <a:r>
              <a:rPr lang="en-US" b="1" dirty="0">
                <a:latin typeface="Consolas" panose="020B0609020204030204" pitchFamily="49" charset="0"/>
                <a:cs typeface="Calibri" panose="020F0502020204030204" pitchFamily="34" charset="0"/>
              </a:rPr>
              <a:t>          NULL</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author</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UNION ALL</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 NULL 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title,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date, </a:t>
            </a:r>
          </a:p>
          <a:p>
            <a:r>
              <a:rPr lang="en-US" dirty="0">
                <a:latin typeface="Consolas" panose="020B0609020204030204" pitchFamily="49" charset="0"/>
                <a:cs typeface="Calibri" panose="020F0502020204030204" pitchFamily="34" charset="0"/>
              </a:rPr>
              <a:t>          name</a:t>
            </a:r>
            <a:r>
              <a:rPr lang="en-US" b="1" dirty="0">
                <a:latin typeface="Consolas" panose="020B0609020204030204" pitchFamily="49" charset="0"/>
                <a:cs typeface="Calibri" panose="020F0502020204030204" pitchFamily="34" charset="0"/>
              </a:rPr>
              <a:t> AS</a:t>
            </a:r>
            <a:r>
              <a:rPr lang="en-US" dirty="0">
                <a:latin typeface="Consolas" panose="020B0609020204030204" pitchFamily="49" charset="0"/>
                <a:cs typeface="Calibri" panose="020F0502020204030204" pitchFamily="34" charset="0"/>
              </a:rPr>
              <a:t> 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Author) </a:t>
            </a:r>
          </a:p>
        </p:txBody>
      </p:sp>
      <p:pic>
        <p:nvPicPr>
          <p:cNvPr id="11" name="Picture 10">
            <a:extLst>
              <a:ext uri="{FF2B5EF4-FFF2-40B4-BE49-F238E27FC236}">
                <a16:creationId xmlns:a16="http://schemas.microsoft.com/office/drawing/2014/main" id="{7821C67B-1BE3-2063-3282-F4AF62B57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146" y="2951312"/>
            <a:ext cx="669627" cy="669627"/>
          </a:xfrm>
          <a:prstGeom prst="rect">
            <a:avLst/>
          </a:prstGeom>
        </p:spPr>
      </p:pic>
      <p:sp>
        <p:nvSpPr>
          <p:cNvPr id="12" name="Right Arrow 19">
            <a:extLst>
              <a:ext uri="{FF2B5EF4-FFF2-40B4-BE49-F238E27FC236}">
                <a16:creationId xmlns:a16="http://schemas.microsoft.com/office/drawing/2014/main" id="{426B568F-2B56-10F8-8FAF-F666E603C85F}"/>
              </a:ext>
            </a:extLst>
          </p:cNvPr>
          <p:cNvSpPr/>
          <p:nvPr/>
        </p:nvSpPr>
        <p:spPr>
          <a:xfrm>
            <a:off x="5197819" y="302003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4551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ECE8B-A3CB-EE56-FEEF-920F92DCD7EC}"/>
              </a:ext>
            </a:extLst>
          </p:cNvPr>
          <p:cNvSpPr>
            <a:spLocks noGrp="1"/>
          </p:cNvSpPr>
          <p:nvPr>
            <p:ph type="body" sz="quarter" idx="18"/>
          </p:nvPr>
        </p:nvSpPr>
        <p:spPr/>
        <p:txBody>
          <a:bodyPr/>
          <a:lstStyle/>
          <a:p>
            <a:r>
              <a:rPr lang="en-US" dirty="0"/>
              <a:t>With Intra-Schema</a:t>
            </a:r>
            <a:br>
              <a:rPr lang="en-US" dirty="0"/>
            </a:br>
            <a:r>
              <a:rPr lang="en-US" dirty="0"/>
              <a:t>Correspondences</a:t>
            </a:r>
          </a:p>
          <a:p>
            <a:endParaRPr lang="en-US" dirty="0"/>
          </a:p>
        </p:txBody>
      </p:sp>
      <p:sp>
        <p:nvSpPr>
          <p:cNvPr id="3" name="Text Placeholder 2">
            <a:extLst>
              <a:ext uri="{FF2B5EF4-FFF2-40B4-BE49-F238E27FC236}">
                <a16:creationId xmlns:a16="http://schemas.microsoft.com/office/drawing/2014/main" id="{7E8D198B-3C66-CC03-5885-4009619471F3}"/>
              </a:ext>
            </a:extLst>
          </p:cNvPr>
          <p:cNvSpPr>
            <a:spLocks noGrp="1"/>
          </p:cNvSpPr>
          <p:nvPr>
            <p:ph type="body" sz="quarter" idx="14"/>
          </p:nvPr>
        </p:nvSpPr>
        <p:spPr/>
        <p:txBody>
          <a:bodyPr/>
          <a:lstStyle/>
          <a:p>
            <a:r>
              <a:rPr lang="en-US" dirty="0"/>
              <a:t>Mapping Interpretations, cont.</a:t>
            </a:r>
          </a:p>
        </p:txBody>
      </p:sp>
      <p:graphicFrame>
        <p:nvGraphicFramePr>
          <p:cNvPr id="4" name="Table 3">
            <a:extLst>
              <a:ext uri="{FF2B5EF4-FFF2-40B4-BE49-F238E27FC236}">
                <a16:creationId xmlns:a16="http://schemas.microsoft.com/office/drawing/2014/main" id="{1BE83C3F-FC63-D7F5-028D-1AF6D192B5AC}"/>
              </a:ext>
            </a:extLst>
          </p:cNvPr>
          <p:cNvGraphicFramePr>
            <a:graphicFrameLocks noGrp="1"/>
          </p:cNvGraphicFramePr>
          <p:nvPr>
            <p:extLst>
              <p:ext uri="{D42A27DB-BD31-4B8C-83A1-F6EECF244321}">
                <p14:modId xmlns:p14="http://schemas.microsoft.com/office/powerpoint/2010/main" val="1698127460"/>
              </p:ext>
            </p:extLst>
          </p:nvPr>
        </p:nvGraphicFramePr>
        <p:xfrm>
          <a:off x="1598580" y="2286053"/>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87D0AAF6-1C54-7080-9354-393A8129C258}"/>
              </a:ext>
            </a:extLst>
          </p:cNvPr>
          <p:cNvGraphicFramePr>
            <a:graphicFrameLocks noGrp="1"/>
          </p:cNvGraphicFramePr>
          <p:nvPr>
            <p:extLst>
              <p:ext uri="{D42A27DB-BD31-4B8C-83A1-F6EECF244321}">
                <p14:modId xmlns:p14="http://schemas.microsoft.com/office/powerpoint/2010/main" val="401673821"/>
              </p:ext>
            </p:extLst>
          </p:nvPr>
        </p:nvGraphicFramePr>
        <p:xfrm>
          <a:off x="3331629" y="2287897"/>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1A58E759-B884-B44B-FA20-715DA5E9B426}"/>
              </a:ext>
            </a:extLst>
          </p:cNvPr>
          <p:cNvGraphicFramePr>
            <a:graphicFrameLocks noGrp="1"/>
          </p:cNvGraphicFramePr>
          <p:nvPr>
            <p:extLst>
              <p:ext uri="{D42A27DB-BD31-4B8C-83A1-F6EECF244321}">
                <p14:modId xmlns:p14="http://schemas.microsoft.com/office/powerpoint/2010/main" val="2357282509"/>
              </p:ext>
            </p:extLst>
          </p:nvPr>
        </p:nvGraphicFramePr>
        <p:xfrm>
          <a:off x="1598580" y="3712875"/>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4FE9CE4F-F966-0167-1E8F-8F2235D9EC6F}"/>
              </a:ext>
            </a:extLst>
          </p:cNvPr>
          <p:cNvCxnSpPr/>
          <p:nvPr/>
        </p:nvCxnSpPr>
        <p:spPr>
          <a:xfrm>
            <a:off x="2661436" y="2766531"/>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BC768E-7A3D-013D-E21E-6B049581B45D}"/>
              </a:ext>
            </a:extLst>
          </p:cNvPr>
          <p:cNvCxnSpPr>
            <a:endCxn id="5" idx="1"/>
          </p:cNvCxnSpPr>
          <p:nvPr/>
        </p:nvCxnSpPr>
        <p:spPr>
          <a:xfrm flipV="1">
            <a:off x="2661436" y="3126097"/>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C7F845-99C4-F983-8810-7D3CEF6E1611}"/>
              </a:ext>
            </a:extLst>
          </p:cNvPr>
          <p:cNvCxnSpPr/>
          <p:nvPr/>
        </p:nvCxnSpPr>
        <p:spPr>
          <a:xfrm flipV="1">
            <a:off x="2661436" y="3794811"/>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40DDAF-1077-5FDE-1513-2B5630DCD7BE}"/>
              </a:ext>
            </a:extLst>
          </p:cNvPr>
          <p:cNvSpPr txBox="1"/>
          <p:nvPr/>
        </p:nvSpPr>
        <p:spPr>
          <a:xfrm>
            <a:off x="5857600" y="1333286"/>
            <a:ext cx="3225519" cy="1477328"/>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 </a:t>
            </a:r>
          </a:p>
          <a:p>
            <a:r>
              <a:rPr lang="en-US" b="1" dirty="0">
                <a:solidFill>
                  <a:srgbClr val="7889FB"/>
                </a:solidFill>
                <a:latin typeface="Consolas" panose="020B0609020204030204" pitchFamily="49" charset="0"/>
                <a:cs typeface="Calibri" panose="020F0502020204030204" pitchFamily="34" charset="0"/>
              </a:rPr>
              <a:t>  FROM</a:t>
            </a:r>
            <a:r>
              <a:rPr lang="en-US" dirty="0">
                <a:solidFill>
                  <a:srgbClr val="7889FB"/>
                </a:solidFill>
                <a:latin typeface="Consolas" panose="020B0609020204030204" pitchFamily="49" charset="0"/>
                <a:cs typeface="Calibri" panose="020F0502020204030204" pitchFamily="34" charset="0"/>
              </a:rPr>
              <a:t> Article, Author</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WHERE</a:t>
            </a:r>
            <a:r>
              <a:rPr lang="en-US" dirty="0">
                <a:solidFill>
                  <a:srgbClr val="7889FB"/>
                </a:solidFill>
                <a:latin typeface="Consolas" panose="020B0609020204030204" pitchFamily="49" charset="0"/>
                <a:cs typeface="Calibri" panose="020F0502020204030204" pitchFamily="34" charset="0"/>
              </a:rPr>
              <a:t> </a:t>
            </a:r>
            <a:r>
              <a:rPr lang="en-US" dirty="0" err="1">
                <a:solidFill>
                  <a:srgbClr val="7889FB"/>
                </a:solidFill>
                <a:latin typeface="Consolas" panose="020B0609020204030204" pitchFamily="49" charset="0"/>
                <a:cs typeface="Calibri" panose="020F0502020204030204" pitchFamily="34" charset="0"/>
              </a:rPr>
              <a:t>artPK</a:t>
            </a:r>
            <a:r>
              <a:rPr lang="en-US" dirty="0">
                <a:solidFill>
                  <a:srgbClr val="7889FB"/>
                </a:solidFill>
                <a:latin typeface="Consolas" panose="020B0609020204030204" pitchFamily="49" charset="0"/>
                <a:cs typeface="Calibri" panose="020F0502020204030204" pitchFamily="34" charset="0"/>
              </a:rPr>
              <a:t> = </a:t>
            </a:r>
            <a:r>
              <a:rPr lang="en-US" dirty="0" err="1">
                <a:solidFill>
                  <a:srgbClr val="7889FB"/>
                </a:solidFill>
                <a:latin typeface="Consolas" panose="020B0609020204030204" pitchFamily="49" charset="0"/>
                <a:cs typeface="Calibri" panose="020F0502020204030204" pitchFamily="34" charset="0"/>
              </a:rPr>
              <a:t>artFK</a:t>
            </a:r>
            <a:r>
              <a:rPr lang="en-US" dirty="0">
                <a:solidFill>
                  <a:srgbClr val="7889FB"/>
                </a:solidFill>
                <a:latin typeface="Consolas" panose="020B0609020204030204" pitchFamily="49" charset="0"/>
                <a:cs typeface="Calibri" panose="020F0502020204030204" pitchFamily="34" charset="0"/>
              </a:rPr>
              <a:t> </a:t>
            </a:r>
          </a:p>
        </p:txBody>
      </p:sp>
      <p:sp>
        <p:nvSpPr>
          <p:cNvPr id="11" name="Right Arrow 11">
            <a:extLst>
              <a:ext uri="{FF2B5EF4-FFF2-40B4-BE49-F238E27FC236}">
                <a16:creationId xmlns:a16="http://schemas.microsoft.com/office/drawing/2014/main" id="{E2B31133-26AF-A93C-11E2-0C353F2BB193}"/>
              </a:ext>
            </a:extLst>
          </p:cNvPr>
          <p:cNvSpPr/>
          <p:nvPr/>
        </p:nvSpPr>
        <p:spPr>
          <a:xfrm rot="19891451">
            <a:off x="5150081" y="237350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2" name="Straight Arrow Connector 11">
            <a:extLst>
              <a:ext uri="{FF2B5EF4-FFF2-40B4-BE49-F238E27FC236}">
                <a16:creationId xmlns:a16="http://schemas.microsoft.com/office/drawing/2014/main" id="{7E6B2230-E116-6E19-F88A-F347C9D18A03}"/>
              </a:ext>
            </a:extLst>
          </p:cNvPr>
          <p:cNvCxnSpPr/>
          <p:nvPr/>
        </p:nvCxnSpPr>
        <p:spPr>
          <a:xfrm>
            <a:off x="1265501" y="2766531"/>
            <a:ext cx="333079"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012BC3-AB29-2F19-14EA-D25B9826024B}"/>
              </a:ext>
            </a:extLst>
          </p:cNvPr>
          <p:cNvCxnSpPr/>
          <p:nvPr/>
        </p:nvCxnSpPr>
        <p:spPr>
          <a:xfrm flipV="1">
            <a:off x="1265501" y="2766531"/>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1667592-CF8E-17F9-43B9-362F8549D8E5}"/>
              </a:ext>
            </a:extLst>
          </p:cNvPr>
          <p:cNvCxnSpPr/>
          <p:nvPr/>
        </p:nvCxnSpPr>
        <p:spPr>
          <a:xfrm>
            <a:off x="1265501" y="4228582"/>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05006B-D2A0-D476-C33F-743722DA3291}"/>
              </a:ext>
            </a:extLst>
          </p:cNvPr>
          <p:cNvSpPr txBox="1"/>
          <p:nvPr/>
        </p:nvSpPr>
        <p:spPr>
          <a:xfrm>
            <a:off x="5522836" y="2922216"/>
            <a:ext cx="402270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Inner join acts as filter (no articles w/o authors, NOT NULL constraints)</a:t>
            </a:r>
          </a:p>
        </p:txBody>
      </p:sp>
      <p:sp>
        <p:nvSpPr>
          <p:cNvPr id="16" name="Right Arrow 20">
            <a:extLst>
              <a:ext uri="{FF2B5EF4-FFF2-40B4-BE49-F238E27FC236}">
                <a16:creationId xmlns:a16="http://schemas.microsoft.com/office/drawing/2014/main" id="{2D30BFDE-CDDD-371F-A103-683C5CC0E59C}"/>
              </a:ext>
            </a:extLst>
          </p:cNvPr>
          <p:cNvSpPr/>
          <p:nvPr/>
        </p:nvSpPr>
        <p:spPr>
          <a:xfrm rot="2013018">
            <a:off x="3886683" y="4537209"/>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7" name="TextBox 16">
            <a:extLst>
              <a:ext uri="{FF2B5EF4-FFF2-40B4-BE49-F238E27FC236}">
                <a16:creationId xmlns:a16="http://schemas.microsoft.com/office/drawing/2014/main" id="{A6AD2264-7F17-0B16-9DA5-3492856D9354}"/>
              </a:ext>
            </a:extLst>
          </p:cNvPr>
          <p:cNvSpPr txBox="1"/>
          <p:nvPr/>
        </p:nvSpPr>
        <p:spPr>
          <a:xfrm>
            <a:off x="4499537" y="4548715"/>
            <a:ext cx="5074418"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 </a:t>
            </a:r>
            <a:r>
              <a:rPr lang="en-US" b="1" dirty="0">
                <a:solidFill>
                  <a:srgbClr val="7889FB"/>
                </a:solidFill>
                <a:latin typeface="Consolas" panose="020B0609020204030204" pitchFamily="49" charset="0"/>
                <a:cs typeface="Calibri" panose="020F0502020204030204" pitchFamily="34" charset="0"/>
              </a:rPr>
              <a:t>LEFT OUTER JOIN</a:t>
            </a:r>
            <a:r>
              <a:rPr lang="en-US" dirty="0">
                <a:solidFill>
                  <a:srgbClr val="7889FB"/>
                </a:solidFill>
                <a:latin typeface="Consolas" panose="020B0609020204030204" pitchFamily="49" charset="0"/>
                <a:cs typeface="Calibri" panose="020F0502020204030204" pitchFamily="34" charset="0"/>
              </a:rPr>
              <a:t> </a:t>
            </a:r>
            <a:r>
              <a:rPr lang="en-US" dirty="0">
                <a:latin typeface="Consolas" panose="020B0609020204030204" pitchFamily="49" charset="0"/>
                <a:cs typeface="Calibri" panose="020F0502020204030204" pitchFamily="34" charset="0"/>
              </a:rPr>
              <a:t>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ON</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 </a:t>
            </a:r>
            <a:r>
              <a:rPr lang="en-US" dirty="0" err="1">
                <a:latin typeface="Consolas" panose="020B0609020204030204" pitchFamily="49" charset="0"/>
                <a:cs typeface="Calibri" panose="020F0502020204030204" pitchFamily="34" charset="0"/>
              </a:rPr>
              <a:t>artFK</a:t>
            </a:r>
            <a:r>
              <a:rPr lang="en-US" dirty="0">
                <a:latin typeface="Consolas" panose="020B0609020204030204" pitchFamily="49" charset="0"/>
                <a:cs typeface="Calibri" panose="020F0502020204030204" pitchFamily="34" charset="0"/>
              </a:rPr>
              <a:t> </a:t>
            </a:r>
          </a:p>
        </p:txBody>
      </p:sp>
    </p:spTree>
    <p:extLst>
      <p:ext uri="{BB962C8B-B14F-4D97-AF65-F5344CB8AC3E}">
        <p14:creationId xmlns:p14="http://schemas.microsoft.com/office/powerpoint/2010/main" val="9966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4F498-6B0A-643D-7FA8-2AEA0DD23F97}"/>
              </a:ext>
            </a:extLst>
          </p:cNvPr>
          <p:cNvSpPr>
            <a:spLocks noGrp="1"/>
          </p:cNvSpPr>
          <p:nvPr>
            <p:ph type="body" sz="quarter" idx="18"/>
          </p:nvPr>
        </p:nvSpPr>
        <p:spPr/>
        <p:txBody>
          <a:bodyPr/>
          <a:lstStyle/>
          <a:p>
            <a:r>
              <a:rPr lang="en-US" dirty="0"/>
              <a:t>From Denormalized to </a:t>
            </a:r>
            <a:br>
              <a:rPr lang="en-US" dirty="0"/>
            </a:br>
            <a:r>
              <a:rPr lang="en-US" dirty="0"/>
              <a:t>Normalized Form</a:t>
            </a:r>
          </a:p>
          <a:p>
            <a:endParaRPr lang="en-US" dirty="0"/>
          </a:p>
          <a:p>
            <a:endParaRPr lang="en-US" dirty="0"/>
          </a:p>
          <a:p>
            <a:endParaRPr lang="en-US" dirty="0"/>
          </a:p>
          <a:p>
            <a:endParaRPr lang="en-US" dirty="0"/>
          </a:p>
          <a:p>
            <a:endParaRPr lang="en-US" dirty="0"/>
          </a:p>
          <a:p>
            <a:endParaRPr lang="en-US" dirty="0"/>
          </a:p>
          <a:p>
            <a:endParaRPr lang="en-US" dirty="0"/>
          </a:p>
          <a:p>
            <a:pPr lvl="1"/>
            <a:r>
              <a:rPr lang="en-US" b="1" dirty="0" err="1">
                <a:solidFill>
                  <a:schemeClr val="accent1"/>
                </a:solidFill>
              </a:rPr>
              <a:t>Skolem</a:t>
            </a:r>
            <a:r>
              <a:rPr lang="en-US" b="1" dirty="0">
                <a:solidFill>
                  <a:schemeClr val="accent1"/>
                </a:solidFill>
              </a:rPr>
              <a:t> Function (SK): </a:t>
            </a:r>
            <a:r>
              <a:rPr lang="en-US" dirty="0"/>
              <a:t>unique key generation from tuple values t[X] </a:t>
            </a:r>
            <a:br>
              <a:rPr lang="en-US" dirty="0"/>
            </a:br>
            <a:r>
              <a:rPr lang="en-US" dirty="0"/>
              <a:t>of an attribute set X </a:t>
            </a:r>
          </a:p>
          <a:p>
            <a:endParaRPr lang="en-US" dirty="0"/>
          </a:p>
        </p:txBody>
      </p:sp>
      <p:sp>
        <p:nvSpPr>
          <p:cNvPr id="3" name="Text Placeholder 2">
            <a:extLst>
              <a:ext uri="{FF2B5EF4-FFF2-40B4-BE49-F238E27FC236}">
                <a16:creationId xmlns:a16="http://schemas.microsoft.com/office/drawing/2014/main" id="{FC4E6BA0-36C3-3BBC-33BB-9A708BF5BA71}"/>
              </a:ext>
            </a:extLst>
          </p:cNvPr>
          <p:cNvSpPr>
            <a:spLocks noGrp="1"/>
          </p:cNvSpPr>
          <p:nvPr>
            <p:ph type="body" sz="quarter" idx="14"/>
          </p:nvPr>
        </p:nvSpPr>
        <p:spPr/>
        <p:txBody>
          <a:bodyPr/>
          <a:lstStyle/>
          <a:p>
            <a:r>
              <a:rPr lang="en-US" dirty="0"/>
              <a:t>Mapping Interpretations, cont.</a:t>
            </a:r>
          </a:p>
        </p:txBody>
      </p:sp>
      <p:graphicFrame>
        <p:nvGraphicFramePr>
          <p:cNvPr id="4" name="Table 3">
            <a:extLst>
              <a:ext uri="{FF2B5EF4-FFF2-40B4-BE49-F238E27FC236}">
                <a16:creationId xmlns:a16="http://schemas.microsoft.com/office/drawing/2014/main" id="{88065FFB-5A79-EAD3-FE2F-3BFFCE05610A}"/>
              </a:ext>
            </a:extLst>
          </p:cNvPr>
          <p:cNvGraphicFramePr>
            <a:graphicFrameLocks noGrp="1"/>
          </p:cNvGraphicFramePr>
          <p:nvPr>
            <p:extLst>
              <p:ext uri="{D42A27DB-BD31-4B8C-83A1-F6EECF244321}">
                <p14:modId xmlns:p14="http://schemas.microsoft.com/office/powerpoint/2010/main" val="246711556"/>
              </p:ext>
            </p:extLst>
          </p:nvPr>
        </p:nvGraphicFramePr>
        <p:xfrm>
          <a:off x="4749726" y="2094629"/>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5" name="Table 4">
            <a:extLst>
              <a:ext uri="{FF2B5EF4-FFF2-40B4-BE49-F238E27FC236}">
                <a16:creationId xmlns:a16="http://schemas.microsoft.com/office/drawing/2014/main" id="{97AB01AA-36F4-BAE0-A6C3-2B4AFD90CBC3}"/>
              </a:ext>
            </a:extLst>
          </p:cNvPr>
          <p:cNvGraphicFramePr>
            <a:graphicFrameLocks noGrp="1"/>
          </p:cNvGraphicFramePr>
          <p:nvPr>
            <p:extLst>
              <p:ext uri="{D42A27DB-BD31-4B8C-83A1-F6EECF244321}">
                <p14:modId xmlns:p14="http://schemas.microsoft.com/office/powerpoint/2010/main" val="3376964112"/>
              </p:ext>
            </p:extLst>
          </p:nvPr>
        </p:nvGraphicFramePr>
        <p:xfrm>
          <a:off x="2603189" y="2096473"/>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6" name="Table 5">
            <a:extLst>
              <a:ext uri="{FF2B5EF4-FFF2-40B4-BE49-F238E27FC236}">
                <a16:creationId xmlns:a16="http://schemas.microsoft.com/office/drawing/2014/main" id="{8294BE34-27B4-14C0-08E0-71F76B0C2A21}"/>
              </a:ext>
            </a:extLst>
          </p:cNvPr>
          <p:cNvGraphicFramePr>
            <a:graphicFrameLocks noGrp="1"/>
          </p:cNvGraphicFramePr>
          <p:nvPr>
            <p:extLst>
              <p:ext uri="{D42A27DB-BD31-4B8C-83A1-F6EECF244321}">
                <p14:modId xmlns:p14="http://schemas.microsoft.com/office/powerpoint/2010/main" val="2697719275"/>
              </p:ext>
            </p:extLst>
          </p:nvPr>
        </p:nvGraphicFramePr>
        <p:xfrm>
          <a:off x="4749726" y="3521451"/>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7" name="Straight Arrow Connector 6">
            <a:extLst>
              <a:ext uri="{FF2B5EF4-FFF2-40B4-BE49-F238E27FC236}">
                <a16:creationId xmlns:a16="http://schemas.microsoft.com/office/drawing/2014/main" id="{91496053-6DF3-CD31-1B57-F35A410E28EE}"/>
              </a:ext>
            </a:extLst>
          </p:cNvPr>
          <p:cNvCxnSpPr/>
          <p:nvPr/>
        </p:nvCxnSpPr>
        <p:spPr>
          <a:xfrm>
            <a:off x="4076352" y="2575107"/>
            <a:ext cx="673374" cy="3595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81817-4D98-8612-CB60-EEE6269AA19A}"/>
              </a:ext>
            </a:extLst>
          </p:cNvPr>
          <p:cNvCxnSpPr/>
          <p:nvPr/>
        </p:nvCxnSpPr>
        <p:spPr>
          <a:xfrm>
            <a:off x="4076352" y="3267378"/>
            <a:ext cx="671894" cy="112795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32CC74F-5DA7-8BB8-1155-8B9EF8478C99}"/>
              </a:ext>
            </a:extLst>
          </p:cNvPr>
          <p:cNvCxnSpPr/>
          <p:nvPr/>
        </p:nvCxnSpPr>
        <p:spPr>
          <a:xfrm>
            <a:off x="5813367" y="2575107"/>
            <a:ext cx="333079" cy="0"/>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FC1D07-1416-4C9E-FDA7-E23006C711C8}"/>
              </a:ext>
            </a:extLst>
          </p:cNvPr>
          <p:cNvCxnSpPr/>
          <p:nvPr/>
        </p:nvCxnSpPr>
        <p:spPr>
          <a:xfrm flipV="1">
            <a:off x="6144965" y="2575107"/>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5FD389-B1E7-59D8-56F0-3CA36172D19E}"/>
              </a:ext>
            </a:extLst>
          </p:cNvPr>
          <p:cNvCxnSpPr/>
          <p:nvPr/>
        </p:nvCxnSpPr>
        <p:spPr>
          <a:xfrm>
            <a:off x="5813368" y="4037158"/>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E5BDB2F-33D4-92EB-ABCF-D7D8F82FCC4D}"/>
              </a:ext>
            </a:extLst>
          </p:cNvPr>
          <p:cNvSpPr txBox="1"/>
          <p:nvPr/>
        </p:nvSpPr>
        <p:spPr>
          <a:xfrm>
            <a:off x="6772580" y="2157812"/>
            <a:ext cx="3737506"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Article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DISTINCT</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title, </a:t>
            </a:r>
            <a:r>
              <a:rPr lang="en-US" b="1" dirty="0">
                <a:latin typeface="Consolas" panose="020B0609020204030204" pitchFamily="49" charset="0"/>
                <a:cs typeface="Calibri" panose="020F0502020204030204" pitchFamily="34" charset="0"/>
              </a:rPr>
              <a:t>NULL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3" name="TextBox 12">
            <a:extLst>
              <a:ext uri="{FF2B5EF4-FFF2-40B4-BE49-F238E27FC236}">
                <a16:creationId xmlns:a16="http://schemas.microsoft.com/office/drawing/2014/main" id="{0F092221-0E93-1485-DD59-CB22F5E4412F}"/>
              </a:ext>
            </a:extLst>
          </p:cNvPr>
          <p:cNvSpPr txBox="1"/>
          <p:nvPr/>
        </p:nvSpPr>
        <p:spPr>
          <a:xfrm>
            <a:off x="6764207" y="3526060"/>
            <a:ext cx="3737506" cy="92333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Author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author</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4" name="Right Arrow 14">
            <a:extLst>
              <a:ext uri="{FF2B5EF4-FFF2-40B4-BE49-F238E27FC236}">
                <a16:creationId xmlns:a16="http://schemas.microsoft.com/office/drawing/2014/main" id="{4D6FA2AA-8AB5-3B71-2ED4-904C9F2A4F4D}"/>
              </a:ext>
            </a:extLst>
          </p:cNvPr>
          <p:cNvSpPr/>
          <p:nvPr/>
        </p:nvSpPr>
        <p:spPr>
          <a:xfrm>
            <a:off x="6347567" y="310694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1748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9DF5F-3B4E-0809-472F-77B8AEBAF1D1}"/>
              </a:ext>
            </a:extLst>
          </p:cNvPr>
          <p:cNvSpPr>
            <a:spLocks noGrp="1"/>
          </p:cNvSpPr>
          <p:nvPr>
            <p:ph type="body" sz="quarter" idx="18"/>
          </p:nvPr>
        </p:nvSpPr>
        <p:spPr/>
        <p:txBody>
          <a:bodyPr/>
          <a:lstStyle/>
          <a:p>
            <a:r>
              <a:rPr lang="en-US" dirty="0"/>
              <a:t>Clio </a:t>
            </a:r>
            <a:r>
              <a:rPr lang="en-US" b="0" dirty="0"/>
              <a:t>(IBM Research – Almaden)</a:t>
            </a:r>
          </a:p>
          <a:p>
            <a:endParaRPr lang="en-US" dirty="0"/>
          </a:p>
        </p:txBody>
      </p:sp>
      <p:sp>
        <p:nvSpPr>
          <p:cNvPr id="3" name="Text Placeholder 2">
            <a:extLst>
              <a:ext uri="{FF2B5EF4-FFF2-40B4-BE49-F238E27FC236}">
                <a16:creationId xmlns:a16="http://schemas.microsoft.com/office/drawing/2014/main" id="{E4FEBA56-BE12-35B4-75B1-B7BE20DF3093}"/>
              </a:ext>
            </a:extLst>
          </p:cNvPr>
          <p:cNvSpPr>
            <a:spLocks noGrp="1"/>
          </p:cNvSpPr>
          <p:nvPr>
            <p:ph type="body" sz="quarter" idx="14"/>
          </p:nvPr>
        </p:nvSpPr>
        <p:spPr/>
        <p:txBody>
          <a:bodyPr/>
          <a:lstStyle/>
          <a:p>
            <a:r>
              <a:rPr lang="en-US" dirty="0"/>
              <a:t>Schema Mapping Tools</a:t>
            </a:r>
          </a:p>
        </p:txBody>
      </p:sp>
      <p:pic>
        <p:nvPicPr>
          <p:cNvPr id="4" name="Picture 2">
            <a:extLst>
              <a:ext uri="{FF2B5EF4-FFF2-40B4-BE49-F238E27FC236}">
                <a16:creationId xmlns:a16="http://schemas.microsoft.com/office/drawing/2014/main" id="{DC3970AF-C25B-E626-D8BF-0E5BFB4871E2}"/>
              </a:ext>
            </a:extLst>
          </p:cNvPr>
          <p:cNvPicPr>
            <a:picLocks noChangeAspect="1" noChangeArrowheads="1"/>
          </p:cNvPicPr>
          <p:nvPr/>
        </p:nvPicPr>
        <p:blipFill>
          <a:blip r:embed="rId2" cstate="print"/>
          <a:srcRect/>
          <a:stretch>
            <a:fillRect/>
          </a:stretch>
        </p:blipFill>
        <p:spPr bwMode="auto">
          <a:xfrm>
            <a:off x="753172" y="1750717"/>
            <a:ext cx="5755042" cy="3997688"/>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29D07B17-A1A5-64A9-3FD4-83A582C4B941}"/>
              </a:ext>
            </a:extLst>
          </p:cNvPr>
          <p:cNvPicPr>
            <a:picLocks noChangeAspect="1" noChangeArrowheads="1"/>
          </p:cNvPicPr>
          <p:nvPr/>
        </p:nvPicPr>
        <p:blipFill>
          <a:blip r:embed="rId3" cstate="print"/>
          <a:srcRect/>
          <a:stretch>
            <a:fillRect/>
          </a:stretch>
        </p:blipFill>
        <p:spPr bwMode="auto">
          <a:xfrm>
            <a:off x="6172297" y="1040096"/>
            <a:ext cx="4496196" cy="3119437"/>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264C289B-C47C-9BF1-2F6A-08C34C1DAE6F}"/>
              </a:ext>
            </a:extLst>
          </p:cNvPr>
          <p:cNvPicPr>
            <a:picLocks noChangeAspect="1"/>
          </p:cNvPicPr>
          <p:nvPr/>
        </p:nvPicPr>
        <p:blipFill>
          <a:blip r:embed="rId4"/>
          <a:stretch>
            <a:fillRect/>
          </a:stretch>
        </p:blipFill>
        <p:spPr>
          <a:xfrm>
            <a:off x="10799395" y="4322562"/>
            <a:ext cx="497559" cy="640080"/>
          </a:xfrm>
          <a:prstGeom prst="rect">
            <a:avLst/>
          </a:prstGeom>
          <a:ln w="25400">
            <a:solidFill>
              <a:srgbClr val="7889FB"/>
            </a:solidFill>
          </a:ln>
        </p:spPr>
      </p:pic>
      <p:pic>
        <p:nvPicPr>
          <p:cNvPr id="7" name="Picture 6">
            <a:extLst>
              <a:ext uri="{FF2B5EF4-FFF2-40B4-BE49-F238E27FC236}">
                <a16:creationId xmlns:a16="http://schemas.microsoft.com/office/drawing/2014/main" id="{F5661B4C-8E3E-4B03-AE43-8866D7A091C1}"/>
              </a:ext>
            </a:extLst>
          </p:cNvPr>
          <p:cNvPicPr>
            <a:picLocks noChangeAspect="1"/>
          </p:cNvPicPr>
          <p:nvPr/>
        </p:nvPicPr>
        <p:blipFill>
          <a:blip r:embed="rId5"/>
          <a:stretch>
            <a:fillRect/>
          </a:stretch>
        </p:blipFill>
        <p:spPr>
          <a:xfrm>
            <a:off x="801823" y="5196606"/>
            <a:ext cx="497489" cy="640080"/>
          </a:xfrm>
          <a:prstGeom prst="rect">
            <a:avLst/>
          </a:prstGeom>
          <a:ln w="25400">
            <a:solidFill>
              <a:srgbClr val="7889FB"/>
            </a:solidFill>
          </a:ln>
        </p:spPr>
      </p:pic>
      <p:sp>
        <p:nvSpPr>
          <p:cNvPr id="8" name="TextBox 7">
            <a:extLst>
              <a:ext uri="{FF2B5EF4-FFF2-40B4-BE49-F238E27FC236}">
                <a16:creationId xmlns:a16="http://schemas.microsoft.com/office/drawing/2014/main" id="{1EE8028F-74ED-F9E8-0AB7-8AC70C40C5AE}"/>
              </a:ext>
            </a:extLst>
          </p:cNvPr>
          <p:cNvSpPr txBox="1"/>
          <p:nvPr/>
        </p:nvSpPr>
        <p:spPr>
          <a:xfrm>
            <a:off x="6828646" y="4273270"/>
            <a:ext cx="382064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[Laura M. Haas, Mauricio A. Hernández, Howard Ho, Lucian </a:t>
            </a:r>
            <a:r>
              <a:rPr lang="en-US" sz="1400" dirty="0" err="1">
                <a:latin typeface="Calibri" panose="020F0502020204030204" pitchFamily="34" charset="0"/>
                <a:cs typeface="Calibri" panose="020F0502020204030204" pitchFamily="34" charset="0"/>
              </a:rPr>
              <a:t>Popa</a:t>
            </a:r>
            <a:r>
              <a:rPr lang="en-US" sz="1400" dirty="0">
                <a:latin typeface="Calibri" panose="020F0502020204030204" pitchFamily="34" charset="0"/>
                <a:cs typeface="Calibri" panose="020F0502020204030204" pitchFamily="34" charset="0"/>
              </a:rPr>
              <a:t>, Mary Roth: Clio grows up: from research prototype to industrial tool.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23EF9F1D-9916-BE2D-BBA2-2F28446074F9}"/>
              </a:ext>
            </a:extLst>
          </p:cNvPr>
          <p:cNvSpPr txBox="1"/>
          <p:nvPr/>
        </p:nvSpPr>
        <p:spPr>
          <a:xfrm>
            <a:off x="1400479" y="5043268"/>
            <a:ext cx="248916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[Mauricio A. Hernández, Renée J. Miller, Laura M. Haas: Clio: A Semi-Automatic Tool For Schema Mapping. </a:t>
            </a:r>
            <a:r>
              <a:rPr lang="en-US" sz="1400" b="1" dirty="0">
                <a:latin typeface="Calibri" panose="020F0502020204030204" pitchFamily="34" charset="0"/>
                <a:cs typeface="Calibri" panose="020F0502020204030204" pitchFamily="34" charset="0"/>
              </a:rPr>
              <a:t>SIGMOD 2001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654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4A37D-DBF8-948D-EF7B-409DA262A3E2}"/>
              </a:ext>
            </a:extLst>
          </p:cNvPr>
          <p:cNvSpPr>
            <a:spLocks noGrp="1"/>
          </p:cNvSpPr>
          <p:nvPr>
            <p:ph type="body" sz="quarter" idx="18"/>
          </p:nvPr>
        </p:nvSpPr>
        <p:spPr/>
        <p:txBody>
          <a:bodyPr/>
          <a:lstStyle/>
          <a:p>
            <a:r>
              <a:rPr lang="en-US" dirty="0"/>
              <a:t>GIO Overview</a:t>
            </a:r>
          </a:p>
          <a:p>
            <a:pPr lvl="1"/>
            <a:r>
              <a:rPr lang="en-US" b="1" dirty="0">
                <a:solidFill>
                  <a:srgbClr val="C40D1E"/>
                </a:solidFill>
              </a:rPr>
              <a:t>Identify mapping rules </a:t>
            </a:r>
            <a:r>
              <a:rPr lang="en-US" dirty="0"/>
              <a:t>from custom data formats to frames/matrix </a:t>
            </a:r>
            <a:r>
              <a:rPr lang="en-US" b="1" dirty="0">
                <a:solidFill>
                  <a:srgbClr val="7889FB"/>
                </a:solidFill>
              </a:rPr>
              <a:t>by example</a:t>
            </a:r>
          </a:p>
          <a:p>
            <a:pPr lvl="1"/>
            <a:r>
              <a:rPr lang="en-US" dirty="0"/>
              <a:t>Generate efficient </a:t>
            </a:r>
            <a:r>
              <a:rPr lang="en-US" b="1" dirty="0">
                <a:solidFill>
                  <a:srgbClr val="7889FB"/>
                </a:solidFill>
              </a:rPr>
              <a:t>multi-threaded frame/matrix readers </a:t>
            </a:r>
          </a:p>
          <a:p>
            <a:pPr lvl="1"/>
            <a:r>
              <a:rPr lang="en-US" dirty="0"/>
              <a:t>Support for  flat or nested structure, optional key or positional attributes, multiple custom delimiters or prefixes, multi-line records, attribute sequences, co-appearances, and repeating groups of attributes</a:t>
            </a:r>
          </a:p>
        </p:txBody>
      </p:sp>
      <p:sp>
        <p:nvSpPr>
          <p:cNvPr id="3" name="Text Placeholder 2">
            <a:extLst>
              <a:ext uri="{FF2B5EF4-FFF2-40B4-BE49-F238E27FC236}">
                <a16:creationId xmlns:a16="http://schemas.microsoft.com/office/drawing/2014/main" id="{EF21E6DA-550B-06F2-1AA7-ADCEC39145D6}"/>
              </a:ext>
            </a:extLst>
          </p:cNvPr>
          <p:cNvSpPr>
            <a:spLocks noGrp="1"/>
          </p:cNvSpPr>
          <p:nvPr>
            <p:ph type="body" sz="quarter" idx="14"/>
          </p:nvPr>
        </p:nvSpPr>
        <p:spPr/>
        <p:txBody>
          <a:bodyPr/>
          <a:lstStyle/>
          <a:p>
            <a:r>
              <a:rPr lang="en-US" dirty="0"/>
              <a:t>Excursus: GIO – Generating Readers for </a:t>
            </a:r>
            <a:br>
              <a:rPr lang="en-US" dirty="0"/>
            </a:br>
            <a:r>
              <a:rPr lang="en-US" dirty="0"/>
              <a:t>Custom Data Formats </a:t>
            </a:r>
          </a:p>
        </p:txBody>
      </p:sp>
      <p:pic>
        <p:nvPicPr>
          <p:cNvPr id="4" name="Picture 3">
            <a:extLst>
              <a:ext uri="{FF2B5EF4-FFF2-40B4-BE49-F238E27FC236}">
                <a16:creationId xmlns:a16="http://schemas.microsoft.com/office/drawing/2014/main" id="{A24B9D34-A087-5D2C-42BE-46238B225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985" y="327043"/>
            <a:ext cx="702000" cy="856440"/>
          </a:xfrm>
          <a:prstGeom prst="rect">
            <a:avLst/>
          </a:prstGeom>
        </p:spPr>
      </p:pic>
      <p:pic>
        <p:nvPicPr>
          <p:cNvPr id="6" name="Picture 5">
            <a:extLst>
              <a:ext uri="{FF2B5EF4-FFF2-40B4-BE49-F238E27FC236}">
                <a16:creationId xmlns:a16="http://schemas.microsoft.com/office/drawing/2014/main" id="{2C9E2987-D455-19F0-132D-1070FFD89A25}"/>
              </a:ext>
            </a:extLst>
          </p:cNvPr>
          <p:cNvPicPr>
            <a:picLocks noChangeAspect="1"/>
          </p:cNvPicPr>
          <p:nvPr/>
        </p:nvPicPr>
        <p:blipFill>
          <a:blip r:embed="rId3"/>
          <a:stretch>
            <a:fillRect/>
          </a:stretch>
        </p:blipFill>
        <p:spPr>
          <a:xfrm>
            <a:off x="933130" y="3181124"/>
            <a:ext cx="7452115" cy="2276350"/>
          </a:xfrm>
          <a:prstGeom prst="rect">
            <a:avLst/>
          </a:prstGeom>
        </p:spPr>
      </p:pic>
      <p:pic>
        <p:nvPicPr>
          <p:cNvPr id="8" name="Picture 7">
            <a:extLst>
              <a:ext uri="{FF2B5EF4-FFF2-40B4-BE49-F238E27FC236}">
                <a16:creationId xmlns:a16="http://schemas.microsoft.com/office/drawing/2014/main" id="{55B9DCCA-D1C5-522F-3BD7-A7A3C48C8DA2}"/>
              </a:ext>
            </a:extLst>
          </p:cNvPr>
          <p:cNvPicPr>
            <a:picLocks noChangeAspect="1"/>
          </p:cNvPicPr>
          <p:nvPr/>
        </p:nvPicPr>
        <p:blipFill>
          <a:blip r:embed="rId4"/>
          <a:stretch>
            <a:fillRect/>
          </a:stretch>
        </p:blipFill>
        <p:spPr>
          <a:xfrm>
            <a:off x="9071684" y="456739"/>
            <a:ext cx="432392" cy="640080"/>
          </a:xfrm>
          <a:prstGeom prst="rect">
            <a:avLst/>
          </a:prstGeom>
          <a:ln w="25400">
            <a:solidFill>
              <a:srgbClr val="7889FB"/>
            </a:solidFill>
          </a:ln>
        </p:spPr>
      </p:pic>
      <p:sp>
        <p:nvSpPr>
          <p:cNvPr id="9" name="TextBox 8">
            <a:extLst>
              <a:ext uri="{FF2B5EF4-FFF2-40B4-BE49-F238E27FC236}">
                <a16:creationId xmlns:a16="http://schemas.microsoft.com/office/drawing/2014/main" id="{8CBE9E2D-81F4-4DAA-71E4-63C6C8FB98FB}"/>
              </a:ext>
            </a:extLst>
          </p:cNvPr>
          <p:cNvSpPr txBox="1"/>
          <p:nvPr/>
        </p:nvSpPr>
        <p:spPr>
          <a:xfrm>
            <a:off x="5916705" y="306131"/>
            <a:ext cx="2994100" cy="954107"/>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[Saeed </a:t>
            </a:r>
            <a:r>
              <a:rPr lang="en-US" sz="1400" dirty="0" err="1">
                <a:solidFill>
                  <a:srgbClr val="000000"/>
                </a:solidFill>
                <a:latin typeface="Calibri" panose="020F0502020204030204" pitchFamily="34" charset="0"/>
                <a:cs typeface="Calibri" panose="020F0502020204030204" pitchFamily="34" charset="0"/>
              </a:rPr>
              <a:t>Fathollahzadeh</a:t>
            </a:r>
            <a:r>
              <a:rPr lang="en-US" sz="1400" dirty="0">
                <a:solidFill>
                  <a:srgbClr val="000000"/>
                </a:solidFill>
                <a:latin typeface="Calibri" panose="020F0502020204030204" pitchFamily="34" charset="0"/>
                <a:cs typeface="Calibri" panose="020F0502020204030204" pitchFamily="34" charset="0"/>
              </a:rPr>
              <a:t>, Matthias Boehm: GIO: Generating Efficient Matrix and Frame Readers for Custom Data Formats by Example, </a:t>
            </a:r>
            <a:r>
              <a:rPr lang="en-US" sz="1400" b="1" dirty="0">
                <a:solidFill>
                  <a:srgbClr val="000000"/>
                </a:solidFill>
                <a:latin typeface="Calibri" panose="020F0502020204030204" pitchFamily="34" charset="0"/>
                <a:cs typeface="Calibri" panose="020F0502020204030204" pitchFamily="34" charset="0"/>
              </a:rPr>
              <a:t>SIGMOD 2023</a:t>
            </a:r>
            <a:r>
              <a:rPr lang="en-US" sz="1400" dirty="0">
                <a:solidFill>
                  <a:srgbClr val="000000"/>
                </a:solidFill>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1A5DC159-140D-FC61-D2FA-FD136F64DDA4}"/>
              </a:ext>
            </a:extLst>
          </p:cNvPr>
          <p:cNvPicPr>
            <a:picLocks noChangeAspect="1"/>
          </p:cNvPicPr>
          <p:nvPr/>
        </p:nvPicPr>
        <p:blipFill>
          <a:blip r:embed="rId5"/>
          <a:stretch>
            <a:fillRect/>
          </a:stretch>
        </p:blipFill>
        <p:spPr>
          <a:xfrm>
            <a:off x="8664639" y="3456922"/>
            <a:ext cx="3054434" cy="1853847"/>
          </a:xfrm>
          <a:prstGeom prst="rect">
            <a:avLst/>
          </a:prstGeom>
        </p:spPr>
      </p:pic>
    </p:spTree>
    <p:extLst>
      <p:ext uri="{BB962C8B-B14F-4D97-AF65-F5344CB8AC3E}">
        <p14:creationId xmlns:p14="http://schemas.microsoft.com/office/powerpoint/2010/main" val="29385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78F0DB-84BF-3CA1-4FD6-98049355F014}"/>
              </a:ext>
            </a:extLst>
          </p:cNvPr>
          <p:cNvSpPr>
            <a:spLocks noGrp="1"/>
          </p:cNvSpPr>
          <p:nvPr>
            <p:ph type="body" sz="quarter" idx="18"/>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a:p>
            <a:pPr lvl="2"/>
            <a:endParaRPr lang="en-US" sz="1000" dirty="0"/>
          </a:p>
          <a:p>
            <a:endParaRPr lang="en-US" dirty="0"/>
          </a:p>
          <a:p>
            <a:endParaRPr lang="en-US" dirty="0"/>
          </a:p>
          <a:p>
            <a:r>
              <a:rPr lang="en-US" dirty="0"/>
              <a:t>Next Lectures (</a:t>
            </a:r>
            <a:r>
              <a:rPr lang="en-US" dirty="0">
                <a:solidFill>
                  <a:schemeClr val="accent1"/>
                </a:solidFill>
              </a:rPr>
              <a:t>Data Integration Architectures</a:t>
            </a:r>
            <a:r>
              <a:rPr lang="en-US" dirty="0"/>
              <a:t>)</a:t>
            </a:r>
          </a:p>
          <a:p>
            <a:pPr lvl="1"/>
            <a:r>
              <a:rPr lang="en-US" b="1" dirty="0"/>
              <a:t>05</a:t>
            </a:r>
            <a:r>
              <a:rPr lang="en-US" b="1" dirty="0">
                <a:solidFill>
                  <a:srgbClr val="7889FB"/>
                </a:solidFill>
              </a:rPr>
              <a:t> Entity Linking and Deduplication</a:t>
            </a:r>
            <a:r>
              <a:rPr lang="en-US" dirty="0"/>
              <a:t> [Nov 13] </a:t>
            </a:r>
          </a:p>
          <a:p>
            <a:pPr lvl="1"/>
            <a:r>
              <a:rPr lang="en-US" b="1" dirty="0"/>
              <a:t>06</a:t>
            </a:r>
            <a:r>
              <a:rPr lang="en-US" b="1" dirty="0">
                <a:solidFill>
                  <a:srgbClr val="7889FB"/>
                </a:solidFill>
              </a:rPr>
              <a:t> Data Cleaning and Data Fusion</a:t>
            </a:r>
            <a:r>
              <a:rPr lang="en-US" dirty="0"/>
              <a:t> [Nov 20]</a:t>
            </a:r>
          </a:p>
          <a:p>
            <a:pPr lvl="1"/>
            <a:r>
              <a:rPr lang="en-US" b="1" dirty="0"/>
              <a:t>07</a:t>
            </a:r>
            <a:r>
              <a:rPr lang="en-US" b="1" dirty="0">
                <a:solidFill>
                  <a:srgbClr val="7889FB"/>
                </a:solidFill>
              </a:rPr>
              <a:t> Data Provenance and Catalogs</a:t>
            </a:r>
            <a:r>
              <a:rPr lang="en-US" dirty="0"/>
              <a:t> [Nov 27]</a:t>
            </a:r>
          </a:p>
          <a:p>
            <a:pPr lvl="1"/>
            <a:endParaRPr lang="en-US" dirty="0"/>
          </a:p>
        </p:txBody>
      </p:sp>
      <p:sp>
        <p:nvSpPr>
          <p:cNvPr id="4" name="Text Placeholder 3">
            <a:extLst>
              <a:ext uri="{FF2B5EF4-FFF2-40B4-BE49-F238E27FC236}">
                <a16:creationId xmlns:a16="http://schemas.microsoft.com/office/drawing/2014/main" id="{127DD1B8-4944-4292-1BD0-EBC44BDDFC72}"/>
              </a:ext>
            </a:extLst>
          </p:cNvPr>
          <p:cNvSpPr>
            <a:spLocks noGrp="1"/>
          </p:cNvSpPr>
          <p:nvPr>
            <p:ph type="body" sz="quarter" idx="14"/>
          </p:nvPr>
        </p:nvSpPr>
        <p:spPr/>
        <p:txBody>
          <a:bodyPr/>
          <a:lstStyle/>
          <a:p>
            <a:r>
              <a:rPr lang="en-US" dirty="0"/>
              <a:t>Summary and </a:t>
            </a:r>
            <a:r>
              <a:rPr lang="en-US" dirty="0">
                <a:solidFill>
                  <a:schemeClr val="accent1"/>
                </a:solidFill>
              </a:rPr>
              <a:t>Q&amp;A</a:t>
            </a:r>
            <a:endParaRPr lang="en-US" dirty="0"/>
          </a:p>
        </p:txBody>
      </p:sp>
      <p:sp>
        <p:nvSpPr>
          <p:cNvPr id="6" name="TextBox 5">
            <a:extLst>
              <a:ext uri="{FF2B5EF4-FFF2-40B4-BE49-F238E27FC236}">
                <a16:creationId xmlns:a16="http://schemas.microsoft.com/office/drawing/2014/main" id="{5C41E0D3-2F21-8781-ED17-D1B091C0A465}"/>
              </a:ext>
            </a:extLst>
          </p:cNvPr>
          <p:cNvSpPr txBox="1"/>
          <p:nvPr/>
        </p:nvSpPr>
        <p:spPr>
          <a:xfrm>
            <a:off x="5674718" y="1299753"/>
            <a:ext cx="5934210" cy="1600438"/>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“Given the existence of all these tools, </a:t>
            </a:r>
            <a:r>
              <a:rPr lang="en-US" sz="1400" b="1" dirty="0">
                <a:solidFill>
                  <a:schemeClr val="accent1"/>
                </a:solidFill>
                <a:latin typeface="Calibri" panose="020F0502020204030204" pitchFamily="34" charset="0"/>
                <a:cs typeface="Calibri" panose="020F0502020204030204" pitchFamily="34" charset="0"/>
              </a:rPr>
              <a:t>why is it still so labor-intensive to develop engineered mappings?</a:t>
            </a:r>
            <a:r>
              <a:rPr lang="en-US" sz="1400" dirty="0">
                <a:latin typeface="Calibri" panose="020F0502020204030204" pitchFamily="34" charset="0"/>
                <a:cs typeface="Calibri" panose="020F0502020204030204" pitchFamily="34" charset="0"/>
              </a:rPr>
              <a:t> To some extent, it is an </a:t>
            </a:r>
            <a:r>
              <a:rPr lang="en-US" sz="1400" b="1" dirty="0">
                <a:solidFill>
                  <a:srgbClr val="7889FB"/>
                </a:solidFill>
                <a:latin typeface="Calibri" panose="020F0502020204030204" pitchFamily="34" charset="0"/>
                <a:cs typeface="Calibri" panose="020F0502020204030204" pitchFamily="34" charset="0"/>
              </a:rPr>
              <a:t>unavoidable consequence of ambiguity </a:t>
            </a:r>
            <a:r>
              <a:rPr lang="en-US" sz="1400" dirty="0">
                <a:latin typeface="Calibri" panose="020F0502020204030204" pitchFamily="34" charset="0"/>
                <a:cs typeface="Calibri" panose="020F0502020204030204" pitchFamily="34" charset="0"/>
              </a:rPr>
              <a:t>in the meaning of the data to be integrated. If there is a specification of the schemas, it often says little about integrity constraints, units of measure, data quality, intended usage, data lineage, etc. Given that the specification of meaning is weak and the mapping must be precisely engineered, it seems hopeless to fully automate the process anytime soon. </a:t>
            </a:r>
            <a:r>
              <a:rPr lang="en-US" sz="1400" b="1" dirty="0">
                <a:solidFill>
                  <a:srgbClr val="7889FB"/>
                </a:solidFill>
                <a:latin typeface="Calibri" panose="020F0502020204030204" pitchFamily="34" charset="0"/>
                <a:cs typeface="Calibri" panose="020F0502020204030204" pitchFamily="34" charset="0"/>
              </a:rPr>
              <a:t>A human must be in the loop</a:t>
            </a:r>
            <a:r>
              <a:rPr lang="en-US" sz="1400" dirty="0">
                <a:latin typeface="Calibri" panose="020F0502020204030204" pitchFamily="34" charset="0"/>
                <a:cs typeface="Calibri" panose="020F0502020204030204" pitchFamily="34" charset="0"/>
              </a:rPr>
              <a:t>.” </a:t>
            </a:r>
          </a:p>
        </p:txBody>
      </p:sp>
      <p:sp>
        <p:nvSpPr>
          <p:cNvPr id="7" name="Textfeld 4">
            <a:extLst>
              <a:ext uri="{FF2B5EF4-FFF2-40B4-BE49-F238E27FC236}">
                <a16:creationId xmlns:a16="http://schemas.microsoft.com/office/drawing/2014/main" id="{D7D56D7E-FF35-BA0A-52F3-484A0D369184}"/>
              </a:ext>
            </a:extLst>
          </p:cNvPr>
          <p:cNvSpPr txBox="1"/>
          <p:nvPr/>
        </p:nvSpPr>
        <p:spPr>
          <a:xfrm>
            <a:off x="6816077" y="391732"/>
            <a:ext cx="3097258" cy="738664"/>
          </a:xfrm>
          <a:prstGeom prst="rect">
            <a:avLst/>
          </a:prstGeom>
          <a:noFill/>
        </p:spPr>
        <p:txBody>
          <a:bodyPr wrap="square" rtlCol="0">
            <a:spAutoFit/>
          </a:bodyPr>
          <a:lstStyle/>
          <a:p>
            <a:pPr algn="r"/>
            <a:r>
              <a:rPr lang="de-DE" sz="1400" dirty="0">
                <a:latin typeface="Calibri" panose="020F0502020204030204" pitchFamily="34" charset="0"/>
                <a:cs typeface="Calibri" panose="020F0502020204030204" pitchFamily="34" charset="0"/>
              </a:rPr>
              <a:t>[Philip A. Bernstein, Sergey Melnik: Model Management 2.0: Manipulating Richer Mappings. </a:t>
            </a:r>
            <a:r>
              <a:rPr lang="de-DE" sz="1400" b="1" dirty="0">
                <a:latin typeface="Calibri" panose="020F0502020204030204" pitchFamily="34" charset="0"/>
                <a:cs typeface="Calibri" panose="020F0502020204030204" pitchFamily="34" charset="0"/>
              </a:rPr>
              <a:t>SIGMOD 2007</a:t>
            </a:r>
            <a:r>
              <a:rPr lang="de-DE" sz="14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7EB039D-883C-0837-F185-ED709F3856D7}"/>
              </a:ext>
            </a:extLst>
          </p:cNvPr>
          <p:cNvPicPr>
            <a:picLocks noChangeAspect="1"/>
          </p:cNvPicPr>
          <p:nvPr/>
        </p:nvPicPr>
        <p:blipFill>
          <a:blip r:embed="rId2"/>
          <a:stretch>
            <a:fillRect/>
          </a:stretch>
        </p:blipFill>
        <p:spPr>
          <a:xfrm>
            <a:off x="9937073" y="429832"/>
            <a:ext cx="497709" cy="640080"/>
          </a:xfrm>
          <a:prstGeom prst="rect">
            <a:avLst/>
          </a:prstGeom>
          <a:ln w="25400">
            <a:solidFill>
              <a:srgbClr val="7889FB"/>
            </a:solidFill>
          </a:ln>
        </p:spPr>
      </p:pic>
      <p:sp>
        <p:nvSpPr>
          <p:cNvPr id="9" name="Right Arrow 8">
            <a:extLst>
              <a:ext uri="{FF2B5EF4-FFF2-40B4-BE49-F238E27FC236}">
                <a16:creationId xmlns:a16="http://schemas.microsoft.com/office/drawing/2014/main" id="{D14EB55B-D661-1F56-9F9D-8A05C9A6113F}"/>
              </a:ext>
            </a:extLst>
          </p:cNvPr>
          <p:cNvSpPr/>
          <p:nvPr/>
        </p:nvSpPr>
        <p:spPr>
          <a:xfrm rot="5400000">
            <a:off x="8748572" y="301886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TextBox 9">
            <a:extLst>
              <a:ext uri="{FF2B5EF4-FFF2-40B4-BE49-F238E27FC236}">
                <a16:creationId xmlns:a16="http://schemas.microsoft.com/office/drawing/2014/main" id="{61F0FA3D-C3CE-4BD3-6965-93F1D1F8475D}"/>
              </a:ext>
            </a:extLst>
          </p:cNvPr>
          <p:cNvSpPr txBox="1"/>
          <p:nvPr/>
        </p:nvSpPr>
        <p:spPr>
          <a:xfrm>
            <a:off x="8042504" y="3448667"/>
            <a:ext cx="173836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The 80% Argument</a:t>
            </a:r>
          </a:p>
        </p:txBody>
      </p:sp>
    </p:spTree>
    <p:extLst>
      <p:ext uri="{BB962C8B-B14F-4D97-AF65-F5344CB8AC3E}">
        <p14:creationId xmlns:p14="http://schemas.microsoft.com/office/powerpoint/2010/main" val="20871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4A34D-5047-8343-7B4C-3940DAC5A782}"/>
              </a:ext>
            </a:extLst>
          </p:cNvPr>
          <p:cNvSpPr>
            <a:spLocks noGrp="1"/>
          </p:cNvSpPr>
          <p:nvPr>
            <p:ph type="body" sz="quarter" idx="14"/>
          </p:nvPr>
        </p:nvSpPr>
        <p:spPr/>
        <p:txBody>
          <a:bodyPr/>
          <a:lstStyle/>
          <a:p>
            <a:r>
              <a:rPr lang="en-US" dirty="0"/>
              <a:t>Motivation and Terminology</a:t>
            </a:r>
          </a:p>
        </p:txBody>
      </p:sp>
      <p:sp>
        <p:nvSpPr>
          <p:cNvPr id="3" name="Text Placeholder 2">
            <a:extLst>
              <a:ext uri="{FF2B5EF4-FFF2-40B4-BE49-F238E27FC236}">
                <a16:creationId xmlns:a16="http://schemas.microsoft.com/office/drawing/2014/main" id="{4B203574-7285-6794-9881-100C96AA4BE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1740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80C7F4-E142-8031-1EAB-4D7AB307A424}"/>
              </a:ext>
            </a:extLst>
          </p:cNvPr>
          <p:cNvSpPr>
            <a:spLocks noGrp="1"/>
          </p:cNvSpPr>
          <p:nvPr>
            <p:ph type="body" sz="quarter" idx="14"/>
          </p:nvPr>
        </p:nvSpPr>
        <p:spPr/>
        <p:txBody>
          <a:bodyPr/>
          <a:lstStyle/>
          <a:p>
            <a:r>
              <a:rPr lang="en-US" dirty="0"/>
              <a:t>Recap: XSLT Example</a:t>
            </a:r>
          </a:p>
        </p:txBody>
      </p:sp>
      <p:sp>
        <p:nvSpPr>
          <p:cNvPr id="4" name="TextBox 3">
            <a:extLst>
              <a:ext uri="{FF2B5EF4-FFF2-40B4-BE49-F238E27FC236}">
                <a16:creationId xmlns:a16="http://schemas.microsoft.com/office/drawing/2014/main" id="{A3E09243-49EA-2E74-2383-9C0CD8E3F558}"/>
              </a:ext>
            </a:extLst>
          </p:cNvPr>
          <p:cNvSpPr txBox="1"/>
          <p:nvPr/>
        </p:nvSpPr>
        <p:spPr>
          <a:xfrm>
            <a:off x="555867" y="1116935"/>
            <a:ext cx="8646649" cy="3108543"/>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&lt;?xml version="1.0" encoding="UTF-8"?&gt;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 version="2.0“ </a:t>
            </a:r>
            <a:r>
              <a:rPr lang="en-US" sz="1400" dirty="0" err="1">
                <a:latin typeface="Consolas" panose="020B0609020204030204" pitchFamily="49" charset="0"/>
                <a:cs typeface="Calibri" panose="020F0502020204030204" pitchFamily="34" charset="0"/>
              </a:rPr>
              <a:t>xmlns:xsl</a:t>
            </a:r>
            <a:r>
              <a:rPr lang="en-US" sz="1400" dirty="0">
                <a:latin typeface="Consolas" panose="020B0609020204030204" pitchFamily="49" charset="0"/>
                <a:cs typeface="Calibri" panose="020F0502020204030204" pitchFamily="34" charset="0"/>
              </a:rPr>
              <a:t>="http://www.w3.org/1999/XSL/Transform"&gt;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 match="/"&gt; </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 name=“suppliers"&gt;</a:t>
            </a:r>
          </a:p>
          <a:p>
            <a:r>
              <a:rPr lang="en-US" sz="1400" dirty="0">
                <a:latin typeface="Consolas" panose="020B0609020204030204" pitchFamily="49" charset="0"/>
                <a:cs typeface="Calibri" panose="020F0502020204030204" pitchFamily="34" charset="0"/>
              </a:rPr>
              <a:t>    &lt;</a:t>
            </a:r>
            <a:r>
              <a:rPr lang="en-US" sz="1400" b="1" dirty="0" err="1">
                <a:solidFill>
                  <a:srgbClr val="7889FB"/>
                </a:solidFill>
                <a:latin typeface="Consolas" panose="020B0609020204030204" pitchFamily="49" charset="0"/>
                <a:cs typeface="Calibri" panose="020F0502020204030204" pitchFamily="34" charset="0"/>
              </a:rPr>
              <a:t>xsl:for-each</a:t>
            </a:r>
            <a:r>
              <a:rPr lang="en-US" sz="1400" b="1" dirty="0">
                <a:solidFill>
                  <a:srgbClr val="7889FB"/>
                </a:solidFill>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select="/</a:t>
            </a:r>
            <a:r>
              <a:rPr lang="en-US" sz="1400" dirty="0" err="1">
                <a:latin typeface="Consolas" panose="020B0609020204030204" pitchFamily="49" charset="0"/>
                <a:cs typeface="Calibri" panose="020F0502020204030204" pitchFamily="34" charset="0"/>
              </a:rPr>
              <a:t>resultsets</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resultset</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Tablename</a:t>
            </a:r>
            <a:r>
              <a:rPr lang="en-US" sz="1400" dirty="0">
                <a:latin typeface="Consolas" panose="020B0609020204030204" pitchFamily="49" charset="0"/>
                <a:cs typeface="Calibri" panose="020F0502020204030204" pitchFamily="34" charset="0"/>
              </a:rPr>
              <a:t>='Supplier']/</a:t>
            </a:r>
            <a:r>
              <a:rPr lang="en-US" sz="1400" b="1" dirty="0">
                <a:solidFill>
                  <a:srgbClr val="7889FB"/>
                </a:solidFill>
                <a:latin typeface="Consolas" panose="020B0609020204030204" pitchFamily="49" charset="0"/>
                <a:cs typeface="Calibri" panose="020F0502020204030204" pitchFamily="34" charset="0"/>
              </a:rPr>
              <a:t>row</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 name=“supplier"&gt;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 name=“ID"&gt;&lt;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Suppkey</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name="Name"&gt;&lt;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SuppName</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name="Address"&gt;&lt;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SuppAddress</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a:t>
            </a:r>
            <a:r>
              <a:rPr lang="en-US" sz="1400" b="1" dirty="0" err="1">
                <a:solidFill>
                  <a:schemeClr val="accent1"/>
                </a:solidFill>
                <a:latin typeface="Consolas" panose="020B0609020204030204" pitchFamily="49" charset="0"/>
                <a:cs typeface="Calibri" panose="020F0502020204030204" pitchFamily="34" charset="0"/>
              </a:rPr>
              <a:t>xsl:element</a:t>
            </a:r>
            <a:r>
              <a:rPr lang="en-US" sz="1400" b="1" dirty="0">
                <a:solidFill>
                  <a:schemeClr val="accent1"/>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&gt;</a:t>
            </a:r>
          </a:p>
        </p:txBody>
      </p:sp>
      <p:sp>
        <p:nvSpPr>
          <p:cNvPr id="5" name="TextBox 4">
            <a:extLst>
              <a:ext uri="{FF2B5EF4-FFF2-40B4-BE49-F238E27FC236}">
                <a16:creationId xmlns:a16="http://schemas.microsoft.com/office/drawing/2014/main" id="{639E98BC-25E8-F272-CA35-05632DAEE273}"/>
              </a:ext>
            </a:extLst>
          </p:cNvPr>
          <p:cNvSpPr txBox="1"/>
          <p:nvPr/>
        </p:nvSpPr>
        <p:spPr>
          <a:xfrm>
            <a:off x="2917654" y="3572801"/>
            <a:ext cx="5163183" cy="2246769"/>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resultssets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 </a:t>
            </a:r>
            <a:r>
              <a:rPr lang="en-US" sz="1400" b="1" dirty="0" err="1">
                <a:latin typeface="Consolas" panose="020B0609020204030204" pitchFamily="49" charset="0"/>
                <a:cs typeface="Calibri" panose="020F0502020204030204" pitchFamily="34" charset="0"/>
              </a:rPr>
              <a:t>Tablename</a:t>
            </a:r>
            <a:r>
              <a:rPr lang="en-US" sz="1400" b="1" dirty="0">
                <a:latin typeface="Consolas" panose="020B0609020204030204" pitchFamily="49" charset="0"/>
                <a:cs typeface="Calibri" panose="020F0502020204030204" pitchFamily="34" charset="0"/>
              </a:rPr>
              <a:t>=“Supplier”&gt;</a:t>
            </a:r>
          </a:p>
          <a:p>
            <a:r>
              <a:rPr lang="en-US" sz="1400" b="1" dirty="0">
                <a:latin typeface="Consolas" panose="020B0609020204030204" pitchFamily="49" charset="0"/>
                <a:cs typeface="Calibri" panose="020F0502020204030204" pitchFamily="34" charset="0"/>
              </a:rPr>
              <a:t>    &lt;</a:t>
            </a:r>
            <a:r>
              <a:rPr lang="en-US" sz="1400" b="1" dirty="0">
                <a:solidFill>
                  <a:srgbClr val="7889FB"/>
                </a:solidFill>
                <a:latin typeface="Consolas" panose="020B0609020204030204" pitchFamily="49" charset="0"/>
                <a:cs typeface="Calibri" panose="020F0502020204030204" pitchFamily="34" charset="0"/>
              </a:rPr>
              <a:t>row</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&gt;7&lt;/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&gt;MB&lt;/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&gt;1035 Coleman Rd&lt;/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a:solidFill>
                  <a:srgbClr val="7889FB"/>
                </a:solidFill>
                <a:latin typeface="Consolas" panose="020B0609020204030204" pitchFamily="49" charset="0"/>
                <a:cs typeface="Calibri" panose="020F0502020204030204" pitchFamily="34" charset="0"/>
              </a:rPr>
              <a:t>row</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&lt;row&gt; …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resultsets</a:t>
            </a:r>
            <a:r>
              <a:rPr lang="en-US" sz="1400" b="1" dirty="0">
                <a:latin typeface="Consolas" panose="020B0609020204030204" pitchFamily="49" charset="0"/>
                <a:cs typeface="Calibri" panose="020F0502020204030204" pitchFamily="34" charset="0"/>
              </a:rPr>
              <a:t>&gt;</a:t>
            </a:r>
          </a:p>
        </p:txBody>
      </p:sp>
      <p:sp>
        <p:nvSpPr>
          <p:cNvPr id="6" name="TextBox 5">
            <a:extLst>
              <a:ext uri="{FF2B5EF4-FFF2-40B4-BE49-F238E27FC236}">
                <a16:creationId xmlns:a16="http://schemas.microsoft.com/office/drawing/2014/main" id="{D361EA09-1B60-5ACA-EBB9-6D5B52C7A3F2}"/>
              </a:ext>
            </a:extLst>
          </p:cNvPr>
          <p:cNvSpPr txBox="1"/>
          <p:nvPr/>
        </p:nvSpPr>
        <p:spPr>
          <a:xfrm>
            <a:off x="7822938" y="3835731"/>
            <a:ext cx="3806639" cy="1600438"/>
          </a:xfrm>
          <a:prstGeom prst="rect">
            <a:avLst/>
          </a:prstGeom>
          <a:noFill/>
        </p:spPr>
        <p:txBody>
          <a:bodyPr wrap="square" lIns="0" rIns="0" rtlCol="0">
            <a:spAutoFit/>
          </a:bodyPr>
          <a:lstStyle/>
          <a:p>
            <a:r>
              <a:rPr lang="en-US" sz="1400" b="1" dirty="0">
                <a:solidFill>
                  <a:schemeClr val="accent1"/>
                </a:solidFill>
                <a:latin typeface="Consolas" panose="020B0609020204030204" pitchFamily="49" charset="0"/>
                <a:cs typeface="Calibri" panose="020F0502020204030204" pitchFamily="34" charset="0"/>
              </a:rPr>
              <a:t>&lt;suppliers&gt;</a:t>
            </a:r>
          </a:p>
          <a:p>
            <a:r>
              <a:rPr lang="en-US" sz="1400" b="1" dirty="0">
                <a:solidFill>
                  <a:schemeClr val="accent1"/>
                </a:solidFill>
                <a:latin typeface="Consolas" panose="020B0609020204030204" pitchFamily="49" charset="0"/>
                <a:cs typeface="Calibri" panose="020F0502020204030204" pitchFamily="34" charset="0"/>
              </a:rPr>
              <a:t>  &lt;supplier</a:t>
            </a:r>
            <a:r>
              <a:rPr lang="en-US" sz="1400" b="1" dirty="0">
                <a:latin typeface="Consolas" panose="020B0609020204030204" pitchFamily="49" charset="0"/>
                <a:cs typeface="Calibri" panose="020F0502020204030204" pitchFamily="34" charset="0"/>
              </a:rPr>
              <a:t> ID=“7”&gt;</a:t>
            </a:r>
          </a:p>
          <a:p>
            <a:r>
              <a:rPr lang="en-US" sz="1400" b="1" dirty="0">
                <a:latin typeface="Consolas" panose="020B0609020204030204" pitchFamily="49" charset="0"/>
                <a:cs typeface="Calibri" panose="020F0502020204030204" pitchFamily="34" charset="0"/>
              </a:rPr>
              <a:t>    &lt;Name&gt;MB&lt;/Name&gt;</a:t>
            </a:r>
          </a:p>
          <a:p>
            <a:r>
              <a:rPr lang="en-US" sz="1400" b="1" dirty="0">
                <a:latin typeface="Consolas" panose="020B0609020204030204" pitchFamily="49" charset="0"/>
                <a:cs typeface="Calibri" panose="020F0502020204030204" pitchFamily="34" charset="0"/>
              </a:rPr>
              <a:t>    &lt;Address&gt;1035 Coleman Rd&lt;/Address&gt;</a:t>
            </a:r>
          </a:p>
          <a:p>
            <a:r>
              <a:rPr lang="en-US" sz="1400" b="1" dirty="0">
                <a:latin typeface="Consolas" panose="020B0609020204030204" pitchFamily="49" charset="0"/>
                <a:cs typeface="Calibri" panose="020F0502020204030204" pitchFamily="34" charset="0"/>
              </a:rPr>
              <a:t>  </a:t>
            </a:r>
            <a:r>
              <a:rPr lang="en-US" sz="1400" b="1" dirty="0">
                <a:solidFill>
                  <a:schemeClr val="accent1"/>
                </a:solidFill>
                <a:latin typeface="Consolas" panose="020B0609020204030204" pitchFamily="49" charset="0"/>
                <a:cs typeface="Calibri" panose="020F0502020204030204" pitchFamily="34" charset="0"/>
              </a:rPr>
              <a:t>&lt;/supplier&gt;</a:t>
            </a:r>
          </a:p>
          <a:p>
            <a:r>
              <a:rPr lang="en-US" sz="1400" b="1" dirty="0">
                <a:solidFill>
                  <a:schemeClr val="accent1"/>
                </a:solidFill>
                <a:latin typeface="Consolas" panose="020B0609020204030204" pitchFamily="49" charset="0"/>
                <a:cs typeface="Calibri" panose="020F0502020204030204" pitchFamily="34" charset="0"/>
              </a:rPr>
              <a:t>  &lt;supplier&gt; </a:t>
            </a:r>
            <a:r>
              <a:rPr lang="en-US" sz="1400" b="1" dirty="0">
                <a:latin typeface="Consolas" panose="020B0609020204030204" pitchFamily="49" charset="0"/>
                <a:cs typeface="Calibri" panose="020F0502020204030204" pitchFamily="34" charset="0"/>
              </a:rPr>
              <a:t>…</a:t>
            </a:r>
            <a:r>
              <a:rPr lang="en-US" sz="1400" b="1" dirty="0">
                <a:solidFill>
                  <a:schemeClr val="accent1"/>
                </a:solidFill>
                <a:latin typeface="Consolas" panose="020B0609020204030204" pitchFamily="49" charset="0"/>
                <a:cs typeface="Calibri" panose="020F0502020204030204" pitchFamily="34" charset="0"/>
              </a:rPr>
              <a:t> &lt;/supplier&gt;</a:t>
            </a:r>
          </a:p>
          <a:p>
            <a:r>
              <a:rPr lang="en-US" sz="1400" b="1" dirty="0">
                <a:solidFill>
                  <a:schemeClr val="accent1"/>
                </a:solidFill>
                <a:latin typeface="Consolas" panose="020B0609020204030204" pitchFamily="49" charset="0"/>
                <a:cs typeface="Calibri" panose="020F0502020204030204" pitchFamily="34" charset="0"/>
              </a:rPr>
              <a:t>&lt;suppliers&gt;</a:t>
            </a:r>
          </a:p>
        </p:txBody>
      </p:sp>
      <p:sp>
        <p:nvSpPr>
          <p:cNvPr id="7" name="Right Arrow 8">
            <a:extLst>
              <a:ext uri="{FF2B5EF4-FFF2-40B4-BE49-F238E27FC236}">
                <a16:creationId xmlns:a16="http://schemas.microsoft.com/office/drawing/2014/main" id="{AEBD9D0F-1425-CB3E-8012-1B47746235B8}"/>
              </a:ext>
            </a:extLst>
          </p:cNvPr>
          <p:cNvSpPr/>
          <p:nvPr/>
        </p:nvSpPr>
        <p:spPr>
          <a:xfrm>
            <a:off x="7059076" y="402980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8" name="Straight Arrow Connector 7">
            <a:extLst>
              <a:ext uri="{FF2B5EF4-FFF2-40B4-BE49-F238E27FC236}">
                <a16:creationId xmlns:a16="http://schemas.microsoft.com/office/drawing/2014/main" id="{962E3368-B117-09A4-42FE-9AA6F06F31E7}"/>
              </a:ext>
            </a:extLst>
          </p:cNvPr>
          <p:cNvCxnSpPr/>
          <p:nvPr/>
        </p:nvCxnSpPr>
        <p:spPr>
          <a:xfrm flipH="1" flipV="1">
            <a:off x="7209502" y="3505397"/>
            <a:ext cx="1670" cy="348619"/>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2" name="Rounded Rectangle 9">
            <a:extLst>
              <a:ext uri="{FF2B5EF4-FFF2-40B4-BE49-F238E27FC236}">
                <a16:creationId xmlns:a16="http://schemas.microsoft.com/office/drawing/2014/main" id="{89159608-BF8E-8AE2-7BFA-C8CF98B35AAF}"/>
              </a:ext>
            </a:extLst>
          </p:cNvPr>
          <p:cNvSpPr/>
          <p:nvPr/>
        </p:nvSpPr>
        <p:spPr>
          <a:xfrm>
            <a:off x="3805640" y="177830"/>
            <a:ext cx="6144610" cy="813916"/>
          </a:xfrm>
          <a:prstGeom prst="round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latin typeface="Calibri" panose="020F0502020204030204" pitchFamily="34" charset="0"/>
                <a:cs typeface="Calibri" panose="020F0502020204030204" pitchFamily="34" charset="0"/>
              </a:rPr>
              <a:t>Are you kidding me? I have 100s of systems/apps and 1000s* of tables/attributes </a:t>
            </a:r>
          </a:p>
        </p:txBody>
      </p:sp>
      <p:sp>
        <p:nvSpPr>
          <p:cNvPr id="9" name="TextBox 8">
            <a:extLst>
              <a:ext uri="{FF2B5EF4-FFF2-40B4-BE49-F238E27FC236}">
                <a16:creationId xmlns:a16="http://schemas.microsoft.com/office/drawing/2014/main" id="{94F582B2-5046-2941-14B9-99E71C986914}"/>
              </a:ext>
            </a:extLst>
          </p:cNvPr>
          <p:cNvSpPr txBox="1"/>
          <p:nvPr/>
        </p:nvSpPr>
        <p:spPr>
          <a:xfrm>
            <a:off x="8939604" y="1302254"/>
            <a:ext cx="2675013" cy="954107"/>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 [</a:t>
            </a:r>
            <a:r>
              <a:rPr lang="de-DE" sz="1400" dirty="0">
                <a:solidFill>
                  <a:srgbClr val="000000"/>
                </a:solidFill>
                <a:latin typeface="Calibri" panose="020F0502020204030204" pitchFamily="34" charset="0"/>
                <a:cs typeface="Calibri" panose="020F0502020204030204" pitchFamily="34" charset="0"/>
              </a:rPr>
              <a:t>Rudolf Munz: Datenmanagement für SAP Applikationen, BTW, 2007</a:t>
            </a:r>
            <a:r>
              <a:rPr lang="de-DE" sz="1400" dirty="0">
                <a:solidFill>
                  <a:srgbClr val="555555"/>
                </a:solidFill>
                <a:latin typeface="Calibri" panose="020F0502020204030204" pitchFamily="34" charset="0"/>
                <a:cs typeface="Calibri" panose="020F0502020204030204" pitchFamily="34" charset="0"/>
              </a:rPr>
              <a:t>: </a:t>
            </a:r>
            <a:r>
              <a:rPr lang="de-DE" sz="1400" b="1" dirty="0">
                <a:solidFill>
                  <a:schemeClr val="accent1"/>
                </a:solidFill>
                <a:latin typeface="Calibri" panose="020F0502020204030204" pitchFamily="34" charset="0"/>
                <a:cs typeface="Calibri" panose="020F0502020204030204" pitchFamily="34" charset="0"/>
              </a:rPr>
              <a:t>67,000</a:t>
            </a:r>
            <a:r>
              <a:rPr lang="de-DE" sz="1400" dirty="0">
                <a:solidFill>
                  <a:schemeClr val="accent1"/>
                </a:solidFill>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tables, </a:t>
            </a:r>
            <a:r>
              <a:rPr lang="de-DE" sz="1400" b="1" dirty="0">
                <a:solidFill>
                  <a:schemeClr val="accent1"/>
                </a:solidFill>
                <a:latin typeface="Calibri" panose="020F0502020204030204" pitchFamily="34" charset="0"/>
                <a:cs typeface="Calibri" panose="020F0502020204030204" pitchFamily="34" charset="0"/>
              </a:rPr>
              <a:t>700,000</a:t>
            </a:r>
            <a:r>
              <a:rPr lang="de-DE" sz="1400" dirty="0">
                <a:latin typeface="Calibri" panose="020F0502020204030204" pitchFamily="34" charset="0"/>
                <a:cs typeface="Calibri" panose="020F0502020204030204" pitchFamily="34" charset="0"/>
              </a:rPr>
              <a:t> columns, </a:t>
            </a:r>
            <a:r>
              <a:rPr lang="de-DE" sz="1400" b="1" dirty="0">
                <a:solidFill>
                  <a:schemeClr val="accent1"/>
                </a:solidFill>
                <a:latin typeface="Calibri" panose="020F0502020204030204" pitchFamily="34" charset="0"/>
                <a:cs typeface="Calibri" panose="020F0502020204030204" pitchFamily="34" charset="0"/>
              </a:rPr>
              <a:t>10,000</a:t>
            </a:r>
            <a:r>
              <a:rPr lang="de-DE" sz="1400" dirty="0">
                <a:latin typeface="Calibri" panose="020F0502020204030204" pitchFamily="34" charset="0"/>
                <a:cs typeface="Calibri" panose="020F0502020204030204" pitchFamily="34" charset="0"/>
              </a:rPr>
              <a:t> views, </a:t>
            </a:r>
            <a:r>
              <a:rPr lang="de-DE" sz="1400" b="1" dirty="0">
                <a:solidFill>
                  <a:schemeClr val="accent1"/>
                </a:solidFill>
                <a:latin typeface="Calibri" panose="020F0502020204030204" pitchFamily="34" charset="0"/>
                <a:cs typeface="Calibri" panose="020F0502020204030204" pitchFamily="34" charset="0"/>
              </a:rPr>
              <a:t>13,000</a:t>
            </a:r>
            <a:r>
              <a:rPr lang="de-DE" sz="1400" dirty="0">
                <a:latin typeface="Calibri" panose="020F0502020204030204" pitchFamily="34" charset="0"/>
                <a:cs typeface="Calibri" panose="020F0502020204030204" pitchFamily="34" charset="0"/>
              </a:rPr>
              <a:t> indexes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062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0C195-3A0D-CCD2-F062-779C91489BCB}"/>
              </a:ext>
            </a:extLst>
          </p:cNvPr>
          <p:cNvSpPr>
            <a:spLocks noGrp="1"/>
          </p:cNvSpPr>
          <p:nvPr>
            <p:ph type="body" sz="quarter" idx="18"/>
          </p:nvPr>
        </p:nvSpPr>
        <p:spPr/>
        <p:txBody>
          <a:bodyPr/>
          <a:lstStyle/>
          <a:p>
            <a:r>
              <a:rPr lang="en-US" dirty="0"/>
              <a:t>Schema Matching</a:t>
            </a:r>
          </a:p>
          <a:p>
            <a:pPr lvl="1"/>
            <a:r>
              <a:rPr lang="en-US" b="1" dirty="0">
                <a:solidFill>
                  <a:schemeClr val="accent1"/>
                </a:solidFill>
              </a:rPr>
              <a:t>Given: </a:t>
            </a:r>
            <a:r>
              <a:rPr lang="en-US" dirty="0"/>
              <a:t>two or more relational/hierarchical schemas (and data)</a:t>
            </a:r>
          </a:p>
          <a:p>
            <a:pPr lvl="1"/>
            <a:r>
              <a:rPr lang="en-US" dirty="0"/>
              <a:t>Find schema mappings in terms of logical attribute correspondences</a:t>
            </a:r>
          </a:p>
          <a:p>
            <a:r>
              <a:rPr lang="en-US" dirty="0"/>
              <a:t>Schema Mapping</a:t>
            </a:r>
          </a:p>
          <a:p>
            <a:pPr lvl="1"/>
            <a:r>
              <a:rPr lang="en-US" b="1" dirty="0">
                <a:solidFill>
                  <a:schemeClr val="accent1"/>
                </a:solidFill>
              </a:rPr>
              <a:t>Given:</a:t>
            </a:r>
            <a:r>
              <a:rPr lang="en-US" dirty="0"/>
              <a:t> logical attribute correspondences between schemas</a:t>
            </a:r>
          </a:p>
          <a:p>
            <a:pPr lvl="1"/>
            <a:r>
              <a:rPr lang="en-US" dirty="0"/>
              <a:t>Compile physical schema mapping programs (</a:t>
            </a:r>
            <a:r>
              <a:rPr lang="en-US" b="1" dirty="0">
                <a:solidFill>
                  <a:srgbClr val="7889FB"/>
                </a:solidFill>
              </a:rPr>
              <a:t>SQL</a:t>
            </a:r>
            <a:r>
              <a:rPr lang="en-US" dirty="0"/>
              <a:t>, </a:t>
            </a:r>
            <a:r>
              <a:rPr lang="en-US" b="1" dirty="0">
                <a:solidFill>
                  <a:srgbClr val="7889FB"/>
                </a:solidFill>
              </a:rPr>
              <a:t>XSLT</a:t>
            </a:r>
            <a:r>
              <a:rPr lang="en-US" dirty="0"/>
              <a:t>, </a:t>
            </a:r>
            <a:r>
              <a:rPr lang="en-US" b="1" dirty="0">
                <a:solidFill>
                  <a:srgbClr val="7889FB"/>
                </a:solidFill>
              </a:rPr>
              <a:t>XQuery</a:t>
            </a:r>
            <a:r>
              <a:rPr lang="en-US" dirty="0"/>
              <a:t>, </a:t>
            </a:r>
            <a:r>
              <a:rPr lang="en-US" dirty="0" err="1"/>
              <a:t>etc</a:t>
            </a:r>
            <a:r>
              <a:rPr lang="en-US" dirty="0"/>
              <a:t>)</a:t>
            </a:r>
          </a:p>
          <a:p>
            <a:endParaRPr lang="en-US" dirty="0"/>
          </a:p>
        </p:txBody>
      </p:sp>
      <p:sp>
        <p:nvSpPr>
          <p:cNvPr id="3" name="Text Placeholder 2">
            <a:extLst>
              <a:ext uri="{FF2B5EF4-FFF2-40B4-BE49-F238E27FC236}">
                <a16:creationId xmlns:a16="http://schemas.microsoft.com/office/drawing/2014/main" id="{7F0D256E-8348-3194-9649-A705AB4632FF}"/>
              </a:ext>
            </a:extLst>
          </p:cNvPr>
          <p:cNvSpPr>
            <a:spLocks noGrp="1"/>
          </p:cNvSpPr>
          <p:nvPr>
            <p:ph type="body" sz="quarter" idx="14"/>
          </p:nvPr>
        </p:nvSpPr>
        <p:spPr/>
        <p:txBody>
          <a:bodyPr/>
          <a:lstStyle/>
          <a:p>
            <a:r>
              <a:rPr lang="en-US" dirty="0"/>
              <a:t>Schema Matching and Mapping</a:t>
            </a:r>
          </a:p>
        </p:txBody>
      </p:sp>
      <p:pic>
        <p:nvPicPr>
          <p:cNvPr id="4" name="Picture 10" descr="https://upload.wikimedia.org/wikipedia/commons/thumb/d/d8/Emblem-person-blue.svg/1024px-Emblem-person-blue.svg.png">
            <a:extLst>
              <a:ext uri="{FF2B5EF4-FFF2-40B4-BE49-F238E27FC236}">
                <a16:creationId xmlns:a16="http://schemas.microsoft.com/office/drawing/2014/main" id="{EB6DDF4A-8FF4-5481-2F46-4F551FCC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542" y="3301526"/>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13">
            <a:extLst>
              <a:ext uri="{FF2B5EF4-FFF2-40B4-BE49-F238E27FC236}">
                <a16:creationId xmlns:a16="http://schemas.microsoft.com/office/drawing/2014/main" id="{23839FD9-25B0-17B5-DACF-94AA44C1C5E9}"/>
              </a:ext>
            </a:extLst>
          </p:cNvPr>
          <p:cNvSpPr/>
          <p:nvPr/>
        </p:nvSpPr>
        <p:spPr>
          <a:xfrm>
            <a:off x="2412463" y="4647654"/>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14">
            <a:extLst>
              <a:ext uri="{FF2B5EF4-FFF2-40B4-BE49-F238E27FC236}">
                <a16:creationId xmlns:a16="http://schemas.microsoft.com/office/drawing/2014/main" id="{7343B406-161E-BE41-E91D-DB45E72D5B15}"/>
              </a:ext>
            </a:extLst>
          </p:cNvPr>
          <p:cNvSpPr/>
          <p:nvPr/>
        </p:nvSpPr>
        <p:spPr>
          <a:xfrm>
            <a:off x="4817209" y="4647654"/>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15">
            <a:extLst>
              <a:ext uri="{FF2B5EF4-FFF2-40B4-BE49-F238E27FC236}">
                <a16:creationId xmlns:a16="http://schemas.microsoft.com/office/drawing/2014/main" id="{B6EFCF71-3022-2FA9-F810-87B0E4210387}"/>
              </a:ext>
            </a:extLst>
          </p:cNvPr>
          <p:cNvSpPr/>
          <p:nvPr/>
        </p:nvSpPr>
        <p:spPr>
          <a:xfrm>
            <a:off x="7211705" y="4647654"/>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B3C33F52-E87A-0CCB-28B7-1F61F0EE86C0}"/>
              </a:ext>
            </a:extLst>
          </p:cNvPr>
          <p:cNvCxnSpPr>
            <a:stCxn id="4" idx="1"/>
            <a:endCxn id="5" idx="0"/>
          </p:cNvCxnSpPr>
          <p:nvPr/>
        </p:nvCxnSpPr>
        <p:spPr>
          <a:xfrm flipH="1">
            <a:off x="3100773" y="3861493"/>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FA9870-5334-F984-7B7E-6934388618BE}"/>
              </a:ext>
            </a:extLst>
          </p:cNvPr>
          <p:cNvCxnSpPr>
            <a:stCxn id="4" idx="2"/>
          </p:cNvCxnSpPr>
          <p:nvPr/>
        </p:nvCxnSpPr>
        <p:spPr>
          <a:xfrm>
            <a:off x="5653509" y="4421460"/>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75718A1-1C07-437F-935E-229E189BD3B1}"/>
              </a:ext>
            </a:extLst>
          </p:cNvPr>
          <p:cNvCxnSpPr>
            <a:stCxn id="4" idx="3"/>
            <a:endCxn id="7" idx="0"/>
          </p:cNvCxnSpPr>
          <p:nvPr/>
        </p:nvCxnSpPr>
        <p:spPr>
          <a:xfrm>
            <a:off x="6213476" y="3861493"/>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D7879479-BF3B-9D1E-86CA-C732D207EA96}"/>
              </a:ext>
            </a:extLst>
          </p:cNvPr>
          <p:cNvSpPr txBox="1"/>
          <p:nvPr/>
        </p:nvSpPr>
        <p:spPr>
          <a:xfrm>
            <a:off x="8866366" y="4786080"/>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1649466C-97C3-176D-51D9-9F61A391C2F9}"/>
              </a:ext>
            </a:extLst>
          </p:cNvPr>
          <p:cNvGrpSpPr/>
          <p:nvPr/>
        </p:nvGrpSpPr>
        <p:grpSpPr>
          <a:xfrm>
            <a:off x="1849755" y="4818477"/>
            <a:ext cx="545963" cy="678839"/>
            <a:chOff x="180871" y="5004080"/>
            <a:chExt cx="545963" cy="678839"/>
          </a:xfrm>
        </p:grpSpPr>
        <p:sp>
          <p:nvSpPr>
            <p:cNvPr id="13" name="Folded Corner 21">
              <a:extLst>
                <a:ext uri="{FF2B5EF4-FFF2-40B4-BE49-F238E27FC236}">
                  <a16:creationId xmlns:a16="http://schemas.microsoft.com/office/drawing/2014/main" id="{A58E3185-0B85-1DEC-CD2B-98F41C2EC06F}"/>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22">
              <a:extLst>
                <a:ext uri="{FF2B5EF4-FFF2-40B4-BE49-F238E27FC236}">
                  <a16:creationId xmlns:a16="http://schemas.microsoft.com/office/drawing/2014/main" id="{BB13EA66-8B27-934B-E62D-6F8717B7E233}"/>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23">
              <a:extLst>
                <a:ext uri="{FF2B5EF4-FFF2-40B4-BE49-F238E27FC236}">
                  <a16:creationId xmlns:a16="http://schemas.microsoft.com/office/drawing/2014/main" id="{2A3C52D6-7B10-7CCF-3F10-38D609960515}"/>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31EA01D-3923-D43C-7A47-D360827386A4}"/>
              </a:ext>
            </a:extLst>
          </p:cNvPr>
          <p:cNvGrpSpPr/>
          <p:nvPr/>
        </p:nvGrpSpPr>
        <p:grpSpPr>
          <a:xfrm rot="10800000">
            <a:off x="4336806" y="4919873"/>
            <a:ext cx="388442" cy="125540"/>
            <a:chOff x="5581337" y="3056661"/>
            <a:chExt cx="293277" cy="236705"/>
          </a:xfrm>
        </p:grpSpPr>
        <p:sp>
          <p:nvSpPr>
            <p:cNvPr id="17" name="Rectangle 16">
              <a:extLst>
                <a:ext uri="{FF2B5EF4-FFF2-40B4-BE49-F238E27FC236}">
                  <a16:creationId xmlns:a16="http://schemas.microsoft.com/office/drawing/2014/main" id="{0705DF22-D632-4958-E70D-17C699966BBF}"/>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5F294FC0-BBBC-AC47-4D0A-946004026A48}"/>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8888EC08-768C-6A26-432F-CCA2EF251BAD}"/>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EE5A859-1D7D-1B29-BEBA-095EA3D0670C}"/>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62F9B9FC-A6BB-0990-676D-52FE9BE02881}"/>
              </a:ext>
            </a:extLst>
          </p:cNvPr>
          <p:cNvGrpSpPr/>
          <p:nvPr/>
        </p:nvGrpSpPr>
        <p:grpSpPr>
          <a:xfrm>
            <a:off x="4291588" y="5233046"/>
            <a:ext cx="490370" cy="125540"/>
            <a:chOff x="2739093" y="5422831"/>
            <a:chExt cx="490370" cy="125540"/>
          </a:xfrm>
        </p:grpSpPr>
        <p:sp>
          <p:nvSpPr>
            <p:cNvPr id="22" name="Rectangle 21">
              <a:extLst>
                <a:ext uri="{FF2B5EF4-FFF2-40B4-BE49-F238E27FC236}">
                  <a16:creationId xmlns:a16="http://schemas.microsoft.com/office/drawing/2014/main" id="{0A3C4747-6752-ADCF-3F76-1E450B6083A5}"/>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61DC898-382F-A65C-39B0-A0B009F45857}"/>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0D871DCF-4178-0DAA-FEA9-197F3D290835}"/>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37C1A95A-7973-685C-B5F6-2872D886DC73}"/>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9CB6B83-3462-6DC9-43A7-B93C9A697696}"/>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373D0C4C-71B0-9C36-B1F9-B379950878F3}"/>
              </a:ext>
            </a:extLst>
          </p:cNvPr>
          <p:cNvGrpSpPr/>
          <p:nvPr/>
        </p:nvGrpSpPr>
        <p:grpSpPr>
          <a:xfrm rot="10800000">
            <a:off x="6740042" y="4921549"/>
            <a:ext cx="388442" cy="125540"/>
            <a:chOff x="5581337" y="3056661"/>
            <a:chExt cx="293277" cy="236705"/>
          </a:xfrm>
        </p:grpSpPr>
        <p:sp>
          <p:nvSpPr>
            <p:cNvPr id="28" name="Rectangle 27">
              <a:extLst>
                <a:ext uri="{FF2B5EF4-FFF2-40B4-BE49-F238E27FC236}">
                  <a16:creationId xmlns:a16="http://schemas.microsoft.com/office/drawing/2014/main" id="{32DD359B-26CC-6CA5-4745-A26B8606A054}"/>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865D355F-2638-890D-8D7C-53F794524832}"/>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BE5624F-400C-6B94-61CC-DDF9CFB3B7E5}"/>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72740D2C-4C00-A834-AA62-626292C144E4}"/>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5CD82C48-67BB-B082-1D83-85629EB33223}"/>
              </a:ext>
            </a:extLst>
          </p:cNvPr>
          <p:cNvGrpSpPr/>
          <p:nvPr/>
        </p:nvGrpSpPr>
        <p:grpSpPr>
          <a:xfrm>
            <a:off x="6694824" y="5234722"/>
            <a:ext cx="490370" cy="125540"/>
            <a:chOff x="2739093" y="5422831"/>
            <a:chExt cx="490370" cy="125540"/>
          </a:xfrm>
        </p:grpSpPr>
        <p:sp>
          <p:nvSpPr>
            <p:cNvPr id="33" name="Rectangle 32">
              <a:extLst>
                <a:ext uri="{FF2B5EF4-FFF2-40B4-BE49-F238E27FC236}">
                  <a16:creationId xmlns:a16="http://schemas.microsoft.com/office/drawing/2014/main" id="{3B0AC85E-819D-4636-ABD5-64C46443DECD}"/>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4D422078-E5C3-9F3C-1EF5-BDB8648550A0}"/>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2793720-014F-D3F1-FCC7-0F97F9B8AC4F}"/>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4F4BAA01-D2B2-10A8-51AE-85E0736FDB3E}"/>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3ED615BA-A958-8DF8-C790-DF157E0F55AD}"/>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442854F2-F9A4-5852-00F3-AC55EACB6BE4}"/>
              </a:ext>
            </a:extLst>
          </p:cNvPr>
          <p:cNvCxnSpPr>
            <a:stCxn id="28" idx="1"/>
            <a:endCxn id="33" idx="3"/>
          </p:cNvCxnSpPr>
          <p:nvPr/>
        </p:nvCxnSpPr>
        <p:spPr>
          <a:xfrm flipH="1">
            <a:off x="6743199" y="5047089"/>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39BB758-EF72-4133-D6FD-C7FFD3D0EA27}"/>
              </a:ext>
            </a:extLst>
          </p:cNvPr>
          <p:cNvCxnSpPr>
            <a:stCxn id="31" idx="1"/>
            <a:endCxn id="35" idx="3"/>
          </p:cNvCxnSpPr>
          <p:nvPr/>
        </p:nvCxnSpPr>
        <p:spPr>
          <a:xfrm flipH="1">
            <a:off x="6937527" y="5047089"/>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9423C99-AB9B-FF30-20E0-956D50295E6E}"/>
              </a:ext>
            </a:extLst>
          </p:cNvPr>
          <p:cNvCxnSpPr>
            <a:stCxn id="30" idx="1"/>
            <a:endCxn id="34" idx="3"/>
          </p:cNvCxnSpPr>
          <p:nvPr/>
        </p:nvCxnSpPr>
        <p:spPr>
          <a:xfrm flipH="1">
            <a:off x="6839949" y="5047089"/>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DB11316-33DF-A00C-3074-AA2DB673F178}"/>
              </a:ext>
            </a:extLst>
          </p:cNvPr>
          <p:cNvCxnSpPr>
            <a:stCxn id="37" idx="3"/>
            <a:endCxn id="29" idx="1"/>
          </p:cNvCxnSpPr>
          <p:nvPr/>
        </p:nvCxnSpPr>
        <p:spPr>
          <a:xfrm flipH="1" flipV="1">
            <a:off x="6885167" y="5047089"/>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3E5824-020F-B387-0879-3CDA3C8C44F3}"/>
              </a:ext>
            </a:extLst>
          </p:cNvPr>
          <p:cNvSpPr txBox="1"/>
          <p:nvPr/>
        </p:nvSpPr>
        <p:spPr>
          <a:xfrm>
            <a:off x="1658836" y="3914126"/>
            <a:ext cx="17246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Well, I don’t even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have a schema</a:t>
            </a:r>
          </a:p>
        </p:txBody>
      </p:sp>
    </p:spTree>
    <p:extLst>
      <p:ext uri="{BB962C8B-B14F-4D97-AF65-F5344CB8AC3E}">
        <p14:creationId xmlns:p14="http://schemas.microsoft.com/office/powerpoint/2010/main" val="3493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DD95B-7835-D23B-C6DE-7B352C612F6F}"/>
              </a:ext>
            </a:extLst>
          </p:cNvPr>
          <p:cNvSpPr>
            <a:spLocks noGrp="1"/>
          </p:cNvSpPr>
          <p:nvPr>
            <p:ph type="body" sz="quarter" idx="18"/>
          </p:nvPr>
        </p:nvSpPr>
        <p:spPr/>
        <p:txBody>
          <a:bodyPr/>
          <a:lstStyle/>
          <a:p>
            <a:r>
              <a:rPr lang="en-US" dirty="0"/>
              <a:t>Schema Integration</a:t>
            </a:r>
          </a:p>
          <a:p>
            <a:pPr lvl="1"/>
            <a:r>
              <a:rPr lang="en-US" b="1" dirty="0"/>
              <a:t>Use case:</a:t>
            </a:r>
            <a:r>
              <a:rPr lang="en-US" dirty="0"/>
              <a:t> DWH schema (</a:t>
            </a:r>
            <a:r>
              <a:rPr lang="en-US" b="1" dirty="0">
                <a:solidFill>
                  <a:srgbClr val="7889FB"/>
                </a:solidFill>
              </a:rPr>
              <a:t>lecture 02</a:t>
            </a:r>
            <a:r>
              <a:rPr lang="en-US" dirty="0"/>
              <a:t>), virtual/federated DBMS (</a:t>
            </a:r>
            <a:r>
              <a:rPr lang="en-US" b="1" dirty="0">
                <a:solidFill>
                  <a:srgbClr val="7889FB"/>
                </a:solidFill>
              </a:rPr>
              <a:t>lecture 03</a:t>
            </a:r>
            <a:r>
              <a:rPr lang="en-US" dirty="0"/>
              <a:t>)</a:t>
            </a:r>
          </a:p>
          <a:p>
            <a:pPr lvl="1"/>
            <a:r>
              <a:rPr lang="en-US" b="1" dirty="0">
                <a:solidFill>
                  <a:srgbClr val="7889FB"/>
                </a:solidFill>
              </a:rPr>
              <a:t>Schema integration:</a:t>
            </a:r>
            <a:r>
              <a:rPr lang="en-US" dirty="0"/>
              <a:t> map existing schemas into consolidated schema</a:t>
            </a:r>
          </a:p>
          <a:p>
            <a:pPr lvl="1"/>
            <a:r>
              <a:rPr lang="en-US" b="1" dirty="0">
                <a:solidFill>
                  <a:schemeClr val="accent1"/>
                </a:solidFill>
              </a:rPr>
              <a:t>Schema mapping</a:t>
            </a:r>
            <a:r>
              <a:rPr lang="en-US" dirty="0"/>
              <a:t> orthogonal, but both deal with semantic and structural heterogeneity</a:t>
            </a:r>
          </a:p>
          <a:p>
            <a:endParaRPr lang="en-US" dirty="0"/>
          </a:p>
        </p:txBody>
      </p:sp>
      <p:sp>
        <p:nvSpPr>
          <p:cNvPr id="4" name="Text Placeholder 3">
            <a:extLst>
              <a:ext uri="{FF2B5EF4-FFF2-40B4-BE49-F238E27FC236}">
                <a16:creationId xmlns:a16="http://schemas.microsoft.com/office/drawing/2014/main" id="{90EDE4E7-5547-51FD-0399-46C5C3E62528}"/>
              </a:ext>
            </a:extLst>
          </p:cNvPr>
          <p:cNvSpPr>
            <a:spLocks noGrp="1"/>
          </p:cNvSpPr>
          <p:nvPr>
            <p:ph type="body" sz="quarter" idx="14"/>
          </p:nvPr>
        </p:nvSpPr>
        <p:spPr/>
        <p:txBody>
          <a:bodyPr/>
          <a:lstStyle/>
          <a:p>
            <a:r>
              <a:rPr lang="en-US" dirty="0"/>
              <a:t>Schema Mapping vs. Schema Integration</a:t>
            </a:r>
          </a:p>
        </p:txBody>
      </p:sp>
      <p:grpSp>
        <p:nvGrpSpPr>
          <p:cNvPr id="6" name="Group 5">
            <a:extLst>
              <a:ext uri="{FF2B5EF4-FFF2-40B4-BE49-F238E27FC236}">
                <a16:creationId xmlns:a16="http://schemas.microsoft.com/office/drawing/2014/main" id="{81E76FD7-26D8-2E21-C77F-A50B27F66A7B}"/>
              </a:ext>
            </a:extLst>
          </p:cNvPr>
          <p:cNvGrpSpPr/>
          <p:nvPr/>
        </p:nvGrpSpPr>
        <p:grpSpPr>
          <a:xfrm>
            <a:off x="7624788" y="4027104"/>
            <a:ext cx="1703004" cy="1679750"/>
            <a:chOff x="6638632" y="4561952"/>
            <a:chExt cx="1703004" cy="1679750"/>
          </a:xfrm>
        </p:grpSpPr>
        <p:sp>
          <p:nvSpPr>
            <p:cNvPr id="7" name="Can 56">
              <a:extLst>
                <a:ext uri="{FF2B5EF4-FFF2-40B4-BE49-F238E27FC236}">
                  <a16:creationId xmlns:a16="http://schemas.microsoft.com/office/drawing/2014/main" id="{5752668C-4277-C32D-EACE-8F7D9A961350}"/>
                </a:ext>
              </a:extLst>
            </p:cNvPr>
            <p:cNvSpPr/>
            <p:nvPr/>
          </p:nvSpPr>
          <p:spPr>
            <a:xfrm>
              <a:off x="6885009" y="5678994"/>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2</a:t>
              </a:r>
            </a:p>
          </p:txBody>
        </p:sp>
        <p:sp>
          <p:nvSpPr>
            <p:cNvPr id="8" name="Rounded Rectangle 57">
              <a:extLst>
                <a:ext uri="{FF2B5EF4-FFF2-40B4-BE49-F238E27FC236}">
                  <a16:creationId xmlns:a16="http://schemas.microsoft.com/office/drawing/2014/main" id="{49BC790D-7DEF-0C15-525C-C13C00522FBA}"/>
                </a:ext>
              </a:extLst>
            </p:cNvPr>
            <p:cNvSpPr/>
            <p:nvPr/>
          </p:nvSpPr>
          <p:spPr>
            <a:xfrm>
              <a:off x="6638632" y="4561952"/>
              <a:ext cx="1703004" cy="923562"/>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2</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EE65E84-5A29-BB16-F246-2D0C18C82DDF}"/>
                </a:ext>
              </a:extLst>
            </p:cNvPr>
            <p:cNvSpPr/>
            <p:nvPr/>
          </p:nvSpPr>
          <p:spPr>
            <a:xfrm>
              <a:off x="6799596" y="496327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10" name="Rectangle 9">
              <a:extLst>
                <a:ext uri="{FF2B5EF4-FFF2-40B4-BE49-F238E27FC236}">
                  <a16:creationId xmlns:a16="http://schemas.microsoft.com/office/drawing/2014/main" id="{FE6B5877-B2B1-8951-239B-D68A50EF4051}"/>
                </a:ext>
              </a:extLst>
            </p:cNvPr>
            <p:cNvSpPr/>
            <p:nvPr/>
          </p:nvSpPr>
          <p:spPr>
            <a:xfrm>
              <a:off x="7353929" y="5145821"/>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sp>
          <p:nvSpPr>
            <p:cNvPr id="11" name="Rectangle 10">
              <a:extLst>
                <a:ext uri="{FF2B5EF4-FFF2-40B4-BE49-F238E27FC236}">
                  <a16:creationId xmlns:a16="http://schemas.microsoft.com/office/drawing/2014/main" id="{19D746E1-F40C-FCED-46A4-4F58A3F5D50F}"/>
                </a:ext>
              </a:extLst>
            </p:cNvPr>
            <p:cNvSpPr/>
            <p:nvPr/>
          </p:nvSpPr>
          <p:spPr>
            <a:xfrm>
              <a:off x="7888164" y="4886243"/>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12" name="Gerade Verbindung mit Pfeil 26">
              <a:extLst>
                <a:ext uri="{FF2B5EF4-FFF2-40B4-BE49-F238E27FC236}">
                  <a16:creationId xmlns:a16="http://schemas.microsoft.com/office/drawing/2014/main" id="{0C12ECEE-4926-025B-B506-3ADE18CB11A5}"/>
                </a:ext>
              </a:extLst>
            </p:cNvPr>
            <p:cNvCxnSpPr>
              <a:stCxn id="8" idx="2"/>
              <a:endCxn id="7" idx="1"/>
            </p:cNvCxnSpPr>
            <p:nvPr/>
          </p:nvCxnSpPr>
          <p:spPr bwMode="auto">
            <a:xfrm>
              <a:off x="7490134" y="5485514"/>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3" name="Gerade Verbindung mit Pfeil 26">
              <a:extLst>
                <a:ext uri="{FF2B5EF4-FFF2-40B4-BE49-F238E27FC236}">
                  <a16:creationId xmlns:a16="http://schemas.microsoft.com/office/drawing/2014/main" id="{20275090-0811-627F-F53B-DB50E0913521}"/>
                </a:ext>
              </a:extLst>
            </p:cNvPr>
            <p:cNvCxnSpPr>
              <a:stCxn id="9" idx="3"/>
              <a:endCxn id="10" idx="1"/>
            </p:cNvCxnSpPr>
            <p:nvPr/>
          </p:nvCxnSpPr>
          <p:spPr bwMode="auto">
            <a:xfrm>
              <a:off x="7111094" y="5108979"/>
              <a:ext cx="242835" cy="182543"/>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4" name="Gerade Verbindung mit Pfeil 26">
              <a:extLst>
                <a:ext uri="{FF2B5EF4-FFF2-40B4-BE49-F238E27FC236}">
                  <a16:creationId xmlns:a16="http://schemas.microsoft.com/office/drawing/2014/main" id="{62771FBD-0941-8B7F-957C-0E18D2EE0755}"/>
                </a:ext>
              </a:extLst>
            </p:cNvPr>
            <p:cNvCxnSpPr>
              <a:stCxn id="11" idx="1"/>
              <a:endCxn id="10" idx="3"/>
            </p:cNvCxnSpPr>
            <p:nvPr/>
          </p:nvCxnSpPr>
          <p:spPr bwMode="auto">
            <a:xfrm flipH="1">
              <a:off x="7665427" y="5031944"/>
              <a:ext cx="222737" cy="259578"/>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15" name="Gerade Verbindung mit Pfeil 26">
              <a:extLst>
                <a:ext uri="{FF2B5EF4-FFF2-40B4-BE49-F238E27FC236}">
                  <a16:creationId xmlns:a16="http://schemas.microsoft.com/office/drawing/2014/main" id="{1A4E79A2-5E66-DA5C-E94E-213CBE39D4D1}"/>
                </a:ext>
              </a:extLst>
            </p:cNvPr>
            <p:cNvCxnSpPr>
              <a:stCxn id="11" idx="1"/>
              <a:endCxn id="9" idx="3"/>
            </p:cNvCxnSpPr>
            <p:nvPr/>
          </p:nvCxnSpPr>
          <p:spPr bwMode="auto">
            <a:xfrm flipH="1">
              <a:off x="7111094" y="5031944"/>
              <a:ext cx="777070" cy="77035"/>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16" name="Group 15">
            <a:extLst>
              <a:ext uri="{FF2B5EF4-FFF2-40B4-BE49-F238E27FC236}">
                <a16:creationId xmlns:a16="http://schemas.microsoft.com/office/drawing/2014/main" id="{D6016697-D8A3-0C77-BE92-17503FEC5644}"/>
              </a:ext>
            </a:extLst>
          </p:cNvPr>
          <p:cNvGrpSpPr/>
          <p:nvPr/>
        </p:nvGrpSpPr>
        <p:grpSpPr>
          <a:xfrm>
            <a:off x="1955825" y="4027104"/>
            <a:ext cx="1703004" cy="1678073"/>
            <a:chOff x="1019910" y="4501663"/>
            <a:chExt cx="1703004" cy="1678073"/>
          </a:xfrm>
        </p:grpSpPr>
        <p:sp>
          <p:nvSpPr>
            <p:cNvPr id="17" name="Can 39">
              <a:extLst>
                <a:ext uri="{FF2B5EF4-FFF2-40B4-BE49-F238E27FC236}">
                  <a16:creationId xmlns:a16="http://schemas.microsoft.com/office/drawing/2014/main" id="{2BDE0A97-974E-9378-9AC1-8F3756462CA5}"/>
                </a:ext>
              </a:extLst>
            </p:cNvPr>
            <p:cNvSpPr/>
            <p:nvPr/>
          </p:nvSpPr>
          <p:spPr>
            <a:xfrm>
              <a:off x="1266287" y="5617028"/>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1</a:t>
              </a:r>
            </a:p>
          </p:txBody>
        </p:sp>
        <p:sp>
          <p:nvSpPr>
            <p:cNvPr id="18" name="Rounded Rectangle 41">
              <a:extLst>
                <a:ext uri="{FF2B5EF4-FFF2-40B4-BE49-F238E27FC236}">
                  <a16:creationId xmlns:a16="http://schemas.microsoft.com/office/drawing/2014/main" id="{A4ACD2D9-84BB-9EA5-30F0-8AC5CA24CE9D}"/>
                </a:ext>
              </a:extLst>
            </p:cNvPr>
            <p:cNvSpPr/>
            <p:nvPr/>
          </p:nvSpPr>
          <p:spPr>
            <a:xfrm>
              <a:off x="1019910" y="4501663"/>
              <a:ext cx="1703004" cy="921885"/>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1</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7ED706B2-C8CB-E19A-330E-6D618BDC60F7}"/>
                </a:ext>
              </a:extLst>
            </p:cNvPr>
            <p:cNvSpPr/>
            <p:nvPr/>
          </p:nvSpPr>
          <p:spPr>
            <a:xfrm>
              <a:off x="1180874" y="5031939"/>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sp>
          <p:nvSpPr>
            <p:cNvPr id="20" name="Rectangle 19">
              <a:extLst>
                <a:ext uri="{FF2B5EF4-FFF2-40B4-BE49-F238E27FC236}">
                  <a16:creationId xmlns:a16="http://schemas.microsoft.com/office/drawing/2014/main" id="{00DD304C-BE1C-46CB-4CE8-0758A5CF3646}"/>
                </a:ext>
              </a:extLst>
            </p:cNvPr>
            <p:cNvSpPr/>
            <p:nvPr/>
          </p:nvSpPr>
          <p:spPr>
            <a:xfrm>
              <a:off x="1735207" y="492308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21" name="Rectangle 20">
              <a:extLst>
                <a:ext uri="{FF2B5EF4-FFF2-40B4-BE49-F238E27FC236}">
                  <a16:creationId xmlns:a16="http://schemas.microsoft.com/office/drawing/2014/main" id="{F0D57512-88D4-9BC6-F01D-E36F1FBDC260}"/>
                </a:ext>
              </a:extLst>
            </p:cNvPr>
            <p:cNvSpPr/>
            <p:nvPr/>
          </p:nvSpPr>
          <p:spPr>
            <a:xfrm>
              <a:off x="2269442" y="505538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22" name="Gerade Verbindung mit Pfeil 26">
              <a:extLst>
                <a:ext uri="{FF2B5EF4-FFF2-40B4-BE49-F238E27FC236}">
                  <a16:creationId xmlns:a16="http://schemas.microsoft.com/office/drawing/2014/main" id="{55789AFF-BD38-EC48-2208-A8D8ECB833C7}"/>
                </a:ext>
              </a:extLst>
            </p:cNvPr>
            <p:cNvCxnSpPr>
              <a:stCxn id="18" idx="2"/>
              <a:endCxn id="17" idx="1"/>
            </p:cNvCxnSpPr>
            <p:nvPr/>
          </p:nvCxnSpPr>
          <p:spPr bwMode="auto">
            <a:xfrm>
              <a:off x="1871412" y="5423548"/>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23" name="Gerade Verbindung mit Pfeil 26">
              <a:extLst>
                <a:ext uri="{FF2B5EF4-FFF2-40B4-BE49-F238E27FC236}">
                  <a16:creationId xmlns:a16="http://schemas.microsoft.com/office/drawing/2014/main" id="{EB12A880-A6FC-4B22-DFC8-1A6EB6FA1DB2}"/>
                </a:ext>
              </a:extLst>
            </p:cNvPr>
            <p:cNvCxnSpPr>
              <a:stCxn id="19" idx="3"/>
              <a:endCxn id="20" idx="1"/>
            </p:cNvCxnSpPr>
            <p:nvPr/>
          </p:nvCxnSpPr>
          <p:spPr bwMode="auto">
            <a:xfrm flipV="1">
              <a:off x="1492372" y="5068785"/>
              <a:ext cx="242835"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24" name="Gerade Verbindung mit Pfeil 26">
              <a:extLst>
                <a:ext uri="{FF2B5EF4-FFF2-40B4-BE49-F238E27FC236}">
                  <a16:creationId xmlns:a16="http://schemas.microsoft.com/office/drawing/2014/main" id="{2447173E-872D-B782-F1E0-A2EF06E8BA22}"/>
                </a:ext>
              </a:extLst>
            </p:cNvPr>
            <p:cNvCxnSpPr>
              <a:stCxn id="21" idx="1"/>
              <a:endCxn id="20" idx="3"/>
            </p:cNvCxnSpPr>
            <p:nvPr/>
          </p:nvCxnSpPr>
          <p:spPr bwMode="auto">
            <a:xfrm flipH="1" flipV="1">
              <a:off x="2046705" y="5068785"/>
              <a:ext cx="222737" cy="132304"/>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25" name="Group 24">
            <a:extLst>
              <a:ext uri="{FF2B5EF4-FFF2-40B4-BE49-F238E27FC236}">
                <a16:creationId xmlns:a16="http://schemas.microsoft.com/office/drawing/2014/main" id="{CC2D4633-62E8-C95C-AE77-EEB89DE0F6A2}"/>
              </a:ext>
            </a:extLst>
          </p:cNvPr>
          <p:cNvGrpSpPr/>
          <p:nvPr/>
        </p:nvGrpSpPr>
        <p:grpSpPr>
          <a:xfrm>
            <a:off x="4335797" y="2786015"/>
            <a:ext cx="2548741" cy="999928"/>
            <a:chOff x="3399882" y="3260574"/>
            <a:chExt cx="2548741" cy="999928"/>
          </a:xfrm>
        </p:grpSpPr>
        <p:sp>
          <p:nvSpPr>
            <p:cNvPr id="26" name="Rectangle 25">
              <a:extLst>
                <a:ext uri="{FF2B5EF4-FFF2-40B4-BE49-F238E27FC236}">
                  <a16:creationId xmlns:a16="http://schemas.microsoft.com/office/drawing/2014/main" id="{5776BA9E-00A3-E0DD-1E9A-105D8B2A7681}"/>
                </a:ext>
              </a:extLst>
            </p:cNvPr>
            <p:cNvSpPr/>
            <p:nvPr/>
          </p:nvSpPr>
          <p:spPr>
            <a:xfrm>
              <a:off x="3664494" y="380771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grpSp>
          <p:nvGrpSpPr>
            <p:cNvPr id="27" name="Group 26">
              <a:extLst>
                <a:ext uri="{FF2B5EF4-FFF2-40B4-BE49-F238E27FC236}">
                  <a16:creationId xmlns:a16="http://schemas.microsoft.com/office/drawing/2014/main" id="{6431870F-AA60-34A6-6DF5-DA77850EB256}"/>
                </a:ext>
              </a:extLst>
            </p:cNvPr>
            <p:cNvGrpSpPr/>
            <p:nvPr/>
          </p:nvGrpSpPr>
          <p:grpSpPr>
            <a:xfrm>
              <a:off x="3399882" y="3260574"/>
              <a:ext cx="2548741" cy="999928"/>
              <a:chOff x="3329545" y="3320863"/>
              <a:chExt cx="2548741" cy="999928"/>
            </a:xfrm>
          </p:grpSpPr>
          <p:sp>
            <p:nvSpPr>
              <p:cNvPr id="28" name="Rounded Rectangle 45">
                <a:extLst>
                  <a:ext uri="{FF2B5EF4-FFF2-40B4-BE49-F238E27FC236}">
                    <a16:creationId xmlns:a16="http://schemas.microsoft.com/office/drawing/2014/main" id="{CAC379A4-D2F1-696D-3419-5368ABD90582}"/>
                  </a:ext>
                </a:extLst>
              </p:cNvPr>
              <p:cNvSpPr/>
              <p:nvPr/>
            </p:nvSpPr>
            <p:spPr>
              <a:xfrm>
                <a:off x="3329545" y="3320863"/>
                <a:ext cx="2548741" cy="999928"/>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alibri" panose="020F0502020204030204" pitchFamily="34" charset="0"/>
                    <a:cs typeface="Calibri" panose="020F0502020204030204" pitchFamily="34" charset="0"/>
                  </a:rPr>
                  <a:t>Integrated Schema</a:t>
                </a:r>
              </a:p>
              <a:p>
                <a:pPr algn="ctr"/>
                <a:endParaRPr lang="en-US" sz="2200"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A93757CD-3AD6-51E1-00E4-0E794235CC77}"/>
                  </a:ext>
                </a:extLst>
              </p:cNvPr>
              <p:cNvSpPr/>
              <p:nvPr/>
            </p:nvSpPr>
            <p:spPr>
              <a:xfrm>
                <a:off x="4168586" y="375914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30" name="Rectangle 29">
                <a:extLst>
                  <a:ext uri="{FF2B5EF4-FFF2-40B4-BE49-F238E27FC236}">
                    <a16:creationId xmlns:a16="http://schemas.microsoft.com/office/drawing/2014/main" id="{70BE701C-EF2F-F223-599E-E7E5E8C24AEB}"/>
                  </a:ext>
                </a:extLst>
              </p:cNvPr>
              <p:cNvSpPr/>
              <p:nvPr/>
            </p:nvSpPr>
            <p:spPr>
              <a:xfrm>
                <a:off x="4702821" y="3941692"/>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31" name="Gerade Verbindung mit Pfeil 26">
                <a:extLst>
                  <a:ext uri="{FF2B5EF4-FFF2-40B4-BE49-F238E27FC236}">
                    <a16:creationId xmlns:a16="http://schemas.microsoft.com/office/drawing/2014/main" id="{1B44C81C-1EEB-F511-BC2A-545E50A41519}"/>
                  </a:ext>
                </a:extLst>
              </p:cNvPr>
              <p:cNvCxnSpPr>
                <a:stCxn id="26" idx="3"/>
                <a:endCxn id="29" idx="1"/>
              </p:cNvCxnSpPr>
              <p:nvPr/>
            </p:nvCxnSpPr>
            <p:spPr bwMode="auto">
              <a:xfrm flipV="1">
                <a:off x="3895607" y="3904849"/>
                <a:ext cx="272979"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32" name="Gerade Verbindung mit Pfeil 26">
                <a:extLst>
                  <a:ext uri="{FF2B5EF4-FFF2-40B4-BE49-F238E27FC236}">
                    <a16:creationId xmlns:a16="http://schemas.microsoft.com/office/drawing/2014/main" id="{AC3FEB3A-81BC-1D53-AFEC-A33EC5DD0495}"/>
                  </a:ext>
                </a:extLst>
              </p:cNvPr>
              <p:cNvCxnSpPr>
                <a:stCxn id="30" idx="1"/>
                <a:endCxn id="29" idx="3"/>
              </p:cNvCxnSpPr>
              <p:nvPr/>
            </p:nvCxnSpPr>
            <p:spPr bwMode="auto">
              <a:xfrm flipH="1" flipV="1">
                <a:off x="4480084" y="3904849"/>
                <a:ext cx="222737" cy="182544"/>
              </a:xfrm>
              <a:prstGeom prst="straightConnector1">
                <a:avLst/>
              </a:prstGeom>
              <a:noFill/>
              <a:ln w="19050" cap="flat" cmpd="sng" algn="ctr">
                <a:solidFill>
                  <a:srgbClr val="7889FB"/>
                </a:solidFill>
                <a:prstDash val="solid"/>
                <a:round/>
                <a:headEnd type="none" w="med" len="med"/>
                <a:tailEnd type="none" w="med" len="lg"/>
              </a:ln>
              <a:effectLst/>
            </p:spPr>
          </p:cxnSp>
          <p:sp>
            <p:nvSpPr>
              <p:cNvPr id="33" name="Rectangle 32">
                <a:extLst>
                  <a:ext uri="{FF2B5EF4-FFF2-40B4-BE49-F238E27FC236}">
                    <a16:creationId xmlns:a16="http://schemas.microsoft.com/office/drawing/2014/main" id="{A2F36C30-E072-D4CC-12BA-98C7939114AB}"/>
                  </a:ext>
                </a:extLst>
              </p:cNvPr>
              <p:cNvSpPr/>
              <p:nvPr/>
            </p:nvSpPr>
            <p:spPr>
              <a:xfrm>
                <a:off x="5257169" y="3672067"/>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34" name="Gerade Verbindung mit Pfeil 26">
                <a:extLst>
                  <a:ext uri="{FF2B5EF4-FFF2-40B4-BE49-F238E27FC236}">
                    <a16:creationId xmlns:a16="http://schemas.microsoft.com/office/drawing/2014/main" id="{A4B186F9-9DA8-8873-6C04-DCC11F4D1F59}"/>
                  </a:ext>
                </a:extLst>
              </p:cNvPr>
              <p:cNvCxnSpPr>
                <a:stCxn id="33" idx="1"/>
                <a:endCxn id="29" idx="3"/>
              </p:cNvCxnSpPr>
              <p:nvPr/>
            </p:nvCxnSpPr>
            <p:spPr bwMode="auto">
              <a:xfrm flipH="1">
                <a:off x="4480084" y="3817768"/>
                <a:ext cx="777085" cy="87081"/>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35" name="Gerade Verbindung mit Pfeil 26">
                <a:extLst>
                  <a:ext uri="{FF2B5EF4-FFF2-40B4-BE49-F238E27FC236}">
                    <a16:creationId xmlns:a16="http://schemas.microsoft.com/office/drawing/2014/main" id="{4B7EDE6D-F930-C6D1-1C07-6926475B65FB}"/>
                  </a:ext>
                </a:extLst>
              </p:cNvPr>
              <p:cNvCxnSpPr>
                <a:stCxn id="33" idx="1"/>
                <a:endCxn id="30" idx="3"/>
              </p:cNvCxnSpPr>
              <p:nvPr/>
            </p:nvCxnSpPr>
            <p:spPr bwMode="auto">
              <a:xfrm flipH="1">
                <a:off x="5014319" y="3817768"/>
                <a:ext cx="242850" cy="269625"/>
              </a:xfrm>
              <a:prstGeom prst="straightConnector1">
                <a:avLst/>
              </a:prstGeom>
              <a:noFill/>
              <a:ln w="19050" cap="flat" cmpd="sng" algn="ctr">
                <a:solidFill>
                  <a:srgbClr val="7889FB"/>
                </a:solidFill>
                <a:prstDash val="solid"/>
                <a:round/>
                <a:headEnd type="none" w="med" len="med"/>
                <a:tailEnd type="none" w="med" len="lg"/>
              </a:ln>
              <a:effectLst/>
            </p:spPr>
          </p:cxnSp>
        </p:grpSp>
      </p:grpSp>
      <p:cxnSp>
        <p:nvCxnSpPr>
          <p:cNvPr id="36" name="Gerade Verbindung mit Pfeil 27">
            <a:extLst>
              <a:ext uri="{FF2B5EF4-FFF2-40B4-BE49-F238E27FC236}">
                <a16:creationId xmlns:a16="http://schemas.microsoft.com/office/drawing/2014/main" id="{5C175076-4369-DB87-65E2-D9A8350032D6}"/>
              </a:ext>
            </a:extLst>
          </p:cNvPr>
          <p:cNvCxnSpPr>
            <a:stCxn id="8" idx="0"/>
            <a:endCxn id="28" idx="3"/>
          </p:cNvCxnSpPr>
          <p:nvPr/>
        </p:nvCxnSpPr>
        <p:spPr bwMode="auto">
          <a:xfrm flipH="1" flipV="1">
            <a:off x="6884538" y="3285979"/>
            <a:ext cx="1591752"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7" name="Gerade Verbindung mit Pfeil 27">
            <a:extLst>
              <a:ext uri="{FF2B5EF4-FFF2-40B4-BE49-F238E27FC236}">
                <a16:creationId xmlns:a16="http://schemas.microsoft.com/office/drawing/2014/main" id="{A15AAFB6-EF24-13C1-FC9A-B425FF0E6BAA}"/>
              </a:ext>
            </a:extLst>
          </p:cNvPr>
          <p:cNvCxnSpPr>
            <a:stCxn id="18" idx="0"/>
            <a:endCxn id="28" idx="1"/>
          </p:cNvCxnSpPr>
          <p:nvPr/>
        </p:nvCxnSpPr>
        <p:spPr bwMode="auto">
          <a:xfrm flipV="1">
            <a:off x="2807327" y="3285979"/>
            <a:ext cx="1528470"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8" name="Gerade Verbindung mit Pfeil 27">
            <a:extLst>
              <a:ext uri="{FF2B5EF4-FFF2-40B4-BE49-F238E27FC236}">
                <a16:creationId xmlns:a16="http://schemas.microsoft.com/office/drawing/2014/main" id="{9E31CDAE-249E-AB4A-AA2B-6BBEE19F57EF}"/>
              </a:ext>
            </a:extLst>
          </p:cNvPr>
          <p:cNvCxnSpPr>
            <a:stCxn id="18" idx="3"/>
            <a:endCxn id="8" idx="1"/>
          </p:cNvCxnSpPr>
          <p:nvPr/>
        </p:nvCxnSpPr>
        <p:spPr bwMode="auto">
          <a:xfrm>
            <a:off x="3658829" y="4488047"/>
            <a:ext cx="3965959" cy="838"/>
          </a:xfrm>
          <a:prstGeom prst="straightConnector1">
            <a:avLst/>
          </a:prstGeom>
          <a:noFill/>
          <a:ln w="19050" cap="flat" cmpd="sng" algn="ctr">
            <a:solidFill>
              <a:srgbClr val="7889FB"/>
            </a:solidFill>
            <a:prstDash val="solid"/>
            <a:round/>
            <a:headEnd type="triangle" w="med" len="lg"/>
            <a:tailEnd type="triangle" w="med" len="lg"/>
          </a:ln>
          <a:effectLst/>
        </p:spPr>
      </p:cxnSp>
      <p:sp>
        <p:nvSpPr>
          <p:cNvPr id="39" name="TextBox 38">
            <a:extLst>
              <a:ext uri="{FF2B5EF4-FFF2-40B4-BE49-F238E27FC236}">
                <a16:creationId xmlns:a16="http://schemas.microsoft.com/office/drawing/2014/main" id="{B24F4740-9858-707D-B30B-98132CAE3EC3}"/>
              </a:ext>
            </a:extLst>
          </p:cNvPr>
          <p:cNvSpPr txBox="1"/>
          <p:nvPr/>
        </p:nvSpPr>
        <p:spPr>
          <a:xfrm>
            <a:off x="4442143" y="4591107"/>
            <a:ext cx="231112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0" name="TextBox 39">
            <a:extLst>
              <a:ext uri="{FF2B5EF4-FFF2-40B4-BE49-F238E27FC236}">
                <a16:creationId xmlns:a16="http://schemas.microsoft.com/office/drawing/2014/main" id="{6C8EE6D1-5827-6E88-EDA1-28EF8B2CD0C3}"/>
              </a:ext>
            </a:extLst>
          </p:cNvPr>
          <p:cNvSpPr txBox="1"/>
          <p:nvPr/>
        </p:nvSpPr>
        <p:spPr>
          <a:xfrm>
            <a:off x="2424095" y="2975002"/>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1" name="TextBox 40">
            <a:extLst>
              <a:ext uri="{FF2B5EF4-FFF2-40B4-BE49-F238E27FC236}">
                <a16:creationId xmlns:a16="http://schemas.microsoft.com/office/drawing/2014/main" id="{9EDAD7F2-F838-C666-AADA-A2158C06F670}"/>
              </a:ext>
            </a:extLst>
          </p:cNvPr>
          <p:cNvSpPr txBox="1"/>
          <p:nvPr/>
        </p:nvSpPr>
        <p:spPr>
          <a:xfrm>
            <a:off x="7399722" y="2976678"/>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42" name="TextBox 41">
            <a:extLst>
              <a:ext uri="{FF2B5EF4-FFF2-40B4-BE49-F238E27FC236}">
                <a16:creationId xmlns:a16="http://schemas.microsoft.com/office/drawing/2014/main" id="{C1FF8610-89FB-7907-E00B-9CFF2BF77727}"/>
              </a:ext>
            </a:extLst>
          </p:cNvPr>
          <p:cNvSpPr txBox="1"/>
          <p:nvPr/>
        </p:nvSpPr>
        <p:spPr>
          <a:xfrm>
            <a:off x="5094544" y="3785943"/>
            <a:ext cx="10063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DWH</a:t>
            </a:r>
          </a:p>
        </p:txBody>
      </p:sp>
    </p:spTree>
    <p:extLst>
      <p:ext uri="{BB962C8B-B14F-4D97-AF65-F5344CB8AC3E}">
        <p14:creationId xmlns:p14="http://schemas.microsoft.com/office/powerpoint/2010/main" val="36606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92D262-CD7B-680F-7E45-8054731ED372}"/>
              </a:ext>
            </a:extLst>
          </p:cNvPr>
          <p:cNvSpPr>
            <a:spLocks noGrp="1"/>
          </p:cNvSpPr>
          <p:nvPr>
            <p:ph type="body" sz="quarter" idx="14"/>
          </p:nvPr>
        </p:nvSpPr>
        <p:spPr/>
        <p:txBody>
          <a:bodyPr/>
          <a:lstStyle/>
          <a:p>
            <a:r>
              <a:rPr lang="en-US" dirty="0"/>
              <a:t>Recap: Types of Heterogeneity</a:t>
            </a:r>
            <a:br>
              <a:rPr lang="en-US" dirty="0"/>
            </a:br>
            <a:r>
              <a:rPr lang="en-US" dirty="0">
                <a:sym typeface="Wingdings" panose="05000000000000000000" pitchFamily="2" charset="2"/>
              </a:rPr>
              <a:t> Scope</a:t>
            </a:r>
            <a:endParaRPr lang="en-US" dirty="0"/>
          </a:p>
        </p:txBody>
      </p:sp>
      <p:pic>
        <p:nvPicPr>
          <p:cNvPr id="4" name="Picture 3">
            <a:extLst>
              <a:ext uri="{FF2B5EF4-FFF2-40B4-BE49-F238E27FC236}">
                <a16:creationId xmlns:a16="http://schemas.microsoft.com/office/drawing/2014/main" id="{859E9ACF-445B-279B-6BD7-D9ECF1176C28}"/>
              </a:ext>
            </a:extLst>
          </p:cNvPr>
          <p:cNvPicPr>
            <a:picLocks noChangeAspect="1"/>
          </p:cNvPicPr>
          <p:nvPr/>
        </p:nvPicPr>
        <p:blipFill>
          <a:blip r:embed="rId2"/>
          <a:stretch>
            <a:fillRect/>
          </a:stretch>
        </p:blipFill>
        <p:spPr>
          <a:xfrm>
            <a:off x="9844381" y="473902"/>
            <a:ext cx="497489" cy="640080"/>
          </a:xfrm>
          <a:prstGeom prst="rect">
            <a:avLst/>
          </a:prstGeom>
          <a:ln w="25400">
            <a:solidFill>
              <a:srgbClr val="7889FB"/>
            </a:solidFill>
          </a:ln>
        </p:spPr>
      </p:pic>
      <p:sp>
        <p:nvSpPr>
          <p:cNvPr id="5" name="TextBox 4">
            <a:extLst>
              <a:ext uri="{FF2B5EF4-FFF2-40B4-BE49-F238E27FC236}">
                <a16:creationId xmlns:a16="http://schemas.microsoft.com/office/drawing/2014/main" id="{B0B3E2F7-C3A0-6443-775E-54C02665015B}"/>
              </a:ext>
            </a:extLst>
          </p:cNvPr>
          <p:cNvSpPr txBox="1"/>
          <p:nvPr/>
        </p:nvSpPr>
        <p:spPr>
          <a:xfrm>
            <a:off x="6096000" y="323177"/>
            <a:ext cx="362544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 Hammer, M. </a:t>
            </a:r>
            <a:r>
              <a:rPr lang="en-US" sz="1400" dirty="0" err="1">
                <a:latin typeface="Calibri" panose="020F0502020204030204" pitchFamily="34" charset="0"/>
                <a:cs typeface="Calibri" panose="020F0502020204030204" pitchFamily="34" charset="0"/>
              </a:rPr>
              <a:t>Stonebraker</a:t>
            </a:r>
            <a:r>
              <a:rPr lang="en-US" sz="1400" dirty="0">
                <a:latin typeface="Calibri" panose="020F0502020204030204" pitchFamily="34" charset="0"/>
                <a:cs typeface="Calibri" panose="020F0502020204030204" pitchFamily="34" charset="0"/>
              </a:rPr>
              <a:t>, and O. </a:t>
            </a:r>
            <a:r>
              <a:rPr lang="en-US" sz="1400" dirty="0" err="1">
                <a:latin typeface="Calibri" panose="020F0502020204030204" pitchFamily="34" charset="0"/>
                <a:cs typeface="Calibri" panose="020F0502020204030204" pitchFamily="34" charset="0"/>
              </a:rPr>
              <a:t>Topsakal</a:t>
            </a:r>
            <a:r>
              <a:rPr lang="en-US" sz="1400" dirty="0">
                <a:latin typeface="Calibri" panose="020F0502020204030204" pitchFamily="34" charset="0"/>
                <a:cs typeface="Calibri" panose="020F0502020204030204" pitchFamily="34" charset="0"/>
              </a:rPr>
              <a:t>: THALIA: Test Harness for the Assessment of Legacy Information Integration Approaches. U Florida, TR05-001,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33" name="Textfeld 4">
            <a:extLst>
              <a:ext uri="{FF2B5EF4-FFF2-40B4-BE49-F238E27FC236}">
                <a16:creationId xmlns:a16="http://schemas.microsoft.com/office/drawing/2014/main" id="{52C5D929-5FFB-21F5-696D-B3F8421253A1}"/>
              </a:ext>
            </a:extLst>
          </p:cNvPr>
          <p:cNvSpPr txBox="1"/>
          <p:nvPr/>
        </p:nvSpPr>
        <p:spPr>
          <a:xfrm>
            <a:off x="4682094" y="1269200"/>
            <a:ext cx="2071702" cy="369332"/>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Heterogeneity</a:t>
            </a:r>
          </a:p>
        </p:txBody>
      </p:sp>
      <p:sp>
        <p:nvSpPr>
          <p:cNvPr id="34" name="Textfeld 5">
            <a:extLst>
              <a:ext uri="{FF2B5EF4-FFF2-40B4-BE49-F238E27FC236}">
                <a16:creationId xmlns:a16="http://schemas.microsoft.com/office/drawing/2014/main" id="{4DD5EDCF-0571-2014-0C17-C92681F52C0E}"/>
              </a:ext>
            </a:extLst>
          </p:cNvPr>
          <p:cNvSpPr txBox="1"/>
          <p:nvPr/>
        </p:nvSpPr>
        <p:spPr>
          <a:xfrm>
            <a:off x="6825234" y="1942364"/>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Structural Heterogeneity</a:t>
            </a:r>
          </a:p>
        </p:txBody>
      </p:sp>
      <p:sp>
        <p:nvSpPr>
          <p:cNvPr id="35" name="Textfeld 6">
            <a:extLst>
              <a:ext uri="{FF2B5EF4-FFF2-40B4-BE49-F238E27FC236}">
                <a16:creationId xmlns:a16="http://schemas.microsoft.com/office/drawing/2014/main" id="{D8309F6D-4BB0-5A92-8AEF-57590A840534}"/>
              </a:ext>
            </a:extLst>
          </p:cNvPr>
          <p:cNvSpPr txBox="1"/>
          <p:nvPr/>
        </p:nvSpPr>
        <p:spPr>
          <a:xfrm>
            <a:off x="2610392" y="1955635"/>
            <a:ext cx="2071702" cy="646331"/>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Semantic Heterogeneity</a:t>
            </a:r>
          </a:p>
        </p:txBody>
      </p:sp>
      <p:sp>
        <p:nvSpPr>
          <p:cNvPr id="36" name="Textfeld 7">
            <a:extLst>
              <a:ext uri="{FF2B5EF4-FFF2-40B4-BE49-F238E27FC236}">
                <a16:creationId xmlns:a16="http://schemas.microsoft.com/office/drawing/2014/main" id="{7A438693-348A-67C1-99D1-3716A7BDD877}"/>
              </a:ext>
            </a:extLst>
          </p:cNvPr>
          <p:cNvSpPr txBox="1"/>
          <p:nvPr/>
        </p:nvSpPr>
        <p:spPr>
          <a:xfrm>
            <a:off x="1538822" y="2912274"/>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Attribute Heterogeneity</a:t>
            </a:r>
          </a:p>
        </p:txBody>
      </p:sp>
      <p:sp>
        <p:nvSpPr>
          <p:cNvPr id="37" name="Textfeld 8">
            <a:extLst>
              <a:ext uri="{FF2B5EF4-FFF2-40B4-BE49-F238E27FC236}">
                <a16:creationId xmlns:a16="http://schemas.microsoft.com/office/drawing/2014/main" id="{F786FE52-E7CC-D98A-6489-F4AFDABBF27F}"/>
              </a:ext>
            </a:extLst>
          </p:cNvPr>
          <p:cNvSpPr txBox="1"/>
          <p:nvPr/>
        </p:nvSpPr>
        <p:spPr>
          <a:xfrm>
            <a:off x="3896276" y="2899003"/>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Missing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Data</a:t>
            </a:r>
          </a:p>
        </p:txBody>
      </p:sp>
      <p:cxnSp>
        <p:nvCxnSpPr>
          <p:cNvPr id="38" name="Gerade Verbindung mit Pfeil 9">
            <a:extLst>
              <a:ext uri="{FF2B5EF4-FFF2-40B4-BE49-F238E27FC236}">
                <a16:creationId xmlns:a16="http://schemas.microsoft.com/office/drawing/2014/main" id="{18CADDDE-A987-4642-EBC5-B1C3E0AC320B}"/>
              </a:ext>
            </a:extLst>
          </p:cNvPr>
          <p:cNvCxnSpPr>
            <a:stCxn id="33" idx="2"/>
            <a:endCxn id="35" idx="0"/>
          </p:cNvCxnSpPr>
          <p:nvPr/>
        </p:nvCxnSpPr>
        <p:spPr bwMode="auto">
          <a:xfrm flipH="1">
            <a:off x="3646243" y="1638532"/>
            <a:ext cx="2071702" cy="317103"/>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39" name="Gerade Verbindung mit Pfeil 10">
            <a:extLst>
              <a:ext uri="{FF2B5EF4-FFF2-40B4-BE49-F238E27FC236}">
                <a16:creationId xmlns:a16="http://schemas.microsoft.com/office/drawing/2014/main" id="{1C762A76-5863-0D1E-FAFF-DC208AFC7976}"/>
              </a:ext>
            </a:extLst>
          </p:cNvPr>
          <p:cNvCxnSpPr>
            <a:stCxn id="33" idx="2"/>
            <a:endCxn id="34" idx="0"/>
          </p:cNvCxnSpPr>
          <p:nvPr/>
        </p:nvCxnSpPr>
        <p:spPr bwMode="auto">
          <a:xfrm>
            <a:off x="5717945" y="1638532"/>
            <a:ext cx="2143140" cy="303832"/>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40" name="Gerade Verbindung mit Pfeil 11">
            <a:extLst>
              <a:ext uri="{FF2B5EF4-FFF2-40B4-BE49-F238E27FC236}">
                <a16:creationId xmlns:a16="http://schemas.microsoft.com/office/drawing/2014/main" id="{46A2989C-02E6-12C2-C15E-C1698470CAEF}"/>
              </a:ext>
            </a:extLst>
          </p:cNvPr>
          <p:cNvCxnSpPr>
            <a:stCxn id="35" idx="2"/>
            <a:endCxn id="37" idx="0"/>
          </p:cNvCxnSpPr>
          <p:nvPr/>
        </p:nvCxnSpPr>
        <p:spPr bwMode="auto">
          <a:xfrm>
            <a:off x="3646243" y="2601966"/>
            <a:ext cx="1285884" cy="297037"/>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41" name="Gerade Verbindung mit Pfeil 12">
            <a:extLst>
              <a:ext uri="{FF2B5EF4-FFF2-40B4-BE49-F238E27FC236}">
                <a16:creationId xmlns:a16="http://schemas.microsoft.com/office/drawing/2014/main" id="{F8FB0D60-E1F4-89C1-227B-E923D24CAB63}"/>
              </a:ext>
            </a:extLst>
          </p:cNvPr>
          <p:cNvCxnSpPr>
            <a:stCxn id="35" idx="2"/>
            <a:endCxn id="36" idx="0"/>
          </p:cNvCxnSpPr>
          <p:nvPr/>
        </p:nvCxnSpPr>
        <p:spPr bwMode="auto">
          <a:xfrm flipH="1">
            <a:off x="2574673" y="2601966"/>
            <a:ext cx="1071570" cy="310308"/>
          </a:xfrm>
          <a:prstGeom prst="straightConnector1">
            <a:avLst/>
          </a:prstGeom>
          <a:noFill/>
          <a:ln w="19050" cap="flat" cmpd="sng" algn="ctr">
            <a:solidFill>
              <a:srgbClr val="7889FB"/>
            </a:solidFill>
            <a:prstDash val="solid"/>
            <a:round/>
            <a:headEnd type="none" w="med" len="med"/>
            <a:tailEnd type="triangle" w="med" len="lg"/>
          </a:ln>
          <a:effectLst/>
        </p:spPr>
      </p:cxnSp>
      <p:grpSp>
        <p:nvGrpSpPr>
          <p:cNvPr id="57" name="Group 56">
            <a:extLst>
              <a:ext uri="{FF2B5EF4-FFF2-40B4-BE49-F238E27FC236}">
                <a16:creationId xmlns:a16="http://schemas.microsoft.com/office/drawing/2014/main" id="{C0C66F27-472E-821C-5272-7A8A45A7C72F}"/>
              </a:ext>
            </a:extLst>
          </p:cNvPr>
          <p:cNvGrpSpPr/>
          <p:nvPr/>
        </p:nvGrpSpPr>
        <p:grpSpPr>
          <a:xfrm>
            <a:off x="1395946" y="3559398"/>
            <a:ext cx="2357454" cy="2098297"/>
            <a:chOff x="1395946" y="3559398"/>
            <a:chExt cx="2357454" cy="2098297"/>
          </a:xfrm>
        </p:grpSpPr>
        <p:sp>
          <p:nvSpPr>
            <p:cNvPr id="42" name="Textfeld 13">
              <a:extLst>
                <a:ext uri="{FF2B5EF4-FFF2-40B4-BE49-F238E27FC236}">
                  <a16:creationId xmlns:a16="http://schemas.microsoft.com/office/drawing/2014/main" id="{BEF3ACBA-312F-1D8F-2E2E-141264023FD4}"/>
                </a:ext>
              </a:extLst>
            </p:cNvPr>
            <p:cNvSpPr txBox="1"/>
            <p:nvPr/>
          </p:nvSpPr>
          <p:spPr>
            <a:xfrm>
              <a:off x="1395946" y="39838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 Synonyms/homonyms</a:t>
              </a:r>
            </a:p>
          </p:txBody>
        </p:sp>
        <p:sp>
          <p:nvSpPr>
            <p:cNvPr id="43" name="Textfeld 14">
              <a:extLst>
                <a:ext uri="{FF2B5EF4-FFF2-40B4-BE49-F238E27FC236}">
                  <a16:creationId xmlns:a16="http://schemas.microsoft.com/office/drawing/2014/main" id="{CF62BFCB-DA97-89E2-C45F-83F62F72A120}"/>
                </a:ext>
              </a:extLst>
            </p:cNvPr>
            <p:cNvSpPr txBox="1"/>
            <p:nvPr/>
          </p:nvSpPr>
          <p:spPr>
            <a:xfrm>
              <a:off x="1395946" y="4247571"/>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2. Simple mapping </a:t>
              </a:r>
              <a:r>
                <a:rPr lang="en-US" sz="1600" dirty="0">
                  <a:latin typeface="Calibri" panose="020F0502020204030204" pitchFamily="34" charset="0"/>
                  <a:cs typeface="Calibri" panose="020F0502020204030204" pitchFamily="34" charset="0"/>
                </a:rPr>
                <a:t>(mathematical)</a:t>
              </a:r>
            </a:p>
          </p:txBody>
        </p:sp>
        <p:sp>
          <p:nvSpPr>
            <p:cNvPr id="44" name="Textfeld 15">
              <a:extLst>
                <a:ext uri="{FF2B5EF4-FFF2-40B4-BE49-F238E27FC236}">
                  <a16:creationId xmlns:a16="http://schemas.microsoft.com/office/drawing/2014/main" id="{8658F952-4441-0C4C-33B4-2C9FC3790456}"/>
                </a:ext>
              </a:extLst>
            </p:cNvPr>
            <p:cNvSpPr txBox="1"/>
            <p:nvPr/>
          </p:nvSpPr>
          <p:spPr>
            <a:xfrm>
              <a:off x="1395946" y="4746508"/>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3. Different data types</a:t>
              </a:r>
            </a:p>
          </p:txBody>
        </p:sp>
        <p:sp>
          <p:nvSpPr>
            <p:cNvPr id="45" name="Textfeld 16">
              <a:extLst>
                <a:ext uri="{FF2B5EF4-FFF2-40B4-BE49-F238E27FC236}">
                  <a16:creationId xmlns:a16="http://schemas.microsoft.com/office/drawing/2014/main" id="{7B452713-CC41-18CF-4BC2-A8AB8198FCB4}"/>
                </a:ext>
              </a:extLst>
            </p:cNvPr>
            <p:cNvSpPr txBox="1"/>
            <p:nvPr/>
          </p:nvSpPr>
          <p:spPr>
            <a:xfrm>
              <a:off x="1395946" y="5033389"/>
              <a:ext cx="2357454"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4. Complex mappings</a:t>
              </a:r>
            </a:p>
          </p:txBody>
        </p:sp>
        <p:sp>
          <p:nvSpPr>
            <p:cNvPr id="46" name="Textfeld 17">
              <a:extLst>
                <a:ext uri="{FF2B5EF4-FFF2-40B4-BE49-F238E27FC236}">
                  <a16:creationId xmlns:a16="http://schemas.microsoft.com/office/drawing/2014/main" id="{21DA8F0F-A295-C878-FB78-D0621B94DB12}"/>
                </a:ext>
              </a:extLst>
            </p:cNvPr>
            <p:cNvSpPr txBox="1"/>
            <p:nvPr/>
          </p:nvSpPr>
          <p:spPr>
            <a:xfrm>
              <a:off x="1395946" y="5319141"/>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5. Language expressions</a:t>
              </a:r>
            </a:p>
          </p:txBody>
        </p:sp>
        <p:cxnSp>
          <p:nvCxnSpPr>
            <p:cNvPr id="47" name="Gerade Verbindung mit Pfeil 25">
              <a:extLst>
                <a:ext uri="{FF2B5EF4-FFF2-40B4-BE49-F238E27FC236}">
                  <a16:creationId xmlns:a16="http://schemas.microsoft.com/office/drawing/2014/main" id="{DB9F9630-6EAA-B88F-9EBD-EF5BE819664B}"/>
                </a:ext>
              </a:extLst>
            </p:cNvPr>
            <p:cNvCxnSpPr>
              <a:stCxn id="36" idx="2"/>
              <a:endCxn id="42" idx="0"/>
            </p:cNvCxnSpPr>
            <p:nvPr/>
          </p:nvCxnSpPr>
          <p:spPr bwMode="auto">
            <a:xfrm rot="5400000">
              <a:off x="2362054" y="3771224"/>
              <a:ext cx="425239"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58" name="Group 57">
            <a:extLst>
              <a:ext uri="{FF2B5EF4-FFF2-40B4-BE49-F238E27FC236}">
                <a16:creationId xmlns:a16="http://schemas.microsoft.com/office/drawing/2014/main" id="{FF3FCBEC-694A-0327-AAA1-002344A25CC0}"/>
              </a:ext>
            </a:extLst>
          </p:cNvPr>
          <p:cNvGrpSpPr/>
          <p:nvPr/>
        </p:nvGrpSpPr>
        <p:grpSpPr>
          <a:xfrm>
            <a:off x="3753400" y="3546128"/>
            <a:ext cx="2357454" cy="1593995"/>
            <a:chOff x="3753400" y="3546128"/>
            <a:chExt cx="2357454" cy="1593995"/>
          </a:xfrm>
        </p:grpSpPr>
        <p:sp>
          <p:nvSpPr>
            <p:cNvPr id="48" name="Textfeld 18">
              <a:extLst>
                <a:ext uri="{FF2B5EF4-FFF2-40B4-BE49-F238E27FC236}">
                  <a16:creationId xmlns:a16="http://schemas.microsoft.com/office/drawing/2014/main" id="{A468F039-974D-6B8D-DCB4-DAF1E0429EA0}"/>
                </a:ext>
              </a:extLst>
            </p:cNvPr>
            <p:cNvSpPr txBox="1"/>
            <p:nvPr/>
          </p:nvSpPr>
          <p:spPr>
            <a:xfrm>
              <a:off x="3753400" y="39838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6. Nulls </a:t>
              </a:r>
              <a:r>
                <a:rPr lang="en-US" sz="1600" dirty="0">
                  <a:latin typeface="Calibri" panose="020F0502020204030204" pitchFamily="34" charset="0"/>
                  <a:cs typeface="Calibri" panose="020F0502020204030204" pitchFamily="34" charset="0"/>
                </a:rPr>
                <a:t>(Missing Values)</a:t>
              </a:r>
            </a:p>
          </p:txBody>
        </p:sp>
        <p:sp>
          <p:nvSpPr>
            <p:cNvPr id="49" name="Textfeld 19">
              <a:extLst>
                <a:ext uri="{FF2B5EF4-FFF2-40B4-BE49-F238E27FC236}">
                  <a16:creationId xmlns:a16="http://schemas.microsoft.com/office/drawing/2014/main" id="{603FFB68-924E-4C8A-4B6C-D9F38D82CBA8}"/>
                </a:ext>
              </a:extLst>
            </p:cNvPr>
            <p:cNvSpPr txBox="1"/>
            <p:nvPr/>
          </p:nvSpPr>
          <p:spPr>
            <a:xfrm>
              <a:off x="3753400" y="4288232"/>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7. Virtual columns</a:t>
              </a:r>
            </a:p>
          </p:txBody>
        </p:sp>
        <p:sp>
          <p:nvSpPr>
            <p:cNvPr id="50" name="Textfeld 20">
              <a:extLst>
                <a:ext uri="{FF2B5EF4-FFF2-40B4-BE49-F238E27FC236}">
                  <a16:creationId xmlns:a16="http://schemas.microsoft.com/office/drawing/2014/main" id="{4C75196E-95E5-FFDA-BB4E-0A17A4EA3A72}"/>
                </a:ext>
              </a:extLst>
            </p:cNvPr>
            <p:cNvSpPr txBox="1"/>
            <p:nvPr/>
          </p:nvSpPr>
          <p:spPr>
            <a:xfrm>
              <a:off x="3753400" y="4555348"/>
              <a:ext cx="2357454"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8. Semantic incompatibility</a:t>
              </a:r>
            </a:p>
          </p:txBody>
        </p:sp>
        <p:cxnSp>
          <p:nvCxnSpPr>
            <p:cNvPr id="51" name="Gerade Verbindung mit Pfeil 26">
              <a:extLst>
                <a:ext uri="{FF2B5EF4-FFF2-40B4-BE49-F238E27FC236}">
                  <a16:creationId xmlns:a16="http://schemas.microsoft.com/office/drawing/2014/main" id="{9CEFDBE8-62EF-46C3-56FB-F553348F1415}"/>
                </a:ext>
              </a:extLst>
            </p:cNvPr>
            <p:cNvCxnSpPr>
              <a:stCxn id="37" idx="2"/>
              <a:endCxn id="48" idx="0"/>
            </p:cNvCxnSpPr>
            <p:nvPr/>
          </p:nvCxnSpPr>
          <p:spPr bwMode="auto">
            <a:xfrm rot="5400000">
              <a:off x="4712872" y="3764589"/>
              <a:ext cx="438510"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59" name="Group 58">
            <a:extLst>
              <a:ext uri="{FF2B5EF4-FFF2-40B4-BE49-F238E27FC236}">
                <a16:creationId xmlns:a16="http://schemas.microsoft.com/office/drawing/2014/main" id="{958EB003-1A14-A418-47E7-BC83C79F222B}"/>
              </a:ext>
            </a:extLst>
          </p:cNvPr>
          <p:cNvGrpSpPr/>
          <p:nvPr/>
        </p:nvGrpSpPr>
        <p:grpSpPr>
          <a:xfrm>
            <a:off x="6610920" y="2588695"/>
            <a:ext cx="2500330" cy="3109661"/>
            <a:chOff x="6610920" y="2588695"/>
            <a:chExt cx="2500330" cy="3109661"/>
          </a:xfrm>
        </p:grpSpPr>
        <p:sp>
          <p:nvSpPr>
            <p:cNvPr id="52" name="Textfeld 21">
              <a:extLst>
                <a:ext uri="{FF2B5EF4-FFF2-40B4-BE49-F238E27FC236}">
                  <a16:creationId xmlns:a16="http://schemas.microsoft.com/office/drawing/2014/main" id="{1623CDDF-2FDA-9120-9928-F2EF7FE3377B}"/>
                </a:ext>
              </a:extLst>
            </p:cNvPr>
            <p:cNvSpPr txBox="1"/>
            <p:nvPr/>
          </p:nvSpPr>
          <p:spPr>
            <a:xfrm>
              <a:off x="6610920" y="3983844"/>
              <a:ext cx="2500330"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9. Same attribute in different structure</a:t>
              </a:r>
            </a:p>
          </p:txBody>
        </p:sp>
        <p:sp>
          <p:nvSpPr>
            <p:cNvPr id="53" name="Textfeld 22">
              <a:extLst>
                <a:ext uri="{FF2B5EF4-FFF2-40B4-BE49-F238E27FC236}">
                  <a16:creationId xmlns:a16="http://schemas.microsoft.com/office/drawing/2014/main" id="{7B93CF11-DD78-918A-B63C-E78F6634F648}"/>
                </a:ext>
              </a:extLst>
            </p:cNvPr>
            <p:cNvSpPr txBox="1"/>
            <p:nvPr/>
          </p:nvSpPr>
          <p:spPr>
            <a:xfrm>
              <a:off x="6682358" y="4502546"/>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10. Handling Sets</a:t>
              </a:r>
            </a:p>
          </p:txBody>
        </p:sp>
        <p:sp>
          <p:nvSpPr>
            <p:cNvPr id="54" name="Textfeld 23">
              <a:extLst>
                <a:ext uri="{FF2B5EF4-FFF2-40B4-BE49-F238E27FC236}">
                  <a16:creationId xmlns:a16="http://schemas.microsoft.com/office/drawing/2014/main" id="{604C99A7-A236-B009-1B41-C0D3F912AA70}"/>
                </a:ext>
              </a:extLst>
            </p:cNvPr>
            <p:cNvSpPr txBox="1"/>
            <p:nvPr/>
          </p:nvSpPr>
          <p:spPr>
            <a:xfrm>
              <a:off x="6682358" y="4827829"/>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11. Attribute name </a:t>
              </a:r>
              <a:br>
                <a:rPr lang="en-US" sz="1600" b="1" dirty="0">
                  <a:solidFill>
                    <a:srgbClr val="7889FB"/>
                  </a:solidFill>
                  <a:latin typeface="Calibri" panose="020F0502020204030204" pitchFamily="34" charset="0"/>
                  <a:cs typeface="Calibri" panose="020F0502020204030204" pitchFamily="34" charset="0"/>
                </a:rPr>
              </a:br>
              <a:r>
                <a:rPr lang="en-US" sz="1600" b="1" dirty="0">
                  <a:solidFill>
                    <a:srgbClr val="7889FB"/>
                  </a:solidFill>
                  <a:latin typeface="Calibri" panose="020F0502020204030204" pitchFamily="34" charset="0"/>
                  <a:cs typeface="Calibri" panose="020F0502020204030204" pitchFamily="34" charset="0"/>
                </a:rPr>
                <a:t>w/o semantics</a:t>
              </a:r>
            </a:p>
          </p:txBody>
        </p:sp>
        <p:sp>
          <p:nvSpPr>
            <p:cNvPr id="55" name="Textfeld 24">
              <a:extLst>
                <a:ext uri="{FF2B5EF4-FFF2-40B4-BE49-F238E27FC236}">
                  <a16:creationId xmlns:a16="http://schemas.microsoft.com/office/drawing/2014/main" id="{5551F67A-8886-3EF4-1DB7-F71269D0354B}"/>
                </a:ext>
              </a:extLst>
            </p:cNvPr>
            <p:cNvSpPr txBox="1"/>
            <p:nvPr/>
          </p:nvSpPr>
          <p:spPr>
            <a:xfrm>
              <a:off x="6682358" y="5359802"/>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12. Attribute composition</a:t>
              </a:r>
            </a:p>
          </p:txBody>
        </p:sp>
        <p:cxnSp>
          <p:nvCxnSpPr>
            <p:cNvPr id="56" name="Gerade Verbindung mit Pfeil 27">
              <a:extLst>
                <a:ext uri="{FF2B5EF4-FFF2-40B4-BE49-F238E27FC236}">
                  <a16:creationId xmlns:a16="http://schemas.microsoft.com/office/drawing/2014/main" id="{DA1222D1-0EFF-DD2B-B476-39CD9956B3F5}"/>
                </a:ext>
              </a:extLst>
            </p:cNvPr>
            <p:cNvCxnSpPr>
              <a:stCxn id="34" idx="2"/>
              <a:endCxn id="52" idx="0"/>
            </p:cNvCxnSpPr>
            <p:nvPr/>
          </p:nvCxnSpPr>
          <p:spPr bwMode="auto">
            <a:xfrm>
              <a:off x="7861085" y="2588695"/>
              <a:ext cx="0" cy="1395149"/>
            </a:xfrm>
            <a:prstGeom prst="straightConnector1">
              <a:avLst/>
            </a:prstGeom>
            <a:noFill/>
            <a:ln w="19050" cap="flat" cmpd="sng" algn="ctr">
              <a:solidFill>
                <a:srgbClr val="7889FB"/>
              </a:solidFill>
              <a:prstDash val="solid"/>
              <a:round/>
              <a:headEnd type="none" w="med" len="med"/>
              <a:tailEnd type="triangle" w="med" len="lg"/>
            </a:ln>
            <a:effectLst/>
          </p:spPr>
        </p:cxnSp>
      </p:grpSp>
    </p:spTree>
    <p:extLst>
      <p:ext uri="{BB962C8B-B14F-4D97-AF65-F5344CB8AC3E}">
        <p14:creationId xmlns:p14="http://schemas.microsoft.com/office/powerpoint/2010/main" val="1199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39033-DDF8-8797-B932-F6B08D54A753}"/>
              </a:ext>
            </a:extLst>
          </p:cNvPr>
          <p:cNvSpPr>
            <a:spLocks noGrp="1"/>
          </p:cNvSpPr>
          <p:nvPr>
            <p:ph type="body" sz="quarter" idx="14"/>
          </p:nvPr>
        </p:nvSpPr>
        <p:spPr/>
        <p:txBody>
          <a:bodyPr/>
          <a:lstStyle/>
          <a:p>
            <a:r>
              <a:rPr lang="en-US" dirty="0"/>
              <a:t>Schema Detection</a:t>
            </a:r>
          </a:p>
          <a:p>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7DA66898-9017-5D8D-9A73-6894DA8AF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436" y="3049394"/>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6">
            <a:extLst>
              <a:ext uri="{FF2B5EF4-FFF2-40B4-BE49-F238E27FC236}">
                <a16:creationId xmlns:a16="http://schemas.microsoft.com/office/drawing/2014/main" id="{CE2BA85C-5FC2-1292-CF7E-5EA268859475}"/>
              </a:ext>
            </a:extLst>
          </p:cNvPr>
          <p:cNvSpPr/>
          <p:nvPr/>
        </p:nvSpPr>
        <p:spPr>
          <a:xfrm>
            <a:off x="2849357" y="4395522"/>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6" name="Chevron 7">
            <a:extLst>
              <a:ext uri="{FF2B5EF4-FFF2-40B4-BE49-F238E27FC236}">
                <a16:creationId xmlns:a16="http://schemas.microsoft.com/office/drawing/2014/main" id="{2801FB89-3773-5D2C-4A19-B44C9DC967D1}"/>
              </a:ext>
            </a:extLst>
          </p:cNvPr>
          <p:cNvSpPr/>
          <p:nvPr/>
        </p:nvSpPr>
        <p:spPr>
          <a:xfrm>
            <a:off x="5254103"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7" name="Chevron 8">
            <a:extLst>
              <a:ext uri="{FF2B5EF4-FFF2-40B4-BE49-F238E27FC236}">
                <a16:creationId xmlns:a16="http://schemas.microsoft.com/office/drawing/2014/main" id="{4232FA2D-CF30-8136-F553-FF6E120162F4}"/>
              </a:ext>
            </a:extLst>
          </p:cNvPr>
          <p:cNvSpPr/>
          <p:nvPr/>
        </p:nvSpPr>
        <p:spPr>
          <a:xfrm>
            <a:off x="7648599" y="4395522"/>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8" name="Straight Arrow Connector 7">
            <a:extLst>
              <a:ext uri="{FF2B5EF4-FFF2-40B4-BE49-F238E27FC236}">
                <a16:creationId xmlns:a16="http://schemas.microsoft.com/office/drawing/2014/main" id="{4C8969A7-BAFF-5A99-F0B7-300495F0B409}"/>
              </a:ext>
            </a:extLst>
          </p:cNvPr>
          <p:cNvCxnSpPr>
            <a:stCxn id="4" idx="1"/>
            <a:endCxn id="5" idx="0"/>
          </p:cNvCxnSpPr>
          <p:nvPr/>
        </p:nvCxnSpPr>
        <p:spPr>
          <a:xfrm flipH="1">
            <a:off x="3537667" y="3609361"/>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41E1EA-D60A-1ACD-845E-BF535196218D}"/>
              </a:ext>
            </a:extLst>
          </p:cNvPr>
          <p:cNvCxnSpPr>
            <a:stCxn id="4" idx="2"/>
          </p:cNvCxnSpPr>
          <p:nvPr/>
        </p:nvCxnSpPr>
        <p:spPr>
          <a:xfrm>
            <a:off x="6090403" y="4169328"/>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806721-D6D9-EE8B-3CC3-B6BE9BB8C6FE}"/>
              </a:ext>
            </a:extLst>
          </p:cNvPr>
          <p:cNvCxnSpPr>
            <a:stCxn id="4" idx="3"/>
            <a:endCxn id="7" idx="0"/>
          </p:cNvCxnSpPr>
          <p:nvPr/>
        </p:nvCxnSpPr>
        <p:spPr>
          <a:xfrm>
            <a:off x="6650370" y="3609361"/>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feld 4">
            <a:extLst>
              <a:ext uri="{FF2B5EF4-FFF2-40B4-BE49-F238E27FC236}">
                <a16:creationId xmlns:a16="http://schemas.microsoft.com/office/drawing/2014/main" id="{2F532C2E-F437-F2D6-E855-4A7ECC8566BB}"/>
              </a:ext>
            </a:extLst>
          </p:cNvPr>
          <p:cNvSpPr txBox="1"/>
          <p:nvPr/>
        </p:nvSpPr>
        <p:spPr>
          <a:xfrm>
            <a:off x="9303260" y="4533948"/>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2" name="Group 11">
            <a:extLst>
              <a:ext uri="{FF2B5EF4-FFF2-40B4-BE49-F238E27FC236}">
                <a16:creationId xmlns:a16="http://schemas.microsoft.com/office/drawing/2014/main" id="{C55B1035-D704-80FD-B6A1-69938C86C06C}"/>
              </a:ext>
            </a:extLst>
          </p:cNvPr>
          <p:cNvGrpSpPr/>
          <p:nvPr/>
        </p:nvGrpSpPr>
        <p:grpSpPr>
          <a:xfrm>
            <a:off x="2286649" y="4566345"/>
            <a:ext cx="545963" cy="678839"/>
            <a:chOff x="180871" y="5004080"/>
            <a:chExt cx="545963" cy="678839"/>
          </a:xfrm>
        </p:grpSpPr>
        <p:sp>
          <p:nvSpPr>
            <p:cNvPr id="13" name="Folded Corner 14">
              <a:extLst>
                <a:ext uri="{FF2B5EF4-FFF2-40B4-BE49-F238E27FC236}">
                  <a16:creationId xmlns:a16="http://schemas.microsoft.com/office/drawing/2014/main" id="{FB727467-14A0-0FC9-964B-9A3F78FFD5DD}"/>
                </a:ext>
              </a:extLst>
            </p:cNvPr>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5">
              <a:extLst>
                <a:ext uri="{FF2B5EF4-FFF2-40B4-BE49-F238E27FC236}">
                  <a16:creationId xmlns:a16="http://schemas.microsoft.com/office/drawing/2014/main" id="{9CA30963-95EA-C120-BC79-0128D97816B0}"/>
                </a:ext>
              </a:extLst>
            </p:cNvPr>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6">
              <a:extLst>
                <a:ext uri="{FF2B5EF4-FFF2-40B4-BE49-F238E27FC236}">
                  <a16:creationId xmlns:a16="http://schemas.microsoft.com/office/drawing/2014/main" id="{F4E511D6-6A47-FA1F-4D7F-93E9CA4A03CA}"/>
                </a:ext>
              </a:extLst>
            </p:cNvPr>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D23D8A7-A2F1-E14F-CE6D-C981062E0FC3}"/>
              </a:ext>
            </a:extLst>
          </p:cNvPr>
          <p:cNvGrpSpPr/>
          <p:nvPr/>
        </p:nvGrpSpPr>
        <p:grpSpPr>
          <a:xfrm rot="10800000">
            <a:off x="4773700" y="4667741"/>
            <a:ext cx="388442" cy="125540"/>
            <a:chOff x="5581337" y="3056661"/>
            <a:chExt cx="293277" cy="236705"/>
          </a:xfrm>
        </p:grpSpPr>
        <p:sp>
          <p:nvSpPr>
            <p:cNvPr id="17" name="Rectangle 16">
              <a:extLst>
                <a:ext uri="{FF2B5EF4-FFF2-40B4-BE49-F238E27FC236}">
                  <a16:creationId xmlns:a16="http://schemas.microsoft.com/office/drawing/2014/main" id="{CCF920CF-6CF6-AF9E-7C44-747EB10B3C36}"/>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32C4229-F159-FF59-1864-3CD8B7AE8182}"/>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0F859581-2EF8-D925-9C57-EF1DAD3970B2}"/>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0497BE58-F53F-BD90-E8F9-6F255DE7705D}"/>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1A2CE8F8-546A-66F5-0F15-166409199005}"/>
              </a:ext>
            </a:extLst>
          </p:cNvPr>
          <p:cNvGrpSpPr/>
          <p:nvPr/>
        </p:nvGrpSpPr>
        <p:grpSpPr>
          <a:xfrm>
            <a:off x="4728482" y="4980914"/>
            <a:ext cx="490370" cy="125540"/>
            <a:chOff x="2739093" y="5422831"/>
            <a:chExt cx="490370" cy="125540"/>
          </a:xfrm>
        </p:grpSpPr>
        <p:sp>
          <p:nvSpPr>
            <p:cNvPr id="22" name="Rectangle 21">
              <a:extLst>
                <a:ext uri="{FF2B5EF4-FFF2-40B4-BE49-F238E27FC236}">
                  <a16:creationId xmlns:a16="http://schemas.microsoft.com/office/drawing/2014/main" id="{983D4755-0462-1772-D528-E5DBDA8823BD}"/>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FCF37A37-8389-D352-6456-33EA34062BC2}"/>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5F3FD17-560E-CBE1-A395-75A4BEA3B860}"/>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458378D4-4536-4091-9B88-60A61DB7947A}"/>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3D53CCDA-66AA-1F7D-8B3E-09FC9F6DAC3F}"/>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AF2813EE-6F43-5610-07AE-D1B2F560179E}"/>
              </a:ext>
            </a:extLst>
          </p:cNvPr>
          <p:cNvGrpSpPr/>
          <p:nvPr/>
        </p:nvGrpSpPr>
        <p:grpSpPr>
          <a:xfrm rot="10800000">
            <a:off x="7176936" y="4669417"/>
            <a:ext cx="388442" cy="125540"/>
            <a:chOff x="5581337" y="3056661"/>
            <a:chExt cx="293277" cy="236705"/>
          </a:xfrm>
        </p:grpSpPr>
        <p:sp>
          <p:nvSpPr>
            <p:cNvPr id="28" name="Rectangle 27">
              <a:extLst>
                <a:ext uri="{FF2B5EF4-FFF2-40B4-BE49-F238E27FC236}">
                  <a16:creationId xmlns:a16="http://schemas.microsoft.com/office/drawing/2014/main" id="{07F68DF2-870D-CE87-C5E1-6741740A1F06}"/>
                </a:ext>
              </a:extLst>
            </p:cNvPr>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DAF06BA8-236F-0753-3FAF-BB36BEB6F2CB}"/>
                </a:ext>
              </a:extLst>
            </p:cNvPr>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74E5162D-22EA-1D43-E9A4-AC0E648564AD}"/>
                </a:ext>
              </a:extLst>
            </p:cNvPr>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8ADD03CF-6420-D0BA-1816-14BD95F03DC1}"/>
                </a:ext>
              </a:extLst>
            </p:cNvPr>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A8A636E-39DF-9EC6-43C4-8455E1BC4FB3}"/>
              </a:ext>
            </a:extLst>
          </p:cNvPr>
          <p:cNvGrpSpPr/>
          <p:nvPr/>
        </p:nvGrpSpPr>
        <p:grpSpPr>
          <a:xfrm>
            <a:off x="7131718" y="4982590"/>
            <a:ext cx="490370" cy="125540"/>
            <a:chOff x="2739093" y="5422831"/>
            <a:chExt cx="490370" cy="125540"/>
          </a:xfrm>
        </p:grpSpPr>
        <p:sp>
          <p:nvSpPr>
            <p:cNvPr id="33" name="Rectangle 32">
              <a:extLst>
                <a:ext uri="{FF2B5EF4-FFF2-40B4-BE49-F238E27FC236}">
                  <a16:creationId xmlns:a16="http://schemas.microsoft.com/office/drawing/2014/main" id="{20E1E959-3293-7084-AE66-4722ED820E58}"/>
                </a:ext>
              </a:extLst>
            </p:cNvPr>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8DE0F61A-22FE-4D29-C14C-FCB4EAF712DF}"/>
                </a:ext>
              </a:extLst>
            </p:cNvPr>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C696614C-679D-4B16-EDCE-FE6F95EE920D}"/>
                </a:ext>
              </a:extLst>
            </p:cNvPr>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4D2F1FC-B419-7C2F-15B6-3C25D94AF2D2}"/>
                </a:ext>
              </a:extLst>
            </p:cNvPr>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194FD98C-0C30-DE00-259E-C084E38E9F3E}"/>
                </a:ext>
              </a:extLst>
            </p:cNvPr>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38" name="Straight Arrow Connector 37">
            <a:extLst>
              <a:ext uri="{FF2B5EF4-FFF2-40B4-BE49-F238E27FC236}">
                <a16:creationId xmlns:a16="http://schemas.microsoft.com/office/drawing/2014/main" id="{B4A433A6-525E-CEB1-A9E4-91D5D8829623}"/>
              </a:ext>
            </a:extLst>
          </p:cNvPr>
          <p:cNvCxnSpPr>
            <a:stCxn id="28" idx="1"/>
            <a:endCxn id="33" idx="3"/>
          </p:cNvCxnSpPr>
          <p:nvPr/>
        </p:nvCxnSpPr>
        <p:spPr>
          <a:xfrm flipH="1">
            <a:off x="7180093" y="4794957"/>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29FEC06-83FA-5516-3906-0F69C491AC89}"/>
              </a:ext>
            </a:extLst>
          </p:cNvPr>
          <p:cNvCxnSpPr>
            <a:stCxn id="31" idx="1"/>
            <a:endCxn id="35" idx="3"/>
          </p:cNvCxnSpPr>
          <p:nvPr/>
        </p:nvCxnSpPr>
        <p:spPr>
          <a:xfrm flipH="1">
            <a:off x="7374421" y="4794957"/>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25C9E0A-3130-F70B-DA3F-5249BC5D5F7F}"/>
              </a:ext>
            </a:extLst>
          </p:cNvPr>
          <p:cNvCxnSpPr>
            <a:stCxn id="30" idx="1"/>
            <a:endCxn id="34" idx="3"/>
          </p:cNvCxnSpPr>
          <p:nvPr/>
        </p:nvCxnSpPr>
        <p:spPr>
          <a:xfrm flipH="1">
            <a:off x="7276843" y="4794957"/>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BF478E-DFAC-6C54-66C4-9B753CADF378}"/>
              </a:ext>
            </a:extLst>
          </p:cNvPr>
          <p:cNvCxnSpPr>
            <a:stCxn id="37" idx="3"/>
            <a:endCxn id="29" idx="1"/>
          </p:cNvCxnSpPr>
          <p:nvPr/>
        </p:nvCxnSpPr>
        <p:spPr>
          <a:xfrm flipH="1" flipV="1">
            <a:off x="7322061" y="4794957"/>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77288"/>
      </p:ext>
    </p:extLst>
  </p:cSld>
  <p:clrMapOvr>
    <a:masterClrMapping/>
  </p:clrMapOvr>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Custom 1">
      <a:dk1>
        <a:srgbClr val="000000"/>
      </a:dk1>
      <a:lt1>
        <a:srgbClr val="FFFFFF"/>
      </a:lt1>
      <a:dk2>
        <a:srgbClr val="000000"/>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dirty="0">
            <a:solidFill>
              <a:srgbClr val="000000"/>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3761</Words>
  <Application>Microsoft Office PowerPoint</Application>
  <PresentationFormat>Widescreen</PresentationFormat>
  <Paragraphs>669</Paragraphs>
  <Slides>35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Consolas</vt:lpstr>
      <vt:lpstr>Symbol</vt:lpstr>
      <vt:lpstr>Verdana</vt:lpstr>
      <vt:lpstr>Wingdings</vt:lpstr>
      <vt:lpstr>Titelfolien zur Auswahl</vt:lpstr>
      <vt:lpstr>Master für Folgeseiten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- 04 Schema Matching and Mapping</dc:title>
  <dc:creator>Matthias Boehm</dc:creator>
  <cp:lastModifiedBy>Matthias Boehm</cp:lastModifiedBy>
  <cp:revision>589</cp:revision>
  <cp:lastPrinted>2021-03-24T16:10:50Z</cp:lastPrinted>
  <dcterms:created xsi:type="dcterms:W3CDTF">2023-02-25T13:39:16Z</dcterms:created>
  <dcterms:modified xsi:type="dcterms:W3CDTF">2025-11-01T14:50:12Z</dcterms:modified>
</cp:coreProperties>
</file>