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9"/>
  </p:notesMasterIdLst>
  <p:sldIdLst>
    <p:sldId id="359" r:id="rId3"/>
    <p:sldId id="424" r:id="rId4"/>
    <p:sldId id="488" r:id="rId5"/>
    <p:sldId id="491" r:id="rId6"/>
    <p:sldId id="490" r:id="rId7"/>
    <p:sldId id="494" r:id="rId8"/>
    <p:sldId id="479" r:id="rId9"/>
    <p:sldId id="495" r:id="rId10"/>
    <p:sldId id="430" r:id="rId11"/>
    <p:sldId id="517" r:id="rId12"/>
    <p:sldId id="460" r:id="rId13"/>
    <p:sldId id="466" r:id="rId14"/>
    <p:sldId id="492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16" r:id="rId26"/>
    <p:sldId id="493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427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89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Reed-Solomon 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6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multiple </a:t>
            </a:r>
            <a:r>
              <a:rPr lang="en-US" dirty="0" err="1"/>
              <a:t>fsimage</a:t>
            </a:r>
            <a:r>
              <a:rPr lang="en-US" dirty="0"/>
              <a:t>/</a:t>
            </a:r>
            <a:r>
              <a:rPr lang="en-US" dirty="0" err="1"/>
              <a:t>editlogs</a:t>
            </a:r>
            <a:r>
              <a:rPr lang="en-US" dirty="0"/>
              <a:t> can be configured + synchronously written for fault tolerance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7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writes synchronous but pipelined replication; if less than k data nodes returned (errors, loaded) write still successful if replication &gt; </a:t>
            </a:r>
            <a:r>
              <a:rPr lang="en-US" baseline="0" dirty="0" err="1"/>
              <a:t>min.replication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2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  <a:r>
              <a:rPr lang="en-US" baseline="0" dirty="0"/>
              <a:t> </a:t>
            </a:r>
          </a:p>
          <a:p>
            <a:r>
              <a:rPr lang="en-US" baseline="0" dirty="0"/>
              <a:t>* Dynamo + </a:t>
            </a:r>
            <a:r>
              <a:rPr lang="en-US" baseline="0" dirty="0" err="1"/>
              <a:t>SimpleDB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DynamoDB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30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* vector clocks (node,</a:t>
            </a:r>
            <a:r>
              <a:rPr lang="en-US" baseline="0" dirty="0"/>
              <a:t> counter</a:t>
            </a:r>
            <a:r>
              <a:rPr lang="en-US" dirty="0"/>
              <a:t>) for</a:t>
            </a:r>
            <a:r>
              <a:rPr lang="en-US" baseline="0" dirty="0"/>
              <a:t> capturing causality between versions</a:t>
            </a:r>
          </a:p>
          <a:p>
            <a:r>
              <a:rPr lang="en-US" dirty="0"/>
              <a:t>* Replica synchronization via anti-entropy and Merkle</a:t>
            </a:r>
            <a:r>
              <a:rPr lang="en-US" baseline="0" dirty="0"/>
              <a:t>-trees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16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LSM write optimized by buffering writes, read-optimized by sort-merging on-disk runs</a:t>
            </a:r>
          </a:p>
          <a:p>
            <a:r>
              <a:rPr lang="en-US" dirty="0"/>
              <a:t>C1 and Ci also trees similar to B-tree but nodes kept 100%</a:t>
            </a:r>
            <a:r>
              <a:rPr lang="en-US" baseline="0" dirty="0"/>
              <a:t> full single node pages packed into multi-page blocks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 Better insert performance, worse lookup costs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43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Sep 2020 -&gt; IPO (initial public</a:t>
            </a:r>
            <a:r>
              <a:rPr lang="en-US" baseline="0" dirty="0"/>
              <a:t> offering</a:t>
            </a:r>
            <a:r>
              <a:rPr lang="en-US" dirty="0"/>
              <a:t>), 33B eval -&gt; Jan 2024: enterprise value 62B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10 Distributed Storage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apache/incubator-xtabl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s://youtu.be/T-ee0xdJ7yM?list=PLTPXxbhUt-YW18S6p5wNu1SJxoF24S_U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berlin/en/ub/szf/information-tips/what-is-research-data-management" TargetMode="External"/><Relationship Id="rId2" Type="http://schemas.openxmlformats.org/officeDocument/2006/relationships/hyperlink" Target="https://www.tugraz.at/sites/rdm/hom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atic.tu.berlin/fileadmin/www/10000000/Arbeiten/Wichtige_Dokumente/RDM-Policy_TUBerlin_2023_e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is.tu-berlin.de/mod/forum/discuss.php?d=704892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adoop.apache.org/docs/current/hadoop-project-dist/hadoop-hdfs/Federation.html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red.com/2012/07/google-colossus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lustre.org/Introduction_to_Lustr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github.com/ByConity/ByConit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yconity.github.io/blog/2023-05-24-byconity-announcement-opensources-its-cloudnative-data-warehouse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hyperlink" Target="https://arxiv.org/pdf/2006.06894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10 Distributed Storage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18,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3252A6-DDAD-3A39-6FBF-E8C8ACF73A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Open Table Formats</a:t>
            </a:r>
          </a:p>
          <a:p>
            <a:pPr lvl="1"/>
            <a:r>
              <a:rPr lang="en-US" dirty="0"/>
              <a:t>Data in open formats (e.g., </a:t>
            </a:r>
            <a:r>
              <a:rPr lang="en-US" b="1" dirty="0">
                <a:solidFill>
                  <a:srgbClr val="C40D1E"/>
                </a:solidFill>
              </a:rPr>
              <a:t>parquet</a:t>
            </a:r>
            <a:r>
              <a:rPr lang="en-US" dirty="0"/>
              <a:t>, </a:t>
            </a:r>
            <a:r>
              <a:rPr lang="en-US" b="1" dirty="0">
                <a:solidFill>
                  <a:srgbClr val="C40D1E"/>
                </a:solidFill>
              </a:rPr>
              <a:t>orc</a:t>
            </a:r>
            <a:r>
              <a:rPr lang="en-US" dirty="0"/>
              <a:t>, </a:t>
            </a:r>
            <a:r>
              <a:rPr lang="en-US" b="1" dirty="0" err="1">
                <a:solidFill>
                  <a:srgbClr val="C40D1E"/>
                </a:solidFill>
              </a:rPr>
              <a:t>avro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Meta data (e.g., </a:t>
            </a:r>
            <a:r>
              <a:rPr lang="en-US" b="1" dirty="0">
                <a:solidFill>
                  <a:srgbClr val="C40D1E"/>
                </a:solidFill>
              </a:rPr>
              <a:t>schema</a:t>
            </a:r>
            <a:r>
              <a:rPr lang="en-US" dirty="0"/>
              <a:t>, </a:t>
            </a:r>
            <a:r>
              <a:rPr lang="en-US" b="1" dirty="0">
                <a:solidFill>
                  <a:srgbClr val="C40D1E"/>
                </a:solidFill>
              </a:rPr>
              <a:t>transaction logs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Hudi</a:t>
            </a:r>
            <a:r>
              <a:rPr lang="en-US" dirty="0"/>
              <a:t> (Uber, 2017),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Iceberg</a:t>
            </a:r>
            <a:r>
              <a:rPr lang="en-US" dirty="0"/>
              <a:t> (Netflix/Snowflake, 2018), </a:t>
            </a:r>
            <a:r>
              <a:rPr lang="en-US" b="1" dirty="0">
                <a:solidFill>
                  <a:srgbClr val="7889FB"/>
                </a:solidFill>
              </a:rPr>
              <a:t>Delta Lake</a:t>
            </a:r>
            <a:r>
              <a:rPr lang="en-US" dirty="0"/>
              <a:t> (Databricks, 2019)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and unfortunately diverging</a:t>
            </a:r>
            <a:r>
              <a:rPr lang="en-US" dirty="0"/>
              <a:t> </a:t>
            </a:r>
          </a:p>
          <a:p>
            <a:pPr lvl="2"/>
            <a:endParaRPr lang="en-US" sz="1000" dirty="0"/>
          </a:p>
          <a:p>
            <a:r>
              <a:rPr lang="en-US" dirty="0"/>
              <a:t>Apache </a:t>
            </a:r>
            <a:r>
              <a:rPr lang="en-US" dirty="0" err="1"/>
              <a:t>XTable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Cross-table converter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for table formats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(lightweight: meta data only)</a:t>
            </a:r>
          </a:p>
          <a:p>
            <a:pPr lvl="1"/>
            <a:r>
              <a:rPr lang="en-US" dirty="0"/>
              <a:t>Community contributions by</a:t>
            </a:r>
            <a:br>
              <a:rPr lang="en-US" dirty="0"/>
            </a:br>
            <a:r>
              <a:rPr lang="en-US" dirty="0"/>
              <a:t>Microsoft, Google, </a:t>
            </a:r>
            <a:br>
              <a:rPr lang="en-US" dirty="0"/>
            </a:br>
            <a:r>
              <a:rPr lang="en-US" dirty="0"/>
              <a:t>Snowflake, Databricks</a:t>
            </a:r>
          </a:p>
          <a:p>
            <a:pPr lvl="1"/>
            <a:r>
              <a:rPr lang="en-US" dirty="0">
                <a:hlinkClick r:id="rId2"/>
              </a:rPr>
              <a:t>https://github.com/apache/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incubator-</a:t>
            </a:r>
            <a:r>
              <a:rPr lang="en-US" dirty="0" err="1">
                <a:hlinkClick r:id="rId2"/>
              </a:rPr>
              <a:t>xtable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38575-F572-B5AC-1E9D-80AF4FC5DF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Open Table Formats (File Format + Metadata)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2386E-17EA-30C2-3E74-B48948E9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141" y="1286624"/>
            <a:ext cx="1237801" cy="69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999E6-8C9E-F460-7456-350C0EC1A3B2}"/>
              </a:ext>
            </a:extLst>
          </p:cNvPr>
          <p:cNvSpPr txBox="1"/>
          <p:nvPr/>
        </p:nvSpPr>
        <p:spPr>
          <a:xfrm>
            <a:off x="6551407" y="1114500"/>
            <a:ext cx="372915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[Dipankar Mazumdar, Kyle Weller: Apache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XTable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(incubating): Interoperability Among Lakehouse Table Formats Databricks,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AI Summit 2024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https://youtu.be/T-ee0xdJ7yM?list=PLTPXxbhUt-YW18S6p5wNu1SJxoF24S_UB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4B0BD7-CB4B-D200-3249-5D283AC0C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232" y="2908445"/>
            <a:ext cx="7570273" cy="27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F6EC18-894E-1D7B-9DEC-5A531F0ECAE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C9E2F-7E59-46DD-F647-7147889CD7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  <a:p>
            <a:r>
              <a:rPr lang="en-US" dirty="0"/>
              <a:t>RDM @ TU Graz</a:t>
            </a:r>
            <a:endParaRPr lang="en-US" b="0" dirty="0"/>
          </a:p>
          <a:p>
            <a:pPr lvl="1"/>
            <a:r>
              <a:rPr lang="en-US" dirty="0"/>
              <a:t>TU Graz RDM Policy since 12/2019, </a:t>
            </a:r>
            <a:br>
              <a:rPr lang="en-US" dirty="0"/>
            </a:br>
            <a:r>
              <a:rPr lang="en-US" dirty="0"/>
              <a:t>as well as faculty-specific RDM policies</a:t>
            </a:r>
          </a:p>
          <a:p>
            <a:pPr lvl="1"/>
            <a:r>
              <a:rPr lang="en-US" dirty="0">
                <a:hlinkClick r:id="rId2"/>
              </a:rPr>
              <a:t>https://www.tugraz.at/sites/rdm/home/</a:t>
            </a:r>
            <a:endParaRPr lang="en-US" dirty="0"/>
          </a:p>
          <a:p>
            <a:r>
              <a:rPr lang="en-US" dirty="0"/>
              <a:t>RDM @ TU Berlin</a:t>
            </a:r>
          </a:p>
          <a:p>
            <a:pPr lvl="1"/>
            <a:r>
              <a:rPr lang="en-US" dirty="0"/>
              <a:t>TU Berlin RDM Policy since 10/2019</a:t>
            </a:r>
          </a:p>
          <a:p>
            <a:pPr lvl="1"/>
            <a:r>
              <a:rPr lang="en-US" dirty="0">
                <a:hlinkClick r:id="rId3"/>
              </a:rPr>
              <a:t>https://www.tu.berlin/en/ub/szf/information-tips/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what-is-research-data-management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https://www.static.tu.berlin/fileadmin/www/10000000/</a:t>
            </a:r>
            <a:br>
              <a:rPr lang="en-US" dirty="0">
                <a:hlinkClick r:id="rId4"/>
              </a:rPr>
            </a:br>
            <a:r>
              <a:rPr lang="en-US" dirty="0" err="1">
                <a:hlinkClick r:id="rId4"/>
              </a:rPr>
              <a:t>Arbeiten</a:t>
            </a:r>
            <a:r>
              <a:rPr lang="en-US" dirty="0">
                <a:hlinkClick r:id="rId4"/>
              </a:rPr>
              <a:t>/Wichtige_Dokumente/RDM-Policy_TUBerlin_2023_en.pdf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78907-9A49-5F45-D426-FE5A6A8A8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Research Data Management (RDM)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46764-72BC-6E09-46DA-2127D31358AB}"/>
              </a:ext>
            </a:extLst>
          </p:cNvPr>
          <p:cNvSpPr txBox="1"/>
          <p:nvPr/>
        </p:nvSpPr>
        <p:spPr>
          <a:xfrm>
            <a:off x="6486858" y="2908679"/>
            <a:ext cx="537882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cs typeface="Calibri" panose="020F0502020204030204" pitchFamily="34" charset="0"/>
              </a:rPr>
              <a:t>“Ensure that research data, code and any other materials needed to reproduce research findings are appropriately documented, stored and shared in a research data repository in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accordance with the FAIR principles </a:t>
            </a:r>
            <a:r>
              <a:rPr lang="en-US" sz="1600" dirty="0">
                <a:cs typeface="Calibri" panose="020F0502020204030204" pitchFamily="34" charset="0"/>
              </a:rPr>
              <a:t>(Findable, Accessible, Interoperable and Reusable)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for at least 10 years from the end of the research </a:t>
            </a:r>
            <a:r>
              <a:rPr lang="en-US" sz="1600" dirty="0">
                <a:cs typeface="Calibri" panose="020F0502020204030204" pitchFamily="34" charset="0"/>
              </a:rPr>
              <a:t>project, unless there are valid reasons not to do so. [...] Develop a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written data management strategy</a:t>
            </a:r>
            <a:r>
              <a:rPr lang="en-US" sz="1600" dirty="0">
                <a:cs typeface="Calibri" panose="020F0502020204030204" pitchFamily="34" charset="0"/>
              </a:rPr>
              <a:t> for managing research outputs within the first 12 months of the PhD study […].”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56C09-DF49-3497-13AD-C4C703C64D5A}"/>
              </a:ext>
            </a:extLst>
          </p:cNvPr>
          <p:cNvSpPr txBox="1"/>
          <p:nvPr/>
        </p:nvSpPr>
        <p:spPr>
          <a:xfrm>
            <a:off x="7777780" y="1527586"/>
            <a:ext cx="32165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“All code and data was on the student’s laptop and the student left / the laptop crashed.”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6FD79-1540-DF69-BE6C-C2DB6847295E}"/>
              </a:ext>
            </a:extLst>
          </p:cNvPr>
          <p:cNvSpPr txBox="1"/>
          <p:nvPr/>
        </p:nvSpPr>
        <p:spPr>
          <a:xfrm>
            <a:off x="7777780" y="5039107"/>
            <a:ext cx="4145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“The </a:t>
            </a:r>
            <a:r>
              <a:rPr lang="en-US" sz="1600" dirty="0">
                <a:solidFill>
                  <a:srgbClr val="C40D1E"/>
                </a:solidFill>
              </a:rPr>
              <a:t>minimum storage period for research data is ten year</a:t>
            </a:r>
            <a:r>
              <a:rPr lang="en-US" sz="1600" dirty="0"/>
              <a:t>s after either the assignment of a persistent identifier or the publication of the related work following research project completion, whichever is later.”</a:t>
            </a:r>
          </a:p>
        </p:txBody>
      </p:sp>
    </p:spTree>
    <p:extLst>
      <p:ext uri="{BB962C8B-B14F-4D97-AF65-F5344CB8AC3E}">
        <p14:creationId xmlns:p14="http://schemas.microsoft.com/office/powerpoint/2010/main" val="105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A3DD5-8FA8-92CF-8BC0-2EF20F550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2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>
                <a:solidFill>
                  <a:srgbClr val="7889FB"/>
                </a:solidFill>
              </a:rPr>
              <a:t>communication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2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2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DB17B-9609-FB2E-BE8A-39569F212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FAIR Data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6A4D3-DCC7-C451-2AA3-52FF7762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84" y="281652"/>
            <a:ext cx="2095500" cy="657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809D8-C18E-A27F-C8DD-E1E150DDE7AC}"/>
              </a:ext>
            </a:extLst>
          </p:cNvPr>
          <p:cNvSpPr/>
          <p:nvPr/>
        </p:nvSpPr>
        <p:spPr>
          <a:xfrm>
            <a:off x="7344317" y="806205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544D8-FE75-D8F3-FAC8-437F6F892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23" y="5287586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16ED21-2705-DB82-2B6C-9A1669D5C5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E99E6-6448-16DE-825A-432C56CB9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151FD-809E-D262-3B05-6B5B06DD28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</a:t>
            </a:r>
            <a:r>
              <a:rPr lang="en-US" b="1" dirty="0">
                <a:solidFill>
                  <a:srgbClr val="7889FB"/>
                </a:solidFill>
              </a:rPr>
              <a:t>value</a:t>
            </a:r>
            <a:r>
              <a:rPr lang="en-US" dirty="0"/>
              <a:t> mapping, where values can be of a variety of data types</a:t>
            </a:r>
          </a:p>
          <a:p>
            <a:pPr lvl="1"/>
            <a:r>
              <a:rPr lang="en-US" dirty="0"/>
              <a:t>APIs for CRUD operations; scalability via sharding (</a:t>
            </a:r>
            <a:r>
              <a:rPr lang="en-US" b="1" dirty="0">
                <a:solidFill>
                  <a:srgbClr val="7889FB"/>
                </a:solidFill>
              </a:rPr>
              <a:t>objects</a:t>
            </a:r>
            <a:r>
              <a:rPr lang="en-US" dirty="0"/>
              <a:t> or object segments)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700" dirty="0"/>
          </a:p>
          <a:p>
            <a:r>
              <a:rPr lang="en-US" dirty="0"/>
              <a:t>Object Store</a:t>
            </a:r>
          </a:p>
          <a:p>
            <a:pPr lvl="1"/>
            <a:r>
              <a:rPr lang="en-US" dirty="0"/>
              <a:t>Similar to key-value stores, but: </a:t>
            </a:r>
            <a:r>
              <a:rPr lang="en-US" b="1" dirty="0">
                <a:solidFill>
                  <a:srgbClr val="7889FB"/>
                </a:solidFill>
              </a:rPr>
              <a:t>optimized for large objects in GBs and TBs</a:t>
            </a:r>
          </a:p>
          <a:p>
            <a:pPr lvl="1"/>
            <a:r>
              <a:rPr lang="en-US" dirty="0"/>
              <a:t>Object identifier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), </a:t>
            </a:r>
            <a:r>
              <a:rPr lang="en-US" b="1" dirty="0">
                <a:solidFill>
                  <a:schemeClr val="accent1"/>
                </a:solidFill>
              </a:rPr>
              <a:t>meta data</a:t>
            </a:r>
            <a:r>
              <a:rPr lang="en-US" dirty="0"/>
              <a:t>, and object as binary large object (</a:t>
            </a:r>
            <a:r>
              <a:rPr lang="en-US" b="1" dirty="0">
                <a:solidFill>
                  <a:schemeClr val="accent1"/>
                </a:solidFill>
              </a:rPr>
              <a:t>BLOB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APIs: often REST APIs, SDKs, sometimes implementation of DFS APIs</a:t>
            </a:r>
          </a:p>
          <a:p>
            <a:pPr lvl="2"/>
            <a:endParaRPr lang="en-US" sz="700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Replication &amp; Distribution</a:t>
            </a:r>
          </a:p>
          <a:p>
            <a:pPr lvl="1"/>
            <a:r>
              <a:rPr lang="en-US" dirty="0"/>
              <a:t>Erasure Coding</a:t>
            </a:r>
            <a:br>
              <a:rPr lang="en-US" dirty="0"/>
            </a:br>
            <a:r>
              <a:rPr lang="en-US" dirty="0"/>
              <a:t>(partitioning + parity)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434DF-B10A-66C5-8FE3-A2EE0480D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CF9E65-A8F0-1A78-A9AE-50E46E4E5894}"/>
              </a:ext>
            </a:extLst>
          </p:cNvPr>
          <p:cNvGrpSpPr/>
          <p:nvPr/>
        </p:nvGrpSpPr>
        <p:grpSpPr>
          <a:xfrm>
            <a:off x="4083971" y="3831541"/>
            <a:ext cx="2751769" cy="885216"/>
            <a:chOff x="3297678" y="4192623"/>
            <a:chExt cx="2751769" cy="885216"/>
          </a:xfrm>
        </p:grpSpPr>
        <p:sp>
          <p:nvSpPr>
            <p:cNvPr id="3" name="Folded Corner 4">
              <a:extLst>
                <a:ext uri="{FF2B5EF4-FFF2-40B4-BE49-F238E27FC236}">
                  <a16:creationId xmlns:a16="http://schemas.microsoft.com/office/drawing/2014/main" id="{90DE4ED4-0624-A1AA-0B31-B944FE1D578F}"/>
                </a:ext>
              </a:extLst>
            </p:cNvPr>
            <p:cNvSpPr/>
            <p:nvPr/>
          </p:nvSpPr>
          <p:spPr>
            <a:xfrm>
              <a:off x="3297678" y="4357994"/>
              <a:ext cx="680936" cy="671208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AC47C3E-D16B-6330-9D6F-72BD1B9DE790}"/>
                </a:ext>
              </a:extLst>
            </p:cNvPr>
            <p:cNvCxnSpPr>
              <a:stCxn id="3" idx="3"/>
              <a:endCxn id="8" idx="1"/>
            </p:cNvCxnSpPr>
            <p:nvPr/>
          </p:nvCxnSpPr>
          <p:spPr>
            <a:xfrm>
              <a:off x="3978614" y="4693598"/>
              <a:ext cx="1386652" cy="4864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7" name="Folded Corner 9">
              <a:extLst>
                <a:ext uri="{FF2B5EF4-FFF2-40B4-BE49-F238E27FC236}">
                  <a16:creationId xmlns:a16="http://schemas.microsoft.com/office/drawing/2014/main" id="{462CB383-63BB-23C6-DB62-8C29028B83DC}"/>
                </a:ext>
              </a:extLst>
            </p:cNvPr>
            <p:cNvSpPr/>
            <p:nvPr/>
          </p:nvSpPr>
          <p:spPr>
            <a:xfrm>
              <a:off x="5368511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Folded Corner 10">
              <a:extLst>
                <a:ext uri="{FF2B5EF4-FFF2-40B4-BE49-F238E27FC236}">
                  <a16:creationId xmlns:a16="http://schemas.microsoft.com/office/drawing/2014/main" id="{9529A3E0-92F1-6B11-B830-AA38E80B64FD}"/>
                </a:ext>
              </a:extLst>
            </p:cNvPr>
            <p:cNvSpPr/>
            <p:nvPr/>
          </p:nvSpPr>
          <p:spPr>
            <a:xfrm>
              <a:off x="5365266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Folded Corner 11">
              <a:extLst>
                <a:ext uri="{FF2B5EF4-FFF2-40B4-BE49-F238E27FC236}">
                  <a16:creationId xmlns:a16="http://schemas.microsoft.com/office/drawing/2014/main" id="{6D4CE63C-E370-EFED-3E67-31F76C2B2A48}"/>
                </a:ext>
              </a:extLst>
            </p:cNvPr>
            <p:cNvSpPr/>
            <p:nvPr/>
          </p:nvSpPr>
          <p:spPr>
            <a:xfrm>
              <a:off x="5362022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36837-53E4-5ADA-E166-6539E914E2FF}"/>
                </a:ext>
              </a:extLst>
            </p:cNvPr>
            <p:cNvSpPr txBox="1"/>
            <p:nvPr/>
          </p:nvSpPr>
          <p:spPr>
            <a:xfrm>
              <a:off x="4101982" y="419262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Partitioning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B3463F-5F15-10A7-7523-C2D0029450DE}"/>
              </a:ext>
            </a:extLst>
          </p:cNvPr>
          <p:cNvGrpSpPr/>
          <p:nvPr/>
        </p:nvGrpSpPr>
        <p:grpSpPr>
          <a:xfrm>
            <a:off x="6832495" y="3857481"/>
            <a:ext cx="3210018" cy="859276"/>
            <a:chOff x="5663700" y="4218563"/>
            <a:chExt cx="3210018" cy="85927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3BA9CA-78A8-5C09-6C98-0B8B44027CA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5663700" y="4698462"/>
              <a:ext cx="1786531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0ED4D5-F575-7EB0-B552-2846364F1F47}"/>
                </a:ext>
              </a:extLst>
            </p:cNvPr>
            <p:cNvSpPr txBox="1"/>
            <p:nvPr/>
          </p:nvSpPr>
          <p:spPr>
            <a:xfrm>
              <a:off x="5998607" y="421856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</a:p>
          </p:txBody>
        </p:sp>
        <p:sp>
          <p:nvSpPr>
            <p:cNvPr id="14" name="Folded Corner 21">
              <a:extLst>
                <a:ext uri="{FF2B5EF4-FFF2-40B4-BE49-F238E27FC236}">
                  <a16:creationId xmlns:a16="http://schemas.microsoft.com/office/drawing/2014/main" id="{7DB3F0A2-6157-4EC3-9BBD-9A7AC778B0A1}"/>
                </a:ext>
              </a:extLst>
            </p:cNvPr>
            <p:cNvSpPr/>
            <p:nvPr/>
          </p:nvSpPr>
          <p:spPr>
            <a:xfrm>
              <a:off x="7453476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5" name="Folded Corner 22">
              <a:extLst>
                <a:ext uri="{FF2B5EF4-FFF2-40B4-BE49-F238E27FC236}">
                  <a16:creationId xmlns:a16="http://schemas.microsoft.com/office/drawing/2014/main" id="{EA905FEC-2B5F-8F4E-9890-E0F9DDD2E8BD}"/>
                </a:ext>
              </a:extLst>
            </p:cNvPr>
            <p:cNvSpPr/>
            <p:nvPr/>
          </p:nvSpPr>
          <p:spPr>
            <a:xfrm>
              <a:off x="7450231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6" name="Folded Corner 23">
              <a:extLst>
                <a:ext uri="{FF2B5EF4-FFF2-40B4-BE49-F238E27FC236}">
                  <a16:creationId xmlns:a16="http://schemas.microsoft.com/office/drawing/2014/main" id="{FF2618B1-C59A-1763-55E4-7D5D95F9EA54}"/>
                </a:ext>
              </a:extLst>
            </p:cNvPr>
            <p:cNvSpPr/>
            <p:nvPr/>
          </p:nvSpPr>
          <p:spPr>
            <a:xfrm>
              <a:off x="7446987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17" name="Folded Corner 24">
              <a:extLst>
                <a:ext uri="{FF2B5EF4-FFF2-40B4-BE49-F238E27FC236}">
                  <a16:creationId xmlns:a16="http://schemas.microsoft.com/office/drawing/2014/main" id="{7AE205B7-9AD0-BDC3-AD4F-6F5BCEDAE4E3}"/>
                </a:ext>
              </a:extLst>
            </p:cNvPr>
            <p:cNvSpPr/>
            <p:nvPr/>
          </p:nvSpPr>
          <p:spPr>
            <a:xfrm>
              <a:off x="8192782" y="430935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8" name="Folded Corner 25">
              <a:extLst>
                <a:ext uri="{FF2B5EF4-FFF2-40B4-BE49-F238E27FC236}">
                  <a16:creationId xmlns:a16="http://schemas.microsoft.com/office/drawing/2014/main" id="{970D622F-EFCF-C769-32F9-D1C5871940A5}"/>
                </a:ext>
              </a:extLst>
            </p:cNvPr>
            <p:cNvSpPr/>
            <p:nvPr/>
          </p:nvSpPr>
          <p:spPr>
            <a:xfrm>
              <a:off x="8189537" y="458821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9" name="Folded Corner 26">
              <a:extLst>
                <a:ext uri="{FF2B5EF4-FFF2-40B4-BE49-F238E27FC236}">
                  <a16:creationId xmlns:a16="http://schemas.microsoft.com/office/drawing/2014/main" id="{D10730F3-9320-BAE1-1F26-8AFB26F2DB9B}"/>
                </a:ext>
              </a:extLst>
            </p:cNvPr>
            <p:cNvSpPr/>
            <p:nvPr/>
          </p:nvSpPr>
          <p:spPr>
            <a:xfrm>
              <a:off x="8186293" y="4857347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BC766E-716E-A4EF-5ACC-CC440B74FB12}"/>
              </a:ext>
            </a:extLst>
          </p:cNvPr>
          <p:cNvGrpSpPr/>
          <p:nvPr/>
        </p:nvGrpSpPr>
        <p:grpSpPr>
          <a:xfrm>
            <a:off x="5074984" y="4716758"/>
            <a:ext cx="4677551" cy="962579"/>
            <a:chOff x="4288691" y="5077840"/>
            <a:chExt cx="4677551" cy="962579"/>
          </a:xfrm>
        </p:grpSpPr>
        <p:sp>
          <p:nvSpPr>
            <p:cNvPr id="21" name="Can 28">
              <a:extLst>
                <a:ext uri="{FF2B5EF4-FFF2-40B4-BE49-F238E27FC236}">
                  <a16:creationId xmlns:a16="http://schemas.microsoft.com/office/drawing/2014/main" id="{150C06D7-E8EE-628C-E8BD-93EEBA9E500F}"/>
                </a:ext>
              </a:extLst>
            </p:cNvPr>
            <p:cNvSpPr/>
            <p:nvPr/>
          </p:nvSpPr>
          <p:spPr>
            <a:xfrm>
              <a:off x="4386241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Can 29">
              <a:extLst>
                <a:ext uri="{FF2B5EF4-FFF2-40B4-BE49-F238E27FC236}">
                  <a16:creationId xmlns:a16="http://schemas.microsoft.com/office/drawing/2014/main" id="{1635869C-8A6A-FD54-4BBD-1FFAB0B7049B}"/>
                </a:ext>
              </a:extLst>
            </p:cNvPr>
            <p:cNvSpPr/>
            <p:nvPr/>
          </p:nvSpPr>
          <p:spPr>
            <a:xfrm>
              <a:off x="5454436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Can 30">
              <a:extLst>
                <a:ext uri="{FF2B5EF4-FFF2-40B4-BE49-F238E27FC236}">
                  <a16:creationId xmlns:a16="http://schemas.microsoft.com/office/drawing/2014/main" id="{D658B516-4AA3-3A11-6B2A-74D5EA9E72F1}"/>
                </a:ext>
              </a:extLst>
            </p:cNvPr>
            <p:cNvSpPr/>
            <p:nvPr/>
          </p:nvSpPr>
          <p:spPr>
            <a:xfrm>
              <a:off x="6520775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Can 31">
              <a:extLst>
                <a:ext uri="{FF2B5EF4-FFF2-40B4-BE49-F238E27FC236}">
                  <a16:creationId xmlns:a16="http://schemas.microsoft.com/office/drawing/2014/main" id="{A9AFE25B-0673-8B3B-AC08-10600B02CBC8}"/>
                </a:ext>
              </a:extLst>
            </p:cNvPr>
            <p:cNvSpPr/>
            <p:nvPr/>
          </p:nvSpPr>
          <p:spPr>
            <a:xfrm>
              <a:off x="7587114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olded Corner 32">
              <a:extLst>
                <a:ext uri="{FF2B5EF4-FFF2-40B4-BE49-F238E27FC236}">
                  <a16:creationId xmlns:a16="http://schemas.microsoft.com/office/drawing/2014/main" id="{527BD353-CDB0-1B1A-1F5B-16F0EFF7E6BD}"/>
                </a:ext>
              </a:extLst>
            </p:cNvPr>
            <p:cNvSpPr/>
            <p:nvPr/>
          </p:nvSpPr>
          <p:spPr>
            <a:xfrm>
              <a:off x="4288691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6" name="Folded Corner 33">
              <a:extLst>
                <a:ext uri="{FF2B5EF4-FFF2-40B4-BE49-F238E27FC236}">
                  <a16:creationId xmlns:a16="http://schemas.microsoft.com/office/drawing/2014/main" id="{19F998AD-F5EF-4A94-938C-039ED27BFA0C}"/>
                </a:ext>
              </a:extLst>
            </p:cNvPr>
            <p:cNvSpPr/>
            <p:nvPr/>
          </p:nvSpPr>
          <p:spPr>
            <a:xfrm>
              <a:off x="6434480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7" name="Folded Corner 34">
              <a:extLst>
                <a:ext uri="{FF2B5EF4-FFF2-40B4-BE49-F238E27FC236}">
                  <a16:creationId xmlns:a16="http://schemas.microsoft.com/office/drawing/2014/main" id="{62D1705D-2FA3-6D7E-C9F4-1C1E4146E039}"/>
                </a:ext>
              </a:extLst>
            </p:cNvPr>
            <p:cNvSpPr/>
            <p:nvPr/>
          </p:nvSpPr>
          <p:spPr>
            <a:xfrm>
              <a:off x="8026752" y="5820819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28" name="Folded Corner 35">
              <a:extLst>
                <a:ext uri="{FF2B5EF4-FFF2-40B4-BE49-F238E27FC236}">
                  <a16:creationId xmlns:a16="http://schemas.microsoft.com/office/drawing/2014/main" id="{7C6F0441-5DAA-93F2-297F-54CD8615940A}"/>
                </a:ext>
              </a:extLst>
            </p:cNvPr>
            <p:cNvSpPr/>
            <p:nvPr/>
          </p:nvSpPr>
          <p:spPr>
            <a:xfrm>
              <a:off x="5377495" y="5802556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9" name="Folded Corner 36">
              <a:extLst>
                <a:ext uri="{FF2B5EF4-FFF2-40B4-BE49-F238E27FC236}">
                  <a16:creationId xmlns:a16="http://schemas.microsoft.com/office/drawing/2014/main" id="{4BA73A48-5175-1FFF-B463-A5480DFFD4D8}"/>
                </a:ext>
              </a:extLst>
            </p:cNvPr>
            <p:cNvSpPr/>
            <p:nvPr/>
          </p:nvSpPr>
          <p:spPr>
            <a:xfrm>
              <a:off x="7491465" y="58104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30" name="Folded Corner 37">
              <a:extLst>
                <a:ext uri="{FF2B5EF4-FFF2-40B4-BE49-F238E27FC236}">
                  <a16:creationId xmlns:a16="http://schemas.microsoft.com/office/drawing/2014/main" id="{1C19625C-95DA-67EC-36E6-169CEF4C2421}"/>
                </a:ext>
              </a:extLst>
            </p:cNvPr>
            <p:cNvSpPr/>
            <p:nvPr/>
          </p:nvSpPr>
          <p:spPr>
            <a:xfrm>
              <a:off x="6943047" y="58186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F1C8E88-8DBA-1BCE-210E-EECC227B62FF}"/>
                </a:ext>
              </a:extLst>
            </p:cNvPr>
            <p:cNvCxnSpPr/>
            <p:nvPr/>
          </p:nvCxnSpPr>
          <p:spPr>
            <a:xfrm flipH="1">
              <a:off x="6323905" y="5077840"/>
              <a:ext cx="1810509" cy="46347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478D30-CBF6-D563-6645-D02EC5B1F707}"/>
                </a:ext>
              </a:extLst>
            </p:cNvPr>
            <p:cNvSpPr txBox="1"/>
            <p:nvPr/>
          </p:nvSpPr>
          <p:spPr>
            <a:xfrm>
              <a:off x="7854043" y="5158905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C3D73-648C-D36E-B343-120517530E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Object Stores / Protocols</a:t>
            </a:r>
          </a:p>
          <a:p>
            <a:pPr lvl="1"/>
            <a:r>
              <a:rPr lang="en-US" dirty="0"/>
              <a:t>Amazon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pPr lvl="2"/>
            <a:endParaRPr lang="en-US" sz="1200" dirty="0"/>
          </a:p>
          <a:p>
            <a:r>
              <a:rPr lang="en-US" dirty="0"/>
              <a:t>Example Amazon S3</a:t>
            </a:r>
          </a:p>
          <a:p>
            <a:pPr lvl="1"/>
            <a:r>
              <a:rPr lang="en-US" dirty="0"/>
              <a:t>Reliable object store for photos, videos, documents or any binary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Bucket: </a:t>
            </a:r>
            <a:r>
              <a:rPr lang="en-US" dirty="0"/>
              <a:t>Uniquely named, static data container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key, version ID, value, metadata, access control</a:t>
            </a:r>
          </a:p>
          <a:p>
            <a:pPr lvl="1"/>
            <a:r>
              <a:rPr lang="en-US" dirty="0"/>
              <a:t>Single (5GB)/multi-part (5TB) upload and direct/BitTorrent download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classes:</a:t>
            </a:r>
            <a:r>
              <a:rPr lang="en-US" dirty="0"/>
              <a:t> STANDARD, STANDARD_IA, GLACIER, DEEP_ARCHIVE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Operations:</a:t>
            </a:r>
            <a:r>
              <a:rPr lang="en-US" dirty="0"/>
              <a:t> GET/PUT/LIST/DEL, and SQL over CSV/JSON objects</a:t>
            </a:r>
          </a:p>
          <a:p>
            <a:pPr lvl="1"/>
            <a:r>
              <a:rPr lang="en-US" dirty="0"/>
              <a:t>Eventual consistency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Dec 1 2020: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read-after-write and list consistency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4964-27C7-786A-644F-B0C3C5D3B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Storage,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4E3DE-7FF2-0E13-B015-E258A6DD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58" y="1162945"/>
            <a:ext cx="1088631" cy="816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F3A15-1B91-29D3-57FD-B869C21D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33" y="2162592"/>
            <a:ext cx="1085243" cy="723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9C08F-6A90-2565-9376-6C7BE024C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41" y="1653998"/>
            <a:ext cx="1081539" cy="811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AB2F4-EA06-A6B0-8DC9-31BBE5940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143" y="1113982"/>
            <a:ext cx="17145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17B24-1BD6-C14A-4D30-BB86A8A12A19}"/>
              </a:ext>
            </a:extLst>
          </p:cNvPr>
          <p:cNvSpPr txBox="1"/>
          <p:nvPr/>
        </p:nvSpPr>
        <p:spPr>
          <a:xfrm>
            <a:off x="7933765" y="3662154"/>
            <a:ext cx="3845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http://s3.aws-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eu-central-1</a:t>
            </a:r>
            <a:r>
              <a:rPr lang="en-US" dirty="0">
                <a:latin typeface="Consolas" panose="020B0609020204030204" pitchFamily="49" charset="0"/>
              </a:rPr>
              <a:t>.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amazonaws.com/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mboehm7datab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654CE-AB3E-A8A9-C4AA-ADB3D9DE0C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Brief Hadoop History</a:t>
            </a:r>
          </a:p>
          <a:p>
            <a:pPr lvl="1"/>
            <a:r>
              <a:rPr lang="en-US" dirty="0"/>
              <a:t>Google’s GFS + MapReduce [ODSI’04]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Mahout/</a:t>
            </a:r>
            <a:r>
              <a:rPr lang="en-US" dirty="0" err="1"/>
              <a:t>SystemML</a:t>
            </a:r>
            <a:r>
              <a:rPr lang="en-US" dirty="0"/>
              <a:t>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2"/>
            <a:endParaRPr lang="en-US" sz="700" dirty="0"/>
          </a:p>
          <a:p>
            <a:r>
              <a:rPr lang="en-US" dirty="0"/>
              <a:t>HDFS Overview</a:t>
            </a:r>
          </a:p>
          <a:p>
            <a:pPr lvl="1"/>
            <a:r>
              <a:rPr lang="en-US" dirty="0"/>
              <a:t>Hadoop’s distributed file system, for large clusters and datasets</a:t>
            </a:r>
          </a:p>
          <a:p>
            <a:pPr lvl="1"/>
            <a:r>
              <a:rPr lang="en-US" dirty="0"/>
              <a:t>Implemented in Java, w/ native libraries for compression, I/O, CRC32</a:t>
            </a:r>
          </a:p>
          <a:p>
            <a:pPr lvl="1"/>
            <a:r>
              <a:rPr lang="en-US" dirty="0"/>
              <a:t>Files split into 128MB blocks, replicated (3x), and distributed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61DE-4374-9A84-85D9-9A15992A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Hadoop Distributed File System (HDFS)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3DC66-B8D6-9642-F59E-FF91E6BF6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150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119C9-4DE4-F192-D8AC-64E5296568B7}"/>
              </a:ext>
            </a:extLst>
          </p:cNvPr>
          <p:cNvSpPr txBox="1"/>
          <p:nvPr/>
        </p:nvSpPr>
        <p:spPr>
          <a:xfrm>
            <a:off x="7217453" y="347060"/>
            <a:ext cx="25985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Howard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Gobioff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Shun-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Leung: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Google file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1BF3AE-AE78-9D18-ED4E-2D4D4EB6B40E}"/>
              </a:ext>
            </a:extLst>
          </p:cNvPr>
          <p:cNvGrpSpPr/>
          <p:nvPr/>
        </p:nvGrpSpPr>
        <p:grpSpPr>
          <a:xfrm>
            <a:off x="2151188" y="3198349"/>
            <a:ext cx="8045706" cy="2548691"/>
            <a:chOff x="631375" y="3624810"/>
            <a:chExt cx="8045706" cy="2548691"/>
          </a:xfrm>
        </p:grpSpPr>
        <p:sp>
          <p:nvSpPr>
            <p:cNvPr id="7" name="Can 4">
              <a:extLst>
                <a:ext uri="{FF2B5EF4-FFF2-40B4-BE49-F238E27FC236}">
                  <a16:creationId xmlns:a16="http://schemas.microsoft.com/office/drawing/2014/main" id="{AE07CE96-EA09-7BA8-AB84-00CF607B4CE2}"/>
                </a:ext>
              </a:extLst>
            </p:cNvPr>
            <p:cNvSpPr/>
            <p:nvPr/>
          </p:nvSpPr>
          <p:spPr>
            <a:xfrm>
              <a:off x="3336589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Can 5">
              <a:extLst>
                <a:ext uri="{FF2B5EF4-FFF2-40B4-BE49-F238E27FC236}">
                  <a16:creationId xmlns:a16="http://schemas.microsoft.com/office/drawing/2014/main" id="{5825C041-EFA2-AFC9-EC1F-4677F92BAF01}"/>
                </a:ext>
              </a:extLst>
            </p:cNvPr>
            <p:cNvSpPr/>
            <p:nvPr/>
          </p:nvSpPr>
          <p:spPr>
            <a:xfrm>
              <a:off x="416019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Can 6">
              <a:extLst>
                <a:ext uri="{FF2B5EF4-FFF2-40B4-BE49-F238E27FC236}">
                  <a16:creationId xmlns:a16="http://schemas.microsoft.com/office/drawing/2014/main" id="{0B54D78B-9156-8E02-279B-A686ED7A1150}"/>
                </a:ext>
              </a:extLst>
            </p:cNvPr>
            <p:cNvSpPr/>
            <p:nvPr/>
          </p:nvSpPr>
          <p:spPr>
            <a:xfrm>
              <a:off x="5003263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Can 7">
              <a:extLst>
                <a:ext uri="{FF2B5EF4-FFF2-40B4-BE49-F238E27FC236}">
                  <a16:creationId xmlns:a16="http://schemas.microsoft.com/office/drawing/2014/main" id="{12FA48CF-2C56-18E3-268E-48D04F71BC81}"/>
                </a:ext>
              </a:extLst>
            </p:cNvPr>
            <p:cNvSpPr/>
            <p:nvPr/>
          </p:nvSpPr>
          <p:spPr>
            <a:xfrm>
              <a:off x="583011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" name="Can 8">
              <a:extLst>
                <a:ext uri="{FF2B5EF4-FFF2-40B4-BE49-F238E27FC236}">
                  <a16:creationId xmlns:a16="http://schemas.microsoft.com/office/drawing/2014/main" id="{FF1E8588-F930-3958-B889-42D3B610DC36}"/>
                </a:ext>
              </a:extLst>
            </p:cNvPr>
            <p:cNvSpPr/>
            <p:nvPr/>
          </p:nvSpPr>
          <p:spPr>
            <a:xfrm>
              <a:off x="6653727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Can 9">
              <a:extLst>
                <a:ext uri="{FF2B5EF4-FFF2-40B4-BE49-F238E27FC236}">
                  <a16:creationId xmlns:a16="http://schemas.microsoft.com/office/drawing/2014/main" id="{F1831E78-D1EF-FFC2-73A1-DC513D694360}"/>
                </a:ext>
              </a:extLst>
            </p:cNvPr>
            <p:cNvSpPr/>
            <p:nvPr/>
          </p:nvSpPr>
          <p:spPr>
            <a:xfrm>
              <a:off x="7457880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" name="Can 10">
              <a:extLst>
                <a:ext uri="{FF2B5EF4-FFF2-40B4-BE49-F238E27FC236}">
                  <a16:creationId xmlns:a16="http://schemas.microsoft.com/office/drawing/2014/main" id="{CB4D2E3F-C276-1585-263B-C4514A2DAF8C}"/>
                </a:ext>
              </a:extLst>
            </p:cNvPr>
            <p:cNvSpPr/>
            <p:nvPr/>
          </p:nvSpPr>
          <p:spPr>
            <a:xfrm>
              <a:off x="1966926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D5531E-65E6-C89B-1B20-6EEF69CDA576}"/>
                </a:ext>
              </a:extLst>
            </p:cNvPr>
            <p:cNvSpPr txBox="1"/>
            <p:nvPr/>
          </p:nvSpPr>
          <p:spPr>
            <a:xfrm>
              <a:off x="1536971" y="5797685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Head Node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C710BD-30D3-8237-8F3C-87097E45A189}"/>
                </a:ext>
              </a:extLst>
            </p:cNvPr>
            <p:cNvSpPr txBox="1"/>
            <p:nvPr/>
          </p:nvSpPr>
          <p:spPr>
            <a:xfrm>
              <a:off x="3858649" y="5804169"/>
              <a:ext cx="396239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Nodes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(shared-nothing cluster)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63203E-1968-4F70-B125-F1032B88C6F0}"/>
                </a:ext>
              </a:extLst>
            </p:cNvPr>
            <p:cNvSpPr/>
            <p:nvPr/>
          </p:nvSpPr>
          <p:spPr>
            <a:xfrm>
              <a:off x="1828801" y="4280172"/>
              <a:ext cx="6290562" cy="399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Hadoop Distributed File System (HDFS)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848E2A-BD2E-185A-8CB7-0EDA82314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5" y="4280172"/>
              <a:ext cx="1041398" cy="3998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6019D5-4BA9-4437-CF77-F43634386E88}"/>
                </a:ext>
              </a:extLst>
            </p:cNvPr>
            <p:cNvSpPr txBox="1"/>
            <p:nvPr/>
          </p:nvSpPr>
          <p:spPr>
            <a:xfrm>
              <a:off x="7276298" y="3624810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255CF4-EC59-0A09-20C8-B72976B266A0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7149830" y="3994142"/>
              <a:ext cx="826860" cy="20820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BFB202-D243-88FC-AA5D-F73E591A1164}"/>
                </a:ext>
              </a:extLst>
            </p:cNvPr>
            <p:cNvSpPr/>
            <p:nvPr/>
          </p:nvSpPr>
          <p:spPr>
            <a:xfrm>
              <a:off x="1828802" y="4718931"/>
              <a:ext cx="885216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Node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8DD9E9-E093-D546-FDBF-23D9E81FCF09}"/>
                </a:ext>
              </a:extLst>
            </p:cNvPr>
            <p:cNvSpPr/>
            <p:nvPr/>
          </p:nvSpPr>
          <p:spPr>
            <a:xfrm>
              <a:off x="3244792" y="4715687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45D26E-8FE3-4091-AD35-531F8E3C2969}"/>
                </a:ext>
              </a:extLst>
            </p:cNvPr>
            <p:cNvSpPr/>
            <p:nvPr/>
          </p:nvSpPr>
          <p:spPr>
            <a:xfrm>
              <a:off x="4087856" y="4722173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AE5039-229A-D517-A087-3D5663FA1F69}"/>
                </a:ext>
              </a:extLst>
            </p:cNvPr>
            <p:cNvSpPr/>
            <p:nvPr/>
          </p:nvSpPr>
          <p:spPr>
            <a:xfrm>
              <a:off x="4921193" y="471892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117B0A-401D-3E58-7EEE-9DA8ADA7BA33}"/>
                </a:ext>
              </a:extLst>
            </p:cNvPr>
            <p:cNvSpPr/>
            <p:nvPr/>
          </p:nvSpPr>
          <p:spPr>
            <a:xfrm>
              <a:off x="5744801" y="471568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273CC5-0D5E-6B7B-DA70-35B25D8F8C55}"/>
                </a:ext>
              </a:extLst>
            </p:cNvPr>
            <p:cNvSpPr/>
            <p:nvPr/>
          </p:nvSpPr>
          <p:spPr>
            <a:xfrm>
              <a:off x="6568409" y="472216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F96045-BCFB-BE4A-D734-99B3CE921C71}"/>
                </a:ext>
              </a:extLst>
            </p:cNvPr>
            <p:cNvSpPr/>
            <p:nvPr/>
          </p:nvSpPr>
          <p:spPr>
            <a:xfrm>
              <a:off x="7382290" y="472865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3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474762-54DC-7A98-EE9E-E6B44A7884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Master daemon that manages file system </a:t>
            </a:r>
            <a:br>
              <a:rPr lang="en-US" dirty="0"/>
            </a:br>
            <a:r>
              <a:rPr lang="en-US" dirty="0"/>
              <a:t>namespace and access by clients</a:t>
            </a:r>
          </a:p>
          <a:p>
            <a:pPr lvl="1"/>
            <a:r>
              <a:rPr lang="en-US" dirty="0"/>
              <a:t>Metadata for all files (e.g., replication, </a:t>
            </a:r>
            <a:br>
              <a:rPr lang="en-US" dirty="0"/>
            </a:br>
            <a:r>
              <a:rPr lang="en-US" dirty="0"/>
              <a:t>permissions, sizes, block 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FSImage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checkpoint of FS namespace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EditLog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write-ahead-log (WAL)</a:t>
            </a:r>
            <a:r>
              <a:rPr lang="en-US" dirty="0"/>
              <a:t> of file write operations (merged on startup)</a:t>
            </a:r>
          </a:p>
          <a:p>
            <a:pPr lvl="2"/>
            <a:endParaRPr lang="en-US" sz="1200" dirty="0"/>
          </a:p>
          <a:p>
            <a:r>
              <a:rPr lang="en-US" dirty="0"/>
              <a:t>HDFS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Worker daemon per cluster node that manages block storage (list of disks)</a:t>
            </a:r>
          </a:p>
          <a:p>
            <a:pPr lvl="1"/>
            <a:r>
              <a:rPr lang="en-US" dirty="0"/>
              <a:t>Block creation, deletion, replication as individual files in local FS</a:t>
            </a:r>
          </a:p>
          <a:p>
            <a:pPr lvl="1"/>
            <a:r>
              <a:rPr lang="en-US" dirty="0"/>
              <a:t>On startup: scan local blocks and send </a:t>
            </a:r>
            <a:r>
              <a:rPr lang="en-US" b="1" dirty="0">
                <a:solidFill>
                  <a:schemeClr val="accent1"/>
                </a:solidFill>
              </a:rPr>
              <a:t>block report</a:t>
            </a:r>
            <a:r>
              <a:rPr lang="en-US" dirty="0"/>
              <a:t> to name node</a:t>
            </a:r>
          </a:p>
          <a:p>
            <a:pPr lvl="1"/>
            <a:r>
              <a:rPr lang="en-US" dirty="0"/>
              <a:t>Serving block read and write requests</a:t>
            </a:r>
          </a:p>
          <a:p>
            <a:pPr lvl="1"/>
            <a:r>
              <a:rPr lang="en-US" dirty="0"/>
              <a:t>Send heartbeats to </a:t>
            </a:r>
            <a:r>
              <a:rPr lang="en-US" dirty="0" err="1"/>
              <a:t>NameNode</a:t>
            </a:r>
            <a:r>
              <a:rPr lang="en-US" dirty="0"/>
              <a:t> (capacity, current transfers) and receives replies </a:t>
            </a:r>
            <a:br>
              <a:rPr lang="en-US" dirty="0"/>
            </a:br>
            <a:r>
              <a:rPr lang="en-US" dirty="0"/>
              <a:t>(replication, removal of block replicas)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B3E5A-C059-1064-FFA3-3A1B9C5737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Daemon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831E7-25DD-3D58-A86B-5D08313E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87" y="1557872"/>
            <a:ext cx="3376419" cy="1281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B6928-661C-F973-9F6E-EC97EE754C9B}"/>
              </a:ext>
            </a:extLst>
          </p:cNvPr>
          <p:cNvSpPr txBox="1"/>
          <p:nvPr/>
        </p:nvSpPr>
        <p:spPr>
          <a:xfrm>
            <a:off x="6206709" y="1215173"/>
            <a:ext cx="373542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fs -ls ./data/mnist1m.bin</a:t>
            </a:r>
          </a:p>
        </p:txBody>
      </p:sp>
    </p:spTree>
    <p:extLst>
      <p:ext uri="{BB962C8B-B14F-4D97-AF65-F5344CB8AC3E}">
        <p14:creationId xmlns:p14="http://schemas.microsoft.com/office/powerpoint/2010/main" val="14863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4AFA8-AEC5-FB63-E24E-954E65A08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InputFormats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implements access to distributed collections in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Split:</a:t>
            </a:r>
            <a:r>
              <a:rPr lang="en-US" dirty="0"/>
              <a:t> record-aligned block of file (aligned with HDFS block size)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RecordReader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API for reading key-value pairs from file splits 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FileInputFormat</a:t>
            </a:r>
            <a:r>
              <a:rPr lang="en-US" dirty="0"/>
              <a:t>, </a:t>
            </a:r>
            <a:r>
              <a:rPr lang="en-US" dirty="0" err="1"/>
              <a:t>TextInputFormat</a:t>
            </a:r>
            <a:r>
              <a:rPr lang="en-US" dirty="0"/>
              <a:t>, </a:t>
            </a:r>
            <a:r>
              <a:rPr lang="en-US" dirty="0" err="1"/>
              <a:t>SequenceFileInputFormat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Text Read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3A0C-E407-7E1B-C8E8-3A77E22C1D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11371-48DC-2A6A-85D0-8C441999EBF5}"/>
              </a:ext>
            </a:extLst>
          </p:cNvPr>
          <p:cNvSpPr txBox="1"/>
          <p:nvPr/>
        </p:nvSpPr>
        <p:spPr>
          <a:xfrm>
            <a:off x="2232095" y="3074537"/>
            <a:ext cx="9777023" cy="26314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</a:rPr>
              <a:t>FileInputFormat.</a:t>
            </a:r>
            <a:r>
              <a:rPr lang="en-US" sz="1500" b="1" dirty="0" err="1">
                <a:latin typeface="Consolas" panose="020B0609020204030204" pitchFamily="49" charset="0"/>
              </a:rPr>
              <a:t>addInputPath</a:t>
            </a:r>
            <a:r>
              <a:rPr lang="en-US" sz="1500" dirty="0">
                <a:latin typeface="Consolas" panose="020B0609020204030204" pitchFamily="49" charset="0"/>
              </a:rPr>
              <a:t>(job, path);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# path: </a:t>
            </a:r>
            <a:r>
              <a:rPr lang="en-US" sz="15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dir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/file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TextInputFormat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infmt</a:t>
            </a:r>
            <a:r>
              <a:rPr lang="en-US" sz="1500" dirty="0">
                <a:latin typeface="Consolas" panose="020B0609020204030204" pitchFamily="49" charset="0"/>
              </a:rPr>
              <a:t> = new </a:t>
            </a:r>
            <a:r>
              <a:rPr lang="en-US" sz="1500" b="1" dirty="0" err="1">
                <a:latin typeface="Consolas" panose="020B0609020204030204" pitchFamily="49" charset="0"/>
              </a:rPr>
              <a:t>TextInputFormat</a:t>
            </a:r>
            <a:r>
              <a:rPr lang="en-US" sz="15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InputSplit</a:t>
            </a:r>
            <a:r>
              <a:rPr lang="en-US" sz="1500" dirty="0">
                <a:latin typeface="Consolas" panose="020B0609020204030204" pitchFamily="49" charset="0"/>
              </a:rPr>
              <a:t>[] splits = </a:t>
            </a:r>
            <a:r>
              <a:rPr lang="en-US" sz="1500" dirty="0" err="1">
                <a:latin typeface="Consolas" panose="020B0609020204030204" pitchFamily="49" charset="0"/>
              </a:rPr>
              <a:t>infmt.</a:t>
            </a:r>
            <a:r>
              <a:rPr lang="en-US" sz="1500" b="1" dirty="0" err="1">
                <a:latin typeface="Consolas" panose="020B0609020204030204" pitchFamily="49" charset="0"/>
              </a:rPr>
              <a:t>getSplits</a:t>
            </a:r>
            <a:r>
              <a:rPr lang="en-US" sz="1500" dirty="0">
                <a:latin typeface="Consolas" panose="020B0609020204030204" pitchFamily="49" charset="0"/>
              </a:rPr>
              <a:t>(job, </a:t>
            </a:r>
            <a:r>
              <a:rPr lang="en-US" sz="1500" dirty="0" err="1">
                <a:latin typeface="Consolas" panose="020B0609020204030204" pitchFamily="49" charset="0"/>
              </a:rPr>
              <a:t>numSplits</a:t>
            </a:r>
            <a:r>
              <a:rPr lang="en-US" sz="1500" dirty="0">
                <a:latin typeface="Consolas" panose="020B0609020204030204" pitchFamily="49" charset="0"/>
              </a:rPr>
              <a:t>);</a:t>
            </a:r>
          </a:p>
          <a:p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dirty="0" err="1">
                <a:latin typeface="Consolas" panose="020B0609020204030204" pitchFamily="49" charset="0"/>
              </a:rPr>
              <a:t>LongWritable</a:t>
            </a:r>
            <a:r>
              <a:rPr lang="en-US" sz="1500" dirty="0">
                <a:latin typeface="Consolas" panose="020B0609020204030204" pitchFamily="49" charset="0"/>
              </a:rPr>
              <a:t> key = new </a:t>
            </a:r>
            <a:r>
              <a:rPr lang="en-US" sz="1500" b="1" dirty="0" err="1">
                <a:latin typeface="Consolas" panose="020B0609020204030204" pitchFamily="49" charset="0"/>
              </a:rPr>
              <a:t>LongWritable</a:t>
            </a:r>
            <a:r>
              <a:rPr lang="en-US" sz="15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Text value = new Text();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for(</a:t>
            </a:r>
            <a:r>
              <a:rPr lang="en-US" sz="1500" dirty="0" err="1">
                <a:latin typeface="Consolas" panose="020B0609020204030204" pitchFamily="49" charset="0"/>
              </a:rPr>
              <a:t>InputSplit</a:t>
            </a:r>
            <a:r>
              <a:rPr lang="en-US" sz="1500" dirty="0">
                <a:latin typeface="Consolas" panose="020B0609020204030204" pitchFamily="49" charset="0"/>
              </a:rPr>
              <a:t> split : splits) {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RecordReader</a:t>
            </a:r>
            <a:r>
              <a:rPr lang="en-US" sz="1500" dirty="0"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latin typeface="Consolas" panose="020B0609020204030204" pitchFamily="49" charset="0"/>
              </a:rPr>
              <a:t>LongWritable,Text</a:t>
            </a:r>
            <a:r>
              <a:rPr lang="en-US" sz="1500" dirty="0">
                <a:latin typeface="Consolas" panose="020B0609020204030204" pitchFamily="49" charset="0"/>
              </a:rPr>
              <a:t>&gt; reader = </a:t>
            </a:r>
            <a:r>
              <a:rPr lang="en-US" sz="1500" dirty="0" err="1">
                <a:latin typeface="Consolas" panose="020B0609020204030204" pitchFamily="49" charset="0"/>
              </a:rPr>
              <a:t>infmt.</a:t>
            </a:r>
            <a:r>
              <a:rPr lang="en-US" sz="1500" b="1" dirty="0" err="1">
                <a:latin typeface="Consolas" panose="020B0609020204030204" pitchFamily="49" charset="0"/>
              </a:rPr>
              <a:t>getRecordReader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split,job,Reporter.NULL</a:t>
            </a:r>
            <a:r>
              <a:rPr lang="en-US" sz="15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</a:t>
            </a:r>
            <a:r>
              <a:rPr lang="en-US" sz="1500" b="1" dirty="0">
                <a:latin typeface="Consolas" panose="020B0609020204030204" pitchFamily="49" charset="0"/>
              </a:rPr>
              <a:t>while</a:t>
            </a:r>
            <a:r>
              <a:rPr lang="en-US" sz="1500" dirty="0">
                <a:latin typeface="Consolas" panose="020B0609020204030204" pitchFamily="49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</a:rPr>
              <a:t>reader.</a:t>
            </a:r>
            <a:r>
              <a:rPr lang="en-US" sz="1500" b="1" dirty="0" err="1">
                <a:latin typeface="Consolas" panose="020B0609020204030204" pitchFamily="49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</a:rPr>
              <a:t>(key, value) )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 ...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//process individual text lines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05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89679B-C689-D84B-A636-30A1C18A3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Sequence Files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 files for key/value pairs</a:t>
            </a:r>
            <a:r>
              <a:rPr lang="en-US" dirty="0"/>
              <a:t>, w/ optional compression (MR/Spark I/O, MR intermediates)</a:t>
            </a:r>
          </a:p>
          <a:p>
            <a:pPr lvl="1"/>
            <a:r>
              <a:rPr lang="en-US" dirty="0" err="1"/>
              <a:t>InputFormat</a:t>
            </a:r>
            <a:r>
              <a:rPr lang="en-US" dirty="0"/>
              <a:t> with readers, writers, and sorters</a:t>
            </a:r>
            <a:endParaRPr lang="en-US" sz="1200" dirty="0"/>
          </a:p>
          <a:p>
            <a:r>
              <a:rPr lang="en-US" dirty="0"/>
              <a:t>Example Uncompressed </a:t>
            </a:r>
            <a:r>
              <a:rPr lang="en-US" dirty="0" err="1"/>
              <a:t>SequenceFile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Header: </a:t>
            </a:r>
            <a:r>
              <a:rPr lang="en-US" dirty="0" err="1"/>
              <a:t>SEQ+version</a:t>
            </a:r>
            <a:r>
              <a:rPr lang="en-US" dirty="0"/>
              <a:t> (4 bytes), </a:t>
            </a:r>
            <a:r>
              <a:rPr lang="en-US" dirty="0" err="1"/>
              <a:t>keyClassName</a:t>
            </a:r>
            <a:r>
              <a:rPr lang="en-US" dirty="0"/>
              <a:t>, </a:t>
            </a:r>
            <a:r>
              <a:rPr lang="en-US" dirty="0" err="1"/>
              <a:t>valueClassName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compression, </a:t>
            </a:r>
            <a:r>
              <a:rPr lang="en-US" dirty="0" err="1"/>
              <a:t>blockCompression</a:t>
            </a:r>
            <a:r>
              <a:rPr lang="en-US" dirty="0"/>
              <a:t>, compressor class (codec), meta data</a:t>
            </a:r>
          </a:p>
          <a:p>
            <a:pPr lvl="1"/>
            <a:r>
              <a:rPr lang="en-US" dirty="0" err="1"/>
              <a:t>Splittable</a:t>
            </a:r>
            <a:r>
              <a:rPr lang="en-US" dirty="0"/>
              <a:t> binary representation of key-value pair collection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69C0-F960-03A7-4BBD-4EE80A26C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r>
              <a:rPr lang="en-US" dirty="0"/>
              <a:t>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448D00-5C7F-2C25-04A4-77A0D265D9F9}"/>
              </a:ext>
            </a:extLst>
          </p:cNvPr>
          <p:cNvSpPr/>
          <p:nvPr/>
        </p:nvSpPr>
        <p:spPr>
          <a:xfrm>
            <a:off x="2872999" y="3926816"/>
            <a:ext cx="1167319" cy="72957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2143-BC44-2FD3-4199-A6DC4FE88B24}"/>
              </a:ext>
            </a:extLst>
          </p:cNvPr>
          <p:cNvSpPr/>
          <p:nvPr/>
        </p:nvSpPr>
        <p:spPr>
          <a:xfrm rot="16200000">
            <a:off x="3840901" y="4126234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6C774-81B1-7D10-51A6-36F537CA86D7}"/>
              </a:ext>
            </a:extLst>
          </p:cNvPr>
          <p:cNvSpPr/>
          <p:nvPr/>
        </p:nvSpPr>
        <p:spPr>
          <a:xfrm>
            <a:off x="4371060" y="3926816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885E0-1F41-FB82-ED4D-573FB8BD68CC}"/>
              </a:ext>
            </a:extLst>
          </p:cNvPr>
          <p:cNvSpPr/>
          <p:nvPr/>
        </p:nvSpPr>
        <p:spPr>
          <a:xfrm>
            <a:off x="5538379" y="392681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269E6-A7E6-EA13-C8F5-074FD1D869D6}"/>
              </a:ext>
            </a:extLst>
          </p:cNvPr>
          <p:cNvSpPr/>
          <p:nvPr/>
        </p:nvSpPr>
        <p:spPr>
          <a:xfrm>
            <a:off x="6705698" y="3926816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35ED73-682D-6156-C1E4-8A65F1645ED0}"/>
              </a:ext>
            </a:extLst>
          </p:cNvPr>
          <p:cNvSpPr/>
          <p:nvPr/>
        </p:nvSpPr>
        <p:spPr>
          <a:xfrm rot="16200000">
            <a:off x="7673599" y="4126236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AFC60-A136-FEE8-6CA3-90197E2FCD86}"/>
              </a:ext>
            </a:extLst>
          </p:cNvPr>
          <p:cNvSpPr/>
          <p:nvPr/>
        </p:nvSpPr>
        <p:spPr>
          <a:xfrm>
            <a:off x="8202601" y="392681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7163B6-5103-DD4D-3A33-CE9E27D19B4E}"/>
              </a:ext>
            </a:extLst>
          </p:cNvPr>
          <p:cNvSpPr/>
          <p:nvPr/>
        </p:nvSpPr>
        <p:spPr>
          <a:xfrm>
            <a:off x="3604652" y="4987132"/>
            <a:ext cx="905201" cy="567805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Length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391BA-5476-9360-7501-2FBD28C738F1}"/>
              </a:ext>
            </a:extLst>
          </p:cNvPr>
          <p:cNvSpPr/>
          <p:nvPr/>
        </p:nvSpPr>
        <p:spPr>
          <a:xfrm>
            <a:off x="4510585" y="4983533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Length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C6A00B-B611-D42A-71CE-C5FB88440CA1}"/>
              </a:ext>
            </a:extLst>
          </p:cNvPr>
          <p:cNvSpPr/>
          <p:nvPr/>
        </p:nvSpPr>
        <p:spPr>
          <a:xfrm>
            <a:off x="5416518" y="4981734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07985-A428-09B5-DBE1-D936713DD403}"/>
              </a:ext>
            </a:extLst>
          </p:cNvPr>
          <p:cNvSpPr/>
          <p:nvPr/>
        </p:nvSpPr>
        <p:spPr>
          <a:xfrm>
            <a:off x="6321719" y="4981734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151B7F-C73F-574B-91CF-A57BB817F7D6}"/>
              </a:ext>
            </a:extLst>
          </p:cNvPr>
          <p:cNvCxnSpPr/>
          <p:nvPr/>
        </p:nvCxnSpPr>
        <p:spPr>
          <a:xfrm flipV="1">
            <a:off x="3604652" y="4656394"/>
            <a:ext cx="766408" cy="3253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919EE2-5FA6-64B0-B0F1-AFEFCA433A3B}"/>
              </a:ext>
            </a:extLst>
          </p:cNvPr>
          <p:cNvCxnSpPr/>
          <p:nvPr/>
        </p:nvCxnSpPr>
        <p:spPr>
          <a:xfrm flipH="1" flipV="1">
            <a:off x="5538379" y="4650996"/>
            <a:ext cx="1688541" cy="3361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E5C47B-7446-9EFA-E444-5303000EE89F}"/>
              </a:ext>
            </a:extLst>
          </p:cNvPr>
          <p:cNvSpPr txBox="1"/>
          <p:nvPr/>
        </p:nvSpPr>
        <p:spPr>
          <a:xfrm>
            <a:off x="7697917" y="4919038"/>
            <a:ext cx="25583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values are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1k x 1k matrix blocks</a:t>
            </a:r>
          </a:p>
        </p:txBody>
      </p:sp>
    </p:spTree>
    <p:extLst>
      <p:ext uri="{BB962C8B-B14F-4D97-AF65-F5344CB8AC3E}">
        <p14:creationId xmlns:p14="http://schemas.microsoft.com/office/powerpoint/2010/main" val="30645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BH-N 243,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Exercises/Projects</a:t>
            </a:r>
          </a:p>
          <a:p>
            <a:pPr lvl="1"/>
            <a:r>
              <a:rPr lang="en-US" b="1" dirty="0"/>
              <a:t>Reminder: </a:t>
            </a:r>
            <a:r>
              <a:rPr lang="en-US" dirty="0"/>
              <a:t>exercise/project submissions by </a:t>
            </a:r>
            <a:r>
              <a:rPr lang="en-US" b="1" dirty="0">
                <a:solidFill>
                  <a:srgbClr val="C40D1E"/>
                </a:solidFill>
              </a:rPr>
              <a:t>Jan 30</a:t>
            </a:r>
            <a:r>
              <a:rPr lang="en-US" dirty="0"/>
              <a:t> (no extensions)</a:t>
            </a:r>
          </a:p>
          <a:p>
            <a:pPr lvl="1"/>
            <a:r>
              <a:rPr lang="en-US" dirty="0"/>
              <a:t>Make use of </a:t>
            </a:r>
            <a:r>
              <a:rPr lang="en-US" b="1" dirty="0">
                <a:solidFill>
                  <a:srgbClr val="7889FB"/>
                </a:solidFill>
              </a:rPr>
              <a:t>virtual</a:t>
            </a:r>
            <a:r>
              <a:rPr lang="en-US" dirty="0"/>
              <a:t> / in-person (FR-766) office hours </a:t>
            </a:r>
            <a:r>
              <a:rPr lang="en-US" b="1" dirty="0">
                <a:solidFill>
                  <a:srgbClr val="C40D1E"/>
                </a:solidFill>
              </a:rPr>
              <a:t>Wed 5pm-6pm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Docker Setup: </a:t>
            </a:r>
            <a:r>
              <a:rPr lang="en-US" dirty="0">
                <a:hlinkClick r:id="rId3"/>
              </a:rPr>
              <a:t>https://isis.tu-berlin.de/mod/forum/discuss.php?d=704892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#3 Course Evaluation</a:t>
            </a:r>
          </a:p>
          <a:p>
            <a:pPr lvl="1"/>
            <a:r>
              <a:rPr lang="en-US" dirty="0"/>
              <a:t>By default, only mandatory courses and guest lecturers; but </a:t>
            </a:r>
            <a:r>
              <a:rPr lang="en-US" b="1" dirty="0">
                <a:solidFill>
                  <a:srgbClr val="7889FB"/>
                </a:solidFill>
              </a:rPr>
              <a:t>optional evaluation</a:t>
            </a:r>
          </a:p>
          <a:p>
            <a:pPr lvl="1"/>
            <a:r>
              <a:rPr lang="en-US" dirty="0"/>
              <a:t>Joint exercise/lecture evaluation </a:t>
            </a:r>
            <a:r>
              <a:rPr lang="en-US" b="1" dirty="0">
                <a:solidFill>
                  <a:srgbClr val="C40D1E"/>
                </a:solidFill>
              </a:rPr>
              <a:t>Jan 12 – 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C2BD7-D89B-7B0C-9A21-A433955BBA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Write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create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lease/replica DNs</a:t>
            </a:r>
            <a:endParaRPr lang="en-US" dirty="0"/>
          </a:p>
          <a:p>
            <a:pPr lvl="1"/>
            <a:r>
              <a:rPr lang="en-US" dirty="0"/>
              <a:t>#2 Write blocks to DNs, pipelined </a:t>
            </a:r>
            <a:br>
              <a:rPr lang="en-US" dirty="0"/>
            </a:br>
            <a:r>
              <a:rPr lang="en-US" dirty="0"/>
              <a:t>replication to other DNs</a:t>
            </a:r>
          </a:p>
          <a:p>
            <a:pPr lvl="1"/>
            <a:r>
              <a:rPr lang="en-US" dirty="0"/>
              <a:t>#3 DNs report to NN via heartbeat</a:t>
            </a:r>
          </a:p>
          <a:p>
            <a:pPr lvl="2"/>
            <a:endParaRPr lang="en-US" sz="700" dirty="0"/>
          </a:p>
          <a:p>
            <a:r>
              <a:rPr lang="en-US" dirty="0"/>
              <a:t>HDFS Read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br>
              <a:rPr lang="en-US" dirty="0"/>
            </a:br>
            <a:r>
              <a:rPr lang="en-US" dirty="0"/>
              <a:t>to open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DNs for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 Read blocks sequentially from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closest DN w/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InputFormats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RecordReaders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 abstraction for multi-part files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(incl. compression/encryption)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E784C-0DBF-DE1D-7D8E-90E53B46D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Write and Read</a:t>
            </a:r>
          </a:p>
        </p:txBody>
      </p:sp>
      <p:sp>
        <p:nvSpPr>
          <p:cNvPr id="4" name="Can 4">
            <a:extLst>
              <a:ext uri="{FF2B5EF4-FFF2-40B4-BE49-F238E27FC236}">
                <a16:creationId xmlns:a16="http://schemas.microsoft.com/office/drawing/2014/main" id="{F8E98AE3-0D7B-04C4-28A4-286DCA644EC2}"/>
              </a:ext>
            </a:extLst>
          </p:cNvPr>
          <p:cNvSpPr/>
          <p:nvPr/>
        </p:nvSpPr>
        <p:spPr>
          <a:xfrm>
            <a:off x="7094358" y="2447881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EAD2B-67DD-ECFF-4318-93AECDD75C07}"/>
              </a:ext>
            </a:extLst>
          </p:cNvPr>
          <p:cNvSpPr/>
          <p:nvPr/>
        </p:nvSpPr>
        <p:spPr>
          <a:xfrm>
            <a:off x="6956234" y="1938274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6" name="Can 6">
            <a:extLst>
              <a:ext uri="{FF2B5EF4-FFF2-40B4-BE49-F238E27FC236}">
                <a16:creationId xmlns:a16="http://schemas.microsoft.com/office/drawing/2014/main" id="{6B3B5834-5FF8-A76B-A81B-F1CAB556D108}"/>
              </a:ext>
            </a:extLst>
          </p:cNvPr>
          <p:cNvSpPr/>
          <p:nvPr/>
        </p:nvSpPr>
        <p:spPr>
          <a:xfrm>
            <a:off x="8317917" y="245051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Can 7">
            <a:extLst>
              <a:ext uri="{FF2B5EF4-FFF2-40B4-BE49-F238E27FC236}">
                <a16:creationId xmlns:a16="http://schemas.microsoft.com/office/drawing/2014/main" id="{B79A43CB-9DB2-CA2D-13B9-9FE7E1E1FE2F}"/>
              </a:ext>
            </a:extLst>
          </p:cNvPr>
          <p:cNvSpPr/>
          <p:nvPr/>
        </p:nvSpPr>
        <p:spPr>
          <a:xfrm>
            <a:off x="9423630" y="245051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AA958-9F01-E8E7-2DF7-70ECF997FD15}"/>
              </a:ext>
            </a:extLst>
          </p:cNvPr>
          <p:cNvSpPr/>
          <p:nvPr/>
        </p:nvSpPr>
        <p:spPr>
          <a:xfrm>
            <a:off x="8226120" y="1937666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1DBFA-7849-E5A9-B6FB-517AD9C0B0E1}"/>
              </a:ext>
            </a:extLst>
          </p:cNvPr>
          <p:cNvSpPr/>
          <p:nvPr/>
        </p:nvSpPr>
        <p:spPr>
          <a:xfrm>
            <a:off x="9351288" y="1944152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28F3F-3862-D1CE-7A26-303CA168F328}"/>
              </a:ext>
            </a:extLst>
          </p:cNvPr>
          <p:cNvSpPr txBox="1"/>
          <p:nvPr/>
        </p:nvSpPr>
        <p:spPr>
          <a:xfrm>
            <a:off x="8160170" y="643296"/>
            <a:ext cx="8697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B3AEA7-3BAD-7511-9E33-1923280A474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8595058" y="1012628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FE801F-104E-ED56-82E6-08B353A19A0D}"/>
              </a:ext>
            </a:extLst>
          </p:cNvPr>
          <p:cNvSpPr txBox="1"/>
          <p:nvPr/>
        </p:nvSpPr>
        <p:spPr>
          <a:xfrm>
            <a:off x="7957611" y="1238260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5D1047-07AF-27E1-6ABA-5E3CC6FAF251}"/>
              </a:ext>
            </a:extLst>
          </p:cNvPr>
          <p:cNvCxnSpPr>
            <a:stCxn id="12" idx="1"/>
            <a:endCxn id="5" idx="0"/>
          </p:cNvCxnSpPr>
          <p:nvPr/>
        </p:nvCxnSpPr>
        <p:spPr>
          <a:xfrm flipH="1">
            <a:off x="7398842" y="1422926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4" name="Folded Corner 20">
            <a:extLst>
              <a:ext uri="{FF2B5EF4-FFF2-40B4-BE49-F238E27FC236}">
                <a16:creationId xmlns:a16="http://schemas.microsoft.com/office/drawing/2014/main" id="{FA181372-F136-216A-236E-C4CF7295F696}"/>
              </a:ext>
            </a:extLst>
          </p:cNvPr>
          <p:cNvSpPr/>
          <p:nvPr/>
        </p:nvSpPr>
        <p:spPr>
          <a:xfrm>
            <a:off x="9238714" y="124682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Folded Corner 21">
            <a:extLst>
              <a:ext uri="{FF2B5EF4-FFF2-40B4-BE49-F238E27FC236}">
                <a16:creationId xmlns:a16="http://schemas.microsoft.com/office/drawing/2014/main" id="{6AE02D7C-1829-37B9-93A7-72C8FBA0EB6C}"/>
              </a:ext>
            </a:extLst>
          </p:cNvPr>
          <p:cNvSpPr/>
          <p:nvPr/>
        </p:nvSpPr>
        <p:spPr>
          <a:xfrm>
            <a:off x="9235469" y="152568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B665B9-F862-90FE-15BD-FB0B5C67D50C}"/>
              </a:ext>
            </a:extLst>
          </p:cNvPr>
          <p:cNvCxnSpPr>
            <a:stCxn id="9" idx="1"/>
            <a:endCxn id="8" idx="3"/>
          </p:cNvCxnSpPr>
          <p:nvPr/>
        </p:nvCxnSpPr>
        <p:spPr>
          <a:xfrm flipH="1" flipV="1">
            <a:off x="8957704" y="2173014"/>
            <a:ext cx="393584" cy="6486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05BDB5-A433-2143-D510-7F3839932138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7841450" y="2173014"/>
            <a:ext cx="384670" cy="60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9AFEFB-E8D6-1DAF-CCA8-D06637225655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591912" y="1607592"/>
            <a:ext cx="3146" cy="330074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66CF17-3BBA-286F-CFFE-F4576F4FFDA2}"/>
              </a:ext>
            </a:extLst>
          </p:cNvPr>
          <p:cNvSpPr txBox="1"/>
          <p:nvPr/>
        </p:nvSpPr>
        <p:spPr>
          <a:xfrm>
            <a:off x="6682717" y="1014706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Create foo.txt</a:t>
            </a:r>
          </a:p>
        </p:txBody>
      </p:sp>
      <p:sp>
        <p:nvSpPr>
          <p:cNvPr id="20" name="Folded Corner 32">
            <a:extLst>
              <a:ext uri="{FF2B5EF4-FFF2-40B4-BE49-F238E27FC236}">
                <a16:creationId xmlns:a16="http://schemas.microsoft.com/office/drawing/2014/main" id="{63A0E57F-1C21-AB55-CDD9-102FB2A859F6}"/>
              </a:ext>
            </a:extLst>
          </p:cNvPr>
          <p:cNvSpPr/>
          <p:nvPr/>
        </p:nvSpPr>
        <p:spPr>
          <a:xfrm>
            <a:off x="8957705" y="534576"/>
            <a:ext cx="393583" cy="41302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olded Corner 33">
            <a:extLst>
              <a:ext uri="{FF2B5EF4-FFF2-40B4-BE49-F238E27FC236}">
                <a16:creationId xmlns:a16="http://schemas.microsoft.com/office/drawing/2014/main" id="{8436493F-4429-250C-A128-D7512A0227C6}"/>
              </a:ext>
            </a:extLst>
          </p:cNvPr>
          <p:cNvSpPr/>
          <p:nvPr/>
        </p:nvSpPr>
        <p:spPr>
          <a:xfrm>
            <a:off x="8165429" y="2858380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Folded Corner 34">
            <a:extLst>
              <a:ext uri="{FF2B5EF4-FFF2-40B4-BE49-F238E27FC236}">
                <a16:creationId xmlns:a16="http://schemas.microsoft.com/office/drawing/2014/main" id="{AAA242B3-609B-0B5F-6520-7F16D10FA4E4}"/>
              </a:ext>
            </a:extLst>
          </p:cNvPr>
          <p:cNvSpPr/>
          <p:nvPr/>
        </p:nvSpPr>
        <p:spPr>
          <a:xfrm>
            <a:off x="8609655" y="2855133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AE82E-B528-BCA6-4ED2-415E2500B046}"/>
              </a:ext>
            </a:extLst>
          </p:cNvPr>
          <p:cNvSpPr txBox="1"/>
          <p:nvPr/>
        </p:nvSpPr>
        <p:spPr>
          <a:xfrm>
            <a:off x="6145999" y="1869910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24" name="Folded Corner 36">
            <a:extLst>
              <a:ext uri="{FF2B5EF4-FFF2-40B4-BE49-F238E27FC236}">
                <a16:creationId xmlns:a16="http://schemas.microsoft.com/office/drawing/2014/main" id="{F7481C32-502F-1EE5-EA47-C0FD01DA3B38}"/>
              </a:ext>
            </a:extLst>
          </p:cNvPr>
          <p:cNvSpPr/>
          <p:nvPr/>
        </p:nvSpPr>
        <p:spPr>
          <a:xfrm>
            <a:off x="9300324" y="2864864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Folded Corner 37">
            <a:extLst>
              <a:ext uri="{FF2B5EF4-FFF2-40B4-BE49-F238E27FC236}">
                <a16:creationId xmlns:a16="http://schemas.microsoft.com/office/drawing/2014/main" id="{CCD5A24D-2697-4CA8-614E-D6CA3D8B1E65}"/>
              </a:ext>
            </a:extLst>
          </p:cNvPr>
          <p:cNvSpPr/>
          <p:nvPr/>
        </p:nvSpPr>
        <p:spPr>
          <a:xfrm>
            <a:off x="9744550" y="2861617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D99E15-7949-60E5-4C1C-F0E04BA876E1}"/>
              </a:ext>
            </a:extLst>
          </p:cNvPr>
          <p:cNvCxnSpPr/>
          <p:nvPr/>
        </p:nvCxnSpPr>
        <p:spPr>
          <a:xfrm flipH="1">
            <a:off x="7832536" y="2370812"/>
            <a:ext cx="1515509" cy="0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7" name="Can 40">
            <a:extLst>
              <a:ext uri="{FF2B5EF4-FFF2-40B4-BE49-F238E27FC236}">
                <a16:creationId xmlns:a16="http://schemas.microsoft.com/office/drawing/2014/main" id="{C96B1D4C-E880-EA66-1008-25BECE35E132}"/>
              </a:ext>
            </a:extLst>
          </p:cNvPr>
          <p:cNvSpPr/>
          <p:nvPr/>
        </p:nvSpPr>
        <p:spPr>
          <a:xfrm>
            <a:off x="7091115" y="5003020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41904-3E8A-B8A4-6057-39387AEED8BD}"/>
              </a:ext>
            </a:extLst>
          </p:cNvPr>
          <p:cNvSpPr/>
          <p:nvPr/>
        </p:nvSpPr>
        <p:spPr>
          <a:xfrm>
            <a:off x="6952991" y="4493413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29" name="Can 42">
            <a:extLst>
              <a:ext uri="{FF2B5EF4-FFF2-40B4-BE49-F238E27FC236}">
                <a16:creationId xmlns:a16="http://schemas.microsoft.com/office/drawing/2014/main" id="{16B51B1A-86C6-2CAE-9DB6-81F1B44638E0}"/>
              </a:ext>
            </a:extLst>
          </p:cNvPr>
          <p:cNvSpPr/>
          <p:nvPr/>
        </p:nvSpPr>
        <p:spPr>
          <a:xfrm>
            <a:off x="8314674" y="5005656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Can 43">
            <a:extLst>
              <a:ext uri="{FF2B5EF4-FFF2-40B4-BE49-F238E27FC236}">
                <a16:creationId xmlns:a16="http://schemas.microsoft.com/office/drawing/2014/main" id="{B7710F05-F740-EAD0-9F5A-73CB22E73811}"/>
              </a:ext>
            </a:extLst>
          </p:cNvPr>
          <p:cNvSpPr/>
          <p:nvPr/>
        </p:nvSpPr>
        <p:spPr>
          <a:xfrm>
            <a:off x="9420387" y="5005656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F5CD4D-39F2-B65E-8FB3-4104026198DA}"/>
              </a:ext>
            </a:extLst>
          </p:cNvPr>
          <p:cNvSpPr/>
          <p:nvPr/>
        </p:nvSpPr>
        <p:spPr>
          <a:xfrm>
            <a:off x="8222877" y="4492805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8DDFC-ED9A-40CD-3DBD-2BBDE6827A71}"/>
              </a:ext>
            </a:extLst>
          </p:cNvPr>
          <p:cNvSpPr/>
          <p:nvPr/>
        </p:nvSpPr>
        <p:spPr>
          <a:xfrm>
            <a:off x="9348045" y="4499291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A21725C-C381-1428-A56B-F212FF76EE28}"/>
              </a:ext>
            </a:extLst>
          </p:cNvPr>
          <p:cNvCxnSpPr>
            <a:endCxn id="34" idx="0"/>
          </p:cNvCxnSpPr>
          <p:nvPr/>
        </p:nvCxnSpPr>
        <p:spPr>
          <a:xfrm>
            <a:off x="8591815" y="3567767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/>
            <a:tailEnd type="none" w="med" len="lg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DC78735-1470-66EB-044C-272BAA11D8B0}"/>
              </a:ext>
            </a:extLst>
          </p:cNvPr>
          <p:cNvSpPr txBox="1"/>
          <p:nvPr/>
        </p:nvSpPr>
        <p:spPr>
          <a:xfrm>
            <a:off x="7954368" y="3793399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30E922-BBDD-EFD1-50FE-8DF7D2856EB5}"/>
              </a:ext>
            </a:extLst>
          </p:cNvPr>
          <p:cNvCxnSpPr>
            <a:stCxn id="34" idx="1"/>
            <a:endCxn id="28" idx="0"/>
          </p:cNvCxnSpPr>
          <p:nvPr/>
        </p:nvCxnSpPr>
        <p:spPr>
          <a:xfrm flipH="1">
            <a:off x="7395599" y="3978065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6" name="Folded Corner 50">
            <a:extLst>
              <a:ext uri="{FF2B5EF4-FFF2-40B4-BE49-F238E27FC236}">
                <a16:creationId xmlns:a16="http://schemas.microsoft.com/office/drawing/2014/main" id="{AA15C476-034D-9967-D83E-938B8B96E771}"/>
              </a:ext>
            </a:extLst>
          </p:cNvPr>
          <p:cNvSpPr/>
          <p:nvPr/>
        </p:nvSpPr>
        <p:spPr>
          <a:xfrm>
            <a:off x="9235471" y="3801966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Folded Corner 51">
            <a:extLst>
              <a:ext uri="{FF2B5EF4-FFF2-40B4-BE49-F238E27FC236}">
                <a16:creationId xmlns:a16="http://schemas.microsoft.com/office/drawing/2014/main" id="{1B4A816D-291D-5763-27A8-DB60C04D7C20}"/>
              </a:ext>
            </a:extLst>
          </p:cNvPr>
          <p:cNvSpPr/>
          <p:nvPr/>
        </p:nvSpPr>
        <p:spPr>
          <a:xfrm>
            <a:off x="9232226" y="4080826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6C8E0C-DB14-894C-7314-A6D461F65213}"/>
              </a:ext>
            </a:extLst>
          </p:cNvPr>
          <p:cNvCxnSpPr>
            <a:endCxn id="34" idx="2"/>
          </p:cNvCxnSpPr>
          <p:nvPr/>
        </p:nvCxnSpPr>
        <p:spPr>
          <a:xfrm flipV="1">
            <a:off x="8588669" y="4162731"/>
            <a:ext cx="3146" cy="26231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C4EFF74-EDD1-9B7D-6F45-5145A6B9462C}"/>
              </a:ext>
            </a:extLst>
          </p:cNvPr>
          <p:cNvSpPr txBox="1"/>
          <p:nvPr/>
        </p:nvSpPr>
        <p:spPr>
          <a:xfrm>
            <a:off x="6679474" y="3569845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Open foo.txt</a:t>
            </a:r>
          </a:p>
        </p:txBody>
      </p:sp>
      <p:sp>
        <p:nvSpPr>
          <p:cNvPr id="40" name="Folded Corner 57">
            <a:extLst>
              <a:ext uri="{FF2B5EF4-FFF2-40B4-BE49-F238E27FC236}">
                <a16:creationId xmlns:a16="http://schemas.microsoft.com/office/drawing/2014/main" id="{D364ABD9-34DF-A091-9E18-29E530954D8D}"/>
              </a:ext>
            </a:extLst>
          </p:cNvPr>
          <p:cNvSpPr/>
          <p:nvPr/>
        </p:nvSpPr>
        <p:spPr>
          <a:xfrm>
            <a:off x="8162186" y="5413519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Folded Corner 58">
            <a:extLst>
              <a:ext uri="{FF2B5EF4-FFF2-40B4-BE49-F238E27FC236}">
                <a16:creationId xmlns:a16="http://schemas.microsoft.com/office/drawing/2014/main" id="{4FFAB642-6833-F2B4-25AC-6E936D822531}"/>
              </a:ext>
            </a:extLst>
          </p:cNvPr>
          <p:cNvSpPr/>
          <p:nvPr/>
        </p:nvSpPr>
        <p:spPr>
          <a:xfrm>
            <a:off x="8606412" y="5410272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BD707-6B1F-2A9A-6240-D2AF36BEDB89}"/>
              </a:ext>
            </a:extLst>
          </p:cNvPr>
          <p:cNvSpPr txBox="1"/>
          <p:nvPr/>
        </p:nvSpPr>
        <p:spPr>
          <a:xfrm>
            <a:off x="6142756" y="4425049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43" name="Folded Corner 60">
            <a:extLst>
              <a:ext uri="{FF2B5EF4-FFF2-40B4-BE49-F238E27FC236}">
                <a16:creationId xmlns:a16="http://schemas.microsoft.com/office/drawing/2014/main" id="{7F388A1A-2C26-9F0F-D730-852A69313E74}"/>
              </a:ext>
            </a:extLst>
          </p:cNvPr>
          <p:cNvSpPr/>
          <p:nvPr/>
        </p:nvSpPr>
        <p:spPr>
          <a:xfrm>
            <a:off x="9297081" y="5420003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Folded Corner 61">
            <a:extLst>
              <a:ext uri="{FF2B5EF4-FFF2-40B4-BE49-F238E27FC236}">
                <a16:creationId xmlns:a16="http://schemas.microsoft.com/office/drawing/2014/main" id="{E876ADD0-217F-D035-ABEF-11208054E476}"/>
              </a:ext>
            </a:extLst>
          </p:cNvPr>
          <p:cNvSpPr/>
          <p:nvPr/>
        </p:nvSpPr>
        <p:spPr>
          <a:xfrm>
            <a:off x="9741307" y="5416756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7CE813-2BBA-E2DC-25E9-F54868D38F28}"/>
              </a:ext>
            </a:extLst>
          </p:cNvPr>
          <p:cNvSpPr txBox="1"/>
          <p:nvPr/>
        </p:nvSpPr>
        <p:spPr>
          <a:xfrm>
            <a:off x="8317917" y="1554167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38764D-8116-56DD-DC6F-06ADE466D1D3}"/>
              </a:ext>
            </a:extLst>
          </p:cNvPr>
          <p:cNvSpPr txBox="1"/>
          <p:nvPr/>
        </p:nvSpPr>
        <p:spPr>
          <a:xfrm>
            <a:off x="7915837" y="1794119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3DB5D7-F302-ACF4-6192-4849A7B4F25D}"/>
              </a:ext>
            </a:extLst>
          </p:cNvPr>
          <p:cNvSpPr txBox="1"/>
          <p:nvPr/>
        </p:nvSpPr>
        <p:spPr>
          <a:xfrm>
            <a:off x="8266036" y="4089850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18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  <p:bldP spid="21" grpId="0" animBg="1"/>
      <p:bldP spid="22" grpId="0" animBg="1"/>
      <p:bldP spid="23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6" grpId="0" animBg="1"/>
      <p:bldP spid="37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F25F6-A7CF-E7A5-F4D9-0F075543A0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Locality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HDFS is generally rack-aware </a:t>
            </a:r>
            <a:r>
              <a:rPr lang="en-US" dirty="0"/>
              <a:t>(node-local, rack-local, other)</a:t>
            </a:r>
          </a:p>
          <a:p>
            <a:pPr lvl="1"/>
            <a:r>
              <a:rPr lang="en-US" dirty="0"/>
              <a:t>Schedule reads from closest data node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Replica placement </a:t>
            </a:r>
            <a:r>
              <a:rPr lang="en-US" dirty="0"/>
              <a:t>(rep 3): local DN, other-rack DN, same-rack DN </a:t>
            </a:r>
          </a:p>
          <a:p>
            <a:pPr lvl="1"/>
            <a:r>
              <a:rPr lang="en-US" dirty="0"/>
              <a:t>MapReduce/Spark: locality-aware execution (</a:t>
            </a:r>
            <a:r>
              <a:rPr lang="en-US" b="1" dirty="0">
                <a:solidFill>
                  <a:schemeClr val="accent1"/>
                </a:solidFill>
              </a:rPr>
              <a:t>function vs data shipping</a:t>
            </a:r>
            <a:r>
              <a:rPr lang="en-US" dirty="0"/>
              <a:t>)</a:t>
            </a:r>
          </a:p>
          <a:p>
            <a:pPr lvl="2"/>
            <a:r>
              <a:rPr lang="en-US" sz="700" dirty="0"/>
              <a:t> </a:t>
            </a:r>
          </a:p>
          <a:p>
            <a:r>
              <a:rPr lang="en-US" dirty="0"/>
              <a:t>Custom Locality Information</a:t>
            </a:r>
          </a:p>
          <a:p>
            <a:pPr lvl="1"/>
            <a:r>
              <a:rPr lang="en-US" dirty="0"/>
              <a:t>Custom </a:t>
            </a:r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dirty="0"/>
              <a:t> and</a:t>
            </a:r>
            <a:br>
              <a:rPr lang="en-US" dirty="0"/>
            </a:br>
            <a:r>
              <a:rPr lang="en-US" b="1" dirty="0" err="1">
                <a:solidFill>
                  <a:schemeClr val="accent1"/>
                </a:solidFill>
              </a:rPr>
              <a:t>FileSplit</a:t>
            </a:r>
            <a:r>
              <a:rPr lang="en-US" dirty="0"/>
              <a:t> implementations</a:t>
            </a:r>
          </a:p>
          <a:p>
            <a:pPr lvl="1"/>
            <a:r>
              <a:rPr lang="en-US" dirty="0"/>
              <a:t>Return customized mapping</a:t>
            </a:r>
            <a:br>
              <a:rPr lang="en-US" dirty="0"/>
            </a:br>
            <a:r>
              <a:rPr lang="en-US" dirty="0"/>
              <a:t>of locations on </a:t>
            </a:r>
            <a:r>
              <a:rPr lang="en-US" dirty="0" err="1"/>
              <a:t>getLocations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Can use block locations of arbitrary files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756FE-ECE6-2E5F-EC86-CDCB32D4C6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Data Locality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BCCF8-5493-B03F-9809-2AC58162C879}"/>
              </a:ext>
            </a:extLst>
          </p:cNvPr>
          <p:cNvSpPr txBox="1"/>
          <p:nvPr/>
        </p:nvSpPr>
        <p:spPr>
          <a:xfrm>
            <a:off x="5593059" y="2999726"/>
            <a:ext cx="466927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public class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extends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x, ...) {}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@Override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String[]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getLocations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return new</a:t>
            </a:r>
            <a:r>
              <a:rPr lang="en-US" sz="1600" dirty="0">
                <a:latin typeface="Consolas" panose="020B0609020204030204" pitchFamily="49" charset="0"/>
              </a:rPr>
              <a:t> String[]{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“node1”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“node7”</a:t>
            </a:r>
            <a:r>
              <a:rPr lang="en-US" sz="1600" dirty="0">
                <a:latin typeface="Consolas" panose="020B0609020204030204" pitchFamily="49" charset="0"/>
              </a:rPr>
              <a:t>};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7156-8025-C829-D77B-C114B91822DB}"/>
              </a:ext>
            </a:extLst>
          </p:cNvPr>
          <p:cNvSpPr txBox="1"/>
          <p:nvPr/>
        </p:nvSpPr>
        <p:spPr>
          <a:xfrm>
            <a:off x="1188719" y="5126351"/>
            <a:ext cx="77821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Path(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)); 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BlockLocation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[] tmp1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getFileBlockLocations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st.getLen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8551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1018F7-A4A4-0F1D-742F-CD233E1459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Federation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NameNode</a:t>
            </a:r>
            <a:r>
              <a:rPr lang="en-US" dirty="0"/>
              <a:t> as 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namespace scalability bottleneck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NameNodes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responsible for name spaces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DataNodes</a:t>
            </a:r>
            <a:r>
              <a:rPr lang="en-US" b="1" dirty="0">
                <a:solidFill>
                  <a:srgbClr val="7889FB"/>
                </a:solidFill>
              </a:rPr>
              <a:t> store blocks of all </a:t>
            </a:r>
            <a:r>
              <a:rPr lang="en-US" b="1" dirty="0" err="1">
                <a:solidFill>
                  <a:srgbClr val="7889FB"/>
                </a:solidFill>
              </a:rPr>
              <a:t>NameNodes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Client-side mount tables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GFS Multiple Cells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“We also ended up doing what we call a "multi-cell"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approach, which basically made it possible to put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multiple GFS masters on top of a pool of </a:t>
            </a:r>
            <a:r>
              <a:rPr lang="en-US" i="1" dirty="0" err="1">
                <a:solidFill>
                  <a:schemeClr val="accent1"/>
                </a:solidFill>
              </a:rPr>
              <a:t>chunkservers</a:t>
            </a:r>
            <a:r>
              <a:rPr lang="en-US" i="1" dirty="0">
                <a:solidFill>
                  <a:schemeClr val="accent1"/>
                </a:solidFill>
              </a:rPr>
              <a:t>.”</a:t>
            </a:r>
            <a:br>
              <a:rPr lang="en-US" dirty="0"/>
            </a:br>
            <a:r>
              <a:rPr lang="en-US" dirty="0"/>
              <a:t>-- Sean Quinlan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9398-8EA1-22B6-151F-7EF71C839B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Federated </a:t>
            </a:r>
            <a:r>
              <a:rPr lang="en-US" dirty="0" err="1"/>
              <a:t>NameNodes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A7B0C-09A7-E929-C3F7-D1D2734D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1" y="864604"/>
            <a:ext cx="4525346" cy="2719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CE6FE-D671-E45D-D5AA-C3011207B827}"/>
              </a:ext>
            </a:extLst>
          </p:cNvPr>
          <p:cNvSpPr txBox="1"/>
          <p:nvPr/>
        </p:nvSpPr>
        <p:spPr>
          <a:xfrm>
            <a:off x="5877531" y="3661228"/>
            <a:ext cx="45428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https://hadoop.apache.org/docs/current/hadoop-project-dist/hadoop-hdfs/Federation.html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CA30A-06FE-30C1-8A8D-F660DDBE2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709" y="4659089"/>
            <a:ext cx="480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0DCAF-E8E2-9553-F77C-7B90161B2B70}"/>
              </a:ext>
            </a:extLst>
          </p:cNvPr>
          <p:cNvSpPr txBox="1"/>
          <p:nvPr/>
        </p:nvSpPr>
        <p:spPr>
          <a:xfrm>
            <a:off x="7294670" y="4599958"/>
            <a:ext cx="23443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McKusick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Quinlan: GFS: evolution on fast-forward.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53(3)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326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44F24-131D-E685-3E69-E468D25D7A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FileSystem</a:t>
            </a:r>
            <a:r>
              <a:rPr lang="en-US" dirty="0"/>
              <a:t> Implementations (subset)</a:t>
            </a:r>
          </a:p>
          <a:p>
            <a:pPr lvl="1"/>
            <a:r>
              <a:rPr lang="en-US" dirty="0" err="1"/>
              <a:t>LocalFileSystem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file</a:t>
            </a:r>
            <a:r>
              <a:rPr lang="en-US" dirty="0"/>
              <a:t>), </a:t>
            </a:r>
            <a:r>
              <a:rPr lang="en-US" dirty="0" err="1"/>
              <a:t>DistributedFileSystem</a:t>
            </a:r>
            <a:r>
              <a:rPr lang="en-US" dirty="0"/>
              <a:t> (</a:t>
            </a:r>
            <a:r>
              <a:rPr lang="en-US" b="1" dirty="0" err="1">
                <a:solidFill>
                  <a:srgbClr val="7889FB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FTPFileSystem</a:t>
            </a:r>
            <a:r>
              <a:rPr lang="en-US" dirty="0"/>
              <a:t>, </a:t>
            </a:r>
            <a:r>
              <a:rPr lang="en-US" dirty="0" err="1"/>
              <a:t>HttpFileSystem</a:t>
            </a:r>
            <a:r>
              <a:rPr lang="en-US" dirty="0"/>
              <a:t>, </a:t>
            </a:r>
            <a:r>
              <a:rPr lang="en-US" dirty="0" err="1"/>
              <a:t>ViewFilesystem</a:t>
            </a:r>
            <a:r>
              <a:rPr lang="en-US" dirty="0"/>
              <a:t> (</a:t>
            </a:r>
            <a:r>
              <a:rPr lang="en-US" dirty="0" err="1"/>
              <a:t>ViewFs</a:t>
            </a:r>
            <a:r>
              <a:rPr lang="en-US" dirty="0"/>
              <a:t> – mount table)</a:t>
            </a:r>
          </a:p>
          <a:p>
            <a:pPr lvl="1"/>
            <a:r>
              <a:rPr lang="en-US" dirty="0"/>
              <a:t>NativeS3FileSystem (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s3a</a:t>
            </a:r>
            <a:r>
              <a:rPr lang="en-US" dirty="0"/>
              <a:t>), </a:t>
            </a:r>
            <a:r>
              <a:rPr lang="en-US" dirty="0" err="1"/>
              <a:t>NativeSwiftFileSystem</a:t>
            </a:r>
            <a:r>
              <a:rPr lang="en-US" dirty="0"/>
              <a:t>, </a:t>
            </a:r>
            <a:r>
              <a:rPr lang="en-US" dirty="0" err="1"/>
              <a:t>NativeAzureFileSystem</a:t>
            </a:r>
            <a:endParaRPr lang="en-US" dirty="0"/>
          </a:p>
          <a:p>
            <a:pPr lvl="1"/>
            <a:r>
              <a:rPr lang="en-US" dirty="0"/>
              <a:t>Other proprietary: 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, Databricks FS (DBFS)</a:t>
            </a:r>
            <a:endParaRPr lang="en-US" sz="700" dirty="0"/>
          </a:p>
          <a:p>
            <a:r>
              <a:rPr lang="en-US" dirty="0"/>
              <a:t>Google Colossus</a:t>
            </a:r>
          </a:p>
          <a:p>
            <a:pPr lvl="1"/>
            <a:r>
              <a:rPr lang="en-US" dirty="0"/>
              <a:t>M</a:t>
            </a:r>
            <a:r>
              <a:rPr lang="en-US" b="0" dirty="0"/>
              <a:t>ore fine-grained accesses, Google Cloud Storage</a:t>
            </a:r>
            <a:endParaRPr lang="en-US" sz="700" dirty="0"/>
          </a:p>
          <a:p>
            <a:r>
              <a:rPr lang="en-US" dirty="0"/>
              <a:t>High-Performance Computing</a:t>
            </a:r>
          </a:p>
          <a:p>
            <a:pPr lvl="1"/>
            <a:r>
              <a:rPr lang="en-US" dirty="0"/>
              <a:t>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 (General Parallel File System) / Spectrum Scale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BeeGFS</a:t>
            </a:r>
            <a:r>
              <a:rPr lang="en-US" dirty="0"/>
              <a:t> (Fraunhofer GFS) – focus on usability, storage/metadata servers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Lustre</a:t>
            </a:r>
            <a:r>
              <a:rPr lang="en-US" dirty="0"/>
              <a:t> (Linux + Cluster) – GPL license, LNET protocol / metadata / object storage</a:t>
            </a:r>
          </a:p>
          <a:p>
            <a:pPr lvl="1"/>
            <a:r>
              <a:rPr lang="en-US" dirty="0"/>
              <a:t>RedHat </a:t>
            </a:r>
            <a:r>
              <a:rPr lang="en-US" b="1" dirty="0">
                <a:solidFill>
                  <a:schemeClr val="accent1"/>
                </a:solidFill>
              </a:rPr>
              <a:t>GFS2</a:t>
            </a:r>
            <a:r>
              <a:rPr lang="en-US" dirty="0"/>
              <a:t> (Global File System) – Linux cluster file system, close to local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NAS</a:t>
            </a:r>
            <a:r>
              <a:rPr lang="en-US" dirty="0"/>
              <a:t> (Network Attached Storage), </a:t>
            </a:r>
            <a:r>
              <a:rPr lang="en-US" b="1" dirty="0">
                <a:solidFill>
                  <a:schemeClr val="accent1"/>
                </a:solidFill>
              </a:rPr>
              <a:t>SAN</a:t>
            </a:r>
            <a:r>
              <a:rPr lang="en-US" dirty="0"/>
              <a:t> (Storage Area Network)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GekkoFS</a:t>
            </a:r>
            <a:r>
              <a:rPr lang="en-US" dirty="0"/>
              <a:t> (Uni Mainz / Barcelona SC) – data-intensive HPC applications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7C5C1-3089-A1CE-5695-6F07FBC9D7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DFS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6035A-757B-0978-0F07-E58559A9F21C}"/>
              </a:ext>
            </a:extLst>
          </p:cNvPr>
          <p:cNvSpPr txBox="1"/>
          <p:nvPr/>
        </p:nvSpPr>
        <p:spPr>
          <a:xfrm>
            <a:off x="8880664" y="3893833"/>
            <a:ext cx="2760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Scope: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Focus on high IOPs</a:t>
            </a:r>
            <a:r>
              <a:rPr lang="en-US" dirty="0"/>
              <a:t> (</a:t>
            </a:r>
            <a:r>
              <a:rPr lang="en-US" b="1" dirty="0">
                <a:solidFill>
                  <a:srgbClr val="C40D1E"/>
                </a:solidFill>
              </a:rPr>
              <a:t>instead of bandwidth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with block write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289D-FEA3-64B1-3916-4081DAFF7EB0}"/>
              </a:ext>
            </a:extLst>
          </p:cNvPr>
          <p:cNvSpPr txBox="1"/>
          <p:nvPr/>
        </p:nvSpPr>
        <p:spPr>
          <a:xfrm>
            <a:off x="9107765" y="2771696"/>
            <a:ext cx="23063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[WIRED: Google Remakes Online Empire With 'Colossus',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https://www.wired.com/2012/07/google-colossus/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786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57A5A-9EDF-8133-BD72-FDA6777F3C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and </a:t>
            </a:r>
            <a:br>
              <a:rPr lang="en-US" dirty="0"/>
            </a:br>
            <a:r>
              <a:rPr lang="en-US" dirty="0"/>
              <a:t>System Architecture</a:t>
            </a:r>
          </a:p>
          <a:p>
            <a:pPr lvl="1"/>
            <a:r>
              <a:rPr lang="en-US" dirty="0"/>
              <a:t>Widely used, open-source, </a:t>
            </a:r>
            <a:br>
              <a:rPr lang="en-US" dirty="0"/>
            </a:br>
            <a:r>
              <a:rPr lang="en-US" dirty="0"/>
              <a:t>POSIX-compliant, </a:t>
            </a:r>
            <a:br>
              <a:rPr lang="en-US" dirty="0"/>
            </a:br>
            <a:r>
              <a:rPr lang="en-US" dirty="0"/>
              <a:t>distributed parallel file system</a:t>
            </a:r>
          </a:p>
          <a:p>
            <a:pPr lvl="1"/>
            <a:r>
              <a:rPr lang="en-US" b="1" dirty="0"/>
              <a:t>Primary domain: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high-performance computing </a:t>
            </a:r>
            <a:br>
              <a:rPr lang="en-US" dirty="0"/>
            </a:br>
            <a:r>
              <a:rPr lang="en-US" dirty="0"/>
              <a:t>and simulation environments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DF3D8-255E-06C6-A8AB-9B8269C79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8E03E-63D7-5ADC-5A6E-E62ABF05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051" y="520798"/>
            <a:ext cx="1929697" cy="407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E8E34-79AF-7391-F8B5-6B0C1CEC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962" y="1282975"/>
            <a:ext cx="7314286" cy="44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1DB4D3-6D71-4AB9-FB2C-0D7DDD85625A}"/>
              </a:ext>
            </a:extLst>
          </p:cNvPr>
          <p:cNvSpPr txBox="1"/>
          <p:nvPr/>
        </p:nvSpPr>
        <p:spPr>
          <a:xfrm>
            <a:off x="9918549" y="4951537"/>
            <a:ext cx="187183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https://wiki.lustre.org/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Introduction_to_Lustre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1772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3EC59-5551-0C32-D1FD-FFBD07873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Key-Value Stores and Cloud DBMS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F5594-5592-71EA-60E8-E59F47977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8C20E-CBDD-7041-438D-EC9A9ECBF9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key-value mapping via simple API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(more complex data models can be mapped to key-value representations)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Reliability at massive scale on commodity HW</a:t>
            </a:r>
            <a:r>
              <a:rPr lang="en-US" dirty="0"/>
              <a:t> (cloud computing)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maps, with values of different data types</a:t>
            </a:r>
          </a:p>
          <a:p>
            <a:pPr lvl="1"/>
            <a:r>
              <a:rPr lang="en-US" dirty="0"/>
              <a:t>APIs for CRUD operations (create, read, update, delete)</a:t>
            </a:r>
          </a:p>
          <a:p>
            <a:pPr lvl="1"/>
            <a:r>
              <a:rPr lang="en-US" dirty="0"/>
              <a:t>Scalability via sharding (horizontal partitioning) </a:t>
            </a:r>
          </a:p>
          <a:p>
            <a:pPr lvl="1"/>
            <a:endParaRPr lang="en-US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Dynamo</a:t>
            </a:r>
            <a:r>
              <a:rPr lang="en-US" dirty="0"/>
              <a:t> (2007, AP)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Amazon DynamoDB</a:t>
            </a:r>
            <a:r>
              <a:rPr lang="en-US" dirty="0"/>
              <a:t> (2012)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Redis</a:t>
            </a:r>
            <a:r>
              <a:rPr lang="en-US" dirty="0"/>
              <a:t> (2009, CP/AP)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BF1F3-B29C-2B21-9BC4-0A22CA449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E228A-D977-AF45-0786-E86A8398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66" y="5419094"/>
            <a:ext cx="1228685" cy="400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367EF-92A7-1ECC-74B2-52E9E4AAA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1" y="5237834"/>
            <a:ext cx="642207" cy="581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0E68D7-ABED-550A-DFA5-B62C3200B16F}"/>
              </a:ext>
            </a:extLst>
          </p:cNvPr>
          <p:cNvSpPr txBox="1"/>
          <p:nvPr/>
        </p:nvSpPr>
        <p:spPr>
          <a:xfrm>
            <a:off x="6366868" y="4863825"/>
            <a:ext cx="2576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7E2832-30FD-6212-A834-725EB6714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614" y="492387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4C957B-3E6F-3D9F-4487-6EF5DB462355}"/>
              </a:ext>
            </a:extLst>
          </p:cNvPr>
          <p:cNvSpPr/>
          <p:nvPr/>
        </p:nvSpPr>
        <p:spPr>
          <a:xfrm>
            <a:off x="7620325" y="2435294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897259-53F4-EFD9-54DD-01BE275449E5}"/>
              </a:ext>
            </a:extLst>
          </p:cNvPr>
          <p:cNvCxnSpPr/>
          <p:nvPr/>
        </p:nvCxnSpPr>
        <p:spPr>
          <a:xfrm flipH="1">
            <a:off x="7503851" y="3469828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0675C7-2FBD-6AC8-1E4B-4B26DBE50DB6}"/>
              </a:ext>
            </a:extLst>
          </p:cNvPr>
          <p:cNvSpPr/>
          <p:nvPr/>
        </p:nvSpPr>
        <p:spPr>
          <a:xfrm>
            <a:off x="8943289" y="2435295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Inffeldgasse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13, Graz”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49D463-95AC-D60B-FCEB-CEC82A27C653}"/>
              </a:ext>
            </a:extLst>
          </p:cNvPr>
          <p:cNvSpPr/>
          <p:nvPr/>
        </p:nvSpPr>
        <p:spPr>
          <a:xfrm>
            <a:off x="7607355" y="2937889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851C7-6AE0-98AA-9E57-B51AE6E462A9}"/>
              </a:ext>
            </a:extLst>
          </p:cNvPr>
          <p:cNvSpPr/>
          <p:nvPr/>
        </p:nvSpPr>
        <p:spPr>
          <a:xfrm>
            <a:off x="8940046" y="2937891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34, 45, 67, 89]”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60B21-CED6-C586-48BB-E172861137FC}"/>
              </a:ext>
            </a:extLst>
          </p:cNvPr>
          <p:cNvSpPr/>
          <p:nvPr/>
        </p:nvSpPr>
        <p:spPr>
          <a:xfrm>
            <a:off x="7626809" y="3599373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EC1E6-19B0-49EB-4980-907C04017FCE}"/>
              </a:ext>
            </a:extLst>
          </p:cNvPr>
          <p:cNvSpPr/>
          <p:nvPr/>
        </p:nvSpPr>
        <p:spPr>
          <a:xfrm>
            <a:off x="8949773" y="3599374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Mandellstraße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12, Graz”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30D55-3D98-7651-1A7D-3E6CB457ECEA}"/>
              </a:ext>
            </a:extLst>
          </p:cNvPr>
          <p:cNvSpPr/>
          <p:nvPr/>
        </p:nvSpPr>
        <p:spPr>
          <a:xfrm>
            <a:off x="7613839" y="4101968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E2E51-50B8-876B-D3E4-CD9182832195}"/>
              </a:ext>
            </a:extLst>
          </p:cNvPr>
          <p:cNvSpPr/>
          <p:nvPr/>
        </p:nvSpPr>
        <p:spPr>
          <a:xfrm>
            <a:off x="8946530" y="4101970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212, 3212, 43212]”</a:t>
            </a:r>
          </a:p>
        </p:txBody>
      </p:sp>
    </p:spTree>
    <p:extLst>
      <p:ext uri="{BB962C8B-B14F-4D97-AF65-F5344CB8AC3E}">
        <p14:creationId xmlns:p14="http://schemas.microsoft.com/office/powerpoint/2010/main" val="32391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381CDA-72A0-1B83-A55F-8E8F43CE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highly-available</a:t>
            </a:r>
            <a:r>
              <a:rPr lang="en-US" dirty="0"/>
              <a:t> data storage for small objects in ~1MB range</a:t>
            </a:r>
          </a:p>
          <a:p>
            <a:pPr lvl="1"/>
            <a:r>
              <a:rPr lang="en-US" dirty="0"/>
              <a:t>Aim for </a:t>
            </a:r>
            <a:r>
              <a:rPr lang="en-US" b="1" dirty="0">
                <a:solidFill>
                  <a:schemeClr val="accent1"/>
                </a:solidFill>
              </a:rPr>
              <a:t>good load balance</a:t>
            </a:r>
            <a:r>
              <a:rPr lang="en-US" dirty="0"/>
              <a:t> (99.9</a:t>
            </a:r>
            <a:r>
              <a:rPr lang="en-US" baseline="30000" dirty="0"/>
              <a:t>th</a:t>
            </a:r>
            <a:r>
              <a:rPr lang="en-US" dirty="0"/>
              <a:t> percentile SLAs)</a:t>
            </a:r>
            <a:endParaRPr lang="en-US" sz="300" dirty="0"/>
          </a:p>
          <a:p>
            <a:r>
              <a:rPr lang="en-US" dirty="0"/>
              <a:t>#1 System Interface</a:t>
            </a:r>
          </a:p>
          <a:p>
            <a:pPr lvl="1"/>
            <a:r>
              <a:rPr lang="en-US" dirty="0"/>
              <a:t>Simple get(k, </a:t>
            </a:r>
            <a:r>
              <a:rPr lang="en-US" dirty="0" err="1"/>
              <a:t>ctx</a:t>
            </a:r>
            <a:r>
              <a:rPr lang="en-US" dirty="0"/>
              <a:t>) and put(k, </a:t>
            </a:r>
            <a:r>
              <a:rPr lang="en-US" dirty="0" err="1"/>
              <a:t>ctx</a:t>
            </a:r>
            <a:r>
              <a:rPr lang="en-US" dirty="0"/>
              <a:t>) ops</a:t>
            </a:r>
            <a:endParaRPr lang="en-US" sz="300" dirty="0"/>
          </a:p>
          <a:p>
            <a:r>
              <a:rPr lang="en-US" dirty="0"/>
              <a:t>#2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Consistent hashing</a:t>
            </a:r>
            <a:r>
              <a:rPr lang="en-US" dirty="0"/>
              <a:t> of nodes and keys on circular ring 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incremental scaling</a:t>
            </a:r>
          </a:p>
          <a:p>
            <a:pPr lvl="1"/>
            <a:r>
              <a:rPr lang="en-US" dirty="0"/>
              <a:t>Nodes hold </a:t>
            </a:r>
            <a:r>
              <a:rPr lang="en-US" b="1" dirty="0">
                <a:solidFill>
                  <a:schemeClr val="accent1"/>
                </a:solidFill>
              </a:rPr>
              <a:t>multiple virtual nodes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load balance 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(add/rm, heterogeneous)</a:t>
            </a:r>
            <a:endParaRPr lang="en-US" sz="3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Replication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data item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replicated N times </a:t>
            </a:r>
            <a:r>
              <a:rPr lang="en-US" dirty="0">
                <a:sym typeface="Wingdings" panose="05000000000000000000" pitchFamily="2" charset="2"/>
              </a:rPr>
              <a:t>(at coord node and N-1 successors)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Eventual consistency w/ async update propagation via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vector clocks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Replica synchronization via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Merkle trees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2F45-9D01-CC90-57B4-B3FA5D36C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Systems: Dynamo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7CAAF-4829-8C9A-F006-E653F2A3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384" y="1453750"/>
            <a:ext cx="3713397" cy="4278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98404-E41C-2899-59F2-95F56963B790}"/>
              </a:ext>
            </a:extLst>
          </p:cNvPr>
          <p:cNvSpPr txBox="1"/>
          <p:nvPr/>
        </p:nvSpPr>
        <p:spPr>
          <a:xfrm>
            <a:off x="10349602" y="1348197"/>
            <a:ext cx="128492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e-Commerce Platform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92528-8D5E-632F-BBE4-33B34DBEDA0A}"/>
              </a:ext>
            </a:extLst>
          </p:cNvPr>
          <p:cNvSpPr txBox="1"/>
          <p:nvPr/>
        </p:nvSpPr>
        <p:spPr>
          <a:xfrm>
            <a:off x="7186108" y="358011"/>
            <a:ext cx="2576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0A109-E76F-EEA9-67ED-5C3FBC56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54" y="41806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265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5F2770-639F-8723-129C-1644567648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Redis Data Types</a:t>
            </a:r>
          </a:p>
          <a:p>
            <a:pPr lvl="1"/>
            <a:r>
              <a:rPr lang="en-US" dirty="0"/>
              <a:t>Redis is not a plain KV-store, but “data structure server” with persistent log (</a:t>
            </a:r>
            <a:r>
              <a:rPr lang="en-US" b="1" dirty="0" err="1"/>
              <a:t>appendfsync</a:t>
            </a:r>
            <a:r>
              <a:rPr lang="en-US" b="1" dirty="0"/>
              <a:t> no/</a:t>
            </a:r>
            <a:r>
              <a:rPr lang="en-US" b="1" dirty="0" err="1"/>
              <a:t>everysec</a:t>
            </a:r>
            <a:r>
              <a:rPr lang="en-US" b="1" dirty="0"/>
              <a:t>/always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Key:</a:t>
            </a:r>
            <a:r>
              <a:rPr lang="en-US" dirty="0"/>
              <a:t> ASCII string (max 512MB, common key schemes: comment:1234:reply.to)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Values:</a:t>
            </a:r>
            <a:r>
              <a:rPr lang="en-US" dirty="0"/>
              <a:t> strings, lists, sets, sorted sets, hashes (map of string-string),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Redis APIs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SET/GET/DEL:</a:t>
            </a:r>
            <a:r>
              <a:rPr lang="en-US" dirty="0"/>
              <a:t> insert a key-value pair, lookup value by key, or delete by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MSET/MGET:</a:t>
            </a:r>
            <a:r>
              <a:rPr lang="en-US" dirty="0"/>
              <a:t> insert or lookup multiple keys at once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INCRBY/DECBY:</a:t>
            </a:r>
            <a:r>
              <a:rPr lang="en-US" dirty="0"/>
              <a:t> increment/decrement counters </a:t>
            </a:r>
          </a:p>
          <a:p>
            <a:pPr lvl="1"/>
            <a:r>
              <a:rPr lang="en-US" dirty="0"/>
              <a:t>Others: EXISTS, LPUSH, LPOP, LRANGE, LTRIM, LLEN,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dirty="0"/>
              <a:t>Classic KV stores (AP):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Aerospike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Voldemort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FoundationDB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Memcached</a:t>
            </a:r>
          </a:p>
          <a:p>
            <a:pPr lvl="1"/>
            <a:r>
              <a:rPr lang="en-US" dirty="0"/>
              <a:t>Wide-column stores: </a:t>
            </a:r>
            <a:r>
              <a:rPr lang="en-US" b="1" dirty="0">
                <a:solidFill>
                  <a:srgbClr val="7889FB"/>
                </a:solidFill>
              </a:rPr>
              <a:t>Google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 (CP), 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HBase</a:t>
            </a:r>
            <a:r>
              <a:rPr lang="en-US" dirty="0"/>
              <a:t> (CP), </a:t>
            </a:r>
            <a:r>
              <a:rPr lang="en-US" b="1" dirty="0">
                <a:solidFill>
                  <a:srgbClr val="7889FB"/>
                </a:solidFill>
              </a:rPr>
              <a:t>Apache Cassandra</a:t>
            </a:r>
            <a:r>
              <a:rPr lang="en-US" dirty="0"/>
              <a:t> (AP)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7FA16-777A-A3E0-32BC-5DA2AE10BA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E516A-7214-044E-F056-ABE27055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885" y="2082669"/>
            <a:ext cx="1228685" cy="40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93808-C106-46D7-0F44-5BE1E9DD4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836" y="5164712"/>
            <a:ext cx="5400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9DDDC-C2AD-4DE7-7AD8-F823EECD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171" y="3924811"/>
            <a:ext cx="986934" cy="335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FF561-1E37-8241-52F1-2D6352C99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254" y="3864877"/>
            <a:ext cx="540000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E9329-3A99-715A-6707-B9D8BFB3A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200" y="4508718"/>
            <a:ext cx="1317074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AEE00-B8FD-727D-085F-0854D81CBB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19" t="15594" r="15277" b="8353"/>
          <a:stretch/>
        </p:blipFill>
        <p:spPr>
          <a:xfrm>
            <a:off x="10935713" y="4446383"/>
            <a:ext cx="678857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3526F-837A-8EDF-6212-6A4B0FE4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057" b="31605"/>
          <a:stretch/>
        </p:blipFill>
        <p:spPr>
          <a:xfrm>
            <a:off x="10499887" y="3819105"/>
            <a:ext cx="1126055" cy="420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15699-5485-4B30-6FA3-FF4F00F592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41" y="4482501"/>
            <a:ext cx="623077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291EC2-CB2A-B9A8-0332-2453D47AA7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894" t="39447" r="19873" b="35362"/>
          <a:stretch/>
        </p:blipFill>
        <p:spPr>
          <a:xfrm>
            <a:off x="8248493" y="5260173"/>
            <a:ext cx="1122176" cy="357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1AE50D-0138-D97B-FD20-327CF00611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4544" y="5155427"/>
            <a:ext cx="804131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E743E-AF41-54AC-F95F-9DD3AC35DE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8183" y="5099305"/>
            <a:ext cx="668624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D0A17-0E17-69D8-9636-F323B289B8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LSM Overview</a:t>
            </a:r>
          </a:p>
          <a:p>
            <a:pPr lvl="1"/>
            <a:r>
              <a:rPr lang="en-US" dirty="0"/>
              <a:t>Many KV-stores rely on LSM-trees as their storage engine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DynamoDB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Cassandra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HBase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Approach: </a:t>
            </a:r>
            <a:r>
              <a:rPr lang="en-US" dirty="0"/>
              <a:t>Buffers writes in memory, flushes data as sorted runs to storage, </a:t>
            </a:r>
            <a:br>
              <a:rPr lang="en-US" dirty="0"/>
            </a:br>
            <a:r>
              <a:rPr lang="en-US" dirty="0"/>
              <a:t>merges runs into larger runs of next level (compaction)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 </a:t>
            </a:r>
          </a:p>
          <a:p>
            <a:pPr lvl="1"/>
            <a:r>
              <a:rPr lang="en-US" dirty="0"/>
              <a:t>Writes in C0</a:t>
            </a:r>
          </a:p>
          <a:p>
            <a:pPr lvl="1"/>
            <a:r>
              <a:rPr lang="en-US" dirty="0"/>
              <a:t>Reads against C0 and C1 </a:t>
            </a:r>
            <a:br>
              <a:rPr lang="en-US" dirty="0"/>
            </a:br>
            <a:r>
              <a:rPr lang="en-US" dirty="0"/>
              <a:t>(w/ buffer for C1)</a:t>
            </a:r>
          </a:p>
          <a:p>
            <a:pPr lvl="1"/>
            <a:r>
              <a:rPr lang="en-US" dirty="0"/>
              <a:t>Compaction (rolling merge): </a:t>
            </a:r>
            <a:br>
              <a:rPr lang="en-US" dirty="0"/>
            </a:br>
            <a:r>
              <a:rPr lang="en-US" dirty="0"/>
              <a:t>sort, merge, including </a:t>
            </a:r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F10F3-2693-9DAD-97D4-91F394A06F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Log-structured Merge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5541B-8E96-2843-67BF-84692AB8B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398" y="40229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49970-0A76-CB1B-7BEB-58D6267B5981}"/>
              </a:ext>
            </a:extLst>
          </p:cNvPr>
          <p:cNvSpPr txBox="1"/>
          <p:nvPr/>
        </p:nvSpPr>
        <p:spPr>
          <a:xfrm>
            <a:off x="6251644" y="342099"/>
            <a:ext cx="36318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E. O'Neil, Edward Cheng, Dieter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Gawlick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Elizabeth J. O'Neil: The Log-Structured Merge-Tree (LSM-Tree).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1D9B324-D8D1-C5D3-5A7F-42DFDF48F6AF}"/>
              </a:ext>
            </a:extLst>
          </p:cNvPr>
          <p:cNvSpPr/>
          <p:nvPr/>
        </p:nvSpPr>
        <p:spPr>
          <a:xfrm>
            <a:off x="6518109" y="3072730"/>
            <a:ext cx="1293779" cy="76848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E2059-BD6E-6109-248E-C09D73BCF1BA}"/>
              </a:ext>
            </a:extLst>
          </p:cNvPr>
          <p:cNvSpPr txBox="1"/>
          <p:nvPr/>
        </p:nvSpPr>
        <p:spPr>
          <a:xfrm>
            <a:off x="5196367" y="3237728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writes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256909-E50E-6FF3-E634-5669712C4CCB}"/>
              </a:ext>
            </a:extLst>
          </p:cNvPr>
          <p:cNvCxnSpPr>
            <a:stCxn id="7" idx="3"/>
          </p:cNvCxnSpPr>
          <p:nvPr/>
        </p:nvCxnSpPr>
        <p:spPr>
          <a:xfrm>
            <a:off x="5980208" y="3376228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2D4F65-F23D-606F-7182-6BC918B1C34F}"/>
              </a:ext>
            </a:extLst>
          </p:cNvPr>
          <p:cNvCxnSpPr/>
          <p:nvPr/>
        </p:nvCxnSpPr>
        <p:spPr>
          <a:xfrm>
            <a:off x="5574526" y="4006585"/>
            <a:ext cx="48443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646E3B-6EDE-7F1B-02AF-C3196F984220}"/>
              </a:ext>
            </a:extLst>
          </p:cNvPr>
          <p:cNvSpPr txBox="1"/>
          <p:nvPr/>
        </p:nvSpPr>
        <p:spPr>
          <a:xfrm>
            <a:off x="8852747" y="2994908"/>
            <a:ext cx="17607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in-memory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capacity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2FD87-AA7A-4264-50D9-8C8B06156F1C}"/>
              </a:ext>
            </a:extLst>
          </p:cNvPr>
          <p:cNvSpPr txBox="1"/>
          <p:nvPr/>
        </p:nvSpPr>
        <p:spPr>
          <a:xfrm>
            <a:off x="9189972" y="4655097"/>
            <a:ext cx="1225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on-disk storage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D535B-32C1-6E97-CB97-F7414F2DDBA4}"/>
              </a:ext>
            </a:extLst>
          </p:cNvPr>
          <p:cNvSpPr/>
          <p:nvPr/>
        </p:nvSpPr>
        <p:spPr>
          <a:xfrm>
            <a:off x="5593980" y="5173907"/>
            <a:ext cx="3424138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BE776-664D-AF1E-69E9-66E423D2F6D7}"/>
              </a:ext>
            </a:extLst>
          </p:cNvPr>
          <p:cNvSpPr txBox="1"/>
          <p:nvPr/>
        </p:nvSpPr>
        <p:spPr>
          <a:xfrm>
            <a:off x="5202852" y="3506861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B118A1-A2B2-3E17-B333-E1C69E028763}"/>
              </a:ext>
            </a:extLst>
          </p:cNvPr>
          <p:cNvCxnSpPr>
            <a:stCxn id="13" idx="3"/>
          </p:cNvCxnSpPr>
          <p:nvPr/>
        </p:nvCxnSpPr>
        <p:spPr>
          <a:xfrm>
            <a:off x="5986693" y="3645361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60D6B-6081-E07F-FD98-DB26FB57D127}"/>
              </a:ext>
            </a:extLst>
          </p:cNvPr>
          <p:cNvCxnSpPr>
            <a:stCxn id="13" idx="3"/>
          </p:cNvCxnSpPr>
          <p:nvPr/>
        </p:nvCxnSpPr>
        <p:spPr>
          <a:xfrm>
            <a:off x="5986693" y="3645361"/>
            <a:ext cx="366046" cy="604416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72FE48B-3EF2-15F9-B999-59B7DCC739C5}"/>
              </a:ext>
            </a:extLst>
          </p:cNvPr>
          <p:cNvSpPr/>
          <p:nvPr/>
        </p:nvSpPr>
        <p:spPr>
          <a:xfrm>
            <a:off x="5600464" y="4479996"/>
            <a:ext cx="2668624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CBDE4B-DB55-3F70-9E27-D0C1AF52787E}"/>
              </a:ext>
            </a:extLst>
          </p:cNvPr>
          <p:cNvCxnSpPr>
            <a:stCxn id="16" idx="2"/>
            <a:endCxn id="12" idx="0"/>
          </p:cNvCxnSpPr>
          <p:nvPr/>
        </p:nvCxnSpPr>
        <p:spPr>
          <a:xfrm>
            <a:off x="6934776" y="4801009"/>
            <a:ext cx="371273" cy="37289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073850-CD3D-5FA2-5EA5-D4975ED020B1}"/>
              </a:ext>
            </a:extLst>
          </p:cNvPr>
          <p:cNvCxnSpPr>
            <a:stCxn id="6" idx="3"/>
            <a:endCxn id="12" idx="0"/>
          </p:cNvCxnSpPr>
          <p:nvPr/>
        </p:nvCxnSpPr>
        <p:spPr>
          <a:xfrm>
            <a:off x="7164999" y="3841215"/>
            <a:ext cx="141050" cy="133269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2BA104-BF51-6D0F-F279-FD72B8FFF352}"/>
              </a:ext>
            </a:extLst>
          </p:cNvPr>
          <p:cNvSpPr txBox="1"/>
          <p:nvPr/>
        </p:nvSpPr>
        <p:spPr>
          <a:xfrm>
            <a:off x="7218499" y="4084407"/>
            <a:ext cx="15466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5413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 animBg="1"/>
      <p:bldP spid="13" grpId="0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DECC4-E9B6-1C4F-420F-F20756954C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4348011" cy="4506685"/>
          </a:xfrm>
        </p:spPr>
        <p:txBody>
          <a:bodyPr/>
          <a:lstStyle/>
          <a:p>
            <a:r>
              <a:rPr lang="en-US" dirty="0"/>
              <a:t>LSM Tiering </a:t>
            </a:r>
          </a:p>
          <a:p>
            <a:pPr lvl="1"/>
            <a:r>
              <a:rPr lang="en-US" dirty="0"/>
              <a:t>Keep up to T-1 runs per level L</a:t>
            </a:r>
          </a:p>
          <a:p>
            <a:pPr lvl="1"/>
            <a:r>
              <a:rPr lang="en-US" dirty="0"/>
              <a:t>Merge all runs of L</a:t>
            </a:r>
            <a:r>
              <a:rPr lang="en-US" baseline="-25000" dirty="0"/>
              <a:t>i</a:t>
            </a:r>
            <a:r>
              <a:rPr lang="en-US" dirty="0"/>
              <a:t> into 1 run of L</a:t>
            </a:r>
            <a:r>
              <a:rPr lang="en-US" baseline="-25000" dirty="0"/>
              <a:t>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A2333-D7B7-53D9-E3B7-E0D52B97C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Log-structured Merge Trees,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07256-13AF-60E1-36FE-F96D81B6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04" y="4201471"/>
            <a:ext cx="1044716" cy="5848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96DD4-EDFF-05E7-0F96-B53D1456D8AA}"/>
              </a:ext>
            </a:extLst>
          </p:cNvPr>
          <p:cNvSpPr txBox="1"/>
          <p:nvPr/>
        </p:nvSpPr>
        <p:spPr>
          <a:xfrm>
            <a:off x="1038671" y="4117140"/>
            <a:ext cx="20525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Dayan: Log-Structured-Merge Trees,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Comp115 guest lecture,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87F5F-A38D-51F2-C5FB-71881EC0B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416" y="2876242"/>
            <a:ext cx="3361385" cy="2818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874EB-DC25-EF2D-3200-B1AD795C832D}"/>
              </a:ext>
            </a:extLst>
          </p:cNvPr>
          <p:cNvSpPr txBox="1"/>
          <p:nvPr/>
        </p:nvSpPr>
        <p:spPr>
          <a:xfrm>
            <a:off x="5289004" y="2710871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write-optimized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15A5E-6C67-502D-2542-9E2D3D20C6E1}"/>
              </a:ext>
            </a:extLst>
          </p:cNvPr>
          <p:cNvSpPr txBox="1"/>
          <p:nvPr/>
        </p:nvSpPr>
        <p:spPr>
          <a:xfrm>
            <a:off x="7095107" y="3797129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read-optimized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5F9CA1-4360-6089-2B0E-FDA625C1AB1C}"/>
              </a:ext>
            </a:extLst>
          </p:cNvPr>
          <p:cNvSpPr/>
          <p:nvPr/>
        </p:nvSpPr>
        <p:spPr>
          <a:xfrm>
            <a:off x="2085074" y="2193158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0AC1D-148C-8FF0-CEE0-F2A095D277BF}"/>
              </a:ext>
            </a:extLst>
          </p:cNvPr>
          <p:cNvSpPr/>
          <p:nvPr/>
        </p:nvSpPr>
        <p:spPr>
          <a:xfrm>
            <a:off x="2183971" y="2194003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CE978-F7A6-3ED8-D159-381CC505A89F}"/>
              </a:ext>
            </a:extLst>
          </p:cNvPr>
          <p:cNvSpPr/>
          <p:nvPr/>
        </p:nvSpPr>
        <p:spPr>
          <a:xfrm>
            <a:off x="2282868" y="2194004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F8413-0D83-4E76-723D-371877B1CC1B}"/>
              </a:ext>
            </a:extLst>
          </p:cNvPr>
          <p:cNvSpPr/>
          <p:nvPr/>
        </p:nvSpPr>
        <p:spPr>
          <a:xfrm>
            <a:off x="2094799" y="2521505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D7CFD3-5608-18F9-B38F-04460EB4BE0D}"/>
              </a:ext>
            </a:extLst>
          </p:cNvPr>
          <p:cNvSpPr/>
          <p:nvPr/>
        </p:nvSpPr>
        <p:spPr>
          <a:xfrm>
            <a:off x="2354204" y="2518262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2E83F-8053-2114-EC29-32FC86DA07F5}"/>
              </a:ext>
            </a:extLst>
          </p:cNvPr>
          <p:cNvSpPr/>
          <p:nvPr/>
        </p:nvSpPr>
        <p:spPr>
          <a:xfrm>
            <a:off x="2623336" y="252474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65729-C023-162C-0EFD-9B099C448F2B}"/>
              </a:ext>
            </a:extLst>
          </p:cNvPr>
          <p:cNvSpPr/>
          <p:nvPr/>
        </p:nvSpPr>
        <p:spPr>
          <a:xfrm>
            <a:off x="2091555" y="2849003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29EBE-25A2-D4A9-DAB4-FA974CE11F0F}"/>
              </a:ext>
            </a:extLst>
          </p:cNvPr>
          <p:cNvSpPr/>
          <p:nvPr/>
        </p:nvSpPr>
        <p:spPr>
          <a:xfrm>
            <a:off x="2788706" y="2855488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35476-2FC0-BFE0-2D00-A11279456CE6}"/>
              </a:ext>
            </a:extLst>
          </p:cNvPr>
          <p:cNvSpPr/>
          <p:nvPr/>
        </p:nvSpPr>
        <p:spPr>
          <a:xfrm>
            <a:off x="3476129" y="2852244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8B3D3-BEE1-617D-2187-D24856D15E69}"/>
              </a:ext>
            </a:extLst>
          </p:cNvPr>
          <p:cNvSpPr/>
          <p:nvPr/>
        </p:nvSpPr>
        <p:spPr>
          <a:xfrm>
            <a:off x="2055893" y="2492319"/>
            <a:ext cx="832082" cy="32187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7B7578-1E64-01A1-E179-8F833C04A8E6}"/>
              </a:ext>
            </a:extLst>
          </p:cNvPr>
          <p:cNvCxnSpPr/>
          <p:nvPr/>
        </p:nvCxnSpPr>
        <p:spPr>
          <a:xfrm>
            <a:off x="2887975" y="2647963"/>
            <a:ext cx="918896" cy="18568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03874E-4787-57AC-6BEF-6AECBD6A03F2}"/>
              </a:ext>
            </a:extLst>
          </p:cNvPr>
          <p:cNvSpPr/>
          <p:nvPr/>
        </p:nvSpPr>
        <p:spPr>
          <a:xfrm>
            <a:off x="8715705" y="2184278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7D0C1E-2A5F-1026-6A08-0603B2346477}"/>
              </a:ext>
            </a:extLst>
          </p:cNvPr>
          <p:cNvSpPr/>
          <p:nvPr/>
        </p:nvSpPr>
        <p:spPr>
          <a:xfrm>
            <a:off x="8722191" y="2531232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8E619F-226B-E16B-901E-E8A062FE00C5}"/>
              </a:ext>
            </a:extLst>
          </p:cNvPr>
          <p:cNvSpPr/>
          <p:nvPr/>
        </p:nvSpPr>
        <p:spPr>
          <a:xfrm>
            <a:off x="8718947" y="2849003"/>
            <a:ext cx="1944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82F02-E765-7BD1-6064-6AF2BD71FA0A}"/>
              </a:ext>
            </a:extLst>
          </p:cNvPr>
          <p:cNvSpPr txBox="1"/>
          <p:nvPr/>
        </p:nvSpPr>
        <p:spPr>
          <a:xfrm>
            <a:off x="1127274" y="5035579"/>
            <a:ext cx="24850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Mark Callaghan: Key-Value Storage Engines (Tutorial),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4B50CF-76D8-D763-D8EC-E869F01EC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941" y="507628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7A2347D-1ED8-6C3C-8B04-9B9F6C64135E}"/>
              </a:ext>
            </a:extLst>
          </p:cNvPr>
          <p:cNvSpPr txBox="1">
            <a:spLocks/>
          </p:cNvSpPr>
          <p:nvPr/>
        </p:nvSpPr>
        <p:spPr>
          <a:xfrm>
            <a:off x="7081322" y="1277590"/>
            <a:ext cx="4348011" cy="331858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LSM Leveling</a:t>
            </a:r>
          </a:p>
          <a:p>
            <a:pPr lvl="1"/>
            <a:r>
              <a:rPr lang="en-US" dirty="0"/>
              <a:t>Keep 1 run per level L</a:t>
            </a:r>
          </a:p>
          <a:p>
            <a:pPr lvl="1"/>
            <a:r>
              <a:rPr lang="en-US" dirty="0"/>
              <a:t>Merge run of Li with Li+1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1363FE-9703-B46E-1748-3BC7890127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DBaaS</a:t>
            </a:r>
          </a:p>
          <a:p>
            <a:pPr lvl="1"/>
            <a:r>
              <a:rPr lang="en-US" dirty="0"/>
              <a:t>Simplified setup, maintenance, tuning  and auto scaling</a:t>
            </a:r>
          </a:p>
          <a:p>
            <a:pPr lvl="1"/>
            <a:r>
              <a:rPr lang="en-US" dirty="0"/>
              <a:t>Multi-tenant systems (scalability, learning opportunities)</a:t>
            </a:r>
          </a:p>
          <a:p>
            <a:pPr lvl="1"/>
            <a:r>
              <a:rPr lang="en-US" dirty="0"/>
              <a:t>Different types based on workload (OLTP vs OLAP, NoSQL)</a:t>
            </a:r>
          </a:p>
          <a:p>
            <a:pPr lvl="1"/>
            <a:endParaRPr lang="en-US" dirty="0"/>
          </a:p>
          <a:p>
            <a:r>
              <a:rPr lang="en-US" dirty="0"/>
              <a:t>Elastic Data Warehouses</a:t>
            </a:r>
          </a:p>
          <a:p>
            <a:pPr lvl="1"/>
            <a:r>
              <a:rPr lang="en-US" dirty="0"/>
              <a:t>Motivation: Intersection of data warehousing, cloud computing, distributed storage</a:t>
            </a:r>
          </a:p>
          <a:p>
            <a:pPr lvl="1"/>
            <a:r>
              <a:rPr lang="en-US" dirty="0"/>
              <a:t>Example Systems</a:t>
            </a:r>
          </a:p>
          <a:p>
            <a:pPr lvl="2"/>
            <a:r>
              <a:rPr lang="en-US" b="1" dirty="0"/>
              <a:t>#1</a:t>
            </a:r>
            <a:r>
              <a:rPr lang="en-US" dirty="0"/>
              <a:t> Snowflake</a:t>
            </a:r>
          </a:p>
          <a:p>
            <a:pPr lvl="2"/>
            <a:r>
              <a:rPr lang="en-US" b="1" dirty="0"/>
              <a:t>#2</a:t>
            </a:r>
            <a:r>
              <a:rPr lang="en-US" dirty="0"/>
              <a:t> Google </a:t>
            </a:r>
            <a:r>
              <a:rPr lang="en-US" dirty="0" err="1"/>
              <a:t>BigQuery</a:t>
            </a:r>
            <a:r>
              <a:rPr lang="en-US" dirty="0"/>
              <a:t> (Dremel)</a:t>
            </a:r>
          </a:p>
          <a:p>
            <a:pPr lvl="2"/>
            <a:r>
              <a:rPr lang="en-US" b="1" dirty="0"/>
              <a:t>#3</a:t>
            </a:r>
            <a:r>
              <a:rPr lang="en-US" dirty="0"/>
              <a:t> Amazon Redshift</a:t>
            </a:r>
          </a:p>
          <a:p>
            <a:pPr lvl="2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 dirty="0" err="1"/>
              <a:t>ByConity</a:t>
            </a:r>
            <a:endParaRPr lang="en-US" dirty="0"/>
          </a:p>
          <a:p>
            <a:pPr lvl="2"/>
            <a:r>
              <a:rPr lang="en-US" dirty="0"/>
              <a:t>Azure SQL Data Warehouse /</a:t>
            </a:r>
            <a:br>
              <a:rPr lang="en-US" dirty="0"/>
            </a:br>
            <a:r>
              <a:rPr lang="en-US" b="1" dirty="0"/>
              <a:t>#5</a:t>
            </a:r>
            <a:r>
              <a:rPr lang="en-US" dirty="0"/>
              <a:t> Azure SQL Database Hyperscale (Socrates)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187B5-B4FE-8D94-466E-C3F2618EC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Cloud Databases (DBaaS)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12611-E845-5098-0877-0D4C6584F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74" y="1259971"/>
            <a:ext cx="1255252" cy="627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A94CC-8EC3-1764-9E97-E39ACEE8F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33" y="1166641"/>
            <a:ext cx="1235738" cy="5264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284131-E66F-51B9-7502-6CED5C6A6FD1}"/>
              </a:ext>
            </a:extLst>
          </p:cNvPr>
          <p:cNvGrpSpPr/>
          <p:nvPr/>
        </p:nvGrpSpPr>
        <p:grpSpPr>
          <a:xfrm>
            <a:off x="8450801" y="1780218"/>
            <a:ext cx="1133731" cy="771336"/>
            <a:chOff x="7191727" y="5406333"/>
            <a:chExt cx="1133731" cy="7713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599209-4F91-F90D-4CF6-3D79E3F2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BE8D80-139C-17D8-CC4A-41F53354D43D}"/>
                </a:ext>
              </a:extLst>
            </p:cNvPr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EAAA30B5-74B0-631B-5B82-37F9862B1ACB}"/>
              </a:ext>
            </a:extLst>
          </p:cNvPr>
          <p:cNvSpPr/>
          <p:nvPr/>
        </p:nvSpPr>
        <p:spPr>
          <a:xfrm>
            <a:off x="6514332" y="3883499"/>
            <a:ext cx="320453" cy="128102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75B41-6AEA-36BF-D6B8-2622D935E2F6}"/>
              </a:ext>
            </a:extLst>
          </p:cNvPr>
          <p:cNvSpPr txBox="1"/>
          <p:nvPr/>
        </p:nvSpPr>
        <p:spPr>
          <a:xfrm>
            <a:off x="7191162" y="3791013"/>
            <a:ext cx="2568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Commonalities: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 stores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store / DFS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cloud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scaling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CD182-F413-B2A9-CC3F-63418820F223}"/>
              </a:ext>
            </a:extLst>
          </p:cNvPr>
          <p:cNvSpPr txBox="1"/>
          <p:nvPr/>
        </p:nvSpPr>
        <p:spPr>
          <a:xfrm>
            <a:off x="9503424" y="3001384"/>
            <a:ext cx="22869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02 Data Warehousing,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ETL, and SQL/OLAP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74833-B279-DF7A-2A40-9B817B2A61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</a:t>
            </a:r>
            <a:r>
              <a:rPr lang="en-US" b="0" dirty="0" err="1"/>
              <a:t>impl</a:t>
            </a:r>
            <a:r>
              <a:rPr lang="en-US" b="0" dirty="0"/>
              <a:t> started late 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Enterprise-ready DWH solution for the cloud</a:t>
            </a:r>
            <a:r>
              <a:rPr lang="en-US" dirty="0"/>
              <a:t> (elasticity, semi-structured)</a:t>
            </a:r>
          </a:p>
          <a:p>
            <a:pPr lvl="1"/>
            <a:r>
              <a:rPr lang="en-US" dirty="0"/>
              <a:t>Pure SaaS experience, high availability, cost efficient </a:t>
            </a:r>
          </a:p>
          <a:p>
            <a:pPr lvl="2"/>
            <a:endParaRPr lang="en-US" sz="700" dirty="0"/>
          </a:p>
          <a:p>
            <a:r>
              <a:rPr lang="en-US" dirty="0"/>
              <a:t>Cloud Services</a:t>
            </a:r>
          </a:p>
          <a:p>
            <a:pPr lvl="1"/>
            <a:r>
              <a:rPr lang="en-US" dirty="0"/>
              <a:t>Manage virtual DHWs, TXs, and queries</a:t>
            </a:r>
          </a:p>
          <a:p>
            <a:pPr lvl="1"/>
            <a:r>
              <a:rPr lang="en-US" dirty="0"/>
              <a:t>Meta data and catalogs</a:t>
            </a:r>
          </a:p>
          <a:p>
            <a:pPr lvl="2"/>
            <a:endParaRPr lang="en-US" sz="300" dirty="0"/>
          </a:p>
          <a:p>
            <a:r>
              <a:rPr lang="en-US" dirty="0"/>
              <a:t>Virtual Warehouses</a:t>
            </a:r>
          </a:p>
          <a:p>
            <a:pPr lvl="1"/>
            <a:r>
              <a:rPr lang="en-US" dirty="0"/>
              <a:t>Query execution in EC2 w/ caching/intermediates</a:t>
            </a:r>
          </a:p>
          <a:p>
            <a:pPr lvl="2"/>
            <a:endParaRPr lang="en-US" sz="300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in AWS S3</a:t>
            </a:r>
          </a:p>
          <a:p>
            <a:pPr lvl="1"/>
            <a:r>
              <a:rPr lang="en-US" dirty="0"/>
              <a:t>PAX / hybrid </a:t>
            </a:r>
            <a:r>
              <a:rPr lang="en-US" b="1" dirty="0">
                <a:solidFill>
                  <a:schemeClr val="accent1"/>
                </a:solidFill>
              </a:rPr>
              <a:t>columnar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Min-max pruning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22462-BD42-DCDD-7604-D12DD82F6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Snowflake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E71F6-431F-8780-0099-2BD0CB5A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223" y="40223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D5290-99F3-D727-0C29-3EC8AB82D7D2}"/>
              </a:ext>
            </a:extLst>
          </p:cNvPr>
          <p:cNvSpPr txBox="1"/>
          <p:nvPr/>
        </p:nvSpPr>
        <p:spPr>
          <a:xfrm>
            <a:off x="7704888" y="342598"/>
            <a:ext cx="21108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Elastic Data Warehouse.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92270-12E2-1BF9-B6C5-41F25F9CD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750" y="1998333"/>
            <a:ext cx="5160451" cy="369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A4065-E923-4E4D-DD9E-0F9F1EB85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82" y="1579344"/>
            <a:ext cx="1543121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545DE-107D-CD91-D1DB-FFA3903824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 Dremel</a:t>
            </a:r>
          </a:p>
          <a:p>
            <a:pPr lvl="1"/>
            <a:r>
              <a:rPr lang="en-US" dirty="0"/>
              <a:t>Scalable and fast </a:t>
            </a:r>
            <a:r>
              <a:rPr lang="en-US" b="1" dirty="0">
                <a:solidFill>
                  <a:srgbClr val="7889FB"/>
                </a:solidFill>
              </a:rPr>
              <a:t>in-situ analysis of read-only nested data </a:t>
            </a:r>
            <a:r>
              <a:rPr lang="en-US" dirty="0"/>
              <a:t>(DFS, </a:t>
            </a:r>
            <a:r>
              <a:rPr lang="en-US" dirty="0" err="1"/>
              <a:t>BigTable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Data model:</a:t>
            </a:r>
            <a:r>
              <a:rPr lang="en-US" dirty="0"/>
              <a:t> protocol buffers - strongly-typed nested records</a:t>
            </a:r>
          </a:p>
          <a:p>
            <a:pPr lvl="1"/>
            <a:r>
              <a:rPr lang="en-US" b="1" dirty="0"/>
              <a:t>Storage model: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columnar storage of nested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(efficient splitting and assembly records)</a:t>
            </a:r>
          </a:p>
          <a:p>
            <a:pPr lvl="1"/>
            <a:r>
              <a:rPr lang="en-US" dirty="0"/>
              <a:t>Query execution via </a:t>
            </a:r>
            <a:r>
              <a:rPr lang="en-US" b="1" dirty="0">
                <a:solidFill>
                  <a:schemeClr val="accent1"/>
                </a:solidFill>
              </a:rPr>
              <a:t>multi-level serving tree</a:t>
            </a:r>
          </a:p>
          <a:p>
            <a:pPr lvl="2"/>
            <a:endParaRPr lang="en-US" sz="700" dirty="0"/>
          </a:p>
          <a:p>
            <a:r>
              <a:rPr lang="en-US" dirty="0" err="1"/>
              <a:t>BigQuery</a:t>
            </a:r>
            <a:r>
              <a:rPr lang="en-US" dirty="0"/>
              <a:t> System Architecture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impl</a:t>
            </a:r>
            <a:r>
              <a:rPr lang="en-US" dirty="0"/>
              <a:t> of internal Dremel system (2012)</a:t>
            </a:r>
          </a:p>
          <a:p>
            <a:pPr lvl="1"/>
            <a:r>
              <a:rPr lang="en-US" dirty="0"/>
              <a:t>SQL over structured, nested data (OLAP, BI)</a:t>
            </a:r>
          </a:p>
          <a:p>
            <a:pPr lvl="1"/>
            <a:r>
              <a:rPr lang="en-US" b="1" dirty="0"/>
              <a:t>Extensions:</a:t>
            </a:r>
            <a:r>
              <a:rPr lang="en-US" dirty="0"/>
              <a:t> web </a:t>
            </a:r>
            <a:r>
              <a:rPr lang="en-US" dirty="0" err="1"/>
              <a:t>Uis</a:t>
            </a:r>
            <a:r>
              <a:rPr lang="en-US" dirty="0"/>
              <a:t>, REST APIs and ML </a:t>
            </a:r>
          </a:p>
          <a:p>
            <a:pPr lvl="1"/>
            <a:r>
              <a:rPr lang="en-US" b="1" dirty="0"/>
              <a:t>Data storage:</a:t>
            </a:r>
            <a:r>
              <a:rPr lang="en-US" dirty="0"/>
              <a:t> Colossus (</a:t>
            </a:r>
            <a:r>
              <a:rPr lang="en-US" b="1" dirty="0">
                <a:solidFill>
                  <a:schemeClr val="accent1"/>
                </a:solidFill>
              </a:rPr>
              <a:t>NextGen GFS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E61C9-D693-020A-C2D5-491F5A962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Google </a:t>
            </a:r>
            <a:r>
              <a:rPr lang="en-US" dirty="0" err="1"/>
              <a:t>BigQuery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62540-F426-62E0-317E-2CBAAA8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45" y="4422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EAB798-077A-B0C7-7825-75C9D3BB8C8D}"/>
              </a:ext>
            </a:extLst>
          </p:cNvPr>
          <p:cNvSpPr txBox="1"/>
          <p:nvPr/>
        </p:nvSpPr>
        <p:spPr>
          <a:xfrm>
            <a:off x="7257417" y="392575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[Sergey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Analysis of Web-Scale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5B07B-C992-89EB-AE2E-C1C4DFAE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111" y="1448013"/>
            <a:ext cx="1347018" cy="1522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51EAF-34BD-E6B6-54AB-CCDE9780F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238" y="1742293"/>
            <a:ext cx="1186800" cy="120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CEDB9-65DA-350A-9CAB-26138D1C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238" y="3261011"/>
            <a:ext cx="3607551" cy="2383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8809D-7150-EC62-C570-BFB383178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78" y="50967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C2B60-459B-1DB2-E955-F938A0303007}"/>
              </a:ext>
            </a:extLst>
          </p:cNvPr>
          <p:cNvSpPr txBox="1"/>
          <p:nvPr/>
        </p:nvSpPr>
        <p:spPr>
          <a:xfrm>
            <a:off x="1668862" y="5120947"/>
            <a:ext cx="35700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White Paper 2012.]</a:t>
            </a:r>
          </a:p>
        </p:txBody>
      </p:sp>
    </p:spTree>
    <p:extLst>
      <p:ext uri="{BB962C8B-B14F-4D97-AF65-F5344CB8AC3E}">
        <p14:creationId xmlns:p14="http://schemas.microsoft.com/office/powerpoint/2010/main" val="8687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BE92CB-117D-57A0-5EAA-21CC429F1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2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SQL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2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Initial engine licensed from </a:t>
            </a:r>
            <a:r>
              <a:rPr lang="en-US" dirty="0" err="1"/>
              <a:t>ParAccel</a:t>
            </a:r>
            <a:endParaRPr lang="en-US" dirty="0"/>
          </a:p>
          <a:p>
            <a:pPr lvl="1"/>
            <a:r>
              <a:rPr lang="en-US" dirty="0"/>
              <a:t>Leader node + compute nodes 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(w/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1BA89-ED5C-66C7-D2F0-2C3BD0D3B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Amazon Redshift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EDA19-34F6-CE29-71F8-1918F6A1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47" y="1652575"/>
            <a:ext cx="3921104" cy="401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ED962-EE22-84B0-484D-4577FC0C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52" y="39654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1DA0B-FED6-C419-1066-380466D9BCB0}"/>
              </a:ext>
            </a:extLst>
          </p:cNvPr>
          <p:cNvSpPr txBox="1"/>
          <p:nvPr/>
        </p:nvSpPr>
        <p:spPr>
          <a:xfrm>
            <a:off x="7266536" y="33731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A96F0-5D6D-C060-709D-9D789856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01" y="135865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B97E15-97BC-3B3C-BF2B-F24ECE51D628}"/>
              </a:ext>
            </a:extLst>
          </p:cNvPr>
          <p:cNvSpPr txBox="1"/>
          <p:nvPr/>
        </p:nvSpPr>
        <p:spPr>
          <a:xfrm>
            <a:off x="8867775" y="1175522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44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D37E78-6069-9C51-0E65-DA3C1F3883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Virtual Warehouses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(disaggregated storage and compute)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 elasticity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Column store</a:t>
            </a:r>
            <a:r>
              <a:rPr lang="en-US" dirty="0"/>
              <a:t> on </a:t>
            </a:r>
            <a:r>
              <a:rPr lang="en-US" b="1" dirty="0">
                <a:solidFill>
                  <a:srgbClr val="F70146"/>
                </a:solidFill>
              </a:rPr>
              <a:t>object storage</a:t>
            </a:r>
            <a:r>
              <a:rPr lang="en-US" dirty="0"/>
              <a:t> (e.g., S3)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https://github.com/ByConity/ByConity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BD72-B629-B159-CE22-DC7913333A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 dirty="0" err="1"/>
              <a:t>ByConity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EB330-3EC2-A820-4C37-F42AF393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97" y="752219"/>
            <a:ext cx="5180932" cy="4897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1E567-392E-0922-B109-88AE24F56377}"/>
              </a:ext>
            </a:extLst>
          </p:cNvPr>
          <p:cNvSpPr txBox="1"/>
          <p:nvPr/>
        </p:nvSpPr>
        <p:spPr>
          <a:xfrm>
            <a:off x="1570580" y="4930872"/>
            <a:ext cx="37259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https://byconity.github.io/blog/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2023-05-24-byconity-announcement-opensources-its-cloudnative-data-warehouse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330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15]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22]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[Jan 29]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Exercise/Project Submission</a:t>
            </a:r>
            <a:r>
              <a:rPr lang="en-US" dirty="0"/>
              <a:t> [Jan 30]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959E8-E6C8-A894-25C9-60AFD736776F}"/>
              </a:ext>
            </a:extLst>
          </p:cNvPr>
          <p:cNvSpPr txBox="1"/>
          <p:nvPr/>
        </p:nvSpPr>
        <p:spPr>
          <a:xfrm>
            <a:off x="6486525" y="1373738"/>
            <a:ext cx="3971925" cy="7540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4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Happy Holidays!</a:t>
            </a:r>
            <a:endParaRPr lang="en-DE" sz="4300" b="1" dirty="0">
              <a:solidFill>
                <a:srgbClr val="C40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C879D-EE52-FC2A-8A64-92398FDA7D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Distributed DBS (</a:t>
            </a:r>
            <a:r>
              <a:rPr lang="en-US" dirty="0">
                <a:solidFill>
                  <a:srgbClr val="7889FB"/>
                </a:solidFill>
              </a:rPr>
              <a:t>03 Replication, MoM, and EAI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DB:</a:t>
            </a:r>
            <a:r>
              <a:rPr lang="en-US" dirty="0"/>
              <a:t> Virtual (logical) DB, appears like a</a:t>
            </a:r>
            <a:br>
              <a:rPr lang="en-US" dirty="0"/>
            </a:br>
            <a:r>
              <a:rPr lang="en-US" dirty="0"/>
              <a:t>local DB but consists of multiple physical DBs</a:t>
            </a:r>
          </a:p>
          <a:p>
            <a:pPr lvl="1"/>
            <a:r>
              <a:rPr lang="en-US" dirty="0"/>
              <a:t>Components for global 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DBS</a:t>
            </a:r>
            <a:r>
              <a:rPr lang="en-US" dirty="0"/>
              <a:t> (homo.) vs </a:t>
            </a:r>
            <a:r>
              <a:rPr lang="en-US" b="1" dirty="0">
                <a:solidFill>
                  <a:schemeClr val="accent1"/>
                </a:solidFill>
              </a:rPr>
              <a:t>federated DBS</a:t>
            </a:r>
            <a:r>
              <a:rPr lang="en-US" dirty="0"/>
              <a:t> (hetero.)</a:t>
            </a:r>
          </a:p>
          <a:p>
            <a:pPr lvl="2"/>
            <a:endParaRPr lang="en-US" sz="1200" dirty="0"/>
          </a:p>
          <a:p>
            <a:r>
              <a:rPr lang="en-US" dirty="0"/>
              <a:t>Cloud and Distributed Data Storage </a:t>
            </a:r>
          </a:p>
          <a:p>
            <a:pPr lvl="1"/>
            <a:r>
              <a:rPr lang="en-US" b="1" dirty="0"/>
              <a:t>Motivation: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size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semi-structured</a:t>
            </a:r>
            <a:r>
              <a:rPr lang="en-US" dirty="0"/>
              <a:t>/nested , </a:t>
            </a:r>
            <a:r>
              <a:rPr lang="en-US" b="1" dirty="0">
                <a:solidFill>
                  <a:schemeClr val="accent1"/>
                </a:solidFill>
              </a:rPr>
              <a:t>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Cloud and Distributed Storage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Block storage:</a:t>
            </a:r>
            <a:r>
              <a:rPr lang="en-US" dirty="0"/>
              <a:t> files split into blocks, read/write (e.g., SAN, AWS EBS)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Object storage:</a:t>
            </a:r>
            <a:r>
              <a:rPr lang="en-US" dirty="0"/>
              <a:t> objects of limited size (e.g., 5TB), get/put (e.g., AWS S3)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Distributed file systems:</a:t>
            </a:r>
            <a:r>
              <a:rPr lang="en-US" dirty="0"/>
              <a:t> file system on block/object stores (NFS, HDFS)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b="1" dirty="0">
                <a:solidFill>
                  <a:srgbClr val="7889FB"/>
                </a:solidFill>
              </a:rPr>
              <a:t> Database as a Service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NoSQL stores:</a:t>
            </a:r>
            <a:r>
              <a:rPr lang="en-US" dirty="0"/>
              <a:t> Key-value stores, document stores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Cloud DBMSs</a:t>
            </a:r>
            <a:r>
              <a:rPr lang="en-US" dirty="0"/>
              <a:t> (SQL, for OLTP and OLAP workloads)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1E1C5-91F3-E16D-27EF-CEB1244723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Distributed Data Storage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E1340E-AAF9-DF80-2526-7B3FF7656627}"/>
              </a:ext>
            </a:extLst>
          </p:cNvPr>
          <p:cNvGrpSpPr/>
          <p:nvPr/>
        </p:nvGrpSpPr>
        <p:grpSpPr>
          <a:xfrm>
            <a:off x="7468095" y="928497"/>
            <a:ext cx="2569555" cy="1914125"/>
            <a:chOff x="6318211" y="676620"/>
            <a:chExt cx="2569555" cy="1914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36883A-C8C8-49EC-81A3-C97E4ACBB4B3}"/>
                </a:ext>
              </a:extLst>
            </p:cNvPr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3EC3D4-1C53-47AB-4454-BDD3DC77A1DD}"/>
                </a:ext>
              </a:extLst>
            </p:cNvPr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D9D982-6BDC-92FA-3C9B-A57180B981B6}"/>
                </a:ext>
              </a:extLst>
            </p:cNvPr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5E59E2-1B57-25DF-1B1D-D2D87734CBC5}"/>
                </a:ext>
              </a:extLst>
            </p:cNvPr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37E80392-0DD0-EFD2-9433-E62360C79C3F}"/>
                </a:ext>
              </a:extLst>
            </p:cNvPr>
            <p:cNvCxnSpPr>
              <a:endCxn id="7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267E1200-104A-B29D-56F1-67D8AA43CE78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1D08A4DD-C9BE-435C-E21F-BAB7E0C4C881}"/>
                </a:ext>
              </a:extLst>
            </p:cNvPr>
            <p:cNvCxnSpPr>
              <a:stCxn id="7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EB2F0FEF-04CA-1910-6E43-A77992DD7516}"/>
                </a:ext>
              </a:extLst>
            </p:cNvPr>
            <p:cNvCxnSpPr>
              <a:stCxn id="7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E9C77-E641-A7E0-0576-6ED25F29862A}"/>
                </a:ext>
              </a:extLst>
            </p:cNvPr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D83119-8E6B-1F87-79C7-3C630B760C79}"/>
                </a:ext>
              </a:extLst>
            </p:cNvPr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5B9EB7-203A-ADF7-6C43-CACF272137F5}"/>
                </a:ext>
              </a:extLst>
            </p:cNvPr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C094DF-80B0-95A2-3F89-94B0A95BCF60}"/>
                </a:ext>
              </a:extLst>
            </p:cNvPr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1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131B9-A578-7B27-9623-354CDD2A5C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98D4-C060-6DD5-1AEB-340028656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Central Data Abstractions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9BB32-655F-543D-B2E3-461B6515FA5D}"/>
              </a:ext>
            </a:extLst>
          </p:cNvPr>
          <p:cNvGraphicFramePr>
            <a:graphicFrameLocks noGrp="1"/>
          </p:cNvGraphicFramePr>
          <p:nvPr/>
        </p:nvGraphicFramePr>
        <p:xfrm>
          <a:off x="6945628" y="2126839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93B14-FB4A-694D-FE0F-35AC6A0653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un/semi-structured, and structured data </a:t>
            </a: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storage and analytics</a:t>
            </a:r>
            <a:r>
              <a:rPr lang="en-US" dirty="0">
                <a:sym typeface="Wingdings" panose="05000000000000000000" pitchFamily="2" charset="2"/>
              </a:rPr>
              <a:t> for scalability and agility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Criticism: Data Swamp</a:t>
            </a:r>
          </a:p>
          <a:p>
            <a:pPr lvl="1"/>
            <a:r>
              <a:rPr lang="en-US" dirty="0"/>
              <a:t>Low data quality </a:t>
            </a:r>
            <a:r>
              <a:rPr lang="en-US" dirty="0">
                <a:sym typeface="Wingdings" panose="05000000000000000000" pitchFamily="2" charset="2"/>
              </a:rPr>
              <a:t>(lack of schema,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integrity constraints, validation)</a:t>
            </a:r>
            <a:endParaRPr lang="en-US" dirty="0"/>
          </a:p>
          <a:p>
            <a:pPr lvl="1"/>
            <a:r>
              <a:rPr lang="en-US" dirty="0"/>
              <a:t>Missing meta data (context) and </a:t>
            </a:r>
            <a:br>
              <a:rPr lang="en-US" dirty="0"/>
            </a:br>
            <a:r>
              <a:rPr lang="en-US" dirty="0"/>
              <a:t>data catalog for search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Requires proper data curation / tools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According to priorities (data governance)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7270F-BB1B-C90E-F19F-DCD5C7F30E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Lakes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38E66-ADD7-DD68-070F-FB9BA50B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56" y="3279028"/>
            <a:ext cx="4356299" cy="1859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6E19E-5A1C-E1B6-5D56-9976568EC401}"/>
              </a:ext>
            </a:extLst>
          </p:cNvPr>
          <p:cNvSpPr txBox="1"/>
          <p:nvPr/>
        </p:nvSpPr>
        <p:spPr>
          <a:xfrm>
            <a:off x="6884093" y="5157718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0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C5F78-EF26-3A38-11F7-BBDF4293C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datasets in </a:t>
            </a:r>
            <a:r>
              <a:rPr lang="en-US" b="1" dirty="0">
                <a:solidFill>
                  <a:schemeClr val="accent1"/>
                </a:solidFill>
              </a:rPr>
              <a:t>data lakes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Metadata and provenance</a:t>
            </a:r>
          </a:p>
          <a:p>
            <a:pPr lvl="1"/>
            <a:r>
              <a:rPr lang="en-US" dirty="0"/>
              <a:t>Augment data with open and linked data sources </a:t>
            </a:r>
            <a:endParaRPr lang="en-US" sz="700" dirty="0"/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721F-3787-B73A-A7C8-3E6C764C3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Catalogs of Data and Artefacts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91BD-DDEF-6456-9632-68678623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482" y="130004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92C40-6F7F-D1F4-8FCB-37A2F0B702A5}"/>
              </a:ext>
            </a:extLst>
          </p:cNvPr>
          <p:cNvSpPr txBox="1"/>
          <p:nvPr/>
        </p:nvSpPr>
        <p:spPr>
          <a:xfrm>
            <a:off x="7812420" y="1350288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2911-EF59-BE5C-6E1E-927627A0DA7C}"/>
              </a:ext>
            </a:extLst>
          </p:cNvPr>
          <p:cNvSpPr txBox="1"/>
          <p:nvPr/>
        </p:nvSpPr>
        <p:spPr>
          <a:xfrm>
            <a:off x="8228068" y="1958800"/>
            <a:ext cx="29757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Brickley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Burgess, Natasha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Google Dataset Search: Building a search engine for datasets in an open Web ecosystem.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WWW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28E1-6384-5AAF-A85E-976F1408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82" y="210727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8CE9C-4A70-AF21-3017-908804CC8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" y="3411264"/>
            <a:ext cx="2763296" cy="2071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1283-7232-C93C-242A-222FD9A06251}"/>
              </a:ext>
            </a:extLst>
          </p:cNvPr>
          <p:cNvSpPr txBox="1"/>
          <p:nvPr/>
        </p:nvSpPr>
        <p:spPr>
          <a:xfrm>
            <a:off x="791811" y="298733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26D50-937F-1B26-8767-5FF821F9CAC4}"/>
              </a:ext>
            </a:extLst>
          </p:cNvPr>
          <p:cNvSpPr txBox="1"/>
          <p:nvPr/>
        </p:nvSpPr>
        <p:spPr>
          <a:xfrm>
            <a:off x="4739667" y="3059346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Dataset 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65ED0-6570-B103-F354-856AABC4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082" y="3386810"/>
            <a:ext cx="4471293" cy="2395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D539B-90B6-26E5-C9BA-CE1F43BFEC91}"/>
              </a:ext>
            </a:extLst>
          </p:cNvPr>
          <p:cNvSpPr txBox="1"/>
          <p:nvPr/>
        </p:nvSpPr>
        <p:spPr>
          <a:xfrm>
            <a:off x="791811" y="5482801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97F28-3117-7DFF-68BF-528D9695F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482" y="2966694"/>
            <a:ext cx="4949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DFBF1-3A94-E72C-A6EE-DFA0650719F6}"/>
              </a:ext>
            </a:extLst>
          </p:cNvPr>
          <p:cNvSpPr txBox="1"/>
          <p:nvPr/>
        </p:nvSpPr>
        <p:spPr>
          <a:xfrm>
            <a:off x="7947878" y="2907264"/>
            <a:ext cx="32792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[Omar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Benjelloun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Natasha Noy: Google Dataset Search by the Numbers,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https://arxiv.org/pdf/2006.06894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FB927C-F0E4-B0A5-933E-F5F136A6D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776" y="3709983"/>
            <a:ext cx="3008154" cy="16982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8452E3-B635-86EA-1C1D-1DFDE3366A4A}"/>
              </a:ext>
            </a:extLst>
          </p:cNvPr>
          <p:cNvSpPr txBox="1"/>
          <p:nvPr/>
        </p:nvSpPr>
        <p:spPr>
          <a:xfrm>
            <a:off x="9283850" y="5396737"/>
            <a:ext cx="198709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500K </a:t>
            </a:r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30M datasets</a:t>
            </a:r>
            <a:endParaRPr lang="en-US" sz="1600" b="1" dirty="0">
              <a:solidFill>
                <a:srgbClr val="C40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56926-09E2-65F0-71F1-9807D1409E9B}"/>
              </a:ext>
            </a:extLst>
          </p:cNvPr>
          <p:cNvSpPr txBox="1"/>
          <p:nvPr/>
        </p:nvSpPr>
        <p:spPr>
          <a:xfrm>
            <a:off x="7890240" y="316266"/>
            <a:ext cx="25787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Recap FAIR Data Principles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Data Provenance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64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4081</Words>
  <Application>Microsoft Office PowerPoint</Application>
  <PresentationFormat>Widescreen</PresentationFormat>
  <Paragraphs>577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- 10 Distributed Storage</dc:title>
  <dc:creator>Matthias Boehm</dc:creator>
  <cp:lastModifiedBy>Matthias Boehm</cp:lastModifiedBy>
  <cp:revision>759</cp:revision>
  <cp:lastPrinted>2021-03-24T16:10:50Z</cp:lastPrinted>
  <dcterms:created xsi:type="dcterms:W3CDTF">2023-02-25T13:39:16Z</dcterms:created>
  <dcterms:modified xsi:type="dcterms:W3CDTF">2025-12-18T20:38:49Z</dcterms:modified>
</cp:coreProperties>
</file>