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58"/>
  </p:notesMasterIdLst>
  <p:sldIdLst>
    <p:sldId id="359" r:id="rId3"/>
    <p:sldId id="532" r:id="rId4"/>
    <p:sldId id="533" r:id="rId5"/>
    <p:sldId id="488" r:id="rId6"/>
    <p:sldId id="394" r:id="rId7"/>
    <p:sldId id="491" r:id="rId8"/>
    <p:sldId id="490" r:id="rId9"/>
    <p:sldId id="398" r:id="rId10"/>
    <p:sldId id="425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9" r:id="rId20"/>
    <p:sldId id="493" r:id="rId21"/>
    <p:sldId id="444" r:id="rId22"/>
    <p:sldId id="445" r:id="rId23"/>
    <p:sldId id="446" r:id="rId24"/>
    <p:sldId id="447" r:id="rId25"/>
    <p:sldId id="507" r:id="rId26"/>
    <p:sldId id="475" r:id="rId27"/>
    <p:sldId id="499" r:id="rId28"/>
    <p:sldId id="477" r:id="rId29"/>
    <p:sldId id="508" r:id="rId30"/>
    <p:sldId id="494" r:id="rId31"/>
    <p:sldId id="509" r:id="rId32"/>
    <p:sldId id="489" r:id="rId33"/>
    <p:sldId id="510" r:id="rId34"/>
    <p:sldId id="511" r:id="rId35"/>
    <p:sldId id="512" r:id="rId36"/>
    <p:sldId id="513" r:id="rId37"/>
    <p:sldId id="514" r:id="rId38"/>
    <p:sldId id="515" r:id="rId39"/>
    <p:sldId id="516" r:id="rId40"/>
    <p:sldId id="492" r:id="rId41"/>
    <p:sldId id="517" r:id="rId42"/>
    <p:sldId id="518" r:id="rId43"/>
    <p:sldId id="519" r:id="rId44"/>
    <p:sldId id="520" r:id="rId45"/>
    <p:sldId id="521" r:id="rId46"/>
    <p:sldId id="522" r:id="rId47"/>
    <p:sldId id="523" r:id="rId48"/>
    <p:sldId id="531" r:id="rId49"/>
    <p:sldId id="524" r:id="rId50"/>
    <p:sldId id="525" r:id="rId51"/>
    <p:sldId id="526" r:id="rId52"/>
    <p:sldId id="527" r:id="rId53"/>
    <p:sldId id="528" r:id="rId54"/>
    <p:sldId id="529" r:id="rId55"/>
    <p:sldId id="530" r:id="rId56"/>
    <p:sldId id="427" r:id="rId57"/>
  </p:sldIdLst>
  <p:sldSz cx="12192000" cy="6858000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9" d="100"/>
          <a:sy n="79" d="100"/>
        </p:scale>
        <p:origin x="106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0A6180F-3EA1-4748-B4F4-956BB5176995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 Feb 05: 75/69 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61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Note:</a:t>
            </a:r>
            <a:r>
              <a:rPr lang="en-US" baseline="0" dirty="0"/>
              <a:t> number of layers = layer ops w/ weights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45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Note: </a:t>
            </a:r>
            <a:r>
              <a:rPr lang="en-US" dirty="0" err="1"/>
              <a:t>Nabla</a:t>
            </a:r>
            <a:r>
              <a:rPr lang="en-US" dirty="0"/>
              <a:t> vs Delta operators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679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PVLDB’2010 paper used Memcached for parameter exchange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127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592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data cleaning, normalization,</a:t>
            </a:r>
            <a:r>
              <a:rPr lang="en-US" baseline="0" dirty="0"/>
              <a:t> schema mapping</a:t>
            </a:r>
          </a:p>
          <a:p>
            <a:r>
              <a:rPr lang="en-US" baseline="0" dirty="0"/>
              <a:t>Step 2: blocking via blocking keys, sorting + window, blocking via ML / LSH</a:t>
            </a:r>
          </a:p>
          <a:p>
            <a:r>
              <a:rPr lang="en-US" baseline="0" dirty="0"/>
              <a:t>Step 3: </a:t>
            </a:r>
            <a:r>
              <a:rPr lang="en-US" baseline="0" dirty="0" err="1"/>
              <a:t>similarity+threshold</a:t>
            </a:r>
            <a:r>
              <a:rPr lang="en-US" baseline="0" dirty="0"/>
              <a:t>, ML via classification</a:t>
            </a:r>
          </a:p>
          <a:p>
            <a:r>
              <a:rPr lang="en-US" baseline="0" dirty="0"/>
              <a:t>Step 4: connected components, correlation/Markov clustering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63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2025/26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13 Distributed Machine Learning Systems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png"/><Relationship Id="rId7" Type="http://schemas.openxmlformats.org/officeDocument/2006/relationships/image" Target="../media/image20.png"/><Relationship Id="rId12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11" Type="http://schemas.openxmlformats.org/officeDocument/2006/relationships/image" Target="../media/image33.png"/><Relationship Id="rId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image" Target="../media/image23.png"/><Relationship Id="rId21" Type="http://schemas.openxmlformats.org/officeDocument/2006/relationships/image" Target="../media/image47.png"/><Relationship Id="rId7" Type="http://schemas.openxmlformats.org/officeDocument/2006/relationships/image" Target="../media/image17.png"/><Relationship Id="rId12" Type="http://schemas.openxmlformats.org/officeDocument/2006/relationships/image" Target="../media/image40.svg"/><Relationship Id="rId17" Type="http://schemas.openxmlformats.org/officeDocument/2006/relationships/image" Target="../media/image44.png"/><Relationship Id="rId2" Type="http://schemas.openxmlformats.org/officeDocument/2006/relationships/image" Target="../media/image22.jpg"/><Relationship Id="rId16" Type="http://schemas.openxmlformats.org/officeDocument/2006/relationships/image" Target="../media/image43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5" Type="http://schemas.openxmlformats.org/officeDocument/2006/relationships/image" Target="../media/image25.png"/><Relationship Id="rId10" Type="http://schemas.openxmlformats.org/officeDocument/2006/relationships/image" Target="../media/image32.png"/><Relationship Id="rId19" Type="http://schemas.openxmlformats.org/officeDocument/2006/relationships/image" Target="../media/image46.jpg"/><Relationship Id="rId4" Type="http://schemas.openxmlformats.org/officeDocument/2006/relationships/image" Target="../media/image24.png"/><Relationship Id="rId9" Type="http://schemas.openxmlformats.org/officeDocument/2006/relationships/image" Target="../media/image19.svg"/><Relationship Id="rId14" Type="http://schemas.openxmlformats.org/officeDocument/2006/relationships/image" Target="../media/image42.svg"/><Relationship Id="rId2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9.png"/><Relationship Id="rId7" Type="http://schemas.openxmlformats.org/officeDocument/2006/relationships/image" Target="../media/image32.png"/><Relationship Id="rId2" Type="http://schemas.openxmlformats.org/officeDocument/2006/relationships/hyperlink" Target="https://huggingface.co/model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38.png"/><Relationship Id="rId4" Type="http://schemas.openxmlformats.org/officeDocument/2006/relationships/image" Target="../media/image50.sv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mboehm7.github.io/teaching/ws2425_dia/ExamDIA_v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boehm7.github.io/teaching/ws2324_dia/ExamDIA_v1.pdf" TargetMode="External"/><Relationship Id="rId5" Type="http://schemas.openxmlformats.org/officeDocument/2006/relationships/hyperlink" Target="https://mboehm7.github.io/teaching/ws2122_dia/ExamDIA_v1.pdf" TargetMode="External"/><Relationship Id="rId4" Type="http://schemas.openxmlformats.org/officeDocument/2006/relationships/hyperlink" Target="https://mboehm7.github.io/teaching/ws2021_dia/ExamDIA_v1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13 Distributed Machine Learning Systems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Jan 29, 2026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8780C-EEE3-7A56-14B4-A0D0225E73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Algorithms and Models</a:t>
            </a:r>
          </a:p>
          <a:p>
            <a:pPr lvl="1"/>
            <a:r>
              <a:rPr lang="en-US" dirty="0"/>
              <a:t>Success across data and application domains</a:t>
            </a:r>
            <a:br>
              <a:rPr lang="en-US" dirty="0"/>
            </a:br>
            <a:r>
              <a:rPr lang="en-US" dirty="0"/>
              <a:t>(e.g., health care, finance, transport, production) </a:t>
            </a:r>
          </a:p>
          <a:p>
            <a:pPr lvl="1"/>
            <a:r>
              <a:rPr lang="en-US" dirty="0"/>
              <a:t>More complex models which leverage large data</a:t>
            </a:r>
          </a:p>
          <a:p>
            <a:pPr lvl="5"/>
            <a:endParaRPr lang="en-US" sz="300" dirty="0"/>
          </a:p>
          <a:p>
            <a:r>
              <a:rPr lang="en-US" dirty="0"/>
              <a:t>Availability of </a:t>
            </a:r>
            <a:r>
              <a:rPr lang="en-US" dirty="0">
                <a:solidFill>
                  <a:srgbClr val="7889FB"/>
                </a:solidFill>
              </a:rPr>
              <a:t>Large Data</a:t>
            </a:r>
            <a:r>
              <a:rPr lang="en-US" dirty="0"/>
              <a:t> Collections</a:t>
            </a:r>
          </a:p>
          <a:p>
            <a:pPr lvl="1"/>
            <a:r>
              <a:rPr lang="en-US" dirty="0"/>
              <a:t>Increasing automation and monitoring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data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(simplified by cloud computing &amp; services, annotation services)</a:t>
            </a:r>
            <a:endParaRPr lang="en-US" dirty="0"/>
          </a:p>
          <a:p>
            <a:pPr lvl="1"/>
            <a:r>
              <a:rPr lang="en-US" dirty="0"/>
              <a:t>Feedback loops, </a:t>
            </a:r>
            <a:r>
              <a:rPr lang="en-US" b="1" dirty="0">
                <a:solidFill>
                  <a:schemeClr val="accent1"/>
                </a:solidFill>
              </a:rPr>
              <a:t>simulation/data prog./augmentation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>
                <a:sym typeface="Wingdings" panose="05000000000000000000" pitchFamily="2" charset="2"/>
              </a:rPr>
              <a:t> Trend: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self-supervised learning </a:t>
            </a:r>
            <a:r>
              <a:rPr lang="en-US" dirty="0">
                <a:sym typeface="Wingdings" panose="05000000000000000000" pitchFamily="2" charset="2"/>
              </a:rPr>
              <a:t>(*-GPT-x)</a:t>
            </a:r>
          </a:p>
          <a:p>
            <a:pPr lvl="5"/>
            <a:endParaRPr lang="en-US" sz="300" dirty="0"/>
          </a:p>
          <a:p>
            <a:r>
              <a:rPr lang="en-US" dirty="0">
                <a:solidFill>
                  <a:srgbClr val="7889FB"/>
                </a:solidFill>
              </a:rPr>
              <a:t>HW &amp; SW </a:t>
            </a:r>
            <a:r>
              <a:rPr lang="en-US" dirty="0"/>
              <a:t>Advancements</a:t>
            </a:r>
          </a:p>
          <a:p>
            <a:pPr lvl="1"/>
            <a:r>
              <a:rPr lang="en-US" dirty="0"/>
              <a:t>Higher performance of hardware and infrastructure (cloud)</a:t>
            </a:r>
          </a:p>
          <a:p>
            <a:pPr lvl="1"/>
            <a:r>
              <a:rPr lang="en-US" dirty="0"/>
              <a:t>Open-source large-scale computation frameworks, </a:t>
            </a:r>
            <a:br>
              <a:rPr lang="en-US" dirty="0"/>
            </a:br>
            <a:r>
              <a:rPr lang="en-US" dirty="0"/>
              <a:t>ML systems, and vendor-provides libraries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E8A0F-1FA7-B7E6-31EB-8F1C8CEB60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Driving Factors for ML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6AC77A-B25A-CEE0-3CA6-DB17899B263C}"/>
              </a:ext>
            </a:extLst>
          </p:cNvPr>
          <p:cNvGrpSpPr/>
          <p:nvPr/>
        </p:nvGrpSpPr>
        <p:grpSpPr>
          <a:xfrm>
            <a:off x="9914637" y="2825931"/>
            <a:ext cx="1863215" cy="1313227"/>
            <a:chOff x="6931739" y="2792364"/>
            <a:chExt cx="1863215" cy="13132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01FF26-3C42-FBA0-5D58-24E1AFAA4C46}"/>
                </a:ext>
              </a:extLst>
            </p:cNvPr>
            <p:cNvSpPr txBox="1"/>
            <p:nvPr/>
          </p:nvSpPr>
          <p:spPr>
            <a:xfrm>
              <a:off x="7517695" y="3136491"/>
              <a:ext cx="6175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57A3D5-40F5-2C4C-D077-42639E4EF146}"/>
                </a:ext>
              </a:extLst>
            </p:cNvPr>
            <p:cNvSpPr txBox="1"/>
            <p:nvPr/>
          </p:nvSpPr>
          <p:spPr>
            <a:xfrm>
              <a:off x="8047703" y="3731342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00504B-B487-3E34-6B2D-00DAF7DB70A9}"/>
                </a:ext>
              </a:extLst>
            </p:cNvPr>
            <p:cNvSpPr txBox="1"/>
            <p:nvPr/>
          </p:nvSpPr>
          <p:spPr>
            <a:xfrm>
              <a:off x="6931739" y="3736259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A91892-BDF4-399E-904A-07F9F00D248F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8190270" y="3342967"/>
              <a:ext cx="231059" cy="38837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237103D-EA6C-D758-D5E3-59DBBDD41BCB}"/>
                </a:ext>
              </a:extLst>
            </p:cNvPr>
            <p:cNvCxnSpPr>
              <a:cxnSpLocks/>
              <a:stCxn id="6" idx="1"/>
              <a:endCxn id="7" idx="3"/>
            </p:cNvCxnSpPr>
            <p:nvPr/>
          </p:nvCxnSpPr>
          <p:spPr>
            <a:xfrm flipH="1">
              <a:off x="7678990" y="3916008"/>
              <a:ext cx="368713" cy="491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2E19C8-4A9B-F564-6E11-44C35B3677ED}"/>
                </a:ext>
              </a:extLst>
            </p:cNvPr>
            <p:cNvCxnSpPr>
              <a:cxnSpLocks/>
              <a:stCxn id="7" idx="0"/>
              <a:endCxn id="5" idx="1"/>
            </p:cNvCxnSpPr>
            <p:nvPr/>
          </p:nvCxnSpPr>
          <p:spPr>
            <a:xfrm flipV="1">
              <a:off x="7305365" y="3321157"/>
              <a:ext cx="212330" cy="415102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69D060-AB40-F5E0-9B27-1B440D8DD2B0}"/>
                </a:ext>
              </a:extLst>
            </p:cNvPr>
            <p:cNvSpPr txBox="1"/>
            <p:nvPr/>
          </p:nvSpPr>
          <p:spPr>
            <a:xfrm>
              <a:off x="6990733" y="2792364"/>
              <a:ext cx="175014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Feedback Loop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416741C-E65D-4386-6E98-B97C328A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720" y="1355901"/>
            <a:ext cx="2182857" cy="12382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7BB179-F48D-6D41-F426-7CF4E875D74A}"/>
              </a:ext>
            </a:extLst>
          </p:cNvPr>
          <p:cNvSpPr txBox="1"/>
          <p:nvPr/>
        </p:nvSpPr>
        <p:spPr>
          <a:xfrm>
            <a:off x="7603049" y="1042686"/>
            <a:ext cx="204282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Andrew Ng’14]</a:t>
            </a:r>
          </a:p>
        </p:txBody>
      </p:sp>
      <p:pic>
        <p:nvPicPr>
          <p:cNvPr id="14" name="Picture 10" descr="http://www.nersc.gov/assets/ImageGallery/Computational-Systems/_resampled/resizedimage250247-Magellan1.jpg">
            <a:extLst>
              <a:ext uri="{FF2B5EF4-FFF2-40B4-BE49-F238E27FC236}">
                <a16:creationId xmlns:a16="http://schemas.microsoft.com/office/drawing/2014/main" id="{8DEA7B85-BEAE-4C49-23E5-5EC8B631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289" y="4477441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E8A2F4-6FAA-31BE-53A4-C8488B9C2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48" y="5132814"/>
            <a:ext cx="1032611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26FFC-C99E-5E53-E84C-CC95EDA800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Stack of ML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E5D44-3D81-3A9A-C4FD-B31EA1E89C62}"/>
              </a:ext>
            </a:extLst>
          </p:cNvPr>
          <p:cNvSpPr/>
          <p:nvPr/>
        </p:nvSpPr>
        <p:spPr>
          <a:xfrm>
            <a:off x="3580124" y="1844538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Apps &amp; Algorithms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97AA3B-4BAC-118D-DBBA-1460E23EB6CC}"/>
              </a:ext>
            </a:extLst>
          </p:cNvPr>
          <p:cNvSpPr/>
          <p:nvPr/>
        </p:nvSpPr>
        <p:spPr>
          <a:xfrm>
            <a:off x="3585039" y="2513132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Language Abstractions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F4377-AEE8-2FDE-21CF-402FA3C38AD7}"/>
              </a:ext>
            </a:extLst>
          </p:cNvPr>
          <p:cNvSpPr/>
          <p:nvPr/>
        </p:nvSpPr>
        <p:spPr>
          <a:xfrm>
            <a:off x="3580122" y="3181727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Fault Tolerance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99FAA-BF27-449B-8C54-7153EB865331}"/>
              </a:ext>
            </a:extLst>
          </p:cNvPr>
          <p:cNvSpPr/>
          <p:nvPr/>
        </p:nvSpPr>
        <p:spPr>
          <a:xfrm>
            <a:off x="3580121" y="3850321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Execution Strategies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A12EA-E7C4-831D-EBA0-FD9C5044D4BF}"/>
              </a:ext>
            </a:extLst>
          </p:cNvPr>
          <p:cNvSpPr/>
          <p:nvPr/>
        </p:nvSpPr>
        <p:spPr>
          <a:xfrm>
            <a:off x="3585039" y="4518915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Representations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C9CDDD-C910-D852-96AD-804083B3A7C2}"/>
              </a:ext>
            </a:extLst>
          </p:cNvPr>
          <p:cNvSpPr/>
          <p:nvPr/>
        </p:nvSpPr>
        <p:spPr>
          <a:xfrm>
            <a:off x="3585039" y="5187509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HW &amp; 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9E6A4-E6FD-A06D-39F6-C538B93265E3}"/>
              </a:ext>
            </a:extLst>
          </p:cNvPr>
          <p:cNvSpPr txBox="1"/>
          <p:nvPr/>
        </p:nvSpPr>
        <p:spPr>
          <a:xfrm>
            <a:off x="6505218" y="2424644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Eager interpretation, lazy evaluation,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compilation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93580-4BC4-12A0-83E6-7CEFA027D6EF}"/>
              </a:ext>
            </a:extLst>
          </p:cNvPr>
          <p:cNvSpPr txBox="1"/>
          <p:nvPr/>
        </p:nvSpPr>
        <p:spPr>
          <a:xfrm>
            <a:off x="6510133" y="3107987"/>
            <a:ext cx="30873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Approximation, lineage,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checkpointing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checksums, ECC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B2FF9-4F19-7F25-1CFD-D74A686CD4FE}"/>
              </a:ext>
            </a:extLst>
          </p:cNvPr>
          <p:cNvSpPr txBox="1"/>
          <p:nvPr/>
        </p:nvSpPr>
        <p:spPr>
          <a:xfrm>
            <a:off x="6510134" y="1751132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Supervised, unsupervised, RL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algebra, libs,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B7BBB-EE21-0949-431A-81D02FD94B6C}"/>
              </a:ext>
            </a:extLst>
          </p:cNvPr>
          <p:cNvSpPr txBox="1"/>
          <p:nvPr/>
        </p:nvSpPr>
        <p:spPr>
          <a:xfrm>
            <a:off x="6500300" y="3756914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Local, distributed, cloud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(data, task, parameter server)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AFB55-DF50-05E2-DDBF-23E527290B8C}"/>
              </a:ext>
            </a:extLst>
          </p:cNvPr>
          <p:cNvSpPr txBox="1"/>
          <p:nvPr/>
        </p:nvSpPr>
        <p:spPr>
          <a:xfrm>
            <a:off x="6505215" y="4430424"/>
            <a:ext cx="309187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Dense &amp; sparse tensor/matrix;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compress, partition, cache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1916ED-060D-F974-8861-9647CC26A8C2}"/>
              </a:ext>
            </a:extLst>
          </p:cNvPr>
          <p:cNvSpPr txBox="1"/>
          <p:nvPr/>
        </p:nvSpPr>
        <p:spPr>
          <a:xfrm>
            <a:off x="6500298" y="5103934"/>
            <a:ext cx="26792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CPUs, NUMA, GPUs, FPGAs, ASICs, RDMA, SSD/NVM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0BF05-323B-8D5A-6C7D-33260E102864}"/>
              </a:ext>
            </a:extLst>
          </p:cNvPr>
          <p:cNvSpPr txBox="1"/>
          <p:nvPr/>
        </p:nvSpPr>
        <p:spPr>
          <a:xfrm>
            <a:off x="1899597" y="1051965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Hyper-parameter Tuning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73978B-ABE4-F4F7-8276-E0A7152C120F}"/>
              </a:ext>
            </a:extLst>
          </p:cNvPr>
          <p:cNvSpPr txBox="1"/>
          <p:nvPr/>
        </p:nvSpPr>
        <p:spPr>
          <a:xfrm>
            <a:off x="762701" y="1906131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and Feature Selection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168D8-91E6-AED6-7F89-A1455A3EA82B}"/>
              </a:ext>
            </a:extLst>
          </p:cNvPr>
          <p:cNvSpPr txBox="1"/>
          <p:nvPr/>
        </p:nvSpPr>
        <p:spPr>
          <a:xfrm>
            <a:off x="708622" y="3778685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Preparation 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one-hot, binning)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3E9A0E-0124-7C68-D7CD-3A55A5FD7834}"/>
              </a:ext>
            </a:extLst>
          </p:cNvPr>
          <p:cNvSpPr txBox="1"/>
          <p:nvPr/>
        </p:nvSpPr>
        <p:spPr>
          <a:xfrm>
            <a:off x="703705" y="4810042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&amp; Data Cleaning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32A9F-BD7A-F8CB-3CCA-51C1B934C6E2}"/>
              </a:ext>
            </a:extLst>
          </p:cNvPr>
          <p:cNvSpPr txBox="1"/>
          <p:nvPr/>
        </p:nvSpPr>
        <p:spPr>
          <a:xfrm>
            <a:off x="698789" y="2835280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Programming &amp; Augmentation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8AD9A-DE5A-1F2C-DA4E-6F8CBF48BFCC}"/>
              </a:ext>
            </a:extLst>
          </p:cNvPr>
          <p:cNvSpPr txBox="1"/>
          <p:nvPr/>
        </p:nvSpPr>
        <p:spPr>
          <a:xfrm>
            <a:off x="3588255" y="916176"/>
            <a:ext cx="27825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37BDBD-2518-1062-B849-C1A58D5A255D}"/>
              </a:ext>
            </a:extLst>
          </p:cNvPr>
          <p:cNvSpPr txBox="1"/>
          <p:nvPr/>
        </p:nvSpPr>
        <p:spPr>
          <a:xfrm>
            <a:off x="5951745" y="700954"/>
            <a:ext cx="18238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&amp; Debugging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E7AC81-5788-E8FB-0587-9E4DEB08336C}"/>
              </a:ext>
            </a:extLst>
          </p:cNvPr>
          <p:cNvSpPr txBox="1"/>
          <p:nvPr/>
        </p:nvSpPr>
        <p:spPr>
          <a:xfrm>
            <a:off x="8069266" y="697316"/>
            <a:ext cx="200577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 &amp; Scoring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ACB037-9708-0316-56FF-2408A5F8A9CC}"/>
              </a:ext>
            </a:extLst>
          </p:cNvPr>
          <p:cNvSpPr txBox="1"/>
          <p:nvPr/>
        </p:nvSpPr>
        <p:spPr>
          <a:xfrm>
            <a:off x="9374664" y="2616954"/>
            <a:ext cx="2523868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accuracy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performance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resource requirements</a:t>
            </a:r>
          </a:p>
          <a:p>
            <a:pPr algn="ctr"/>
            <a:r>
              <a:rPr lang="en-A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Specialization &amp; Heterogeneity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BABA6A-E5E4-4743-6795-D711898110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Memory- vs Compute-intensive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CPU:</a:t>
            </a:r>
            <a:r>
              <a:rPr lang="en-US" dirty="0"/>
              <a:t> dense/sparse, large mem, high mem-bandwidth, moderate compute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GPU:</a:t>
            </a:r>
            <a:r>
              <a:rPr lang="en-US" dirty="0"/>
              <a:t> dense, small mem, slow PCI, very high bandwidth/compute</a:t>
            </a:r>
            <a:endParaRPr lang="en-US" sz="700" dirty="0"/>
          </a:p>
          <a:p>
            <a:r>
              <a:rPr lang="en-US" dirty="0">
                <a:solidFill>
                  <a:srgbClr val="7889FB"/>
                </a:solidFill>
              </a:rPr>
              <a:t>Graphics Processing Units</a:t>
            </a:r>
            <a:r>
              <a:rPr lang="en-US" dirty="0"/>
              <a:t> (GPUs) </a:t>
            </a:r>
          </a:p>
          <a:p>
            <a:pPr lvl="1"/>
            <a:r>
              <a:rPr lang="en-US" dirty="0"/>
              <a:t>Extensively used for deep learning training and scoring</a:t>
            </a:r>
          </a:p>
          <a:p>
            <a:pPr lvl="1"/>
            <a:r>
              <a:rPr lang="en-US" dirty="0"/>
              <a:t>NVIDIA Volta: “tensor cores” for 4x4 mm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64 2B FMA instruction</a:t>
            </a:r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Field-Programmable Gate Arrays</a:t>
            </a:r>
            <a:r>
              <a:rPr lang="en-US" dirty="0"/>
              <a:t> (FPGAs)</a:t>
            </a:r>
          </a:p>
          <a:p>
            <a:pPr lvl="1"/>
            <a:r>
              <a:rPr lang="en-US" dirty="0"/>
              <a:t>Customizable HW accelerators for prefiltering, compression, DL</a:t>
            </a:r>
          </a:p>
          <a:p>
            <a:pPr lvl="1"/>
            <a:r>
              <a:rPr lang="en-US" dirty="0"/>
              <a:t>Examples: Microsoft Catapult/Brainwave Neural Processing Units (NPUs)</a:t>
            </a:r>
          </a:p>
          <a:p>
            <a:r>
              <a:rPr lang="en-US" dirty="0">
                <a:solidFill>
                  <a:srgbClr val="7889FB"/>
                </a:solidFill>
              </a:rPr>
              <a:t>Application-Specific Integrated Circuits</a:t>
            </a:r>
            <a:r>
              <a:rPr lang="en-US" dirty="0"/>
              <a:t> (ASIC)</a:t>
            </a:r>
          </a:p>
          <a:p>
            <a:pPr lvl="1"/>
            <a:r>
              <a:rPr lang="en-US" dirty="0"/>
              <a:t>Spectrum of chips: DL accelerators to computer vision</a:t>
            </a:r>
          </a:p>
          <a:p>
            <a:pPr lvl="1"/>
            <a:r>
              <a:rPr lang="en-US" dirty="0"/>
              <a:t>Examples: Google TPUs (64K 2B FMA), NVIDIA DLA, Intel NNP, IBM </a:t>
            </a:r>
            <a:r>
              <a:rPr lang="en-US" dirty="0" err="1"/>
              <a:t>TrueNorth</a:t>
            </a:r>
            <a:endParaRPr lang="en-US" dirty="0"/>
          </a:p>
          <a:p>
            <a:r>
              <a:rPr lang="en-US" dirty="0"/>
              <a:t>Quantum:</a:t>
            </a:r>
            <a:r>
              <a:rPr lang="en-US" b="0" dirty="0"/>
              <a:t> Examples: IBM Q (</a:t>
            </a:r>
            <a:r>
              <a:rPr lang="en-US" b="0" dirty="0" err="1"/>
              <a:t>Qiskit</a:t>
            </a:r>
            <a:r>
              <a:rPr lang="en-US" b="0" dirty="0"/>
              <a:t>), Google Sycamore (</a:t>
            </a:r>
            <a:r>
              <a:rPr lang="en-US" b="0" dirty="0" err="1"/>
              <a:t>Cirq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/>
              <a:t>TensorFlow Quantum)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85D09-861C-2D75-A8F2-80ADD0B56B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Accelerators (GPUs, FPGAs, ASICs)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13FE3C-D06F-93F2-256B-060E3E1FB3F1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2B6768-BA7F-4250-0DC3-742E6449D08C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A09E06-4A2B-C7B7-0317-9CDA97A82D10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064E35-F5C6-23A2-A886-7A83DE81BF95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67EAEA-B3F2-5EF2-9E4F-AB67D08FF607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C7F7ED-4073-42F8-0ED5-4056E7DA1B58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92C5BD-FA1B-32AB-9A35-F014CDDE4233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DEC369-98E0-16AF-C0F5-FCC93D1E6EA5}"/>
              </a:ext>
            </a:extLst>
          </p:cNvPr>
          <p:cNvGrpSpPr/>
          <p:nvPr/>
        </p:nvGrpSpPr>
        <p:grpSpPr>
          <a:xfrm>
            <a:off x="7959091" y="1316899"/>
            <a:ext cx="2448233" cy="1785206"/>
            <a:chOff x="5525729" y="1563968"/>
            <a:chExt cx="2448233" cy="178520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C9D4A06-580D-7C0C-48A2-D22F0A21C233}"/>
                </a:ext>
              </a:extLst>
            </p:cNvPr>
            <p:cNvCxnSpPr/>
            <p:nvPr/>
          </p:nvCxnSpPr>
          <p:spPr>
            <a:xfrm flipV="1">
              <a:off x="6027174" y="1563968"/>
              <a:ext cx="0" cy="13955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B4A2A31-4C3E-BB22-8225-682F31BE521B}"/>
                </a:ext>
              </a:extLst>
            </p:cNvPr>
            <p:cNvCxnSpPr/>
            <p:nvPr/>
          </p:nvCxnSpPr>
          <p:spPr>
            <a:xfrm>
              <a:off x="6027174" y="2959510"/>
              <a:ext cx="184846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6F9DBA-6C20-C678-3CF2-7F7776B0C62B}"/>
                </a:ext>
              </a:extLst>
            </p:cNvPr>
            <p:cNvSpPr txBox="1"/>
            <p:nvPr/>
          </p:nvSpPr>
          <p:spPr>
            <a:xfrm>
              <a:off x="5525729" y="2251873"/>
              <a:ext cx="432619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A4AEDE-E793-0BEE-1D95-985FE123852F}"/>
                </a:ext>
              </a:extLst>
            </p:cNvPr>
            <p:cNvSpPr txBox="1"/>
            <p:nvPr/>
          </p:nvSpPr>
          <p:spPr>
            <a:xfrm>
              <a:off x="5845278" y="2995231"/>
              <a:ext cx="2128684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7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Intensity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1EF377-387E-4C4F-B235-8E1A196F364C}"/>
                </a:ext>
              </a:extLst>
            </p:cNvPr>
            <p:cNvCxnSpPr/>
            <p:nvPr/>
          </p:nvCxnSpPr>
          <p:spPr>
            <a:xfrm flipV="1">
              <a:off x="6027174" y="1720645"/>
              <a:ext cx="796413" cy="1238865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C55BF7-01D0-44AF-EFA4-BD07D6A2F93B}"/>
                </a:ext>
              </a:extLst>
            </p:cNvPr>
            <p:cNvCxnSpPr/>
            <p:nvPr/>
          </p:nvCxnSpPr>
          <p:spPr>
            <a:xfrm flipH="1">
              <a:off x="6823587" y="1720645"/>
              <a:ext cx="1052052" cy="0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B1C5E2-430B-1A88-956A-3A559DDF55A8}"/>
                </a:ext>
              </a:extLst>
            </p:cNvPr>
            <p:cNvSpPr/>
            <p:nvPr/>
          </p:nvSpPr>
          <p:spPr>
            <a:xfrm>
              <a:off x="6154067" y="2391856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DE718C-DC3A-F8C1-BB6D-4F35780D059A}"/>
                </a:ext>
              </a:extLst>
            </p:cNvPr>
            <p:cNvSpPr/>
            <p:nvPr/>
          </p:nvSpPr>
          <p:spPr>
            <a:xfrm>
              <a:off x="7525668" y="1629854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1EAFFC-9051-D689-32B4-C86725AE8521}"/>
                </a:ext>
              </a:extLst>
            </p:cNvPr>
            <p:cNvSpPr txBox="1"/>
            <p:nvPr/>
          </p:nvSpPr>
          <p:spPr>
            <a:xfrm>
              <a:off x="6666273" y="2109994"/>
              <a:ext cx="108154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Roofline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8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7F6B10-B7BE-2EE6-E191-A897DD4B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ML- vs DL-centric Systems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ML:</a:t>
            </a:r>
            <a:r>
              <a:rPr lang="en-US" dirty="0"/>
              <a:t> dense and sparse matrices or tensors, different sparse </a:t>
            </a:r>
            <a:br>
              <a:rPr lang="en-US" dirty="0"/>
            </a:br>
            <a:r>
              <a:rPr lang="en-US" dirty="0"/>
              <a:t>formats (CSR, CSC, COO), frames (heterogeneous)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DL:</a:t>
            </a:r>
            <a:r>
              <a:rPr lang="en-US" dirty="0"/>
              <a:t> mostly dense tensors, </a:t>
            </a:r>
            <a:br>
              <a:rPr lang="en-US" dirty="0"/>
            </a:br>
            <a:r>
              <a:rPr lang="en-US" dirty="0"/>
              <a:t>relies on embeddings for NLP, graphs</a:t>
            </a:r>
          </a:p>
          <a:p>
            <a:pPr lvl="2"/>
            <a:endParaRPr lang="en-US" sz="1200" dirty="0"/>
          </a:p>
          <a:p>
            <a:r>
              <a:rPr lang="en-US" dirty="0"/>
              <a:t>Data-Parallel Operations for ML</a:t>
            </a:r>
          </a:p>
          <a:p>
            <a:pPr lvl="1"/>
            <a:r>
              <a:rPr lang="en-US" dirty="0"/>
              <a:t>Distributed matrices: </a:t>
            </a:r>
            <a:r>
              <a:rPr lang="en-US" dirty="0">
                <a:latin typeface="Consolas" panose="020B0609020204030204" pitchFamily="49" charset="0"/>
              </a:rPr>
              <a:t>RDD&lt;</a:t>
            </a:r>
            <a:r>
              <a:rPr lang="en-US" dirty="0" err="1">
                <a:latin typeface="Consolas" panose="020B0609020204030204" pitchFamily="49" charset="0"/>
              </a:rPr>
              <a:t>MatrixIndexes,MatrixBlock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Data properties: </a:t>
            </a:r>
            <a:r>
              <a:rPr lang="en-US" b="1" dirty="0">
                <a:solidFill>
                  <a:srgbClr val="7889FB"/>
                </a:solidFill>
              </a:rPr>
              <a:t>distributed caching</a:t>
            </a:r>
            <a:r>
              <a:rPr lang="en-US" dirty="0"/>
              <a:t>,  </a:t>
            </a:r>
            <a:r>
              <a:rPr lang="en-US" b="1" dirty="0">
                <a:solidFill>
                  <a:srgbClr val="7889FB"/>
                </a:solidFill>
              </a:rPr>
              <a:t>partitioning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compression</a:t>
            </a:r>
          </a:p>
          <a:p>
            <a:pPr lvl="2"/>
            <a:endParaRPr lang="en-US" sz="1200" dirty="0"/>
          </a:p>
          <a:p>
            <a:r>
              <a:rPr lang="en-US" dirty="0"/>
              <a:t>Lossy Compression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Acc/Perf-Tradeoff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Sparsification</a:t>
            </a:r>
            <a:r>
              <a:rPr lang="en-US" dirty="0">
                <a:sym typeface="Wingdings" panose="05000000000000000000" pitchFamily="2" charset="2"/>
              </a:rPr>
              <a:t> (reduce non-zero values)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Quantization (reduce value domain), learned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types: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bfloat16</a:t>
            </a:r>
            <a:r>
              <a:rPr lang="en-US" dirty="0">
                <a:sym typeface="Wingdings" panose="05000000000000000000" pitchFamily="2" charset="2"/>
              </a:rPr>
              <a:t>, Intel </a:t>
            </a:r>
            <a:r>
              <a:rPr lang="en-US" dirty="0" err="1">
                <a:sym typeface="Wingdings" panose="05000000000000000000" pitchFamily="2" charset="2"/>
              </a:rPr>
              <a:t>Flexpoint</a:t>
            </a:r>
            <a:r>
              <a:rPr lang="en-US" dirty="0">
                <a:sym typeface="Wingdings" panose="05000000000000000000" pitchFamily="2" charset="2"/>
              </a:rPr>
              <a:t> (mantissa, exp)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72C46-9229-68D2-B379-5D61950AD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23970-67B5-9682-9D11-5E58635E139A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E379F3-9143-EF31-D9A8-21598C01AAC2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FF2CD4-68B0-76A9-6357-79FE536C1DEA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A71C43-B33A-F6DD-9392-708F3E05A4C1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6AC7F-EBC3-E66C-3806-C44727A558A5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864606-4ED3-64C5-83F9-6FFEFFB441ED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EE6A02-21B3-0F7B-8812-8260A3C6F091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88EE38-CF7E-4161-EE24-E7CAD01CB975}"/>
              </a:ext>
            </a:extLst>
          </p:cNvPr>
          <p:cNvSpPr txBox="1"/>
          <p:nvPr/>
        </p:nvSpPr>
        <p:spPr>
          <a:xfrm>
            <a:off x="6811381" y="1959487"/>
            <a:ext cx="344129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Example Word Embedding: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(Berlin) </a:t>
            </a:r>
            <a:r>
              <a:rPr lang="en-AT" dirty="0">
                <a:solidFill>
                  <a:srgbClr val="000000"/>
                </a:solidFill>
                <a:latin typeface="Consolas" panose="020B0609020204030204" pitchFamily="49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(Germany)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(France) </a:t>
            </a:r>
            <a:r>
              <a:rPr lang="en-AT" dirty="0">
                <a:solidFill>
                  <a:srgbClr val="000000"/>
                </a:solidFill>
                <a:latin typeface="Consolas" panose="020B0609020204030204" pitchFamily="49" charset="0"/>
              </a:rPr>
              <a:t>≈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(Paris)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7A6E84-7284-A3C0-9CDB-A970F490BF74}"/>
              </a:ext>
            </a:extLst>
          </p:cNvPr>
          <p:cNvGrpSpPr/>
          <p:nvPr/>
        </p:nvGrpSpPr>
        <p:grpSpPr>
          <a:xfrm>
            <a:off x="7820071" y="3049260"/>
            <a:ext cx="1402889" cy="857838"/>
            <a:chOff x="7158522" y="1319753"/>
            <a:chExt cx="1402889" cy="8578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660803-9B4B-992C-C52C-E5F4C56F9815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E9CC30-3F18-A459-DB7C-FAB727216524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47E60A-7943-BBCC-56DF-E2D4C1498DB3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741BFA-018F-D028-5D95-D3CE4CC1EB5B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971523-C3AC-CD11-D8F7-BE13D0E3E39F}"/>
                </a:ext>
              </a:extLst>
            </p:cNvPr>
            <p:cNvSpPr txBox="1"/>
            <p:nvPr/>
          </p:nvSpPr>
          <p:spPr>
            <a:xfrm>
              <a:off x="7158522" y="131975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667305-2D62-9C63-DDCF-90A4FEC3C86B}"/>
                </a:ext>
              </a:extLst>
            </p:cNvPr>
            <p:cNvSpPr txBox="1"/>
            <p:nvPr/>
          </p:nvSpPr>
          <p:spPr>
            <a:xfrm>
              <a:off x="7810543" y="132132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D352EA-781B-40FE-70FA-11134F0C763D}"/>
              </a:ext>
            </a:extLst>
          </p:cNvPr>
          <p:cNvGrpSpPr/>
          <p:nvPr/>
        </p:nvGrpSpPr>
        <p:grpSpPr>
          <a:xfrm>
            <a:off x="7386921" y="4133201"/>
            <a:ext cx="2120494" cy="1690853"/>
            <a:chOff x="6920993" y="4629650"/>
            <a:chExt cx="2120494" cy="16908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F70A14-2195-6F43-2A3B-03061359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0993" y="4935509"/>
              <a:ext cx="2120494" cy="138499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3928FD-1405-CF3B-1E4A-A9CCC6CE8B2B}"/>
                </a:ext>
              </a:extLst>
            </p:cNvPr>
            <p:cNvSpPr txBox="1"/>
            <p:nvPr/>
          </p:nvSpPr>
          <p:spPr>
            <a:xfrm>
              <a:off x="7134753" y="4629650"/>
              <a:ext cx="184167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Song Han’16]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9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C928E3-BD08-1B61-124F-095D1A47D9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Batch Algorithms:</a:t>
            </a:r>
            <a:r>
              <a:rPr lang="en-US" dirty="0"/>
              <a:t> Data and Task Parallel</a:t>
            </a:r>
          </a:p>
          <a:p>
            <a:pPr lvl="1"/>
            <a:r>
              <a:rPr lang="en-US" dirty="0"/>
              <a:t>Data-parallel operations</a:t>
            </a:r>
          </a:p>
          <a:p>
            <a:pPr lvl="1"/>
            <a:r>
              <a:rPr lang="en-US" dirty="0"/>
              <a:t>Different physical operators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Mini-Batch Algorithms:</a:t>
            </a:r>
            <a:r>
              <a:rPr lang="en-US" dirty="0"/>
              <a:t> Parameter Server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Data-parallel</a:t>
            </a:r>
            <a:r>
              <a:rPr lang="en-US" dirty="0"/>
              <a:t> and model-parallel PS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Update strategies (e.g., </a:t>
            </a:r>
            <a:br>
              <a:rPr lang="en-US" dirty="0"/>
            </a:br>
            <a:r>
              <a:rPr lang="en-US" dirty="0"/>
              <a:t>async, sync, backup)</a:t>
            </a:r>
          </a:p>
          <a:p>
            <a:pPr lvl="1"/>
            <a:r>
              <a:rPr lang="en-US" dirty="0"/>
              <a:t>Data partitioning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Federated ML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(trend since 2018) </a:t>
            </a:r>
          </a:p>
          <a:p>
            <a:pPr lvl="2"/>
            <a:endParaRPr lang="en-US" sz="1200" dirty="0"/>
          </a:p>
          <a:p>
            <a:r>
              <a:rPr lang="en-US" dirty="0"/>
              <a:t>Lots of PS Decisions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Acc/Perf-Tradeoff</a:t>
            </a:r>
            <a:endParaRPr lang="en-US" sz="1200" dirty="0"/>
          </a:p>
          <a:p>
            <a:pPr lvl="1"/>
            <a:r>
              <a:rPr lang="en-US" dirty="0"/>
              <a:t>Configurations (#workers, batch size/param schedules, update type/</a:t>
            </a:r>
            <a:r>
              <a:rPr lang="en-US" dirty="0" err="1"/>
              <a:t>freq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Transfer optimizations: lossy compression, </a:t>
            </a:r>
            <a:r>
              <a:rPr lang="en-US" dirty="0" err="1"/>
              <a:t>sparsification</a:t>
            </a:r>
            <a:r>
              <a:rPr lang="en-US" dirty="0"/>
              <a:t>, residual accumulation, </a:t>
            </a:r>
            <a:br>
              <a:rPr lang="en-US" dirty="0"/>
            </a:br>
            <a:r>
              <a:rPr lang="en-US" dirty="0"/>
              <a:t>gradient clipping, and momentum corrections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9B79D-C61B-232F-C265-0A864BEE8B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Execution Strategies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BEA39F-4835-7734-C93F-B31952D57AD9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8C8EB6-57AA-CC47-DA8D-ABA7E453D426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545C34-9807-58A4-D87A-5FD6F2CA0328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E71090-42AE-08F6-4B4C-870B95BFF0C3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D07496-A0F9-2638-2DAF-7525E118D503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2356DB-80F3-9453-7C79-65D550BD1AFB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424D31-09CC-7678-0E03-02AB128E616C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72FFF83-297E-4567-BE6F-93C760F63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49" y="1159413"/>
            <a:ext cx="741075" cy="385587"/>
          </a:xfrm>
          <a:prstGeom prst="rect">
            <a:avLst/>
          </a:prstGeom>
        </p:spPr>
      </p:pic>
      <p:pic>
        <p:nvPicPr>
          <p:cNvPr id="12" name="Graphic 87">
            <a:extLst>
              <a:ext uri="{FF2B5EF4-FFF2-40B4-BE49-F238E27FC236}">
                <a16:creationId xmlns:a16="http://schemas.microsoft.com/office/drawing/2014/main" id="{82270DAD-8378-69DE-F35A-AB33A6849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9724" y="1591074"/>
            <a:ext cx="1280160" cy="308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D2D87F-5D80-664B-E420-443722842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084" y="1745102"/>
            <a:ext cx="1388669" cy="4038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58400-DAE7-330A-B1C4-C5066FCFA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373" y="2335803"/>
            <a:ext cx="3020513" cy="2618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FCE377-6D20-03DE-7853-69558794D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92" y="3393096"/>
            <a:ext cx="765094" cy="262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E683B3-D31F-2422-5391-776F646BAE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6322981" y="3779680"/>
            <a:ext cx="639447" cy="3268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589DC1-A6C9-93CF-CB5A-E9121593BC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18" y="3382886"/>
            <a:ext cx="659373" cy="561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29FA98-BFF3-F463-35BC-BF0CC75EB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99" y="3057517"/>
            <a:ext cx="1027585" cy="213035"/>
          </a:xfrm>
          <a:prstGeom prst="rect">
            <a:avLst/>
          </a:prstGeom>
        </p:spPr>
      </p:pic>
      <p:pic>
        <p:nvPicPr>
          <p:cNvPr id="19" name="Picture 2" descr="Bildergebnis für dask">
            <a:extLst>
              <a:ext uri="{FF2B5EF4-FFF2-40B4-BE49-F238E27FC236}">
                <a16:creationId xmlns:a16="http://schemas.microsoft.com/office/drawing/2014/main" id="{CE896DC1-2ECB-EAA2-CDBF-73011D963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7564" y="1326678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4896B-DFAF-42F6-F146-2EDC64CDB7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Resilience Problem</a:t>
            </a:r>
          </a:p>
          <a:p>
            <a:pPr lvl="1"/>
            <a:r>
              <a:rPr lang="en-US" dirty="0"/>
              <a:t>Increasing error rates at scale (soft/hard mem/disk/net errors)</a:t>
            </a:r>
          </a:p>
          <a:p>
            <a:pPr lvl="1"/>
            <a:r>
              <a:rPr lang="en-US" dirty="0"/>
              <a:t>Robustness for preemption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Need cost-effective resilience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Fault Tolerance </a:t>
            </a:r>
            <a:r>
              <a:rPr lang="en-US" dirty="0"/>
              <a:t>in Large-Scale Computation</a:t>
            </a:r>
          </a:p>
          <a:p>
            <a:pPr lvl="1"/>
            <a:r>
              <a:rPr lang="en-US" dirty="0"/>
              <a:t>Block replication (min=1, max=3) in distributed file systems</a:t>
            </a:r>
          </a:p>
          <a:p>
            <a:pPr lvl="1"/>
            <a:r>
              <a:rPr lang="en-US" dirty="0"/>
              <a:t>ECC; checksums for blocks, broadcast, shuffle</a:t>
            </a:r>
          </a:p>
          <a:p>
            <a:pPr lvl="1"/>
            <a:r>
              <a:rPr lang="en-US" dirty="0"/>
              <a:t>Checkpointing (MapReduce: all task outputs; Spark/DL: on request)</a:t>
            </a:r>
          </a:p>
          <a:p>
            <a:pPr lvl="1"/>
            <a:r>
              <a:rPr lang="en-US" dirty="0"/>
              <a:t>Lineage-based </a:t>
            </a:r>
            <a:r>
              <a:rPr lang="en-US" dirty="0" err="1"/>
              <a:t>recomputation</a:t>
            </a:r>
            <a:r>
              <a:rPr lang="en-US" dirty="0"/>
              <a:t> for recovery in Spark</a:t>
            </a:r>
          </a:p>
          <a:p>
            <a:pPr lvl="2"/>
            <a:endParaRPr lang="en-US" sz="1000" dirty="0"/>
          </a:p>
          <a:p>
            <a:r>
              <a:rPr lang="en-US" dirty="0">
                <a:solidFill>
                  <a:srgbClr val="7889FB"/>
                </a:solidFill>
              </a:rPr>
              <a:t>ML-specific Schemes </a:t>
            </a:r>
            <a:r>
              <a:rPr lang="en-US" b="0" dirty="0"/>
              <a:t>(exploit app characteristics)</a:t>
            </a:r>
          </a:p>
          <a:p>
            <a:pPr lvl="1"/>
            <a:r>
              <a:rPr lang="en-US" dirty="0"/>
              <a:t>Estimate contribution from lost partition to avoid stragglers</a:t>
            </a:r>
          </a:p>
          <a:p>
            <a:pPr lvl="1"/>
            <a:r>
              <a:rPr lang="en-US" dirty="0"/>
              <a:t>Example: user-defined “compensation” functions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D3C22-764F-33E9-1659-2F5F9C8FF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Fault Tolerance &amp; Resilience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BF8DA2-5349-19C5-42E5-415CA2559CAB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20F4BC-04D7-BFFA-5AA9-16433EA9214C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ACF868-11A5-452C-3F11-EFEDFE5E856F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E57388-C986-6C09-E01A-CBF6F7A403AE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78CD74-E88F-0573-F4F5-62A3ED36EBF6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577A00-FE29-6EA1-D4E7-12EE99C4C622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135E8-47AE-3B8D-EBAF-085A4CD7DAF8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618350-570C-762D-EFA7-311957EE2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77" y="1240230"/>
            <a:ext cx="2934995" cy="1830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52BF81-D781-7FCD-6D2D-44086ADBB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778" y="4753106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0A928E-C989-E9EB-3AC0-3A047A9F9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519" y="3660158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688E40-4840-36DF-47B4-72D9B5F3BE6E}"/>
              </a:ext>
            </a:extLst>
          </p:cNvPr>
          <p:cNvSpPr txBox="1"/>
          <p:nvPr/>
        </p:nvSpPr>
        <p:spPr>
          <a:xfrm>
            <a:off x="7743729" y="3610866"/>
            <a:ext cx="33719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[Bianca Schroeder, Eduardo Pinheiro, Wolf-Dietrich Weber: DRAM errors in the wild: a large-scale field study. </a:t>
            </a:r>
            <a:r>
              <a:rPr lang="en-US" sz="1400" b="1" dirty="0"/>
              <a:t>SIGMETRICS 2009</a:t>
            </a:r>
            <a:r>
              <a:rPr lang="en-US" sz="1400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B5D123-6813-AA5C-8D81-F964332E1454}"/>
              </a:ext>
            </a:extLst>
          </p:cNvPr>
          <p:cNvSpPr txBox="1"/>
          <p:nvPr/>
        </p:nvSpPr>
        <p:spPr>
          <a:xfrm>
            <a:off x="7546428" y="4585523"/>
            <a:ext cx="35692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[Sebastian </a:t>
            </a:r>
            <a:r>
              <a:rPr lang="en-US" sz="1400" dirty="0" err="1"/>
              <a:t>Schelter</a:t>
            </a:r>
            <a:r>
              <a:rPr lang="en-US" sz="1400" dirty="0"/>
              <a:t>, Stephan Ewen, Kostas </a:t>
            </a:r>
            <a:r>
              <a:rPr lang="en-US" sz="1400" dirty="0" err="1"/>
              <a:t>Tzoumas</a:t>
            </a:r>
            <a:r>
              <a:rPr lang="en-US" sz="1400" dirty="0"/>
              <a:t>, Volker </a:t>
            </a:r>
            <a:r>
              <a:rPr lang="en-US" sz="1400" dirty="0" err="1"/>
              <a:t>Markl</a:t>
            </a:r>
            <a:r>
              <a:rPr lang="en-US" sz="1400" dirty="0"/>
              <a:t>: "All roads lead to Rome": optimistic recovery for distributed iterative data processing. </a:t>
            </a:r>
            <a:r>
              <a:rPr lang="en-US" sz="1400" b="1" dirty="0"/>
              <a:t>CIKM 2013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581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630E6-6EDD-8F6E-7BC3-FA100AF71F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Optimization Scope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Eager Interpretation</a:t>
            </a:r>
            <a:r>
              <a:rPr lang="en-US" b="1" dirty="0"/>
              <a:t> </a:t>
            </a:r>
            <a:r>
              <a:rPr lang="en-US" dirty="0"/>
              <a:t>(debugging, no opt)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Lazy expression evaluation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(some opt, avoid materialization)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Program compilation</a:t>
            </a:r>
            <a:r>
              <a:rPr lang="en-US" dirty="0"/>
              <a:t> (full opt, difficult)</a:t>
            </a:r>
          </a:p>
          <a:p>
            <a:pPr lvl="2"/>
            <a:endParaRPr lang="en-US" sz="1000" dirty="0"/>
          </a:p>
          <a:p>
            <a:r>
              <a:rPr lang="en-US" dirty="0"/>
              <a:t>Optimization Objective</a:t>
            </a:r>
          </a:p>
          <a:p>
            <a:pPr lvl="1"/>
            <a:r>
              <a:rPr lang="en-US" dirty="0"/>
              <a:t>Most common: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memory constraints</a:t>
            </a:r>
          </a:p>
          <a:p>
            <a:pPr lvl="1"/>
            <a:r>
              <a:rPr lang="en-US" dirty="0"/>
              <a:t>Multi-objective: </a:t>
            </a:r>
            <a:r>
              <a:rPr lang="en-US" b="1" dirty="0">
                <a:solidFill>
                  <a:srgbClr val="7889FB"/>
                </a:solidFill>
              </a:rPr>
              <a:t>min cost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time,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acc, </a:t>
            </a:r>
            <a:r>
              <a:rPr lang="en-US" b="1" dirty="0">
                <a:solidFill>
                  <a:srgbClr val="7889FB"/>
                </a:solidFill>
              </a:rPr>
              <a:t>max acc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Trend:</a:t>
            </a:r>
            <a:r>
              <a:rPr lang="en-US" dirty="0"/>
              <a:t> Fusion and Code Generation</a:t>
            </a:r>
          </a:p>
          <a:p>
            <a:pPr lvl="1"/>
            <a:r>
              <a:rPr lang="en-US" dirty="0"/>
              <a:t>Custom fused operations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</a:t>
            </a:r>
            <a:r>
              <a:rPr lang="en-US" dirty="0" err="1"/>
              <a:t>SystemML</a:t>
            </a:r>
            <a:r>
              <a:rPr lang="en-US" dirty="0"/>
              <a:t>, Weld, Taco, </a:t>
            </a:r>
            <a:br>
              <a:rPr lang="en-US" dirty="0"/>
            </a:br>
            <a:r>
              <a:rPr lang="en-US" dirty="0"/>
              <a:t>Julia, TF XLA,TVM, </a:t>
            </a:r>
            <a:r>
              <a:rPr lang="en-US" dirty="0" err="1"/>
              <a:t>TensorRT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31ED8-9E4A-1867-B794-C6992534A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C6793E-C016-57F7-401B-633AAF9EAA9B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4AE5BB-D2E5-1DB7-C54B-A448886E5896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DC5BB6-7FCD-EE03-07A1-FC4B4BB8D885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D7269-A492-F424-948D-505E934F872A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5A6234-E776-4DF6-D395-2659E3DCFD0D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EABE8D-9A5E-B526-44A1-8D8C88CBA83C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768274-B2E1-2F19-B7F5-924FB9456D3F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2" descr="Bildergebnis für dask">
            <a:extLst>
              <a:ext uri="{FF2B5EF4-FFF2-40B4-BE49-F238E27FC236}">
                <a16:creationId xmlns:a16="http://schemas.microsoft.com/office/drawing/2014/main" id="{DD121DFA-7249-F5E7-DA5A-A5B2F7FF6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0189" y="2368445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CD4C56-6CFB-143F-BDE4-29D1B030C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369" y="4425537"/>
            <a:ext cx="964719" cy="1287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448C5B-B54C-40C3-D13E-DFC1C9ECB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804" y="4511630"/>
            <a:ext cx="4092386" cy="1115644"/>
          </a:xfrm>
          <a:prstGeom prst="rect">
            <a:avLst/>
          </a:prstGeom>
        </p:spPr>
      </p:pic>
      <p:pic>
        <p:nvPicPr>
          <p:cNvPr id="14" name="Graphic 87">
            <a:extLst>
              <a:ext uri="{FF2B5EF4-FFF2-40B4-BE49-F238E27FC236}">
                <a16:creationId xmlns:a16="http://schemas.microsoft.com/office/drawing/2014/main" id="{74CB0F0B-93C7-1EA2-9CCA-9B30641CB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4005" y="2125044"/>
            <a:ext cx="1280160" cy="308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3CE890-314B-AFCF-C269-40CACA4AC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794" y="2699521"/>
            <a:ext cx="1388669" cy="4038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2FA115-54AF-BE71-A686-92FB1F74D7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85" y="2111607"/>
            <a:ext cx="659373" cy="561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DC5E05-8D56-BD6F-91C7-AD3B86E65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31" y="1787019"/>
            <a:ext cx="1027585" cy="2130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D86141-E643-198E-6CD2-45498B2394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49" y="1342149"/>
            <a:ext cx="919781" cy="3650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B0280B-1243-E9C6-B638-E2C8C348A8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87" y="1375150"/>
            <a:ext cx="491759" cy="3811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6ED89E-E00C-BB7A-083A-C4A36CC24D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1" y="2033719"/>
            <a:ext cx="741075" cy="3855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226D19-2F13-0D32-91C5-720CB932A000}"/>
              </a:ext>
            </a:extLst>
          </p:cNvPr>
          <p:cNvSpPr txBox="1"/>
          <p:nvPr/>
        </p:nvSpPr>
        <p:spPr>
          <a:xfrm>
            <a:off x="7263405" y="4112876"/>
            <a:ext cx="29231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Sparsity-Exploiting Operator</a:t>
            </a:r>
          </a:p>
        </p:txBody>
      </p:sp>
    </p:spTree>
    <p:extLst>
      <p:ext uri="{BB962C8B-B14F-4D97-AF65-F5344CB8AC3E}">
        <p14:creationId xmlns:p14="http://schemas.microsoft.com/office/powerpoint/2010/main" val="21782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6BE9B3-E0E0-1F28-FFEA-236EFFF32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ML Algorithms (cost/benefit </a:t>
            </a:r>
            <a:r>
              <a:rPr lang="en-AT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time vs 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Unsupervised/supervised; batch/mini-batch; first/second-order ML</a:t>
            </a:r>
          </a:p>
          <a:p>
            <a:pPr lvl="1"/>
            <a:r>
              <a:rPr lang="en-US" dirty="0"/>
              <a:t>Mini-batch DL: variety of NN architectures and SGD optimizers </a:t>
            </a:r>
          </a:p>
          <a:p>
            <a:r>
              <a:rPr lang="en-US" dirty="0"/>
              <a:t>Specialized Apps: Video Analytics in </a:t>
            </a:r>
            <a:r>
              <a:rPr lang="en-US" dirty="0" err="1"/>
              <a:t>NoScope</a:t>
            </a:r>
            <a:endParaRPr lang="en-US" dirty="0"/>
          </a:p>
          <a:p>
            <a:pPr lvl="1"/>
            <a:r>
              <a:rPr lang="en-US" dirty="0"/>
              <a:t>Difference detectors / specialized </a:t>
            </a:r>
            <a:br>
              <a:rPr lang="en-US" dirty="0"/>
            </a:br>
            <a:r>
              <a:rPr lang="en-US" dirty="0"/>
              <a:t>models for “short-circuit evaluation”</a:t>
            </a:r>
          </a:p>
          <a:p>
            <a:r>
              <a:rPr lang="en-US" dirty="0" err="1"/>
              <a:t>AutoML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time vs 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 algorithms but tasks (e.g., </a:t>
            </a:r>
            <a:r>
              <a:rPr lang="en-US" b="1" dirty="0" err="1">
                <a:latin typeface="Consolas" panose="020B0609020204030204" pitchFamily="49" charset="0"/>
              </a:rPr>
              <a:t>doClassify</a:t>
            </a:r>
            <a:r>
              <a:rPr lang="en-US" dirty="0">
                <a:latin typeface="Consolas" panose="020B0609020204030204" pitchFamily="49" charset="0"/>
              </a:rPr>
              <a:t>(X, y)</a:t>
            </a:r>
            <a:r>
              <a:rPr lang="en-US" dirty="0"/>
              <a:t> + search space)</a:t>
            </a:r>
          </a:p>
          <a:p>
            <a:pPr lvl="1"/>
            <a:r>
              <a:rPr lang="en-US" dirty="0"/>
              <a:t>Examples: </a:t>
            </a:r>
            <a:r>
              <a:rPr lang="de-DE" dirty="0" err="1"/>
              <a:t>MLBase</a:t>
            </a:r>
            <a:r>
              <a:rPr lang="de-DE" dirty="0"/>
              <a:t>, Auto-WEKA, </a:t>
            </a:r>
            <a:r>
              <a:rPr lang="de-DE" dirty="0" err="1"/>
              <a:t>TuPAQ</a:t>
            </a:r>
            <a:r>
              <a:rPr lang="de-DE" dirty="0"/>
              <a:t>, Auto-</a:t>
            </a:r>
            <a:r>
              <a:rPr lang="de-DE" dirty="0" err="1"/>
              <a:t>sklearn</a:t>
            </a:r>
            <a:r>
              <a:rPr lang="de-DE" dirty="0"/>
              <a:t>, Auto-WEKA 2.0</a:t>
            </a:r>
          </a:p>
          <a:p>
            <a:pPr lvl="1"/>
            <a:r>
              <a:rPr lang="de-DE" dirty="0" err="1"/>
              <a:t>AutoML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at Microsoft Azure, Amazon AWS, Google Cloud</a:t>
            </a:r>
            <a:endParaRPr lang="en-US" dirty="0"/>
          </a:p>
          <a:p>
            <a:r>
              <a:rPr lang="en-US" dirty="0"/>
              <a:t>Data Programming and Augmentation (</a:t>
            </a:r>
            <a:r>
              <a:rPr lang="en-US" dirty="0">
                <a:solidFill>
                  <a:schemeClr val="accent1"/>
                </a:solidFill>
              </a:rPr>
              <a:t>acc?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b="1" dirty="0">
                <a:solidFill>
                  <a:srgbClr val="7889FB"/>
                </a:solidFill>
              </a:rPr>
              <a:t>noisy labels for pre-training</a:t>
            </a:r>
          </a:p>
          <a:p>
            <a:pPr lvl="1"/>
            <a:r>
              <a:rPr lang="en-US" dirty="0"/>
              <a:t>Exploit expert rules, simulation models, rotations/shifting, </a:t>
            </a:r>
            <a:br>
              <a:rPr lang="en-US" dirty="0"/>
            </a:br>
            <a:r>
              <a:rPr lang="en-US" dirty="0"/>
              <a:t>and labeling IDEs (Software 2.0)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898C7-81C8-3EB4-F832-1DD1CE1DE3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Applications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76274-F0B9-DA7C-5BC4-00C1C0781A61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19575C-F092-F7CC-41C4-C9917CE67CEA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6072CC-ACE2-883C-465B-7F6E3F468536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4C4024-5131-126A-736C-F278FE269653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7201A8-A8B9-634E-54F1-3C24220697A0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3BE252-538E-DF82-0963-EBEBF5B04820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ADD4DC-B298-D3E4-B8FD-115561C83FC2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93402-8309-1DA3-FFEF-D4E20EAE8AD6}"/>
              </a:ext>
            </a:extLst>
          </p:cNvPr>
          <p:cNvGrpSpPr/>
          <p:nvPr/>
        </p:nvGrpSpPr>
        <p:grpSpPr>
          <a:xfrm>
            <a:off x="7476084" y="4709003"/>
            <a:ext cx="3284076" cy="914824"/>
            <a:chOff x="5687768" y="5080587"/>
            <a:chExt cx="3284076" cy="914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D4F3D1-B0B0-AC2F-C123-BA65F8179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9586" y="5080587"/>
              <a:ext cx="2212258" cy="9148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3514A3-768A-AC76-CBD9-1B3B9BBDB241}"/>
                </a:ext>
              </a:extLst>
            </p:cNvPr>
            <p:cNvSpPr txBox="1"/>
            <p:nvPr/>
          </p:nvSpPr>
          <p:spPr>
            <a:xfrm>
              <a:off x="5687768" y="5168667"/>
              <a:ext cx="1032387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Credit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Jonathan Tremblay‘18]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12F73E1-E485-33DD-5CF8-414E17BD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348" y="2349181"/>
            <a:ext cx="4968704" cy="9493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897F96-65AE-0198-F607-72A3349924E9}"/>
              </a:ext>
            </a:extLst>
          </p:cNvPr>
          <p:cNvSpPr txBox="1"/>
          <p:nvPr/>
        </p:nvSpPr>
        <p:spPr>
          <a:xfrm>
            <a:off x="8836245" y="2081742"/>
            <a:ext cx="192220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Kang‘17]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A73B0E-1BB4-47E9-F698-7E36E26E9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472" y="367608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6874E2-F026-35DF-38C8-DFE70E6CBD50}"/>
              </a:ext>
            </a:extLst>
          </p:cNvPr>
          <p:cNvSpPr txBox="1"/>
          <p:nvPr/>
        </p:nvSpPr>
        <p:spPr>
          <a:xfrm>
            <a:off x="8113986" y="3519068"/>
            <a:ext cx="287868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Thornton,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Hutter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et al: Auto-WEKA: combined selection and hyperparameter optimization of classification algorithms.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540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A7FC1494-7194-BA68-851D-B8784C95D61E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CD6FA-5427-386F-6D48-0F9644A555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  <a:br>
              <a:rPr lang="en-US" dirty="0"/>
            </a:br>
            <a:r>
              <a:rPr lang="en-US" dirty="0"/>
              <a:t>including Classification of </a:t>
            </a:r>
            <a:r>
              <a:rPr lang="en-US" dirty="0" err="1"/>
              <a:t>SystemML</a:t>
            </a:r>
            <a:r>
              <a:rPr lang="en-US" dirty="0"/>
              <a:t>/</a:t>
            </a:r>
            <a:r>
              <a:rPr lang="en-US" dirty="0" err="1"/>
              <a:t>SystemDS</a:t>
            </a:r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D79B975-6BFE-E52D-B4A0-91D1923F82D6}"/>
              </a:ext>
            </a:extLst>
          </p:cNvPr>
          <p:cNvGrpSpPr/>
          <p:nvPr/>
        </p:nvGrpSpPr>
        <p:grpSpPr>
          <a:xfrm>
            <a:off x="6512051" y="4125580"/>
            <a:ext cx="4386883" cy="2531210"/>
            <a:chOff x="4691063" y="4203561"/>
            <a:chExt cx="4386883" cy="2531210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9FA53E0-B172-8C77-CC31-C83EF2BF5D08}"/>
                </a:ext>
              </a:extLst>
            </p:cNvPr>
            <p:cNvCxnSpPr>
              <a:cxnSpLocks/>
            </p:cNvCxnSpPr>
            <p:nvPr/>
          </p:nvCxnSpPr>
          <p:spPr>
            <a:xfrm>
              <a:off x="4691063" y="4203561"/>
              <a:ext cx="828673" cy="191720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F9BBF7-2804-2775-F8BE-3AC69F5C9738}"/>
                </a:ext>
              </a:extLst>
            </p:cNvPr>
            <p:cNvSpPr txBox="1"/>
            <p:nvPr/>
          </p:nvSpPr>
          <p:spPr>
            <a:xfrm>
              <a:off x="5296231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#3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5BEE189-5BF5-7695-F775-2439EB6C8316}"/>
                </a:ext>
              </a:extLst>
            </p:cNvPr>
            <p:cNvSpPr txBox="1"/>
            <p:nvPr/>
          </p:nvSpPr>
          <p:spPr>
            <a:xfrm>
              <a:off x="4943475" y="4446509"/>
              <a:ext cx="2214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Local 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(single node)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449553E-A129-2267-7EED-84E78E9C27F4}"/>
                </a:ext>
              </a:extLst>
            </p:cNvPr>
            <p:cNvSpPr txBox="1"/>
            <p:nvPr/>
          </p:nvSpPr>
          <p:spPr>
            <a:xfrm>
              <a:off x="5362575" y="4913234"/>
              <a:ext cx="2214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HW accelerators 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(GPUs, FPGAs, ASICs)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CCB2816-29F3-F183-F724-84ADE6DDB15F}"/>
                </a:ext>
              </a:extLst>
            </p:cNvPr>
            <p:cNvSpPr txBox="1"/>
            <p:nvPr/>
          </p:nvSpPr>
          <p:spPr>
            <a:xfrm>
              <a:off x="5572125" y="5736075"/>
              <a:ext cx="1843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Distributed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1883B96-3BD7-D4DF-2C38-56FC14E76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852" y="5257975"/>
              <a:ext cx="765094" cy="26231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45D2AF0-1D2A-C7BC-24DE-DCDB2DE52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78188" y="4886310"/>
              <a:ext cx="639447" cy="326899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6C19DEA-88F4-4257-CB12-E4992E5C0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948" y="4941494"/>
              <a:ext cx="659373" cy="561969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CEBE953-CA55-FAE3-2555-B043FC449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0171" y="4390438"/>
              <a:ext cx="650360" cy="4683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C4C4AB9-39E9-6E2D-05D3-9BA9BCF21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147" y="4428781"/>
              <a:ext cx="914434" cy="33148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61B9A41-5B5F-1717-9D46-D0875A47D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762" y="5576587"/>
              <a:ext cx="741075" cy="385587"/>
            </a:xfrm>
            <a:prstGeom prst="rect">
              <a:avLst/>
            </a:prstGeom>
          </p:spPr>
        </p:pic>
        <p:pic>
          <p:nvPicPr>
            <p:cNvPr id="86" name="Graphic 100">
              <a:extLst>
                <a:ext uri="{FF2B5EF4-FFF2-40B4-BE49-F238E27FC236}">
                  <a16:creationId xmlns:a16="http://schemas.microsoft.com/office/drawing/2014/main" id="{9FDA5C45-7CB7-517C-79C9-77522FD4C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75764" y="5984055"/>
              <a:ext cx="1280160" cy="308056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1A84C9E-A086-DD8D-C2BC-435EA62B9206}"/>
              </a:ext>
            </a:extLst>
          </p:cNvPr>
          <p:cNvGrpSpPr/>
          <p:nvPr/>
        </p:nvGrpSpPr>
        <p:grpSpPr>
          <a:xfrm>
            <a:off x="1956818" y="4118736"/>
            <a:ext cx="4555233" cy="2538054"/>
            <a:chOff x="135830" y="4196717"/>
            <a:chExt cx="4555233" cy="253805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11F8DC9-D5F3-BA52-77D5-DAA325CFB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259" y="5389312"/>
              <a:ext cx="919781" cy="365035"/>
            </a:xfrm>
            <a:prstGeom prst="rect">
              <a:avLst/>
            </a:prstGeom>
          </p:spPr>
        </p:pic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A5D977-1463-E368-0D9D-69436221A0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9539" y="4196717"/>
              <a:ext cx="771524" cy="188975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C13983B-E8E5-9A68-E704-DB1F8EF7EDC5}"/>
                </a:ext>
              </a:extLst>
            </p:cNvPr>
            <p:cNvSpPr txBox="1"/>
            <p:nvPr/>
          </p:nvSpPr>
          <p:spPr>
            <a:xfrm>
              <a:off x="2094592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#4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Types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D2A73C5-BC60-B298-1AC0-BAF23C592BED}"/>
                </a:ext>
              </a:extLst>
            </p:cNvPr>
            <p:cNvSpPr txBox="1"/>
            <p:nvPr/>
          </p:nvSpPr>
          <p:spPr>
            <a:xfrm>
              <a:off x="2971800" y="42845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Collections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24B8C16-503E-4FFB-1B89-3999AB8B8A15}"/>
                </a:ext>
              </a:extLst>
            </p:cNvPr>
            <p:cNvSpPr txBox="1"/>
            <p:nvPr/>
          </p:nvSpPr>
          <p:spPr>
            <a:xfrm>
              <a:off x="2971800" y="464653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Graphs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36CA76C-8656-F780-FCAC-F3C2B7D363FC}"/>
                </a:ext>
              </a:extLst>
            </p:cNvPr>
            <p:cNvSpPr txBox="1"/>
            <p:nvPr/>
          </p:nvSpPr>
          <p:spPr>
            <a:xfrm>
              <a:off x="2705100" y="5008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Matrices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1A20EB8-7DD1-D7FD-FE56-E479071FC9C6}"/>
                </a:ext>
              </a:extLst>
            </p:cNvPr>
            <p:cNvSpPr txBox="1"/>
            <p:nvPr/>
          </p:nvSpPr>
          <p:spPr>
            <a:xfrm>
              <a:off x="2562225" y="5389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Tensors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F02062C-E143-7511-FDB6-FD3626D91775}"/>
                </a:ext>
              </a:extLst>
            </p:cNvPr>
            <p:cNvSpPr txBox="1"/>
            <p:nvPr/>
          </p:nvSpPr>
          <p:spPr>
            <a:xfrm>
              <a:off x="2390775" y="5770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Frames</a:t>
              </a:r>
            </a:p>
          </p:txBody>
        </p:sp>
        <p:pic>
          <p:nvPicPr>
            <p:cNvPr id="96" name="Graphic 74">
              <a:extLst>
                <a:ext uri="{FF2B5EF4-FFF2-40B4-BE49-F238E27FC236}">
                  <a16:creationId xmlns:a16="http://schemas.microsoft.com/office/drawing/2014/main" id="{ECC07E38-0AF2-1126-91A0-E4CF0BDAF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8644" y="4621969"/>
              <a:ext cx="948844" cy="342462"/>
            </a:xfrm>
            <a:prstGeom prst="rect">
              <a:avLst/>
            </a:prstGeom>
          </p:spPr>
        </p:pic>
        <p:pic>
          <p:nvPicPr>
            <p:cNvPr id="97" name="Graphic 75">
              <a:extLst>
                <a:ext uri="{FF2B5EF4-FFF2-40B4-BE49-F238E27FC236}">
                  <a16:creationId xmlns:a16="http://schemas.microsoft.com/office/drawing/2014/main" id="{807895EB-6F28-89CC-528C-BA2158231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4453" y="4601771"/>
              <a:ext cx="380367" cy="457949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9C2F1FEB-6F8A-6E84-9ACF-1F463784C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329" y="4256067"/>
              <a:ext cx="741075" cy="385587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E240BC46-E7EE-F519-95B1-FD73B4AEC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169" y="4936787"/>
              <a:ext cx="741075" cy="385587"/>
            </a:xfrm>
            <a:prstGeom prst="rect">
              <a:avLst/>
            </a:prstGeom>
          </p:spPr>
        </p:pic>
        <p:pic>
          <p:nvPicPr>
            <p:cNvPr id="100" name="Graphic 87">
              <a:extLst>
                <a:ext uri="{FF2B5EF4-FFF2-40B4-BE49-F238E27FC236}">
                  <a16:creationId xmlns:a16="http://schemas.microsoft.com/office/drawing/2014/main" id="{D20A8CF0-12F1-1BEA-D401-720E70E2B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0231" y="5029834"/>
              <a:ext cx="1280160" cy="308056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8C1C56DD-4709-4DA9-C9D4-8917037C7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830" y="5329938"/>
              <a:ext cx="650360" cy="4683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1F98FC85-4205-B0B0-C4F0-9B9ED2EA7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94" y="5499424"/>
              <a:ext cx="659373" cy="561969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0952AFC3-1B8B-E7A0-9148-155222DF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29" y="5810547"/>
              <a:ext cx="741075" cy="385587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28A4D7C-8C6E-2257-4F6E-6CCA9D7C80A7}"/>
              </a:ext>
            </a:extLst>
          </p:cNvPr>
          <p:cNvGrpSpPr/>
          <p:nvPr/>
        </p:nvGrpSpPr>
        <p:grpSpPr>
          <a:xfrm>
            <a:off x="1927366" y="1320528"/>
            <a:ext cx="4589447" cy="2802016"/>
            <a:chOff x="106378" y="1398509"/>
            <a:chExt cx="4589447" cy="2802016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B4FCF62-7C50-AC87-0247-A46DCC7B50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5238" y="2103359"/>
              <a:ext cx="890587" cy="2097166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4B4CCB0-85CD-0428-F166-04EA922E45D7}"/>
                </a:ext>
              </a:extLst>
            </p:cNvPr>
            <p:cNvSpPr txBox="1"/>
            <p:nvPr/>
          </p:nvSpPr>
          <p:spPr>
            <a:xfrm>
              <a:off x="723900" y="1398509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#1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Language Abstraction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D12186D-7F40-1EDA-0A56-C0EA901314AD}"/>
                </a:ext>
              </a:extLst>
            </p:cNvPr>
            <p:cNvSpPr txBox="1"/>
            <p:nvPr/>
          </p:nvSpPr>
          <p:spPr>
            <a:xfrm>
              <a:off x="2557464" y="3684509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Operator Libraries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4A15C81-83D8-AC1C-B6CC-3539C5FD1ED0}"/>
                </a:ext>
              </a:extLst>
            </p:cNvPr>
            <p:cNvSpPr txBox="1"/>
            <p:nvPr/>
          </p:nvSpPr>
          <p:spPr>
            <a:xfrm>
              <a:off x="2281239" y="3179684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Algorithm Libraries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292E4E8-8324-0D16-7E4F-B00D44D1951E}"/>
                </a:ext>
              </a:extLst>
            </p:cNvPr>
            <p:cNvSpPr txBox="1"/>
            <p:nvPr/>
          </p:nvSpPr>
          <p:spPr>
            <a:xfrm>
              <a:off x="1752600" y="2665334"/>
              <a:ext cx="226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Computation Graphs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BE280BF-797C-81EF-4FD2-1B01A6AFF6EE}"/>
                </a:ext>
              </a:extLst>
            </p:cNvPr>
            <p:cNvSpPr txBox="1"/>
            <p:nvPr/>
          </p:nvSpPr>
          <p:spPr>
            <a:xfrm>
              <a:off x="1914525" y="1989059"/>
              <a:ext cx="2095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Linear Algebra Programs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E738CB0-52AE-3034-A883-0E6C6BF4F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150" y="2170178"/>
              <a:ext cx="650360" cy="468340"/>
            </a:xfrm>
            <a:prstGeom prst="rect">
              <a:avLst/>
            </a:prstGeom>
          </p:spPr>
        </p:pic>
        <p:pic>
          <p:nvPicPr>
            <p:cNvPr id="112" name="Graphic 58">
              <a:extLst>
                <a:ext uri="{FF2B5EF4-FFF2-40B4-BE49-F238E27FC236}">
                  <a16:creationId xmlns:a16="http://schemas.microsoft.com/office/drawing/2014/main" id="{8994CEE9-6CA1-2E38-812B-33A3D83B1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6231" y="1951354"/>
              <a:ext cx="1280160" cy="308056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97572B8E-9640-7574-6F0C-606EEC39F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94" y="2451424"/>
              <a:ext cx="659373" cy="561969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BE62C094-A850-54D7-7BBE-812F502B4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50" y="2690186"/>
              <a:ext cx="1027585" cy="21303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773B54D4-6BDC-9871-FC77-EE076200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603" y="3191254"/>
              <a:ext cx="530354" cy="397765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2180485D-102A-38AB-45F5-F35C12F75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78" y="3185900"/>
              <a:ext cx="914434" cy="331483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7E9B2B05-8B5C-D86A-7DDE-A6EC3D740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69" y="3260387"/>
              <a:ext cx="741075" cy="385587"/>
            </a:xfrm>
            <a:prstGeom prst="rect">
              <a:avLst/>
            </a:prstGeom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46A61BA-4C9F-A6A5-CBFC-49493F2B6281}"/>
                </a:ext>
              </a:extLst>
            </p:cNvPr>
            <p:cNvGrpSpPr/>
            <p:nvPr/>
          </p:nvGrpSpPr>
          <p:grpSpPr>
            <a:xfrm>
              <a:off x="408613" y="3737493"/>
              <a:ext cx="1285546" cy="400167"/>
              <a:chOff x="408613" y="3737493"/>
              <a:chExt cx="1681230" cy="492084"/>
            </a:xfrm>
          </p:grpSpPr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17C1FFD3-7EF4-1C3E-E02C-8391093662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b="30465"/>
              <a:stretch/>
            </p:blipFill>
            <p:spPr>
              <a:xfrm>
                <a:off x="1257086" y="3737493"/>
                <a:ext cx="832757" cy="492084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20BA75D9-F4DB-A064-0011-CA00DAD3D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39637" y="3906639"/>
                <a:ext cx="661356" cy="231022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386D0D22-D4DA-4CED-D8CC-DB110FEA0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13" y="3790945"/>
                <a:ext cx="682591" cy="381448"/>
              </a:xfrm>
              <a:prstGeom prst="rect">
                <a:avLst/>
              </a:prstGeom>
              <a:ln w="25400">
                <a:solidFill>
                  <a:srgbClr val="7889FB"/>
                </a:solidFill>
              </a:ln>
            </p:spPr>
          </p:pic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559DEBC-B7ED-976A-3EFF-B99FDAA3A974}"/>
              </a:ext>
            </a:extLst>
          </p:cNvPr>
          <p:cNvGrpSpPr/>
          <p:nvPr/>
        </p:nvGrpSpPr>
        <p:grpSpPr>
          <a:xfrm>
            <a:off x="6512051" y="1311003"/>
            <a:ext cx="4397043" cy="2807733"/>
            <a:chOff x="4691063" y="1388984"/>
            <a:chExt cx="4397043" cy="2807733"/>
          </a:xfrm>
        </p:grpSpPr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1EE45FF0-57B6-38BA-6FAC-D822585524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1063" y="2099550"/>
              <a:ext cx="819148" cy="209716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C2EB9DC-A0EB-2F9E-9DC9-EE2080404478}"/>
                </a:ext>
              </a:extLst>
            </p:cNvPr>
            <p:cNvSpPr txBox="1"/>
            <p:nvPr/>
          </p:nvSpPr>
          <p:spPr>
            <a:xfrm>
              <a:off x="5133975" y="1388984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#2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Execution Strategies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48BB6FB-93AC-CAFF-77A1-77DF2690EC04}"/>
                </a:ext>
              </a:extLst>
            </p:cNvPr>
            <p:cNvSpPr txBox="1"/>
            <p:nvPr/>
          </p:nvSpPr>
          <p:spPr>
            <a:xfrm>
              <a:off x="4852988" y="3408284"/>
              <a:ext cx="178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Data-Parallel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Operations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C787129-BB6C-97A6-9AB0-2FC4382C7CCC}"/>
                </a:ext>
              </a:extLst>
            </p:cNvPr>
            <p:cNvSpPr txBox="1"/>
            <p:nvPr/>
          </p:nvSpPr>
          <p:spPr>
            <a:xfrm>
              <a:off x="5036342" y="2725878"/>
              <a:ext cx="1947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Task-Parallel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Constructs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D0F540C-4CD6-F682-A079-6FC9FFA04BC8}"/>
                </a:ext>
              </a:extLst>
            </p:cNvPr>
            <p:cNvSpPr txBox="1"/>
            <p:nvPr/>
          </p:nvSpPr>
          <p:spPr>
            <a:xfrm>
              <a:off x="5424487" y="1989059"/>
              <a:ext cx="2252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Parameter Server</a:t>
              </a:r>
              <a:b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(Modell-Parallel)</a:t>
              </a: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6FF8564C-4A21-67D1-43C6-0DA28739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611" y="2816212"/>
              <a:ext cx="491759" cy="381113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D0C817CE-2318-BCF2-3D08-8DB62A855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012" y="2342055"/>
              <a:ext cx="765094" cy="262319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75052199-7371-817B-F28E-DA7E51EF4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88348" y="1970390"/>
              <a:ext cx="639447" cy="326899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44044BB0-0E99-CC53-DE26-327F0B510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842" y="2728678"/>
              <a:ext cx="1140889" cy="431477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F4D7CAE-FD38-6CF8-EF90-CC64EBC67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108" y="2025574"/>
              <a:ext cx="659373" cy="561969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F3C92544-0700-2A70-6218-C2DDB1D9D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122" y="3280427"/>
              <a:ext cx="741075" cy="385587"/>
            </a:xfrm>
            <a:prstGeom prst="rect">
              <a:avLst/>
            </a:prstGeom>
          </p:spPr>
        </p:pic>
        <p:pic>
          <p:nvPicPr>
            <p:cNvPr id="134" name="Graphic 93">
              <a:extLst>
                <a:ext uri="{FF2B5EF4-FFF2-40B4-BE49-F238E27FC236}">
                  <a16:creationId xmlns:a16="http://schemas.microsoft.com/office/drawing/2014/main" id="{A957A26C-D5EA-1C49-003F-D11769468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10423" y="3717128"/>
              <a:ext cx="1280160" cy="308056"/>
            </a:xfrm>
            <a:prstGeom prst="rect">
              <a:avLst/>
            </a:prstGeom>
          </p:spPr>
        </p:pic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64F5FCB-4E44-EF32-F9B2-5853EE6AEEEE}"/>
              </a:ext>
            </a:extLst>
          </p:cNvPr>
          <p:cNvSpPr/>
          <p:nvPr/>
        </p:nvSpPr>
        <p:spPr>
          <a:xfrm>
            <a:off x="3949825" y="1926973"/>
            <a:ext cx="1597819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E59853F-9156-F4EE-FF78-FC6C800DB2B3}"/>
              </a:ext>
            </a:extLst>
          </p:cNvPr>
          <p:cNvSpPr/>
          <p:nvPr/>
        </p:nvSpPr>
        <p:spPr>
          <a:xfrm>
            <a:off x="7483600" y="1926973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1E160DB-1B4D-A42A-1BDB-3692A2A57668}"/>
              </a:ext>
            </a:extLst>
          </p:cNvPr>
          <p:cNvSpPr/>
          <p:nvPr/>
        </p:nvSpPr>
        <p:spPr>
          <a:xfrm>
            <a:off x="7188325" y="2641348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656826-370E-60FE-A4DC-F8DE8C413B24}"/>
              </a:ext>
            </a:extLst>
          </p:cNvPr>
          <p:cNvSpPr/>
          <p:nvPr/>
        </p:nvSpPr>
        <p:spPr>
          <a:xfrm>
            <a:off x="6902575" y="3336673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922BA6B-8689-343D-ED3D-BC3DD5480A6D}"/>
              </a:ext>
            </a:extLst>
          </p:cNvPr>
          <p:cNvSpPr/>
          <p:nvPr/>
        </p:nvSpPr>
        <p:spPr>
          <a:xfrm>
            <a:off x="4645151" y="4909309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EDAF8A6-2834-7C2F-D77A-2125D196A23E}"/>
              </a:ext>
            </a:extLst>
          </p:cNvPr>
          <p:cNvSpPr/>
          <p:nvPr/>
        </p:nvSpPr>
        <p:spPr>
          <a:xfrm>
            <a:off x="4311776" y="5671309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F247BB0-E853-F4F5-7B71-C2A02CE84A66}"/>
              </a:ext>
            </a:extLst>
          </p:cNvPr>
          <p:cNvSpPr/>
          <p:nvPr/>
        </p:nvSpPr>
        <p:spPr>
          <a:xfrm>
            <a:off x="6889480" y="4339542"/>
            <a:ext cx="2141931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E7EA1DA-D621-49C6-2D6C-3DC09C203368}"/>
              </a:ext>
            </a:extLst>
          </p:cNvPr>
          <p:cNvSpPr/>
          <p:nvPr/>
        </p:nvSpPr>
        <p:spPr>
          <a:xfrm>
            <a:off x="7489556" y="5644467"/>
            <a:ext cx="1541856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3AA293D-5B56-49D1-1992-0A17FB596F70}"/>
              </a:ext>
            </a:extLst>
          </p:cNvPr>
          <p:cNvSpPr/>
          <p:nvPr/>
        </p:nvSpPr>
        <p:spPr>
          <a:xfrm>
            <a:off x="7226424" y="4860673"/>
            <a:ext cx="2071687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CC4FFF67-A9B1-91EB-8F59-DC9D35EBD49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06912" y="734634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Linear Algebra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3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BH-N 243, zoom live streaming, video recording</a:t>
            </a:r>
          </a:p>
          <a:p>
            <a:pPr lvl="1"/>
            <a:r>
              <a:rPr lang="en-US" dirty="0">
                <a:hlinkClick r:id="rId3"/>
              </a:rPr>
              <a:t>https://tu-berlin.zoom.us/j/9529634787?pwd=R1ZsN1M3SC9BOU1OcFdmem9zT202UT09</a:t>
            </a:r>
            <a:endParaRPr lang="en-US" dirty="0"/>
          </a:p>
          <a:p>
            <a:pPr lvl="2"/>
            <a:endParaRPr lang="en-US" sz="1000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Exercise/Project Submission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Submission deadline: </a:t>
            </a:r>
            <a:r>
              <a:rPr lang="en-US" b="1" dirty="0">
                <a:solidFill>
                  <a:srgbClr val="C00000"/>
                </a:solidFill>
              </a:rPr>
              <a:t>Jan 30, 11.59pm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Pull-requests submitted (not necessarily merged) by deadline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4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50E9C-4384-2E47-720D-C3178D4AB9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control flow, sparse/dense formats</a:t>
            </a:r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Lazy Expression Compilation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Program Compilation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CB959-0E9A-0398-0129-2E49A79E1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A55DA-5589-1850-2E14-05ACEF031A3B}"/>
              </a:ext>
            </a:extLst>
          </p:cNvPr>
          <p:cNvGrpSpPr/>
          <p:nvPr/>
        </p:nvGrpSpPr>
        <p:grpSpPr>
          <a:xfrm>
            <a:off x="9145072" y="1340440"/>
            <a:ext cx="2062062" cy="1520300"/>
            <a:chOff x="6780245" y="1486675"/>
            <a:chExt cx="2062062" cy="1520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235A8-5546-2D52-8A9B-031330D90E62}"/>
                </a:ext>
              </a:extLst>
            </p:cNvPr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6A046C-77B9-2BC6-7D36-826E678EBA4C}"/>
                </a:ext>
              </a:extLst>
            </p:cNvPr>
            <p:cNvCxnSpPr>
              <a:endCxn id="8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227AD-0CC3-7002-84B5-6CA003E8C5A6}"/>
                </a:ext>
              </a:extLst>
            </p:cNvPr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E3E22-F8FF-47B9-BC5D-EA70EC0160DA}"/>
                </a:ext>
              </a:extLst>
            </p:cNvPr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A12711-C1C1-020B-FB1C-29BCC8D83063}"/>
                </a:ext>
              </a:extLst>
            </p:cNvPr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7BBEAC-C665-78E9-EF2C-D9FF9C5CF76E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856A8-D2A3-300A-E889-42F0A21DED99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171771-225E-4369-948D-B1F912B411AA}"/>
              </a:ext>
            </a:extLst>
          </p:cNvPr>
          <p:cNvSpPr txBox="1"/>
          <p:nvPr/>
        </p:nvSpPr>
        <p:spPr>
          <a:xfrm>
            <a:off x="6372811" y="29381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y)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X %*% p)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21F13-DC5E-A8B4-868A-87D2784148C7}"/>
              </a:ext>
            </a:extLst>
          </p:cNvPr>
          <p:cNvSpPr/>
          <p:nvPr/>
        </p:nvSpPr>
        <p:spPr>
          <a:xfrm>
            <a:off x="7044612" y="36534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57B-B624-2E56-822D-1DD773CB1D76}"/>
              </a:ext>
            </a:extLst>
          </p:cNvPr>
          <p:cNvSpPr/>
          <p:nvPr/>
        </p:nvSpPr>
        <p:spPr>
          <a:xfrm>
            <a:off x="6870440" y="43470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D93DE-83CE-5B07-CDE2-AEE45BC5D49C}"/>
              </a:ext>
            </a:extLst>
          </p:cNvPr>
          <p:cNvSpPr/>
          <p:nvPr/>
        </p:nvSpPr>
        <p:spPr>
          <a:xfrm>
            <a:off x="6369694" y="29225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708E0-97D4-CEAD-AA82-76D8C6E9E28C}"/>
              </a:ext>
            </a:extLst>
          </p:cNvPr>
          <p:cNvSpPr txBox="1"/>
          <p:nvPr/>
        </p:nvSpPr>
        <p:spPr>
          <a:xfrm>
            <a:off x="6369694" y="25557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1818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ADCBC-40AD-A470-17B4-0BFC8BBD9A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Some </a:t>
            </a:r>
            <a:br>
              <a:rPr lang="en-US" dirty="0"/>
            </a:br>
            <a:r>
              <a:rPr lang="en-US" dirty="0"/>
              <a:t>Examples </a:t>
            </a:r>
            <a:r>
              <a:rPr lang="en-AT" dirty="0"/>
              <a:t>…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AA03A-386A-2C8F-CBEC-E4ACCFC00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Systems, cont.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8A9C06-98B9-D866-C827-9CF897097120}"/>
              </a:ext>
            </a:extLst>
          </p:cNvPr>
          <p:cNvSpPr txBox="1"/>
          <p:nvPr/>
        </p:nvSpPr>
        <p:spPr>
          <a:xfrm>
            <a:off x="2620077" y="2075646"/>
            <a:ext cx="2773346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("./X");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y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("./y");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p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 %*% y;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(0,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ncol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(X),1);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(...) {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 %*% X %*% p;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F227B1-95CB-92FE-49D5-798A435A067A}"/>
              </a:ext>
            </a:extLst>
          </p:cNvPr>
          <p:cNvSpPr txBox="1"/>
          <p:nvPr/>
        </p:nvSpPr>
        <p:spPr>
          <a:xfrm>
            <a:off x="5284571" y="2077322"/>
            <a:ext cx="2791762" cy="24622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X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drmFromHDFS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("./X")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y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drmFromHDFS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("./y")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p = (X.t %*% y).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collect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w = dense(...)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X.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par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(256).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checkpoint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(X.t %*% X %*% p)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    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collect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CBB303-C643-304A-A2D5-8B63E969C141}"/>
              </a:ext>
            </a:extLst>
          </p:cNvPr>
          <p:cNvSpPr txBox="1"/>
          <p:nvPr/>
        </p:nvSpPr>
        <p:spPr>
          <a:xfrm>
            <a:off x="8327542" y="2078997"/>
            <a:ext cx="3054700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# read via queues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sess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tf.Session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#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tf.Variable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tf.zeros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(...,    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dtype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=tf.float64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...: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v1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matrix_transpose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v2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matmult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(X, p)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v3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matmult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(v1, v2)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sess.run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(v3)</a:t>
            </a:r>
            <a:endParaRPr lang="en-US" sz="1400" b="1" dirty="0">
              <a:solidFill>
                <a:srgbClr val="F70146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9D9E4C-AFC8-EF41-E43D-CFBF72159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26" y="1375884"/>
            <a:ext cx="659373" cy="5619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690CA9-5648-19ED-A2B9-DEA671EDF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618" y="1454932"/>
            <a:ext cx="1388669" cy="4038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FCE921-9D4E-BD08-9B83-3F6542E9E762}"/>
              </a:ext>
            </a:extLst>
          </p:cNvPr>
          <p:cNvSpPr txBox="1"/>
          <p:nvPr/>
        </p:nvSpPr>
        <p:spPr>
          <a:xfrm>
            <a:off x="2338726" y="4786800"/>
            <a:ext cx="239150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(Custom DSL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w/ R-like syntax;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program compilation)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E09086-B0AB-B10F-CCBE-BEB11A2F1830}"/>
              </a:ext>
            </a:extLst>
          </p:cNvPr>
          <p:cNvSpPr txBox="1"/>
          <p:nvPr/>
        </p:nvSpPr>
        <p:spPr>
          <a:xfrm>
            <a:off x="5445346" y="4909056"/>
            <a:ext cx="23915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(Embedded DSL in Scala;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lazy evaluation)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D4C702-7B93-AE93-AF9B-88E966EEDEAC}"/>
              </a:ext>
            </a:extLst>
          </p:cNvPr>
          <p:cNvSpPr txBox="1"/>
          <p:nvPr/>
        </p:nvSpPr>
        <p:spPr>
          <a:xfrm>
            <a:off x="8310803" y="4910732"/>
            <a:ext cx="25690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(Embedded DSL in Python;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lazy [and eager] evaluation)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C72B3-5066-DBD6-EAD5-CAFFF9BA4EC3}"/>
              </a:ext>
            </a:extLst>
          </p:cNvPr>
          <p:cNvSpPr txBox="1"/>
          <p:nvPr/>
        </p:nvSpPr>
        <p:spPr>
          <a:xfrm>
            <a:off x="9835228" y="1514866"/>
            <a:ext cx="7268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(1.x)</a:t>
            </a:r>
          </a:p>
        </p:txBody>
      </p:sp>
      <p:pic>
        <p:nvPicPr>
          <p:cNvPr id="24" name="Graphic 93">
            <a:extLst>
              <a:ext uri="{FF2B5EF4-FFF2-40B4-BE49-F238E27FC236}">
                <a16:creationId xmlns:a16="http://schemas.microsoft.com/office/drawing/2014/main" id="{64D6E97B-3296-53A0-2810-04D255FC8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2516" y="1506218"/>
            <a:ext cx="1280160" cy="308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77B62F-B1B9-2DAC-B77A-5CE10F7E5D6B}"/>
              </a:ext>
            </a:extLst>
          </p:cNvPr>
          <p:cNvSpPr txBox="1"/>
          <p:nvPr/>
        </p:nvSpPr>
        <p:spPr>
          <a:xfrm>
            <a:off x="7959168" y="982099"/>
            <a:ext cx="152290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 2.0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CC53ED-C4AC-FFD4-2BB5-E4BF6B9F7F02}"/>
              </a:ext>
            </a:extLst>
          </p:cNvPr>
          <p:cNvSpPr txBox="1"/>
          <p:nvPr/>
        </p:nvSpPr>
        <p:spPr>
          <a:xfrm>
            <a:off x="7201598" y="313165"/>
            <a:ext cx="26209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Moldovan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AutoGraph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Imperative-style Coding with Graph-based Performance.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SysML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A9108AA-204E-6E87-12E8-F0A70DD55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5509" y="37724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257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/>
      <p:bldP spid="23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0DB6F-B3E5-2F9D-764F-3C50D1AAA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Fixed algorithm implementations</a:t>
            </a:r>
          </a:p>
          <a:p>
            <a:pPr lvl="1"/>
            <a:r>
              <a:rPr lang="en-US" dirty="0"/>
              <a:t>Often on top of existing linear </a:t>
            </a:r>
            <a:br>
              <a:rPr lang="en-US" dirty="0"/>
            </a:br>
            <a:r>
              <a:rPr lang="en-US" dirty="0"/>
              <a:t>algebra or UDF abstractions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#2 Model Zoos / APIs</a:t>
            </a:r>
          </a:p>
          <a:p>
            <a:pPr lvl="1"/>
            <a:r>
              <a:rPr lang="en-US" dirty="0"/>
              <a:t>Pre-trained models</a:t>
            </a:r>
          </a:p>
          <a:p>
            <a:pPr lvl="1"/>
            <a:r>
              <a:rPr lang="en-US" dirty="0"/>
              <a:t>Hugging Face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https://huggingface.co/models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YOLOv2 – v7 </a:t>
            </a:r>
          </a:p>
          <a:p>
            <a:pPr lvl="1"/>
            <a:r>
              <a:rPr lang="en-US" dirty="0" err="1"/>
              <a:t>PyTorch</a:t>
            </a:r>
            <a:r>
              <a:rPr lang="en-US" dirty="0"/>
              <a:t>/TensorFlow </a:t>
            </a:r>
            <a:br>
              <a:rPr lang="en-US" dirty="0"/>
            </a:br>
            <a:r>
              <a:rPr lang="en-US" dirty="0"/>
              <a:t>Model Zoos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23E91-C35D-7284-AA9A-85E7D07378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Libraries / Model Zoos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D9E5E-F465-18F6-D346-4D28BF62C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983" y="3568455"/>
            <a:ext cx="535751" cy="4962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9A5968-9D9B-4B38-9B6A-1068CEBC35CA}"/>
              </a:ext>
            </a:extLst>
          </p:cNvPr>
          <p:cNvSpPr txBox="1"/>
          <p:nvPr/>
        </p:nvSpPr>
        <p:spPr>
          <a:xfrm>
            <a:off x="4908001" y="2041500"/>
            <a:ext cx="3064744" cy="29084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Single-node Example 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(Python)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numpy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sklearn.linear_model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\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('X.csv')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('y.csv')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score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DF8EA9-B1E6-3B08-83D5-E9CF9447B130}"/>
              </a:ext>
            </a:extLst>
          </p:cNvPr>
          <p:cNvSpPr txBox="1"/>
          <p:nvPr/>
        </p:nvSpPr>
        <p:spPr>
          <a:xfrm>
            <a:off x="8571848" y="2036646"/>
            <a:ext cx="3470479" cy="31700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Distributed Example 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(Spark Scala)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 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org.apache.spark.ml   </a:t>
            </a:r>
            <a:b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regression.LinearRegression</a:t>
            </a:r>
            <a:endParaRPr lang="en-US" sz="16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X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('X.csv')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('y.csv')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prepare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y).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cache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new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transform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0369D8-DBF3-4673-747E-181D236B1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72" y="1389754"/>
            <a:ext cx="914434" cy="3314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FEF528-54D4-E392-B492-465A06CAE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99" y="1591336"/>
            <a:ext cx="741075" cy="3855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02AEA2-67A3-347A-0A6C-ADD15DA7FF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00" y="1671611"/>
            <a:ext cx="919781" cy="3650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7D2C44-B610-0B28-98C0-34351740F3FB}"/>
              </a:ext>
            </a:extLst>
          </p:cNvPr>
          <p:cNvSpPr txBox="1"/>
          <p:nvPr/>
        </p:nvSpPr>
        <p:spPr>
          <a:xfrm>
            <a:off x="9207425" y="1269175"/>
            <a:ext cx="13577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SparkML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/ </a:t>
            </a: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MLlib</a:t>
            </a:r>
            <a:endParaRPr lang="en-US" b="1" dirty="0">
              <a:solidFill>
                <a:srgbClr val="7889FB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442141F-4EAF-3DA7-DD3B-F74D59427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73" y="4794803"/>
            <a:ext cx="659373" cy="56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5C3AD7-07D4-5E15-3D5F-DF76F8ED28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49" y="5044075"/>
            <a:ext cx="1027585" cy="2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9504F3-9DD6-F3D2-D43E-369E379F35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High-level DNN Frameworks</a:t>
            </a:r>
          </a:p>
          <a:p>
            <a:pPr lvl="1"/>
            <a:r>
              <a:rPr lang="en-US" dirty="0"/>
              <a:t>Language abstraction for DNN construction and model fitting</a:t>
            </a:r>
          </a:p>
          <a:p>
            <a:pPr lvl="1"/>
            <a:r>
              <a:rPr lang="en-US" dirty="0"/>
              <a:t>Examples: </a:t>
            </a:r>
            <a:br>
              <a:rPr lang="en-US" dirty="0"/>
            </a:br>
            <a:r>
              <a:rPr lang="en-US" dirty="0"/>
              <a:t>Caffe, </a:t>
            </a:r>
            <a:r>
              <a:rPr lang="en-US" b="1" dirty="0" err="1">
                <a:solidFill>
                  <a:srgbClr val="7889FB"/>
                </a:solidFill>
              </a:rPr>
              <a:t>Keras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Low-level DNN Frameworks</a:t>
            </a:r>
          </a:p>
          <a:p>
            <a:pPr lvl="1"/>
            <a:r>
              <a:rPr lang="en-US" dirty="0"/>
              <a:t>Examples: TensorFlow, </a:t>
            </a:r>
            <a:r>
              <a:rPr lang="en-US" dirty="0" err="1"/>
              <a:t>MXNet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, CNTK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57739-8FE8-A829-F1DD-11F1D6CFA3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DNN Frameworks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F108C-7FD6-0B9C-7F19-23E9B7CC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745" y="4893195"/>
            <a:ext cx="765094" cy="262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786DB7-E4CB-64E5-2B76-EC4EE4D1F6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10866685" y="5366260"/>
            <a:ext cx="639447" cy="326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79B647-9518-A98E-E97D-4F4C0416D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96" y="5158990"/>
            <a:ext cx="659373" cy="561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E7B4B-E32D-222D-8BCC-78448ED82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44" y="5499899"/>
            <a:ext cx="1027585" cy="213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7A1C4-4817-D1A1-19BF-FEC491797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571" y="1268963"/>
            <a:ext cx="936000" cy="49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26CAFE-BD06-0421-3E0C-D9F47F5E2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942" y="1781335"/>
            <a:ext cx="936000" cy="271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F21A93-999D-5885-E0DC-35C9B2135E46}"/>
              </a:ext>
            </a:extLst>
          </p:cNvPr>
          <p:cNvSpPr txBox="1"/>
          <p:nvPr/>
        </p:nvSpPr>
        <p:spPr>
          <a:xfrm>
            <a:off x="3008267" y="1956545"/>
            <a:ext cx="3969096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 = Sequential()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(32, (3, 3), padding='same',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           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input_shape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x_train.shape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[1:]))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(32, (3, 3)))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MaxPooling2D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pool_size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=(2, 2)))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Dropout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(0.25))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F7FCD-C9BD-36DB-A47A-B2705A585AEB}"/>
              </a:ext>
            </a:extLst>
          </p:cNvPr>
          <p:cNvSpPr txBox="1"/>
          <p:nvPr/>
        </p:nvSpPr>
        <p:spPr>
          <a:xfrm>
            <a:off x="6625672" y="1920371"/>
            <a:ext cx="4662437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opt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keras.optimizers.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rmsprop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lr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=0.0001, decay=1e-6)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Let's train the model using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RMSprop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compile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(loss='cat</a:t>
            </a:r>
            <a:r>
              <a:rPr lang="en-AT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…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_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crossentropy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optimizer=opt,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metrics=['accuracy'])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x_train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y_train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epochs=epochs,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validation_data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x_test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y_test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),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shuffle=True)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46152-EABA-71E1-A7A0-E21BEA8EAEB1}"/>
              </a:ext>
            </a:extLst>
          </p:cNvPr>
          <p:cNvSpPr txBox="1"/>
          <p:nvPr/>
        </p:nvSpPr>
        <p:spPr>
          <a:xfrm>
            <a:off x="8128198" y="345840"/>
            <a:ext cx="271907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AMLS’23 Project: </a:t>
            </a:r>
            <a:b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DNN Optimizers</a:t>
            </a:r>
          </a:p>
        </p:txBody>
      </p:sp>
    </p:spTree>
    <p:extLst>
      <p:ext uri="{BB962C8B-B14F-4D97-AF65-F5344CB8AC3E}">
        <p14:creationId xmlns:p14="http://schemas.microsoft.com/office/powerpoint/2010/main" val="8649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8AE09-3B7C-AFF8-BBCD-21089DD508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Matrix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75875-759A-1071-A19E-ECF5D0C76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22" y="2147508"/>
            <a:ext cx="2680335" cy="2166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E17EC-6F8E-6C49-7162-2C7D42EBC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106" y="2147508"/>
            <a:ext cx="2973705" cy="3393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F5D34-A854-7FEC-2849-73FCA0DE5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379" y="2147509"/>
            <a:ext cx="2146935" cy="3427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D3B0A6-E3E5-B5CE-041D-F2440A969AA6}"/>
              </a:ext>
            </a:extLst>
          </p:cNvPr>
          <p:cNvSpPr txBox="1"/>
          <p:nvPr/>
        </p:nvSpPr>
        <p:spPr>
          <a:xfrm>
            <a:off x="649276" y="1457013"/>
            <a:ext cx="25943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Elementwise Multiplication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Hadamard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Product)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4E106-3789-087C-BA17-8FF4967E9EEB}"/>
              </a:ext>
            </a:extLst>
          </p:cNvPr>
          <p:cNvSpPr txBox="1"/>
          <p:nvPr/>
        </p:nvSpPr>
        <p:spPr>
          <a:xfrm>
            <a:off x="4953965" y="1629509"/>
            <a:ext cx="23585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Transposition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1FE9A-54BA-C773-69E9-78DE14A0A96D}"/>
              </a:ext>
            </a:extLst>
          </p:cNvPr>
          <p:cNvSpPr txBox="1"/>
          <p:nvPr/>
        </p:nvSpPr>
        <p:spPr>
          <a:xfrm>
            <a:off x="8677235" y="1631523"/>
            <a:ext cx="25943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Matrix Multiplication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363DD-D37A-E975-E442-707C20DA8A52}"/>
              </a:ext>
            </a:extLst>
          </p:cNvPr>
          <p:cNvSpPr txBox="1"/>
          <p:nvPr/>
        </p:nvSpPr>
        <p:spPr>
          <a:xfrm>
            <a:off x="811084" y="4832198"/>
            <a:ext cx="22242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also with row/column vector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rhs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EDAA4-5F03-7458-B1A3-1BC6DE85D3F4}"/>
              </a:ext>
            </a:extLst>
          </p:cNvPr>
          <p:cNvSpPr txBox="1"/>
          <p:nvPr/>
        </p:nvSpPr>
        <p:spPr>
          <a:xfrm>
            <a:off x="8677235" y="2734744"/>
            <a:ext cx="11791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1:N / N:M joins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D20DF-5047-AA79-B5BF-D58E899CDA09}"/>
              </a:ext>
            </a:extLst>
          </p:cNvPr>
          <p:cNvSpPr txBox="1"/>
          <p:nvPr/>
        </p:nvSpPr>
        <p:spPr>
          <a:xfrm>
            <a:off x="1356901" y="4372844"/>
            <a:ext cx="11791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1:1 join</a:t>
            </a:r>
          </a:p>
        </p:txBody>
      </p:sp>
    </p:spTree>
    <p:extLst>
      <p:ext uri="{BB962C8B-B14F-4D97-AF65-F5344CB8AC3E}">
        <p14:creationId xmlns:p14="http://schemas.microsoft.com/office/powerpoint/2010/main" val="33561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73B6F2-E809-883A-D747-22A1B983163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7DC90-43B3-72D3-AD1B-5DBE0D3EC3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Selection Criteria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cluster characteristics </a:t>
            </a:r>
            <a:r>
              <a:rPr lang="en-US" dirty="0"/>
              <a:t>(e.g., data size/shape, memory, parallelism)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Matrix/operation properties</a:t>
            </a:r>
            <a:r>
              <a:rPr lang="en-US" dirty="0"/>
              <a:t> (e.g., diagonal/symmetric, sparse-safe ops)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flow properties</a:t>
            </a:r>
            <a:r>
              <a:rPr lang="en-US" dirty="0"/>
              <a:t> (e.g., co-partitioning, co-location, data locality)</a:t>
            </a:r>
          </a:p>
          <a:p>
            <a:r>
              <a:rPr lang="en-US" dirty="0"/>
              <a:t>#0 Local Operators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mm, </a:t>
            </a:r>
            <a:r>
              <a:rPr lang="en-US" dirty="0" err="1"/>
              <a:t>tsmm</a:t>
            </a:r>
            <a:r>
              <a:rPr lang="en-US" dirty="0"/>
              <a:t>, </a:t>
            </a:r>
            <a:r>
              <a:rPr lang="en-US" dirty="0" err="1"/>
              <a:t>mmchain</a:t>
            </a:r>
            <a:r>
              <a:rPr lang="en-US" dirty="0"/>
              <a:t>; Samsara/</a:t>
            </a:r>
            <a:r>
              <a:rPr lang="en-US" dirty="0" err="1"/>
              <a:t>Mllib</a:t>
            </a:r>
            <a:r>
              <a:rPr lang="en-US" dirty="0"/>
              <a:t> local</a:t>
            </a:r>
          </a:p>
          <a:p>
            <a:r>
              <a:rPr lang="en-US" dirty="0"/>
              <a:t>#1 Special Operators </a:t>
            </a:r>
            <a:r>
              <a:rPr lang="en-US" b="0" dirty="0"/>
              <a:t>(special patterns/sparsity)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tsmm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mapmmchain</a:t>
            </a:r>
            <a:r>
              <a:rPr lang="en-US" dirty="0"/>
              <a:t>; Samsara </a:t>
            </a:r>
            <a:r>
              <a:rPr lang="en-US" dirty="0" err="1"/>
              <a:t>AtA</a:t>
            </a:r>
            <a:endParaRPr lang="en-US" dirty="0"/>
          </a:p>
          <a:p>
            <a:r>
              <a:rPr lang="en-US" dirty="0"/>
              <a:t>#2 Broadcast-Based Operators </a:t>
            </a:r>
            <a:r>
              <a:rPr lang="en-US" b="0" dirty="0"/>
              <a:t>(aka broadcast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mapmm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mapmmchain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#3 Co-Partitioning-Based Operators </a:t>
            </a:r>
            <a:r>
              <a:rPr lang="en-US" b="0" dirty="0"/>
              <a:t>(aka improved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zipmm</a:t>
            </a:r>
            <a:r>
              <a:rPr lang="en-US" dirty="0"/>
              <a:t>; Emma, Samsara </a:t>
            </a:r>
            <a:r>
              <a:rPr lang="en-US" dirty="0" err="1"/>
              <a:t>OpAtB</a:t>
            </a:r>
            <a:endParaRPr lang="en-US" dirty="0"/>
          </a:p>
          <a:p>
            <a:r>
              <a:rPr lang="en-US" dirty="0"/>
              <a:t>#4 Shuffle-Based Operators </a:t>
            </a:r>
            <a:r>
              <a:rPr lang="en-US" b="0" dirty="0"/>
              <a:t>(aka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cpmm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rmm</a:t>
            </a:r>
            <a:r>
              <a:rPr lang="en-US" dirty="0"/>
              <a:t>; Samsara </a:t>
            </a:r>
            <a:r>
              <a:rPr lang="en-US" dirty="0" err="1"/>
              <a:t>OpAB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AA64-A220-AABE-1AA6-B9388F063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Operator Selection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357864-32D3-DB11-D3C0-8393FD617918}"/>
              </a:ext>
            </a:extLst>
          </p:cNvPr>
          <p:cNvGrpSpPr/>
          <p:nvPr/>
        </p:nvGrpSpPr>
        <p:grpSpPr>
          <a:xfrm>
            <a:off x="8162633" y="3003347"/>
            <a:ext cx="2267145" cy="1766668"/>
            <a:chOff x="4286055" y="4405531"/>
            <a:chExt cx="2267145" cy="17666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3947A4-20B8-47CE-6BAC-26E17DEAF1A5}"/>
                </a:ext>
              </a:extLst>
            </p:cNvPr>
            <p:cNvSpPr/>
            <p:nvPr/>
          </p:nvSpPr>
          <p:spPr>
            <a:xfrm>
              <a:off x="4495800" y="4990306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C692A9-7326-B4DB-F1A8-ED0D95DB74AB}"/>
                </a:ext>
              </a:extLst>
            </p:cNvPr>
            <p:cNvSpPr/>
            <p:nvPr/>
          </p:nvSpPr>
          <p:spPr>
            <a:xfrm>
              <a:off x="5028406" y="4495800"/>
              <a:ext cx="153194" cy="4556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BD2E02-E7B4-CF83-4459-36FD2F975CA0}"/>
                </a:ext>
              </a:extLst>
            </p:cNvPr>
            <p:cNvSpPr/>
            <p:nvPr/>
          </p:nvSpPr>
          <p:spPr>
            <a:xfrm>
              <a:off x="5867400" y="5257799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82886C-0EF6-91F2-4A47-87C9C887434D}"/>
                </a:ext>
              </a:extLst>
            </p:cNvPr>
            <p:cNvSpPr/>
            <p:nvPr/>
          </p:nvSpPr>
          <p:spPr>
            <a:xfrm>
              <a:off x="5027612" y="4990306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5E074A-3155-DC3D-F9D6-7E402C2B80BE}"/>
                </a:ext>
              </a:extLst>
            </p:cNvPr>
            <p:cNvSpPr/>
            <p:nvPr/>
          </p:nvSpPr>
          <p:spPr>
            <a:xfrm rot="16200000">
              <a:off x="5390753" y="5732858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C96890-7F4B-DC3E-9EB3-EC0E28AD4E2C}"/>
                </a:ext>
              </a:extLst>
            </p:cNvPr>
            <p:cNvSpPr/>
            <p:nvPr/>
          </p:nvSpPr>
          <p:spPr>
            <a:xfrm rot="16200000">
              <a:off x="6019800" y="5867400"/>
              <a:ext cx="152399" cy="4572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7CB371-1695-907A-6791-50BC8D4942CF}"/>
                </a:ext>
              </a:extLst>
            </p:cNvPr>
            <p:cNvSpPr txBox="1"/>
            <p:nvPr/>
          </p:nvSpPr>
          <p:spPr>
            <a:xfrm>
              <a:off x="4286055" y="4405531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1</a:t>
              </a:r>
              <a:r>
                <a:rPr lang="en-US" sz="1600" kern="0" baseline="3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st</a:t>
              </a: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 </a:t>
              </a:r>
              <a:b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</a:b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pass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31CE0F-1A79-29C9-9594-936129519572}"/>
                </a:ext>
              </a:extLst>
            </p:cNvPr>
            <p:cNvSpPr txBox="1"/>
            <p:nvPr/>
          </p:nvSpPr>
          <p:spPr>
            <a:xfrm>
              <a:off x="5638800" y="468245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2</a:t>
              </a:r>
              <a:r>
                <a:rPr lang="en-US" sz="1600" kern="0" baseline="3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nd</a:t>
              </a: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  </a:t>
              </a:r>
              <a:b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</a:b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pass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10F0ADD-F5D3-8D93-86DB-74334B5C4B4B}"/>
                </a:ext>
              </a:extLst>
            </p:cNvPr>
            <p:cNvCxnSpPr>
              <a:cxnSpLocks/>
            </p:cNvCxnSpPr>
            <p:nvPr/>
          </p:nvCxnSpPr>
          <p:spPr>
            <a:xfrm>
              <a:off x="5244140" y="5276453"/>
              <a:ext cx="286147" cy="66555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7F0B08-D20E-1B68-1777-0C715111D1DE}"/>
                </a:ext>
              </a:extLst>
            </p:cNvPr>
            <p:cNvSpPr/>
            <p:nvPr/>
          </p:nvSpPr>
          <p:spPr>
            <a:xfrm>
              <a:off x="5320340" y="5257800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q</a:t>
              </a:r>
              <a:r>
                <a:rPr lang="en-US" sz="1600" kern="0" baseline="6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lang="en-US" sz="1600" kern="0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FB5C63E-0EA2-4EB6-7AC1-DDFE4932A55C}"/>
              </a:ext>
            </a:extLst>
          </p:cNvPr>
          <p:cNvSpPr/>
          <p:nvPr/>
        </p:nvSpPr>
        <p:spPr>
          <a:xfrm>
            <a:off x="8301434" y="2708235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t(X) %*% (X%*%v)</a:t>
            </a:r>
          </a:p>
        </p:txBody>
      </p:sp>
    </p:spTree>
    <p:extLst>
      <p:ext uri="{BB962C8B-B14F-4D97-AF65-F5344CB8AC3E}">
        <p14:creationId xmlns:p14="http://schemas.microsoft.com/office/powerpoint/2010/main" val="50955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3BA65-1948-7E13-66B7-378E4649F2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Examples  </a:t>
            </a:r>
            <a:br>
              <a:rPr lang="en-US" dirty="0"/>
            </a:br>
            <a:r>
              <a:rPr lang="en-US" dirty="0"/>
              <a:t>Distributed </a:t>
            </a:r>
            <a:br>
              <a:rPr lang="en-US" dirty="0"/>
            </a:br>
            <a:r>
              <a:rPr lang="en-US" dirty="0"/>
              <a:t>MM Operators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71FC8-7085-F1D5-2E63-124E8F2577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8760255" cy="717437"/>
          </a:xfrm>
        </p:spPr>
        <p:txBody>
          <a:bodyPr/>
          <a:lstStyle/>
          <a:p>
            <a:r>
              <a:rPr lang="en-US" dirty="0"/>
              <a:t>Physical Operator Selection – Example Matrix Multiplication, cont.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B75C6C9-D2F5-538C-002A-36EEFB273B14}"/>
              </a:ext>
            </a:extLst>
          </p:cNvPr>
          <p:cNvGrpSpPr/>
          <p:nvPr/>
        </p:nvGrpSpPr>
        <p:grpSpPr>
          <a:xfrm>
            <a:off x="3385817" y="1514091"/>
            <a:ext cx="2375007" cy="3967250"/>
            <a:chOff x="954593" y="2138036"/>
            <a:chExt cx="2375007" cy="396725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8173C61-4F09-693C-CA9A-60325F2AB862}"/>
                </a:ext>
              </a:extLst>
            </p:cNvPr>
            <p:cNvSpPr/>
            <p:nvPr/>
          </p:nvSpPr>
          <p:spPr>
            <a:xfrm>
              <a:off x="1398155" y="344161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600AC13-3C21-9E90-B975-755B72F818FC}"/>
                </a:ext>
              </a:extLst>
            </p:cNvPr>
            <p:cNvSpPr/>
            <p:nvPr/>
          </p:nvSpPr>
          <p:spPr>
            <a:xfrm>
              <a:off x="1401263" y="411796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738913F-CE58-7B20-807D-7B9D7751BB41}"/>
                </a:ext>
              </a:extLst>
            </p:cNvPr>
            <p:cNvSpPr/>
            <p:nvPr/>
          </p:nvSpPr>
          <p:spPr>
            <a:xfrm>
              <a:off x="1403933" y="477747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5DA4274-57F8-1E2F-845A-97243D8CEF39}"/>
                </a:ext>
              </a:extLst>
            </p:cNvPr>
            <p:cNvSpPr/>
            <p:nvPr/>
          </p:nvSpPr>
          <p:spPr>
            <a:xfrm>
              <a:off x="2073069" y="344329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B88A1D1-A90B-F6CA-4A9E-0DFE90D824A5}"/>
                </a:ext>
              </a:extLst>
            </p:cNvPr>
            <p:cNvSpPr/>
            <p:nvPr/>
          </p:nvSpPr>
          <p:spPr>
            <a:xfrm>
              <a:off x="2076177" y="411963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47D53F-F6D4-1320-FA57-BECF05B41661}"/>
                </a:ext>
              </a:extLst>
            </p:cNvPr>
            <p:cNvSpPr/>
            <p:nvPr/>
          </p:nvSpPr>
          <p:spPr>
            <a:xfrm>
              <a:off x="2078847" y="477914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CFAC5A2-55A0-F893-D707-8583D6A22E2A}"/>
                </a:ext>
              </a:extLst>
            </p:cNvPr>
            <p:cNvSpPr/>
            <p:nvPr/>
          </p:nvSpPr>
          <p:spPr>
            <a:xfrm>
              <a:off x="1403933" y="5449954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2BBFEFF-8B53-F6E3-1F0F-F4122959AC0E}"/>
                </a:ext>
              </a:extLst>
            </p:cNvPr>
            <p:cNvSpPr/>
            <p:nvPr/>
          </p:nvSpPr>
          <p:spPr>
            <a:xfrm>
              <a:off x="2078847" y="5451629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87E4FEA-D009-4944-64D3-7DE92B75DD0E}"/>
                </a:ext>
              </a:extLst>
            </p:cNvPr>
            <p:cNvSpPr/>
            <p:nvPr/>
          </p:nvSpPr>
          <p:spPr>
            <a:xfrm>
              <a:off x="2841554" y="2138036"/>
              <a:ext cx="411004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013A43E-8D89-3727-E954-BB700651EAAF}"/>
                </a:ext>
              </a:extLst>
            </p:cNvPr>
            <p:cNvSpPr/>
            <p:nvPr/>
          </p:nvSpPr>
          <p:spPr>
            <a:xfrm>
              <a:off x="2844662" y="2794286"/>
              <a:ext cx="411004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99017B1-9ECF-7669-711D-CB497468A8F9}"/>
                </a:ext>
              </a:extLst>
            </p:cNvPr>
            <p:cNvSpPr/>
            <p:nvPr/>
          </p:nvSpPr>
          <p:spPr>
            <a:xfrm>
              <a:off x="2833181" y="3445995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444747F-3281-B7E0-24BA-5AF9A24D2922}"/>
                </a:ext>
              </a:extLst>
            </p:cNvPr>
            <p:cNvSpPr/>
            <p:nvPr/>
          </p:nvSpPr>
          <p:spPr>
            <a:xfrm>
              <a:off x="2905196" y="3497910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46B1A5B-33B3-47FA-4BE8-CAE041B2CE63}"/>
                </a:ext>
              </a:extLst>
            </p:cNvPr>
            <p:cNvSpPr/>
            <p:nvPr/>
          </p:nvSpPr>
          <p:spPr>
            <a:xfrm>
              <a:off x="2844906" y="4100813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4328CB5-63A2-9878-929D-E838260A259A}"/>
                </a:ext>
              </a:extLst>
            </p:cNvPr>
            <p:cNvSpPr/>
            <p:nvPr/>
          </p:nvSpPr>
          <p:spPr>
            <a:xfrm>
              <a:off x="2916921" y="4152728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B1A41CA-74EE-1E95-E328-74E60D5F344A}"/>
                </a:ext>
              </a:extLst>
            </p:cNvPr>
            <p:cNvSpPr/>
            <p:nvPr/>
          </p:nvSpPr>
          <p:spPr>
            <a:xfrm>
              <a:off x="2844905" y="4764002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14ACE2-7411-E3D3-C739-7F0ACE2B137C}"/>
                </a:ext>
              </a:extLst>
            </p:cNvPr>
            <p:cNvSpPr/>
            <p:nvPr/>
          </p:nvSpPr>
          <p:spPr>
            <a:xfrm>
              <a:off x="2916920" y="4815917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1CFABA9-52E5-BE0E-B57F-128024231CB2}"/>
                </a:ext>
              </a:extLst>
            </p:cNvPr>
            <p:cNvSpPr/>
            <p:nvPr/>
          </p:nvSpPr>
          <p:spPr>
            <a:xfrm>
              <a:off x="2846581" y="5459011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003B706-7C99-2BFD-3806-53060E0A0920}"/>
                </a:ext>
              </a:extLst>
            </p:cNvPr>
            <p:cNvSpPr/>
            <p:nvPr/>
          </p:nvSpPr>
          <p:spPr>
            <a:xfrm>
              <a:off x="2918596" y="5510926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2108058-491A-6CE9-060A-2671B7ED14DE}"/>
                </a:ext>
              </a:extLst>
            </p:cNvPr>
            <p:cNvSpPr txBox="1"/>
            <p:nvPr/>
          </p:nvSpPr>
          <p:spPr>
            <a:xfrm>
              <a:off x="954593" y="2361361"/>
              <a:ext cx="173836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Broadcast-based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MM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mapmm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DF813EC-95AB-B041-52DD-16AA5DF520BB}"/>
              </a:ext>
            </a:extLst>
          </p:cNvPr>
          <p:cNvGrpSpPr/>
          <p:nvPr/>
        </p:nvGrpSpPr>
        <p:grpSpPr>
          <a:xfrm>
            <a:off x="6941066" y="1514861"/>
            <a:ext cx="4146904" cy="4027887"/>
            <a:chOff x="4240902" y="2138806"/>
            <a:chExt cx="4146904" cy="402788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CF9C7A7-7BEB-9DCD-A5BA-47F21E72A987}"/>
                </a:ext>
              </a:extLst>
            </p:cNvPr>
            <p:cNvSpPr/>
            <p:nvPr/>
          </p:nvSpPr>
          <p:spPr>
            <a:xfrm>
              <a:off x="7656666" y="546849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6F086A-B1FD-74BC-45B3-5333789F01FE}"/>
                </a:ext>
              </a:extLst>
            </p:cNvPr>
            <p:cNvSpPr/>
            <p:nvPr/>
          </p:nvSpPr>
          <p:spPr>
            <a:xfrm>
              <a:off x="7708584" y="551036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D950579-62C0-2F36-7A0A-A8354FA4339A}"/>
                </a:ext>
              </a:extLst>
            </p:cNvPr>
            <p:cNvSpPr/>
            <p:nvPr/>
          </p:nvSpPr>
          <p:spPr>
            <a:xfrm>
              <a:off x="7750454" y="554218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F5CB751-BC0A-D30C-F34F-AFCD54454930}"/>
                </a:ext>
              </a:extLst>
            </p:cNvPr>
            <p:cNvSpPr/>
            <p:nvPr/>
          </p:nvSpPr>
          <p:spPr>
            <a:xfrm>
              <a:off x="7790647" y="557233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432E255-05C2-4170-F531-827BBFBE3BC5}"/>
                </a:ext>
              </a:extLst>
            </p:cNvPr>
            <p:cNvSpPr/>
            <p:nvPr/>
          </p:nvSpPr>
          <p:spPr>
            <a:xfrm>
              <a:off x="6971704" y="5466825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991723-D04B-A915-B7E5-08D1BD79B5A9}"/>
                </a:ext>
              </a:extLst>
            </p:cNvPr>
            <p:cNvSpPr/>
            <p:nvPr/>
          </p:nvSpPr>
          <p:spPr>
            <a:xfrm>
              <a:off x="7023622" y="550869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8E0199B-F1B8-7E1D-3E22-52924B331E91}"/>
                </a:ext>
              </a:extLst>
            </p:cNvPr>
            <p:cNvSpPr/>
            <p:nvPr/>
          </p:nvSpPr>
          <p:spPr>
            <a:xfrm>
              <a:off x="7065492" y="554051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6418118-D191-0603-E636-9353E8AAEB59}"/>
                </a:ext>
              </a:extLst>
            </p:cNvPr>
            <p:cNvSpPr/>
            <p:nvPr/>
          </p:nvSpPr>
          <p:spPr>
            <a:xfrm>
              <a:off x="7105685" y="557065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E4BA973-0A5A-F6B2-8E96-27B68E81E7E7}"/>
                </a:ext>
              </a:extLst>
            </p:cNvPr>
            <p:cNvSpPr/>
            <p:nvPr/>
          </p:nvSpPr>
          <p:spPr>
            <a:xfrm>
              <a:off x="7644943" y="475339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ACE61A-0D49-C056-7CE6-7F4311D0DB6E}"/>
                </a:ext>
              </a:extLst>
            </p:cNvPr>
            <p:cNvSpPr/>
            <p:nvPr/>
          </p:nvSpPr>
          <p:spPr>
            <a:xfrm>
              <a:off x="7696861" y="479526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6027FBA-FCF9-E2D6-9E6D-59501B0712D3}"/>
                </a:ext>
              </a:extLst>
            </p:cNvPr>
            <p:cNvSpPr/>
            <p:nvPr/>
          </p:nvSpPr>
          <p:spPr>
            <a:xfrm>
              <a:off x="7738731" y="482708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F1BE5EF-B806-5610-0B6C-BD588D4C2743}"/>
                </a:ext>
              </a:extLst>
            </p:cNvPr>
            <p:cNvSpPr/>
            <p:nvPr/>
          </p:nvSpPr>
          <p:spPr>
            <a:xfrm>
              <a:off x="7778924" y="485722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908C01D-0B16-0F43-8A32-040785A6A637}"/>
                </a:ext>
              </a:extLst>
            </p:cNvPr>
            <p:cNvSpPr/>
            <p:nvPr/>
          </p:nvSpPr>
          <p:spPr>
            <a:xfrm>
              <a:off x="6982673" y="2138806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6FDD3AF-77D8-6FCC-9C3F-07DC0A5AC666}"/>
                </a:ext>
              </a:extLst>
            </p:cNvPr>
            <p:cNvSpPr/>
            <p:nvPr/>
          </p:nvSpPr>
          <p:spPr>
            <a:xfrm>
              <a:off x="6985781" y="2795056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13564F3-3D05-DAB9-55D1-B4A22E9C1F72}"/>
                </a:ext>
              </a:extLst>
            </p:cNvPr>
            <p:cNvSpPr/>
            <p:nvPr/>
          </p:nvSpPr>
          <p:spPr>
            <a:xfrm>
              <a:off x="6988451" y="344451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3,1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A5786C0-49F0-E751-CA43-7A9055A95C59}"/>
                </a:ext>
              </a:extLst>
            </p:cNvPr>
            <p:cNvSpPr/>
            <p:nvPr/>
          </p:nvSpPr>
          <p:spPr>
            <a:xfrm>
              <a:off x="7657587" y="2140481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6965F2-1810-D79C-F194-9BBD26F6B432}"/>
                </a:ext>
              </a:extLst>
            </p:cNvPr>
            <p:cNvSpPr/>
            <p:nvPr/>
          </p:nvSpPr>
          <p:spPr>
            <a:xfrm>
              <a:off x="7660695" y="2796731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4197872-7CF2-B712-447B-97AEB76200BF}"/>
                </a:ext>
              </a:extLst>
            </p:cNvPr>
            <p:cNvSpPr/>
            <p:nvPr/>
          </p:nvSpPr>
          <p:spPr>
            <a:xfrm>
              <a:off x="7663365" y="344619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3,2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BA9A108-E637-966C-6840-E84B5B296F00}"/>
                </a:ext>
              </a:extLst>
            </p:cNvPr>
            <p:cNvSpPr/>
            <p:nvPr/>
          </p:nvSpPr>
          <p:spPr>
            <a:xfrm>
              <a:off x="6988451" y="409690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4,1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CFC7C43-6E2C-F5C5-D454-7A2CD37E94AE}"/>
                </a:ext>
              </a:extLst>
            </p:cNvPr>
            <p:cNvSpPr/>
            <p:nvPr/>
          </p:nvSpPr>
          <p:spPr>
            <a:xfrm>
              <a:off x="7663365" y="409857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4,2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5D0ECD2-AE91-AAB8-1433-C369372D8586}"/>
                </a:ext>
              </a:extLst>
            </p:cNvPr>
            <p:cNvSpPr/>
            <p:nvPr/>
          </p:nvSpPr>
          <p:spPr>
            <a:xfrm>
              <a:off x="4240902" y="477257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FB9DC0C-4C93-FDF2-F1C0-EF986BF4F759}"/>
                </a:ext>
              </a:extLst>
            </p:cNvPr>
            <p:cNvSpPr/>
            <p:nvPr/>
          </p:nvSpPr>
          <p:spPr>
            <a:xfrm>
              <a:off x="4244010" y="545896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CB9D83F-3B93-4BFD-59CD-AE141E8C41CB}"/>
                </a:ext>
              </a:extLst>
            </p:cNvPr>
            <p:cNvSpPr/>
            <p:nvPr/>
          </p:nvSpPr>
          <p:spPr>
            <a:xfrm>
              <a:off x="5593400" y="477257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09BE609-8AD8-23F3-14D4-25D3173D447E}"/>
                </a:ext>
              </a:extLst>
            </p:cNvPr>
            <p:cNvSpPr/>
            <p:nvPr/>
          </p:nvSpPr>
          <p:spPr>
            <a:xfrm>
              <a:off x="4915816" y="4774248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AB2B503-F2D2-D924-2F84-88CF6367D508}"/>
                </a:ext>
              </a:extLst>
            </p:cNvPr>
            <p:cNvSpPr/>
            <p:nvPr/>
          </p:nvSpPr>
          <p:spPr>
            <a:xfrm>
              <a:off x="4918924" y="5460642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A28BC3F-7DE4-EA91-8017-23D6548D4564}"/>
                </a:ext>
              </a:extLst>
            </p:cNvPr>
            <p:cNvSpPr/>
            <p:nvPr/>
          </p:nvSpPr>
          <p:spPr>
            <a:xfrm>
              <a:off x="6268314" y="477424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6245448-56BB-7C42-1BE4-47A7B4517435}"/>
                </a:ext>
              </a:extLst>
            </p:cNvPr>
            <p:cNvSpPr/>
            <p:nvPr/>
          </p:nvSpPr>
          <p:spPr>
            <a:xfrm>
              <a:off x="5593400" y="545510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2,3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3EB96C0-C5A0-5062-D15E-41310FC5A5AB}"/>
                </a:ext>
              </a:extLst>
            </p:cNvPr>
            <p:cNvSpPr/>
            <p:nvPr/>
          </p:nvSpPr>
          <p:spPr>
            <a:xfrm>
              <a:off x="6268314" y="545677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2,4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2C58408-9984-E762-5CEB-ACE2CB30FD5B}"/>
                </a:ext>
              </a:extLst>
            </p:cNvPr>
            <p:cNvSpPr/>
            <p:nvPr/>
          </p:nvSpPr>
          <p:spPr>
            <a:xfrm>
              <a:off x="6959981" y="4751720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F8E62D4-02B4-FE93-CAA6-19CA8BD95409}"/>
                </a:ext>
              </a:extLst>
            </p:cNvPr>
            <p:cNvSpPr/>
            <p:nvPr/>
          </p:nvSpPr>
          <p:spPr>
            <a:xfrm>
              <a:off x="7011899" y="479358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D535E82-A5AE-1C53-99CC-269247ED6AE8}"/>
                </a:ext>
              </a:extLst>
            </p:cNvPr>
            <p:cNvSpPr/>
            <p:nvPr/>
          </p:nvSpPr>
          <p:spPr>
            <a:xfrm>
              <a:off x="7053769" y="482540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E291739-21F1-8C1A-BEBA-43D355F7C49F}"/>
                </a:ext>
              </a:extLst>
            </p:cNvPr>
            <p:cNvSpPr/>
            <p:nvPr/>
          </p:nvSpPr>
          <p:spPr>
            <a:xfrm>
              <a:off x="7093962" y="485555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36D2ACE-60E4-3445-9234-17EE4FD4E328}"/>
                </a:ext>
              </a:extLst>
            </p:cNvPr>
            <p:cNvSpPr txBox="1"/>
            <p:nvPr/>
          </p:nvSpPr>
          <p:spPr>
            <a:xfrm>
              <a:off x="4682100" y="2361361"/>
              <a:ext cx="173836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Shuffle-based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MM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cpmm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8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F24F55-8AE0-45C4-0C40-A8CE49F02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0" dirty="0"/>
              <a:t>Avoid dense intermediates and unnecessary computation</a:t>
            </a:r>
          </a:p>
          <a:p>
            <a:pPr lvl="1"/>
            <a:endParaRPr lang="en-US" dirty="0"/>
          </a:p>
          <a:p>
            <a:r>
              <a:rPr lang="en-US" dirty="0"/>
              <a:t>#1 Fused Physical Operators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[PVLDB’16]</a:t>
            </a:r>
            <a:br>
              <a:rPr lang="en-US" dirty="0"/>
            </a:br>
            <a:r>
              <a:rPr lang="en-US" dirty="0" err="1"/>
              <a:t>wsloss</a:t>
            </a:r>
            <a:r>
              <a:rPr lang="en-US" dirty="0"/>
              <a:t>, </a:t>
            </a:r>
            <a:r>
              <a:rPr lang="en-US" dirty="0" err="1"/>
              <a:t>wcemm</a:t>
            </a:r>
            <a:r>
              <a:rPr lang="en-US" dirty="0"/>
              <a:t>, </a:t>
            </a:r>
            <a:r>
              <a:rPr lang="en-US" dirty="0" err="1"/>
              <a:t>wdivmm</a:t>
            </a:r>
            <a:endParaRPr lang="en-US" dirty="0"/>
          </a:p>
          <a:p>
            <a:pPr lvl="1"/>
            <a:r>
              <a:rPr lang="en-US" dirty="0"/>
              <a:t>Selective computation over </a:t>
            </a:r>
            <a:br>
              <a:rPr lang="en-US" dirty="0"/>
            </a:br>
            <a:r>
              <a:rPr lang="en-US" dirty="0"/>
              <a:t>non-zeros of </a:t>
            </a:r>
            <a:r>
              <a:rPr lang="en-US" b="1" dirty="0">
                <a:solidFill>
                  <a:srgbClr val="7889FB"/>
                </a:solidFill>
              </a:rPr>
              <a:t>“sparse driver”</a:t>
            </a:r>
          </a:p>
          <a:p>
            <a:pPr lvl="1"/>
            <a:endParaRPr lang="en-US" dirty="0"/>
          </a:p>
          <a:p>
            <a:r>
              <a:rPr lang="en-US" dirty="0"/>
              <a:t>#2 Masked Physical Operators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Cumulon</a:t>
            </a:r>
            <a:r>
              <a:rPr lang="en-US" dirty="0"/>
              <a:t> </a:t>
            </a:r>
            <a:r>
              <a:rPr lang="en-US" dirty="0" err="1"/>
              <a:t>MaskMult</a:t>
            </a:r>
            <a:r>
              <a:rPr lang="en-US" dirty="0"/>
              <a:t> [SIGMOD’13]</a:t>
            </a:r>
          </a:p>
          <a:p>
            <a:pPr lvl="1"/>
            <a:r>
              <a:rPr lang="en-US" dirty="0"/>
              <a:t>Create mask of </a:t>
            </a:r>
            <a:r>
              <a:rPr lang="en-US" b="1" dirty="0">
                <a:solidFill>
                  <a:srgbClr val="7889FB"/>
                </a:solidFill>
              </a:rPr>
              <a:t>“sparse driver”</a:t>
            </a:r>
          </a:p>
          <a:p>
            <a:pPr lvl="1"/>
            <a:r>
              <a:rPr lang="en-US" dirty="0"/>
              <a:t>Pass mask to single masked</a:t>
            </a:r>
            <a:br>
              <a:rPr lang="en-US" dirty="0"/>
            </a:br>
            <a:r>
              <a:rPr lang="en-US" dirty="0"/>
              <a:t>matrix multiply operator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A805F-5558-6D7C-C4EF-EAA60215C4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Sparsity-Exploiting Operators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CAD896-DFE4-52FB-425A-C13FD94202F6}"/>
              </a:ext>
            </a:extLst>
          </p:cNvPr>
          <p:cNvGrpSpPr/>
          <p:nvPr/>
        </p:nvGrpSpPr>
        <p:grpSpPr>
          <a:xfrm>
            <a:off x="5767389" y="2150955"/>
            <a:ext cx="4839276" cy="1356752"/>
            <a:chOff x="3937521" y="1952504"/>
            <a:chExt cx="4839276" cy="13567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264734-E06B-8C78-CBE1-F1D5F8D6FD21}"/>
                </a:ext>
              </a:extLst>
            </p:cNvPr>
            <p:cNvSpPr/>
            <p:nvPr/>
          </p:nvSpPr>
          <p:spPr>
            <a:xfrm>
              <a:off x="7044609" y="2321836"/>
              <a:ext cx="157479" cy="8382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AEE7F3-5ECE-9EBB-5DC0-AC63C223C423}"/>
                </a:ext>
              </a:extLst>
            </p:cNvPr>
            <p:cNvSpPr/>
            <p:nvPr/>
          </p:nvSpPr>
          <p:spPr>
            <a:xfrm rot="5400000">
              <a:off x="7605427" y="1754191"/>
              <a:ext cx="152402" cy="82413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72D180D-7242-8C7E-AB24-34F892FC8830}"/>
                </a:ext>
              </a:extLst>
            </p:cNvPr>
            <p:cNvSpPr/>
            <p:nvPr/>
          </p:nvSpPr>
          <p:spPr>
            <a:xfrm>
              <a:off x="7262324" y="2307768"/>
              <a:ext cx="838200" cy="85226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U V</a:t>
              </a:r>
              <a:r>
                <a:rPr kumimoji="0" lang="en-US" sz="1800" b="1" i="0" u="none" strike="noStrike" kern="0" cap="none" spc="0" normalizeH="0" baseline="6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5323B7-6E06-4CA5-EFA0-1AB84E14F13F}"/>
                </a:ext>
              </a:extLst>
            </p:cNvPr>
            <p:cNvSpPr/>
            <p:nvPr/>
          </p:nvSpPr>
          <p:spPr>
            <a:xfrm>
              <a:off x="4697963" y="2307768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W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FBC2EA-CB82-4C5E-9E6C-A4EA8A885A75}"/>
                </a:ext>
              </a:extLst>
            </p:cNvPr>
            <p:cNvSpPr/>
            <p:nvPr/>
          </p:nvSpPr>
          <p:spPr>
            <a:xfrm>
              <a:off x="6753212" y="2520437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–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62B716-8985-204D-8481-22F503AAACEF}"/>
                </a:ext>
              </a:extLst>
            </p:cNvPr>
            <p:cNvSpPr/>
            <p:nvPr/>
          </p:nvSpPr>
          <p:spPr>
            <a:xfrm>
              <a:off x="3937521" y="2522084"/>
              <a:ext cx="580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37" name="Left Bracket 36">
              <a:extLst>
                <a:ext uri="{FF2B5EF4-FFF2-40B4-BE49-F238E27FC236}">
                  <a16:creationId xmlns:a16="http://schemas.microsoft.com/office/drawing/2014/main" id="{CEA66146-4FC3-17B3-56D0-9C9CE316EF6E}"/>
                </a:ext>
              </a:extLst>
            </p:cNvPr>
            <p:cNvSpPr/>
            <p:nvPr/>
          </p:nvSpPr>
          <p:spPr>
            <a:xfrm>
              <a:off x="4584439" y="2090056"/>
              <a:ext cx="141317" cy="1219200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8" name="Left Bracket 37">
              <a:extLst>
                <a:ext uri="{FF2B5EF4-FFF2-40B4-BE49-F238E27FC236}">
                  <a16:creationId xmlns:a16="http://schemas.microsoft.com/office/drawing/2014/main" id="{79935310-F715-1BE4-9A58-4D021F0FA757}"/>
                </a:ext>
              </a:extLst>
            </p:cNvPr>
            <p:cNvSpPr/>
            <p:nvPr/>
          </p:nvSpPr>
          <p:spPr>
            <a:xfrm>
              <a:off x="5800523" y="2166256"/>
              <a:ext cx="130235" cy="1077688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9" name="Left Bracket 38">
              <a:extLst>
                <a:ext uri="{FF2B5EF4-FFF2-40B4-BE49-F238E27FC236}">
                  <a16:creationId xmlns:a16="http://schemas.microsoft.com/office/drawing/2014/main" id="{4BB8BF70-7363-0D76-EFA7-79C81AF83702}"/>
                </a:ext>
              </a:extLst>
            </p:cNvPr>
            <p:cNvSpPr/>
            <p:nvPr/>
          </p:nvSpPr>
          <p:spPr>
            <a:xfrm rot="10800000">
              <a:off x="8176725" y="2166256"/>
              <a:ext cx="130235" cy="1077688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0" name="Left Bracket 39">
              <a:extLst>
                <a:ext uri="{FF2B5EF4-FFF2-40B4-BE49-F238E27FC236}">
                  <a16:creationId xmlns:a16="http://schemas.microsoft.com/office/drawing/2014/main" id="{6B57B66D-FDC4-1F71-8C4B-0FCC47FEBC92}"/>
                </a:ext>
              </a:extLst>
            </p:cNvPr>
            <p:cNvSpPr/>
            <p:nvPr/>
          </p:nvSpPr>
          <p:spPr>
            <a:xfrm rot="10800000">
              <a:off x="8635480" y="2090055"/>
              <a:ext cx="141317" cy="1219200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795069E-39C4-AF29-4FE3-5BD56F4C1FAA}"/>
                </a:ext>
              </a:extLst>
            </p:cNvPr>
            <p:cNvSpPr/>
            <p:nvPr/>
          </p:nvSpPr>
          <p:spPr>
            <a:xfrm rot="5400000">
              <a:off x="5305023" y="24685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A7C25A-D2B0-7DB5-5E5D-8E6467C4B666}"/>
                </a:ext>
              </a:extLst>
            </p:cNvPr>
            <p:cNvSpPr/>
            <p:nvPr/>
          </p:nvSpPr>
          <p:spPr>
            <a:xfrm rot="5400000">
              <a:off x="4776702" y="26209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9B1A88-58AA-9B23-B679-B30F0B36D541}"/>
                </a:ext>
              </a:extLst>
            </p:cNvPr>
            <p:cNvSpPr/>
            <p:nvPr/>
          </p:nvSpPr>
          <p:spPr>
            <a:xfrm rot="5400000">
              <a:off x="5076423" y="29257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ADA2D2-B76A-582D-6787-42BE23E496EE}"/>
                </a:ext>
              </a:extLst>
            </p:cNvPr>
            <p:cNvSpPr/>
            <p:nvPr/>
          </p:nvSpPr>
          <p:spPr>
            <a:xfrm rot="5400000">
              <a:off x="7869384" y="2468518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C2C6ECF-07C8-AB0B-DDD8-B654641EB1FD}"/>
                </a:ext>
              </a:extLst>
            </p:cNvPr>
            <p:cNvSpPr/>
            <p:nvPr/>
          </p:nvSpPr>
          <p:spPr>
            <a:xfrm rot="5400000">
              <a:off x="7874463" y="2087518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4506385-FBE5-BBFE-98F8-14EFEC05F92A}"/>
                </a:ext>
              </a:extLst>
            </p:cNvPr>
            <p:cNvSpPr/>
            <p:nvPr/>
          </p:nvSpPr>
          <p:spPr>
            <a:xfrm>
              <a:off x="5914051" y="2301547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608AE1-F2BB-54DE-B544-81B5691B5598}"/>
                </a:ext>
              </a:extLst>
            </p:cNvPr>
            <p:cNvSpPr/>
            <p:nvPr/>
          </p:nvSpPr>
          <p:spPr>
            <a:xfrm rot="5400000">
              <a:off x="6521111" y="24622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8BE53B8-B2B4-8ADE-E697-BD9D82B4E140}"/>
                </a:ext>
              </a:extLst>
            </p:cNvPr>
            <p:cNvSpPr/>
            <p:nvPr/>
          </p:nvSpPr>
          <p:spPr>
            <a:xfrm rot="5400000">
              <a:off x="5992790" y="26146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47DD68D-C52C-E5B5-6331-8EAD8A409E02}"/>
                </a:ext>
              </a:extLst>
            </p:cNvPr>
            <p:cNvSpPr/>
            <p:nvPr/>
          </p:nvSpPr>
          <p:spPr>
            <a:xfrm rot="5400000">
              <a:off x="6292511" y="29194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B49066D-70A9-5EB6-D414-00612EBAB834}"/>
                </a:ext>
              </a:extLst>
            </p:cNvPr>
            <p:cNvSpPr/>
            <p:nvPr/>
          </p:nvSpPr>
          <p:spPr>
            <a:xfrm>
              <a:off x="8240762" y="1952504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^2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9118F1-6679-BD4C-B0DE-CAF5FCEBF5A0}"/>
                </a:ext>
              </a:extLst>
            </p:cNvPr>
            <p:cNvSpPr/>
            <p:nvPr/>
          </p:nvSpPr>
          <p:spPr>
            <a:xfrm>
              <a:off x="5522721" y="258739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*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4A6DBAE-33A3-5694-395B-3334FF841319}"/>
                </a:ext>
              </a:extLst>
            </p:cNvPr>
            <p:cNvCxnSpPr>
              <a:stCxn id="47" idx="2"/>
              <a:endCxn id="41" idx="0"/>
            </p:cNvCxnSpPr>
            <p:nvPr/>
          </p:nvCxnSpPr>
          <p:spPr>
            <a:xfrm flipH="1">
              <a:off x="5459963" y="2541035"/>
              <a:ext cx="1058610" cy="62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5821E8C-CC3E-4CA2-8A8B-DAA7A5C547F5}"/>
                </a:ext>
              </a:extLst>
            </p:cNvPr>
            <p:cNvCxnSpPr>
              <a:stCxn id="44" idx="2"/>
              <a:endCxn id="47" idx="0"/>
            </p:cNvCxnSpPr>
            <p:nvPr/>
          </p:nvCxnSpPr>
          <p:spPr>
            <a:xfrm flipH="1" flipV="1">
              <a:off x="6676051" y="2541035"/>
              <a:ext cx="1190795" cy="62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B84A53C-78E4-08CF-CEFA-BF7482D0D45D}"/>
                </a:ext>
              </a:extLst>
            </p:cNvPr>
            <p:cNvSpPr/>
            <p:nvPr/>
          </p:nvSpPr>
          <p:spPr>
            <a:xfrm rot="5400000">
              <a:off x="7047149" y="2468516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298D35A-2FA3-7B39-B677-1D7173037B69}"/>
              </a:ext>
            </a:extLst>
          </p:cNvPr>
          <p:cNvSpPr txBox="1"/>
          <p:nvPr/>
        </p:nvSpPr>
        <p:spPr>
          <a:xfrm>
            <a:off x="6443654" y="1775329"/>
            <a:ext cx="405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sum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(W * (X – U %*% </a:t>
            </a: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t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(V))^2)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09971B-BF6F-6496-79FC-8A8520241DA3}"/>
              </a:ext>
            </a:extLst>
          </p:cNvPr>
          <p:cNvSpPr txBox="1"/>
          <p:nvPr/>
        </p:nvSpPr>
        <p:spPr>
          <a:xfrm>
            <a:off x="6842254" y="3826740"/>
            <a:ext cx="405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 / (C %*% E %*%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(B))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639C8B-F861-6289-A96F-5D0AC844ADC9}"/>
              </a:ext>
            </a:extLst>
          </p:cNvPr>
          <p:cNvGrpSpPr/>
          <p:nvPr/>
        </p:nvGrpSpPr>
        <p:grpSpPr>
          <a:xfrm>
            <a:off x="5019442" y="3845927"/>
            <a:ext cx="3389924" cy="1939985"/>
            <a:chOff x="5461518" y="4609319"/>
            <a:chExt cx="3389924" cy="19399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638BBBD-9CC1-4E04-F11D-B69B31E79D43}"/>
                </a:ext>
              </a:extLst>
            </p:cNvPr>
            <p:cNvSpPr txBox="1"/>
            <p:nvPr/>
          </p:nvSpPr>
          <p:spPr>
            <a:xfrm>
              <a:off x="6522097" y="4609319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DA1B86-70B9-9046-D418-D78870DF09BD}"/>
                </a:ext>
              </a:extLst>
            </p:cNvPr>
            <p:cNvSpPr txBox="1"/>
            <p:nvPr/>
          </p:nvSpPr>
          <p:spPr>
            <a:xfrm>
              <a:off x="5461518" y="6179972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36DC1D-794D-D473-189C-E9E1115DF2CD}"/>
                </a:ext>
              </a:extLst>
            </p:cNvPr>
            <p:cNvSpPr txBox="1"/>
            <p:nvPr/>
          </p:nvSpPr>
          <p:spPr>
            <a:xfrm>
              <a:off x="7582683" y="617375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CDEC6D8-290E-348F-5ABA-BA6CBA0B760C}"/>
                </a:ext>
              </a:extLst>
            </p:cNvPr>
            <p:cNvSpPr txBox="1"/>
            <p:nvPr/>
          </p:nvSpPr>
          <p:spPr>
            <a:xfrm>
              <a:off x="8220273" y="6176860"/>
              <a:ext cx="631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t(B)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3729FF5-F054-85BA-CBCA-26AE62B5B653}"/>
                </a:ext>
              </a:extLst>
            </p:cNvPr>
            <p:cNvSpPr txBox="1"/>
            <p:nvPr/>
          </p:nvSpPr>
          <p:spPr>
            <a:xfrm>
              <a:off x="7822162" y="5592147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mm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153835-DE27-D4E8-253C-CDE84462B32B}"/>
                </a:ext>
              </a:extLst>
            </p:cNvPr>
            <p:cNvSpPr txBox="1"/>
            <p:nvPr/>
          </p:nvSpPr>
          <p:spPr>
            <a:xfrm>
              <a:off x="7172129" y="5054082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mm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C447921-1F79-3810-CAE1-48ACF6A4D169}"/>
                </a:ext>
              </a:extLst>
            </p:cNvPr>
            <p:cNvCxnSpPr>
              <a:stCxn id="59" idx="0"/>
            </p:cNvCxnSpPr>
            <p:nvPr/>
          </p:nvCxnSpPr>
          <p:spPr>
            <a:xfrm flipV="1">
              <a:off x="5699449" y="4978651"/>
              <a:ext cx="893769" cy="1201321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A6F4E30-FF2B-2220-F6A7-4DF6C5F5F3A8}"/>
                </a:ext>
              </a:extLst>
            </p:cNvPr>
            <p:cNvCxnSpPr>
              <a:endCxn id="63" idx="0"/>
            </p:cNvCxnSpPr>
            <p:nvPr/>
          </p:nvCxnSpPr>
          <p:spPr>
            <a:xfrm>
              <a:off x="6917290" y="4903231"/>
              <a:ext cx="573440" cy="150851"/>
            </a:xfrm>
            <a:prstGeom prst="line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2CC85A3-57D0-4E40-B673-91C313A85A89}"/>
                </a:ext>
              </a:extLst>
            </p:cNvPr>
            <p:cNvCxnSpPr>
              <a:stCxn id="62" idx="0"/>
            </p:cNvCxnSpPr>
            <p:nvPr/>
          </p:nvCxnSpPr>
          <p:spPr>
            <a:xfrm flipH="1" flipV="1">
              <a:off x="7756070" y="5378393"/>
              <a:ext cx="384693" cy="21375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A82C1C6-CBE4-81D8-DB90-0359A79F31ED}"/>
                </a:ext>
              </a:extLst>
            </p:cNvPr>
            <p:cNvCxnSpPr>
              <a:stCxn id="60" idx="0"/>
            </p:cNvCxnSpPr>
            <p:nvPr/>
          </p:nvCxnSpPr>
          <p:spPr>
            <a:xfrm flipV="1">
              <a:off x="7820614" y="592740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6EC6F1B-06B6-54FD-03CE-F5C82BD8C658}"/>
                </a:ext>
              </a:extLst>
            </p:cNvPr>
            <p:cNvCxnSpPr>
              <a:stCxn id="61" idx="0"/>
            </p:cNvCxnSpPr>
            <p:nvPr/>
          </p:nvCxnSpPr>
          <p:spPr>
            <a:xfrm flipH="1" flipV="1">
              <a:off x="8315408" y="5927407"/>
              <a:ext cx="220450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89CF6F1-792F-9246-3C1B-D6E02649CBE3}"/>
                </a:ext>
              </a:extLst>
            </p:cNvPr>
            <p:cNvSpPr txBox="1"/>
            <p:nvPr/>
          </p:nvSpPr>
          <p:spPr>
            <a:xfrm>
              <a:off x="6830012" y="562635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5AA62D8-09C6-CE8B-73FB-74C51D62FD88}"/>
                </a:ext>
              </a:extLst>
            </p:cNvPr>
            <p:cNvCxnSpPr>
              <a:stCxn id="69" idx="0"/>
            </p:cNvCxnSpPr>
            <p:nvPr/>
          </p:nvCxnSpPr>
          <p:spPr>
            <a:xfrm flipV="1">
              <a:off x="7067943" y="538000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2C619C4-AD4A-9954-294B-0F016E9369AC}"/>
                </a:ext>
              </a:extLst>
            </p:cNvPr>
            <p:cNvCxnSpPr/>
            <p:nvPr/>
          </p:nvCxnSpPr>
          <p:spPr>
            <a:xfrm flipH="1">
              <a:off x="5937380" y="6251510"/>
              <a:ext cx="351453" cy="8367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D873708-837E-5724-27B8-DE09B61B8ABB}"/>
                </a:ext>
              </a:extLst>
            </p:cNvPr>
            <p:cNvSpPr txBox="1"/>
            <p:nvPr/>
          </p:nvSpPr>
          <p:spPr>
            <a:xfrm>
              <a:off x="6211079" y="6052453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17B5B0C-3601-B42B-893D-B9AD81B8A7EF}"/>
                </a:ext>
              </a:extLst>
            </p:cNvPr>
            <p:cNvCxnSpPr>
              <a:stCxn id="63" idx="1"/>
            </p:cNvCxnSpPr>
            <p:nvPr/>
          </p:nvCxnSpPr>
          <p:spPr>
            <a:xfrm flipH="1">
              <a:off x="6444347" y="5238748"/>
              <a:ext cx="727782" cy="83829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BD057F1-3A51-7DD4-4377-E924EFBA6BAB}"/>
                </a:ext>
              </a:extLst>
            </p:cNvPr>
            <p:cNvCxnSpPr>
              <a:stCxn id="62" idx="1"/>
            </p:cNvCxnSpPr>
            <p:nvPr/>
          </p:nvCxnSpPr>
          <p:spPr>
            <a:xfrm flipH="1">
              <a:off x="6634070" y="5776813"/>
              <a:ext cx="1188092" cy="45262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27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D2BC0-103D-A784-0105-A9F96A304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(Distributed) Caching</a:t>
            </a:r>
          </a:p>
          <a:p>
            <a:pPr lvl="1"/>
            <a:r>
              <a:rPr lang="en-US" dirty="0"/>
              <a:t>Keep read only feature matrix in (distributed) memory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Buffer Pool Management</a:t>
            </a:r>
          </a:p>
          <a:p>
            <a:pPr lvl="1"/>
            <a:r>
              <a:rPr lang="en-US" dirty="0"/>
              <a:t>Graceful eviction of intermediates, out-of-core ops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Scan Sharing (and operator fusion)</a:t>
            </a:r>
          </a:p>
          <a:p>
            <a:pPr lvl="1"/>
            <a:r>
              <a:rPr lang="en-US" dirty="0"/>
              <a:t>Reduce the number of scans as well as read/writes</a:t>
            </a:r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NUMA-Aware Partitioning and Replication</a:t>
            </a:r>
          </a:p>
          <a:p>
            <a:pPr lvl="1"/>
            <a:r>
              <a:rPr lang="en-US" dirty="0"/>
              <a:t>Matrix partitioning / replication </a:t>
            </a:r>
            <a:r>
              <a:rPr lang="en-US" dirty="0">
                <a:sym typeface="Wingdings" panose="05000000000000000000" pitchFamily="2" charset="2"/>
              </a:rPr>
              <a:t> data locality</a:t>
            </a:r>
            <a:endParaRPr lang="en-US" sz="700" dirty="0"/>
          </a:p>
          <a:p>
            <a:r>
              <a:rPr lang="en-US" dirty="0"/>
              <a:t>#5 </a:t>
            </a:r>
            <a:r>
              <a:rPr lang="en-US" dirty="0">
                <a:solidFill>
                  <a:srgbClr val="7889FB"/>
                </a:solidFill>
              </a:rPr>
              <a:t>Index Structures</a:t>
            </a:r>
          </a:p>
          <a:p>
            <a:pPr lvl="1"/>
            <a:r>
              <a:rPr lang="en-US" dirty="0"/>
              <a:t>Out-of-core data, I/O-aware ops, updates</a:t>
            </a:r>
            <a:endParaRPr lang="en-US" sz="700" dirty="0"/>
          </a:p>
          <a:p>
            <a:r>
              <a:rPr lang="en-US" dirty="0"/>
              <a:t>#6 </a:t>
            </a:r>
            <a:r>
              <a:rPr lang="en-US" dirty="0">
                <a:solidFill>
                  <a:srgbClr val="7889FB"/>
                </a:solidFill>
              </a:rPr>
              <a:t>Compression</a:t>
            </a:r>
          </a:p>
          <a:p>
            <a:pPr lvl="1"/>
            <a:r>
              <a:rPr lang="en-US" dirty="0"/>
              <a:t>Fit larger datasets into available memory</a:t>
            </a:r>
            <a:endParaRPr lang="en-US" sz="3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107DC-905B-7468-4B79-278FC66477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Data Access Methods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8AE422-7A95-D4AF-CA5E-B63AF3F95C73}"/>
              </a:ext>
            </a:extLst>
          </p:cNvPr>
          <p:cNvGrpSpPr>
            <a:grpSpLocks noChangeAspect="1"/>
          </p:cNvGrpSpPr>
          <p:nvPr/>
        </p:nvGrpSpPr>
        <p:grpSpPr>
          <a:xfrm>
            <a:off x="9791862" y="4914961"/>
            <a:ext cx="627391" cy="534500"/>
            <a:chOff x="7766706" y="2318993"/>
            <a:chExt cx="836729" cy="7128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B8237E-F18B-4698-90BC-40B8B07B6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2488" y="2318993"/>
              <a:ext cx="800947" cy="71284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1E39F3-3334-978C-C92C-16857D5218CB}"/>
                </a:ext>
              </a:extLst>
            </p:cNvPr>
            <p:cNvSpPr/>
            <p:nvPr/>
          </p:nvSpPr>
          <p:spPr>
            <a:xfrm>
              <a:off x="7766706" y="2441542"/>
              <a:ext cx="485380" cy="3516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01FB2F-EE6C-F62B-E9A0-65401AB4F623}"/>
              </a:ext>
            </a:extLst>
          </p:cNvPr>
          <p:cNvGrpSpPr/>
          <p:nvPr/>
        </p:nvGrpSpPr>
        <p:grpSpPr>
          <a:xfrm>
            <a:off x="7835804" y="2780600"/>
            <a:ext cx="1140641" cy="560715"/>
            <a:chOff x="7297920" y="3188798"/>
            <a:chExt cx="1140641" cy="56071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6B3FC0-F201-7CEE-3241-87F2145D4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5609" y="3188798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9251E3-5654-2EC5-3A93-D92C44E40FCC}"/>
                </a:ext>
              </a:extLst>
            </p:cNvPr>
            <p:cNvSpPr/>
            <p:nvPr/>
          </p:nvSpPr>
          <p:spPr>
            <a:xfrm>
              <a:off x="7297920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4AB0F7-4655-A55A-7EA1-D57B96C7CB75}"/>
                </a:ext>
              </a:extLst>
            </p:cNvPr>
            <p:cNvSpPr/>
            <p:nvPr/>
          </p:nvSpPr>
          <p:spPr>
            <a:xfrm>
              <a:off x="7941249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3E96B7-CCC7-A6EF-FC8F-9F079EB59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8009" y="3294063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C59BC3-E63E-9221-46FB-1D2A825870A2}"/>
                </a:ext>
              </a:extLst>
            </p:cNvPr>
            <p:cNvCxnSpPr>
              <a:cxnSpLocks/>
            </p:cNvCxnSpPr>
            <p:nvPr/>
          </p:nvCxnSpPr>
          <p:spPr>
            <a:xfrm>
              <a:off x="7322350" y="3565691"/>
              <a:ext cx="1104279" cy="0"/>
            </a:xfrm>
            <a:prstGeom prst="line">
              <a:avLst/>
            </a:prstGeom>
            <a:ln w="317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4FACC8-5EB0-AAFB-97ED-58556892EEB1}"/>
              </a:ext>
            </a:extLst>
          </p:cNvPr>
          <p:cNvGrpSpPr/>
          <p:nvPr/>
        </p:nvGrpSpPr>
        <p:grpSpPr>
          <a:xfrm>
            <a:off x="7730537" y="1079304"/>
            <a:ext cx="1334628" cy="857838"/>
            <a:chOff x="7192653" y="1319753"/>
            <a:chExt cx="1334628" cy="85783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246689-97BB-AACD-C6C6-CD7B8082766F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8ADAEA-D825-0607-37FB-2B155284C85F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9016AE-380C-6931-AA4D-2B62E34465F3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64557A-8C8B-AAD4-918E-28B585BD9A9D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CFB2A-1B46-241F-F6E6-CB04D87CF7F5}"/>
                </a:ext>
              </a:extLst>
            </p:cNvPr>
            <p:cNvSpPr txBox="1"/>
            <p:nvPr/>
          </p:nvSpPr>
          <p:spPr>
            <a:xfrm>
              <a:off x="7192653" y="131975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D09476-F9A8-EC8B-1F8B-C86F6B0D42EF}"/>
                </a:ext>
              </a:extLst>
            </p:cNvPr>
            <p:cNvSpPr txBox="1"/>
            <p:nvPr/>
          </p:nvSpPr>
          <p:spPr>
            <a:xfrm>
              <a:off x="7844674" y="132132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5DC665-2C07-976C-44C3-5671A7A25A14}"/>
              </a:ext>
            </a:extLst>
          </p:cNvPr>
          <p:cNvGrpSpPr/>
          <p:nvPr/>
        </p:nvGrpSpPr>
        <p:grpSpPr>
          <a:xfrm>
            <a:off x="9216616" y="3297453"/>
            <a:ext cx="1772778" cy="857838"/>
            <a:chOff x="6985263" y="4620641"/>
            <a:chExt cx="1772778" cy="8578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08AD6BF-B112-BA72-3394-0D6CF305E7E4}"/>
                </a:ext>
              </a:extLst>
            </p:cNvPr>
            <p:cNvGrpSpPr/>
            <p:nvPr/>
          </p:nvGrpSpPr>
          <p:grpSpPr>
            <a:xfrm>
              <a:off x="6985263" y="4620641"/>
              <a:ext cx="1772778" cy="857838"/>
              <a:chOff x="7085495" y="1319753"/>
              <a:chExt cx="1772778" cy="85783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945BC07-2489-F7D2-8218-486D6F9B4B23}"/>
                  </a:ext>
                </a:extLst>
              </p:cNvPr>
              <p:cNvSpPr/>
              <p:nvPr/>
            </p:nvSpPr>
            <p:spPr>
              <a:xfrm>
                <a:off x="7258642" y="1583702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24B29A1-27B2-35F9-3C91-DB493420A630}"/>
                  </a:ext>
                </a:extLst>
              </p:cNvPr>
              <p:cNvSpPr/>
              <p:nvPr/>
            </p:nvSpPr>
            <p:spPr>
              <a:xfrm>
                <a:off x="8160369" y="1583701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805B07-F8FF-7174-02AC-E57C33278106}"/>
                  </a:ext>
                </a:extLst>
              </p:cNvPr>
              <p:cNvSpPr/>
              <p:nvPr/>
            </p:nvSpPr>
            <p:spPr>
              <a:xfrm>
                <a:off x="7288493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4841D75-FDFC-F511-C13F-34C4366300C6}"/>
                  </a:ext>
                </a:extLst>
              </p:cNvPr>
              <p:cNvSpPr/>
              <p:nvPr/>
            </p:nvSpPr>
            <p:spPr>
              <a:xfrm>
                <a:off x="8195769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8F876E-DD89-3890-7D41-05AF9DC8CB34}"/>
                  </a:ext>
                </a:extLst>
              </p:cNvPr>
              <p:cNvSpPr txBox="1"/>
              <p:nvPr/>
            </p:nvSpPr>
            <p:spPr>
              <a:xfrm>
                <a:off x="7085495" y="1319753"/>
                <a:ext cx="8809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7527DD-81D4-63AF-2359-4C401D8493EF}"/>
                  </a:ext>
                </a:extLst>
              </p:cNvPr>
              <p:cNvSpPr txBox="1"/>
              <p:nvPr/>
            </p:nvSpPr>
            <p:spPr>
              <a:xfrm>
                <a:off x="8032055" y="1321323"/>
                <a:ext cx="826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Socket2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365C6B4-FE05-3AEB-27C8-FA8392F83417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H="1">
              <a:off x="7430951" y="4881283"/>
              <a:ext cx="2774" cy="26113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CE51E8-210C-67E5-6BEC-C04C0BF403B4}"/>
                </a:ext>
              </a:extLst>
            </p:cNvPr>
            <p:cNvCxnSpPr>
              <a:cxnSpLocks/>
              <a:stCxn id="27" idx="0"/>
              <a:endCxn id="29" idx="0"/>
            </p:cNvCxnSpPr>
            <p:nvPr/>
          </p:nvCxnSpPr>
          <p:spPr>
            <a:xfrm flipH="1">
              <a:off x="8338227" y="4884589"/>
              <a:ext cx="1" cy="25783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9D59CE-47F7-BB65-BB27-EC23EF3BB580}"/>
                </a:ext>
              </a:extLst>
            </p:cNvPr>
            <p:cNvCxnSpPr>
              <a:cxnSpLocks/>
              <a:stCxn id="30" idx="2"/>
              <a:endCxn id="29" idx="1"/>
            </p:cNvCxnSpPr>
            <p:nvPr/>
          </p:nvCxnSpPr>
          <p:spPr>
            <a:xfrm>
              <a:off x="7425760" y="4928418"/>
              <a:ext cx="669777" cy="36789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75CA12D-818C-C3D2-1E1B-FB476E345C42}"/>
                </a:ext>
              </a:extLst>
            </p:cNvPr>
            <p:cNvCxnSpPr>
              <a:cxnSpLocks/>
              <a:stCxn id="31" idx="2"/>
              <a:endCxn id="28" idx="3"/>
            </p:cNvCxnSpPr>
            <p:nvPr/>
          </p:nvCxnSpPr>
          <p:spPr>
            <a:xfrm flipH="1">
              <a:off x="7673641" y="4929988"/>
              <a:ext cx="671291" cy="36632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9AD06F-5AAF-5109-1FCC-957229931855}"/>
              </a:ext>
            </a:extLst>
          </p:cNvPr>
          <p:cNvGrpSpPr/>
          <p:nvPr/>
        </p:nvGrpSpPr>
        <p:grpSpPr>
          <a:xfrm>
            <a:off x="9468239" y="1955937"/>
            <a:ext cx="1269533" cy="691425"/>
            <a:chOff x="7260791" y="5685239"/>
            <a:chExt cx="1269533" cy="69142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464F64-82CA-5A10-033A-0C9D5A812B4B}"/>
                </a:ext>
              </a:extLst>
            </p:cNvPr>
            <p:cNvSpPr/>
            <p:nvPr/>
          </p:nvSpPr>
          <p:spPr>
            <a:xfrm>
              <a:off x="7260791" y="5685239"/>
              <a:ext cx="1269533" cy="6914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B95D316-0C4E-4CA9-6363-A63C806BB178}"/>
                </a:ext>
              </a:extLst>
            </p:cNvPr>
            <p:cNvSpPr/>
            <p:nvPr/>
          </p:nvSpPr>
          <p:spPr>
            <a:xfrm>
              <a:off x="7318346" y="5728142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9E4AD0-B78F-B67B-D1A1-2AFECC1AA121}"/>
                </a:ext>
              </a:extLst>
            </p:cNvPr>
            <p:cNvSpPr/>
            <p:nvPr/>
          </p:nvSpPr>
          <p:spPr>
            <a:xfrm>
              <a:off x="7310487" y="6050227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BAD4DF-281F-309C-0E1E-06A70A1AC9FC}"/>
                </a:ext>
              </a:extLst>
            </p:cNvPr>
            <p:cNvSpPr/>
            <p:nvPr/>
          </p:nvSpPr>
          <p:spPr>
            <a:xfrm>
              <a:off x="7715840" y="572971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E35992D-F686-654B-EF4A-0DDBA0D795A0}"/>
                </a:ext>
              </a:extLst>
            </p:cNvPr>
            <p:cNvSpPr/>
            <p:nvPr/>
          </p:nvSpPr>
          <p:spPr>
            <a:xfrm>
              <a:off x="7717408" y="6051798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6571D56-321C-58EC-6313-FCD626998E6E}"/>
                </a:ext>
              </a:extLst>
            </p:cNvPr>
            <p:cNvSpPr/>
            <p:nvPr/>
          </p:nvSpPr>
          <p:spPr>
            <a:xfrm>
              <a:off x="8132192" y="573128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23809B-D3BE-F7CB-07E6-2003E9B97CFD}"/>
                </a:ext>
              </a:extLst>
            </p:cNvPr>
            <p:cNvSpPr/>
            <p:nvPr/>
          </p:nvSpPr>
          <p:spPr>
            <a:xfrm>
              <a:off x="8133760" y="6053368"/>
              <a:ext cx="330994" cy="27117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E441D3-5E4A-4991-091A-C9C7308A438C}"/>
              </a:ext>
            </a:extLst>
          </p:cNvPr>
          <p:cNvGrpSpPr/>
          <p:nvPr/>
        </p:nvGrpSpPr>
        <p:grpSpPr>
          <a:xfrm>
            <a:off x="8077051" y="4299385"/>
            <a:ext cx="666911" cy="527901"/>
            <a:chOff x="7539167" y="3987538"/>
            <a:chExt cx="666911" cy="527901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CAFECBF9-E0D1-635F-5C6B-D5D485A7AB4F}"/>
                </a:ext>
              </a:extLst>
            </p:cNvPr>
            <p:cNvSpPr/>
            <p:nvPr/>
          </p:nvSpPr>
          <p:spPr>
            <a:xfrm>
              <a:off x="7539167" y="3987538"/>
              <a:ext cx="666911" cy="527901"/>
            </a:xfrm>
            <a:prstGeom prst="triangl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C2BCF5B-2C55-205F-FEEA-0E0D35B6F4F9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H="1">
              <a:off x="7773873" y="3987538"/>
              <a:ext cx="98750" cy="45248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95EAE5-1E0F-9FD2-A376-312934991594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>
              <a:off x="7872623" y="3987538"/>
              <a:ext cx="116638" cy="52790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93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4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297F3A-5171-8C7D-C62D-04090BE65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60" y="1268963"/>
            <a:ext cx="9160030" cy="293858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2EB47D-C0BE-B560-171E-BB4C017FC7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Teaching </a:t>
            </a:r>
            <a:br>
              <a:rPr lang="en-US" dirty="0"/>
            </a:br>
            <a:r>
              <a:rPr lang="en-US" dirty="0"/>
              <a:t>Evaluation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7889FB"/>
                </a:solidFill>
              </a:rPr>
              <a:t>n=24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Room for Improvements</a:t>
            </a:r>
          </a:p>
          <a:p>
            <a:pPr lvl="2"/>
            <a:r>
              <a:rPr lang="en-US" dirty="0"/>
              <a:t>More materials / discussion of exercises / </a:t>
            </a:r>
            <a:r>
              <a:rPr lang="en-US" b="1" dirty="0">
                <a:solidFill>
                  <a:srgbClr val="7889FB"/>
                </a:solidFill>
              </a:rPr>
              <a:t>practical hands-on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Better separation of side </a:t>
            </a:r>
            <a:r>
              <a:rPr lang="en-US" dirty="0" err="1"/>
              <a:t>infos</a:t>
            </a:r>
            <a:r>
              <a:rPr lang="en-US" dirty="0"/>
              <a:t> and content relevant for exam</a:t>
            </a:r>
          </a:p>
          <a:p>
            <a:pPr lvl="2"/>
            <a:r>
              <a:rPr lang="en-US" dirty="0"/>
              <a:t>Too many concepts, weak connection of concepts, more detailed descriptions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Exam dates a bit early </a:t>
            </a:r>
          </a:p>
          <a:p>
            <a:pPr lvl="2"/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3A9A5-CF1E-AF8A-E39D-BA7632E12C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Items, cont.</a:t>
            </a:r>
          </a:p>
          <a:p>
            <a:endParaRPr lang="en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23BD4C-9A86-6733-5E30-4C18C22A30DD}"/>
              </a:ext>
            </a:extLst>
          </p:cNvPr>
          <p:cNvSpPr/>
          <p:nvPr/>
        </p:nvSpPr>
        <p:spPr>
          <a:xfrm>
            <a:off x="10610444" y="3285719"/>
            <a:ext cx="523875" cy="5715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 err="1"/>
          </a:p>
        </p:txBody>
      </p:sp>
    </p:spTree>
    <p:extLst>
      <p:ext uri="{BB962C8B-B14F-4D97-AF65-F5344CB8AC3E}">
        <p14:creationId xmlns:p14="http://schemas.microsoft.com/office/powerpoint/2010/main" val="2415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47F72-3431-6B14-E396-06A23097A0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Mini-batch ML Algorithms</a:t>
            </a:r>
          </a:p>
          <a:p>
            <a:pPr lvl="1"/>
            <a:r>
              <a:rPr lang="en-US" dirty="0"/>
              <a:t>Iterative ML algorithms, where each iteration</a:t>
            </a:r>
            <a:br>
              <a:rPr lang="en-US" dirty="0"/>
            </a:br>
            <a:r>
              <a:rPr lang="en-US" dirty="0"/>
              <a:t>only uses a </a:t>
            </a:r>
            <a:r>
              <a:rPr lang="en-US" b="1" dirty="0">
                <a:solidFill>
                  <a:schemeClr val="accent1"/>
                </a:solidFill>
              </a:rPr>
              <a:t>batch of rows</a:t>
            </a:r>
            <a:r>
              <a:rPr lang="en-US" dirty="0"/>
              <a:t> to make the next </a:t>
            </a:r>
            <a:br>
              <a:rPr lang="en-US" dirty="0"/>
            </a:br>
            <a:r>
              <a:rPr lang="en-US" dirty="0"/>
              <a:t>model update (in </a:t>
            </a:r>
            <a:r>
              <a:rPr lang="en-US" b="1" dirty="0">
                <a:solidFill>
                  <a:schemeClr val="accent1"/>
                </a:solidFill>
              </a:rPr>
              <a:t>epochs</a:t>
            </a:r>
            <a:r>
              <a:rPr lang="en-US" dirty="0">
                <a:solidFill>
                  <a:schemeClr val="tx1"/>
                </a:solidFill>
              </a:rPr>
              <a:t> or w/</a:t>
            </a:r>
            <a:r>
              <a:rPr lang="en-US" b="1" dirty="0">
                <a:solidFill>
                  <a:schemeClr val="accent1"/>
                </a:solidFill>
              </a:rPr>
              <a:t> sampling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large and </a:t>
            </a:r>
            <a:r>
              <a:rPr lang="en-US" b="1" dirty="0">
                <a:solidFill>
                  <a:schemeClr val="accent1"/>
                </a:solidFill>
              </a:rPr>
              <a:t>highly redundant training sets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Applies to almost all iterative</a:t>
            </a:r>
            <a:r>
              <a:rPr lang="en-US" dirty="0"/>
              <a:t>, model-based </a:t>
            </a:r>
            <a:br>
              <a:rPr lang="en-US" dirty="0"/>
            </a:br>
            <a:r>
              <a:rPr lang="en-US" dirty="0"/>
              <a:t>ML algorithms (LDA, reg., class., factor., DNN)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Stochastic Gradient Descent</a:t>
            </a:r>
            <a:r>
              <a:rPr lang="en-US" dirty="0"/>
              <a:t> (SGD)</a:t>
            </a:r>
            <a:endParaRPr lang="en-US" sz="700" dirty="0"/>
          </a:p>
          <a:p>
            <a:r>
              <a:rPr lang="en-US" dirty="0"/>
              <a:t>Statistical vs Hardware Efficiency </a:t>
            </a:r>
            <a:r>
              <a:rPr lang="en-US" b="0" dirty="0"/>
              <a:t>(batch size)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Statistical efficiency:</a:t>
            </a:r>
            <a:r>
              <a:rPr lang="en-US" dirty="0"/>
              <a:t> # accessed data points to achieve certain accuracy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Hardware efficiency:</a:t>
            </a:r>
            <a:r>
              <a:rPr lang="en-US" dirty="0"/>
              <a:t> number of independent computations to </a:t>
            </a:r>
            <a:br>
              <a:rPr lang="en-US" dirty="0"/>
            </a:br>
            <a:r>
              <a:rPr lang="en-US" dirty="0"/>
              <a:t>achieve high hardware  utilization (parallelization at different levels)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 higher variance / class skew for too small batches!</a:t>
            </a:r>
            <a:endParaRPr lang="en-US" sz="7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Training </a:t>
            </a:r>
            <a:r>
              <a:rPr lang="en-US" dirty="0">
                <a:solidFill>
                  <a:schemeClr val="accent1"/>
                </a:solidFill>
              </a:rPr>
              <a:t>Mini-batch</a:t>
            </a:r>
            <a:r>
              <a:rPr lang="en-US" dirty="0">
                <a:solidFill>
                  <a:schemeClr val="tx1"/>
                </a:solidFill>
              </a:rPr>
              <a:t> ML algorithms sequentially </a:t>
            </a:r>
            <a:r>
              <a:rPr lang="en-US" dirty="0">
                <a:solidFill>
                  <a:schemeClr val="accent1"/>
                </a:solidFill>
              </a:rPr>
              <a:t>is hard to scale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84ACC-089B-DA54-19F8-363076363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Background: Mini-batch ML Algorithms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BB645-1DEF-C4EF-6077-9F142B124469}"/>
              </a:ext>
            </a:extLst>
          </p:cNvPr>
          <p:cNvSpPr/>
          <p:nvPr/>
        </p:nvSpPr>
        <p:spPr>
          <a:xfrm>
            <a:off x="7048272" y="1429817"/>
            <a:ext cx="733530" cy="2087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1F290-FAB6-BBE2-C383-1589E1547719}"/>
              </a:ext>
            </a:extLst>
          </p:cNvPr>
          <p:cNvSpPr/>
          <p:nvPr/>
        </p:nvSpPr>
        <p:spPr>
          <a:xfrm>
            <a:off x="8354557" y="1788609"/>
            <a:ext cx="723480" cy="301451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2D1894-CCA1-0E29-5977-74001FADFFCD}"/>
              </a:ext>
            </a:extLst>
          </p:cNvPr>
          <p:cNvSpPr/>
          <p:nvPr/>
        </p:nvSpPr>
        <p:spPr>
          <a:xfrm>
            <a:off x="8356232" y="1428543"/>
            <a:ext cx="723480" cy="301451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7A3313-7E6C-88AB-1911-F196FD91AB67}"/>
              </a:ext>
            </a:extLst>
          </p:cNvPr>
          <p:cNvCxnSpPr/>
          <p:nvPr/>
        </p:nvCxnSpPr>
        <p:spPr>
          <a:xfrm>
            <a:off x="7992815" y="1579269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0B931C-D704-02DF-4C31-474A4C02E398}"/>
              </a:ext>
            </a:extLst>
          </p:cNvPr>
          <p:cNvCxnSpPr/>
          <p:nvPr/>
        </p:nvCxnSpPr>
        <p:spPr>
          <a:xfrm>
            <a:off x="7992815" y="1939335"/>
            <a:ext cx="27130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EF5555-4C64-94DC-B137-D2A9628D09F7}"/>
              </a:ext>
            </a:extLst>
          </p:cNvPr>
          <p:cNvCxnSpPr/>
          <p:nvPr/>
        </p:nvCxnSpPr>
        <p:spPr>
          <a:xfrm>
            <a:off x="7883960" y="1450317"/>
            <a:ext cx="0" cy="20666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8CAF4A-3649-3D18-58D4-6217AC5D9705}"/>
              </a:ext>
            </a:extLst>
          </p:cNvPr>
          <p:cNvSpPr txBox="1"/>
          <p:nvPr/>
        </p:nvSpPr>
        <p:spPr>
          <a:xfrm>
            <a:off x="7962671" y="2502040"/>
            <a:ext cx="8541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Epoch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7CE7B5-A504-66E1-0F3A-A851B941B9F0}"/>
              </a:ext>
            </a:extLst>
          </p:cNvPr>
          <p:cNvCxnSpPr/>
          <p:nvPr/>
        </p:nvCxnSpPr>
        <p:spPr>
          <a:xfrm>
            <a:off x="9160097" y="1580947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140C03-6C0B-6B06-EB9D-F164C4FD2702}"/>
              </a:ext>
            </a:extLst>
          </p:cNvPr>
          <p:cNvSpPr txBox="1"/>
          <p:nvPr/>
        </p:nvSpPr>
        <p:spPr>
          <a:xfrm>
            <a:off x="9382838" y="1391644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A8E800-4AFB-2927-1E75-7EB78A8FBD65}"/>
              </a:ext>
            </a:extLst>
          </p:cNvPr>
          <p:cNvCxnSpPr/>
          <p:nvPr/>
        </p:nvCxnSpPr>
        <p:spPr>
          <a:xfrm>
            <a:off x="9171821" y="1914216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4694F8-C8B2-A627-C91B-53B9CB81E75F}"/>
              </a:ext>
            </a:extLst>
          </p:cNvPr>
          <p:cNvSpPr txBox="1"/>
          <p:nvPr/>
        </p:nvSpPr>
        <p:spPr>
          <a:xfrm>
            <a:off x="9394562" y="1724913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W’’</a:t>
            </a:r>
          </a:p>
        </p:txBody>
      </p:sp>
    </p:spTree>
    <p:extLst>
      <p:ext uri="{BB962C8B-B14F-4D97-AF65-F5344CB8AC3E}">
        <p14:creationId xmlns:p14="http://schemas.microsoft.com/office/powerpoint/2010/main" val="8985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49B115-4392-91C3-0E80-F7BC2DD08EF5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A2E75-120A-0EB8-B95B-B76EFA559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Background: Mini-batch DNN Training (</a:t>
            </a:r>
            <a:r>
              <a:rPr lang="en-US" dirty="0" err="1"/>
              <a:t>LeNet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8973C-5AE2-C01D-7BB2-17D1BA5CC3A6}"/>
              </a:ext>
            </a:extLst>
          </p:cNvPr>
          <p:cNvSpPr txBox="1"/>
          <p:nvPr/>
        </p:nvSpPr>
        <p:spPr>
          <a:xfrm>
            <a:off x="1651595" y="1251190"/>
            <a:ext cx="7094137" cy="54476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W1-W4, b1-b4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SGD w/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Nesterov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momentum optimizer</a:t>
            </a:r>
          </a:p>
          <a:p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iters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ceil(N /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 e in 1:epochs ) {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in 1:iters ) {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X_batch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X[((i-1) *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 %% N + 1: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(N, beg +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- 1),]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y_batch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Y[((i-1) *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 %% N + 1: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(N, beg +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- 1),]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1: conv1 -&gt; relu1 -&gt; pool1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2: conv2 -&gt; relu2 -&gt; pool2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3: affine3 -&gt; relu3 -&gt; dropout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4: affine4 -&gt;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endParaRPr lang="en-US" sz="12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outa4 =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affine::forward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(outd3, W4, 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probs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::forward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(outa4)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4:  affine4 &lt;-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endParaRPr lang="en-US" sz="12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douta4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::backward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dprobs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outa4)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[doutd3, dW4, db4] =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affine::backward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(douta4, outr3, W4, 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3: affine3 &lt;- relu3 &lt;- dropout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2: conv2 &lt;- relu2 &lt;- pool2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1: conv1 &lt;- relu1 &lt;- pool1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Optimize with SGD w/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Nesterov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momentum W1-W4, b1-b4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[W4, vW4]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sgd_nesterov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::update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(W4, dW4,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mu, vW4)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[b4, vb4]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sgd_nesterov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::update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(b4, db4,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mu, vb4)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F06AD3F-79B3-DE5D-5089-30F6894E9B43}"/>
              </a:ext>
            </a:extLst>
          </p:cNvPr>
          <p:cNvSpPr/>
          <p:nvPr/>
        </p:nvSpPr>
        <p:spPr>
          <a:xfrm>
            <a:off x="7429398" y="2956459"/>
            <a:ext cx="130629" cy="1075173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0758ED6-F87E-D48C-BFEE-BEC5F0020DD2}"/>
              </a:ext>
            </a:extLst>
          </p:cNvPr>
          <p:cNvSpPr/>
          <p:nvPr/>
        </p:nvSpPr>
        <p:spPr>
          <a:xfrm>
            <a:off x="7431073" y="4264418"/>
            <a:ext cx="130629" cy="1075173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EF91B76-B4A0-B48A-B665-334DBCEB14F8}"/>
              </a:ext>
            </a:extLst>
          </p:cNvPr>
          <p:cNvSpPr/>
          <p:nvPr/>
        </p:nvSpPr>
        <p:spPr>
          <a:xfrm>
            <a:off x="7432748" y="5542233"/>
            <a:ext cx="127279" cy="562708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FB0FD-FDA7-DC3D-AF49-92DC9321BFFC}"/>
              </a:ext>
            </a:extLst>
          </p:cNvPr>
          <p:cNvSpPr txBox="1"/>
          <p:nvPr/>
        </p:nvSpPr>
        <p:spPr>
          <a:xfrm>
            <a:off x="7871526" y="3157428"/>
            <a:ext cx="1597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 Forward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28F8D-9D21-F7FB-768F-BDBD31A1C412}"/>
              </a:ext>
            </a:extLst>
          </p:cNvPr>
          <p:cNvSpPr txBox="1"/>
          <p:nvPr/>
        </p:nvSpPr>
        <p:spPr>
          <a:xfrm>
            <a:off x="7873200" y="4314667"/>
            <a:ext cx="159768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 Backward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Gradients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8275F-128B-DE6F-8B08-17FCA26179E3}"/>
              </a:ext>
            </a:extLst>
          </p:cNvPr>
          <p:cNvSpPr txBox="1"/>
          <p:nvPr/>
        </p:nvSpPr>
        <p:spPr>
          <a:xfrm>
            <a:off x="7864827" y="5481947"/>
            <a:ext cx="1597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Updates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0D889-0C39-B3CF-3067-478E9F656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319" y="1294222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3F9B5B-2061-FFE2-5207-486B2B8E9EC7}"/>
              </a:ext>
            </a:extLst>
          </p:cNvPr>
          <p:cNvSpPr txBox="1"/>
          <p:nvPr/>
        </p:nvSpPr>
        <p:spPr>
          <a:xfrm>
            <a:off x="7161688" y="1137209"/>
            <a:ext cx="298649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Leon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Bottou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Yoshua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Bengio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Patrick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Haffner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Gradient-Based Learning Applied to Document Recognition,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of the IEEE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92223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29A55A-4684-4E1A-4A48-E83D3CF33E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</a:t>
            </a:r>
            <a:r>
              <a:rPr lang="en-US" dirty="0"/>
              <a:t> Parameter Servers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</a:t>
            </a:r>
            <a:r>
              <a:rPr lang="en-US" dirty="0"/>
              <a:t> Workers</a:t>
            </a:r>
          </a:p>
          <a:p>
            <a:pPr lvl="1"/>
            <a:r>
              <a:rPr lang="en-US" dirty="0"/>
              <a:t>Optional Coordinator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Key Techniques</a:t>
            </a:r>
          </a:p>
          <a:p>
            <a:pPr lvl="1"/>
            <a:r>
              <a:rPr lang="en-US" dirty="0"/>
              <a:t>Data partitioning D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workers Di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(e.g., disjoint, reshuffling)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Updated strategies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(e.g., synchronous, asynchronous)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Batch size strategies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(small/large batches, hybrid methods)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886AE-C101-2947-C96D-35346ED5F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Parameter Servers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2ECE6-FD9B-894E-4685-959CD2041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474" y="1213522"/>
            <a:ext cx="4955858" cy="4295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4D726F-FE33-0112-F2DB-D48ABB335D66}"/>
              </a:ext>
            </a:extLst>
          </p:cNvPr>
          <p:cNvSpPr txBox="1"/>
          <p:nvPr/>
        </p:nvSpPr>
        <p:spPr>
          <a:xfrm>
            <a:off x="6002770" y="1239470"/>
            <a:ext cx="6832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F0F4E-ADBC-8ABC-DFCF-F30FAEFCE993}"/>
              </a:ext>
            </a:extLst>
          </p:cNvPr>
          <p:cNvSpPr txBox="1"/>
          <p:nvPr/>
        </p:nvSpPr>
        <p:spPr>
          <a:xfrm>
            <a:off x="6642454" y="5040613"/>
            <a:ext cx="6832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91478-64FA-B2D9-AB42-E083A1AC7E87}"/>
              </a:ext>
            </a:extLst>
          </p:cNvPr>
          <p:cNvSpPr txBox="1"/>
          <p:nvPr/>
        </p:nvSpPr>
        <p:spPr>
          <a:xfrm>
            <a:off x="9815235" y="2460309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 .. Model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ΔW .. Gradient</a:t>
            </a:r>
          </a:p>
        </p:txBody>
      </p:sp>
    </p:spTree>
    <p:extLst>
      <p:ext uri="{BB962C8B-B14F-4D97-AF65-F5344CB8AC3E}">
        <p14:creationId xmlns:p14="http://schemas.microsoft.com/office/powerpoint/2010/main" val="32657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3C84E2-ABBA-E72A-7F4C-839ABDF1F5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Gen: Key/Value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key-value store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for </a:t>
            </a:r>
            <a:br>
              <a:rPr lang="en-US" dirty="0"/>
            </a:br>
            <a:r>
              <a:rPr lang="en-US" dirty="0"/>
              <a:t>parameter exchange and synchronization</a:t>
            </a:r>
          </a:p>
          <a:p>
            <a:pPr lvl="1"/>
            <a:r>
              <a:rPr lang="en-US" dirty="0"/>
              <a:t>Relatively high overhead</a:t>
            </a:r>
            <a:endParaRPr lang="en-US" sz="7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Gen: Classic Parameter Servers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Parameters as dense/sparse matrices</a:t>
            </a:r>
          </a:p>
          <a:p>
            <a:pPr lvl="1"/>
            <a:r>
              <a:rPr lang="en-US" dirty="0"/>
              <a:t>Different </a:t>
            </a:r>
            <a:r>
              <a:rPr lang="en-US" b="1" dirty="0">
                <a:solidFill>
                  <a:srgbClr val="7889FB"/>
                </a:solidFill>
              </a:rPr>
              <a:t>update/consistency strategies</a:t>
            </a:r>
          </a:p>
          <a:p>
            <a:pPr lvl="1"/>
            <a:r>
              <a:rPr lang="en-US" dirty="0"/>
              <a:t>Flexible configuration and fault tolerance</a:t>
            </a:r>
            <a:endParaRPr lang="en-US" sz="7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Gen: Parameter Servers w/ </a:t>
            </a:r>
            <a:br>
              <a:rPr lang="en-US" dirty="0"/>
            </a:br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data communication</a:t>
            </a:r>
          </a:p>
          <a:p>
            <a:pPr lvl="1"/>
            <a:r>
              <a:rPr lang="en-US" dirty="0"/>
              <a:t>Prefetching and range-based pull/push</a:t>
            </a:r>
          </a:p>
          <a:p>
            <a:pPr lvl="1"/>
            <a:r>
              <a:rPr lang="en-US" dirty="0"/>
              <a:t>Lossy or lossless compression w/ compensations</a:t>
            </a:r>
            <a:endParaRPr lang="en-US" sz="700" dirty="0"/>
          </a:p>
          <a:p>
            <a:r>
              <a:rPr lang="en-US" dirty="0"/>
              <a:t>Examples </a:t>
            </a:r>
          </a:p>
          <a:p>
            <a:pPr lvl="1"/>
            <a:r>
              <a:rPr lang="en-US" dirty="0"/>
              <a:t>TensorFlow, </a:t>
            </a:r>
            <a:r>
              <a:rPr lang="en-US" dirty="0" err="1"/>
              <a:t>MXNet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, CNTK, </a:t>
            </a:r>
            <a:r>
              <a:rPr lang="en-US" dirty="0" err="1"/>
              <a:t>Petuum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15AAD-CAF2-6E06-61A2-EAF690F3D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History of Parameter Servers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143CF-D367-2EA2-C5B9-992F56BD2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669" y="148164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15E4E6-4105-1534-2507-FD20E01AF777}"/>
              </a:ext>
            </a:extLst>
          </p:cNvPr>
          <p:cNvSpPr txBox="1"/>
          <p:nvPr/>
        </p:nvSpPr>
        <p:spPr>
          <a:xfrm>
            <a:off x="7449440" y="1430413"/>
            <a:ext cx="273308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[Alexander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Smola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Shravan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Narayanamurthy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Architecture for Parallel Topic Models.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3E3AB-ABF0-6AC1-E841-948CBF0B4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669" y="242907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73B506-811B-1283-5AD0-8CAB568126F5}"/>
              </a:ext>
            </a:extLst>
          </p:cNvPr>
          <p:cNvSpPr txBox="1"/>
          <p:nvPr/>
        </p:nvSpPr>
        <p:spPr>
          <a:xfrm>
            <a:off x="6906409" y="2479098"/>
            <a:ext cx="329433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1EF35-4716-2AB2-BB3C-5ACBC6864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4668" y="317142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BB0B05-239C-BCAA-E0BF-A6EAA71F3050}"/>
              </a:ext>
            </a:extLst>
          </p:cNvPr>
          <p:cNvSpPr txBox="1"/>
          <p:nvPr/>
        </p:nvSpPr>
        <p:spPr>
          <a:xfrm>
            <a:off x="6698428" y="3192856"/>
            <a:ext cx="350231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 Li et al: Scaling Distributed Machine Learning with the Parameter Server.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6D1B84-27B5-C01D-3283-03D1E3098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4667" y="414422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CE9BC4-33F4-D308-DB6A-0DC92FC69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4666" y="488073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1F1C64-DD3A-6A08-56A0-A65683016ACA}"/>
              </a:ext>
            </a:extLst>
          </p:cNvPr>
          <p:cNvSpPr txBox="1"/>
          <p:nvPr/>
        </p:nvSpPr>
        <p:spPr>
          <a:xfrm>
            <a:off x="6698428" y="4091441"/>
            <a:ext cx="350454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Jiang, Bin Cui, Ce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Yu: Heterogeneity-aware Distributed Parameter Servers.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731C6-F33A-E56E-B975-B7C634A4501C}"/>
              </a:ext>
            </a:extLst>
          </p:cNvPr>
          <p:cNvSpPr txBox="1"/>
          <p:nvPr/>
        </p:nvSpPr>
        <p:spPr>
          <a:xfrm>
            <a:off x="7167264" y="4838098"/>
            <a:ext cx="30353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Jiang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SketchML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Accelerating Distributed Machine Learning with Data Sketches.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978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66E998-245A-F305-4D40-0DD296C13E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</a:rPr>
              <a:t>( </a:t>
            </a:r>
            <a:r>
              <a:rPr lang="en-US" b="0" dirty="0" err="1">
                <a:latin typeface="Consolas" panose="020B0609020204030204" pitchFamily="49" charset="0"/>
              </a:rPr>
              <a:t>i</a:t>
            </a:r>
            <a:r>
              <a:rPr lang="en-US" b="0" dirty="0">
                <a:latin typeface="Consolas" panose="020B0609020204030204" pitchFamily="49" charset="0"/>
              </a:rPr>
              <a:t> in 1:epochs ) {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</a:t>
            </a: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</a:rPr>
              <a:t>( j in 1:iterations ) {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      params =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pullModel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b="0" dirty="0"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# W1-W4, b1-b4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lr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, mu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   batch = </a:t>
            </a:r>
            <a:r>
              <a:rPr lang="en-US" dirty="0" err="1">
                <a:solidFill>
                  <a:srgbClr val="7889FB"/>
                </a:solidFill>
                <a:latin typeface="Consolas" panose="020B0609020204030204" pitchFamily="49" charset="0"/>
              </a:rPr>
              <a:t>getNextMiniBatch</a:t>
            </a:r>
            <a:r>
              <a:rPr lang="en-US" b="0" dirty="0">
                <a:latin typeface="Consolas" panose="020B0609020204030204" pitchFamily="49" charset="0"/>
              </a:rPr>
              <a:t>(data, j);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   gradient = </a:t>
            </a:r>
            <a:r>
              <a:rPr lang="en-US" dirty="0" err="1">
                <a:solidFill>
                  <a:srgbClr val="7889FB"/>
                </a:solidFill>
                <a:latin typeface="Consolas" panose="020B0609020204030204" pitchFamily="49" charset="0"/>
              </a:rPr>
              <a:t>computeGradient</a:t>
            </a:r>
            <a:r>
              <a:rPr lang="en-US" b="0" dirty="0">
                <a:latin typeface="Consolas" panose="020B0609020204030204" pitchFamily="49" charset="0"/>
              </a:rPr>
              <a:t>(batch, params);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pushGradients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(gradient)</a:t>
            </a:r>
            <a:r>
              <a:rPr lang="en-US" b="0" dirty="0">
                <a:latin typeface="Consolas" panose="020B0609020204030204" pitchFamily="49" charset="0"/>
              </a:rPr>
              <a:t>;</a:t>
            </a:r>
            <a:br>
              <a:rPr lang="en-US" b="0" dirty="0">
                <a:latin typeface="Consolas" panose="020B0609020204030204" pitchFamily="49" charset="0"/>
              </a:rPr>
            </a:br>
            <a:r>
              <a:rPr lang="en-US" b="0" dirty="0">
                <a:latin typeface="Consolas" panose="020B0609020204030204" pitchFamily="49" charset="0"/>
              </a:rPr>
              <a:t>   }  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E348D-AC0B-6098-ED98-F1F7710468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Worker Algorithm </a:t>
            </a:r>
            <a:r>
              <a:rPr lang="en-US" sz="1800" dirty="0"/>
              <a:t>(batch)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EC014-028D-DED1-E370-17B90377A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77" y="4963627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BED4D4-E452-F228-81B9-AD1EED34261D}"/>
              </a:ext>
            </a:extLst>
          </p:cNvPr>
          <p:cNvSpPr txBox="1"/>
          <p:nvPr/>
        </p:nvSpPr>
        <p:spPr>
          <a:xfrm>
            <a:off x="7799294" y="5004317"/>
            <a:ext cx="318025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94699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475E1-D2AA-2420-25EA-FBEA389C2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matrix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(0,...);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</a:rPr>
              <a:t>for</a:t>
            </a:r>
            <a:r>
              <a:rPr lang="en-US" sz="2000" b="0" dirty="0">
                <a:latin typeface="Consolas" panose="020B0609020204030204" pitchFamily="49" charset="0"/>
              </a:rPr>
              <a:t>( </a:t>
            </a:r>
            <a:r>
              <a:rPr lang="en-US" sz="2000" b="0" dirty="0" err="1">
                <a:latin typeface="Consolas" panose="020B0609020204030204" pitchFamily="49" charset="0"/>
              </a:rPr>
              <a:t>i</a:t>
            </a:r>
            <a:r>
              <a:rPr lang="en-US" sz="2000" b="0" dirty="0">
                <a:latin typeface="Consolas" panose="020B0609020204030204" pitchFamily="49" charset="0"/>
              </a:rPr>
              <a:t> in 1:epochs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   </a:t>
            </a:r>
            <a:r>
              <a:rPr lang="en-US" sz="2000" dirty="0">
                <a:latin typeface="Consolas" panose="020B0609020204030204" pitchFamily="49" charset="0"/>
              </a:rPr>
              <a:t>for</a:t>
            </a:r>
            <a:r>
              <a:rPr lang="en-US" sz="2000" b="0" dirty="0">
                <a:latin typeface="Consolas" panose="020B0609020204030204" pitchFamily="49" charset="0"/>
              </a:rPr>
              <a:t>( j in 1:iterations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 step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mod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nfetch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= 0 )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2000" b="0" dirty="0">
                <a:latin typeface="Consolas" panose="020B0609020204030204" pitchFamily="49" charset="0"/>
              </a:rPr>
              <a:t>   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params = </a:t>
            </a:r>
            <a:r>
              <a:rPr lang="en-US" sz="2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pullModel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sz="2000" b="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      batch = </a:t>
            </a:r>
            <a:r>
              <a:rPr lang="en-US" sz="2000" dirty="0" err="1">
                <a:solidFill>
                  <a:srgbClr val="7889FB"/>
                </a:solidFill>
                <a:latin typeface="Consolas" panose="020B0609020204030204" pitchFamily="49" charset="0"/>
              </a:rPr>
              <a:t>getNextMiniBatch</a:t>
            </a:r>
            <a:r>
              <a:rPr lang="en-US" sz="2000" b="0" dirty="0">
                <a:latin typeface="Consolas" panose="020B0609020204030204" pitchFamily="49" charset="0"/>
              </a:rPr>
              <a:t>(data, j);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      gradient = </a:t>
            </a:r>
            <a:r>
              <a:rPr lang="en-US" sz="2000" dirty="0" err="1">
                <a:solidFill>
                  <a:srgbClr val="7889FB"/>
                </a:solidFill>
                <a:latin typeface="Consolas" panose="020B0609020204030204" pitchFamily="49" charset="0"/>
              </a:rPr>
              <a:t>computeGradient</a:t>
            </a:r>
            <a:r>
              <a:rPr lang="en-US" sz="2000" b="0" dirty="0">
                <a:latin typeface="Consolas" panose="020B0609020204030204" pitchFamily="49" charset="0"/>
              </a:rPr>
              <a:t>(batch, params);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7889FB"/>
                </a:solidFill>
                <a:latin typeface="Consolas" panose="020B0609020204030204" pitchFamily="49" charset="0"/>
              </a:rPr>
              <a:t>gradientAcc</a:t>
            </a:r>
            <a:r>
              <a:rPr lang="en-US" sz="2000" dirty="0">
                <a:solidFill>
                  <a:srgbClr val="7889FB"/>
                </a:solidFill>
                <a:latin typeface="Consolas" panose="020B0609020204030204" pitchFamily="49" charset="0"/>
              </a:rPr>
              <a:t> +=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gradient; </a:t>
            </a:r>
            <a:r>
              <a:rPr lang="en-US" sz="2000" b="0" dirty="0">
                <a:solidFill>
                  <a:srgbClr val="00B050"/>
                </a:solidFill>
                <a:latin typeface="Consolas" panose="020B0609020204030204" pitchFamily="49" charset="0"/>
              </a:rPr>
              <a:t># parallel to </a:t>
            </a:r>
            <a:r>
              <a:rPr lang="en-US" sz="2000" b="0" dirty="0" err="1">
                <a:solidFill>
                  <a:srgbClr val="00B050"/>
                </a:solidFill>
                <a:latin typeface="Consolas" panose="020B0609020204030204" pitchFamily="49" charset="0"/>
              </a:rPr>
              <a:t>updateModel</a:t>
            </a:r>
            <a:endParaRPr lang="en-US" sz="2000" b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   params = </a:t>
            </a:r>
            <a:r>
              <a:rPr lang="en-US" sz="2000" dirty="0" err="1">
                <a:solidFill>
                  <a:srgbClr val="7889FB"/>
                </a:solidFill>
                <a:latin typeface="Consolas" panose="020B0609020204030204" pitchFamily="49" charset="0"/>
              </a:rPr>
              <a:t>updateModel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(params, gradients);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   step++;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 step mod </a:t>
            </a:r>
            <a:r>
              <a:rPr lang="en-US" sz="20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nfetch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= 0 )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2000" b="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pushGradients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  <a:r>
              <a:rPr lang="en-US" sz="2000" b="0" dirty="0">
                <a:latin typeface="Consolas" panose="020B0609020204030204" pitchFamily="49" charset="0"/>
              </a:rPr>
              <a:t>; step = 0; </a:t>
            </a:r>
            <a:br>
              <a:rPr lang="en-US" sz="2000" b="0" dirty="0">
                <a:latin typeface="Consolas" panose="020B0609020204030204" pitchFamily="49" charset="0"/>
              </a:rPr>
            </a:br>
            <a:r>
              <a:rPr lang="en-US" sz="2000" b="0" dirty="0">
                <a:latin typeface="Consolas" panose="020B0609020204030204" pitchFamily="49" charset="0"/>
              </a:rPr>
              <a:t>      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sz="20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matrix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(0, ...);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}  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27AC1-F069-7C30-2428-AC91F73AAF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Extended Worker Algorithm </a:t>
            </a:r>
            <a:r>
              <a:rPr lang="en-US" sz="1800" dirty="0"/>
              <a:t>(</a:t>
            </a:r>
            <a:r>
              <a:rPr lang="en-US" sz="1800" dirty="0" err="1"/>
              <a:t>nfetch</a:t>
            </a:r>
            <a:r>
              <a:rPr lang="en-US" sz="1800" dirty="0"/>
              <a:t> batches)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6E22D-4443-BB83-A8FC-1D1DCED07F85}"/>
              </a:ext>
            </a:extLst>
          </p:cNvPr>
          <p:cNvSpPr txBox="1"/>
          <p:nvPr/>
        </p:nvSpPr>
        <p:spPr>
          <a:xfrm>
            <a:off x="6801436" y="1254029"/>
            <a:ext cx="247918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nfetch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batches require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gradient accrual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model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DB5D7-BFA1-2920-FD1D-F33DC44C7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77" y="4963627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018F6B-BF22-4110-DFAC-18469DF85C75}"/>
              </a:ext>
            </a:extLst>
          </p:cNvPr>
          <p:cNvSpPr txBox="1"/>
          <p:nvPr/>
        </p:nvSpPr>
        <p:spPr>
          <a:xfrm>
            <a:off x="7702476" y="5004317"/>
            <a:ext cx="327707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21644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CAE84C-4A72-8585-AEB0-DF4AE2931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Bulk </a:t>
            </a:r>
            <a:r>
              <a:rPr lang="en-US" dirty="0">
                <a:solidFill>
                  <a:schemeClr val="accent1"/>
                </a:solidFill>
              </a:rPr>
              <a:t>Synchronous</a:t>
            </a:r>
            <a:r>
              <a:rPr lang="en-US" dirty="0"/>
              <a:t> Parallel (BSP)</a:t>
            </a:r>
          </a:p>
          <a:p>
            <a:pPr lvl="1"/>
            <a:r>
              <a:rPr lang="en-US" dirty="0"/>
              <a:t>Update model w/ </a:t>
            </a:r>
            <a:br>
              <a:rPr lang="en-US" dirty="0"/>
            </a:br>
            <a:r>
              <a:rPr lang="en-US" dirty="0"/>
              <a:t>accrued gradients</a:t>
            </a:r>
          </a:p>
          <a:p>
            <a:pPr lvl="1"/>
            <a:r>
              <a:rPr lang="en-US" dirty="0"/>
              <a:t>Barrier for N workers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Asynchronous</a:t>
            </a:r>
            <a:r>
              <a:rPr lang="en-US" dirty="0"/>
              <a:t> Parallel (ASP)</a:t>
            </a:r>
          </a:p>
          <a:p>
            <a:pPr lvl="1"/>
            <a:r>
              <a:rPr lang="en-US" dirty="0"/>
              <a:t>Update model for each gradient</a:t>
            </a:r>
          </a:p>
          <a:p>
            <a:pPr lvl="1"/>
            <a:r>
              <a:rPr lang="en-US" dirty="0"/>
              <a:t>No barrier</a:t>
            </a:r>
          </a:p>
          <a:p>
            <a:pPr lvl="1"/>
            <a:endParaRPr lang="en-US" dirty="0"/>
          </a:p>
          <a:p>
            <a:r>
              <a:rPr lang="en-US" dirty="0"/>
              <a:t>Synchronous w/ </a:t>
            </a:r>
            <a:r>
              <a:rPr lang="en-US" dirty="0">
                <a:solidFill>
                  <a:schemeClr val="accent1"/>
                </a:solidFill>
              </a:rPr>
              <a:t>Backup Workers</a:t>
            </a:r>
          </a:p>
          <a:p>
            <a:pPr lvl="1"/>
            <a:r>
              <a:rPr lang="en-US" dirty="0"/>
              <a:t>Update model w/</a:t>
            </a:r>
            <a:br>
              <a:rPr lang="en-US" dirty="0"/>
            </a:br>
            <a:r>
              <a:rPr lang="en-US" dirty="0"/>
              <a:t>accrued gradients</a:t>
            </a:r>
          </a:p>
          <a:p>
            <a:pPr lvl="1"/>
            <a:r>
              <a:rPr lang="en-US" dirty="0"/>
              <a:t>Barrier for N of  </a:t>
            </a:r>
            <a:r>
              <a:rPr lang="en-US" dirty="0" err="1"/>
              <a:t>N+b</a:t>
            </a:r>
            <a:r>
              <a:rPr lang="en-US" dirty="0"/>
              <a:t> workers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F6D7E-EA5D-DEF0-17C5-747B7817E7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Update Strategies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8E4DB3-4F5F-818F-3D1D-31A4342AC066}"/>
              </a:ext>
            </a:extLst>
          </p:cNvPr>
          <p:cNvGrpSpPr/>
          <p:nvPr/>
        </p:nvGrpSpPr>
        <p:grpSpPr>
          <a:xfrm>
            <a:off x="4875694" y="1278921"/>
            <a:ext cx="5168570" cy="1259675"/>
            <a:chOff x="3767665" y="1461803"/>
            <a:chExt cx="5168570" cy="12596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6682D8-CC3A-D299-2AA1-317C0DC64461}"/>
                </a:ext>
              </a:extLst>
            </p:cNvPr>
            <p:cNvSpPr/>
            <p:nvPr/>
          </p:nvSpPr>
          <p:spPr>
            <a:xfrm>
              <a:off x="3767665" y="1462914"/>
              <a:ext cx="984738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D9325F-62B3-896E-FC6B-CFDBB5036A92}"/>
                </a:ext>
              </a:extLst>
            </p:cNvPr>
            <p:cNvSpPr/>
            <p:nvPr/>
          </p:nvSpPr>
          <p:spPr>
            <a:xfrm>
              <a:off x="3767665" y="1797317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BEC18D-BA63-920E-93BA-AF0F2578285E}"/>
                </a:ext>
              </a:extLst>
            </p:cNvPr>
            <p:cNvSpPr/>
            <p:nvPr/>
          </p:nvSpPr>
          <p:spPr>
            <a:xfrm>
              <a:off x="3767665" y="2131720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CE4377-40FA-EB56-E08B-05115FB70041}"/>
                </a:ext>
              </a:extLst>
            </p:cNvPr>
            <p:cNvSpPr/>
            <p:nvPr/>
          </p:nvSpPr>
          <p:spPr>
            <a:xfrm>
              <a:off x="3767665" y="2474590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1C0C38-0B82-DFD4-DA8B-CD113E7018D6}"/>
                </a:ext>
              </a:extLst>
            </p:cNvPr>
            <p:cNvSpPr/>
            <p:nvPr/>
          </p:nvSpPr>
          <p:spPr>
            <a:xfrm>
              <a:off x="5704573" y="2138528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28E3DB-8CA2-F1EF-0118-92D1BD575C2F}"/>
                </a:ext>
              </a:extLst>
            </p:cNvPr>
            <p:cNvSpPr/>
            <p:nvPr/>
          </p:nvSpPr>
          <p:spPr>
            <a:xfrm>
              <a:off x="5704573" y="2469801"/>
              <a:ext cx="1099827" cy="24688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0974B6-0622-06BC-B01E-B97DEC125F3C}"/>
                </a:ext>
              </a:extLst>
            </p:cNvPr>
            <p:cNvSpPr/>
            <p:nvPr/>
          </p:nvSpPr>
          <p:spPr>
            <a:xfrm>
              <a:off x="5699500" y="1462914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415618-4665-94DA-87BF-22824841CD44}"/>
                </a:ext>
              </a:extLst>
            </p:cNvPr>
            <p:cNvSpPr/>
            <p:nvPr/>
          </p:nvSpPr>
          <p:spPr>
            <a:xfrm>
              <a:off x="5699500" y="1790509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5567A9-C672-9BE5-B845-7C3A9CD940AA}"/>
                </a:ext>
              </a:extLst>
            </p:cNvPr>
            <p:cNvCxnSpPr/>
            <p:nvPr/>
          </p:nvCxnSpPr>
          <p:spPr>
            <a:xfrm>
              <a:off x="7592641" y="1462913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1FBAC6C-048F-0AE8-50FF-745A088469DC}"/>
                </a:ext>
              </a:extLst>
            </p:cNvPr>
            <p:cNvCxnSpPr/>
            <p:nvPr/>
          </p:nvCxnSpPr>
          <p:spPr>
            <a:xfrm>
              <a:off x="5647265" y="1462914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E89E4AC-80F0-2832-4BDA-15DB0B6E9C68}"/>
                </a:ext>
              </a:extLst>
            </p:cNvPr>
            <p:cNvCxnSpPr/>
            <p:nvPr/>
          </p:nvCxnSpPr>
          <p:spPr>
            <a:xfrm>
              <a:off x="8936235" y="1462913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4C2FDB-D12B-2CBA-2377-5035B3681484}"/>
                </a:ext>
              </a:extLst>
            </p:cNvPr>
            <p:cNvSpPr/>
            <p:nvPr/>
          </p:nvSpPr>
          <p:spPr>
            <a:xfrm>
              <a:off x="7649299" y="2138528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D3A9C7-CB9A-B354-5FAE-FC2442C2C4CB}"/>
                </a:ext>
              </a:extLst>
            </p:cNvPr>
            <p:cNvSpPr/>
            <p:nvPr/>
          </p:nvSpPr>
          <p:spPr>
            <a:xfrm>
              <a:off x="7644631" y="2469801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D3531A-4ED9-6D1D-F120-30B9C19DEB6E}"/>
                </a:ext>
              </a:extLst>
            </p:cNvPr>
            <p:cNvSpPr/>
            <p:nvPr/>
          </p:nvSpPr>
          <p:spPr>
            <a:xfrm>
              <a:off x="7649299" y="1790509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32C830-9A03-E5F2-500B-0F8C9D2C6693}"/>
                </a:ext>
              </a:extLst>
            </p:cNvPr>
            <p:cNvSpPr/>
            <p:nvPr/>
          </p:nvSpPr>
          <p:spPr>
            <a:xfrm>
              <a:off x="7644631" y="1461803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3640F9-0556-589F-48F4-DC57A2521350}"/>
              </a:ext>
            </a:extLst>
          </p:cNvPr>
          <p:cNvGrpSpPr/>
          <p:nvPr/>
        </p:nvGrpSpPr>
        <p:grpSpPr>
          <a:xfrm>
            <a:off x="4884160" y="2810193"/>
            <a:ext cx="5181268" cy="1259675"/>
            <a:chOff x="3776131" y="3197472"/>
            <a:chExt cx="5181268" cy="125967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7B2C9D-87ED-463D-D722-1839540F2D27}"/>
                </a:ext>
              </a:extLst>
            </p:cNvPr>
            <p:cNvSpPr/>
            <p:nvPr/>
          </p:nvSpPr>
          <p:spPr>
            <a:xfrm>
              <a:off x="3776131" y="3198583"/>
              <a:ext cx="984738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A5A071-8200-48DC-3837-03DFAFD4D339}"/>
                </a:ext>
              </a:extLst>
            </p:cNvPr>
            <p:cNvSpPr/>
            <p:nvPr/>
          </p:nvSpPr>
          <p:spPr>
            <a:xfrm>
              <a:off x="3776131" y="3532986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4E4898-A4A4-7CE1-1F47-29F943E35342}"/>
                </a:ext>
              </a:extLst>
            </p:cNvPr>
            <p:cNvSpPr/>
            <p:nvPr/>
          </p:nvSpPr>
          <p:spPr>
            <a:xfrm>
              <a:off x="3776131" y="3867389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017594-A603-04E7-9053-3375E5324170}"/>
                </a:ext>
              </a:extLst>
            </p:cNvPr>
            <p:cNvSpPr/>
            <p:nvPr/>
          </p:nvSpPr>
          <p:spPr>
            <a:xfrm>
              <a:off x="3776131" y="4210259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FB90C3-FA66-17E8-68AF-030DD7E3C3D8}"/>
                </a:ext>
              </a:extLst>
            </p:cNvPr>
            <p:cNvSpPr/>
            <p:nvPr/>
          </p:nvSpPr>
          <p:spPr>
            <a:xfrm>
              <a:off x="4917171" y="3865730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217D48-0793-146E-751D-3D1406689758}"/>
                </a:ext>
              </a:extLst>
            </p:cNvPr>
            <p:cNvSpPr/>
            <p:nvPr/>
          </p:nvSpPr>
          <p:spPr>
            <a:xfrm>
              <a:off x="5670705" y="4205470"/>
              <a:ext cx="1099827" cy="24688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F362858-683C-0E04-181F-8367D90B21A6}"/>
                </a:ext>
              </a:extLst>
            </p:cNvPr>
            <p:cNvSpPr/>
            <p:nvPr/>
          </p:nvSpPr>
          <p:spPr>
            <a:xfrm>
              <a:off x="4802031" y="3198583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7E5BEC-B273-9E6A-18A6-29A2E53B9754}"/>
                </a:ext>
              </a:extLst>
            </p:cNvPr>
            <p:cNvSpPr/>
            <p:nvPr/>
          </p:nvSpPr>
          <p:spPr>
            <a:xfrm>
              <a:off x="5081430" y="3526178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072837-A4B0-0C5E-DE98-F8B16471F150}"/>
                </a:ext>
              </a:extLst>
            </p:cNvPr>
            <p:cNvSpPr/>
            <p:nvPr/>
          </p:nvSpPr>
          <p:spPr>
            <a:xfrm>
              <a:off x="6819565" y="3865730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021AF98-960D-C26D-9D9C-8FA915705035}"/>
                </a:ext>
              </a:extLst>
            </p:cNvPr>
            <p:cNvSpPr/>
            <p:nvPr/>
          </p:nvSpPr>
          <p:spPr>
            <a:xfrm>
              <a:off x="6814894" y="4205470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1D59FE-C77B-C439-13F6-FEF4B18BC90C}"/>
                </a:ext>
              </a:extLst>
            </p:cNvPr>
            <p:cNvSpPr/>
            <p:nvPr/>
          </p:nvSpPr>
          <p:spPr>
            <a:xfrm>
              <a:off x="6387763" y="3526178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A808083-7FAE-E484-07D2-7725A90F2F53}"/>
                </a:ext>
              </a:extLst>
            </p:cNvPr>
            <p:cNvSpPr/>
            <p:nvPr/>
          </p:nvSpPr>
          <p:spPr>
            <a:xfrm>
              <a:off x="5942828" y="3197472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E035FD-4439-8AC1-488B-D2FE74E909C3}"/>
                </a:ext>
              </a:extLst>
            </p:cNvPr>
            <p:cNvSpPr txBox="1"/>
            <p:nvPr/>
          </p:nvSpPr>
          <p:spPr>
            <a:xfrm>
              <a:off x="7992533" y="3198581"/>
              <a:ext cx="964866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but, stale model updates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ED857B-00ED-4092-4E21-A9AE18DED201}"/>
              </a:ext>
            </a:extLst>
          </p:cNvPr>
          <p:cNvGrpSpPr/>
          <p:nvPr/>
        </p:nvGrpSpPr>
        <p:grpSpPr>
          <a:xfrm>
            <a:off x="4884160" y="4311005"/>
            <a:ext cx="4389634" cy="1267031"/>
            <a:chOff x="3776131" y="4891920"/>
            <a:chExt cx="4389634" cy="126703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CE0E73-12B4-63CA-DC11-3DBA94E09896}"/>
                </a:ext>
              </a:extLst>
            </p:cNvPr>
            <p:cNvSpPr/>
            <p:nvPr/>
          </p:nvSpPr>
          <p:spPr>
            <a:xfrm>
              <a:off x="3776131" y="4900387"/>
              <a:ext cx="984738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A0CB01-05A7-2827-F520-962B69F94B17}"/>
                </a:ext>
              </a:extLst>
            </p:cNvPr>
            <p:cNvSpPr/>
            <p:nvPr/>
          </p:nvSpPr>
          <p:spPr>
            <a:xfrm>
              <a:off x="3776131" y="5234790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7CD3441-DE70-8044-10F5-9E54CD513DE7}"/>
                </a:ext>
              </a:extLst>
            </p:cNvPr>
            <p:cNvSpPr/>
            <p:nvPr/>
          </p:nvSpPr>
          <p:spPr>
            <a:xfrm>
              <a:off x="3776131" y="5569193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6FE9E2-4A4D-E7D5-E13B-929A1DB2BFC0}"/>
                </a:ext>
              </a:extLst>
            </p:cNvPr>
            <p:cNvSpPr/>
            <p:nvPr/>
          </p:nvSpPr>
          <p:spPr>
            <a:xfrm>
              <a:off x="3776131" y="5912063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C51A3F2-8BD2-4613-B76C-7539F92687DF}"/>
                </a:ext>
              </a:extLst>
            </p:cNvPr>
            <p:cNvSpPr/>
            <p:nvPr/>
          </p:nvSpPr>
          <p:spPr>
            <a:xfrm>
              <a:off x="5128833" y="5576001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3069ABF-345E-EE95-740C-62EBE047C724}"/>
                </a:ext>
              </a:extLst>
            </p:cNvPr>
            <p:cNvSpPr/>
            <p:nvPr/>
          </p:nvSpPr>
          <p:spPr>
            <a:xfrm>
              <a:off x="5670704" y="5907274"/>
              <a:ext cx="1099827" cy="24688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F56E39-1CF1-6BA6-EF85-1EAF27DC775C}"/>
                </a:ext>
              </a:extLst>
            </p:cNvPr>
            <p:cNvSpPr/>
            <p:nvPr/>
          </p:nvSpPr>
          <p:spPr>
            <a:xfrm>
              <a:off x="5123760" y="4900387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E038933-708F-96C4-02D8-B3722AC063C6}"/>
                </a:ext>
              </a:extLst>
            </p:cNvPr>
            <p:cNvSpPr/>
            <p:nvPr/>
          </p:nvSpPr>
          <p:spPr>
            <a:xfrm>
              <a:off x="5123760" y="5227982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E21604A-98FB-0351-5F0C-9C35E3B2F3A6}"/>
                </a:ext>
              </a:extLst>
            </p:cNvPr>
            <p:cNvCxnSpPr/>
            <p:nvPr/>
          </p:nvCxnSpPr>
          <p:spPr>
            <a:xfrm>
              <a:off x="8165765" y="4900386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6F107C4-B2C3-35CA-6647-0B596290D676}"/>
                </a:ext>
              </a:extLst>
            </p:cNvPr>
            <p:cNvSpPr/>
            <p:nvPr/>
          </p:nvSpPr>
          <p:spPr>
            <a:xfrm>
              <a:off x="7022763" y="5576001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51C6AC-CB80-5AE3-6D56-0358DB7817A1}"/>
                </a:ext>
              </a:extLst>
            </p:cNvPr>
            <p:cNvSpPr/>
            <p:nvPr/>
          </p:nvSpPr>
          <p:spPr>
            <a:xfrm>
              <a:off x="6865697" y="5907274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8DEF12-3D61-95C6-CD3C-55F9940B7BDC}"/>
                </a:ext>
              </a:extLst>
            </p:cNvPr>
            <p:cNvSpPr/>
            <p:nvPr/>
          </p:nvSpPr>
          <p:spPr>
            <a:xfrm>
              <a:off x="6870361" y="5227982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7F12894-9000-4925-9F2D-4D06D0CD319C}"/>
                </a:ext>
              </a:extLst>
            </p:cNvPr>
            <p:cNvSpPr/>
            <p:nvPr/>
          </p:nvSpPr>
          <p:spPr>
            <a:xfrm>
              <a:off x="6857225" y="4899276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048DDA3-98E3-83D4-3282-A72DB1DEA0BB}"/>
                </a:ext>
              </a:extLst>
            </p:cNvPr>
            <p:cNvCxnSpPr/>
            <p:nvPr/>
          </p:nvCxnSpPr>
          <p:spPr>
            <a:xfrm>
              <a:off x="5071528" y="4900387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446913-3C81-0235-E2CC-3D5B9724E782}"/>
                </a:ext>
              </a:extLst>
            </p:cNvPr>
            <p:cNvCxnSpPr/>
            <p:nvPr/>
          </p:nvCxnSpPr>
          <p:spPr>
            <a:xfrm>
              <a:off x="6805237" y="4891920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0BDF6F6E-C783-FBA1-BC16-71134057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836" y="466823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4DBC588-CC2A-6E7A-72BA-5657FBB77C39}"/>
              </a:ext>
            </a:extLst>
          </p:cNvPr>
          <p:cNvSpPr txBox="1"/>
          <p:nvPr/>
        </p:nvSpPr>
        <p:spPr>
          <a:xfrm>
            <a:off x="9395018" y="4518032"/>
            <a:ext cx="196781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[Martín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System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227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7A035-5855-9339-EA9A-782A475C8C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Federated ML</a:t>
            </a:r>
          </a:p>
          <a:p>
            <a:pPr lvl="1"/>
            <a:r>
              <a:rPr lang="en-US" dirty="0"/>
              <a:t>Learn model </a:t>
            </a:r>
            <a:r>
              <a:rPr lang="en-US" b="1" dirty="0">
                <a:solidFill>
                  <a:schemeClr val="accent1"/>
                </a:solidFill>
              </a:rPr>
              <a:t>w/o central data consolidation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Privacy + data/power caps</a:t>
            </a:r>
            <a:r>
              <a:rPr lang="en-US" dirty="0"/>
              <a:t> vs </a:t>
            </a:r>
            <a:r>
              <a:rPr lang="en-US" b="1" dirty="0">
                <a:solidFill>
                  <a:srgbClr val="7889FB"/>
                </a:solidFill>
              </a:rPr>
              <a:t>personalization and sharing</a:t>
            </a:r>
          </a:p>
          <a:p>
            <a:pPr lvl="1"/>
            <a:r>
              <a:rPr lang="en-US" dirty="0"/>
              <a:t>Applications Characteristics</a:t>
            </a:r>
          </a:p>
          <a:p>
            <a:pPr lvl="2"/>
            <a:r>
              <a:rPr lang="en-US" dirty="0"/>
              <a:t>#1 On-device data more relevant than server-side data</a:t>
            </a:r>
          </a:p>
          <a:p>
            <a:pPr lvl="2"/>
            <a:r>
              <a:rPr lang="en-US" dirty="0"/>
              <a:t>#2 On-device data is privacy-sensitive or large</a:t>
            </a:r>
          </a:p>
          <a:p>
            <a:pPr lvl="2"/>
            <a:r>
              <a:rPr lang="en-US" dirty="0"/>
              <a:t>#3 Labels can be inferred naturally from user interaction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Example:</a:t>
            </a:r>
            <a:r>
              <a:rPr lang="en-US" dirty="0"/>
              <a:t> Language modeling for mobile keyboards and voice recognition </a:t>
            </a:r>
          </a:p>
          <a:p>
            <a:pPr lvl="1"/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Massively distributed (data stored across many devices)</a:t>
            </a:r>
          </a:p>
          <a:p>
            <a:pPr lvl="1"/>
            <a:r>
              <a:rPr lang="en-US" dirty="0"/>
              <a:t>Limited and unreliable communication </a:t>
            </a:r>
          </a:p>
          <a:p>
            <a:pPr lvl="1"/>
            <a:r>
              <a:rPr lang="en-US" dirty="0"/>
              <a:t>Unbalanced data (skew in data size, non-IID )</a:t>
            </a:r>
          </a:p>
          <a:p>
            <a:pPr lvl="1"/>
            <a:r>
              <a:rPr lang="en-US" dirty="0"/>
              <a:t>Unreliable compute nodes / data availability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2AD29-EC0D-A1C4-805E-54C1938B45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Federated Learning – Problem Setting and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952FB0-A66D-9C3C-1769-6F6F97DC3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371" y="2463371"/>
            <a:ext cx="255432" cy="512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BCA628-8BC4-2758-577B-20529344E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0060" y="2342792"/>
            <a:ext cx="255432" cy="512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1A2352-7172-C210-D2DD-CB266DA9E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6591" y="2342791"/>
            <a:ext cx="255432" cy="512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EB9349-8555-3AC1-3785-BA3B4D3EA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487" y="1458852"/>
            <a:ext cx="457200" cy="371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9E8195-ECC8-2562-0152-4B2E58E073BB}"/>
              </a:ext>
            </a:extLst>
          </p:cNvPr>
          <p:cNvCxnSpPr>
            <a:endCxn id="7" idx="0"/>
          </p:cNvCxnSpPr>
          <p:nvPr/>
        </p:nvCxnSpPr>
        <p:spPr>
          <a:xfrm flipH="1">
            <a:off x="8967776" y="1830327"/>
            <a:ext cx="480595" cy="51246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F26082-3A91-F7AA-669B-3464366F535A}"/>
              </a:ext>
            </a:extLst>
          </p:cNvPr>
          <p:cNvSpPr txBox="1"/>
          <p:nvPr/>
        </p:nvSpPr>
        <p:spPr>
          <a:xfrm>
            <a:off x="8867448" y="1664164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3677DE-F306-C3BE-8032-A8F6E7B7D017}"/>
              </a:ext>
            </a:extLst>
          </p:cNvPr>
          <p:cNvCxnSpPr>
            <a:stCxn id="9" idx="2"/>
            <a:endCxn id="6" idx="0"/>
          </p:cNvCxnSpPr>
          <p:nvPr/>
        </p:nvCxnSpPr>
        <p:spPr>
          <a:xfrm>
            <a:off x="9576087" y="1830327"/>
            <a:ext cx="0" cy="63304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60B2C0-B2D9-8333-6C4D-E787C950C5BE}"/>
              </a:ext>
            </a:extLst>
          </p:cNvPr>
          <p:cNvCxnSpPr>
            <a:endCxn id="8" idx="0"/>
          </p:cNvCxnSpPr>
          <p:nvPr/>
        </p:nvCxnSpPr>
        <p:spPr>
          <a:xfrm>
            <a:off x="9753171" y="1830327"/>
            <a:ext cx="411136" cy="51246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E08F66B-FF58-45B6-6132-F820BF0A5C9F}"/>
              </a:ext>
            </a:extLst>
          </p:cNvPr>
          <p:cNvSpPr txBox="1"/>
          <p:nvPr/>
        </p:nvSpPr>
        <p:spPr>
          <a:xfrm>
            <a:off x="9853857" y="1645744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F93579-19A8-BAA0-32B9-B73EEB122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914" y="4265417"/>
            <a:ext cx="114235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54FBD8-BB9A-5D38-944A-96A295B5470A}"/>
              </a:ext>
            </a:extLst>
          </p:cNvPr>
          <p:cNvSpPr txBox="1"/>
          <p:nvPr/>
        </p:nvSpPr>
        <p:spPr>
          <a:xfrm>
            <a:off x="7713231" y="4923221"/>
            <a:ext cx="395078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[Jakub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Konečný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Federated Learning - Privacy-Preserving Collaborative Machine Learning without Centralized Training Data,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UW Seminar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6863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9C5976-6CDE-A6BB-EBDE-182D481FA4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while</a:t>
            </a:r>
            <a:r>
              <a:rPr lang="en-US" b="0" dirty="0">
                <a:latin typeface="Consolas" panose="020B0609020204030204" pitchFamily="49" charset="0"/>
              </a:rPr>
              <a:t>( !converged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1. </a:t>
            </a:r>
            <a:r>
              <a:rPr lang="en-US" b="0" dirty="0">
                <a:latin typeface="Consolas" panose="020B0609020204030204" pitchFamily="49" charset="0"/>
              </a:rPr>
              <a:t>Select random subset (e.g. 1000) </a:t>
            </a:r>
            <a:br>
              <a:rPr lang="en-US" b="0" dirty="0">
                <a:latin typeface="Consolas" panose="020B0609020204030204" pitchFamily="49" charset="0"/>
              </a:rPr>
            </a:br>
            <a:r>
              <a:rPr lang="en-US" b="0" dirty="0">
                <a:latin typeface="Consolas" panose="020B0609020204030204" pitchFamily="49" charset="0"/>
              </a:rPr>
              <a:t>      of the (online) clients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2. </a:t>
            </a:r>
            <a:r>
              <a:rPr lang="en-US" b="0" dirty="0">
                <a:latin typeface="Consolas" panose="020B0609020204030204" pitchFamily="49" charset="0"/>
              </a:rPr>
              <a:t>In parallel, send current parameters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0" dirty="0">
                <a:latin typeface="Consolas" panose="020B0609020204030204" pitchFamily="49" charset="0"/>
              </a:rPr>
              <a:t>to those clients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2a. </a:t>
            </a:r>
            <a:r>
              <a:rPr lang="en-US" b="0" dirty="0">
                <a:latin typeface="Consolas" panose="020B0609020204030204" pitchFamily="49" charset="0"/>
              </a:rPr>
              <a:t>Receive parameters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0" dirty="0">
                <a:latin typeface="Consolas" panose="020B0609020204030204" pitchFamily="49" charset="0"/>
              </a:rPr>
              <a:t>from server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[pull]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2b. </a:t>
            </a:r>
            <a:r>
              <a:rPr lang="en-US" b="0" dirty="0">
                <a:latin typeface="Consolas" panose="020B0609020204030204" pitchFamily="49" charset="0"/>
              </a:rPr>
              <a:t>Run some number of minibatch SGD steps,</a:t>
            </a:r>
            <a:br>
              <a:rPr lang="en-US" b="0" dirty="0">
                <a:latin typeface="Consolas" panose="020B0609020204030204" pitchFamily="49" charset="0"/>
              </a:rPr>
            </a:br>
            <a:r>
              <a:rPr lang="en-US" b="0" dirty="0">
                <a:latin typeface="Consolas" panose="020B0609020204030204" pitchFamily="49" charset="0"/>
              </a:rPr>
              <a:t>          producing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’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2c. Return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’-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(model averaging)</a:t>
            </a:r>
            <a:r>
              <a:rPr lang="en-US" b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[push]</a:t>
            </a:r>
            <a:endParaRPr lang="en-US" b="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3.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t+1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+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0" dirty="0">
                <a:latin typeface="Consolas" panose="020B0609020204030204" pitchFamily="49" charset="0"/>
              </a:rPr>
              <a:t>data-weighted average of client updates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5926A-C2ED-2DE7-9A4B-65CEC02818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Federated Learning – A Federated ML Training 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5293BB-DC89-A73E-86DD-ABE48BB89D59}"/>
              </a:ext>
            </a:extLst>
          </p:cNvPr>
          <p:cNvSpPr/>
          <p:nvPr/>
        </p:nvSpPr>
        <p:spPr>
          <a:xfrm>
            <a:off x="1306521" y="2980218"/>
            <a:ext cx="6621864" cy="1436913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FF311-8C5F-57A5-8753-5338A321EA9A}"/>
              </a:ext>
            </a:extLst>
          </p:cNvPr>
          <p:cNvSpPr txBox="1"/>
          <p:nvPr/>
        </p:nvSpPr>
        <p:spPr>
          <a:xfrm>
            <a:off x="6099585" y="2598383"/>
            <a:ext cx="18288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each client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99F7A-5467-DF58-75ED-C5455FCE0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024" y="155373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5B12FE-EADE-0B17-8EDF-FF3B0B717F2E}"/>
              </a:ext>
            </a:extLst>
          </p:cNvPr>
          <p:cNvSpPr txBox="1"/>
          <p:nvPr/>
        </p:nvSpPr>
        <p:spPr>
          <a:xfrm>
            <a:off x="8014447" y="1332320"/>
            <a:ext cx="299878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[Brendan McMahan, Eider Moore, Daniel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Ramage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Seth Hampson, Blaise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Agüera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Arcas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Communication-Efficient Learning of Deep Networks from Decentralized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AISTATS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000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14 Q&amp;A and Exam Preparation [continues at 5.45pm]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Jan 29,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F83C8-C6D8-225A-1558-59686436C1DA}"/>
              </a:ext>
            </a:extLst>
          </p:cNvPr>
          <p:cNvSpPr txBox="1"/>
          <p:nvPr/>
        </p:nvSpPr>
        <p:spPr>
          <a:xfrm>
            <a:off x="482871" y="267019"/>
            <a:ext cx="747907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Example DIA Exams </a:t>
            </a:r>
            <a:r>
              <a:rPr lang="en-US" dirty="0">
                <a:solidFill>
                  <a:srgbClr val="000000"/>
                </a:solidFill>
              </a:rPr>
              <a:t>(90min for 100/100 points)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dirty="0">
                <a:hlinkClick r:id="rId4"/>
              </a:rPr>
              <a:t>https://mboehm7.github.io/teaching/ws2021_dia/ExamDIA_v1.pdf</a:t>
            </a:r>
            <a:r>
              <a:rPr lang="en-US" sz="1600" dirty="0"/>
              <a:t> </a:t>
            </a:r>
          </a:p>
          <a:p>
            <a:r>
              <a:rPr lang="en-US" sz="1600" dirty="0">
                <a:solidFill>
                  <a:srgbClr val="000000"/>
                </a:solidFill>
                <a:hlinkClick r:id="rId5"/>
              </a:rPr>
              <a:t>https://mboehm7.github.io/teaching/ws2122_dia/ExamDIA_v1.pdf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hlinkClick r:id="rId6"/>
              </a:rPr>
              <a:t>https://mboehm7.github.io/teaching/ws2324_dia/ExamDIA_v1.pdf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  <a:hlinkClick r:id="rId7"/>
              </a:rPr>
              <a:t>https://mboehm7.github.io/teaching/ws2425_dia/ExamDIA_v1.pdf</a:t>
            </a:r>
            <a:r>
              <a:rPr lang="en-US" sz="16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45976-855B-EF01-26DD-9D4018D878D0}"/>
              </a:ext>
            </a:extLst>
          </p:cNvPr>
          <p:cNvSpPr txBox="1"/>
          <p:nvPr/>
        </p:nvSpPr>
        <p:spPr>
          <a:xfrm>
            <a:off x="6972237" y="482910"/>
            <a:ext cx="1979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No Lecture Materials or Mobile Devices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2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B75B3-C366-63FE-8F5A-387AE47BC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8B8C1-A9DA-9F01-8C88-8DF165CED0E7}"/>
              </a:ext>
            </a:extLst>
          </p:cNvPr>
          <p:cNvSpPr/>
          <p:nvPr/>
        </p:nvSpPr>
        <p:spPr>
          <a:xfrm>
            <a:off x="2733675" y="4965416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6BA64-446C-607E-0F7D-32CD105FB343}"/>
              </a:ext>
            </a:extLst>
          </p:cNvPr>
          <p:cNvSpPr/>
          <p:nvPr/>
        </p:nvSpPr>
        <p:spPr>
          <a:xfrm>
            <a:off x="2733672" y="4290479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312A-4502-16EC-2982-9138CC319D2B}"/>
              </a:ext>
            </a:extLst>
          </p:cNvPr>
          <p:cNvSpPr/>
          <p:nvPr/>
        </p:nvSpPr>
        <p:spPr>
          <a:xfrm>
            <a:off x="2733675" y="3392294"/>
            <a:ext cx="6505574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1CF00-A10B-87D0-8B27-8826F24DF4A3}"/>
              </a:ext>
            </a:extLst>
          </p:cNvPr>
          <p:cNvSpPr/>
          <p:nvPr/>
        </p:nvSpPr>
        <p:spPr>
          <a:xfrm>
            <a:off x="2733673" y="2717357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FAF49-3642-8A18-642E-D36F5EE60155}"/>
              </a:ext>
            </a:extLst>
          </p:cNvPr>
          <p:cNvSpPr/>
          <p:nvPr/>
        </p:nvSpPr>
        <p:spPr>
          <a:xfrm>
            <a:off x="2733675" y="1555466"/>
            <a:ext cx="3143249" cy="778056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2FD503-94F4-0BBF-C383-CBEDB12C198A}"/>
              </a:ext>
            </a:extLst>
          </p:cNvPr>
          <p:cNvSpPr/>
          <p:nvPr/>
        </p:nvSpPr>
        <p:spPr>
          <a:xfrm>
            <a:off x="6096000" y="1555466"/>
            <a:ext cx="3143249" cy="7780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DE9AE-4876-20E1-5F67-8D8CC910E432}"/>
              </a:ext>
            </a:extLst>
          </p:cNvPr>
          <p:cNvSpPr/>
          <p:nvPr/>
        </p:nvSpPr>
        <p:spPr>
          <a:xfrm>
            <a:off x="2630162" y="2645499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4654E-536B-183D-6BA1-A8D70EE95C03}"/>
              </a:ext>
            </a:extLst>
          </p:cNvPr>
          <p:cNvSpPr/>
          <p:nvPr/>
        </p:nvSpPr>
        <p:spPr>
          <a:xfrm>
            <a:off x="2630159" y="4238507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9669C-5B63-0BED-02DB-FCF7FD10AC5F}"/>
              </a:ext>
            </a:extLst>
          </p:cNvPr>
          <p:cNvSpPr txBox="1"/>
          <p:nvPr/>
        </p:nvSpPr>
        <p:spPr>
          <a:xfrm>
            <a:off x="1498259" y="3000751"/>
            <a:ext cx="104513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AFFDC-8EA9-A553-9869-6CBF58A389EA}"/>
              </a:ext>
            </a:extLst>
          </p:cNvPr>
          <p:cNvSpPr txBox="1"/>
          <p:nvPr/>
        </p:nvSpPr>
        <p:spPr>
          <a:xfrm>
            <a:off x="1451755" y="4714526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1862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2D28AD-3E9E-655C-6AAD-EFA4C53096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1: Entity Resolution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6864B-51FD-E077-6708-25C4F9672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a) Explain the phases of a typical </a:t>
            </a:r>
            <a:r>
              <a:rPr lang="en-US" dirty="0">
                <a:solidFill>
                  <a:schemeClr val="accent1"/>
                </a:solidFill>
              </a:rPr>
              <a:t>entity resolution pipeline</a:t>
            </a:r>
            <a:r>
              <a:rPr lang="en-US" dirty="0"/>
              <a:t> </a:t>
            </a:r>
            <a:r>
              <a:rPr lang="en-US"/>
              <a:t>and name </a:t>
            </a:r>
            <a:r>
              <a:rPr lang="en-US" dirty="0"/>
              <a:t>example techniques </a:t>
            </a:r>
            <a:br>
              <a:rPr lang="en-US" dirty="0"/>
            </a:br>
            <a:r>
              <a:rPr lang="en-US" dirty="0"/>
              <a:t>for the individual phases. </a:t>
            </a:r>
            <a:r>
              <a:rPr lang="en-US" b="0" dirty="0"/>
              <a:t>[16/100 points]</a:t>
            </a:r>
          </a:p>
          <a:p>
            <a:endParaRPr lang="en-US" dirty="0"/>
          </a:p>
        </p:txBody>
      </p:sp>
      <p:sp>
        <p:nvSpPr>
          <p:cNvPr id="4" name="Chevron 4">
            <a:extLst>
              <a:ext uri="{FF2B5EF4-FFF2-40B4-BE49-F238E27FC236}">
                <a16:creationId xmlns:a16="http://schemas.microsoft.com/office/drawing/2014/main" id="{92B096D1-BCB0-FFE9-5071-58073193B491}"/>
              </a:ext>
            </a:extLst>
          </p:cNvPr>
          <p:cNvSpPr/>
          <p:nvPr/>
        </p:nvSpPr>
        <p:spPr>
          <a:xfrm>
            <a:off x="2109966" y="2121324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Data</a:t>
            </a: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9BD73398-4292-FABB-06F6-60D65890072F}"/>
              </a:ext>
            </a:extLst>
          </p:cNvPr>
          <p:cNvSpPr/>
          <p:nvPr/>
        </p:nvSpPr>
        <p:spPr>
          <a:xfrm>
            <a:off x="4253064" y="2121324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Blocking/Sorting</a:t>
            </a:r>
          </a:p>
        </p:txBody>
      </p:sp>
      <p:sp>
        <p:nvSpPr>
          <p:cNvPr id="6" name="Chevron 6">
            <a:extLst>
              <a:ext uri="{FF2B5EF4-FFF2-40B4-BE49-F238E27FC236}">
                <a16:creationId xmlns:a16="http://schemas.microsoft.com/office/drawing/2014/main" id="{C4C9A9A2-1D1D-32B6-C6C9-DF9A00C4BD76}"/>
              </a:ext>
            </a:extLst>
          </p:cNvPr>
          <p:cNvSpPr/>
          <p:nvPr/>
        </p:nvSpPr>
        <p:spPr>
          <a:xfrm>
            <a:off x="6376498" y="2125668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36203A-8EE5-2551-AADB-A31B02ACAF9E}"/>
              </a:ext>
            </a:extLst>
          </p:cNvPr>
          <p:cNvGrpSpPr/>
          <p:nvPr/>
        </p:nvGrpSpPr>
        <p:grpSpPr>
          <a:xfrm>
            <a:off x="1503857" y="2305255"/>
            <a:ext cx="473947" cy="616875"/>
            <a:chOff x="180871" y="5004080"/>
            <a:chExt cx="473947" cy="616875"/>
          </a:xfrm>
        </p:grpSpPr>
        <p:sp>
          <p:nvSpPr>
            <p:cNvPr id="8" name="Folded Corner 9">
              <a:extLst>
                <a:ext uri="{FF2B5EF4-FFF2-40B4-BE49-F238E27FC236}">
                  <a16:creationId xmlns:a16="http://schemas.microsoft.com/office/drawing/2014/main" id="{BC14CAF4-4076-D471-0AE3-95ADC8F9682F}"/>
                </a:ext>
              </a:extLst>
            </p:cNvPr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olded Corner 10">
              <a:extLst>
                <a:ext uri="{FF2B5EF4-FFF2-40B4-BE49-F238E27FC236}">
                  <a16:creationId xmlns:a16="http://schemas.microsoft.com/office/drawing/2014/main" id="{E8CA8CF1-599B-FCEA-662E-C14E1AF5C5CD}"/>
                </a:ext>
              </a:extLst>
            </p:cNvPr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hevron 11">
            <a:extLst>
              <a:ext uri="{FF2B5EF4-FFF2-40B4-BE49-F238E27FC236}">
                <a16:creationId xmlns:a16="http://schemas.microsoft.com/office/drawing/2014/main" id="{D1F4BA42-0758-1EDB-95CC-86A332DB08A3}"/>
              </a:ext>
            </a:extLst>
          </p:cNvPr>
          <p:cNvSpPr/>
          <p:nvPr/>
        </p:nvSpPr>
        <p:spPr>
          <a:xfrm>
            <a:off x="8509763" y="2121324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32FE4A-6E5F-85F4-E84E-3185E87E10C5}"/>
              </a:ext>
            </a:extLst>
          </p:cNvPr>
          <p:cNvGrpSpPr/>
          <p:nvPr/>
        </p:nvGrpSpPr>
        <p:grpSpPr>
          <a:xfrm>
            <a:off x="2115494" y="3720854"/>
            <a:ext cx="1278495" cy="1141228"/>
            <a:chOff x="824576" y="4285906"/>
            <a:chExt cx="1278495" cy="1141228"/>
          </a:xfrm>
        </p:grpSpPr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A7306E64-BBA6-A14E-D6E1-0DA3FDA7D2F1}"/>
                </a:ext>
              </a:extLst>
            </p:cNvPr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B4C6C506-AF89-B516-53FC-A14A68C4D4AF}"/>
                </a:ext>
              </a:extLst>
            </p:cNvPr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8D45471D-4B4D-43A0-9C88-B0FF6C6E6A8B}"/>
                </a:ext>
              </a:extLst>
            </p:cNvPr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7A57672A-0F80-49B6-F0A6-64923BAA9F0B}"/>
                </a:ext>
              </a:extLst>
            </p:cNvPr>
            <p:cNvSpPr/>
            <p:nvPr/>
          </p:nvSpPr>
          <p:spPr>
            <a:xfrm>
              <a:off x="1719314" y="428590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16" name="Rechteck 29">
              <a:extLst>
                <a:ext uri="{FF2B5EF4-FFF2-40B4-BE49-F238E27FC236}">
                  <a16:creationId xmlns:a16="http://schemas.microsoft.com/office/drawing/2014/main" id="{136AF789-D0F2-6661-6B5E-78DCBF49BCC6}"/>
                </a:ext>
              </a:extLst>
            </p:cNvPr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17" name="Rechteck 29">
              <a:extLst>
                <a:ext uri="{FF2B5EF4-FFF2-40B4-BE49-F238E27FC236}">
                  <a16:creationId xmlns:a16="http://schemas.microsoft.com/office/drawing/2014/main" id="{84326D3C-EAF6-84E1-4299-A512EAE3262A}"/>
                </a:ext>
              </a:extLst>
            </p:cNvPr>
            <p:cNvSpPr/>
            <p:nvPr/>
          </p:nvSpPr>
          <p:spPr>
            <a:xfrm>
              <a:off x="1719314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8" name="Rechteck 29">
              <a:extLst>
                <a:ext uri="{FF2B5EF4-FFF2-40B4-BE49-F238E27FC236}">
                  <a16:creationId xmlns:a16="http://schemas.microsoft.com/office/drawing/2014/main" id="{A422E239-140D-0D1D-BC33-30BB56458D2D}"/>
                </a:ext>
              </a:extLst>
            </p:cNvPr>
            <p:cNvSpPr/>
            <p:nvPr/>
          </p:nvSpPr>
          <p:spPr>
            <a:xfrm>
              <a:off x="825980" y="509310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F519275B-42E5-A1E3-0FC0-A36FA5323A4B}"/>
                </a:ext>
              </a:extLst>
            </p:cNvPr>
            <p:cNvSpPr/>
            <p:nvPr/>
          </p:nvSpPr>
          <p:spPr>
            <a:xfrm>
              <a:off x="1273945" y="50969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BDE4A7-5D49-7ABB-0B06-EBA3E67276D8}"/>
              </a:ext>
            </a:extLst>
          </p:cNvPr>
          <p:cNvGrpSpPr/>
          <p:nvPr/>
        </p:nvGrpSpPr>
        <p:grpSpPr>
          <a:xfrm>
            <a:off x="4161937" y="3498612"/>
            <a:ext cx="1868822" cy="2170440"/>
            <a:chOff x="2871019" y="4063664"/>
            <a:chExt cx="1868822" cy="2170440"/>
          </a:xfrm>
        </p:grpSpPr>
        <p:sp>
          <p:nvSpPr>
            <p:cNvPr id="21" name="Rechteck 29">
              <a:extLst>
                <a:ext uri="{FF2B5EF4-FFF2-40B4-BE49-F238E27FC236}">
                  <a16:creationId xmlns:a16="http://schemas.microsoft.com/office/drawing/2014/main" id="{47461134-3A9F-5444-5A64-20DCA0FB4910}"/>
                </a:ext>
              </a:extLst>
            </p:cNvPr>
            <p:cNvSpPr/>
            <p:nvPr/>
          </p:nvSpPr>
          <p:spPr>
            <a:xfrm>
              <a:off x="3107067" y="429178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B5771B54-13DF-7286-B36C-AEC57A8904C0}"/>
                </a:ext>
              </a:extLst>
            </p:cNvPr>
            <p:cNvSpPr/>
            <p:nvPr/>
          </p:nvSpPr>
          <p:spPr>
            <a:xfrm>
              <a:off x="3583053" y="40862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23" name="Rechteck 29">
              <a:extLst>
                <a:ext uri="{FF2B5EF4-FFF2-40B4-BE49-F238E27FC236}">
                  <a16:creationId xmlns:a16="http://schemas.microsoft.com/office/drawing/2014/main" id="{7DE5E9A0-D9A8-5AE9-1582-35EB6AEA3D8C}"/>
                </a:ext>
              </a:extLst>
            </p:cNvPr>
            <p:cNvSpPr/>
            <p:nvPr/>
          </p:nvSpPr>
          <p:spPr>
            <a:xfrm>
              <a:off x="3646440" y="479244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24" name="Rechteck 29">
              <a:extLst>
                <a:ext uri="{FF2B5EF4-FFF2-40B4-BE49-F238E27FC236}">
                  <a16:creationId xmlns:a16="http://schemas.microsoft.com/office/drawing/2014/main" id="{B0605158-4C5B-C84C-AFB8-A882E717236D}"/>
                </a:ext>
              </a:extLst>
            </p:cNvPr>
            <p:cNvSpPr/>
            <p:nvPr/>
          </p:nvSpPr>
          <p:spPr>
            <a:xfrm>
              <a:off x="4065790" y="504601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25" name="Rechteck 29">
              <a:extLst>
                <a:ext uri="{FF2B5EF4-FFF2-40B4-BE49-F238E27FC236}">
                  <a16:creationId xmlns:a16="http://schemas.microsoft.com/office/drawing/2014/main" id="{D3000E63-1DE9-4FD4-5207-2713EDAA2B72}"/>
                </a:ext>
              </a:extLst>
            </p:cNvPr>
            <p:cNvSpPr/>
            <p:nvPr/>
          </p:nvSpPr>
          <p:spPr>
            <a:xfrm>
              <a:off x="3086746" y="562093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26" name="Rechteck 29">
              <a:extLst>
                <a:ext uri="{FF2B5EF4-FFF2-40B4-BE49-F238E27FC236}">
                  <a16:creationId xmlns:a16="http://schemas.microsoft.com/office/drawing/2014/main" id="{F95507F7-7FA3-AE18-9AC5-973BFA5A48B8}"/>
                </a:ext>
              </a:extLst>
            </p:cNvPr>
            <p:cNvSpPr/>
            <p:nvPr/>
          </p:nvSpPr>
          <p:spPr>
            <a:xfrm>
              <a:off x="4085454" y="56602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27" name="Rechteck 29">
              <a:extLst>
                <a:ext uri="{FF2B5EF4-FFF2-40B4-BE49-F238E27FC236}">
                  <a16:creationId xmlns:a16="http://schemas.microsoft.com/office/drawing/2014/main" id="{2BE11959-53A9-7B6A-2B1C-78F6B2108F4E}"/>
                </a:ext>
              </a:extLst>
            </p:cNvPr>
            <p:cNvSpPr/>
            <p:nvPr/>
          </p:nvSpPr>
          <p:spPr>
            <a:xfrm>
              <a:off x="4136691" y="46470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28" name="Rechteck 29">
              <a:extLst>
                <a:ext uri="{FF2B5EF4-FFF2-40B4-BE49-F238E27FC236}">
                  <a16:creationId xmlns:a16="http://schemas.microsoft.com/office/drawing/2014/main" id="{50430363-D5CA-7370-4B2C-784FBD9A1763}"/>
                </a:ext>
              </a:extLst>
            </p:cNvPr>
            <p:cNvSpPr/>
            <p:nvPr/>
          </p:nvSpPr>
          <p:spPr>
            <a:xfrm>
              <a:off x="3593184" y="583931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3C0A97E-1754-63E1-47C3-2FDE700BE84F}"/>
                </a:ext>
              </a:extLst>
            </p:cNvPr>
            <p:cNvSpPr/>
            <p:nvPr/>
          </p:nvSpPr>
          <p:spPr>
            <a:xfrm>
              <a:off x="2871019" y="5453785"/>
              <a:ext cx="1777248" cy="78031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098E6E9-9D44-6EB7-DBD4-B842AA83119F}"/>
                </a:ext>
              </a:extLst>
            </p:cNvPr>
            <p:cNvSpPr/>
            <p:nvPr/>
          </p:nvSpPr>
          <p:spPr>
            <a:xfrm>
              <a:off x="3574027" y="4523541"/>
              <a:ext cx="1165814" cy="928897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DB99DD0-7D93-0408-328E-A0D4D4002DE8}"/>
                </a:ext>
              </a:extLst>
            </p:cNvPr>
            <p:cNvSpPr/>
            <p:nvPr/>
          </p:nvSpPr>
          <p:spPr>
            <a:xfrm rot="20338249">
              <a:off x="2872354" y="4063664"/>
              <a:ext cx="1335312" cy="564822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9E5EEE-C696-7715-E15E-3F26721DCB19}"/>
              </a:ext>
            </a:extLst>
          </p:cNvPr>
          <p:cNvGrpSpPr/>
          <p:nvPr/>
        </p:nvGrpSpPr>
        <p:grpSpPr>
          <a:xfrm>
            <a:off x="6476854" y="3526138"/>
            <a:ext cx="1453366" cy="2083196"/>
            <a:chOff x="5185936" y="4091190"/>
            <a:chExt cx="1453366" cy="2083196"/>
          </a:xfrm>
        </p:grpSpPr>
        <p:sp>
          <p:nvSpPr>
            <p:cNvPr id="33" name="Rechteck 29">
              <a:extLst>
                <a:ext uri="{FF2B5EF4-FFF2-40B4-BE49-F238E27FC236}">
                  <a16:creationId xmlns:a16="http://schemas.microsoft.com/office/drawing/2014/main" id="{D8E860A5-49FA-9678-340B-38274187A29D}"/>
                </a:ext>
              </a:extLst>
            </p:cNvPr>
            <p:cNvSpPr/>
            <p:nvPr/>
          </p:nvSpPr>
          <p:spPr>
            <a:xfrm>
              <a:off x="5206257" y="429669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34" name="Rechteck 29">
              <a:extLst>
                <a:ext uri="{FF2B5EF4-FFF2-40B4-BE49-F238E27FC236}">
                  <a16:creationId xmlns:a16="http://schemas.microsoft.com/office/drawing/2014/main" id="{CF24D41A-E8E4-E627-7E93-5799ABBE3B1E}"/>
                </a:ext>
              </a:extLst>
            </p:cNvPr>
            <p:cNvSpPr/>
            <p:nvPr/>
          </p:nvSpPr>
          <p:spPr>
            <a:xfrm>
              <a:off x="5731403" y="409119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35" name="Rechteck 29">
              <a:extLst>
                <a:ext uri="{FF2B5EF4-FFF2-40B4-BE49-F238E27FC236}">
                  <a16:creationId xmlns:a16="http://schemas.microsoft.com/office/drawing/2014/main" id="{2811E403-70AA-320A-90C4-35ADBF4A612A}"/>
                </a:ext>
              </a:extLst>
            </p:cNvPr>
            <p:cNvSpPr/>
            <p:nvPr/>
          </p:nvSpPr>
          <p:spPr>
            <a:xfrm>
              <a:off x="5686635" y="47678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36" name="Rechteck 29">
              <a:extLst>
                <a:ext uri="{FF2B5EF4-FFF2-40B4-BE49-F238E27FC236}">
                  <a16:creationId xmlns:a16="http://schemas.microsoft.com/office/drawing/2014/main" id="{7439C0BA-0F87-540A-F79B-AE200D3AF548}"/>
                </a:ext>
              </a:extLst>
            </p:cNvPr>
            <p:cNvSpPr/>
            <p:nvPr/>
          </p:nvSpPr>
          <p:spPr>
            <a:xfrm>
              <a:off x="6164980" y="50509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37" name="Rechteck 29">
              <a:extLst>
                <a:ext uri="{FF2B5EF4-FFF2-40B4-BE49-F238E27FC236}">
                  <a16:creationId xmlns:a16="http://schemas.microsoft.com/office/drawing/2014/main" id="{32CEFA9D-8464-4BCE-8094-8149D9612473}"/>
                </a:ext>
              </a:extLst>
            </p:cNvPr>
            <p:cNvSpPr/>
            <p:nvPr/>
          </p:nvSpPr>
          <p:spPr>
            <a:xfrm>
              <a:off x="5185936" y="5625849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38" name="Rechteck 29">
              <a:extLst>
                <a:ext uri="{FF2B5EF4-FFF2-40B4-BE49-F238E27FC236}">
                  <a16:creationId xmlns:a16="http://schemas.microsoft.com/office/drawing/2014/main" id="{12BA98BC-7AAC-4C5A-1927-17D4571870CC}"/>
                </a:ext>
              </a:extLst>
            </p:cNvPr>
            <p:cNvSpPr/>
            <p:nvPr/>
          </p:nvSpPr>
          <p:spPr>
            <a:xfrm>
              <a:off x="6184644" y="566517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39" name="Rechteck 29">
              <a:extLst>
                <a:ext uri="{FF2B5EF4-FFF2-40B4-BE49-F238E27FC236}">
                  <a16:creationId xmlns:a16="http://schemas.microsoft.com/office/drawing/2014/main" id="{31B2F748-23F5-DD1E-32E1-F293F1288E93}"/>
                </a:ext>
              </a:extLst>
            </p:cNvPr>
            <p:cNvSpPr/>
            <p:nvPr/>
          </p:nvSpPr>
          <p:spPr>
            <a:xfrm>
              <a:off x="6255545" y="465194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40" name="Rechteck 29">
              <a:extLst>
                <a:ext uri="{FF2B5EF4-FFF2-40B4-BE49-F238E27FC236}">
                  <a16:creationId xmlns:a16="http://schemas.microsoft.com/office/drawing/2014/main" id="{AED9CE3E-6FF3-2584-07F2-B4370036C307}"/>
                </a:ext>
              </a:extLst>
            </p:cNvPr>
            <p:cNvSpPr/>
            <p:nvPr/>
          </p:nvSpPr>
          <p:spPr>
            <a:xfrm>
              <a:off x="5692374" y="584422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27DE005-A87B-1840-9820-8C785DBF219F}"/>
                </a:ext>
              </a:extLst>
            </p:cNvPr>
            <p:cNvCxnSpPr>
              <a:stCxn id="33" idx="3"/>
              <a:endCxn id="34" idx="1"/>
            </p:cNvCxnSpPr>
            <p:nvPr/>
          </p:nvCxnSpPr>
          <p:spPr>
            <a:xfrm flipV="1">
              <a:off x="5590014" y="4256269"/>
              <a:ext cx="141389" cy="205505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DDBDA7B-0A32-D05B-C618-08271767801F}"/>
                </a:ext>
              </a:extLst>
            </p:cNvPr>
            <p:cNvCxnSpPr>
              <a:stCxn id="35" idx="3"/>
              <a:endCxn id="39" idx="1"/>
            </p:cNvCxnSpPr>
            <p:nvPr/>
          </p:nvCxnSpPr>
          <p:spPr>
            <a:xfrm flipV="1">
              <a:off x="6070392" y="4817024"/>
              <a:ext cx="185153" cy="115918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7CC4CB1-ABAC-F5D7-BC69-A316E4A7C76A}"/>
                </a:ext>
              </a:extLst>
            </p:cNvPr>
            <p:cNvCxnSpPr>
              <a:stCxn id="38" idx="1"/>
              <a:endCxn id="40" idx="3"/>
            </p:cNvCxnSpPr>
            <p:nvPr/>
          </p:nvCxnSpPr>
          <p:spPr>
            <a:xfrm flipH="1">
              <a:off x="6076131" y="5830256"/>
              <a:ext cx="108513" cy="179051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E1C4C2D-8E2F-4CCF-20F9-06C8B270C02E}"/>
                </a:ext>
              </a:extLst>
            </p:cNvPr>
            <p:cNvCxnSpPr>
              <a:stCxn id="37" idx="3"/>
              <a:endCxn id="40" idx="1"/>
            </p:cNvCxnSpPr>
            <p:nvPr/>
          </p:nvCxnSpPr>
          <p:spPr>
            <a:xfrm>
              <a:off x="5569693" y="5790928"/>
              <a:ext cx="122681" cy="218379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0D94E2-130E-3169-7AE4-A55C95F5755F}"/>
              </a:ext>
            </a:extLst>
          </p:cNvPr>
          <p:cNvGrpSpPr/>
          <p:nvPr/>
        </p:nvGrpSpPr>
        <p:grpSpPr>
          <a:xfrm>
            <a:off x="8844163" y="3507088"/>
            <a:ext cx="1431384" cy="2046984"/>
            <a:chOff x="7553245" y="4072140"/>
            <a:chExt cx="1431384" cy="204698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9183AA6-903A-7188-C9D9-934EE7BBD709}"/>
                </a:ext>
              </a:extLst>
            </p:cNvPr>
            <p:cNvGrpSpPr/>
            <p:nvPr/>
          </p:nvGrpSpPr>
          <p:grpSpPr>
            <a:xfrm>
              <a:off x="7553245" y="4086276"/>
              <a:ext cx="383760" cy="2029896"/>
              <a:chOff x="7896145" y="4086276"/>
              <a:chExt cx="383760" cy="2029896"/>
            </a:xfrm>
          </p:grpSpPr>
          <p:sp>
            <p:nvSpPr>
              <p:cNvPr id="51" name="Rechteck 29">
                <a:extLst>
                  <a:ext uri="{FF2B5EF4-FFF2-40B4-BE49-F238E27FC236}">
                    <a16:creationId xmlns:a16="http://schemas.microsoft.com/office/drawing/2014/main" id="{71E3FC26-BA06-6518-923A-58ADBFC2B17D}"/>
                  </a:ext>
                </a:extLst>
              </p:cNvPr>
              <p:cNvSpPr/>
              <p:nvPr/>
            </p:nvSpPr>
            <p:spPr>
              <a:xfrm>
                <a:off x="7896145" y="4086276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52" name="Rechteck 29">
                <a:extLst>
                  <a:ext uri="{FF2B5EF4-FFF2-40B4-BE49-F238E27FC236}">
                    <a16:creationId xmlns:a16="http://schemas.microsoft.com/office/drawing/2014/main" id="{9B580345-0530-A636-BBBC-02F9D4126D90}"/>
                  </a:ext>
                </a:extLst>
              </p:cNvPr>
              <p:cNvSpPr/>
              <p:nvPr/>
            </p:nvSpPr>
            <p:spPr>
              <a:xfrm>
                <a:off x="7896146" y="4664627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53" name="Rechteck 29">
                <a:extLst>
                  <a:ext uri="{FF2B5EF4-FFF2-40B4-BE49-F238E27FC236}">
                    <a16:creationId xmlns:a16="http://schemas.microsoft.com/office/drawing/2014/main" id="{6A8F24AA-DC17-E34E-7C31-D43DF5374BA3}"/>
                  </a:ext>
                </a:extLst>
              </p:cNvPr>
              <p:cNvSpPr/>
              <p:nvPr/>
            </p:nvSpPr>
            <p:spPr>
              <a:xfrm>
                <a:off x="7896147" y="509310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54" name="Rechteck 29">
                <a:extLst>
                  <a:ext uri="{FF2B5EF4-FFF2-40B4-BE49-F238E27FC236}">
                    <a16:creationId xmlns:a16="http://schemas.microsoft.com/office/drawing/2014/main" id="{4B8F9B93-7CDC-3E48-9DDA-478596CDC64F}"/>
                  </a:ext>
                </a:extLst>
              </p:cNvPr>
              <p:cNvSpPr/>
              <p:nvPr/>
            </p:nvSpPr>
            <p:spPr>
              <a:xfrm>
                <a:off x="7896148" y="578601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1D83F0D-F509-D95F-3AB8-E43D68746B32}"/>
                </a:ext>
              </a:extLst>
            </p:cNvPr>
            <p:cNvSpPr txBox="1"/>
            <p:nvPr/>
          </p:nvSpPr>
          <p:spPr>
            <a:xfrm>
              <a:off x="7994155" y="40721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r1, r4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8E088E5-2A66-1F55-1636-32746FF03378}"/>
                </a:ext>
              </a:extLst>
            </p:cNvPr>
            <p:cNvSpPr txBox="1"/>
            <p:nvPr/>
          </p:nvSpPr>
          <p:spPr>
            <a:xfrm>
              <a:off x="8003680" y="46436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r2, r7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0E8314D-7A9C-2BA8-0598-8F05B4B907CC}"/>
                </a:ext>
              </a:extLst>
            </p:cNvPr>
            <p:cNvSpPr txBox="1"/>
            <p:nvPr/>
          </p:nvSpPr>
          <p:spPr>
            <a:xfrm>
              <a:off x="8003680" y="50627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865512E-C85D-1708-2098-10BF59517685}"/>
                </a:ext>
              </a:extLst>
            </p:cNvPr>
            <p:cNvSpPr txBox="1"/>
            <p:nvPr/>
          </p:nvSpPr>
          <p:spPr>
            <a:xfrm>
              <a:off x="8003680" y="57485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r5, r6, r8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AF2C9BD-8D9B-EBF6-FBFD-169D64203228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DB1B044-9B1A-E536-2A8A-7BCC3002B65A}"/>
                </a:ext>
              </a:extLst>
            </p:cNvPr>
            <p:cNvSpPr/>
            <p:nvPr/>
          </p:nvSpPr>
          <p:spPr>
            <a:xfrm>
              <a:off x="8122950" y="445399"/>
              <a:ext cx="292608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FCBF980-4EB0-126D-77B6-6AD08C9F0643}"/>
                </a:ext>
              </a:extLst>
            </p:cNvPr>
            <p:cNvSpPr/>
            <p:nvPr/>
          </p:nvSpPr>
          <p:spPr>
            <a:xfrm>
              <a:off x="8415558" y="438244"/>
              <a:ext cx="1536192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16/100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678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270107-2980-1E15-9CE9-6F882BE949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Assume two publication datasets A and B that need deduplication. </a:t>
            </a:r>
            <a:br>
              <a:rPr lang="en-US" dirty="0"/>
            </a:br>
            <a:r>
              <a:rPr lang="en-US" dirty="0"/>
              <a:t>Explain the following two categories of </a:t>
            </a:r>
            <a:r>
              <a:rPr lang="en-US" dirty="0">
                <a:solidFill>
                  <a:schemeClr val="accent1"/>
                </a:solidFill>
              </a:rPr>
              <a:t>schema matching </a:t>
            </a:r>
            <a:r>
              <a:rPr lang="en-US" dirty="0"/>
              <a:t>techniques. </a:t>
            </a:r>
            <a:r>
              <a:rPr lang="en-US" b="0" dirty="0"/>
              <a:t>[4/100 points]</a:t>
            </a:r>
          </a:p>
          <a:p>
            <a:pPr lvl="1"/>
            <a:endParaRPr lang="en-US" dirty="0"/>
          </a:p>
          <a:p>
            <a:r>
              <a:rPr lang="en-US" dirty="0"/>
              <a:t>Schema-based Matching:</a:t>
            </a:r>
          </a:p>
          <a:p>
            <a:pPr lvl="1"/>
            <a:r>
              <a:rPr lang="en-US" dirty="0"/>
              <a:t>Find similarities among (groups of) attributes of S1 and S2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match paper title and author attributes </a:t>
            </a:r>
            <a:br>
              <a:rPr lang="en-US" dirty="0"/>
            </a:br>
            <a:r>
              <a:rPr lang="en-US" dirty="0"/>
              <a:t>based on attribute similarity</a:t>
            </a:r>
          </a:p>
          <a:p>
            <a:pPr lvl="1"/>
            <a:endParaRPr lang="en-US" dirty="0"/>
          </a:p>
          <a:p>
            <a:r>
              <a:rPr lang="en-US" dirty="0"/>
              <a:t>Instance-based Matching:</a:t>
            </a:r>
          </a:p>
          <a:p>
            <a:pPr lvl="1"/>
            <a:r>
              <a:rPr lang="en-US" dirty="0"/>
              <a:t>Find similarities among (groups of) attributes of S1 and S2,</a:t>
            </a:r>
            <a:br>
              <a:rPr lang="en-US" dirty="0"/>
            </a:br>
            <a:r>
              <a:rPr lang="en-US" dirty="0"/>
              <a:t>with the help of instance data in S1 and S2</a:t>
            </a:r>
          </a:p>
          <a:p>
            <a:pPr lvl="1"/>
            <a:r>
              <a:rPr lang="en-US" b="1" dirty="0"/>
              <a:t>Examples: </a:t>
            </a:r>
            <a:r>
              <a:rPr lang="en-US" dirty="0"/>
              <a:t>match paper titles and author attributes </a:t>
            </a:r>
            <a:br>
              <a:rPr lang="en-US" dirty="0"/>
            </a:br>
            <a:r>
              <a:rPr lang="en-US" dirty="0"/>
              <a:t>based on term frequencies, string similarity of example papers</a:t>
            </a:r>
            <a:br>
              <a:rPr lang="en-US" dirty="0"/>
            </a:br>
            <a:r>
              <a:rPr lang="en-US" dirty="0"/>
              <a:t>(e.g., after capitalization of words, splitting of author lists)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77B95-9CB5-6548-31E2-B762C9EEB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1: Entity Resolution,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F9ADEA-34E1-0E75-EC36-B533D293F595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85463A-641C-6ED0-69F8-22F864EFDB8F}"/>
                </a:ext>
              </a:extLst>
            </p:cNvPr>
            <p:cNvSpPr/>
            <p:nvPr/>
          </p:nvSpPr>
          <p:spPr>
            <a:xfrm>
              <a:off x="8122950" y="445399"/>
              <a:ext cx="36576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63E53C-B248-AF87-78DB-23250A6D5A74}"/>
                </a:ext>
              </a:extLst>
            </p:cNvPr>
            <p:cNvSpPr/>
            <p:nvPr/>
          </p:nvSpPr>
          <p:spPr>
            <a:xfrm>
              <a:off x="8488710" y="438244"/>
              <a:ext cx="146304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20/100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7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9A350D-3EF6-9566-647D-FDD98DAAF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a) Describe the system architecture of a </a:t>
            </a:r>
            <a:r>
              <a:rPr lang="en-US" dirty="0">
                <a:solidFill>
                  <a:schemeClr val="accent1"/>
                </a:solidFill>
              </a:rPr>
              <a:t>data warehouse</a:t>
            </a:r>
            <a:r>
              <a:rPr lang="en-US" dirty="0"/>
              <a:t>, name its components, and briefly describe </a:t>
            </a:r>
            <a:br>
              <a:rPr lang="en-US" dirty="0"/>
            </a:br>
            <a:r>
              <a:rPr lang="en-US" dirty="0"/>
              <a:t>their purpose. </a:t>
            </a:r>
            <a:r>
              <a:rPr lang="en-US" b="0" dirty="0"/>
              <a:t>[5/100 points]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F3AF0-DED3-4334-089C-7BA1C79887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2: Data Warehousing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EDF51C-04C9-7FD4-C210-743AC41F12D6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2EAD53-FAC3-C8A9-7583-887F77CA5C93}"/>
                </a:ext>
              </a:extLst>
            </p:cNvPr>
            <p:cNvSpPr/>
            <p:nvPr/>
          </p:nvSpPr>
          <p:spPr>
            <a:xfrm>
              <a:off x="8122950" y="445399"/>
              <a:ext cx="45720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40E475-45B4-3C7F-178A-0597DA6587D4}"/>
                </a:ext>
              </a:extLst>
            </p:cNvPr>
            <p:cNvSpPr/>
            <p:nvPr/>
          </p:nvSpPr>
          <p:spPr>
            <a:xfrm>
              <a:off x="8580150" y="438244"/>
              <a:ext cx="137160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25/100</a:t>
              </a:r>
            </a:p>
          </p:txBody>
        </p:sp>
      </p:grpSp>
      <p:sp>
        <p:nvSpPr>
          <p:cNvPr id="7" name="Can 4">
            <a:extLst>
              <a:ext uri="{FF2B5EF4-FFF2-40B4-BE49-F238E27FC236}">
                <a16:creationId xmlns:a16="http://schemas.microsoft.com/office/drawing/2014/main" id="{A60EE061-AFFF-61CD-9427-0DB509FE8FCF}"/>
              </a:ext>
            </a:extLst>
          </p:cNvPr>
          <p:cNvSpPr/>
          <p:nvPr/>
        </p:nvSpPr>
        <p:spPr>
          <a:xfrm>
            <a:off x="3438204" y="4911104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Can 5">
            <a:extLst>
              <a:ext uri="{FF2B5EF4-FFF2-40B4-BE49-F238E27FC236}">
                <a16:creationId xmlns:a16="http://schemas.microsoft.com/office/drawing/2014/main" id="{9F97EB69-3E3F-40F7-B3DC-5AA0D3E0B363}"/>
              </a:ext>
            </a:extLst>
          </p:cNvPr>
          <p:cNvSpPr/>
          <p:nvPr/>
        </p:nvSpPr>
        <p:spPr>
          <a:xfrm>
            <a:off x="4639299" y="3075067"/>
            <a:ext cx="3235253" cy="1252056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Warehouse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(consolidated raw data, aggregates, metadata)</a:t>
            </a:r>
          </a:p>
        </p:txBody>
      </p:sp>
      <p:sp>
        <p:nvSpPr>
          <p:cNvPr id="9" name="Can 6">
            <a:extLst>
              <a:ext uri="{FF2B5EF4-FFF2-40B4-BE49-F238E27FC236}">
                <a16:creationId xmlns:a16="http://schemas.microsoft.com/office/drawing/2014/main" id="{F14755E0-CEE4-D3DF-9744-9B12140064A5}"/>
              </a:ext>
            </a:extLst>
          </p:cNvPr>
          <p:cNvSpPr/>
          <p:nvPr/>
        </p:nvSpPr>
        <p:spPr>
          <a:xfrm>
            <a:off x="6734383" y="4911104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Folded Corner 7">
            <a:extLst>
              <a:ext uri="{FF2B5EF4-FFF2-40B4-BE49-F238E27FC236}">
                <a16:creationId xmlns:a16="http://schemas.microsoft.com/office/drawing/2014/main" id="{6742A458-639E-7C03-559E-F8662613CA6D}"/>
              </a:ext>
            </a:extLst>
          </p:cNvPr>
          <p:cNvSpPr/>
          <p:nvPr/>
        </p:nvSpPr>
        <p:spPr>
          <a:xfrm>
            <a:off x="8312134" y="4850815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8">
            <a:extLst>
              <a:ext uri="{FF2B5EF4-FFF2-40B4-BE49-F238E27FC236}">
                <a16:creationId xmlns:a16="http://schemas.microsoft.com/office/drawing/2014/main" id="{A1C578E7-CA9E-7AE7-F6E7-096D3C797D6E}"/>
              </a:ext>
            </a:extLst>
          </p:cNvPr>
          <p:cNvSpPr/>
          <p:nvPr/>
        </p:nvSpPr>
        <p:spPr>
          <a:xfrm>
            <a:off x="8394196" y="4912781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9">
            <a:extLst>
              <a:ext uri="{FF2B5EF4-FFF2-40B4-BE49-F238E27FC236}">
                <a16:creationId xmlns:a16="http://schemas.microsoft.com/office/drawing/2014/main" id="{55E8016A-E651-84D9-1720-43811BA3269A}"/>
              </a:ext>
            </a:extLst>
          </p:cNvPr>
          <p:cNvSpPr/>
          <p:nvPr/>
        </p:nvSpPr>
        <p:spPr>
          <a:xfrm>
            <a:off x="8486307" y="5014937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4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A77B4DCB-F40C-768F-DBA2-24A26886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043" t="8592" r="12077" b="4900"/>
          <a:stretch>
            <a:fillRect/>
          </a:stretch>
        </p:blipFill>
        <p:spPr bwMode="auto">
          <a:xfrm>
            <a:off x="5083305" y="4880186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68">
            <a:extLst>
              <a:ext uri="{FF2B5EF4-FFF2-40B4-BE49-F238E27FC236}">
                <a16:creationId xmlns:a16="http://schemas.microsoft.com/office/drawing/2014/main" id="{5520FDAC-CBD3-1281-F1E2-78FAC72A566E}"/>
              </a:ext>
            </a:extLst>
          </p:cNvPr>
          <p:cNvSpPr/>
          <p:nvPr/>
        </p:nvSpPr>
        <p:spPr>
          <a:xfrm>
            <a:off x="5187244" y="5342652"/>
            <a:ext cx="659375" cy="373223"/>
          </a:xfrm>
          <a:prstGeom prst="rect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18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D26ECD-626D-E9C1-5110-5B43E463D99C}"/>
              </a:ext>
            </a:extLst>
          </p:cNvPr>
          <p:cNvCxnSpPr>
            <a:stCxn id="7" idx="1"/>
            <a:endCxn id="29" idx="1"/>
          </p:cNvCxnSpPr>
          <p:nvPr/>
        </p:nvCxnSpPr>
        <p:spPr>
          <a:xfrm flipV="1">
            <a:off x="3965743" y="4383193"/>
            <a:ext cx="1509923" cy="52791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FEB1A3-928D-D0C4-FA76-DA45261FE996}"/>
              </a:ext>
            </a:extLst>
          </p:cNvPr>
          <p:cNvCxnSpPr>
            <a:stCxn id="13" idx="0"/>
          </p:cNvCxnSpPr>
          <p:nvPr/>
        </p:nvCxnSpPr>
        <p:spPr>
          <a:xfrm flipV="1">
            <a:off x="5529121" y="4594628"/>
            <a:ext cx="469219" cy="28555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49A149-085B-9360-F42C-05F83A4690D5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6641037" y="4609324"/>
            <a:ext cx="620885" cy="3017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04BCEE2-623B-D59F-33F1-B5836E680591}"/>
              </a:ext>
            </a:extLst>
          </p:cNvPr>
          <p:cNvCxnSpPr>
            <a:stCxn id="10" idx="0"/>
            <a:endCxn id="29" idx="3"/>
          </p:cNvCxnSpPr>
          <p:nvPr/>
        </p:nvCxnSpPr>
        <p:spPr>
          <a:xfrm flipH="1" flipV="1">
            <a:off x="7038185" y="4383193"/>
            <a:ext cx="1543877" cy="46762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E01CA61-3F19-4B06-893A-131E88C95FD6}"/>
              </a:ext>
            </a:extLst>
          </p:cNvPr>
          <p:cNvSpPr txBox="1"/>
          <p:nvPr/>
        </p:nvSpPr>
        <p:spPr>
          <a:xfrm>
            <a:off x="2309345" y="3962993"/>
            <a:ext cx="26772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replication,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ETL vs ELT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2E8133-D274-5DF5-B0E9-1440795A13AE}"/>
              </a:ext>
            </a:extLst>
          </p:cNvPr>
          <p:cNvSpPr txBox="1"/>
          <p:nvPr/>
        </p:nvSpPr>
        <p:spPr>
          <a:xfrm>
            <a:off x="8340902" y="3320038"/>
            <a:ext cx="20826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Materialized, non-volatile integration</a:t>
            </a:r>
          </a:p>
        </p:txBody>
      </p:sp>
      <p:sp>
        <p:nvSpPr>
          <p:cNvPr id="21" name="Can 18">
            <a:extLst>
              <a:ext uri="{FF2B5EF4-FFF2-40B4-BE49-F238E27FC236}">
                <a16:creationId xmlns:a16="http://schemas.microsoft.com/office/drawing/2014/main" id="{D3201BA6-2A98-9EC4-D522-FCB2CC1F3180}"/>
              </a:ext>
            </a:extLst>
          </p:cNvPr>
          <p:cNvSpPr/>
          <p:nvPr/>
        </p:nvSpPr>
        <p:spPr>
          <a:xfrm>
            <a:off x="4166925" y="1739154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Mart 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an 19">
            <a:extLst>
              <a:ext uri="{FF2B5EF4-FFF2-40B4-BE49-F238E27FC236}">
                <a16:creationId xmlns:a16="http://schemas.microsoft.com/office/drawing/2014/main" id="{C64C1DCE-1664-A3E0-14F7-235F54CD32E5}"/>
              </a:ext>
            </a:extLst>
          </p:cNvPr>
          <p:cNvSpPr/>
          <p:nvPr/>
        </p:nvSpPr>
        <p:spPr>
          <a:xfrm>
            <a:off x="5780841" y="1739154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Mart 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an 20">
            <a:extLst>
              <a:ext uri="{FF2B5EF4-FFF2-40B4-BE49-F238E27FC236}">
                <a16:creationId xmlns:a16="http://schemas.microsoft.com/office/drawing/2014/main" id="{B7DF57D8-0795-2575-4522-22D0606CD91E}"/>
              </a:ext>
            </a:extLst>
          </p:cNvPr>
          <p:cNvSpPr/>
          <p:nvPr/>
        </p:nvSpPr>
        <p:spPr>
          <a:xfrm>
            <a:off x="7394757" y="1741832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Mart 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9A8BB5-1D6E-682C-2F50-522A20CEEFF6}"/>
              </a:ext>
            </a:extLst>
          </p:cNvPr>
          <p:cNvCxnSpPr>
            <a:stCxn id="8" idx="1"/>
            <a:endCxn id="21" idx="3"/>
          </p:cNvCxnSpPr>
          <p:nvPr/>
        </p:nvCxnSpPr>
        <p:spPr>
          <a:xfrm flipH="1" flipV="1">
            <a:off x="4639299" y="2627797"/>
            <a:ext cx="1617627" cy="44727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40B998-AA14-C0CF-F262-E53370A4554F}"/>
              </a:ext>
            </a:extLst>
          </p:cNvPr>
          <p:cNvCxnSpPr>
            <a:stCxn id="8" idx="1"/>
            <a:endCxn id="22" idx="3"/>
          </p:cNvCxnSpPr>
          <p:nvPr/>
        </p:nvCxnSpPr>
        <p:spPr>
          <a:xfrm flipH="1" flipV="1">
            <a:off x="6253215" y="2627797"/>
            <a:ext cx="3711" cy="44727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18DEC4-D858-6136-3673-0B21E94AEB8B}"/>
              </a:ext>
            </a:extLst>
          </p:cNvPr>
          <p:cNvCxnSpPr>
            <a:stCxn id="8" idx="1"/>
            <a:endCxn id="23" idx="3"/>
          </p:cNvCxnSpPr>
          <p:nvPr/>
        </p:nvCxnSpPr>
        <p:spPr>
          <a:xfrm flipV="1">
            <a:off x="6256926" y="2630475"/>
            <a:ext cx="1610205" cy="44459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A5D213B-CAE0-BA7E-07C4-FD9C177A6C6A}"/>
              </a:ext>
            </a:extLst>
          </p:cNvPr>
          <p:cNvSpPr txBox="1"/>
          <p:nvPr/>
        </p:nvSpPr>
        <p:spPr>
          <a:xfrm>
            <a:off x="9205593" y="4772100"/>
            <a:ext cx="145909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Operational source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CBA678-7D0C-8684-9302-1A7273A73413}"/>
              </a:ext>
            </a:extLst>
          </p:cNvPr>
          <p:cNvSpPr txBox="1"/>
          <p:nvPr/>
        </p:nvSpPr>
        <p:spPr>
          <a:xfrm>
            <a:off x="8433549" y="1673967"/>
            <a:ext cx="215405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Analysis-centric independent subsets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geo, org, functional)</a:t>
            </a:r>
          </a:p>
        </p:txBody>
      </p:sp>
      <p:sp>
        <p:nvSpPr>
          <p:cNvPr id="29" name="Rounded Rectangle 26">
            <a:extLst>
              <a:ext uri="{FF2B5EF4-FFF2-40B4-BE49-F238E27FC236}">
                <a16:creationId xmlns:a16="http://schemas.microsoft.com/office/drawing/2014/main" id="{D5DD683A-774B-D2E6-6F00-2F4B4B5C003B}"/>
              </a:ext>
            </a:extLst>
          </p:cNvPr>
          <p:cNvSpPr/>
          <p:nvPr/>
        </p:nvSpPr>
        <p:spPr>
          <a:xfrm>
            <a:off x="5475666" y="4171757"/>
            <a:ext cx="1562519" cy="422871"/>
          </a:xfrm>
          <a:prstGeom prst="roundRect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Staging Area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04B5C2-D9E7-6904-BFA9-428F1E71511C}"/>
              </a:ext>
            </a:extLst>
          </p:cNvPr>
          <p:cNvSpPr/>
          <p:nvPr/>
        </p:nvSpPr>
        <p:spPr>
          <a:xfrm>
            <a:off x="882131" y="2770302"/>
            <a:ext cx="3001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subject-oriented, integrated, time-varying, non-volatile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collection of data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9" grpId="0"/>
      <p:bldP spid="20" grpId="0"/>
      <p:bldP spid="21" grpId="0" animBg="1"/>
      <p:bldP spid="22" grpId="0" animBg="1"/>
      <p:bldP spid="23" grpId="0" animBg="1"/>
      <p:bldP spid="27" grpId="0"/>
      <p:bldP spid="28" grpId="0"/>
      <p:bldP spid="29" grpId="0" animBg="1"/>
      <p:bldP spid="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DDD2E0-54A9-D3CA-FE55-594001E98D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Given below entity relationship (ER) diagram, create the corresponding </a:t>
            </a:r>
            <a:r>
              <a:rPr lang="en-US" dirty="0">
                <a:solidFill>
                  <a:schemeClr val="accent1"/>
                </a:solidFill>
              </a:rPr>
              <a:t>star and snowflake schemas</a:t>
            </a:r>
            <a:r>
              <a:rPr lang="en-US" dirty="0"/>
              <a:t>. Data types can be ignored, but indicate primary and foreign key constraints. </a:t>
            </a:r>
            <a:r>
              <a:rPr lang="en-US" b="0" dirty="0"/>
              <a:t>[5+5/100 points]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dirty="0"/>
              <a:t>Star </a:t>
            </a:r>
            <a:br>
              <a:rPr lang="en-US" dirty="0"/>
            </a:br>
            <a:r>
              <a:rPr lang="en-US" dirty="0"/>
              <a:t>Schema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4A3A7-2095-0988-DA56-42D4FADED6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2: Data Warehousing,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329D44-F7AC-1BC5-662B-D94516B5CCA9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8A6C3A-7A63-B700-709D-DA16AC08B260}"/>
                </a:ext>
              </a:extLst>
            </p:cNvPr>
            <p:cNvSpPr/>
            <p:nvPr/>
          </p:nvSpPr>
          <p:spPr>
            <a:xfrm>
              <a:off x="8122950" y="445399"/>
              <a:ext cx="54864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97DEA2-BE22-AA35-7F58-D87D95943377}"/>
                </a:ext>
              </a:extLst>
            </p:cNvPr>
            <p:cNvSpPr/>
            <p:nvPr/>
          </p:nvSpPr>
          <p:spPr>
            <a:xfrm>
              <a:off x="8671590" y="438244"/>
              <a:ext cx="128016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30/100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82A7FEF-2B32-2F3E-F1C9-314ACBE4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84" y="2014126"/>
            <a:ext cx="5125350" cy="150817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145CC4-3F70-1D97-99F5-F5A7CF329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63967"/>
              </p:ext>
            </p:extLst>
          </p:nvPr>
        </p:nvGraphicFramePr>
        <p:xfrm>
          <a:off x="7039284" y="3717490"/>
          <a:ext cx="120947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Ratings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832901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4396833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B6E060-5CA9-E006-97BB-BE0EACF29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791065"/>
              </p:ext>
            </p:extLst>
          </p:nvPr>
        </p:nvGraphicFramePr>
        <p:xfrm>
          <a:off x="4914119" y="3717490"/>
          <a:ext cx="1209472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Movies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MID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Length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Genre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91D26A-280A-314B-A668-EF36685FF644}"/>
              </a:ext>
            </a:extLst>
          </p:cNvPr>
          <p:cNvCxnSpPr>
            <a:cxnSpLocks/>
          </p:cNvCxnSpPr>
          <p:nvPr/>
        </p:nvCxnSpPr>
        <p:spPr>
          <a:xfrm flipH="1">
            <a:off x="6123591" y="4080917"/>
            <a:ext cx="915694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E431253-139E-8B9C-939F-BECD65968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171320"/>
              </p:ext>
            </p:extLst>
          </p:nvPr>
        </p:nvGraphicFramePr>
        <p:xfrm>
          <a:off x="9220229" y="2468844"/>
          <a:ext cx="1209472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Users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UID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City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Country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04A5410-BEE5-2DD8-B4CD-6D45AF3C6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89551"/>
              </p:ext>
            </p:extLst>
          </p:nvPr>
        </p:nvGraphicFramePr>
        <p:xfrm>
          <a:off x="9220229" y="4198898"/>
          <a:ext cx="1209472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Dates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DID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Day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Month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Year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BBCF8B-D299-883B-AB57-4DE7EA1DB1EF}"/>
              </a:ext>
            </a:extLst>
          </p:cNvPr>
          <p:cNvCxnSpPr>
            <a:cxnSpLocks/>
          </p:cNvCxnSpPr>
          <p:nvPr/>
        </p:nvCxnSpPr>
        <p:spPr>
          <a:xfrm flipV="1">
            <a:off x="8248756" y="2836935"/>
            <a:ext cx="971473" cy="14760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9C9FA9-B0FE-B49F-8A4C-8F28017C7174}"/>
              </a:ext>
            </a:extLst>
          </p:cNvPr>
          <p:cNvCxnSpPr>
            <a:cxnSpLocks/>
          </p:cNvCxnSpPr>
          <p:nvPr/>
        </p:nvCxnSpPr>
        <p:spPr>
          <a:xfrm>
            <a:off x="8248756" y="4578186"/>
            <a:ext cx="971473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4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E1E770-1E1C-3DBB-83E7-0F01E22D52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Snowflake </a:t>
            </a:r>
            <a:br>
              <a:rPr lang="en-US" dirty="0"/>
            </a:br>
            <a:r>
              <a:rPr lang="en-US" dirty="0"/>
              <a:t>Schema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540EE-C078-3BD2-EE1D-8842ECC02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2: Data Warehousing,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615BFC-920F-9282-C810-75C8CA697AB3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2DA55F-B4A1-0450-E160-4AFD299104CB}"/>
                </a:ext>
              </a:extLst>
            </p:cNvPr>
            <p:cNvSpPr/>
            <p:nvPr/>
          </p:nvSpPr>
          <p:spPr>
            <a:xfrm>
              <a:off x="8122950" y="445399"/>
              <a:ext cx="64008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B37695-02A0-29E0-DCAB-69D7F0A4AE36}"/>
                </a:ext>
              </a:extLst>
            </p:cNvPr>
            <p:cNvSpPr/>
            <p:nvPr/>
          </p:nvSpPr>
          <p:spPr>
            <a:xfrm>
              <a:off x="8768548" y="438244"/>
              <a:ext cx="1183202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35/100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8AFBE4A-5760-BD62-9032-13238B3EC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38" y="1268963"/>
            <a:ext cx="5125350" cy="150817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3DFA5E-C482-2001-D198-ED048AB3E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705087"/>
              </p:ext>
            </p:extLst>
          </p:nvPr>
        </p:nvGraphicFramePr>
        <p:xfrm>
          <a:off x="5995280" y="3647300"/>
          <a:ext cx="120947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Ratings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832901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4396833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63EBD14-C499-74A5-42B9-60D58C6C5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294799"/>
              </p:ext>
            </p:extLst>
          </p:nvPr>
        </p:nvGraphicFramePr>
        <p:xfrm>
          <a:off x="4132762" y="3647300"/>
          <a:ext cx="1209472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Movies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MID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Length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GID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47ABED-F1B4-19D1-8297-BDC50A85CB4A}"/>
              </a:ext>
            </a:extLst>
          </p:cNvPr>
          <p:cNvCxnSpPr>
            <a:cxnSpLocks/>
          </p:cNvCxnSpPr>
          <p:nvPr/>
        </p:nvCxnSpPr>
        <p:spPr>
          <a:xfrm flipH="1">
            <a:off x="5342234" y="4010727"/>
            <a:ext cx="65304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41053FB-10B2-42C1-E4D1-BBB619A29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114551"/>
              </p:ext>
            </p:extLst>
          </p:nvPr>
        </p:nvGraphicFramePr>
        <p:xfrm>
          <a:off x="7760519" y="2546584"/>
          <a:ext cx="1209472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Users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UID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City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C66AB1E-8EDF-925D-F535-40E804337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03147"/>
              </p:ext>
            </p:extLst>
          </p:nvPr>
        </p:nvGraphicFramePr>
        <p:xfrm>
          <a:off x="7776406" y="4418474"/>
          <a:ext cx="1209472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Dates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DID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Day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Month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828BE9-8612-94B8-8E26-F76A60250F13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7204752" y="2922388"/>
            <a:ext cx="555767" cy="133451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053331-847D-BE91-16B9-1CC201EA5B88}"/>
              </a:ext>
            </a:extLst>
          </p:cNvPr>
          <p:cNvCxnSpPr>
            <a:cxnSpLocks/>
          </p:cNvCxnSpPr>
          <p:nvPr/>
        </p:nvCxnSpPr>
        <p:spPr>
          <a:xfrm>
            <a:off x="7176878" y="4507996"/>
            <a:ext cx="599528" cy="2469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4032D2A-394E-F874-049A-7E921ECD9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205084"/>
              </p:ext>
            </p:extLst>
          </p:nvPr>
        </p:nvGraphicFramePr>
        <p:xfrm>
          <a:off x="2401397" y="4389214"/>
          <a:ext cx="1209472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Genre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GID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err="1"/>
                        <a:t>GName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E38F77-32D3-1EFF-13F0-8258043BE388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3610869" y="4754974"/>
            <a:ext cx="521893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D46C1A0-6B92-435F-6F06-DBBD668AB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16642"/>
              </p:ext>
            </p:extLst>
          </p:nvPr>
        </p:nvGraphicFramePr>
        <p:xfrm>
          <a:off x="9284816" y="1989932"/>
          <a:ext cx="1209472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Cities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City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Country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DEA621-61DE-724C-E94D-CDC0BEB0922B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8969991" y="2355692"/>
            <a:ext cx="314825" cy="106193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E7983E2-4DAD-26FF-E68B-0E949B6B6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74526"/>
              </p:ext>
            </p:extLst>
          </p:nvPr>
        </p:nvGraphicFramePr>
        <p:xfrm>
          <a:off x="9317187" y="4112903"/>
          <a:ext cx="1209472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Months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Month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Year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DF1FAF-13A8-C4D2-3702-D180F4465C26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8985878" y="4478663"/>
            <a:ext cx="331309" cy="7880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8720BFD-2B0B-8E14-BCA6-A7730991D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79121"/>
              </p:ext>
            </p:extLst>
          </p:nvPr>
        </p:nvGraphicFramePr>
        <p:xfrm>
          <a:off x="9810933" y="5043017"/>
          <a:ext cx="715726" cy="487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5726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Years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Year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EB0797-65E6-7286-3803-916F4422060C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9557532" y="4844423"/>
            <a:ext cx="253401" cy="4424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7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EAC790-04C0-B8F8-343A-DB0CC9936A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a) In the context of missing value imputation, describe the following </a:t>
            </a:r>
            <a:br>
              <a:rPr lang="en-US" dirty="0"/>
            </a:br>
            <a:r>
              <a:rPr lang="en-US" dirty="0"/>
              <a:t>types of missing data. </a:t>
            </a:r>
            <a:r>
              <a:rPr lang="en-US" b="0" dirty="0"/>
              <a:t>[9/100 points]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Missing Completely at Random (MCAR):</a:t>
            </a:r>
          </a:p>
          <a:p>
            <a:pPr lvl="1"/>
            <a:r>
              <a:rPr lang="en-US" dirty="0"/>
              <a:t>Missing values are randomly distributed across all records</a:t>
            </a:r>
          </a:p>
          <a:p>
            <a:r>
              <a:rPr lang="en-US" dirty="0"/>
              <a:t>Missing at Random (MAR):</a:t>
            </a:r>
          </a:p>
          <a:p>
            <a:pPr lvl="1"/>
            <a:r>
              <a:rPr lang="en-US" dirty="0"/>
              <a:t>Missing values are randomly distributed within one </a:t>
            </a:r>
            <a:br>
              <a:rPr lang="en-US" dirty="0"/>
            </a:br>
            <a:r>
              <a:rPr lang="en-US" dirty="0"/>
              <a:t>or more sub-groups of records</a:t>
            </a:r>
          </a:p>
          <a:p>
            <a:pPr lvl="1"/>
            <a:r>
              <a:rPr lang="en-US" dirty="0"/>
              <a:t>Missing values depend on the recorded but not </a:t>
            </a:r>
            <a:br>
              <a:rPr lang="en-US" dirty="0"/>
            </a:br>
            <a:r>
              <a:rPr lang="en-US" dirty="0"/>
              <a:t>on the missing values, and </a:t>
            </a:r>
            <a:r>
              <a:rPr lang="en-US" b="1" dirty="0">
                <a:solidFill>
                  <a:srgbClr val="7889FB"/>
                </a:solidFill>
              </a:rPr>
              <a:t>can be recovered</a:t>
            </a:r>
            <a:endParaRPr lang="en-US" dirty="0"/>
          </a:p>
          <a:p>
            <a:r>
              <a:rPr lang="en-US" dirty="0"/>
              <a:t>Not Missing at Random (NMAR):</a:t>
            </a:r>
          </a:p>
          <a:p>
            <a:pPr lvl="1"/>
            <a:r>
              <a:rPr lang="en-US" dirty="0"/>
              <a:t>Missing data depends on the missing values themselves</a:t>
            </a:r>
          </a:p>
          <a:p>
            <a:pPr lvl="1"/>
            <a:r>
              <a:rPr lang="en-US" dirty="0"/>
              <a:t>E.g., missing low salary, age, weight, etc.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B9CC8-1A75-CE12-7AC3-A7262DCE84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3: Data Cleaning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7E44CC-9078-3591-CB76-3A7E8DBC8AB6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70EC1A-CF4B-52C6-8A4E-9B850AE209F9}"/>
                </a:ext>
              </a:extLst>
            </p:cNvPr>
            <p:cNvSpPr/>
            <p:nvPr/>
          </p:nvSpPr>
          <p:spPr>
            <a:xfrm>
              <a:off x="8122950" y="445399"/>
              <a:ext cx="804672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F3E807-7900-CABE-8F43-47AD90E35EEE}"/>
                </a:ext>
              </a:extLst>
            </p:cNvPr>
            <p:cNvSpPr/>
            <p:nvPr/>
          </p:nvSpPr>
          <p:spPr>
            <a:xfrm>
              <a:off x="8927622" y="438244"/>
              <a:ext cx="1024128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44/100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A78150-C6A3-1896-2E56-E0173F5FE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8576"/>
              </p:ext>
            </p:extLst>
          </p:nvPr>
        </p:nvGraphicFramePr>
        <p:xfrm>
          <a:off x="8336930" y="1316355"/>
          <a:ext cx="2637734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9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1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4D71630-9517-2993-E43D-0CAADF536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22814"/>
              </p:ext>
            </p:extLst>
          </p:nvPr>
        </p:nvGraphicFramePr>
        <p:xfrm>
          <a:off x="6230043" y="3007972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72E025-F58D-D85F-8A6B-52881498B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56449"/>
              </p:ext>
            </p:extLst>
          </p:nvPr>
        </p:nvGraphicFramePr>
        <p:xfrm>
          <a:off x="9048427" y="4015192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6806E4-DE88-54D0-A562-80195E9371C9}"/>
              </a:ext>
            </a:extLst>
          </p:cNvPr>
          <p:cNvSpPr txBox="1"/>
          <p:nvPr/>
        </p:nvSpPr>
        <p:spPr>
          <a:xfrm>
            <a:off x="10914958" y="150232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(3500)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B2952C-2FC7-6430-09A3-F4B76C4594C2}"/>
              </a:ext>
            </a:extLst>
          </p:cNvPr>
          <p:cNvSpPr txBox="1"/>
          <p:nvPr/>
        </p:nvSpPr>
        <p:spPr>
          <a:xfrm>
            <a:off x="10914958" y="213097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(2400)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7D4C4-861D-EE9A-54A7-BAB343F312F6}"/>
              </a:ext>
            </a:extLst>
          </p:cNvPr>
          <p:cNvSpPr txBox="1"/>
          <p:nvPr/>
        </p:nvSpPr>
        <p:spPr>
          <a:xfrm>
            <a:off x="10914958" y="255007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(2000)</a:t>
            </a:r>
          </a:p>
        </p:txBody>
      </p:sp>
    </p:spTree>
    <p:extLst>
      <p:ext uri="{BB962C8B-B14F-4D97-AF65-F5344CB8AC3E}">
        <p14:creationId xmlns:p14="http://schemas.microsoft.com/office/powerpoint/2010/main" val="16901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06EDF0-8413-01AA-11D5-B891EA88E0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Given the data below, name two techniques for missing value imputation </a:t>
            </a:r>
            <a:br>
              <a:rPr lang="en-US" dirty="0"/>
            </a:br>
            <a:r>
              <a:rPr lang="en-US" dirty="0"/>
              <a:t>(1x MCAR, 1x MAR), and impute the values. </a:t>
            </a:r>
            <a:r>
              <a:rPr lang="en-US" b="0" dirty="0"/>
              <a:t>[5/100 points]</a:t>
            </a:r>
            <a:r>
              <a:rPr lang="en-US" dirty="0"/>
              <a:t> </a:t>
            </a:r>
          </a:p>
          <a:p>
            <a:pPr lvl="1"/>
            <a:endParaRPr lang="en-US" sz="1000" dirty="0"/>
          </a:p>
          <a:p>
            <a:pPr lvl="1"/>
            <a:r>
              <a:rPr lang="en-US" b="1" dirty="0"/>
              <a:t>MCAR:</a:t>
            </a:r>
            <a:r>
              <a:rPr lang="en-US" dirty="0"/>
              <a:t> mean imputation</a:t>
            </a:r>
            <a:br>
              <a:rPr lang="en-US" dirty="0"/>
            </a:br>
            <a:r>
              <a:rPr lang="en-US" dirty="0"/>
              <a:t>(4500+2000+4000+2500)/4 = </a:t>
            </a:r>
            <a:r>
              <a:rPr lang="en-US" b="1" dirty="0">
                <a:solidFill>
                  <a:schemeClr val="accent1"/>
                </a:solidFill>
              </a:rPr>
              <a:t>3250</a:t>
            </a:r>
            <a:endParaRPr lang="en-US" dirty="0"/>
          </a:p>
          <a:p>
            <a:pPr lvl="1"/>
            <a:r>
              <a:rPr lang="en-US" b="1" dirty="0"/>
              <a:t>MAR:</a:t>
            </a:r>
            <a:r>
              <a:rPr lang="en-US" dirty="0"/>
              <a:t> linear regression, functional dependencies</a:t>
            </a:r>
            <a:br>
              <a:rPr lang="en-US" dirty="0"/>
            </a:br>
            <a:r>
              <a:rPr lang="en-US" dirty="0"/>
              <a:t>(Age * 100) = </a:t>
            </a:r>
            <a:r>
              <a:rPr lang="en-US" b="1" dirty="0">
                <a:solidFill>
                  <a:schemeClr val="accent1"/>
                </a:solidFill>
              </a:rPr>
              <a:t>5000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3500</a:t>
            </a:r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C0140-6DF2-3B13-D4D9-450BA61634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3: Data Cleaning,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0261A-A2EB-D75D-D85E-44BA1FC50FA1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FD1EA7-E033-0E1A-B7BF-8F16C244AB12}"/>
                </a:ext>
              </a:extLst>
            </p:cNvPr>
            <p:cNvSpPr/>
            <p:nvPr/>
          </p:nvSpPr>
          <p:spPr>
            <a:xfrm>
              <a:off x="8122950" y="445399"/>
              <a:ext cx="896112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0ECC71-104B-C7CF-B929-D345FC0BEEEF}"/>
                </a:ext>
              </a:extLst>
            </p:cNvPr>
            <p:cNvSpPr/>
            <p:nvPr/>
          </p:nvSpPr>
          <p:spPr>
            <a:xfrm>
              <a:off x="9019062" y="438244"/>
              <a:ext cx="932688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49/100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B0ABF3D-854B-E95B-FE44-63E36DE1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101" y="2238806"/>
            <a:ext cx="2818124" cy="21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667256-C901-0FAC-9B5D-FD6BB5540E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c) Explain the difference between Outlier Detection and Anomaly Detection, </a:t>
            </a:r>
            <a:br>
              <a:rPr lang="en-US" dirty="0"/>
            </a:br>
            <a:r>
              <a:rPr lang="en-US" dirty="0"/>
              <a:t>with at least one example strategy for each. </a:t>
            </a:r>
            <a:r>
              <a:rPr lang="en-US" b="0" dirty="0"/>
              <a:t>[6/100 points]</a:t>
            </a:r>
            <a:r>
              <a:rPr lang="en-US" dirty="0"/>
              <a:t> </a:t>
            </a:r>
          </a:p>
          <a:p>
            <a:pPr lvl="1"/>
            <a:endParaRPr lang="en-US" sz="1000" dirty="0"/>
          </a:p>
          <a:p>
            <a:r>
              <a:rPr lang="en-US" dirty="0"/>
              <a:t>Outlier Detection</a:t>
            </a:r>
          </a:p>
          <a:p>
            <a:pPr lvl="1"/>
            <a:r>
              <a:rPr lang="en-US" dirty="0"/>
              <a:t>Remove likely incorrect values from data analysis</a:t>
            </a:r>
          </a:p>
          <a:p>
            <a:pPr lvl="1"/>
            <a:r>
              <a:rPr lang="en-US" dirty="0"/>
              <a:t>Classification, clustering, pattern recognition (e.g., </a:t>
            </a:r>
            <a:r>
              <a:rPr lang="en-US" b="1" dirty="0" err="1">
                <a:solidFill>
                  <a:srgbClr val="7889FB"/>
                </a:solidFill>
              </a:rPr>
              <a:t>outlierByIQR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Anomaly Detection</a:t>
            </a:r>
          </a:p>
          <a:p>
            <a:pPr lvl="1"/>
            <a:r>
              <a:rPr lang="en-US" dirty="0"/>
              <a:t>Find rare / anomalous data points / subsequences</a:t>
            </a:r>
          </a:p>
          <a:p>
            <a:pPr lvl="1"/>
            <a:r>
              <a:rPr lang="en-US" dirty="0"/>
              <a:t>Classification / max k-nearest neighbor (e.g., </a:t>
            </a:r>
            <a:r>
              <a:rPr lang="en-US" b="1" dirty="0">
                <a:solidFill>
                  <a:srgbClr val="7889FB"/>
                </a:solidFill>
              </a:rPr>
              <a:t>matrix profile</a:t>
            </a:r>
            <a:r>
              <a:rPr lang="en-US" dirty="0"/>
              <a:t>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F020B-1ADF-E7F5-7B90-E604A2E003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3: Data Cleaning, cont.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E5FA72-0863-FEF9-A803-CAEA52DAF2D2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9F1A16-BD48-4A17-224F-0FE64FC19C0A}"/>
                </a:ext>
              </a:extLst>
            </p:cNvPr>
            <p:cNvSpPr/>
            <p:nvPr/>
          </p:nvSpPr>
          <p:spPr>
            <a:xfrm>
              <a:off x="8122950" y="445399"/>
              <a:ext cx="100584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55/100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329C92-AFDD-DD18-0708-224A8BCC0F04}"/>
                </a:ext>
              </a:extLst>
            </p:cNvPr>
            <p:cNvSpPr/>
            <p:nvPr/>
          </p:nvSpPr>
          <p:spPr>
            <a:xfrm>
              <a:off x="9128790" y="438244"/>
              <a:ext cx="82296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54B4BF-8486-1424-C2FF-8C6FB09E6FF5}"/>
              </a:ext>
            </a:extLst>
          </p:cNvPr>
          <p:cNvGrpSpPr/>
          <p:nvPr/>
        </p:nvGrpSpPr>
        <p:grpSpPr>
          <a:xfrm>
            <a:off x="8211268" y="2322321"/>
            <a:ext cx="3042050" cy="978350"/>
            <a:chOff x="5802230" y="1729312"/>
            <a:chExt cx="3304465" cy="10026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AF39CA-883B-F6D5-D9E9-EB64BE57D358}"/>
                </a:ext>
              </a:extLst>
            </p:cNvPr>
            <p:cNvSpPr/>
            <p:nvPr/>
          </p:nvSpPr>
          <p:spPr>
            <a:xfrm>
              <a:off x="6749143" y="2152227"/>
              <a:ext cx="816428" cy="256050"/>
            </a:xfrm>
            <a:prstGeom prst="rect">
              <a:avLst/>
            </a:prstGeom>
            <a:noFill/>
            <a:ln w="952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2936A8-505F-FA9D-4717-1DF6CA1E2548}"/>
                </a:ext>
              </a:extLst>
            </p:cNvPr>
            <p:cNvCxnSpPr>
              <a:stCxn id="8" idx="0"/>
              <a:endCxn id="8" idx="2"/>
            </p:cNvCxnSpPr>
            <p:nvPr/>
          </p:nvCxnSpPr>
          <p:spPr>
            <a:xfrm>
              <a:off x="7157357" y="2152227"/>
              <a:ext cx="0" cy="256050"/>
            </a:xfrm>
            <a:prstGeom prst="line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530C4F0-164A-3016-CBD1-249220577990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7565571" y="2280252"/>
              <a:ext cx="903515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756B99-F83C-B18B-FCF1-3A1AFF985E34}"/>
                </a:ext>
              </a:extLst>
            </p:cNvPr>
            <p:cNvCxnSpPr>
              <a:endCxn id="8" idx="1"/>
            </p:cNvCxnSpPr>
            <p:nvPr/>
          </p:nvCxnSpPr>
          <p:spPr>
            <a:xfrm>
              <a:off x="5889170" y="2274504"/>
              <a:ext cx="859973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86B765-11C0-8B57-2ACD-BDE486093A6A}"/>
                </a:ext>
              </a:extLst>
            </p:cNvPr>
            <p:cNvCxnSpPr/>
            <p:nvPr/>
          </p:nvCxnSpPr>
          <p:spPr>
            <a:xfrm>
              <a:off x="5836920" y="221163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A163865-9DBF-8D7E-CD62-81CB781A89F6}"/>
                </a:ext>
              </a:extLst>
            </p:cNvPr>
            <p:cNvCxnSpPr/>
            <p:nvPr/>
          </p:nvCxnSpPr>
          <p:spPr>
            <a:xfrm>
              <a:off x="8506460" y="222179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25">
              <a:extLst>
                <a:ext uri="{FF2B5EF4-FFF2-40B4-BE49-F238E27FC236}">
                  <a16:creationId xmlns:a16="http://schemas.microsoft.com/office/drawing/2014/main" id="{7B096384-E4CE-87DD-0DF7-5975D64EF9D1}"/>
                </a:ext>
              </a:extLst>
            </p:cNvPr>
            <p:cNvSpPr/>
            <p:nvPr/>
          </p:nvSpPr>
          <p:spPr>
            <a:xfrm flipV="1">
              <a:off x="8677894" y="2240213"/>
              <a:ext cx="45719" cy="4571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3D1ABF-E73A-8218-CACD-6586339E7EBE}"/>
                </a:ext>
              </a:extLst>
            </p:cNvPr>
            <p:cNvSpPr txBox="1"/>
            <p:nvPr/>
          </p:nvSpPr>
          <p:spPr>
            <a:xfrm>
              <a:off x="6813096" y="2453031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IQR</a:t>
              </a:r>
            </a:p>
          </p:txBody>
        </p:sp>
        <p:sp>
          <p:nvSpPr>
            <p:cNvPr id="16" name="Left Bracket 15">
              <a:extLst>
                <a:ext uri="{FF2B5EF4-FFF2-40B4-BE49-F238E27FC236}">
                  <a16:creationId xmlns:a16="http://schemas.microsoft.com/office/drawing/2014/main" id="{70DE598F-6325-E05F-A336-68096739308C}"/>
                </a:ext>
              </a:extLst>
            </p:cNvPr>
            <p:cNvSpPr/>
            <p:nvPr/>
          </p:nvSpPr>
          <p:spPr>
            <a:xfrm rot="16200000">
              <a:off x="7134498" y="2052866"/>
              <a:ext cx="45719" cy="816426"/>
            </a:xfrm>
            <a:prstGeom prst="leftBracket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0DD29B-FCD8-62CB-249A-28F912FF37E8}"/>
                </a:ext>
              </a:extLst>
            </p:cNvPr>
            <p:cNvSpPr txBox="1"/>
            <p:nvPr/>
          </p:nvSpPr>
          <p:spPr>
            <a:xfrm>
              <a:off x="5802230" y="2313761"/>
              <a:ext cx="899795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 – 1.5 * IQR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7D0671-5EF0-0E6B-11FF-711E04984357}"/>
                </a:ext>
              </a:extLst>
            </p:cNvPr>
            <p:cNvSpPr txBox="1"/>
            <p:nvPr/>
          </p:nvSpPr>
          <p:spPr>
            <a:xfrm>
              <a:off x="7676643" y="2336130"/>
              <a:ext cx="821727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 + 1.5 * IQR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6E09D4-2F0D-B800-95F1-7B64547EAAE3}"/>
                </a:ext>
              </a:extLst>
            </p:cNvPr>
            <p:cNvCxnSpPr/>
            <p:nvPr/>
          </p:nvCxnSpPr>
          <p:spPr>
            <a:xfrm flipV="1">
              <a:off x="8698213" y="233753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B04101-444B-17D6-A77C-31D555BC4E69}"/>
                </a:ext>
              </a:extLst>
            </p:cNvPr>
            <p:cNvSpPr txBox="1"/>
            <p:nvPr/>
          </p:nvSpPr>
          <p:spPr>
            <a:xfrm>
              <a:off x="8395314" y="2479598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Outlier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3286CC-AE91-519F-5D98-81622BD76382}"/>
                </a:ext>
              </a:extLst>
            </p:cNvPr>
            <p:cNvSpPr txBox="1"/>
            <p:nvPr/>
          </p:nvSpPr>
          <p:spPr>
            <a:xfrm>
              <a:off x="6391870" y="1770505"/>
              <a:ext cx="419644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15E39A-41CC-6E16-6DCE-E9259E76A515}"/>
                </a:ext>
              </a:extLst>
            </p:cNvPr>
            <p:cNvSpPr txBox="1"/>
            <p:nvPr/>
          </p:nvSpPr>
          <p:spPr>
            <a:xfrm>
              <a:off x="7535857" y="1773215"/>
              <a:ext cx="44350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EF53A6-BEB0-009A-7880-7A841EF1305C}"/>
                </a:ext>
              </a:extLst>
            </p:cNvPr>
            <p:cNvSpPr txBox="1"/>
            <p:nvPr/>
          </p:nvSpPr>
          <p:spPr>
            <a:xfrm>
              <a:off x="6824476" y="1729312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median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5F7F0A1-34CC-0035-9218-E99853B57C2E}"/>
                </a:ext>
              </a:extLst>
            </p:cNvPr>
            <p:cNvCxnSpPr/>
            <p:nvPr/>
          </p:nvCxnSpPr>
          <p:spPr>
            <a:xfrm flipH="1">
              <a:off x="7570651" y="1978075"/>
              <a:ext cx="114618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D69343-96C1-C6AE-BB05-ECEBD9A75C1D}"/>
                </a:ext>
              </a:extLst>
            </p:cNvPr>
            <p:cNvCxnSpPr/>
            <p:nvPr/>
          </p:nvCxnSpPr>
          <p:spPr>
            <a:xfrm>
              <a:off x="6655454" y="1976492"/>
              <a:ext cx="115772" cy="1405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00AA908-8600-5D93-89D5-FCC7C8679E42}"/>
                </a:ext>
              </a:extLst>
            </p:cNvPr>
            <p:cNvCxnSpPr/>
            <p:nvPr/>
          </p:nvCxnSpPr>
          <p:spPr>
            <a:xfrm>
              <a:off x="7168786" y="1919875"/>
              <a:ext cx="0" cy="2154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20C5BF9-12EA-6FCB-938C-E584AB91E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985" y="3725695"/>
            <a:ext cx="3807532" cy="10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1C3A7B-7828-B14C-2A30-635E8EBA7B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a) Explain the general goal and concept of data provenance, and </a:t>
            </a:r>
            <a:br>
              <a:rPr lang="en-US" dirty="0"/>
            </a:br>
            <a:r>
              <a:rPr lang="en-US" dirty="0"/>
              <a:t>distinguish why-provenance and how-provenance. </a:t>
            </a:r>
            <a:r>
              <a:rPr lang="en-US" b="0" dirty="0"/>
              <a:t>[5/100 points]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Data Provenance:</a:t>
            </a:r>
          </a:p>
          <a:p>
            <a:pPr lvl="1"/>
            <a:r>
              <a:rPr lang="en-US" dirty="0"/>
              <a:t>Track and understand data origins and transformations of data (</a:t>
            </a:r>
            <a:r>
              <a:rPr lang="en-US" b="1" dirty="0">
                <a:solidFill>
                  <a:schemeClr val="accent1"/>
                </a:solidFill>
              </a:rPr>
              <a:t>where?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when?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who?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why?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how?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Information about the </a:t>
            </a:r>
            <a:r>
              <a:rPr lang="en-US" b="1" dirty="0">
                <a:solidFill>
                  <a:schemeClr val="accent1"/>
                </a:solidFill>
              </a:rPr>
              <a:t>origin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creation process</a:t>
            </a:r>
            <a:r>
              <a:rPr lang="en-US" dirty="0"/>
              <a:t> of data</a:t>
            </a:r>
          </a:p>
          <a:p>
            <a:pPr lvl="2"/>
            <a:endParaRPr lang="en-US" sz="1000" dirty="0"/>
          </a:p>
          <a:p>
            <a:r>
              <a:rPr lang="en-US" dirty="0"/>
              <a:t>Why-Provenance:</a:t>
            </a:r>
          </a:p>
          <a:p>
            <a:pPr lvl="1"/>
            <a:r>
              <a:rPr lang="en-US" dirty="0"/>
              <a:t>Which input tuples contributed to an output tuple t in query Q</a:t>
            </a:r>
          </a:p>
          <a:p>
            <a:pPr lvl="1"/>
            <a:r>
              <a:rPr lang="en-US" b="1" dirty="0"/>
              <a:t>Representation:</a:t>
            </a:r>
            <a:r>
              <a:rPr lang="en-US" dirty="0"/>
              <a:t> Set of </a:t>
            </a:r>
            <a:r>
              <a:rPr lang="en-US" b="1" dirty="0">
                <a:solidFill>
                  <a:srgbClr val="7889FB"/>
                </a:solidFill>
              </a:rPr>
              <a:t>witnesses</a:t>
            </a:r>
            <a:r>
              <a:rPr lang="en-US" dirty="0"/>
              <a:t> w for tuple t</a:t>
            </a:r>
          </a:p>
          <a:p>
            <a:pPr lvl="2"/>
            <a:endParaRPr lang="en-US" sz="1000" dirty="0"/>
          </a:p>
          <a:p>
            <a:r>
              <a:rPr lang="en-US" dirty="0"/>
              <a:t>How-Provenance:</a:t>
            </a:r>
          </a:p>
          <a:p>
            <a:pPr lvl="1"/>
            <a:r>
              <a:rPr lang="en-US" dirty="0"/>
              <a:t>How tuples where combined in the computation of an output</a:t>
            </a:r>
          </a:p>
          <a:p>
            <a:pPr lvl="1"/>
            <a:r>
              <a:rPr lang="en-US" b="1" dirty="0"/>
              <a:t>Representation: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provenance polynomials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592C4-38B3-C527-9EEF-C759EA014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4: Data Provenance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D268F1-C66A-6688-A566-A344C65D2FC1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582792-9534-A903-3BE9-501A5A5D9ABE}"/>
                </a:ext>
              </a:extLst>
            </p:cNvPr>
            <p:cNvSpPr/>
            <p:nvPr/>
          </p:nvSpPr>
          <p:spPr>
            <a:xfrm>
              <a:off x="8122950" y="445399"/>
              <a:ext cx="109728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60/100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30A6B1-B01B-4411-B11F-298BC102DE87}"/>
                </a:ext>
              </a:extLst>
            </p:cNvPr>
            <p:cNvSpPr/>
            <p:nvPr/>
          </p:nvSpPr>
          <p:spPr>
            <a:xfrm>
              <a:off x="9220230" y="438244"/>
              <a:ext cx="73152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7354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E708C5-2775-75A5-97A0-A894D2F433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Given below tables R and S (w/ tuples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and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), query Q and the results O, </a:t>
            </a:r>
            <a:br>
              <a:rPr lang="en-US" dirty="0"/>
            </a:br>
            <a:r>
              <a:rPr lang="en-US" dirty="0"/>
              <a:t>specify the provenance polynomials for tuples in O. </a:t>
            </a:r>
            <a:r>
              <a:rPr lang="en-US" b="0" dirty="0"/>
              <a:t>[3/100 points]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CD397-C938-60F6-8441-E29571CA4D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4: Data Provenance,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090D2C-885C-B76A-B317-FDDBF6D3EB99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56EC46-26D7-027B-1172-88D1BCFD95B0}"/>
                </a:ext>
              </a:extLst>
            </p:cNvPr>
            <p:cNvSpPr/>
            <p:nvPr/>
          </p:nvSpPr>
          <p:spPr>
            <a:xfrm>
              <a:off x="8122950" y="445399"/>
              <a:ext cx="1152144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63/100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53CE93-53EA-48DF-38B4-444C513606EB}"/>
                </a:ext>
              </a:extLst>
            </p:cNvPr>
            <p:cNvSpPr/>
            <p:nvPr/>
          </p:nvSpPr>
          <p:spPr>
            <a:xfrm>
              <a:off x="9275094" y="438244"/>
              <a:ext cx="676656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F92C211-848C-68B0-0015-04288E5E5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054" y="2177412"/>
            <a:ext cx="8672093" cy="1781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A68700-036D-230B-FE0A-E66099D659D5}"/>
              </a:ext>
            </a:extLst>
          </p:cNvPr>
          <p:cNvSpPr txBox="1"/>
          <p:nvPr/>
        </p:nvSpPr>
        <p:spPr>
          <a:xfrm>
            <a:off x="2760420" y="4313943"/>
            <a:ext cx="35004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r1 x s1 + r3 x s1 + r2 x s3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(equivalent: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(r1 + r3) x s1 + r2 x s3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D7317D-FBD8-3A2A-9948-221040A15758}"/>
              </a:ext>
            </a:extLst>
          </p:cNvPr>
          <p:cNvCxnSpPr>
            <a:endCxn id="8" idx="0"/>
          </p:cNvCxnSpPr>
          <p:nvPr/>
        </p:nvCxnSpPr>
        <p:spPr>
          <a:xfrm flipH="1">
            <a:off x="4510623" y="3092015"/>
            <a:ext cx="4369863" cy="1221928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E168D4-BD33-4259-550D-E9FAAA4BACB3}"/>
              </a:ext>
            </a:extLst>
          </p:cNvPr>
          <p:cNvCxnSpPr>
            <a:endCxn id="11" idx="0"/>
          </p:cNvCxnSpPr>
          <p:nvPr/>
        </p:nvCxnSpPr>
        <p:spPr>
          <a:xfrm flipH="1">
            <a:off x="6566633" y="3406340"/>
            <a:ext cx="2313858" cy="1813365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99BB4F-9950-7654-88B0-8F6F774FE63F}"/>
              </a:ext>
            </a:extLst>
          </p:cNvPr>
          <p:cNvSpPr txBox="1"/>
          <p:nvPr/>
        </p:nvSpPr>
        <p:spPr>
          <a:xfrm>
            <a:off x="5668503" y="5219705"/>
            <a:ext cx="17962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r2 x s2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192895-E5D7-A15C-AB7D-7B136B349ADE}"/>
              </a:ext>
            </a:extLst>
          </p:cNvPr>
          <p:cNvSpPr txBox="1"/>
          <p:nvPr/>
        </p:nvSpPr>
        <p:spPr>
          <a:xfrm>
            <a:off x="7774229" y="5219705"/>
            <a:ext cx="17962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r2 x s4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F5B699-F047-C160-1EC5-ED76293468E0}"/>
              </a:ext>
            </a:extLst>
          </p:cNvPr>
          <p:cNvCxnSpPr>
            <a:endCxn id="12" idx="0"/>
          </p:cNvCxnSpPr>
          <p:nvPr/>
        </p:nvCxnSpPr>
        <p:spPr>
          <a:xfrm flipH="1">
            <a:off x="8672359" y="3730426"/>
            <a:ext cx="208128" cy="1489279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8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5698-2495-C1A9-94F6-CCAD60A2C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FG Big Data Engineering (DAMS Lab) – Teaching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3B0A86-E8EA-5DD9-327B-EBDCC4EE2CBA}"/>
              </a:ext>
            </a:extLst>
          </p:cNvPr>
          <p:cNvCxnSpPr/>
          <p:nvPr/>
        </p:nvCxnSpPr>
        <p:spPr>
          <a:xfrm>
            <a:off x="1184863" y="3474839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0E5A86-972A-1C2F-0734-5221F5C29DC4}"/>
              </a:ext>
            </a:extLst>
          </p:cNvPr>
          <p:cNvSpPr/>
          <p:nvPr/>
        </p:nvSpPr>
        <p:spPr>
          <a:xfrm>
            <a:off x="3331379" y="4584935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SS+WS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48E01-2FA7-01D8-2C1E-4EC096258C0B}"/>
              </a:ext>
            </a:extLst>
          </p:cNvPr>
          <p:cNvSpPr/>
          <p:nvPr/>
        </p:nvSpPr>
        <p:spPr>
          <a:xfrm>
            <a:off x="1184863" y="1432934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B0E7C-17BF-B449-94C2-9C8CB80D9423}"/>
              </a:ext>
            </a:extLst>
          </p:cNvPr>
          <p:cNvSpPr/>
          <p:nvPr/>
        </p:nvSpPr>
        <p:spPr>
          <a:xfrm>
            <a:off x="5477895" y="1433806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D68E6-056D-C7AD-7CC4-50489BBBF816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19C2D3-9A9A-72EE-E962-4C147F49C666}"/>
              </a:ext>
            </a:extLst>
          </p:cNvPr>
          <p:cNvCxnSpPr>
            <a:stCxn id="5" idx="0"/>
            <a:endCxn id="8" idx="2"/>
          </p:cNvCxnSpPr>
          <p:nvPr/>
        </p:nvCxnSpPr>
        <p:spPr>
          <a:xfrm flipH="1" flipV="1">
            <a:off x="4401367" y="3940308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20D2C9-478A-8263-CBE7-40EBF9A54C4F}"/>
              </a:ext>
            </a:extLst>
          </p:cNvPr>
          <p:cNvCxnSpPr>
            <a:cxnSpLocks/>
            <a:stCxn id="5" idx="3"/>
            <a:endCxn id="7" idx="2"/>
          </p:cNvCxnSpPr>
          <p:nvPr/>
        </p:nvCxnSpPr>
        <p:spPr>
          <a:xfrm flipV="1">
            <a:off x="5477895" y="2364744"/>
            <a:ext cx="1073258" cy="26856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7EB5E-8209-3277-AC13-407739D458B3}"/>
              </a:ext>
            </a:extLst>
          </p:cNvPr>
          <p:cNvCxnSpPr>
            <a:cxnSpLocks/>
            <a:stCxn id="5" idx="1"/>
            <a:endCxn id="6" idx="2"/>
          </p:cNvCxnSpPr>
          <p:nvPr/>
        </p:nvCxnSpPr>
        <p:spPr>
          <a:xfrm flipH="1" flipV="1">
            <a:off x="2258121" y="2363872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88232F-3F7D-1D21-A54A-DA267C2E8534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2892703" y="2363437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898754-1E77-3FA7-88E5-31C8A476068D}"/>
              </a:ext>
            </a:extLst>
          </p:cNvPr>
          <p:cNvCxnSpPr>
            <a:stCxn id="8" idx="3"/>
          </p:cNvCxnSpPr>
          <p:nvPr/>
        </p:nvCxnSpPr>
        <p:spPr>
          <a:xfrm flipV="1">
            <a:off x="5474625" y="2363872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EA42C7-B2FA-2F06-C1B4-F6BAAAE8A10D}"/>
              </a:ext>
            </a:extLst>
          </p:cNvPr>
          <p:cNvSpPr txBox="1"/>
          <p:nvPr/>
        </p:nvSpPr>
        <p:spPr>
          <a:xfrm>
            <a:off x="1190363" y="300937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9DCD8-01E6-CE8B-908A-D342BB519B12}"/>
              </a:ext>
            </a:extLst>
          </p:cNvPr>
          <p:cNvSpPr txBox="1"/>
          <p:nvPr/>
        </p:nvSpPr>
        <p:spPr>
          <a:xfrm>
            <a:off x="1196849" y="3618972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7B685-3C5C-2455-9E97-7584B9EE7679}"/>
              </a:ext>
            </a:extLst>
          </p:cNvPr>
          <p:cNvSpPr txBox="1"/>
          <p:nvPr/>
        </p:nvSpPr>
        <p:spPr>
          <a:xfrm>
            <a:off x="5732420" y="4701668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A64E5-EA77-85F4-300D-8D7A59F85759}"/>
              </a:ext>
            </a:extLst>
          </p:cNvPr>
          <p:cNvSpPr txBox="1"/>
          <p:nvPr/>
        </p:nvSpPr>
        <p:spPr>
          <a:xfrm>
            <a:off x="6281089" y="3156218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D24C0-2632-4463-CB54-40472A439DA9}"/>
              </a:ext>
            </a:extLst>
          </p:cNvPr>
          <p:cNvSpPr txBox="1"/>
          <p:nvPr/>
        </p:nvSpPr>
        <p:spPr>
          <a:xfrm>
            <a:off x="7775665" y="1420971"/>
            <a:ext cx="218068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system internals,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science lifecycle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prog. project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7FC3C-95E0-7192-034D-E7FC83FD2F72}"/>
              </a:ext>
            </a:extLst>
          </p:cNvPr>
          <p:cNvSpPr txBox="1"/>
          <p:nvPr/>
        </p:nvSpPr>
        <p:spPr>
          <a:xfrm>
            <a:off x="3473107" y="1423608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9F370A-4EF5-C360-B3CA-2885E1346531}"/>
              </a:ext>
            </a:extLst>
          </p:cNvPr>
          <p:cNvSpPr/>
          <p:nvPr/>
        </p:nvSpPr>
        <p:spPr>
          <a:xfrm>
            <a:off x="633901" y="4034896"/>
            <a:ext cx="1901337" cy="635843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Methods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FDA48-69D6-443F-36A9-BC99D3750BB8}"/>
              </a:ext>
            </a:extLst>
          </p:cNvPr>
          <p:cNvSpPr/>
          <p:nvPr/>
        </p:nvSpPr>
        <p:spPr>
          <a:xfrm>
            <a:off x="8728697" y="3003656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SE/PR Large-scale Data Engineering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(LDE,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31582B-EBD5-B91C-8B7F-B04C5D22C144}"/>
              </a:ext>
            </a:extLst>
          </p:cNvPr>
          <p:cNvSpPr/>
          <p:nvPr/>
        </p:nvSpPr>
        <p:spPr>
          <a:xfrm>
            <a:off x="5480569" y="1430763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16F7F6-73E4-E398-FCE4-04EB0DF3A291}"/>
              </a:ext>
            </a:extLst>
          </p:cNvPr>
          <p:cNvSpPr/>
          <p:nvPr/>
        </p:nvSpPr>
        <p:spPr>
          <a:xfrm>
            <a:off x="3326973" y="3012042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70FD4D-C6A8-7E38-E6ED-810D1A9F3214}"/>
              </a:ext>
            </a:extLst>
          </p:cNvPr>
          <p:cNvSpPr/>
          <p:nvPr/>
        </p:nvSpPr>
        <p:spPr>
          <a:xfrm>
            <a:off x="8725704" y="4584935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PP Prog.-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(PPDS,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E4776F-E31F-AF0B-3404-B2FFF42F79E8}"/>
              </a:ext>
            </a:extLst>
          </p:cNvPr>
          <p:cNvSpPr/>
          <p:nvPr/>
        </p:nvSpPr>
        <p:spPr>
          <a:xfrm>
            <a:off x="9466558" y="2333368"/>
            <a:ext cx="2146516" cy="6358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 Joint ML and DM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(MLDM,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86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" grpId="0" animBg="1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6D3862-C5EA-6243-8B1A-FB8761B08E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a) Explain the motivation of cloud computing in terms of overall goal, </a:t>
            </a:r>
            <a:br>
              <a:rPr lang="en-US" dirty="0"/>
            </a:br>
            <a:r>
              <a:rPr lang="en-US" dirty="0"/>
              <a:t>key drivers, and advantages. </a:t>
            </a:r>
            <a:r>
              <a:rPr lang="en-US" b="0" dirty="0"/>
              <a:t>[4/100 points]</a:t>
            </a:r>
            <a:endParaRPr lang="en-US" dirty="0"/>
          </a:p>
          <a:p>
            <a:pPr lvl="2"/>
            <a:endParaRPr lang="en-US" sz="1000" dirty="0"/>
          </a:p>
          <a:p>
            <a:r>
              <a:rPr lang="en-US" dirty="0"/>
              <a:t>Argument #1: </a:t>
            </a:r>
            <a:r>
              <a:rPr lang="en-US" dirty="0">
                <a:solidFill>
                  <a:schemeClr val="accent1"/>
                </a:solidFill>
              </a:rPr>
              <a:t>Pay as you go</a:t>
            </a:r>
          </a:p>
          <a:p>
            <a:pPr lvl="1"/>
            <a:r>
              <a:rPr lang="en-US" dirty="0"/>
              <a:t>No upfront cost for infrastructure</a:t>
            </a:r>
          </a:p>
          <a:p>
            <a:pPr lvl="1"/>
            <a:r>
              <a:rPr lang="en-US" dirty="0"/>
              <a:t>Variable utilization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over-provisioning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Pay per use or acquired resources</a:t>
            </a:r>
            <a:endParaRPr lang="en-US" sz="1000" dirty="0"/>
          </a:p>
          <a:p>
            <a:r>
              <a:rPr lang="en-US" dirty="0"/>
              <a:t>Argument #2: </a:t>
            </a:r>
            <a:r>
              <a:rPr lang="en-US" dirty="0">
                <a:solidFill>
                  <a:schemeClr val="accent1"/>
                </a:solidFill>
              </a:rPr>
              <a:t>Economies of Scale</a:t>
            </a:r>
          </a:p>
          <a:p>
            <a:pPr lvl="1"/>
            <a:r>
              <a:rPr lang="en-US" dirty="0"/>
              <a:t>Purchasing and managing IT infrastructure at scale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(a</a:t>
            </a:r>
            <a:r>
              <a:rPr lang="en-US" dirty="0">
                <a:solidFill>
                  <a:schemeClr val="tx1"/>
                </a:solidFill>
              </a:rPr>
              <a:t>pplies to both HW resources and IT infrastructure/system experts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Focus on </a:t>
            </a:r>
            <a:r>
              <a:rPr lang="en-US" b="1" dirty="0">
                <a:solidFill>
                  <a:srgbClr val="7889FB"/>
                </a:solidFill>
              </a:rPr>
              <a:t>scale-out on commodity HW </a:t>
            </a:r>
            <a:r>
              <a:rPr lang="en-US" dirty="0"/>
              <a:t>over scale-up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endParaRPr lang="en-US" sz="1000" dirty="0"/>
          </a:p>
          <a:p>
            <a:r>
              <a:rPr lang="en-US" dirty="0"/>
              <a:t>Argument #3: </a:t>
            </a:r>
            <a:r>
              <a:rPr lang="en-US" dirty="0">
                <a:solidFill>
                  <a:schemeClr val="accent1"/>
                </a:solidFill>
              </a:rPr>
              <a:t>Elasticity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Assuming perfect scalability, work done in </a:t>
            </a:r>
            <a:r>
              <a:rPr lang="en-US" b="1" dirty="0">
                <a:solidFill>
                  <a:srgbClr val="7889FB"/>
                </a:solidFill>
              </a:rPr>
              <a:t>constant time * resources </a:t>
            </a:r>
          </a:p>
          <a:p>
            <a:pPr lvl="1"/>
            <a:r>
              <a:rPr lang="en-US" dirty="0"/>
              <a:t>Given virtually unlimited resources allows to reduce time as necessary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C61A3-6932-EA0E-543C-35E174693C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5: Cloud Computing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B4EDB9-14B1-521F-2582-7EA71DD974BB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30C793-8F0F-9448-FB7E-8994ADCC7F12}"/>
                </a:ext>
              </a:extLst>
            </p:cNvPr>
            <p:cNvSpPr/>
            <p:nvPr/>
          </p:nvSpPr>
          <p:spPr>
            <a:xfrm>
              <a:off x="8122950" y="445399"/>
              <a:ext cx="1225296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67/100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5DC286-1BEA-1BEF-4130-C3D8776F1242}"/>
                </a:ext>
              </a:extLst>
            </p:cNvPr>
            <p:cNvSpPr/>
            <p:nvPr/>
          </p:nvSpPr>
          <p:spPr>
            <a:xfrm>
              <a:off x="9348246" y="438244"/>
              <a:ext cx="603504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962331-0983-079F-48D2-5BDBED565933}"/>
              </a:ext>
            </a:extLst>
          </p:cNvPr>
          <p:cNvGrpSpPr/>
          <p:nvPr/>
        </p:nvGrpSpPr>
        <p:grpSpPr>
          <a:xfrm>
            <a:off x="6877162" y="2140085"/>
            <a:ext cx="3697098" cy="1772539"/>
            <a:chOff x="5291848" y="2140085"/>
            <a:chExt cx="3697098" cy="177253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FB90703-53B0-661B-FDBC-65FD034DEA2F}"/>
                </a:ext>
              </a:extLst>
            </p:cNvPr>
            <p:cNvCxnSpPr/>
            <p:nvPr/>
          </p:nvCxnSpPr>
          <p:spPr>
            <a:xfrm flipH="1" flipV="1">
              <a:off x="6134907" y="2140085"/>
              <a:ext cx="2" cy="14032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8F1B423-E98C-FE0D-1E4A-AD37EE4C0D1C}"/>
                </a:ext>
              </a:extLst>
            </p:cNvPr>
            <p:cNvCxnSpPr/>
            <p:nvPr/>
          </p:nvCxnSpPr>
          <p:spPr>
            <a:xfrm flipV="1">
              <a:off x="6134907" y="3543292"/>
              <a:ext cx="2854039" cy="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16">
              <a:extLst>
                <a:ext uri="{FF2B5EF4-FFF2-40B4-BE49-F238E27FC236}">
                  <a16:creationId xmlns:a16="http://schemas.microsoft.com/office/drawing/2014/main" id="{A6565E85-EF6F-3CF6-2F89-477511869B7A}"/>
                </a:ext>
              </a:extLst>
            </p:cNvPr>
            <p:cNvSpPr/>
            <p:nvPr/>
          </p:nvSpPr>
          <p:spPr>
            <a:xfrm>
              <a:off x="6144144" y="2412458"/>
              <a:ext cx="2650836" cy="1057407"/>
            </a:xfrm>
            <a:custGeom>
              <a:avLst/>
              <a:gdLst>
                <a:gd name="connsiteX0" fmla="*/ 0 w 2650836"/>
                <a:gd name="connsiteY0" fmla="*/ 1785963 h 2032632"/>
                <a:gd name="connsiteX1" fmla="*/ 193963 w 2650836"/>
                <a:gd name="connsiteY1" fmla="*/ 1665890 h 2032632"/>
                <a:gd name="connsiteX2" fmla="*/ 360218 w 2650836"/>
                <a:gd name="connsiteY2" fmla="*/ 1822908 h 2032632"/>
                <a:gd name="connsiteX3" fmla="*/ 554181 w 2650836"/>
                <a:gd name="connsiteY3" fmla="*/ 1785963 h 2032632"/>
                <a:gd name="connsiteX4" fmla="*/ 766618 w 2650836"/>
                <a:gd name="connsiteY4" fmla="*/ 1628945 h 2032632"/>
                <a:gd name="connsiteX5" fmla="*/ 877454 w 2650836"/>
                <a:gd name="connsiteY5" fmla="*/ 86472 h 2032632"/>
                <a:gd name="connsiteX6" fmla="*/ 988291 w 2650836"/>
                <a:gd name="connsiteY6" fmla="*/ 188072 h 2032632"/>
                <a:gd name="connsiteX7" fmla="*/ 1080654 w 2650836"/>
                <a:gd name="connsiteY7" fmla="*/ 123418 h 2032632"/>
                <a:gd name="connsiteX8" fmla="*/ 1145309 w 2650836"/>
                <a:gd name="connsiteY8" fmla="*/ 382036 h 2032632"/>
                <a:gd name="connsiteX9" fmla="*/ 1228436 w 2650836"/>
                <a:gd name="connsiteY9" fmla="*/ 86472 h 2032632"/>
                <a:gd name="connsiteX10" fmla="*/ 1357745 w 2650836"/>
                <a:gd name="connsiteY10" fmla="*/ 1139418 h 2032632"/>
                <a:gd name="connsiteX11" fmla="*/ 1505527 w 2650836"/>
                <a:gd name="connsiteY11" fmla="*/ 1869090 h 2032632"/>
                <a:gd name="connsiteX12" fmla="*/ 1764145 w 2650836"/>
                <a:gd name="connsiteY12" fmla="*/ 1813672 h 2032632"/>
                <a:gd name="connsiteX13" fmla="*/ 1939636 w 2650836"/>
                <a:gd name="connsiteY13" fmla="*/ 1878327 h 2032632"/>
                <a:gd name="connsiteX14" fmla="*/ 2032000 w 2650836"/>
                <a:gd name="connsiteY14" fmla="*/ 1795199 h 2032632"/>
                <a:gd name="connsiteX15" fmla="*/ 2105891 w 2650836"/>
                <a:gd name="connsiteY15" fmla="*/ 520581 h 2032632"/>
                <a:gd name="connsiteX16" fmla="*/ 2262909 w 2650836"/>
                <a:gd name="connsiteY16" fmla="*/ 686836 h 2032632"/>
                <a:gd name="connsiteX17" fmla="*/ 2373745 w 2650836"/>
                <a:gd name="connsiteY17" fmla="*/ 308145 h 2032632"/>
                <a:gd name="connsiteX18" fmla="*/ 2503054 w 2650836"/>
                <a:gd name="connsiteY18" fmla="*/ 1896799 h 2032632"/>
                <a:gd name="connsiteX19" fmla="*/ 2650836 w 2650836"/>
                <a:gd name="connsiteY19" fmla="*/ 1841381 h 203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50836" h="2032632">
                  <a:moveTo>
                    <a:pt x="0" y="1785963"/>
                  </a:moveTo>
                  <a:cubicBezTo>
                    <a:pt x="66963" y="1722847"/>
                    <a:pt x="133927" y="1659732"/>
                    <a:pt x="193963" y="1665890"/>
                  </a:cubicBezTo>
                  <a:cubicBezTo>
                    <a:pt x="253999" y="1672047"/>
                    <a:pt x="300182" y="1802896"/>
                    <a:pt x="360218" y="1822908"/>
                  </a:cubicBezTo>
                  <a:cubicBezTo>
                    <a:pt x="420254" y="1842920"/>
                    <a:pt x="486448" y="1818290"/>
                    <a:pt x="554181" y="1785963"/>
                  </a:cubicBezTo>
                  <a:cubicBezTo>
                    <a:pt x="621914" y="1753636"/>
                    <a:pt x="712739" y="1912194"/>
                    <a:pt x="766618" y="1628945"/>
                  </a:cubicBezTo>
                  <a:cubicBezTo>
                    <a:pt x="820497" y="1345696"/>
                    <a:pt x="840509" y="326617"/>
                    <a:pt x="877454" y="86472"/>
                  </a:cubicBezTo>
                  <a:cubicBezTo>
                    <a:pt x="914399" y="-153673"/>
                    <a:pt x="954424" y="181914"/>
                    <a:pt x="988291" y="188072"/>
                  </a:cubicBezTo>
                  <a:cubicBezTo>
                    <a:pt x="1022158" y="194230"/>
                    <a:pt x="1054484" y="91091"/>
                    <a:pt x="1080654" y="123418"/>
                  </a:cubicBezTo>
                  <a:cubicBezTo>
                    <a:pt x="1106824" y="155745"/>
                    <a:pt x="1120679" y="388194"/>
                    <a:pt x="1145309" y="382036"/>
                  </a:cubicBezTo>
                  <a:cubicBezTo>
                    <a:pt x="1169939" y="375878"/>
                    <a:pt x="1193030" y="-39758"/>
                    <a:pt x="1228436" y="86472"/>
                  </a:cubicBezTo>
                  <a:cubicBezTo>
                    <a:pt x="1263842" y="212702"/>
                    <a:pt x="1311563" y="842315"/>
                    <a:pt x="1357745" y="1139418"/>
                  </a:cubicBezTo>
                  <a:cubicBezTo>
                    <a:pt x="1403927" y="1436521"/>
                    <a:pt x="1437794" y="1756714"/>
                    <a:pt x="1505527" y="1869090"/>
                  </a:cubicBezTo>
                  <a:cubicBezTo>
                    <a:pt x="1573260" y="1981466"/>
                    <a:pt x="1691794" y="1812133"/>
                    <a:pt x="1764145" y="1813672"/>
                  </a:cubicBezTo>
                  <a:cubicBezTo>
                    <a:pt x="1836496" y="1815211"/>
                    <a:pt x="1894994" y="1881406"/>
                    <a:pt x="1939636" y="1878327"/>
                  </a:cubicBezTo>
                  <a:cubicBezTo>
                    <a:pt x="1984278" y="1875248"/>
                    <a:pt x="2004291" y="2021490"/>
                    <a:pt x="2032000" y="1795199"/>
                  </a:cubicBezTo>
                  <a:cubicBezTo>
                    <a:pt x="2059709" y="1568908"/>
                    <a:pt x="2067406" y="705308"/>
                    <a:pt x="2105891" y="520581"/>
                  </a:cubicBezTo>
                  <a:cubicBezTo>
                    <a:pt x="2144376" y="335854"/>
                    <a:pt x="2218267" y="722242"/>
                    <a:pt x="2262909" y="686836"/>
                  </a:cubicBezTo>
                  <a:cubicBezTo>
                    <a:pt x="2307551" y="651430"/>
                    <a:pt x="2333721" y="106485"/>
                    <a:pt x="2373745" y="308145"/>
                  </a:cubicBezTo>
                  <a:cubicBezTo>
                    <a:pt x="2413769" y="509805"/>
                    <a:pt x="2456872" y="1641260"/>
                    <a:pt x="2503054" y="1896799"/>
                  </a:cubicBezTo>
                  <a:cubicBezTo>
                    <a:pt x="2549236" y="2152338"/>
                    <a:pt x="2600036" y="1996859"/>
                    <a:pt x="2650836" y="1841381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54911F-8284-FB28-8F31-94B6C8CF4EC7}"/>
                </a:ext>
              </a:extLst>
            </p:cNvPr>
            <p:cNvCxnSpPr/>
            <p:nvPr/>
          </p:nvCxnSpPr>
          <p:spPr>
            <a:xfrm>
              <a:off x="6144143" y="2342891"/>
              <a:ext cx="2669309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504A40-4D1C-6761-2492-0FEF4B8C9E07}"/>
                </a:ext>
              </a:extLst>
            </p:cNvPr>
            <p:cNvCxnSpPr/>
            <p:nvPr/>
          </p:nvCxnSpPr>
          <p:spPr>
            <a:xfrm flipV="1">
              <a:off x="7880580" y="2412458"/>
              <a:ext cx="0" cy="80150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3098F3-1A1D-1E56-A2E5-D42B880876C8}"/>
                </a:ext>
              </a:extLst>
            </p:cNvPr>
            <p:cNvSpPr txBox="1"/>
            <p:nvPr/>
          </p:nvSpPr>
          <p:spPr>
            <a:xfrm>
              <a:off x="5291848" y="2664127"/>
              <a:ext cx="852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Utili-zation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1B6962-0310-2742-88EB-751764266B5A}"/>
                </a:ext>
              </a:extLst>
            </p:cNvPr>
            <p:cNvSpPr txBox="1"/>
            <p:nvPr/>
          </p:nvSpPr>
          <p:spPr>
            <a:xfrm>
              <a:off x="6832253" y="3543292"/>
              <a:ext cx="1459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4D9F92-A9E3-3B9C-53FC-7E59AA9CB337}"/>
                </a:ext>
              </a:extLst>
            </p:cNvPr>
            <p:cNvSpPr txBox="1"/>
            <p:nvPr/>
          </p:nvSpPr>
          <p:spPr>
            <a:xfrm>
              <a:off x="5368294" y="2147160"/>
              <a:ext cx="710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A1CBD59-FC84-D99A-5BA5-02CD16E8305B}"/>
              </a:ext>
            </a:extLst>
          </p:cNvPr>
          <p:cNvSpPr txBox="1"/>
          <p:nvPr/>
        </p:nvSpPr>
        <p:spPr>
          <a:xfrm>
            <a:off x="7801288" y="1867711"/>
            <a:ext cx="250973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“Computing as utility”</a:t>
            </a:r>
          </a:p>
        </p:txBody>
      </p:sp>
    </p:spTree>
    <p:extLst>
      <p:ext uri="{BB962C8B-B14F-4D97-AF65-F5344CB8AC3E}">
        <p14:creationId xmlns:p14="http://schemas.microsoft.com/office/powerpoint/2010/main" val="12815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CD4AD-11BE-A718-0B33-7729788F7B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Explain the concept of resource allocation for multiple resources such as CPU and memory (dominant resource calculation in YARN). </a:t>
            </a:r>
            <a:r>
              <a:rPr lang="en-US" b="0" dirty="0"/>
              <a:t>[3/100 points]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Multi-Metric Scheduling</a:t>
            </a:r>
          </a:p>
          <a:p>
            <a:pPr lvl="1"/>
            <a:r>
              <a:rPr lang="en-US" dirty="0"/>
              <a:t>Multiple metrics: </a:t>
            </a:r>
            <a:r>
              <a:rPr lang="en-US" b="1" dirty="0">
                <a:solidFill>
                  <a:srgbClr val="7889FB"/>
                </a:solidFill>
              </a:rPr>
              <a:t>dominant resource calculator</a:t>
            </a:r>
          </a:p>
          <a:p>
            <a:pPr lvl="1"/>
            <a:r>
              <a:rPr lang="en-US" dirty="0"/>
              <a:t>All constraints of relevant metrics must be respected</a:t>
            </a:r>
          </a:p>
          <a:p>
            <a:pPr lvl="1"/>
            <a:r>
              <a:rPr lang="en-US" dirty="0"/>
              <a:t>Focus on bottleneck </a:t>
            </a:r>
            <a:br>
              <a:rPr lang="en-US" dirty="0"/>
            </a:br>
            <a:r>
              <a:rPr lang="en-US" dirty="0"/>
              <a:t>resource during scheduling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8EE1C-79E8-E5C9-A273-1B4ECFABA4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5: Cloud Computing,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EC9C98-0BA8-EFEF-2A92-3E2283E7C420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44E391-C77F-C286-5AEB-972F0FD8CD97}"/>
                </a:ext>
              </a:extLst>
            </p:cNvPr>
            <p:cNvSpPr/>
            <p:nvPr/>
          </p:nvSpPr>
          <p:spPr>
            <a:xfrm>
              <a:off x="8122950" y="445399"/>
              <a:ext cx="128016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70/100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E2EDDE-907A-D911-FCB8-5A6B94E2871A}"/>
                </a:ext>
              </a:extLst>
            </p:cNvPr>
            <p:cNvSpPr/>
            <p:nvPr/>
          </p:nvSpPr>
          <p:spPr>
            <a:xfrm>
              <a:off x="9403110" y="438244"/>
              <a:ext cx="54864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13A3F8-EB9B-668D-4315-B98714E289D2}"/>
              </a:ext>
            </a:extLst>
          </p:cNvPr>
          <p:cNvGrpSpPr/>
          <p:nvPr/>
        </p:nvGrpSpPr>
        <p:grpSpPr>
          <a:xfrm>
            <a:off x="5683436" y="2602248"/>
            <a:ext cx="4492677" cy="1840114"/>
            <a:chOff x="3995541" y="4109511"/>
            <a:chExt cx="4492677" cy="18401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2202E8-6056-C141-1324-176E71856AFA}"/>
                </a:ext>
              </a:extLst>
            </p:cNvPr>
            <p:cNvSpPr txBox="1"/>
            <p:nvPr/>
          </p:nvSpPr>
          <p:spPr>
            <a:xfrm>
              <a:off x="7230135" y="4109511"/>
              <a:ext cx="11403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12/48GB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9ABDA1-4D68-D0F9-4639-D3F388E569CA}"/>
                </a:ext>
              </a:extLst>
            </p:cNvPr>
            <p:cNvSpPr/>
            <p:nvPr/>
          </p:nvSpPr>
          <p:spPr>
            <a:xfrm>
              <a:off x="7112370" y="4514799"/>
              <a:ext cx="1375848" cy="1433607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C3B180FE-14BE-CA7A-8D98-A29D1FEE807C}"/>
                </a:ext>
              </a:extLst>
            </p:cNvPr>
            <p:cNvSpPr/>
            <p:nvPr/>
          </p:nvSpPr>
          <p:spPr>
            <a:xfrm>
              <a:off x="5742420" y="5027987"/>
              <a:ext cx="792951" cy="43384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2/8GB</a:t>
              </a: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7CCEE628-9E03-C2A5-2671-1755403E69C3}"/>
                </a:ext>
              </a:extLst>
            </p:cNvPr>
            <p:cNvSpPr/>
            <p:nvPr/>
          </p:nvSpPr>
          <p:spPr>
            <a:xfrm>
              <a:off x="4868967" y="5027986"/>
              <a:ext cx="792951" cy="43384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1/32GB</a:t>
              </a: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6D02920D-2B71-175B-1F98-9A571CB1CC47}"/>
                </a:ext>
              </a:extLst>
            </p:cNvPr>
            <p:cNvSpPr/>
            <p:nvPr/>
          </p:nvSpPr>
          <p:spPr>
            <a:xfrm>
              <a:off x="3995541" y="5027987"/>
              <a:ext cx="792951" cy="43384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6/8GB</a:t>
              </a: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71DABC3E-E993-97BC-76D6-172BD301A383}"/>
                </a:ext>
              </a:extLst>
            </p:cNvPr>
            <p:cNvSpPr/>
            <p:nvPr/>
          </p:nvSpPr>
          <p:spPr>
            <a:xfrm>
              <a:off x="7853341" y="4794083"/>
              <a:ext cx="554182" cy="895517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32GB</a:t>
              </a:r>
            </a:p>
          </p:txBody>
        </p: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49AA145E-7837-4159-B612-F84D0A48F081}"/>
                </a:ext>
              </a:extLst>
            </p:cNvPr>
            <p:cNvSpPr/>
            <p:nvPr/>
          </p:nvSpPr>
          <p:spPr>
            <a:xfrm>
              <a:off x="7853341" y="4533458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A65E82C4-D1AB-985E-DC88-649A0B433680}"/>
                </a:ext>
              </a:extLst>
            </p:cNvPr>
            <p:cNvSpPr/>
            <p:nvPr/>
          </p:nvSpPr>
          <p:spPr>
            <a:xfrm>
              <a:off x="7853341" y="5705265"/>
              <a:ext cx="554182" cy="243141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16" name="Rechteck 29">
              <a:extLst>
                <a:ext uri="{FF2B5EF4-FFF2-40B4-BE49-F238E27FC236}">
                  <a16:creationId xmlns:a16="http://schemas.microsoft.com/office/drawing/2014/main" id="{D7B23D6C-621F-3E3D-91EC-89692CB3D433}"/>
                </a:ext>
              </a:extLst>
            </p:cNvPr>
            <p:cNvSpPr/>
            <p:nvPr/>
          </p:nvSpPr>
          <p:spPr>
            <a:xfrm>
              <a:off x="7202427" y="5212188"/>
              <a:ext cx="554182" cy="73743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" name="Rechteck 29">
              <a:extLst>
                <a:ext uri="{FF2B5EF4-FFF2-40B4-BE49-F238E27FC236}">
                  <a16:creationId xmlns:a16="http://schemas.microsoft.com/office/drawing/2014/main" id="{00999103-D1ED-DB04-122A-3182E6C583FF}"/>
                </a:ext>
              </a:extLst>
            </p:cNvPr>
            <p:cNvSpPr/>
            <p:nvPr/>
          </p:nvSpPr>
          <p:spPr>
            <a:xfrm>
              <a:off x="7202427" y="5028904"/>
              <a:ext cx="554182" cy="16140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13CDF59-D376-5162-1999-E835EB06B949}"/>
                </a:ext>
              </a:extLst>
            </p:cNvPr>
            <p:cNvCxnSpPr/>
            <p:nvPr/>
          </p:nvCxnSpPr>
          <p:spPr>
            <a:xfrm>
              <a:off x="6638017" y="5213405"/>
              <a:ext cx="37795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AEA99544-FCB5-6C4D-ABCD-247A67D9AA73}"/>
                </a:ext>
              </a:extLst>
            </p:cNvPr>
            <p:cNvSpPr/>
            <p:nvPr/>
          </p:nvSpPr>
          <p:spPr>
            <a:xfrm>
              <a:off x="7202427" y="4759453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164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CE1599-4C35-F00A-FC9E-6CDE7BFDC6F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94FFA3-4E23-9896-8CD3-716856E3F3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Given a distributed dataset (left), describe a data-parallel approach of imputing the missing values (NULL) of </a:t>
            </a:r>
            <a:r>
              <a:rPr lang="en-US" dirty="0">
                <a:solidFill>
                  <a:schemeClr val="accent1"/>
                </a:solidFill>
              </a:rPr>
              <a:t>Attr1 with its mode</a:t>
            </a:r>
            <a:r>
              <a:rPr lang="en-US" dirty="0"/>
              <a:t>, and </a:t>
            </a:r>
            <a:r>
              <a:rPr lang="en-US" dirty="0">
                <a:solidFill>
                  <a:srgbClr val="7889FB"/>
                </a:solidFill>
              </a:rPr>
              <a:t>Attr2 with its mean</a:t>
            </a:r>
            <a:r>
              <a:rPr lang="en-US" dirty="0"/>
              <a:t>. Describe strategies for improving the performance. Finally, fill in the concrete imputed values (right). </a:t>
            </a:r>
            <a:r>
              <a:rPr lang="en-US" b="0" dirty="0"/>
              <a:t>[12+5+3/100 points]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4DBB-DDD0-6C53-1D8C-4C4135A10E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6: Distributed, Data-parallel Computation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D181CA-D0F2-EFCE-532D-B6935ADA3FBE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6071C5-8D40-502A-92C3-D61E91B255A4}"/>
                </a:ext>
              </a:extLst>
            </p:cNvPr>
            <p:cNvSpPr/>
            <p:nvPr/>
          </p:nvSpPr>
          <p:spPr>
            <a:xfrm>
              <a:off x="8122950" y="445399"/>
              <a:ext cx="164592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90/100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0B59E8-6D5E-3F18-F87A-CB3D357D151C}"/>
                </a:ext>
              </a:extLst>
            </p:cNvPr>
            <p:cNvSpPr/>
            <p:nvPr/>
          </p:nvSpPr>
          <p:spPr>
            <a:xfrm>
              <a:off x="9768870" y="438244"/>
              <a:ext cx="18288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50100F2-D711-1F30-E1D1-F4FC38C02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43" y="2335021"/>
            <a:ext cx="8719196" cy="4193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9F0805-2D19-7CEA-1F7B-60C2178D1D22}"/>
              </a:ext>
            </a:extLst>
          </p:cNvPr>
          <p:cNvSpPr txBox="1"/>
          <p:nvPr/>
        </p:nvSpPr>
        <p:spPr>
          <a:xfrm>
            <a:off x="3294420" y="2996377"/>
            <a:ext cx="5933872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7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  <a:t> data-parallel group-by [Attr1,count]</a:t>
            </a:r>
            <a:b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 (X:5),(Y,3),(Z,1)</a:t>
            </a:r>
            <a:endParaRPr lang="en-US" sz="1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  <a:t> data-parallel sum(Attr2)</a:t>
            </a:r>
            <a:b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 37</a:t>
            </a:r>
          </a:p>
          <a:p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3: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data-parallel count(Attr2)</a:t>
            </a:r>
          </a:p>
          <a:p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   10</a:t>
            </a:r>
          </a:p>
          <a:p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4: Apply </a:t>
            </a:r>
            <a:r>
              <a:rPr lang="en-US" sz="17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mode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and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mean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to input data </a:t>
            </a:r>
            <a:endParaRPr lang="en-US" sz="17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185370-4A65-A534-51E8-C325F2C95F75}"/>
              </a:ext>
            </a:extLst>
          </p:cNvPr>
          <p:cNvSpPr/>
          <p:nvPr/>
        </p:nvSpPr>
        <p:spPr>
          <a:xfrm>
            <a:off x="3236050" y="5199001"/>
            <a:ext cx="6021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Pre-aggregation/combine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groupByKey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reduceByKey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Caching for multi-pass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Fusion of passes 1-3 with multiple outputs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264AE1F3-4E44-8AF0-2440-B50DC440ADF0}"/>
              </a:ext>
            </a:extLst>
          </p:cNvPr>
          <p:cNvSpPr/>
          <p:nvPr/>
        </p:nvSpPr>
        <p:spPr>
          <a:xfrm>
            <a:off x="8041518" y="3083926"/>
            <a:ext cx="243191" cy="1530530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1940C-78D5-B718-5CDF-4E7418ED4E38}"/>
              </a:ext>
            </a:extLst>
          </p:cNvPr>
          <p:cNvSpPr txBox="1"/>
          <p:nvPr/>
        </p:nvSpPr>
        <p:spPr>
          <a:xfrm>
            <a:off x="8236069" y="3560629"/>
            <a:ext cx="10603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with shuffling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F33F7-1EF8-FDB7-27E5-E18253301AD8}"/>
              </a:ext>
            </a:extLst>
          </p:cNvPr>
          <p:cNvSpPr txBox="1"/>
          <p:nvPr/>
        </p:nvSpPr>
        <p:spPr>
          <a:xfrm>
            <a:off x="9453535" y="3441658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C8657-75B6-44DC-3F07-2C13A5B931B5}"/>
              </a:ext>
            </a:extLst>
          </p:cNvPr>
          <p:cNvSpPr txBox="1"/>
          <p:nvPr/>
        </p:nvSpPr>
        <p:spPr>
          <a:xfrm>
            <a:off x="9460018" y="5617415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D71514-E72A-4FA5-12F5-523ECB5248B5}"/>
              </a:ext>
            </a:extLst>
          </p:cNvPr>
          <p:cNvSpPr txBox="1"/>
          <p:nvPr/>
        </p:nvSpPr>
        <p:spPr>
          <a:xfrm>
            <a:off x="9456775" y="6149195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682B7F-BE7A-8119-7D0C-8DC8558C00C3}"/>
              </a:ext>
            </a:extLst>
          </p:cNvPr>
          <p:cNvSpPr txBox="1"/>
          <p:nvPr/>
        </p:nvSpPr>
        <p:spPr>
          <a:xfrm>
            <a:off x="9991487" y="4392674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BE9C63-6320-44D0-DC02-D049163B84A5}"/>
              </a:ext>
            </a:extLst>
          </p:cNvPr>
          <p:cNvSpPr txBox="1"/>
          <p:nvPr/>
        </p:nvSpPr>
        <p:spPr>
          <a:xfrm>
            <a:off x="9997971" y="5605389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3.7</a:t>
            </a:r>
          </a:p>
        </p:txBody>
      </p:sp>
    </p:spTree>
    <p:extLst>
      <p:ext uri="{BB962C8B-B14F-4D97-AF65-F5344CB8AC3E}">
        <p14:creationId xmlns:p14="http://schemas.microsoft.com/office/powerpoint/2010/main" val="1855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4575A1-FB0D-7B00-8C72-6D11CA6AC5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a) Assume an input stream S with schema S(A,T) (where T is event time, and A is an integer column) and a continuous query Q with </a:t>
            </a:r>
            <a:r>
              <a:rPr lang="en-US" dirty="0">
                <a:solidFill>
                  <a:schemeClr val="accent1"/>
                </a:solidFill>
              </a:rPr>
              <a:t>stream window aggregation</a:t>
            </a:r>
            <a:r>
              <a:rPr lang="en-US" dirty="0"/>
              <a:t>. Compute the maximum output stream rate (tuples/second) for the following windows. </a:t>
            </a:r>
            <a:r>
              <a:rPr lang="en-US" b="0" dirty="0"/>
              <a:t>[4/100 points]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Tumbling Window </a:t>
            </a:r>
            <a:br>
              <a:rPr lang="en-US" dirty="0"/>
            </a:br>
            <a:r>
              <a:rPr lang="en-US" dirty="0"/>
              <a:t>(size 200ms):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Sliding Window </a:t>
            </a:r>
            <a:br>
              <a:rPr lang="en-US" dirty="0"/>
            </a:br>
            <a:r>
              <a:rPr lang="en-US" dirty="0"/>
              <a:t>(size 500ms, step 100ms):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61D08-599B-2069-7F2A-8A28C8664A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7: Stream Processing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421559-7F81-9757-C744-C6DAC8C6EC1F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9B6FEE-E039-20BA-D675-EC9555134047}"/>
                </a:ext>
              </a:extLst>
            </p:cNvPr>
            <p:cNvSpPr/>
            <p:nvPr/>
          </p:nvSpPr>
          <p:spPr>
            <a:xfrm>
              <a:off x="8122950" y="445399"/>
              <a:ext cx="1719072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94/100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49DA0D-3677-73E4-EBC6-D24627AAF909}"/>
                </a:ext>
              </a:extLst>
            </p:cNvPr>
            <p:cNvSpPr/>
            <p:nvPr/>
          </p:nvSpPr>
          <p:spPr>
            <a:xfrm>
              <a:off x="9842022" y="438244"/>
              <a:ext cx="109728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2FE6165-C10A-CBED-9EEE-4256DC7C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719" y="2157205"/>
            <a:ext cx="6726561" cy="9302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D185C9-6703-BC66-2B0D-CF81D8A89FD9}"/>
              </a:ext>
            </a:extLst>
          </p:cNvPr>
          <p:cNvSpPr txBox="1"/>
          <p:nvPr/>
        </p:nvSpPr>
        <p:spPr>
          <a:xfrm>
            <a:off x="3310766" y="3007122"/>
            <a:ext cx="19966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200 tuples/s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007B70-48A9-29CD-1759-C80AADCC4458}"/>
              </a:ext>
            </a:extLst>
          </p:cNvPr>
          <p:cNvSpPr txBox="1"/>
          <p:nvPr/>
        </p:nvSpPr>
        <p:spPr>
          <a:xfrm>
            <a:off x="6546841" y="3013608"/>
            <a:ext cx="21294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3 tuples/window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2ACE2A-F199-13F8-EE55-E921C3121007}"/>
              </a:ext>
            </a:extLst>
          </p:cNvPr>
          <p:cNvGrpSpPr/>
          <p:nvPr/>
        </p:nvGrpSpPr>
        <p:grpSpPr>
          <a:xfrm>
            <a:off x="3841735" y="3681414"/>
            <a:ext cx="3511685" cy="705714"/>
            <a:chOff x="4634514" y="2866415"/>
            <a:chExt cx="3511685" cy="70571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9DF9139-2F74-E81C-FE4D-7387C78ED1C8}"/>
                </a:ext>
              </a:extLst>
            </p:cNvPr>
            <p:cNvCxnSpPr/>
            <p:nvPr/>
          </p:nvCxnSpPr>
          <p:spPr>
            <a:xfrm flipV="1">
              <a:off x="4634514" y="3572128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324802-7BA7-C103-1D19-4943B4FC5E5F}"/>
                </a:ext>
              </a:extLst>
            </p:cNvPr>
            <p:cNvSpPr/>
            <p:nvPr/>
          </p:nvSpPr>
          <p:spPr>
            <a:xfrm>
              <a:off x="4864709" y="2869658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8">
              <a:extLst>
                <a:ext uri="{FF2B5EF4-FFF2-40B4-BE49-F238E27FC236}">
                  <a16:creationId xmlns:a16="http://schemas.microsoft.com/office/drawing/2014/main" id="{2E1235C0-BC7F-6EAE-ABC3-00ACA5E52C08}"/>
                </a:ext>
              </a:extLst>
            </p:cNvPr>
            <p:cNvSpPr/>
            <p:nvPr/>
          </p:nvSpPr>
          <p:spPr>
            <a:xfrm>
              <a:off x="4928687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9">
              <a:extLst>
                <a:ext uri="{FF2B5EF4-FFF2-40B4-BE49-F238E27FC236}">
                  <a16:creationId xmlns:a16="http://schemas.microsoft.com/office/drawing/2014/main" id="{C678062A-F142-0BD8-6934-B87A4E402E2A}"/>
                </a:ext>
              </a:extLst>
            </p:cNvPr>
            <p:cNvSpPr/>
            <p:nvPr/>
          </p:nvSpPr>
          <p:spPr>
            <a:xfrm>
              <a:off x="5149181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E2B01BF3-1447-EFC8-4311-593A231899AA}"/>
                </a:ext>
              </a:extLst>
            </p:cNvPr>
            <p:cNvSpPr/>
            <p:nvPr/>
          </p:nvSpPr>
          <p:spPr>
            <a:xfrm>
              <a:off x="5594162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ounded Rectangle 11">
              <a:extLst>
                <a:ext uri="{FF2B5EF4-FFF2-40B4-BE49-F238E27FC236}">
                  <a16:creationId xmlns:a16="http://schemas.microsoft.com/office/drawing/2014/main" id="{0DF5B1A1-2BE3-771D-4F37-3757717B8446}"/>
                </a:ext>
              </a:extLst>
            </p:cNvPr>
            <p:cNvSpPr/>
            <p:nvPr/>
          </p:nvSpPr>
          <p:spPr>
            <a:xfrm>
              <a:off x="6125942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ounded Rectangle 12">
              <a:extLst>
                <a:ext uri="{FF2B5EF4-FFF2-40B4-BE49-F238E27FC236}">
                  <a16:creationId xmlns:a16="http://schemas.microsoft.com/office/drawing/2014/main" id="{3DF11DBB-2973-772F-0B6D-AC0E0D3F54D8}"/>
                </a:ext>
              </a:extLst>
            </p:cNvPr>
            <p:cNvSpPr/>
            <p:nvPr/>
          </p:nvSpPr>
          <p:spPr>
            <a:xfrm>
              <a:off x="6502080" y="307605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ounded Rectangle 13">
              <a:extLst>
                <a:ext uri="{FF2B5EF4-FFF2-40B4-BE49-F238E27FC236}">
                  <a16:creationId xmlns:a16="http://schemas.microsoft.com/office/drawing/2014/main" id="{CD177484-9524-4930-9CC0-9F8616D23E80}"/>
                </a:ext>
              </a:extLst>
            </p:cNvPr>
            <p:cNvSpPr/>
            <p:nvPr/>
          </p:nvSpPr>
          <p:spPr>
            <a:xfrm>
              <a:off x="6936583" y="307281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EB88FF1A-EDA9-386C-3C4D-9EB58FE13590}"/>
                </a:ext>
              </a:extLst>
            </p:cNvPr>
            <p:cNvSpPr/>
            <p:nvPr/>
          </p:nvSpPr>
          <p:spPr>
            <a:xfrm>
              <a:off x="7351634" y="306956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15">
              <a:extLst>
                <a:ext uri="{FF2B5EF4-FFF2-40B4-BE49-F238E27FC236}">
                  <a16:creationId xmlns:a16="http://schemas.microsoft.com/office/drawing/2014/main" id="{7ABCDA8F-3C8D-94EA-B1E2-497ED60C0515}"/>
                </a:ext>
              </a:extLst>
            </p:cNvPr>
            <p:cNvSpPr/>
            <p:nvPr/>
          </p:nvSpPr>
          <p:spPr>
            <a:xfrm>
              <a:off x="7572125" y="307605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1A6EC5-8CDE-505E-B3C8-972559ADCC0E}"/>
                </a:ext>
              </a:extLst>
            </p:cNvPr>
            <p:cNvSpPr/>
            <p:nvPr/>
          </p:nvSpPr>
          <p:spPr>
            <a:xfrm>
              <a:off x="5853690" y="2866415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2732F2-9555-84AF-9575-067A30AE3349}"/>
                </a:ext>
              </a:extLst>
            </p:cNvPr>
            <p:cNvSpPr/>
            <p:nvPr/>
          </p:nvSpPr>
          <p:spPr>
            <a:xfrm>
              <a:off x="6842670" y="287289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FFDEFA-3208-175D-759C-ADBD5F8EA6BA}"/>
              </a:ext>
            </a:extLst>
          </p:cNvPr>
          <p:cNvGrpSpPr/>
          <p:nvPr/>
        </p:nvGrpSpPr>
        <p:grpSpPr>
          <a:xfrm>
            <a:off x="3913963" y="4806616"/>
            <a:ext cx="3401159" cy="787940"/>
            <a:chOff x="4861466" y="4656309"/>
            <a:chExt cx="3401159" cy="78794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43E98FC-6794-0E20-CADD-EB3064056219}"/>
                </a:ext>
              </a:extLst>
            </p:cNvPr>
            <p:cNvSpPr/>
            <p:nvPr/>
          </p:nvSpPr>
          <p:spPr>
            <a:xfrm>
              <a:off x="4861466" y="465630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28">
              <a:extLst>
                <a:ext uri="{FF2B5EF4-FFF2-40B4-BE49-F238E27FC236}">
                  <a16:creationId xmlns:a16="http://schemas.microsoft.com/office/drawing/2014/main" id="{C022CEE6-C0C0-1864-6D4B-4B624ACB6D31}"/>
                </a:ext>
              </a:extLst>
            </p:cNvPr>
            <p:cNvSpPr/>
            <p:nvPr/>
          </p:nvSpPr>
          <p:spPr>
            <a:xfrm>
              <a:off x="4925444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29">
              <a:extLst>
                <a:ext uri="{FF2B5EF4-FFF2-40B4-BE49-F238E27FC236}">
                  <a16:creationId xmlns:a16="http://schemas.microsoft.com/office/drawing/2014/main" id="{FC107AF3-E053-7442-D133-24F9779B1895}"/>
                </a:ext>
              </a:extLst>
            </p:cNvPr>
            <p:cNvSpPr/>
            <p:nvPr/>
          </p:nvSpPr>
          <p:spPr>
            <a:xfrm>
              <a:off x="5145938" y="50313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ounded Rectangle 30">
              <a:extLst>
                <a:ext uri="{FF2B5EF4-FFF2-40B4-BE49-F238E27FC236}">
                  <a16:creationId xmlns:a16="http://schemas.microsoft.com/office/drawing/2014/main" id="{8135EEF4-F8F7-0DB0-D726-58F255C8244E}"/>
                </a:ext>
              </a:extLst>
            </p:cNvPr>
            <p:cNvSpPr/>
            <p:nvPr/>
          </p:nvSpPr>
          <p:spPr>
            <a:xfrm>
              <a:off x="5590919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ounded Rectangle 31">
              <a:extLst>
                <a:ext uri="{FF2B5EF4-FFF2-40B4-BE49-F238E27FC236}">
                  <a16:creationId xmlns:a16="http://schemas.microsoft.com/office/drawing/2014/main" id="{CB17CDDE-0986-DEC5-8088-695EE7723939}"/>
                </a:ext>
              </a:extLst>
            </p:cNvPr>
            <p:cNvSpPr/>
            <p:nvPr/>
          </p:nvSpPr>
          <p:spPr>
            <a:xfrm>
              <a:off x="6112971" y="502159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ounded Rectangle 32">
              <a:extLst>
                <a:ext uri="{FF2B5EF4-FFF2-40B4-BE49-F238E27FC236}">
                  <a16:creationId xmlns:a16="http://schemas.microsoft.com/office/drawing/2014/main" id="{92AD007E-853E-8568-50F5-3724576521E5}"/>
                </a:ext>
              </a:extLst>
            </p:cNvPr>
            <p:cNvSpPr/>
            <p:nvPr/>
          </p:nvSpPr>
          <p:spPr>
            <a:xfrm>
              <a:off x="6498837" y="502807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ounded Rectangle 33">
              <a:extLst>
                <a:ext uri="{FF2B5EF4-FFF2-40B4-BE49-F238E27FC236}">
                  <a16:creationId xmlns:a16="http://schemas.microsoft.com/office/drawing/2014/main" id="{91C9F095-8499-FD1A-9403-3F701BABA032}"/>
                </a:ext>
              </a:extLst>
            </p:cNvPr>
            <p:cNvSpPr/>
            <p:nvPr/>
          </p:nvSpPr>
          <p:spPr>
            <a:xfrm>
              <a:off x="6933340" y="502483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ounded Rectangle 34">
              <a:extLst>
                <a:ext uri="{FF2B5EF4-FFF2-40B4-BE49-F238E27FC236}">
                  <a16:creationId xmlns:a16="http://schemas.microsoft.com/office/drawing/2014/main" id="{FFB36FD0-99F0-5D6B-0D27-3CA5091856DD}"/>
                </a:ext>
              </a:extLst>
            </p:cNvPr>
            <p:cNvSpPr/>
            <p:nvPr/>
          </p:nvSpPr>
          <p:spPr>
            <a:xfrm>
              <a:off x="7358118" y="503131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ounded Rectangle 35">
              <a:extLst>
                <a:ext uri="{FF2B5EF4-FFF2-40B4-BE49-F238E27FC236}">
                  <a16:creationId xmlns:a16="http://schemas.microsoft.com/office/drawing/2014/main" id="{EEF66CE8-E0C3-0807-F25C-0686F7218CA8}"/>
                </a:ext>
              </a:extLst>
            </p:cNvPr>
            <p:cNvSpPr/>
            <p:nvPr/>
          </p:nvSpPr>
          <p:spPr>
            <a:xfrm>
              <a:off x="7568882" y="502807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9A6F463-F5A0-2F95-ED38-AEABCEEA1A22}"/>
                </a:ext>
              </a:extLst>
            </p:cNvPr>
            <p:cNvSpPr/>
            <p:nvPr/>
          </p:nvSpPr>
          <p:spPr>
            <a:xfrm>
              <a:off x="5850447" y="475034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F05D613-9AAC-3C4C-8348-A3C88BA49D48}"/>
                </a:ext>
              </a:extLst>
            </p:cNvPr>
            <p:cNvSpPr/>
            <p:nvPr/>
          </p:nvSpPr>
          <p:spPr>
            <a:xfrm>
              <a:off x="6839427" y="482492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6A662D4-B147-EB83-CB04-CBCCD451128B}"/>
                </a:ext>
              </a:extLst>
            </p:cNvPr>
            <p:cNvSpPr/>
            <p:nvPr/>
          </p:nvSpPr>
          <p:spPr>
            <a:xfrm>
              <a:off x="5360962" y="4704946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550A8C3-BD01-D74A-95F7-126192E8226E}"/>
                </a:ext>
              </a:extLst>
            </p:cNvPr>
            <p:cNvSpPr/>
            <p:nvPr/>
          </p:nvSpPr>
          <p:spPr>
            <a:xfrm>
              <a:off x="6323860" y="4786010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C3BC13-403B-103B-4A38-1B32689F5139}"/>
                </a:ext>
              </a:extLst>
            </p:cNvPr>
            <p:cNvSpPr/>
            <p:nvPr/>
          </p:nvSpPr>
          <p:spPr>
            <a:xfrm>
              <a:off x="7303114" y="486058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E798395-0DA4-52A1-44A0-6001786A2361}"/>
              </a:ext>
            </a:extLst>
          </p:cNvPr>
          <p:cNvSpPr txBox="1"/>
          <p:nvPr/>
        </p:nvSpPr>
        <p:spPr>
          <a:xfrm>
            <a:off x="8654736" y="3653943"/>
            <a:ext cx="232987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Tuples/s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768F48-4F14-3D84-36D0-691120709B43}"/>
              </a:ext>
            </a:extLst>
          </p:cNvPr>
          <p:cNvSpPr txBox="1"/>
          <p:nvPr/>
        </p:nvSpPr>
        <p:spPr>
          <a:xfrm>
            <a:off x="8650464" y="4845477"/>
            <a:ext cx="232987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30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Tuples/s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5" grpId="0"/>
      <p:bldP spid="4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73FCA7-41C3-E49D-49C0-402C61F176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Explain the following three techniques for </a:t>
            </a:r>
            <a:r>
              <a:rPr lang="en-US" dirty="0">
                <a:solidFill>
                  <a:schemeClr val="accent1"/>
                </a:solidFill>
              </a:rPr>
              <a:t>handling overload</a:t>
            </a:r>
            <a:r>
              <a:rPr lang="en-US" dirty="0"/>
              <a:t> situations </a:t>
            </a:r>
            <a:br>
              <a:rPr lang="en-US" dirty="0"/>
            </a:br>
            <a:r>
              <a:rPr lang="en-US" dirty="0"/>
              <a:t>in stream processing engines?</a:t>
            </a:r>
            <a:r>
              <a:rPr lang="en-US" b="0" dirty="0"/>
              <a:t> [6/100 points]</a:t>
            </a:r>
          </a:p>
          <a:p>
            <a:pPr lvl="2"/>
            <a:endParaRPr lang="en-US" sz="10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Back Pressure</a:t>
            </a:r>
          </a:p>
          <a:p>
            <a:pPr lvl="1"/>
            <a:r>
              <a:rPr lang="en-US" dirty="0"/>
              <a:t>Graceful handling of overload w/o data loss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Slow down sources</a:t>
            </a:r>
          </a:p>
          <a:p>
            <a:pPr lvl="1"/>
            <a:r>
              <a:rPr lang="en-US" dirty="0"/>
              <a:t>E.g., blocking queues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Load Shedding</a:t>
            </a:r>
          </a:p>
          <a:p>
            <a:pPr lvl="1"/>
            <a:r>
              <a:rPr lang="en-US" dirty="0"/>
              <a:t>#1 </a:t>
            </a:r>
            <a:r>
              <a:rPr lang="en-US" b="1" dirty="0">
                <a:solidFill>
                  <a:srgbClr val="7889FB"/>
                </a:solidFill>
              </a:rPr>
              <a:t>Random-sampling</a:t>
            </a:r>
            <a:r>
              <a:rPr lang="en-US" dirty="0"/>
              <a:t>-based load shedding </a:t>
            </a:r>
          </a:p>
          <a:p>
            <a:pPr lvl="1"/>
            <a:r>
              <a:rPr lang="en-US" dirty="0"/>
              <a:t>#2 </a:t>
            </a:r>
            <a:r>
              <a:rPr lang="en-US" b="1" dirty="0">
                <a:solidFill>
                  <a:srgbClr val="7889FB"/>
                </a:solidFill>
              </a:rPr>
              <a:t>Relevance-based</a:t>
            </a:r>
            <a:r>
              <a:rPr lang="en-US" dirty="0"/>
              <a:t> load shedding</a:t>
            </a:r>
          </a:p>
          <a:p>
            <a:pPr lvl="1"/>
            <a:r>
              <a:rPr lang="en-US" dirty="0"/>
              <a:t>#3 </a:t>
            </a:r>
            <a:r>
              <a:rPr lang="en-US" b="1" dirty="0">
                <a:solidFill>
                  <a:srgbClr val="7889FB"/>
                </a:solidFill>
              </a:rPr>
              <a:t>Summary-based</a:t>
            </a:r>
            <a:r>
              <a:rPr lang="en-US" dirty="0"/>
              <a:t> load shedding (synopses)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Distributed Stream Processing</a:t>
            </a:r>
            <a:endParaRPr lang="en-US" b="0" dirty="0"/>
          </a:p>
          <a:p>
            <a:pPr lvl="1"/>
            <a:r>
              <a:rPr lang="en-US" dirty="0"/>
              <a:t>Data flow partitioning (distribute the query)</a:t>
            </a:r>
          </a:p>
          <a:p>
            <a:pPr lvl="1"/>
            <a:r>
              <a:rPr lang="en-US" dirty="0"/>
              <a:t>Key range partitioning (distribute the data stream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8F87-8A8B-999D-C81C-4C9D3D7695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7: Stream Processing, cont.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CEE179-13E1-FAEE-1FE3-93810560C015}"/>
              </a:ext>
            </a:extLst>
          </p:cNvPr>
          <p:cNvSpPr/>
          <p:nvPr/>
        </p:nvSpPr>
        <p:spPr>
          <a:xfrm>
            <a:off x="8671589" y="380028"/>
            <a:ext cx="1828800" cy="418963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100/100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2D3A00A0-0956-7220-CE28-C2A611BE855F}"/>
              </a:ext>
            </a:extLst>
          </p:cNvPr>
          <p:cNvSpPr/>
          <p:nvPr/>
        </p:nvSpPr>
        <p:spPr>
          <a:xfrm>
            <a:off x="8569897" y="2164019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1BC27A-1523-95B8-A430-6E6C04EC6835}"/>
              </a:ext>
            </a:extLst>
          </p:cNvPr>
          <p:cNvGrpSpPr/>
          <p:nvPr/>
        </p:nvGrpSpPr>
        <p:grpSpPr>
          <a:xfrm>
            <a:off x="7984432" y="2226579"/>
            <a:ext cx="293277" cy="236705"/>
            <a:chOff x="5581337" y="3056661"/>
            <a:chExt cx="293277" cy="236705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AF1D2E-89D0-A243-F7D8-74577D0BE824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83CA95-4D1C-EC36-9AEF-F72B5FA616D9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E74E63-A3E0-C399-3F83-7BC259D4AFC4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83FCE6-85C9-7561-B8E8-4FF88CE60F86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1A91E6-8014-A4CB-A22B-F6EEDEF112D5}"/>
              </a:ext>
            </a:extLst>
          </p:cNvPr>
          <p:cNvCxnSpPr>
            <a:stCxn id="9" idx="0"/>
            <a:endCxn id="7" idx="1"/>
          </p:cNvCxnSpPr>
          <p:nvPr/>
        </p:nvCxnSpPr>
        <p:spPr>
          <a:xfrm>
            <a:off x="8277709" y="2344932"/>
            <a:ext cx="292188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044A49CA-95E3-5A79-D24C-264C1FE553D3}"/>
              </a:ext>
            </a:extLst>
          </p:cNvPr>
          <p:cNvSpPr/>
          <p:nvPr/>
        </p:nvSpPr>
        <p:spPr>
          <a:xfrm>
            <a:off x="9840978" y="2170504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FC71EA-31BD-5EF6-1F67-4C1C097DAE62}"/>
              </a:ext>
            </a:extLst>
          </p:cNvPr>
          <p:cNvGrpSpPr/>
          <p:nvPr/>
        </p:nvGrpSpPr>
        <p:grpSpPr>
          <a:xfrm>
            <a:off x="9274969" y="2233064"/>
            <a:ext cx="293277" cy="236705"/>
            <a:chOff x="5581337" y="3056661"/>
            <a:chExt cx="293277" cy="2367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6E7319-67A2-6A38-D20F-1D04648EF599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65EC376-A7CF-80CC-DC2B-82E5F2F62A7A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D60E49-001A-1123-2A28-11DEE87F772A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9C2CCF-7127-2331-DF35-D89706445B0D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A5FF4A3-77B9-78B1-9CCD-F6AE7E47A7D4}"/>
              </a:ext>
            </a:extLst>
          </p:cNvPr>
          <p:cNvCxnSpPr>
            <a:stCxn id="16" idx="0"/>
            <a:endCxn id="14" idx="1"/>
          </p:cNvCxnSpPr>
          <p:nvPr/>
        </p:nvCxnSpPr>
        <p:spPr>
          <a:xfrm>
            <a:off x="9568246" y="2351417"/>
            <a:ext cx="272732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456B50-E269-6887-2D99-BCAEA295E4A9}"/>
              </a:ext>
            </a:extLst>
          </p:cNvPr>
          <p:cNvCxnSpPr>
            <a:stCxn id="7" idx="3"/>
            <a:endCxn id="19" idx="2"/>
          </p:cNvCxnSpPr>
          <p:nvPr/>
        </p:nvCxnSpPr>
        <p:spPr>
          <a:xfrm>
            <a:off x="9017369" y="2348685"/>
            <a:ext cx="257600" cy="27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CA220A-C076-E315-DD85-6F4922826E06}"/>
              </a:ext>
            </a:extLst>
          </p:cNvPr>
          <p:cNvCxnSpPr>
            <a:stCxn id="14" idx="3"/>
          </p:cNvCxnSpPr>
          <p:nvPr/>
        </p:nvCxnSpPr>
        <p:spPr>
          <a:xfrm>
            <a:off x="10288450" y="2355170"/>
            <a:ext cx="241114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DA449378-BDC4-354F-EEFC-F598B83D88A0}"/>
              </a:ext>
            </a:extLst>
          </p:cNvPr>
          <p:cNvSpPr/>
          <p:nvPr/>
        </p:nvSpPr>
        <p:spPr>
          <a:xfrm>
            <a:off x="7263518" y="2160776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290C9D-6BC4-BF99-3A1E-3C14487001EF}"/>
              </a:ext>
            </a:extLst>
          </p:cNvPr>
          <p:cNvGrpSpPr/>
          <p:nvPr/>
        </p:nvGrpSpPr>
        <p:grpSpPr>
          <a:xfrm>
            <a:off x="6707237" y="2223336"/>
            <a:ext cx="293277" cy="236705"/>
            <a:chOff x="5581337" y="3056661"/>
            <a:chExt cx="293277" cy="23670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3C53C4-F5E4-9B46-684B-1492BE1A1C24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2F1036-1C95-D436-BB9A-C1EB8C04BD35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6DB8D57-36BB-EB69-FEC5-3BEF88D24C9A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696292-B72C-1DDB-759E-213681D0053B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1912BA-33FE-0711-6D49-27DD772D37DB}"/>
              </a:ext>
            </a:extLst>
          </p:cNvPr>
          <p:cNvCxnSpPr>
            <a:stCxn id="25" idx="0"/>
            <a:endCxn id="23" idx="1"/>
          </p:cNvCxnSpPr>
          <p:nvPr/>
        </p:nvCxnSpPr>
        <p:spPr>
          <a:xfrm>
            <a:off x="7000514" y="2341689"/>
            <a:ext cx="263004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79EC40D-866D-9BC9-2E6E-1EEB88028F61}"/>
              </a:ext>
            </a:extLst>
          </p:cNvPr>
          <p:cNvCxnSpPr>
            <a:stCxn id="23" idx="3"/>
            <a:endCxn id="12" idx="2"/>
          </p:cNvCxnSpPr>
          <p:nvPr/>
        </p:nvCxnSpPr>
        <p:spPr>
          <a:xfrm flipV="1">
            <a:off x="7710990" y="2344932"/>
            <a:ext cx="273442" cy="51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B96526-B75C-73EE-5D26-A39E92D7FCA1}"/>
              </a:ext>
            </a:extLst>
          </p:cNvPr>
          <p:cNvGrpSpPr/>
          <p:nvPr/>
        </p:nvGrpSpPr>
        <p:grpSpPr>
          <a:xfrm>
            <a:off x="6714032" y="2223335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265F34-BA60-5C3E-77B7-4341177843AC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515B6D7-D67B-DEAF-ED5A-64FB4E9D4DB5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04A4C75-50B6-00F6-F605-EDD7F49DAEEE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55E626-7C5A-8D89-313F-8B2946D824AA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9C627FC-2C74-281F-4798-0BAC2834E90C}"/>
              </a:ext>
            </a:extLst>
          </p:cNvPr>
          <p:cNvSpPr txBox="1"/>
          <p:nvPr/>
        </p:nvSpPr>
        <p:spPr>
          <a:xfrm>
            <a:off x="6829279" y="2939030"/>
            <a:ext cx="34765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Self-adjusting operator scheduling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Pipeline runs at rate of slowest op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E43C8D-911F-7463-EE04-62B580D22E09}"/>
              </a:ext>
            </a:extLst>
          </p:cNvPr>
          <p:cNvSpPr txBox="1"/>
          <p:nvPr/>
        </p:nvSpPr>
        <p:spPr>
          <a:xfrm>
            <a:off x="9761077" y="2539836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006A6F-EF3D-0CB8-0DEA-4F1A4E810F12}"/>
              </a:ext>
            </a:extLst>
          </p:cNvPr>
          <p:cNvSpPr txBox="1"/>
          <p:nvPr/>
        </p:nvSpPr>
        <p:spPr>
          <a:xfrm>
            <a:off x="8483508" y="2536592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167F90-9FD8-5513-C118-E443DB73FA62}"/>
              </a:ext>
            </a:extLst>
          </p:cNvPr>
          <p:cNvSpPr txBox="1"/>
          <p:nvPr/>
        </p:nvSpPr>
        <p:spPr>
          <a:xfrm>
            <a:off x="7167028" y="2533349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2309CB-A11D-54DC-1908-643A256C00A8}"/>
              </a:ext>
            </a:extLst>
          </p:cNvPr>
          <p:cNvGrpSpPr/>
          <p:nvPr/>
        </p:nvGrpSpPr>
        <p:grpSpPr>
          <a:xfrm>
            <a:off x="7978540" y="2227452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4EC222-65B4-22D3-5BBA-B2CC76940D00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84D8348-F41F-9800-74FB-AD883DFA815E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AA8BCB6-1E0A-C6CB-A80F-E6FEDE6A8805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C0553E3-441C-01A6-A435-554948940D5F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23" grpId="0" animBg="1"/>
      <p:bldP spid="36" grpId="0"/>
      <p:bldP spid="37" grpId="0"/>
      <p:bldP spid="38" grpId="0"/>
      <p:bldP spid="3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  <a:p>
            <a:r>
              <a:rPr lang="en-US" dirty="0"/>
              <a:t>Distributed Linear Algebra</a:t>
            </a:r>
          </a:p>
          <a:p>
            <a:r>
              <a:rPr lang="en-US" dirty="0"/>
              <a:t>Distributed Parameter Servers</a:t>
            </a:r>
          </a:p>
          <a:p>
            <a:r>
              <a:rPr lang="en-US" dirty="0"/>
              <a:t>Q&amp;A and Exam Preparation</a:t>
            </a:r>
          </a:p>
          <a:p>
            <a:endParaRPr lang="en-US" dirty="0"/>
          </a:p>
          <a:p>
            <a:r>
              <a:rPr lang="en-US" dirty="0"/>
              <a:t>#1 Project/Exercise Submission</a:t>
            </a:r>
          </a:p>
          <a:p>
            <a:pPr lvl="1"/>
            <a:r>
              <a:rPr lang="en-US" dirty="0"/>
              <a:t>Create pull-request or submit exercises by </a:t>
            </a:r>
            <a:r>
              <a:rPr lang="en-US" b="1" dirty="0">
                <a:solidFill>
                  <a:srgbClr val="C40D1E"/>
                </a:solidFill>
              </a:rPr>
              <a:t>Jan 30 EOD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#2 Exam Registration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Exam Slot: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C40D1E"/>
                </a:solidFill>
              </a:rPr>
              <a:t>Feb 05, 4pm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(start 4.15pm, end 5.45pm, BH-N 243 / A 053, </a:t>
            </a:r>
            <a:r>
              <a:rPr lang="en-US" b="1" dirty="0">
                <a:solidFill>
                  <a:srgbClr val="7889FB"/>
                </a:solidFill>
              </a:rPr>
              <a:t>75/69 seats</a:t>
            </a:r>
            <a:r>
              <a:rPr lang="en-US" dirty="0"/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b="1" baseline="30000" dirty="0">
                <a:solidFill>
                  <a:schemeClr val="tx1"/>
                </a:solidFill>
              </a:rPr>
              <a:t>nd</a:t>
            </a:r>
            <a:r>
              <a:rPr lang="en-US" b="1" dirty="0">
                <a:solidFill>
                  <a:schemeClr val="tx1"/>
                </a:solidFill>
              </a:rPr>
              <a:t> Exam Slot: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C40D1E"/>
                </a:solidFill>
              </a:rPr>
              <a:t>Feb 12, 4pm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(start 4.15pm, end 5.45pm, BH-N 243, </a:t>
            </a:r>
            <a:r>
              <a:rPr lang="en-US" b="1" dirty="0">
                <a:solidFill>
                  <a:srgbClr val="7889FB"/>
                </a:solidFill>
              </a:rPr>
              <a:t>56/33 seats</a:t>
            </a:r>
            <a:r>
              <a:rPr lang="en-US" dirty="0"/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baseline="30000" dirty="0">
                <a:solidFill>
                  <a:schemeClr val="tx1"/>
                </a:solidFill>
              </a:rPr>
              <a:t>rd</a:t>
            </a:r>
            <a:r>
              <a:rPr lang="en-US" b="1" dirty="0">
                <a:solidFill>
                  <a:schemeClr val="tx1"/>
                </a:solidFill>
              </a:rPr>
              <a:t> Exam Slot: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C40D1E"/>
                </a:solidFill>
              </a:rPr>
              <a:t>Mar 12, 4pm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(start 4.15am, end 5.45am, A 151, </a:t>
            </a:r>
            <a:r>
              <a:rPr lang="en-US" b="1" dirty="0">
                <a:solidFill>
                  <a:srgbClr val="7889FB"/>
                </a:solidFill>
              </a:rPr>
              <a:t>17/60 seats</a:t>
            </a:r>
            <a:r>
              <a:rPr lang="en-US" dirty="0"/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BB444DD7-4E37-D95B-CD8C-08A84C754FE7}"/>
              </a:ext>
            </a:extLst>
          </p:cNvPr>
          <p:cNvSpPr txBox="1">
            <a:spLocks/>
          </p:cNvSpPr>
          <p:nvPr/>
        </p:nvSpPr>
        <p:spPr>
          <a:xfrm>
            <a:off x="5219801" y="1269278"/>
            <a:ext cx="4698752" cy="12996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pPr algn="ctr"/>
            <a:r>
              <a:rPr lang="en-US" sz="10000" b="1" dirty="0">
                <a:solidFill>
                  <a:schemeClr val="accent1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0C475-DC3C-0C09-2EF6-0A539C4589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  <a:p>
            <a:r>
              <a:rPr lang="en-US" dirty="0"/>
              <a:t>Distributed Linear Algebra</a:t>
            </a:r>
          </a:p>
          <a:p>
            <a:r>
              <a:rPr lang="en-US" dirty="0"/>
              <a:t>Distributed Parameter Servers</a:t>
            </a:r>
          </a:p>
          <a:p>
            <a:r>
              <a:rPr lang="en-US" dirty="0">
                <a:solidFill>
                  <a:srgbClr val="C40D1E"/>
                </a:solidFill>
              </a:rPr>
              <a:t>Q&amp;A and Exam Preparation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EEC61-CF67-1706-0B02-34D6AF78B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8147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6AF77641-2928-2C81-5487-430A8346A14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6B813-9A89-2F65-2135-B0AAB8FEE1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is an ML System?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89E87381-1D78-9BA6-2294-9FC4431A2A74}"/>
              </a:ext>
            </a:extLst>
          </p:cNvPr>
          <p:cNvSpPr txBox="1">
            <a:spLocks/>
          </p:cNvSpPr>
          <p:nvPr/>
        </p:nvSpPr>
        <p:spPr>
          <a:xfrm>
            <a:off x="2142439" y="1431716"/>
            <a:ext cx="7886700" cy="4667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DB87A81-918C-1625-0785-981F9007802C}"/>
              </a:ext>
            </a:extLst>
          </p:cNvPr>
          <p:cNvSpPr/>
          <p:nvPr/>
        </p:nvSpPr>
        <p:spPr>
          <a:xfrm>
            <a:off x="3606540" y="1260525"/>
            <a:ext cx="5005633" cy="155559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7BD7F98-A14D-2B6A-2A52-EEAA6AF61B92}"/>
              </a:ext>
            </a:extLst>
          </p:cNvPr>
          <p:cNvSpPr/>
          <p:nvPr/>
        </p:nvSpPr>
        <p:spPr>
          <a:xfrm>
            <a:off x="6679233" y="1346873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Machine Learning (ML)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93E93C3-5D62-0190-D946-24AF77ED32C9}"/>
              </a:ext>
            </a:extLst>
          </p:cNvPr>
          <p:cNvSpPr/>
          <p:nvPr/>
        </p:nvSpPr>
        <p:spPr>
          <a:xfrm>
            <a:off x="3797331" y="1346873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5A4AB10-8C5E-2CE3-3604-22F8895D7923}"/>
              </a:ext>
            </a:extLst>
          </p:cNvPr>
          <p:cNvSpPr/>
          <p:nvPr/>
        </p:nvSpPr>
        <p:spPr>
          <a:xfrm>
            <a:off x="5183270" y="1357806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Mining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11D269D-60FF-1022-9A87-47B88F1A08A2}"/>
              </a:ext>
            </a:extLst>
          </p:cNvPr>
          <p:cNvSpPr txBox="1"/>
          <p:nvPr/>
        </p:nvSpPr>
        <p:spPr>
          <a:xfrm>
            <a:off x="1732862" y="1565193"/>
            <a:ext cx="187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Applications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(entire KDD/DS lifecycle)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D61117C-1A4C-53AD-44C6-CC5F1B4B7C6E}"/>
              </a:ext>
            </a:extLst>
          </p:cNvPr>
          <p:cNvSpPr txBox="1"/>
          <p:nvPr/>
        </p:nvSpPr>
        <p:spPr>
          <a:xfrm>
            <a:off x="8591454" y="1149322"/>
            <a:ext cx="185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Recommenders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 Reduction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9649998-A235-38B6-C1AF-B8695020B39E}"/>
              </a:ext>
            </a:extLst>
          </p:cNvPr>
          <p:cNvSpPr/>
          <p:nvPr/>
        </p:nvSpPr>
        <p:spPr>
          <a:xfrm>
            <a:off x="5085026" y="3411485"/>
            <a:ext cx="2047140" cy="875220"/>
          </a:xfrm>
          <a:prstGeom prst="rect">
            <a:avLst/>
          </a:prstGeom>
          <a:solidFill>
            <a:srgbClr val="C40D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EB91930-9D7B-DCD3-3952-32F517DEEDA7}"/>
              </a:ext>
            </a:extLst>
          </p:cNvPr>
          <p:cNvCxnSpPr>
            <a:cxnSpLocks/>
            <a:stCxn id="120" idx="0"/>
            <a:endCxn id="114" idx="2"/>
          </p:cNvCxnSpPr>
          <p:nvPr/>
        </p:nvCxnSpPr>
        <p:spPr>
          <a:xfrm flipV="1">
            <a:off x="6108596" y="2816120"/>
            <a:ext cx="761" cy="595365"/>
          </a:xfrm>
          <a:prstGeom prst="straightConnector1">
            <a:avLst/>
          </a:prstGeom>
          <a:ln w="2540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5A61281-8464-1DCC-7188-0A9CD4954EB5}"/>
              </a:ext>
            </a:extLst>
          </p:cNvPr>
          <p:cNvSpPr/>
          <p:nvPr/>
        </p:nvSpPr>
        <p:spPr>
          <a:xfrm>
            <a:off x="1516366" y="1111264"/>
            <a:ext cx="9099081" cy="53026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44799C5-0823-7C81-3876-3A1D05E45DBD}"/>
              </a:ext>
            </a:extLst>
          </p:cNvPr>
          <p:cNvSpPr/>
          <p:nvPr/>
        </p:nvSpPr>
        <p:spPr>
          <a:xfrm>
            <a:off x="8481324" y="4336740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HPC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ECF07AA-AD97-D344-C081-668BD892CE39}"/>
              </a:ext>
            </a:extLst>
          </p:cNvPr>
          <p:cNvSpPr/>
          <p:nvPr/>
        </p:nvSpPr>
        <p:spPr>
          <a:xfrm>
            <a:off x="8175002" y="4967086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Language Compilers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7EF06E4-1054-078F-F58B-BCF9F6736170}"/>
              </a:ext>
            </a:extLst>
          </p:cNvPr>
          <p:cNvCxnSpPr>
            <a:cxnSpLocks/>
            <a:endCxn id="120" idx="3"/>
          </p:cNvCxnSpPr>
          <p:nvPr/>
        </p:nvCxnSpPr>
        <p:spPr>
          <a:xfrm flipH="1" flipV="1">
            <a:off x="7132166" y="3849095"/>
            <a:ext cx="1178587" cy="672189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5764551-2A0F-37A2-D615-EBDF16EB2C86}"/>
              </a:ext>
            </a:extLst>
          </p:cNvPr>
          <p:cNvSpPr txBox="1"/>
          <p:nvPr/>
        </p:nvSpPr>
        <p:spPr>
          <a:xfrm>
            <a:off x="8310753" y="3668319"/>
            <a:ext cx="213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Compilation Techniques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CF16758-4427-013F-F97D-EE1E734846BE}"/>
              </a:ext>
            </a:extLst>
          </p:cNvPr>
          <p:cNvSpPr/>
          <p:nvPr/>
        </p:nvSpPr>
        <p:spPr>
          <a:xfrm>
            <a:off x="1906073" y="3983584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Systems</a:t>
            </a: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21A050C-3C74-8AB7-89F7-7695256F9273}"/>
              </a:ext>
            </a:extLst>
          </p:cNvPr>
          <p:cNvSpPr/>
          <p:nvPr/>
        </p:nvSpPr>
        <p:spPr>
          <a:xfrm>
            <a:off x="2078804" y="4984740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 Systems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9AD8FDA-0603-5003-B632-5EAB8C422ACE}"/>
              </a:ext>
            </a:extLst>
          </p:cNvPr>
          <p:cNvSpPr/>
          <p:nvPr/>
        </p:nvSpPr>
        <p:spPr>
          <a:xfrm>
            <a:off x="2611418" y="4560081"/>
            <a:ext cx="1931321" cy="1139472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21ABA00-7BC7-6626-D5E8-9696C3B6F360}"/>
              </a:ext>
            </a:extLst>
          </p:cNvPr>
          <p:cNvCxnSpPr>
            <a:cxnSpLocks/>
            <a:endCxn id="120" idx="1"/>
          </p:cNvCxnSpPr>
          <p:nvPr/>
        </p:nvCxnSpPr>
        <p:spPr>
          <a:xfrm flipV="1">
            <a:off x="3906439" y="3849095"/>
            <a:ext cx="1178587" cy="546956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4A44A09D-0306-F6B8-0188-DC16D49BE0E4}"/>
              </a:ext>
            </a:extLst>
          </p:cNvPr>
          <p:cNvSpPr txBox="1"/>
          <p:nvPr/>
        </p:nvSpPr>
        <p:spPr>
          <a:xfrm>
            <a:off x="1828871" y="3315075"/>
            <a:ext cx="271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Runtime Techniques (Execution, Data Access)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D25E94C1-437A-5FE3-729F-9B585B49F7BD}"/>
              </a:ext>
            </a:extLst>
          </p:cNvPr>
          <p:cNvSpPr/>
          <p:nvPr/>
        </p:nvSpPr>
        <p:spPr>
          <a:xfrm>
            <a:off x="5166074" y="5106828"/>
            <a:ext cx="1939093" cy="102340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HW Architecture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926E090-22FD-2764-B3EA-3E642B2609FA}"/>
              </a:ext>
            </a:extLst>
          </p:cNvPr>
          <p:cNvCxnSpPr>
            <a:cxnSpLocks/>
            <a:endCxn id="120" idx="2"/>
          </p:cNvCxnSpPr>
          <p:nvPr/>
        </p:nvCxnSpPr>
        <p:spPr>
          <a:xfrm flipV="1">
            <a:off x="6108584" y="4286705"/>
            <a:ext cx="12" cy="682668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1AE994B-68D2-F269-BEAB-6CDF83B4EC07}"/>
              </a:ext>
            </a:extLst>
          </p:cNvPr>
          <p:cNvSpPr txBox="1"/>
          <p:nvPr/>
        </p:nvSpPr>
        <p:spPr>
          <a:xfrm>
            <a:off x="5989624" y="4748765"/>
            <a:ext cx="16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745762A-2DC2-AE99-BFE2-6953F4D2962D}"/>
              </a:ext>
            </a:extLst>
          </p:cNvPr>
          <p:cNvSpPr/>
          <p:nvPr/>
        </p:nvSpPr>
        <p:spPr>
          <a:xfrm>
            <a:off x="7440995" y="3057434"/>
            <a:ext cx="173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 Evolving</a:t>
            </a:r>
          </a:p>
        </p:txBody>
      </p:sp>
    </p:spTree>
    <p:extLst>
      <p:ext uri="{BB962C8B-B14F-4D97-AF65-F5344CB8AC3E}">
        <p14:creationId xmlns:p14="http://schemas.microsoft.com/office/powerpoint/2010/main" val="16308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2" grpId="0" animBg="1"/>
      <p:bldP spid="124" grpId="0" animBg="1"/>
      <p:bldP spid="125" grpId="0" animBg="1"/>
      <p:bldP spid="127" grpId="0"/>
      <p:bldP spid="129" grpId="0" animBg="1"/>
      <p:bldP spid="130" grpId="0" animBg="1"/>
      <p:bldP spid="131" grpId="0" animBg="1"/>
      <p:bldP spid="133" grpId="0"/>
      <p:bldP spid="135" grpId="0" animBg="1"/>
      <p:bldP spid="137" grpId="0"/>
      <p:bldP spid="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95F4B-7B5B-11BF-015B-59E102FD0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</a:t>
            </a:r>
          </a:p>
          <a:p>
            <a:r>
              <a:rPr lang="en-US" sz="2400" dirty="0"/>
              <a:t>(aka KDD Process, aka CRISP-DM)</a:t>
            </a:r>
            <a:endParaRPr lang="en-US" dirty="0"/>
          </a:p>
        </p:txBody>
      </p:sp>
      <p:pic>
        <p:nvPicPr>
          <p:cNvPr id="4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4940211B-5DCB-5C4B-4DAE-E9F8346D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39" y="1602513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C0A36F-A9AE-F1BD-CF49-1A39B9A6DC0C}"/>
              </a:ext>
            </a:extLst>
          </p:cNvPr>
          <p:cNvGrpSpPr>
            <a:grpSpLocks noChangeAspect="1"/>
          </p:cNvGrpSpPr>
          <p:nvPr/>
        </p:nvGrpSpPr>
        <p:grpSpPr>
          <a:xfrm>
            <a:off x="2098278" y="4442895"/>
            <a:ext cx="1391352" cy="1407754"/>
            <a:chOff x="3930084" y="4978403"/>
            <a:chExt cx="1729952" cy="1750352"/>
          </a:xfrm>
        </p:grpSpPr>
        <p:pic>
          <p:nvPicPr>
            <p:cNvPr id="6" name="Picture 5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E3D2CB34-CCF2-25A0-B13F-4F472DFEC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14BAA3-51F2-EC05-6A4D-D972055AB2D3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E20403-73C4-A6A0-BDB7-31768B9C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3" y="2743092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8A791A-324E-C798-1645-9B82EDADB6F3}"/>
              </a:ext>
            </a:extLst>
          </p:cNvPr>
          <p:cNvGrpSpPr>
            <a:grpSpLocks noChangeAspect="1"/>
          </p:cNvGrpSpPr>
          <p:nvPr/>
        </p:nvGrpSpPr>
        <p:grpSpPr>
          <a:xfrm>
            <a:off x="8782126" y="4432382"/>
            <a:ext cx="1391352" cy="1407754"/>
            <a:chOff x="3930084" y="4978403"/>
            <a:chExt cx="1729952" cy="1750352"/>
          </a:xfrm>
        </p:grpSpPr>
        <p:pic>
          <p:nvPicPr>
            <p:cNvPr id="10" name="Picture 9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DA024F1B-C685-61BE-54E6-6F9BE1CA3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0CEE4-834B-C208-A5D5-3F403B6E779C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12" name="Chevron 23">
            <a:extLst>
              <a:ext uri="{FF2B5EF4-FFF2-40B4-BE49-F238E27FC236}">
                <a16:creationId xmlns:a16="http://schemas.microsoft.com/office/drawing/2014/main" id="{BB2BAC7A-4295-A7A3-7CB0-3AA68D61B284}"/>
              </a:ext>
            </a:extLst>
          </p:cNvPr>
          <p:cNvSpPr/>
          <p:nvPr/>
        </p:nvSpPr>
        <p:spPr>
          <a:xfrm>
            <a:off x="2452354" y="2994078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0C8D60-6308-A0E7-364D-177D6DAA727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774089" y="3977701"/>
            <a:ext cx="0" cy="465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C5EC22-F339-E7ED-8EA6-A245668A61A5}"/>
              </a:ext>
            </a:extLst>
          </p:cNvPr>
          <p:cNvCxnSpPr>
            <a:stCxn id="4" idx="2"/>
            <a:endCxn id="17" idx="0"/>
          </p:cNvCxnSpPr>
          <p:nvPr/>
        </p:nvCxnSpPr>
        <p:spPr>
          <a:xfrm>
            <a:off x="5945905" y="2503252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8D9760-4D1E-C6ED-8C52-95466919A8E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453944" y="3979931"/>
            <a:ext cx="3993" cy="4524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E9A46D5-2866-6EAB-AE3B-A93D32A0D5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409448" y="3428645"/>
            <a:ext cx="967752" cy="896761"/>
          </a:xfrm>
          <a:prstGeom prst="rect">
            <a:avLst/>
          </a:prstGeom>
        </p:spPr>
      </p:pic>
      <p:sp>
        <p:nvSpPr>
          <p:cNvPr id="17" name="Chevron 30">
            <a:extLst>
              <a:ext uri="{FF2B5EF4-FFF2-40B4-BE49-F238E27FC236}">
                <a16:creationId xmlns:a16="http://schemas.microsoft.com/office/drawing/2014/main" id="{4A63F6F6-0A37-F42B-BDA2-7EA5F6D715F3}"/>
              </a:ext>
            </a:extLst>
          </p:cNvPr>
          <p:cNvSpPr/>
          <p:nvPr/>
        </p:nvSpPr>
        <p:spPr>
          <a:xfrm>
            <a:off x="4961281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18" name="Chevron 31">
            <a:extLst>
              <a:ext uri="{FF2B5EF4-FFF2-40B4-BE49-F238E27FC236}">
                <a16:creationId xmlns:a16="http://schemas.microsoft.com/office/drawing/2014/main" id="{41F74ABE-E25D-A73F-D199-FE0363077A09}"/>
              </a:ext>
            </a:extLst>
          </p:cNvPr>
          <p:cNvSpPr/>
          <p:nvPr/>
        </p:nvSpPr>
        <p:spPr>
          <a:xfrm>
            <a:off x="7425570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EEA7F-44C4-FBE6-7DAF-008DA8C4E486}"/>
              </a:ext>
            </a:extLst>
          </p:cNvPr>
          <p:cNvSpPr txBox="1"/>
          <p:nvPr/>
        </p:nvSpPr>
        <p:spPr>
          <a:xfrm>
            <a:off x="6269899" y="1683083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0A3466-ACC8-683F-46D2-7CA6C49C45E6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flipH="1">
            <a:off x="3606524" y="2503252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38EC59-8BF5-D4FE-7F2B-3CA2B2A77F49}"/>
              </a:ext>
            </a:extLst>
          </p:cNvPr>
          <p:cNvCxnSpPr>
            <a:stCxn id="4" idx="2"/>
            <a:endCxn id="18" idx="0"/>
          </p:cNvCxnSpPr>
          <p:nvPr/>
        </p:nvCxnSpPr>
        <p:spPr>
          <a:xfrm>
            <a:off x="5945905" y="2503252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0E9F9D-F1CE-B762-2AAB-8D7624B1FD22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3606524" y="3978816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0D5D1C-8C43-F47A-A439-55E954DBE0C1}"/>
              </a:ext>
            </a:extLst>
          </p:cNvPr>
          <p:cNvCxnSpPr>
            <a:endCxn id="17" idx="2"/>
          </p:cNvCxnSpPr>
          <p:nvPr/>
        </p:nvCxnSpPr>
        <p:spPr>
          <a:xfrm flipV="1">
            <a:off x="6115451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B1C0DA-3392-1A3D-1CB5-4CC80D28D932}"/>
              </a:ext>
            </a:extLst>
          </p:cNvPr>
          <p:cNvCxnSpPr>
            <a:endCxn id="18" idx="2"/>
          </p:cNvCxnSpPr>
          <p:nvPr/>
        </p:nvCxnSpPr>
        <p:spPr>
          <a:xfrm flipV="1">
            <a:off x="8579740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E7EE49-073B-94FF-2880-7E1EA83FBCD9}"/>
              </a:ext>
            </a:extLst>
          </p:cNvPr>
          <p:cNvCxnSpPr/>
          <p:nvPr/>
        </p:nvCxnSpPr>
        <p:spPr>
          <a:xfrm flipH="1">
            <a:off x="3608100" y="4526975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AE3B126-08E6-F9A9-DD95-354C3D40B739}"/>
              </a:ext>
            </a:extLst>
          </p:cNvPr>
          <p:cNvSpPr txBox="1"/>
          <p:nvPr/>
        </p:nvSpPr>
        <p:spPr>
          <a:xfrm>
            <a:off x="3711155" y="4616809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5DCAA1-9803-E8DC-5534-DF26946E7762}"/>
              </a:ext>
            </a:extLst>
          </p:cNvPr>
          <p:cNvSpPr/>
          <p:nvPr/>
        </p:nvSpPr>
        <p:spPr>
          <a:xfrm>
            <a:off x="7872249" y="1392391"/>
            <a:ext cx="3756218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observation: </a:t>
            </a:r>
            <a:r>
              <a:rPr lang="en-US" sz="20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integration/cleaning based on 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ular Callout 6">
            <a:extLst>
              <a:ext uri="{FF2B5EF4-FFF2-40B4-BE49-F238E27FC236}">
                <a16:creationId xmlns:a16="http://schemas.microsoft.com/office/drawing/2014/main" id="{05981CA4-1FE3-EED9-E0E1-84BA1D437DFC}"/>
              </a:ext>
            </a:extLst>
          </p:cNvPr>
          <p:cNvSpPr/>
          <p:nvPr/>
        </p:nvSpPr>
        <p:spPr>
          <a:xfrm>
            <a:off x="1548821" y="1389431"/>
            <a:ext cx="3886319" cy="1152092"/>
          </a:xfrm>
          <a:prstGeom prst="wedgeRoundRectCallout">
            <a:avLst>
              <a:gd name="adj1" fmla="val -1331"/>
              <a:gd name="adj2" fmla="val 877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extraction, schema alignment, entity resolution, data validation, data cleaning, outlier detection, missing value imputation, semantic type detection, data augmentation, feature selection, feature engineering, feature transformations </a:t>
            </a:r>
          </a:p>
        </p:txBody>
      </p:sp>
      <p:sp>
        <p:nvSpPr>
          <p:cNvPr id="29" name="Chevron 33">
            <a:extLst>
              <a:ext uri="{FF2B5EF4-FFF2-40B4-BE49-F238E27FC236}">
                <a16:creationId xmlns:a16="http://schemas.microsoft.com/office/drawing/2014/main" id="{E790E32A-5D29-3D76-E3AE-05096311CD20}"/>
              </a:ext>
            </a:extLst>
          </p:cNvPr>
          <p:cNvSpPr/>
          <p:nvPr/>
        </p:nvSpPr>
        <p:spPr>
          <a:xfrm>
            <a:off x="2450362" y="2992963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17CAEE-D7B6-F346-E1FB-AED603A976C6}"/>
              </a:ext>
            </a:extLst>
          </p:cNvPr>
          <p:cNvSpPr txBox="1"/>
          <p:nvPr/>
        </p:nvSpPr>
        <p:spPr>
          <a:xfrm>
            <a:off x="5854317" y="357534"/>
            <a:ext cx="40148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Data-centric View: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Application/workload/system perspectives</a:t>
            </a:r>
          </a:p>
        </p:txBody>
      </p:sp>
    </p:spTree>
    <p:extLst>
      <p:ext uri="{BB962C8B-B14F-4D97-AF65-F5344CB8AC3E}">
        <p14:creationId xmlns:p14="http://schemas.microsoft.com/office/powerpoint/2010/main" val="40881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6408</Words>
  <Application>Microsoft Office PowerPoint</Application>
  <PresentationFormat>Widescreen</PresentationFormat>
  <Paragraphs>1119</Paragraphs>
  <Slides>55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ＭＳ Ｐゴシック</vt:lpstr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- 13 Distributed Machine Learning Systems</dc:title>
  <dc:creator>Matthias Boehm</dc:creator>
  <cp:lastModifiedBy>Matthias Boehm</cp:lastModifiedBy>
  <cp:revision>856</cp:revision>
  <cp:lastPrinted>2021-03-24T16:10:50Z</cp:lastPrinted>
  <dcterms:created xsi:type="dcterms:W3CDTF">2023-02-25T13:39:16Z</dcterms:created>
  <dcterms:modified xsi:type="dcterms:W3CDTF">2026-01-29T16:50:24Z</dcterms:modified>
</cp:coreProperties>
</file>