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25"/>
  </p:notesMasterIdLst>
  <p:sldIdLst>
    <p:sldId id="359" r:id="rId3"/>
    <p:sldId id="387" r:id="rId4"/>
    <p:sldId id="484" r:id="rId5"/>
    <p:sldId id="388" r:id="rId6"/>
    <p:sldId id="423" r:id="rId7"/>
    <p:sldId id="463" r:id="rId8"/>
    <p:sldId id="464" r:id="rId9"/>
    <p:sldId id="462" r:id="rId10"/>
    <p:sldId id="449" r:id="rId11"/>
    <p:sldId id="354" r:id="rId12"/>
    <p:sldId id="455" r:id="rId13"/>
    <p:sldId id="456" r:id="rId14"/>
    <p:sldId id="457" r:id="rId15"/>
    <p:sldId id="458" r:id="rId16"/>
    <p:sldId id="459" r:id="rId17"/>
    <p:sldId id="460" r:id="rId18"/>
    <p:sldId id="461" r:id="rId19"/>
    <p:sldId id="465" r:id="rId20"/>
    <p:sldId id="450" r:id="rId21"/>
    <p:sldId id="467" r:id="rId22"/>
    <p:sldId id="452" r:id="rId23"/>
    <p:sldId id="453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000000"/>
    <a:srgbClr val="7889FB"/>
    <a:srgbClr val="49CB40"/>
    <a:srgbClr val="FF6C00"/>
    <a:srgbClr val="1F90CC"/>
    <a:srgbClr val="9013FE"/>
    <a:srgbClr val="434343"/>
    <a:srgbClr val="C40E02"/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2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13.10.2025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04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04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PPDS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2025/26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01 Kickoff and Introduction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mboehm7.github.io/teaching/ws2526_ppds/index.ht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mr6fy476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AwAn@dams.tu-berlin.de" TargetMode="External"/><Relationship Id="rId3" Type="http://schemas.openxmlformats.org/officeDocument/2006/relationships/image" Target="../media/image8.png"/><Relationship Id="rId7" Type="http://schemas.openxmlformats.org/officeDocument/2006/relationships/hyperlink" Target="mailto:eecs-TB-awareness@win.tu-berlin.de" TargetMode="External"/><Relationship Id="rId2" Type="http://schemas.openxmlformats.org/officeDocument/2006/relationships/hyperlink" Target="https://www.tu.berlin/eecs/awan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 err="1">
                <a:solidFill>
                  <a:schemeClr val="bg1"/>
                </a:solidFill>
                <a:cs typeface="Arial" panose="020B0604020202020204" pitchFamily="34" charset="0"/>
              </a:rPr>
              <a:t>Programmierpraktikum</a:t>
            </a: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n-US" sz="4500" b="1" dirty="0" err="1">
                <a:solidFill>
                  <a:schemeClr val="bg1"/>
                </a:solidFill>
                <a:cs typeface="Arial" panose="020B0604020202020204" pitchFamily="34" charset="0"/>
              </a:rPr>
              <a:t>Datensysteme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01 Kickoff and Introduction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Oct 11,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13C5CE-83A0-B44C-9181-4118DEE6BC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Since 09/2022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University professor for Big Data Engineering (DAMS)</a:t>
            </a:r>
          </a:p>
          <a:p>
            <a:pPr lvl="5"/>
            <a:endParaRPr lang="en-US" sz="700" dirty="0"/>
          </a:p>
          <a:p>
            <a:r>
              <a:rPr lang="en-US" dirty="0"/>
              <a:t>2018-2022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 + research area manager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 </a:t>
            </a:r>
            <a:r>
              <a:rPr lang="en-US" dirty="0">
                <a:solidFill>
                  <a:schemeClr val="tx1"/>
                </a:solidFill>
              </a:rPr>
              <a:t>(DAMS),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 &amp; DAPHNE</a:t>
            </a:r>
          </a:p>
          <a:p>
            <a:pPr lvl="5"/>
            <a:endParaRPr lang="en-US" sz="700" dirty="0">
              <a:solidFill>
                <a:schemeClr val="tx1"/>
              </a:solidFill>
            </a:endParaRPr>
          </a:p>
          <a:p>
            <a:r>
              <a:rPr lang="en-US" dirty="0"/>
              <a:t>2012-2018 IBM Research – Almaden</a:t>
            </a:r>
            <a:r>
              <a:rPr lang="en-US" b="0" dirty="0"/>
              <a:t>, CA,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5"/>
            <a:endParaRPr lang="en-US" sz="700" dirty="0"/>
          </a:p>
          <a:p>
            <a:r>
              <a:rPr lang="en-US" dirty="0"/>
              <a:t>2007-2011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Time series forecasting / in-memory indexing &amp; query processing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BDE21-4AC1-EB4D-9875-252AE5A899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About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9D0C0-8A92-24C8-BDC8-C61851E0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67" y="3526759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FD4D6-3879-1DCD-4BE3-5F9682E22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78" y="4576195"/>
            <a:ext cx="1962723" cy="568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B32D7-B892-10D8-86C1-BB689602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68" y="2000483"/>
            <a:ext cx="1828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197A1-C91C-34D8-E9A5-3DD79203F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33"/>
          <a:stretch/>
        </p:blipFill>
        <p:spPr>
          <a:xfrm>
            <a:off x="8732430" y="2835639"/>
            <a:ext cx="956140" cy="40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83CE3-01F6-780F-3636-084480F58442}"/>
              </a:ext>
            </a:extLst>
          </p:cNvPr>
          <p:cNvSpPr txBox="1"/>
          <p:nvPr/>
        </p:nvSpPr>
        <p:spPr>
          <a:xfrm>
            <a:off x="8477096" y="5150805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16B02-1556-CCA6-471A-D2296184F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225" y="1225295"/>
            <a:ext cx="1850956" cy="6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5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34F7D-DBA5-E5F7-DF65-FE1C10E53D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History 1970/1980s </a:t>
            </a:r>
            <a:br>
              <a:rPr lang="en-US" dirty="0"/>
            </a:br>
            <a:r>
              <a:rPr lang="en-US" dirty="0"/>
              <a:t>Relational Database Systems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A49D5F-5E05-5316-0E02-30743E104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23" y="1680274"/>
            <a:ext cx="1982430" cy="1612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DE9604-FF0E-0D1D-C17E-33A58B81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291" y="4369490"/>
            <a:ext cx="1286256" cy="14148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F2199C-C00E-1DA0-CD85-A00BDFA5B9E0}"/>
              </a:ext>
            </a:extLst>
          </p:cNvPr>
          <p:cNvSpPr/>
          <p:nvPr/>
        </p:nvSpPr>
        <p:spPr>
          <a:xfrm>
            <a:off x="6003546" y="4268185"/>
            <a:ext cx="3815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Edgar F. “Ted”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Codd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@ IBM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Research 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Turing Award ‘81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6EFA9-7515-F95B-4D21-5ADDE25B2F88}"/>
              </a:ext>
            </a:extLst>
          </p:cNvPr>
          <p:cNvSpPr txBox="1"/>
          <p:nvPr/>
        </p:nvSpPr>
        <p:spPr>
          <a:xfrm>
            <a:off x="4653407" y="3833042"/>
            <a:ext cx="270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Relational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555DA7-B81A-B1F8-16F8-DF27B2B8888C}"/>
              </a:ext>
            </a:extLst>
          </p:cNvPr>
          <p:cNvSpPr txBox="1"/>
          <p:nvPr/>
        </p:nvSpPr>
        <p:spPr>
          <a:xfrm>
            <a:off x="4020397" y="1303484"/>
            <a:ext cx="86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92297C-BCFE-764D-64FE-4C99E21CFAF8}"/>
              </a:ext>
            </a:extLst>
          </p:cNvPr>
          <p:cNvSpPr txBox="1"/>
          <p:nvPr/>
        </p:nvSpPr>
        <p:spPr>
          <a:xfrm>
            <a:off x="2995835" y="2043512"/>
            <a:ext cx="2904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Ingres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@ UC Berkeley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Stonebraker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al.,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Turing Award ‘14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129CEB-87D3-6DA0-0D8A-B7EA7F5920B6}"/>
              </a:ext>
            </a:extLst>
          </p:cNvPr>
          <p:cNvSpPr txBox="1"/>
          <p:nvPr/>
        </p:nvSpPr>
        <p:spPr>
          <a:xfrm>
            <a:off x="6534622" y="202512"/>
            <a:ext cx="193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SQL Standard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(SQL-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D09F48-4397-A4ED-9449-FB2BF2BBEF94}"/>
              </a:ext>
            </a:extLst>
          </p:cNvPr>
          <p:cNvCxnSpPr>
            <a:stCxn id="15" idx="0"/>
            <a:endCxn id="14" idx="2"/>
          </p:cNvCxnSpPr>
          <p:nvPr/>
        </p:nvCxnSpPr>
        <p:spPr>
          <a:xfrm flipV="1">
            <a:off x="4447858" y="1672816"/>
            <a:ext cx="2872" cy="37069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D4138E-38CA-A5AA-992D-738A0153F5CA}"/>
              </a:ext>
            </a:extLst>
          </p:cNvPr>
          <p:cNvCxnSpPr>
            <a:stCxn id="13" idx="0"/>
            <a:endCxn id="15" idx="2"/>
          </p:cNvCxnSpPr>
          <p:nvPr/>
        </p:nvCxnSpPr>
        <p:spPr>
          <a:xfrm flipH="1" flipV="1">
            <a:off x="4447858" y="2966842"/>
            <a:ext cx="1558295" cy="86620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488ACDA-CEB7-489F-1873-A6207C801D71}"/>
              </a:ext>
            </a:extLst>
          </p:cNvPr>
          <p:cNvSpPr txBox="1"/>
          <p:nvPr/>
        </p:nvSpPr>
        <p:spPr>
          <a:xfrm>
            <a:off x="7241010" y="4978715"/>
            <a:ext cx="2959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[E. F. Codd: A Relational Model of Data for Large Shared Data Banks.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Comm. ACM 13(6),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1970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68A24A-2BE3-29C5-3D65-D5243096E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156" y="4402281"/>
            <a:ext cx="927745" cy="1200829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D353CA-308B-C7A5-BD80-85822C4AB5E5}"/>
              </a:ext>
            </a:extLst>
          </p:cNvPr>
          <p:cNvCxnSpPr>
            <a:stCxn id="24" idx="0"/>
            <a:endCxn id="16" idx="2"/>
          </p:cNvCxnSpPr>
          <p:nvPr/>
        </p:nvCxnSpPr>
        <p:spPr>
          <a:xfrm flipH="1" flipV="1">
            <a:off x="7504288" y="848843"/>
            <a:ext cx="1514" cy="23622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23B283-8FEF-34B4-FBEA-03EDFA3D12FF}"/>
              </a:ext>
            </a:extLst>
          </p:cNvPr>
          <p:cNvSpPr txBox="1"/>
          <p:nvPr/>
        </p:nvSpPr>
        <p:spPr>
          <a:xfrm>
            <a:off x="3083053" y="3253045"/>
            <a:ext cx="191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Tuple Calculus</a:t>
            </a:r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1FFE5C9F-67E4-3D9B-5845-7040C3D30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386" y="1558294"/>
            <a:ext cx="2008370" cy="16127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4EF0CA-04A4-777B-E55A-CFB08F02FD21}"/>
              </a:ext>
            </a:extLst>
          </p:cNvPr>
          <p:cNvSpPr txBox="1"/>
          <p:nvPr/>
        </p:nvSpPr>
        <p:spPr>
          <a:xfrm>
            <a:off x="6907916" y="1085066"/>
            <a:ext cx="119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A581AC-C382-BD32-FB1D-A5F2EBC14742}"/>
              </a:ext>
            </a:extLst>
          </p:cNvPr>
          <p:cNvSpPr txBox="1"/>
          <p:nvPr/>
        </p:nvSpPr>
        <p:spPr>
          <a:xfrm>
            <a:off x="6327607" y="1768567"/>
            <a:ext cx="2364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System 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@ IBM Research –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Almaden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(Jim Gray et al.,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Turing Award ‘98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775168E-7519-2B08-F78A-963F0977F7B3}"/>
              </a:ext>
            </a:extLst>
          </p:cNvPr>
          <p:cNvCxnSpPr>
            <a:stCxn id="25" idx="0"/>
            <a:endCxn id="24" idx="2"/>
          </p:cNvCxnSpPr>
          <p:nvPr/>
        </p:nvCxnSpPr>
        <p:spPr>
          <a:xfrm flipH="1" flipV="1">
            <a:off x="7505802" y="1454398"/>
            <a:ext cx="3927" cy="31416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525D9DE-0BF7-2A23-96FA-BE40751E2171}"/>
              </a:ext>
            </a:extLst>
          </p:cNvPr>
          <p:cNvCxnSpPr>
            <a:stCxn id="13" idx="0"/>
            <a:endCxn id="25" idx="2"/>
          </p:cNvCxnSpPr>
          <p:nvPr/>
        </p:nvCxnSpPr>
        <p:spPr>
          <a:xfrm flipV="1">
            <a:off x="6006153" y="2968896"/>
            <a:ext cx="1503576" cy="86414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08369D9-43AC-B4C0-8501-DBA3BA699B0B}"/>
              </a:ext>
            </a:extLst>
          </p:cNvPr>
          <p:cNvSpPr txBox="1"/>
          <p:nvPr/>
        </p:nvSpPr>
        <p:spPr>
          <a:xfrm>
            <a:off x="6840422" y="3248576"/>
            <a:ext cx="25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Relational Algebra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3C1201-750D-959E-14F9-AEF8EEA4CC5D}"/>
              </a:ext>
            </a:extLst>
          </p:cNvPr>
          <p:cNvSpPr/>
          <p:nvPr/>
        </p:nvSpPr>
        <p:spPr>
          <a:xfrm>
            <a:off x="1645492" y="4413696"/>
            <a:ext cx="31964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Independence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(physical data independence)</a:t>
            </a:r>
          </a:p>
          <a:p>
            <a:pPr marL="36576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Ordering Dependence</a:t>
            </a:r>
          </a:p>
          <a:p>
            <a:pPr marL="36576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Indexing Dependence</a:t>
            </a:r>
          </a:p>
          <a:p>
            <a:pPr marL="36576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Access Path Dependence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9170F8-326E-0450-B127-3A5BE86F0191}"/>
              </a:ext>
            </a:extLst>
          </p:cNvPr>
          <p:cNvSpPr txBox="1"/>
          <p:nvPr/>
        </p:nvSpPr>
        <p:spPr>
          <a:xfrm>
            <a:off x="8687328" y="213682"/>
            <a:ext cx="1856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Oracle, IBM DB2, Informix, Sybase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MS SQL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710394E-0647-4F0A-9F7F-8267EA906A30}"/>
              </a:ext>
            </a:extLst>
          </p:cNvPr>
          <p:cNvCxnSpPr>
            <a:stCxn id="14" idx="3"/>
            <a:endCxn id="24" idx="1"/>
          </p:cNvCxnSpPr>
          <p:nvPr/>
        </p:nvCxnSpPr>
        <p:spPr>
          <a:xfrm flipV="1">
            <a:off x="4881063" y="1269732"/>
            <a:ext cx="2026853" cy="218418"/>
          </a:xfrm>
          <a:prstGeom prst="straightConnector1">
            <a:avLst/>
          </a:prstGeom>
          <a:ln w="19050">
            <a:solidFill>
              <a:srgbClr val="7889FB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95F89624-0552-C9E1-2E28-2C243D1B1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57402"/>
              </p:ext>
            </p:extLst>
          </p:nvPr>
        </p:nvGraphicFramePr>
        <p:xfrm>
          <a:off x="5669139" y="2718092"/>
          <a:ext cx="62484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6350739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9114558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41330353"/>
                    </a:ext>
                  </a:extLst>
                </a:gridCol>
              </a:tblGrid>
              <a:tr h="183562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258298"/>
                  </a:ext>
                </a:extLst>
              </a:tr>
              <a:tr h="183562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045393"/>
                  </a:ext>
                </a:extLst>
              </a:tr>
              <a:tr h="183562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927709"/>
                  </a:ext>
                </a:extLst>
              </a:tr>
              <a:tr h="183562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174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8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  <p:bldP spid="24" grpId="0"/>
      <p:bldP spid="25" grpId="0"/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A4024-1AFE-8E04-8DE3-00E63023FC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Success of SQL / Relational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3810BB-06AD-D902-76AF-BC8C8114D979}"/>
              </a:ext>
            </a:extLst>
          </p:cNvPr>
          <p:cNvSpPr txBox="1"/>
          <p:nvPr/>
        </p:nvSpPr>
        <p:spPr>
          <a:xfrm>
            <a:off x="467052" y="983566"/>
            <a:ext cx="43269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Query:</a:t>
            </a:r>
            <a:endParaRPr lang="en-US" sz="1600" b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SELECT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O_OID, 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sum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L_Price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FROM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Orders,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Lineitem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Customer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WHERE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O_OID = L_OID 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AND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O_CID = C_CID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AND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O_Odate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&gt;= ‘2018-11-14’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AND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C_Msegment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‘AUTOMOBILE’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GROUP BY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O_OID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D96C5-70DB-9163-8DF1-90D7784960C4}"/>
              </a:ext>
            </a:extLst>
          </p:cNvPr>
          <p:cNvSpPr txBox="1"/>
          <p:nvPr/>
        </p:nvSpPr>
        <p:spPr>
          <a:xfrm>
            <a:off x="5375384" y="573000"/>
            <a:ext cx="197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#1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Declarative: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not how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5E9FA-C1D6-C19A-F9A6-EC3B40848026}"/>
              </a:ext>
            </a:extLst>
          </p:cNvPr>
          <p:cNvSpPr txBox="1"/>
          <p:nvPr/>
        </p:nvSpPr>
        <p:spPr>
          <a:xfrm>
            <a:off x="7775919" y="590544"/>
            <a:ext cx="1941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#2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Flexibility: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closure property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composability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557AEDA-7AB3-D593-891E-B4F4725FB72A}"/>
              </a:ext>
            </a:extLst>
          </p:cNvPr>
          <p:cNvCxnSpPr>
            <a:cxnSpLocks/>
          </p:cNvCxnSpPr>
          <p:nvPr/>
        </p:nvCxnSpPr>
        <p:spPr>
          <a:xfrm>
            <a:off x="3892542" y="1331815"/>
            <a:ext cx="4705184" cy="59116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65DFD96-4976-0813-7360-074C4D4FBDB8}"/>
              </a:ext>
            </a:extLst>
          </p:cNvPr>
          <p:cNvSpPr txBox="1"/>
          <p:nvPr/>
        </p:nvSpPr>
        <p:spPr>
          <a:xfrm>
            <a:off x="7983412" y="1731820"/>
            <a:ext cx="361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Logical Query Plans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7B3ECC-D989-33A3-C211-0BEB5168EF1D}"/>
              </a:ext>
            </a:extLst>
          </p:cNvPr>
          <p:cNvGrpSpPr/>
          <p:nvPr/>
        </p:nvGrpSpPr>
        <p:grpSpPr>
          <a:xfrm>
            <a:off x="9282745" y="2600535"/>
            <a:ext cx="2175125" cy="2955434"/>
            <a:chOff x="6953952" y="3223968"/>
            <a:chExt cx="2175125" cy="2955434"/>
          </a:xfrm>
        </p:grpSpPr>
        <p:sp>
          <p:nvSpPr>
            <p:cNvPr id="10" name="Textfeld 45">
              <a:extLst>
                <a:ext uri="{FF2B5EF4-FFF2-40B4-BE49-F238E27FC236}">
                  <a16:creationId xmlns:a16="http://schemas.microsoft.com/office/drawing/2014/main" id="{FD4328F2-69B8-01A5-BB99-79A866F45593}"/>
                </a:ext>
              </a:extLst>
            </p:cNvPr>
            <p:cNvSpPr txBox="1"/>
            <p:nvPr/>
          </p:nvSpPr>
          <p:spPr>
            <a:xfrm>
              <a:off x="7601260" y="3405168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b="0" dirty="0">
                  <a:latin typeface="Consolas" panose="020B0609020204030204" pitchFamily="49" charset="0"/>
                </a:rPr>
                <a:t>Γ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11" name="Gerade Verbindung 50">
              <a:extLst>
                <a:ext uri="{FF2B5EF4-FFF2-40B4-BE49-F238E27FC236}">
                  <a16:creationId xmlns:a16="http://schemas.microsoft.com/office/drawing/2014/main" id="{BD0F9A6E-BECB-7F9E-9091-10CF80B6AD9A}"/>
                </a:ext>
              </a:extLst>
            </p:cNvPr>
            <p:cNvCxnSpPr>
              <a:stCxn id="10" idx="0"/>
            </p:cNvCxnSpPr>
            <p:nvPr/>
          </p:nvCxnSpPr>
          <p:spPr>
            <a:xfrm flipV="1">
              <a:off x="7877723" y="3223968"/>
              <a:ext cx="0" cy="1812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45">
              <a:extLst>
                <a:ext uri="{FF2B5EF4-FFF2-40B4-BE49-F238E27FC236}">
                  <a16:creationId xmlns:a16="http://schemas.microsoft.com/office/drawing/2014/main" id="{CA1A7217-13E4-1701-B09C-A7AC75A2E0D3}"/>
                </a:ext>
              </a:extLst>
            </p:cNvPr>
            <p:cNvSpPr txBox="1"/>
            <p:nvPr/>
          </p:nvSpPr>
          <p:spPr>
            <a:xfrm>
              <a:off x="7602829" y="3896933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13" name="Gerade Verbindung 50">
              <a:extLst>
                <a:ext uri="{FF2B5EF4-FFF2-40B4-BE49-F238E27FC236}">
                  <a16:creationId xmlns:a16="http://schemas.microsoft.com/office/drawing/2014/main" id="{B642B543-9F6A-8AA4-7CCF-CBD24318DC5F}"/>
                </a:ext>
              </a:extLst>
            </p:cNvPr>
            <p:cNvCxnSpPr>
              <a:stCxn id="12" idx="0"/>
              <a:endCxn id="10" idx="2"/>
            </p:cNvCxnSpPr>
            <p:nvPr/>
          </p:nvCxnSpPr>
          <p:spPr>
            <a:xfrm flipH="1" flipV="1">
              <a:off x="7877723" y="3712945"/>
              <a:ext cx="1569" cy="183988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45">
              <a:extLst>
                <a:ext uri="{FF2B5EF4-FFF2-40B4-BE49-F238E27FC236}">
                  <a16:creationId xmlns:a16="http://schemas.microsoft.com/office/drawing/2014/main" id="{4FEC8913-09DA-1A08-696A-AF4B0929FA37}"/>
                </a:ext>
              </a:extLst>
            </p:cNvPr>
            <p:cNvSpPr txBox="1"/>
            <p:nvPr/>
          </p:nvSpPr>
          <p:spPr>
            <a:xfrm>
              <a:off x="7601260" y="4895947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sp>
          <p:nvSpPr>
            <p:cNvPr id="15" name="Textfeld 45">
              <a:extLst>
                <a:ext uri="{FF2B5EF4-FFF2-40B4-BE49-F238E27FC236}">
                  <a16:creationId xmlns:a16="http://schemas.microsoft.com/office/drawing/2014/main" id="{3C3D5248-3658-0D67-D171-AE7E26DECC42}"/>
                </a:ext>
              </a:extLst>
            </p:cNvPr>
            <p:cNvSpPr txBox="1"/>
            <p:nvPr/>
          </p:nvSpPr>
          <p:spPr>
            <a:xfrm>
              <a:off x="7604399" y="4398125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16" name="Gerade Verbindung 50">
              <a:extLst>
                <a:ext uri="{FF2B5EF4-FFF2-40B4-BE49-F238E27FC236}">
                  <a16:creationId xmlns:a16="http://schemas.microsoft.com/office/drawing/2014/main" id="{5E8DA6EB-E030-4001-7033-DC676CE3AD14}"/>
                </a:ext>
              </a:extLst>
            </p:cNvPr>
            <p:cNvCxnSpPr>
              <a:stCxn id="15" idx="0"/>
              <a:endCxn id="12" idx="2"/>
            </p:cNvCxnSpPr>
            <p:nvPr/>
          </p:nvCxnSpPr>
          <p:spPr>
            <a:xfrm flipH="1" flipV="1">
              <a:off x="7879292" y="4204710"/>
              <a:ext cx="1570" cy="193415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50">
              <a:extLst>
                <a:ext uri="{FF2B5EF4-FFF2-40B4-BE49-F238E27FC236}">
                  <a16:creationId xmlns:a16="http://schemas.microsoft.com/office/drawing/2014/main" id="{B109F571-5108-D884-CD65-5853A87B0EDA}"/>
                </a:ext>
              </a:extLst>
            </p:cNvPr>
            <p:cNvCxnSpPr>
              <a:stCxn id="14" idx="0"/>
              <a:endCxn id="15" idx="2"/>
            </p:cNvCxnSpPr>
            <p:nvPr/>
          </p:nvCxnSpPr>
          <p:spPr>
            <a:xfrm flipV="1">
              <a:off x="7877723" y="4705902"/>
              <a:ext cx="3139" cy="190045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45">
              <a:extLst>
                <a:ext uri="{FF2B5EF4-FFF2-40B4-BE49-F238E27FC236}">
                  <a16:creationId xmlns:a16="http://schemas.microsoft.com/office/drawing/2014/main" id="{D8729813-5E26-E556-2F64-B392C267BB8E}"/>
                </a:ext>
              </a:extLst>
            </p:cNvPr>
            <p:cNvSpPr txBox="1"/>
            <p:nvPr/>
          </p:nvSpPr>
          <p:spPr>
            <a:xfrm>
              <a:off x="7272892" y="5378288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19" name="Gerade Verbindung 50">
              <a:extLst>
                <a:ext uri="{FF2B5EF4-FFF2-40B4-BE49-F238E27FC236}">
                  <a16:creationId xmlns:a16="http://schemas.microsoft.com/office/drawing/2014/main" id="{8708EF08-69DF-2510-AA2D-E62E1F25BB9B}"/>
                </a:ext>
              </a:extLst>
            </p:cNvPr>
            <p:cNvCxnSpPr>
              <a:stCxn id="18" idx="0"/>
            </p:cNvCxnSpPr>
            <p:nvPr/>
          </p:nvCxnSpPr>
          <p:spPr>
            <a:xfrm flipV="1">
              <a:off x="7549355" y="5203724"/>
              <a:ext cx="190054" cy="17456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45">
              <a:extLst>
                <a:ext uri="{FF2B5EF4-FFF2-40B4-BE49-F238E27FC236}">
                  <a16:creationId xmlns:a16="http://schemas.microsoft.com/office/drawing/2014/main" id="{487185DC-4970-5722-981B-624300447C94}"/>
                </a:ext>
              </a:extLst>
            </p:cNvPr>
            <p:cNvSpPr txBox="1"/>
            <p:nvPr/>
          </p:nvSpPr>
          <p:spPr>
            <a:xfrm>
              <a:off x="7887205" y="5379858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C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21" name="Gerade Verbindung 50">
              <a:extLst>
                <a:ext uri="{FF2B5EF4-FFF2-40B4-BE49-F238E27FC236}">
                  <a16:creationId xmlns:a16="http://schemas.microsoft.com/office/drawing/2014/main" id="{20C9ED00-886C-44F7-5F4B-8053913B6FCA}"/>
                </a:ext>
              </a:extLst>
            </p:cNvPr>
            <p:cNvCxnSpPr>
              <a:stCxn id="20" idx="0"/>
            </p:cNvCxnSpPr>
            <p:nvPr/>
          </p:nvCxnSpPr>
          <p:spPr>
            <a:xfrm flipH="1" flipV="1">
              <a:off x="7997018" y="5203887"/>
              <a:ext cx="166650" cy="175971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0D952AB-E4C1-3FA6-9FEE-C8ADFF504554}"/>
                </a:ext>
              </a:extLst>
            </p:cNvPr>
            <p:cNvSpPr/>
            <p:nvPr/>
          </p:nvSpPr>
          <p:spPr>
            <a:xfrm>
              <a:off x="7923334" y="4529952"/>
              <a:ext cx="10342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</a:rPr>
                <a:t>AUTOMOBILE</a:t>
              </a:r>
              <a:endParaRPr lang="en-US" sz="12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397930-2A14-59AF-168D-20F7FA757F7F}"/>
                </a:ext>
              </a:extLst>
            </p:cNvPr>
            <p:cNvSpPr/>
            <p:nvPr/>
          </p:nvSpPr>
          <p:spPr>
            <a:xfrm>
              <a:off x="7924901" y="3994191"/>
              <a:ext cx="12041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</a:rPr>
                <a:t>&gt;=2018-11-14</a:t>
              </a:r>
              <a:endParaRPr lang="en-US" sz="12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A8DCF5-6FD5-B4F3-756E-9DF6A8401A8A}"/>
                </a:ext>
              </a:extLst>
            </p:cNvPr>
            <p:cNvSpPr/>
            <p:nvPr/>
          </p:nvSpPr>
          <p:spPr>
            <a:xfrm>
              <a:off x="7926470" y="3505566"/>
              <a:ext cx="10342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</a:rPr>
                <a:t>sum(Price)</a:t>
              </a:r>
              <a:endParaRPr lang="en-US" sz="1200" dirty="0"/>
            </a:p>
          </p:txBody>
        </p:sp>
        <p:sp>
          <p:nvSpPr>
            <p:cNvPr id="25" name="Textfeld 45">
              <a:extLst>
                <a:ext uri="{FF2B5EF4-FFF2-40B4-BE49-F238E27FC236}">
                  <a16:creationId xmlns:a16="http://schemas.microsoft.com/office/drawing/2014/main" id="{34A645B9-BB9A-E79E-D195-50AAD9D9FD53}"/>
                </a:ext>
              </a:extLst>
            </p:cNvPr>
            <p:cNvSpPr txBox="1"/>
            <p:nvPr/>
          </p:nvSpPr>
          <p:spPr>
            <a:xfrm>
              <a:off x="6953952" y="5870055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O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26" name="Gerade Verbindung 50">
              <a:extLst>
                <a:ext uri="{FF2B5EF4-FFF2-40B4-BE49-F238E27FC236}">
                  <a16:creationId xmlns:a16="http://schemas.microsoft.com/office/drawing/2014/main" id="{A955AB4D-02BC-712D-2577-908B2377B44B}"/>
                </a:ext>
              </a:extLst>
            </p:cNvPr>
            <p:cNvCxnSpPr>
              <a:stCxn id="25" idx="0"/>
            </p:cNvCxnSpPr>
            <p:nvPr/>
          </p:nvCxnSpPr>
          <p:spPr>
            <a:xfrm flipV="1">
              <a:off x="7230415" y="5695491"/>
              <a:ext cx="190054" cy="17456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45">
              <a:extLst>
                <a:ext uri="{FF2B5EF4-FFF2-40B4-BE49-F238E27FC236}">
                  <a16:creationId xmlns:a16="http://schemas.microsoft.com/office/drawing/2014/main" id="{64F421BA-709E-9BAC-41BC-99600FC01BD2}"/>
                </a:ext>
              </a:extLst>
            </p:cNvPr>
            <p:cNvSpPr txBox="1"/>
            <p:nvPr/>
          </p:nvSpPr>
          <p:spPr>
            <a:xfrm>
              <a:off x="7568265" y="5871625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L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28" name="Gerade Verbindung 50">
              <a:extLst>
                <a:ext uri="{FF2B5EF4-FFF2-40B4-BE49-F238E27FC236}">
                  <a16:creationId xmlns:a16="http://schemas.microsoft.com/office/drawing/2014/main" id="{0D0E3359-D7DC-7D5A-4C92-2E0B9BD5743C}"/>
                </a:ext>
              </a:extLst>
            </p:cNvPr>
            <p:cNvCxnSpPr>
              <a:stCxn id="27" idx="0"/>
            </p:cNvCxnSpPr>
            <p:nvPr/>
          </p:nvCxnSpPr>
          <p:spPr>
            <a:xfrm flipH="1" flipV="1">
              <a:off x="7678078" y="5695655"/>
              <a:ext cx="166650" cy="17597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151014-4D3C-3819-DDA9-3F708C551996}"/>
              </a:ext>
            </a:extLst>
          </p:cNvPr>
          <p:cNvGrpSpPr/>
          <p:nvPr/>
        </p:nvGrpSpPr>
        <p:grpSpPr>
          <a:xfrm>
            <a:off x="9329880" y="2138619"/>
            <a:ext cx="1809775" cy="3742450"/>
            <a:chOff x="6878537" y="2931733"/>
            <a:chExt cx="1809775" cy="374245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AAFE230-FDA0-4E87-2922-2F730025BB09}"/>
                </a:ext>
              </a:extLst>
            </p:cNvPr>
            <p:cNvSpPr txBox="1"/>
            <p:nvPr/>
          </p:nvSpPr>
          <p:spPr>
            <a:xfrm>
              <a:off x="6964866" y="4556177"/>
              <a:ext cx="69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4DB2841-6D67-04E5-E591-FE9156A17326}"/>
                </a:ext>
              </a:extLst>
            </p:cNvPr>
            <p:cNvSpPr txBox="1"/>
            <p:nvPr/>
          </p:nvSpPr>
          <p:spPr>
            <a:xfrm>
              <a:off x="6878537" y="4048699"/>
              <a:ext cx="78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0.001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6164A0-AC9F-BCAC-14AD-2917C2ECB695}"/>
                </a:ext>
              </a:extLst>
            </p:cNvPr>
            <p:cNvSpPr txBox="1"/>
            <p:nvPr/>
          </p:nvSpPr>
          <p:spPr>
            <a:xfrm>
              <a:off x="7993956" y="5509853"/>
              <a:ext cx="69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976DD9-7EE2-71F4-0F96-2D82A290E3CC}"/>
                </a:ext>
              </a:extLst>
            </p:cNvPr>
            <p:cNvSpPr txBox="1"/>
            <p:nvPr/>
          </p:nvSpPr>
          <p:spPr>
            <a:xfrm>
              <a:off x="7552468" y="5992195"/>
              <a:ext cx="69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55C8FA9-14B2-6155-1EA3-0E7B3751F411}"/>
                </a:ext>
              </a:extLst>
            </p:cNvPr>
            <p:cNvSpPr txBox="1"/>
            <p:nvPr/>
          </p:nvSpPr>
          <p:spPr>
            <a:xfrm>
              <a:off x="6891933" y="6304851"/>
              <a:ext cx="808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2DEBF-7A65-4D41-0465-49435594E825}"/>
                </a:ext>
              </a:extLst>
            </p:cNvPr>
            <p:cNvSpPr txBox="1"/>
            <p:nvPr/>
          </p:nvSpPr>
          <p:spPr>
            <a:xfrm>
              <a:off x="6955058" y="2931733"/>
              <a:ext cx="1634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C(P)=2.2G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C7B814-008C-E9C7-73AF-D9B567B5E89A}"/>
              </a:ext>
            </a:extLst>
          </p:cNvPr>
          <p:cNvGrpSpPr/>
          <p:nvPr/>
        </p:nvGrpSpPr>
        <p:grpSpPr>
          <a:xfrm>
            <a:off x="7951138" y="2856850"/>
            <a:ext cx="1575738" cy="2444815"/>
            <a:chOff x="4730792" y="3451782"/>
            <a:chExt cx="1575738" cy="2444815"/>
          </a:xfrm>
        </p:grpSpPr>
        <p:sp>
          <p:nvSpPr>
            <p:cNvPr id="37" name="Textfeld 45">
              <a:extLst>
                <a:ext uri="{FF2B5EF4-FFF2-40B4-BE49-F238E27FC236}">
                  <a16:creationId xmlns:a16="http://schemas.microsoft.com/office/drawing/2014/main" id="{E7C5903C-9C5C-B7A6-EDE8-5C03A991C876}"/>
                </a:ext>
              </a:extLst>
            </p:cNvPr>
            <p:cNvSpPr txBox="1"/>
            <p:nvPr/>
          </p:nvSpPr>
          <p:spPr>
            <a:xfrm>
              <a:off x="5378101" y="3632982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b="0" dirty="0">
                  <a:latin typeface="Consolas" panose="020B0609020204030204" pitchFamily="49" charset="0"/>
                </a:rPr>
                <a:t>Γ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38" name="Gerade Verbindung 50">
              <a:extLst>
                <a:ext uri="{FF2B5EF4-FFF2-40B4-BE49-F238E27FC236}">
                  <a16:creationId xmlns:a16="http://schemas.microsoft.com/office/drawing/2014/main" id="{1B3FDEE8-04A0-FE57-91D2-0EE333DA0D95}"/>
                </a:ext>
              </a:extLst>
            </p:cNvPr>
            <p:cNvCxnSpPr>
              <a:stCxn id="37" idx="0"/>
            </p:cNvCxnSpPr>
            <p:nvPr/>
          </p:nvCxnSpPr>
          <p:spPr>
            <a:xfrm flipV="1">
              <a:off x="5654564" y="3451782"/>
              <a:ext cx="0" cy="1812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0">
              <a:extLst>
                <a:ext uri="{FF2B5EF4-FFF2-40B4-BE49-F238E27FC236}">
                  <a16:creationId xmlns:a16="http://schemas.microsoft.com/office/drawing/2014/main" id="{509EF76F-B6EC-C3FF-2B3E-1E97683A6521}"/>
                </a:ext>
              </a:extLst>
            </p:cNvPr>
            <p:cNvCxnSpPr>
              <a:stCxn id="40" idx="0"/>
              <a:endCxn id="37" idx="2"/>
            </p:cNvCxnSpPr>
            <p:nvPr/>
          </p:nvCxnSpPr>
          <p:spPr>
            <a:xfrm flipV="1">
              <a:off x="5654564" y="3940759"/>
              <a:ext cx="0" cy="193185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feld 45">
              <a:extLst>
                <a:ext uri="{FF2B5EF4-FFF2-40B4-BE49-F238E27FC236}">
                  <a16:creationId xmlns:a16="http://schemas.microsoft.com/office/drawing/2014/main" id="{B14EBC94-6F63-9D1D-6B1E-A101CD6A20C7}"/>
                </a:ext>
              </a:extLst>
            </p:cNvPr>
            <p:cNvSpPr txBox="1"/>
            <p:nvPr/>
          </p:nvSpPr>
          <p:spPr>
            <a:xfrm>
              <a:off x="5378101" y="4133944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41" name="Gerade Verbindung 50">
              <a:extLst>
                <a:ext uri="{FF2B5EF4-FFF2-40B4-BE49-F238E27FC236}">
                  <a16:creationId xmlns:a16="http://schemas.microsoft.com/office/drawing/2014/main" id="{8AF0B8FD-DD6A-60E3-0D92-D2A38A5F3F15}"/>
                </a:ext>
              </a:extLst>
            </p:cNvPr>
            <p:cNvCxnSpPr>
              <a:stCxn id="45" idx="0"/>
              <a:endCxn id="52" idx="2"/>
            </p:cNvCxnSpPr>
            <p:nvPr/>
          </p:nvCxnSpPr>
          <p:spPr>
            <a:xfrm flipV="1">
              <a:off x="5010427" y="5408240"/>
              <a:ext cx="3172" cy="18058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5">
              <a:extLst>
                <a:ext uri="{FF2B5EF4-FFF2-40B4-BE49-F238E27FC236}">
                  <a16:creationId xmlns:a16="http://schemas.microsoft.com/office/drawing/2014/main" id="{28EDA485-F297-DE8D-038D-72F9006E540B}"/>
                </a:ext>
              </a:extLst>
            </p:cNvPr>
            <p:cNvSpPr txBox="1"/>
            <p:nvPr/>
          </p:nvSpPr>
          <p:spPr>
            <a:xfrm>
              <a:off x="5049733" y="4616285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43" name="Gerade Verbindung 50">
              <a:extLst>
                <a:ext uri="{FF2B5EF4-FFF2-40B4-BE49-F238E27FC236}">
                  <a16:creationId xmlns:a16="http://schemas.microsoft.com/office/drawing/2014/main" id="{C7D2B977-5797-BF6A-9AFE-A1C9C26B7DE4}"/>
                </a:ext>
              </a:extLst>
            </p:cNvPr>
            <p:cNvCxnSpPr>
              <a:stCxn id="42" idx="0"/>
            </p:cNvCxnSpPr>
            <p:nvPr/>
          </p:nvCxnSpPr>
          <p:spPr>
            <a:xfrm flipV="1">
              <a:off x="5326196" y="4441721"/>
              <a:ext cx="190054" cy="17456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0">
              <a:extLst>
                <a:ext uri="{FF2B5EF4-FFF2-40B4-BE49-F238E27FC236}">
                  <a16:creationId xmlns:a16="http://schemas.microsoft.com/office/drawing/2014/main" id="{8321045F-8000-40BE-E78C-B603ECFC8C65}"/>
                </a:ext>
              </a:extLst>
            </p:cNvPr>
            <p:cNvCxnSpPr>
              <a:stCxn id="48" idx="0"/>
            </p:cNvCxnSpPr>
            <p:nvPr/>
          </p:nvCxnSpPr>
          <p:spPr>
            <a:xfrm flipH="1" flipV="1">
              <a:off x="5791354" y="4430952"/>
              <a:ext cx="238713" cy="193188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feld 45">
              <a:extLst>
                <a:ext uri="{FF2B5EF4-FFF2-40B4-BE49-F238E27FC236}">
                  <a16:creationId xmlns:a16="http://schemas.microsoft.com/office/drawing/2014/main" id="{75C48B2C-9461-3219-2E00-CD6DAEBFAEF4}"/>
                </a:ext>
              </a:extLst>
            </p:cNvPr>
            <p:cNvSpPr txBox="1"/>
            <p:nvPr/>
          </p:nvSpPr>
          <p:spPr>
            <a:xfrm>
              <a:off x="4730792" y="5588820"/>
              <a:ext cx="559269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O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D5B4B300-C37E-D2D6-6021-0D77A96DFE4A}"/>
                </a:ext>
              </a:extLst>
            </p:cNvPr>
            <p:cNvSpPr txBox="1"/>
            <p:nvPr/>
          </p:nvSpPr>
          <p:spPr>
            <a:xfrm>
              <a:off x="5345106" y="5109622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L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47" name="Gerade Verbindung 50">
              <a:extLst>
                <a:ext uri="{FF2B5EF4-FFF2-40B4-BE49-F238E27FC236}">
                  <a16:creationId xmlns:a16="http://schemas.microsoft.com/office/drawing/2014/main" id="{FE0957F7-6AE6-7A28-DAF9-B0C2D62E3728}"/>
                </a:ext>
              </a:extLst>
            </p:cNvPr>
            <p:cNvCxnSpPr>
              <a:stCxn id="46" idx="0"/>
            </p:cNvCxnSpPr>
            <p:nvPr/>
          </p:nvCxnSpPr>
          <p:spPr>
            <a:xfrm flipH="1" flipV="1">
              <a:off x="5454919" y="4933652"/>
              <a:ext cx="166650" cy="17597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5">
              <a:extLst>
                <a:ext uri="{FF2B5EF4-FFF2-40B4-BE49-F238E27FC236}">
                  <a16:creationId xmlns:a16="http://schemas.microsoft.com/office/drawing/2014/main" id="{1FC8FA83-FA50-5D93-98BF-B86FDC922D10}"/>
                </a:ext>
              </a:extLst>
            </p:cNvPr>
            <p:cNvSpPr txBox="1"/>
            <p:nvPr/>
          </p:nvSpPr>
          <p:spPr>
            <a:xfrm>
              <a:off x="5753604" y="4624140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49" name="Textfeld 45">
              <a:extLst>
                <a:ext uri="{FF2B5EF4-FFF2-40B4-BE49-F238E27FC236}">
                  <a16:creationId xmlns:a16="http://schemas.microsoft.com/office/drawing/2014/main" id="{BAA765F6-185A-FCAB-4295-BAB190997F24}"/>
                </a:ext>
              </a:extLst>
            </p:cNvPr>
            <p:cNvSpPr txBox="1"/>
            <p:nvPr/>
          </p:nvSpPr>
          <p:spPr>
            <a:xfrm>
              <a:off x="5748888" y="5108051"/>
              <a:ext cx="557641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C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50" name="Gerade Verbindung 50">
              <a:extLst>
                <a:ext uri="{FF2B5EF4-FFF2-40B4-BE49-F238E27FC236}">
                  <a16:creationId xmlns:a16="http://schemas.microsoft.com/office/drawing/2014/main" id="{D73B49A9-984E-E967-5C3E-00A3DD3BD6B3}"/>
                </a:ext>
              </a:extLst>
            </p:cNvPr>
            <p:cNvCxnSpPr>
              <a:stCxn id="49" idx="0"/>
              <a:endCxn id="48" idx="2"/>
            </p:cNvCxnSpPr>
            <p:nvPr/>
          </p:nvCxnSpPr>
          <p:spPr>
            <a:xfrm flipV="1">
              <a:off x="6027709" y="4931917"/>
              <a:ext cx="2358" cy="17613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B04704E8-4400-98D4-AEF0-66405205CF3B}"/>
                </a:ext>
              </a:extLst>
            </p:cNvPr>
            <p:cNvCxnSpPr>
              <a:stCxn id="52" idx="0"/>
            </p:cNvCxnSpPr>
            <p:nvPr/>
          </p:nvCxnSpPr>
          <p:spPr>
            <a:xfrm flipV="1">
              <a:off x="5013599" y="4931917"/>
              <a:ext cx="164857" cy="168546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45">
              <a:extLst>
                <a:ext uri="{FF2B5EF4-FFF2-40B4-BE49-F238E27FC236}">
                  <a16:creationId xmlns:a16="http://schemas.microsoft.com/office/drawing/2014/main" id="{6E25A656-78FF-1110-2B86-00B22D4D653C}"/>
                </a:ext>
              </a:extLst>
            </p:cNvPr>
            <p:cNvSpPr txBox="1"/>
            <p:nvPr/>
          </p:nvSpPr>
          <p:spPr>
            <a:xfrm>
              <a:off x="4737136" y="5100463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EB58F8D-CA44-EEDA-7676-0839FB4450A5}"/>
              </a:ext>
            </a:extLst>
          </p:cNvPr>
          <p:cNvSpPr txBox="1"/>
          <p:nvPr/>
        </p:nvSpPr>
        <p:spPr>
          <a:xfrm>
            <a:off x="8065370" y="2214064"/>
            <a:ext cx="163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C(P)=1.32M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7DD934D-8F9B-06D9-C300-2A50C7F5F178}"/>
              </a:ext>
            </a:extLst>
          </p:cNvPr>
          <p:cNvGrpSpPr/>
          <p:nvPr/>
        </p:nvGrpSpPr>
        <p:grpSpPr>
          <a:xfrm>
            <a:off x="6510413" y="2858421"/>
            <a:ext cx="1581415" cy="2446384"/>
            <a:chOff x="3733123" y="3453351"/>
            <a:chExt cx="1581415" cy="2446384"/>
          </a:xfrm>
        </p:grpSpPr>
        <p:sp>
          <p:nvSpPr>
            <p:cNvPr id="55" name="Textfeld 45">
              <a:extLst>
                <a:ext uri="{FF2B5EF4-FFF2-40B4-BE49-F238E27FC236}">
                  <a16:creationId xmlns:a16="http://schemas.microsoft.com/office/drawing/2014/main" id="{A047F3D8-488C-8110-11EB-B49366DD35BC}"/>
                </a:ext>
              </a:extLst>
            </p:cNvPr>
            <p:cNvSpPr txBox="1"/>
            <p:nvPr/>
          </p:nvSpPr>
          <p:spPr>
            <a:xfrm>
              <a:off x="4380432" y="3634551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b="0" dirty="0">
                  <a:latin typeface="Consolas" panose="020B0609020204030204" pitchFamily="49" charset="0"/>
                </a:rPr>
                <a:t>Γ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56" name="Gerade Verbindung 50">
              <a:extLst>
                <a:ext uri="{FF2B5EF4-FFF2-40B4-BE49-F238E27FC236}">
                  <a16:creationId xmlns:a16="http://schemas.microsoft.com/office/drawing/2014/main" id="{62B0749D-865D-BE93-3FAE-35FE53BD549C}"/>
                </a:ext>
              </a:extLst>
            </p:cNvPr>
            <p:cNvCxnSpPr>
              <a:stCxn id="55" idx="0"/>
            </p:cNvCxnSpPr>
            <p:nvPr/>
          </p:nvCxnSpPr>
          <p:spPr>
            <a:xfrm flipV="1">
              <a:off x="4656895" y="3453351"/>
              <a:ext cx="0" cy="1812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0">
              <a:extLst>
                <a:ext uri="{FF2B5EF4-FFF2-40B4-BE49-F238E27FC236}">
                  <a16:creationId xmlns:a16="http://schemas.microsoft.com/office/drawing/2014/main" id="{805477A8-51F2-4491-F2D5-62DB7F9DBAD2}"/>
                </a:ext>
              </a:extLst>
            </p:cNvPr>
            <p:cNvCxnSpPr>
              <a:stCxn id="58" idx="0"/>
              <a:endCxn id="55" idx="2"/>
            </p:cNvCxnSpPr>
            <p:nvPr/>
          </p:nvCxnSpPr>
          <p:spPr>
            <a:xfrm flipV="1">
              <a:off x="4656895" y="3942328"/>
              <a:ext cx="0" cy="193185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feld 45">
              <a:extLst>
                <a:ext uri="{FF2B5EF4-FFF2-40B4-BE49-F238E27FC236}">
                  <a16:creationId xmlns:a16="http://schemas.microsoft.com/office/drawing/2014/main" id="{F10C5DF9-3B39-ACCF-2EDD-34ED0D2555E2}"/>
                </a:ext>
              </a:extLst>
            </p:cNvPr>
            <p:cNvSpPr txBox="1"/>
            <p:nvPr/>
          </p:nvSpPr>
          <p:spPr>
            <a:xfrm>
              <a:off x="4380432" y="4135513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59" name="Textfeld 45">
              <a:extLst>
                <a:ext uri="{FF2B5EF4-FFF2-40B4-BE49-F238E27FC236}">
                  <a16:creationId xmlns:a16="http://schemas.microsoft.com/office/drawing/2014/main" id="{522DE8D9-2852-DE53-C1D3-AD9D8D8A0AC9}"/>
                </a:ext>
              </a:extLst>
            </p:cNvPr>
            <p:cNvSpPr txBox="1"/>
            <p:nvPr/>
          </p:nvSpPr>
          <p:spPr>
            <a:xfrm>
              <a:off x="4052064" y="4617854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⋈</a:t>
              </a:r>
              <a:endParaRPr lang="de-DE" sz="2000" b="0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60" name="Gerade Verbindung 50">
              <a:extLst>
                <a:ext uri="{FF2B5EF4-FFF2-40B4-BE49-F238E27FC236}">
                  <a16:creationId xmlns:a16="http://schemas.microsoft.com/office/drawing/2014/main" id="{83E07BBB-9D14-3CDB-75DD-2253E266B1C1}"/>
                </a:ext>
              </a:extLst>
            </p:cNvPr>
            <p:cNvCxnSpPr>
              <a:stCxn id="59" idx="0"/>
            </p:cNvCxnSpPr>
            <p:nvPr/>
          </p:nvCxnSpPr>
          <p:spPr>
            <a:xfrm flipV="1">
              <a:off x="4328527" y="4443290"/>
              <a:ext cx="190054" cy="17456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50">
              <a:extLst>
                <a:ext uri="{FF2B5EF4-FFF2-40B4-BE49-F238E27FC236}">
                  <a16:creationId xmlns:a16="http://schemas.microsoft.com/office/drawing/2014/main" id="{6FBCF2F4-363B-F7C6-EA70-DA6FEC0151D9}"/>
                </a:ext>
              </a:extLst>
            </p:cNvPr>
            <p:cNvCxnSpPr/>
            <p:nvPr/>
          </p:nvCxnSpPr>
          <p:spPr>
            <a:xfrm flipH="1" flipV="1">
              <a:off x="4793685" y="4432521"/>
              <a:ext cx="238713" cy="193188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50">
              <a:extLst>
                <a:ext uri="{FF2B5EF4-FFF2-40B4-BE49-F238E27FC236}">
                  <a16:creationId xmlns:a16="http://schemas.microsoft.com/office/drawing/2014/main" id="{943D5AE3-573A-9FA1-4A83-D898254D1048}"/>
                </a:ext>
              </a:extLst>
            </p:cNvPr>
            <p:cNvCxnSpPr/>
            <p:nvPr/>
          </p:nvCxnSpPr>
          <p:spPr>
            <a:xfrm flipH="1" flipV="1">
              <a:off x="4457250" y="4935221"/>
              <a:ext cx="166650" cy="17597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50">
              <a:extLst>
                <a:ext uri="{FF2B5EF4-FFF2-40B4-BE49-F238E27FC236}">
                  <a16:creationId xmlns:a16="http://schemas.microsoft.com/office/drawing/2014/main" id="{9EBEEEC4-DB90-03CD-43A5-FA3BDF678CD4}"/>
                </a:ext>
              </a:extLst>
            </p:cNvPr>
            <p:cNvCxnSpPr/>
            <p:nvPr/>
          </p:nvCxnSpPr>
          <p:spPr>
            <a:xfrm flipV="1">
              <a:off x="4015930" y="4933486"/>
              <a:ext cx="164857" cy="168546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feld 45">
              <a:extLst>
                <a:ext uri="{FF2B5EF4-FFF2-40B4-BE49-F238E27FC236}">
                  <a16:creationId xmlns:a16="http://schemas.microsoft.com/office/drawing/2014/main" id="{61B285D5-31B4-00B7-BA3C-D56BC5F0ED95}"/>
                </a:ext>
              </a:extLst>
            </p:cNvPr>
            <p:cNvSpPr txBox="1"/>
            <p:nvPr/>
          </p:nvSpPr>
          <p:spPr>
            <a:xfrm>
              <a:off x="4761612" y="4631594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L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65" name="Gerade Verbindung 50">
              <a:extLst>
                <a:ext uri="{FF2B5EF4-FFF2-40B4-BE49-F238E27FC236}">
                  <a16:creationId xmlns:a16="http://schemas.microsoft.com/office/drawing/2014/main" id="{586D9527-940B-1B6B-0207-CF0AE8DE5A8F}"/>
                </a:ext>
              </a:extLst>
            </p:cNvPr>
            <p:cNvCxnSpPr>
              <a:stCxn id="66" idx="0"/>
              <a:endCxn id="67" idx="2"/>
            </p:cNvCxnSpPr>
            <p:nvPr/>
          </p:nvCxnSpPr>
          <p:spPr>
            <a:xfrm flipV="1">
              <a:off x="4012758" y="5409809"/>
              <a:ext cx="3172" cy="18058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feld 45">
              <a:extLst>
                <a:ext uri="{FF2B5EF4-FFF2-40B4-BE49-F238E27FC236}">
                  <a16:creationId xmlns:a16="http://schemas.microsoft.com/office/drawing/2014/main" id="{60A8FA0C-1A0F-A099-4DA3-49215EA8824F}"/>
                </a:ext>
              </a:extLst>
            </p:cNvPr>
            <p:cNvSpPr txBox="1"/>
            <p:nvPr/>
          </p:nvSpPr>
          <p:spPr>
            <a:xfrm>
              <a:off x="3733123" y="5590389"/>
              <a:ext cx="559269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O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67" name="Textfeld 45">
              <a:extLst>
                <a:ext uri="{FF2B5EF4-FFF2-40B4-BE49-F238E27FC236}">
                  <a16:creationId xmlns:a16="http://schemas.microsoft.com/office/drawing/2014/main" id="{5B246C28-C624-1E5B-1EB8-A70BCA784E00}"/>
                </a:ext>
              </a:extLst>
            </p:cNvPr>
            <p:cNvSpPr txBox="1"/>
            <p:nvPr/>
          </p:nvSpPr>
          <p:spPr>
            <a:xfrm>
              <a:off x="3739467" y="5102032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cxnSp>
          <p:nvCxnSpPr>
            <p:cNvPr id="68" name="Gerade Verbindung 50">
              <a:extLst>
                <a:ext uri="{FF2B5EF4-FFF2-40B4-BE49-F238E27FC236}">
                  <a16:creationId xmlns:a16="http://schemas.microsoft.com/office/drawing/2014/main" id="{19B6E072-7714-3177-F59B-FCE19ADE04AA}"/>
                </a:ext>
              </a:extLst>
            </p:cNvPr>
            <p:cNvCxnSpPr>
              <a:stCxn id="69" idx="0"/>
              <a:endCxn id="70" idx="2"/>
            </p:cNvCxnSpPr>
            <p:nvPr/>
          </p:nvCxnSpPr>
          <p:spPr>
            <a:xfrm flipV="1">
              <a:off x="4598793" y="5411378"/>
              <a:ext cx="3172" cy="18058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feld 45">
              <a:extLst>
                <a:ext uri="{FF2B5EF4-FFF2-40B4-BE49-F238E27FC236}">
                  <a16:creationId xmlns:a16="http://schemas.microsoft.com/office/drawing/2014/main" id="{377830D2-34B4-71E8-A165-5419EFD598FB}"/>
                </a:ext>
              </a:extLst>
            </p:cNvPr>
            <p:cNvSpPr txBox="1"/>
            <p:nvPr/>
          </p:nvSpPr>
          <p:spPr>
            <a:xfrm>
              <a:off x="4319158" y="5591958"/>
              <a:ext cx="559269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C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70" name="Textfeld 45">
              <a:extLst>
                <a:ext uri="{FF2B5EF4-FFF2-40B4-BE49-F238E27FC236}">
                  <a16:creationId xmlns:a16="http://schemas.microsoft.com/office/drawing/2014/main" id="{3F192D4F-5B37-DA25-E903-37A13B0DE502}"/>
                </a:ext>
              </a:extLst>
            </p:cNvPr>
            <p:cNvSpPr txBox="1"/>
            <p:nvPr/>
          </p:nvSpPr>
          <p:spPr>
            <a:xfrm>
              <a:off x="4325502" y="5103601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70CE050E-0361-DBB0-8330-419AD06C82F1}"/>
              </a:ext>
            </a:extLst>
          </p:cNvPr>
          <p:cNvSpPr txBox="1"/>
          <p:nvPr/>
        </p:nvSpPr>
        <p:spPr>
          <a:xfrm>
            <a:off x="6615213" y="2396506"/>
            <a:ext cx="163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C(P)=0.34M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E4ACA52-ACCD-6DE0-938A-0AB6A1E53936}"/>
              </a:ext>
            </a:extLst>
          </p:cNvPr>
          <p:cNvSpPr txBox="1"/>
          <p:nvPr/>
        </p:nvSpPr>
        <p:spPr>
          <a:xfrm>
            <a:off x="2580485" y="2868249"/>
            <a:ext cx="139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Physical Query Plan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416930F-2926-4CD2-8A78-F8A802FFF027}"/>
              </a:ext>
            </a:extLst>
          </p:cNvPr>
          <p:cNvSpPr txBox="1"/>
          <p:nvPr/>
        </p:nvSpPr>
        <p:spPr>
          <a:xfrm>
            <a:off x="4828807" y="5409127"/>
            <a:ext cx="324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#3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Optimization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327BC87-FDAB-C2E5-0EF4-4E936D1E8C1F}"/>
              </a:ext>
            </a:extLst>
          </p:cNvPr>
          <p:cNvGrpSpPr/>
          <p:nvPr/>
        </p:nvGrpSpPr>
        <p:grpSpPr>
          <a:xfrm>
            <a:off x="2482144" y="2950189"/>
            <a:ext cx="2775117" cy="2899456"/>
            <a:chOff x="485600" y="3714980"/>
            <a:chExt cx="2775117" cy="2899456"/>
          </a:xfrm>
        </p:grpSpPr>
        <p:cxnSp>
          <p:nvCxnSpPr>
            <p:cNvPr id="75" name="Gerade Verbindung 50">
              <a:extLst>
                <a:ext uri="{FF2B5EF4-FFF2-40B4-BE49-F238E27FC236}">
                  <a16:creationId xmlns:a16="http://schemas.microsoft.com/office/drawing/2014/main" id="{18683C52-0519-BD68-6FB4-4CE208CD6DF9}"/>
                </a:ext>
              </a:extLst>
            </p:cNvPr>
            <p:cNvCxnSpPr>
              <a:stCxn id="76" idx="0"/>
            </p:cNvCxnSpPr>
            <p:nvPr/>
          </p:nvCxnSpPr>
          <p:spPr>
            <a:xfrm flipV="1">
              <a:off x="2280544" y="3714980"/>
              <a:ext cx="0" cy="186108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feld 45">
              <a:extLst>
                <a:ext uri="{FF2B5EF4-FFF2-40B4-BE49-F238E27FC236}">
                  <a16:creationId xmlns:a16="http://schemas.microsoft.com/office/drawing/2014/main" id="{0E0E0243-13CE-E5FD-937B-20970F9A3E16}"/>
                </a:ext>
              </a:extLst>
            </p:cNvPr>
            <p:cNvSpPr txBox="1"/>
            <p:nvPr/>
          </p:nvSpPr>
          <p:spPr>
            <a:xfrm>
              <a:off x="1638777" y="3901088"/>
              <a:ext cx="1283533" cy="553998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  <a:t>Hash</a:t>
              </a:r>
              <a:b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</a:br>
              <a: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  <a:t>GrpJoin</a:t>
              </a:r>
              <a:endParaRPr lang="de-DE" b="1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77" name="Textfeld 45">
              <a:extLst>
                <a:ext uri="{FF2B5EF4-FFF2-40B4-BE49-F238E27FC236}">
                  <a16:creationId xmlns:a16="http://schemas.microsoft.com/office/drawing/2014/main" id="{761D27FF-D558-CDF4-6CE2-3092AB3CE84A}"/>
                </a:ext>
              </a:extLst>
            </p:cNvPr>
            <p:cNvSpPr txBox="1"/>
            <p:nvPr/>
          </p:nvSpPr>
          <p:spPr>
            <a:xfrm>
              <a:off x="1298945" y="4732447"/>
              <a:ext cx="96202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  <a:t>Hash</a:t>
              </a:r>
              <a:b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</a:br>
              <a:r>
                <a:rPr lang="de-DE" b="1" dirty="0">
                  <a:solidFill>
                    <a:schemeClr val="accent1"/>
                  </a:solidFill>
                  <a:latin typeface="Consolas" panose="020B0609020204030204" pitchFamily="49" charset="0"/>
                  <a:ea typeface="Sun-ExtA" pitchFamily="2" charset="-128"/>
                </a:rPr>
                <a:t>Join</a:t>
              </a:r>
              <a:endParaRPr lang="de-DE" b="1" baseline="-25000" dirty="0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78" name="Gerade Verbindung 50">
              <a:extLst>
                <a:ext uri="{FF2B5EF4-FFF2-40B4-BE49-F238E27FC236}">
                  <a16:creationId xmlns:a16="http://schemas.microsoft.com/office/drawing/2014/main" id="{84D93E48-5914-C7E1-A77F-F013716A3A1D}"/>
                </a:ext>
              </a:extLst>
            </p:cNvPr>
            <p:cNvCxnSpPr>
              <a:stCxn id="77" idx="0"/>
            </p:cNvCxnSpPr>
            <p:nvPr/>
          </p:nvCxnSpPr>
          <p:spPr>
            <a:xfrm flipV="1">
              <a:off x="1779958" y="4548555"/>
              <a:ext cx="213813" cy="183892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50">
              <a:extLst>
                <a:ext uri="{FF2B5EF4-FFF2-40B4-BE49-F238E27FC236}">
                  <a16:creationId xmlns:a16="http://schemas.microsoft.com/office/drawing/2014/main" id="{A3ECB030-2CE8-DE02-DCCB-7FF159168048}"/>
                </a:ext>
              </a:extLst>
            </p:cNvPr>
            <p:cNvCxnSpPr/>
            <p:nvPr/>
          </p:nvCxnSpPr>
          <p:spPr>
            <a:xfrm flipH="1" flipV="1">
              <a:off x="2636524" y="4547213"/>
              <a:ext cx="238713" cy="193188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50">
              <a:extLst>
                <a:ext uri="{FF2B5EF4-FFF2-40B4-BE49-F238E27FC236}">
                  <a16:creationId xmlns:a16="http://schemas.microsoft.com/office/drawing/2014/main" id="{58D10CB0-99E8-A3CC-3204-D3B6B987B569}"/>
                </a:ext>
              </a:extLst>
            </p:cNvPr>
            <p:cNvCxnSpPr/>
            <p:nvPr/>
          </p:nvCxnSpPr>
          <p:spPr>
            <a:xfrm flipH="1" flipV="1">
              <a:off x="2083270" y="5342146"/>
              <a:ext cx="166650" cy="17597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50">
              <a:extLst>
                <a:ext uri="{FF2B5EF4-FFF2-40B4-BE49-F238E27FC236}">
                  <a16:creationId xmlns:a16="http://schemas.microsoft.com/office/drawing/2014/main" id="{207E35D8-CB9E-5C9A-F303-9A8308DF985D}"/>
                </a:ext>
              </a:extLst>
            </p:cNvPr>
            <p:cNvCxnSpPr/>
            <p:nvPr/>
          </p:nvCxnSpPr>
          <p:spPr>
            <a:xfrm flipV="1">
              <a:off x="1283732" y="5340411"/>
              <a:ext cx="164857" cy="168546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feld 45">
              <a:extLst>
                <a:ext uri="{FF2B5EF4-FFF2-40B4-BE49-F238E27FC236}">
                  <a16:creationId xmlns:a16="http://schemas.microsoft.com/office/drawing/2014/main" id="{9370BAEF-DED2-0FBD-3A61-2356A8CC0C70}"/>
                </a:ext>
              </a:extLst>
            </p:cNvPr>
            <p:cNvSpPr txBox="1"/>
            <p:nvPr/>
          </p:nvSpPr>
          <p:spPr>
            <a:xfrm>
              <a:off x="2447864" y="4755165"/>
              <a:ext cx="81285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TScan</a:t>
              </a:r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 L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83" name="Textfeld 45">
              <a:extLst>
                <a:ext uri="{FF2B5EF4-FFF2-40B4-BE49-F238E27FC236}">
                  <a16:creationId xmlns:a16="http://schemas.microsoft.com/office/drawing/2014/main" id="{291C5360-DCBE-A40F-3DE6-6FF538A15179}"/>
                </a:ext>
              </a:extLst>
            </p:cNvPr>
            <p:cNvSpPr txBox="1"/>
            <p:nvPr/>
          </p:nvSpPr>
          <p:spPr>
            <a:xfrm>
              <a:off x="677206" y="5535399"/>
              <a:ext cx="1194076" cy="584775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IXScan</a:t>
              </a:r>
              <a:b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</a:br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O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84" name="Gerade Verbindung 50">
              <a:extLst>
                <a:ext uri="{FF2B5EF4-FFF2-40B4-BE49-F238E27FC236}">
                  <a16:creationId xmlns:a16="http://schemas.microsoft.com/office/drawing/2014/main" id="{A1E38474-A8BF-09E8-1A20-3B19600AE57C}"/>
                </a:ext>
              </a:extLst>
            </p:cNvPr>
            <p:cNvCxnSpPr>
              <a:stCxn id="85" idx="0"/>
              <a:endCxn id="86" idx="2"/>
            </p:cNvCxnSpPr>
            <p:nvPr/>
          </p:nvCxnSpPr>
          <p:spPr>
            <a:xfrm flipH="1" flipV="1">
              <a:off x="2227985" y="5818303"/>
              <a:ext cx="1492" cy="18058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feld 45">
              <a:extLst>
                <a:ext uri="{FF2B5EF4-FFF2-40B4-BE49-F238E27FC236}">
                  <a16:creationId xmlns:a16="http://schemas.microsoft.com/office/drawing/2014/main" id="{7AC10616-BE1F-95F5-B181-D1BEA8777121}"/>
                </a:ext>
              </a:extLst>
            </p:cNvPr>
            <p:cNvSpPr txBox="1"/>
            <p:nvPr/>
          </p:nvSpPr>
          <p:spPr>
            <a:xfrm>
              <a:off x="1739244" y="5998883"/>
              <a:ext cx="980466" cy="615553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TScan</a:t>
              </a:r>
              <a:r>
                <a:rPr lang="de-DE" sz="2000" b="1" dirty="0">
                  <a:solidFill>
                    <a:srgbClr val="7889FB"/>
                  </a:solidFill>
                  <a:latin typeface="Consolas" panose="020B0609020204030204" pitchFamily="49" charset="0"/>
                  <a:ea typeface="Sun-ExtA" pitchFamily="2" charset="-128"/>
                </a:rPr>
                <a:t> C</a:t>
              </a:r>
              <a:endParaRPr lang="de-DE" sz="2000" b="1" baseline="-25000" dirty="0">
                <a:solidFill>
                  <a:srgbClr val="7889FB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86" name="Textfeld 45">
              <a:extLst>
                <a:ext uri="{FF2B5EF4-FFF2-40B4-BE49-F238E27FC236}">
                  <a16:creationId xmlns:a16="http://schemas.microsoft.com/office/drawing/2014/main" id="{32B7D97D-CCF3-87D2-CB40-5A889A7840B2}"/>
                </a:ext>
              </a:extLst>
            </p:cNvPr>
            <p:cNvSpPr txBox="1"/>
            <p:nvPr/>
          </p:nvSpPr>
          <p:spPr>
            <a:xfrm>
              <a:off x="1951522" y="5510526"/>
              <a:ext cx="552926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l-GR" sz="2000" dirty="0">
                  <a:latin typeface="Consolas" panose="020B0609020204030204" pitchFamily="49" charset="0"/>
                  <a:ea typeface="Sun-ExtA" pitchFamily="2" charset="-128"/>
                  <a:cs typeface="Sun-ExtA" pitchFamily="2" charset="-128"/>
                </a:rPr>
                <a:t>σ</a:t>
              </a:r>
              <a:endParaRPr lang="de-DE" sz="2000" b="0" baseline="-25000" dirty="0">
                <a:latin typeface="Consolas" panose="020B0609020204030204" pitchFamily="49" charset="0"/>
              </a:endParaRPr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8C1D65CC-0574-FFAA-F9DB-F2344149DA2D}"/>
                </a:ext>
              </a:extLst>
            </p:cNvPr>
            <p:cNvSpPr/>
            <p:nvPr/>
          </p:nvSpPr>
          <p:spPr>
            <a:xfrm>
              <a:off x="485600" y="5909330"/>
              <a:ext cx="1005526" cy="529177"/>
            </a:xfrm>
            <a:prstGeom prst="triangle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/>
                <a:t>Date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7BF6BF83-D629-F5FF-1DB1-5C095002F653}"/>
              </a:ext>
            </a:extLst>
          </p:cNvPr>
          <p:cNvSpPr txBox="1"/>
          <p:nvPr/>
        </p:nvSpPr>
        <p:spPr>
          <a:xfrm>
            <a:off x="1046037" y="3696846"/>
            <a:ext cx="189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#4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Data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FC53A5D-B24A-61E1-8472-4911103E26B4}"/>
              </a:ext>
            </a:extLst>
          </p:cNvPr>
          <p:cNvSpPr/>
          <p:nvPr/>
        </p:nvSpPr>
        <p:spPr>
          <a:xfrm>
            <a:off x="1146862" y="1785920"/>
            <a:ext cx="1580871" cy="23071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A243EC5-CAE6-26B1-025E-0A8C548D59A4}"/>
              </a:ext>
            </a:extLst>
          </p:cNvPr>
          <p:cNvSpPr/>
          <p:nvPr/>
        </p:nvSpPr>
        <p:spPr>
          <a:xfrm>
            <a:off x="461062" y="2519345"/>
            <a:ext cx="1746469" cy="22726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88A8DD9-EE6F-ADCE-DC34-782157CF4DB0}"/>
              </a:ext>
            </a:extLst>
          </p:cNvPr>
          <p:cNvCxnSpPr/>
          <p:nvPr/>
        </p:nvCxnSpPr>
        <p:spPr>
          <a:xfrm flipH="1">
            <a:off x="5407689" y="3479587"/>
            <a:ext cx="1236089" cy="99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01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3" grpId="0"/>
      <p:bldP spid="71" grpId="0"/>
      <p:bldP spid="72" grpId="0"/>
      <p:bldP spid="73" grpId="0"/>
      <p:bldP spid="88" grpId="0"/>
      <p:bldP spid="89" grpId="0" animBg="1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D7971F5-4D84-14CF-60F0-8E9125B23A10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EBC04D-AD65-6099-7706-F2047F2797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Database Transaction</a:t>
            </a:r>
          </a:p>
          <a:p>
            <a:pPr lvl="1"/>
            <a:r>
              <a:rPr lang="en-US" dirty="0"/>
              <a:t>A transaction (TX) is a </a:t>
            </a:r>
            <a:r>
              <a:rPr lang="en-US" b="1" dirty="0">
                <a:solidFill>
                  <a:srgbClr val="7889FB"/>
                </a:solidFill>
              </a:rPr>
              <a:t>series of steps</a:t>
            </a:r>
            <a:r>
              <a:rPr lang="en-US" dirty="0"/>
              <a:t> that brings a database from </a:t>
            </a:r>
            <a:br>
              <a:rPr lang="en-US" dirty="0"/>
            </a:br>
            <a:r>
              <a:rPr lang="en-US" dirty="0"/>
              <a:t>a </a:t>
            </a:r>
            <a:r>
              <a:rPr lang="en-US" b="1" dirty="0">
                <a:solidFill>
                  <a:schemeClr val="accent1"/>
                </a:solidFill>
              </a:rPr>
              <a:t>consistent state</a:t>
            </a:r>
            <a:r>
              <a:rPr lang="en-US" dirty="0"/>
              <a:t> into another (not necessarily different) </a:t>
            </a:r>
            <a:r>
              <a:rPr lang="en-US" b="1" dirty="0">
                <a:solidFill>
                  <a:schemeClr val="accent1"/>
                </a:solidFill>
              </a:rPr>
              <a:t>consistent state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ACID properties</a:t>
            </a:r>
            <a:r>
              <a:rPr lang="en-US" dirty="0"/>
              <a:t> (atomicity, consistency, isolation, durability)</a:t>
            </a:r>
          </a:p>
          <a:p>
            <a:pPr lvl="1"/>
            <a:endParaRPr lang="en-US" dirty="0"/>
          </a:p>
          <a:p>
            <a:r>
              <a:rPr lang="en-US" dirty="0"/>
              <a:t>Terminology </a:t>
            </a:r>
            <a:br>
              <a:rPr lang="en-US" dirty="0"/>
            </a:br>
            <a:r>
              <a:rPr lang="en-US" dirty="0"/>
              <a:t>by Example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44D41-7679-8B7D-B76A-28E764776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Terminology of Transactions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48FB6-B5AF-BFEC-52B7-2A2F589199AF}"/>
              </a:ext>
            </a:extLst>
          </p:cNvPr>
          <p:cNvSpPr txBox="1"/>
          <p:nvPr/>
        </p:nvSpPr>
        <p:spPr>
          <a:xfrm>
            <a:off x="4911620" y="3456804"/>
            <a:ext cx="5255287" cy="290848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START TRANSACTION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ISOLATION LEVEL SERIALIZABLE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UPDATE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Account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SET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Balance=Balance-100 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WHERE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AID = 107;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UPDATE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Account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SET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Balance=Balance+100 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WHERE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AID = 999;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SELECT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Balance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INTO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lbalance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FROM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Account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WHERE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AID=107;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lbalance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&lt; 0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THEN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ROLLBACK TRANSACTION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END IF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COMMIT TRANSACTION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26A45-8553-EED9-8395-B2E4EA8FD0C9}"/>
              </a:ext>
            </a:extLst>
          </p:cNvPr>
          <p:cNvSpPr txBox="1"/>
          <p:nvPr/>
        </p:nvSpPr>
        <p:spPr>
          <a:xfrm>
            <a:off x="4273879" y="2873466"/>
            <a:ext cx="303502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Start/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begin of TX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(BOT/BT)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86427-1BD9-06F3-1F97-B5D9FD37745E}"/>
              </a:ext>
            </a:extLst>
          </p:cNvPr>
          <p:cNvSpPr txBox="1"/>
          <p:nvPr/>
        </p:nvSpPr>
        <p:spPr>
          <a:xfrm>
            <a:off x="2012250" y="5212642"/>
            <a:ext cx="249860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Abort/rollback TX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(unsuccessful end of transaction, EOT/ET)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85628-B5EB-702A-D171-F93E5BB2AA4E}"/>
              </a:ext>
            </a:extLst>
          </p:cNvPr>
          <p:cNvSpPr txBox="1"/>
          <p:nvPr/>
        </p:nvSpPr>
        <p:spPr>
          <a:xfrm>
            <a:off x="7757782" y="5707956"/>
            <a:ext cx="227255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 TX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(successful end of transaction, EOT/ET)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21267-FCF1-4DB3-20D3-D4AC73F419F3}"/>
              </a:ext>
            </a:extLst>
          </p:cNvPr>
          <p:cNvSpPr txBox="1"/>
          <p:nvPr/>
        </p:nvSpPr>
        <p:spPr>
          <a:xfrm>
            <a:off x="7843928" y="2727391"/>
            <a:ext cx="24708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Isolation level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(defined by addressed anomalies)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B1B39-D832-F299-BAF5-B68299E61A6B}"/>
              </a:ext>
            </a:extLst>
          </p:cNvPr>
          <p:cNvSpPr txBox="1"/>
          <p:nvPr/>
        </p:nvSpPr>
        <p:spPr>
          <a:xfrm>
            <a:off x="2047920" y="3915619"/>
            <a:ext cx="249860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Reads and writes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data objects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BAFFA-A5E6-82BF-3A93-0FFED0968D3B}"/>
              </a:ext>
            </a:extLst>
          </p:cNvPr>
          <p:cNvSpPr txBox="1"/>
          <p:nvPr/>
        </p:nvSpPr>
        <p:spPr>
          <a:xfrm>
            <a:off x="8985773" y="4518633"/>
            <a:ext cx="16050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Savepoints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(checkpoint for partial rollback)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372E5C-A880-CF35-727C-DC220A307796}"/>
              </a:ext>
            </a:extLst>
          </p:cNvPr>
          <p:cNvCxnSpPr>
            <a:stCxn id="4" idx="0"/>
          </p:cNvCxnSpPr>
          <p:nvPr/>
        </p:nvCxnSpPr>
        <p:spPr>
          <a:xfrm flipV="1">
            <a:off x="7539264" y="3373723"/>
            <a:ext cx="1520622" cy="83081"/>
          </a:xfrm>
          <a:prstGeom prst="lin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959713-B96F-59B0-0EEE-889A11DDCDB7}"/>
              </a:ext>
            </a:extLst>
          </p:cNvPr>
          <p:cNvCxnSpPr>
            <a:endCxn id="5" idx="2"/>
          </p:cNvCxnSpPr>
          <p:nvPr/>
        </p:nvCxnSpPr>
        <p:spPr>
          <a:xfrm flipV="1">
            <a:off x="5791394" y="3242798"/>
            <a:ext cx="0" cy="214006"/>
          </a:xfrm>
          <a:prstGeom prst="lin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19B0B5-1015-1820-C85E-671A29494BAB}"/>
              </a:ext>
            </a:extLst>
          </p:cNvPr>
          <p:cNvCxnSpPr/>
          <p:nvPr/>
        </p:nvCxnSpPr>
        <p:spPr>
          <a:xfrm flipH="1" flipV="1">
            <a:off x="4040415" y="4293168"/>
            <a:ext cx="1115438" cy="116732"/>
          </a:xfrm>
          <a:prstGeom prst="lin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857B37-38E9-B31A-C6AA-1D212844A44B}"/>
              </a:ext>
            </a:extLst>
          </p:cNvPr>
          <p:cNvCxnSpPr/>
          <p:nvPr/>
        </p:nvCxnSpPr>
        <p:spPr>
          <a:xfrm flipH="1" flipV="1">
            <a:off x="5155852" y="3816512"/>
            <a:ext cx="1" cy="1449422"/>
          </a:xfrm>
          <a:prstGeom prst="lin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337F92-79D1-4AA3-3EC6-F9F8DDEB6C88}"/>
              </a:ext>
            </a:extLst>
          </p:cNvPr>
          <p:cNvCxnSpPr/>
          <p:nvPr/>
        </p:nvCxnSpPr>
        <p:spPr>
          <a:xfrm flipH="1">
            <a:off x="4390609" y="5707956"/>
            <a:ext cx="1070042" cy="0"/>
          </a:xfrm>
          <a:prstGeom prst="lin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C1429F-42F3-0B19-46B8-6FA16B7CA5E2}"/>
              </a:ext>
            </a:extLst>
          </p:cNvPr>
          <p:cNvCxnSpPr/>
          <p:nvPr/>
        </p:nvCxnSpPr>
        <p:spPr>
          <a:xfrm flipH="1">
            <a:off x="7133809" y="5889540"/>
            <a:ext cx="1000108" cy="217249"/>
          </a:xfrm>
          <a:prstGeom prst="lin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76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C87A45-1B7D-AB7B-4D23-D1300452F8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4 person teams </a:t>
            </a:r>
            <a:r>
              <a:rPr lang="en-US" b="0" dirty="0"/>
              <a:t>(self-organized team work, but everybody needs to contribute)</a:t>
            </a:r>
          </a:p>
          <a:p>
            <a:pPr lvl="1"/>
            <a:endParaRPr lang="en-US" sz="1200" dirty="0"/>
          </a:p>
          <a:p>
            <a:r>
              <a:rPr lang="en-US" dirty="0"/>
              <a:t>Task: SIGMOD’09 </a:t>
            </a:r>
            <a:br>
              <a:rPr lang="en-US" dirty="0"/>
            </a:br>
            <a:r>
              <a:rPr lang="en-US" dirty="0"/>
              <a:t>Programming Contest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Transactional, in-memory index for VARCHAR128, INT32, INT64 w/ duplicates</a:t>
            </a:r>
          </a:p>
          <a:p>
            <a:pPr lvl="1"/>
            <a:r>
              <a:rPr lang="en-US" dirty="0"/>
              <a:t>C test / performance suites, multi-threaded lookup/scan/insert/delete ops </a:t>
            </a:r>
          </a:p>
          <a:p>
            <a:pPr lvl="1"/>
            <a:r>
              <a:rPr lang="en-US" dirty="0"/>
              <a:t>Programming language: </a:t>
            </a:r>
            <a:r>
              <a:rPr lang="en-US" b="1" dirty="0">
                <a:solidFill>
                  <a:srgbClr val="7889FB"/>
                </a:solidFill>
              </a:rPr>
              <a:t>C or C++ </a:t>
            </a:r>
            <a:r>
              <a:rPr lang="en-US" dirty="0"/>
              <a:t>recommended, Java possible</a:t>
            </a:r>
          </a:p>
          <a:p>
            <a:pPr lvl="1"/>
            <a:endParaRPr lang="en-US" sz="1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F8E26-F704-5EAA-0AAA-2C87FB8C1D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Programming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DE423-CCAD-33D1-482E-79A9C6F75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606" y="2228850"/>
            <a:ext cx="57626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5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A5BD85-B799-91E4-6463-F22693A50B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Create a functional implementation of the provided application programming interface (API) that ensures result correctness and high performance for different data types and characteristics</a:t>
            </a:r>
          </a:p>
          <a:p>
            <a:r>
              <a:rPr lang="en-US" dirty="0"/>
              <a:t>API </a:t>
            </a:r>
            <a:br>
              <a:rPr lang="en-US" dirty="0"/>
            </a:br>
            <a:r>
              <a:rPr lang="en-US" dirty="0"/>
              <a:t>Functions</a:t>
            </a:r>
            <a:br>
              <a:rPr lang="en-US" dirty="0"/>
            </a:br>
            <a:r>
              <a:rPr lang="en-US" dirty="0" err="1">
                <a:solidFill>
                  <a:srgbClr val="C40D1E"/>
                </a:solidFill>
              </a:rPr>
              <a:t>server.h</a:t>
            </a:r>
            <a:endParaRPr lang="en-US" dirty="0">
              <a:solidFill>
                <a:srgbClr val="C40D1E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1F12B-1CF2-7FAB-A2E4-186A5EED11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API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532A-4FB7-24A3-CC63-0D5CFC5019F1}"/>
              </a:ext>
            </a:extLst>
          </p:cNvPr>
          <p:cNvSpPr txBox="1"/>
          <p:nvPr/>
        </p:nvSpPr>
        <p:spPr>
          <a:xfrm>
            <a:off x="2336711" y="1972931"/>
            <a:ext cx="984094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// Index Handling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ErrCode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</a:rPr>
              <a:t>create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KeyType</a:t>
            </a:r>
            <a:r>
              <a:rPr lang="en-US" sz="1600" dirty="0">
                <a:latin typeface="Consolas" panose="020B0609020204030204" pitchFamily="49" charset="0"/>
              </a:rPr>
              <a:t> type, char *name);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ErrCode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</a:rPr>
              <a:t>drop</a:t>
            </a:r>
            <a:r>
              <a:rPr lang="en-US" sz="1600" dirty="0">
                <a:latin typeface="Consolas" panose="020B0609020204030204" pitchFamily="49" charset="0"/>
              </a:rPr>
              <a:t>(char *name);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ErrCode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latin typeface="Consolas" panose="020B0609020204030204" pitchFamily="49" charset="0"/>
              </a:rPr>
              <a:t>openIndex</a:t>
            </a:r>
            <a:r>
              <a:rPr lang="en-US" sz="1600" dirty="0">
                <a:latin typeface="Consolas" panose="020B0609020204030204" pitchFamily="49" charset="0"/>
              </a:rPr>
              <a:t>(const char *name, 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 **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ErrCode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latin typeface="Consolas" panose="020B0609020204030204" pitchFamily="49" charset="0"/>
              </a:rPr>
              <a:t>closeIndex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);</a:t>
            </a:r>
          </a:p>
          <a:p>
            <a:endParaRPr lang="en-US" sz="700" dirty="0">
              <a:latin typeface="Consolas" panose="020B0609020204030204" pitchFamily="49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// Transaction Handling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ErrCode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latin typeface="Consolas" panose="020B0609020204030204" pitchFamily="49" charset="0"/>
              </a:rPr>
              <a:t>beginTransaction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TxnState</a:t>
            </a:r>
            <a:r>
              <a:rPr lang="en-US" sz="1600" dirty="0">
                <a:latin typeface="Consolas" panose="020B0609020204030204" pitchFamily="49" charset="0"/>
              </a:rPr>
              <a:t> **</a:t>
            </a:r>
            <a:r>
              <a:rPr lang="en-US" sz="1600" dirty="0" err="1">
                <a:latin typeface="Consolas" panose="020B0609020204030204" pitchFamily="49" charset="0"/>
              </a:rPr>
              <a:t>txn</a:t>
            </a:r>
            <a:r>
              <a:rPr lang="en-US" sz="1600" dirty="0"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ErrCode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latin typeface="Consolas" panose="020B0609020204030204" pitchFamily="49" charset="0"/>
              </a:rPr>
              <a:t>abortTransaction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TxnState</a:t>
            </a:r>
            <a:r>
              <a:rPr lang="en-US" sz="1600" dirty="0">
                <a:latin typeface="Consolas" panose="020B06090202040302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</a:rPr>
              <a:t>txn</a:t>
            </a:r>
            <a:r>
              <a:rPr lang="en-US" sz="1600" dirty="0"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ErrCode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latin typeface="Consolas" panose="020B0609020204030204" pitchFamily="49" charset="0"/>
              </a:rPr>
              <a:t>commitTransaction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TxnState</a:t>
            </a:r>
            <a:r>
              <a:rPr lang="en-US" sz="1600" dirty="0">
                <a:latin typeface="Consolas" panose="020B06090202040302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</a:rPr>
              <a:t>txn</a:t>
            </a:r>
            <a:r>
              <a:rPr lang="en-US" sz="1600" dirty="0">
                <a:latin typeface="Consolas" panose="020B0609020204030204" pitchFamily="49" charset="0"/>
              </a:rPr>
              <a:t>);</a:t>
            </a:r>
          </a:p>
          <a:p>
            <a:endParaRPr lang="en-US" sz="700" dirty="0">
              <a:latin typeface="Consolas" panose="020B0609020204030204" pitchFamily="49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// Read and Write Operations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ErrCode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</a:rPr>
              <a:t>get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</a:rPr>
              <a:t>TxnState</a:t>
            </a:r>
            <a:r>
              <a:rPr lang="en-US" sz="1600" dirty="0">
                <a:latin typeface="Consolas" panose="020B06090202040302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</a:rPr>
              <a:t>txn</a:t>
            </a:r>
            <a:r>
              <a:rPr lang="en-US" sz="1600" dirty="0">
                <a:latin typeface="Consolas" panose="020B0609020204030204" pitchFamily="49" charset="0"/>
              </a:rPr>
              <a:t>, Record *record);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ErrCode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latin typeface="Consolas" panose="020B0609020204030204" pitchFamily="49" charset="0"/>
              </a:rPr>
              <a:t>getNext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</a:rPr>
              <a:t>TxnState</a:t>
            </a:r>
            <a:r>
              <a:rPr lang="en-US" sz="1600" dirty="0">
                <a:latin typeface="Consolas" panose="020B06090202040302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</a:rPr>
              <a:t>txn</a:t>
            </a:r>
            <a:r>
              <a:rPr lang="en-US" sz="1600" dirty="0">
                <a:latin typeface="Consolas" panose="020B0609020204030204" pitchFamily="49" charset="0"/>
              </a:rPr>
              <a:t>, Record *record);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ErrCode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latin typeface="Consolas" panose="020B0609020204030204" pitchFamily="49" charset="0"/>
              </a:rPr>
              <a:t>insertRecord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</a:rPr>
              <a:t>TxnState</a:t>
            </a:r>
            <a:r>
              <a:rPr lang="en-US" sz="1600" dirty="0">
                <a:latin typeface="Consolas" panose="020B06090202040302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</a:rPr>
              <a:t>txn</a:t>
            </a:r>
            <a:r>
              <a:rPr lang="en-US" sz="1600" dirty="0">
                <a:latin typeface="Consolas" panose="020B0609020204030204" pitchFamily="49" charset="0"/>
              </a:rPr>
              <a:t>, Key *k, const char* payload);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ErrCode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latin typeface="Consolas" panose="020B0609020204030204" pitchFamily="49" charset="0"/>
              </a:rPr>
              <a:t>deleteRecord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</a:rPr>
              <a:t>idxState</a:t>
            </a:r>
            <a:r>
              <a:rPr lang="en-US" sz="1600" dirty="0">
                <a:latin typeface="Consolas" panose="020B0609020204030204" pitchFamily="49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</a:rPr>
              <a:t>TxnState</a:t>
            </a:r>
            <a:r>
              <a:rPr lang="en-US" sz="1600" dirty="0">
                <a:latin typeface="Consolas" panose="020B0609020204030204" pitchFamily="49" charset="0"/>
              </a:rPr>
              <a:t> *</a:t>
            </a:r>
            <a:r>
              <a:rPr lang="en-US" sz="1600" dirty="0" err="1">
                <a:latin typeface="Consolas" panose="020B0609020204030204" pitchFamily="49" charset="0"/>
              </a:rPr>
              <a:t>txn</a:t>
            </a:r>
            <a:r>
              <a:rPr lang="en-US" sz="1600" dirty="0">
                <a:latin typeface="Consolas" panose="020B0609020204030204" pitchFamily="49" charset="0"/>
              </a:rPr>
              <a:t>, Record *record);</a:t>
            </a:r>
          </a:p>
        </p:txBody>
      </p:sp>
    </p:spTree>
    <p:extLst>
      <p:ext uri="{BB962C8B-B14F-4D97-AF65-F5344CB8AC3E}">
        <p14:creationId xmlns:p14="http://schemas.microsoft.com/office/powerpoint/2010/main" val="32304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C6B500-CBE1-E2FF-B1FA-8458B07C9B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  <a:p>
            <a:pPr lvl="1"/>
            <a:r>
              <a:rPr lang="en-US" dirty="0"/>
              <a:t>Transactional main memory index server</a:t>
            </a:r>
          </a:p>
          <a:p>
            <a:pPr lvl="1"/>
            <a:r>
              <a:rPr lang="en-US" dirty="0"/>
              <a:t>Manages a set of indices </a:t>
            </a:r>
            <a:br>
              <a:rPr lang="en-US" dirty="0"/>
            </a:br>
            <a:r>
              <a:rPr lang="en-US" dirty="0"/>
              <a:t>of different data types</a:t>
            </a:r>
          </a:p>
          <a:p>
            <a:pPr lvl="1"/>
            <a:r>
              <a:rPr lang="en-US" dirty="0"/>
              <a:t>Supports point and range queries </a:t>
            </a:r>
            <a:br>
              <a:rPr lang="en-US" dirty="0"/>
            </a:br>
            <a:r>
              <a:rPr lang="en-US" dirty="0"/>
              <a:t>as well as inserts and deletes</a:t>
            </a:r>
          </a:p>
          <a:p>
            <a:pPr lvl="1"/>
            <a:r>
              <a:rPr lang="en-US" dirty="0"/>
              <a:t>Optimistic concurrency  control</a:t>
            </a:r>
          </a:p>
          <a:p>
            <a:pPr lvl="1"/>
            <a:r>
              <a:rPr lang="en-US" dirty="0"/>
              <a:t>TX UNDO log</a:t>
            </a:r>
          </a:p>
          <a:p>
            <a:pPr lvl="1"/>
            <a:r>
              <a:rPr lang="en-US" dirty="0"/>
              <a:t>Implemented in C</a:t>
            </a:r>
          </a:p>
          <a:p>
            <a:pPr lvl="1"/>
            <a:endParaRPr lang="en-US" dirty="0"/>
          </a:p>
          <a:p>
            <a:r>
              <a:rPr lang="en-US" dirty="0"/>
              <a:t>Several Subprojects </a:t>
            </a:r>
          </a:p>
          <a:p>
            <a:pPr lvl="1"/>
            <a:r>
              <a:rPr lang="en-US" dirty="0"/>
              <a:t>Core indexing</a:t>
            </a:r>
          </a:p>
          <a:p>
            <a:pPr lvl="1"/>
            <a:r>
              <a:rPr lang="en-US" dirty="0"/>
              <a:t>Query processing (HPI Future SOC Lab project)</a:t>
            </a:r>
          </a:p>
          <a:p>
            <a:pPr lvl="1"/>
            <a:r>
              <a:rPr lang="en-US" dirty="0"/>
              <a:t>Mobile devices, GPUs</a:t>
            </a:r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812B6-686D-E707-5D8C-B95C42ED58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Reference Implementation DEXTER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DC3BD68-E0A2-F923-1FE1-62A991F60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8797" y="5208037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E6E59D9-CB49-4A30-F718-7907B716F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0183" b="9844"/>
          <a:stretch/>
        </p:blipFill>
        <p:spPr bwMode="auto">
          <a:xfrm>
            <a:off x="8527982" y="4674864"/>
            <a:ext cx="1714501" cy="8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06E0C98D-535B-A8E0-1636-7C035DE3EA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93329" y="1325639"/>
          <a:ext cx="4566443" cy="2921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6694665" imgH="4282697" progId="Visio.Drawing.11">
                  <p:embed/>
                </p:oleObj>
              </mc:Choice>
              <mc:Fallback>
                <p:oleObj name="Visio" r:id="rId4" imgW="6694665" imgH="4282697" progId="Visio.Drawing.11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06E0C98D-535B-A8E0-1636-7C035DE3EA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3329" y="1325639"/>
                        <a:ext cx="4566443" cy="2921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0104531-CBAF-DB5C-CCAF-5AAABF881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5703" y="417885"/>
            <a:ext cx="42406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09FC6D-FF5A-6DB8-EDA3-2062244FCA11}"/>
              </a:ext>
            </a:extLst>
          </p:cNvPr>
          <p:cNvSpPr txBox="1"/>
          <p:nvPr/>
        </p:nvSpPr>
        <p:spPr>
          <a:xfrm>
            <a:off x="7177072" y="367290"/>
            <a:ext cx="272901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[Matthias Boehm et al: Efficient In-Memory Indexing with Generalized 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Prefix Trees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BTW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810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E2E997-4B0E-64FC-8040-88A9AD88C0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Generalized Prefix Tree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Arbitrary data types</a:t>
            </a:r>
            <a:r>
              <a:rPr lang="en-US" b="1" dirty="0"/>
              <a:t> </a:t>
            </a:r>
            <a:r>
              <a:rPr lang="en-US" dirty="0"/>
              <a:t>(byte sequences)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Configurable prefix length </a:t>
            </a:r>
            <a:r>
              <a:rPr lang="en-US" b="1" dirty="0">
                <a:solidFill>
                  <a:schemeClr val="accent1"/>
                </a:solidFill>
              </a:rPr>
              <a:t>k’</a:t>
            </a:r>
          </a:p>
          <a:p>
            <a:pPr lvl="1"/>
            <a:r>
              <a:rPr lang="en-US" dirty="0"/>
              <a:t>Node size: </a:t>
            </a:r>
            <a:r>
              <a:rPr lang="en-US" b="1" dirty="0">
                <a:solidFill>
                  <a:schemeClr val="accent1"/>
                </a:solidFill>
              </a:rPr>
              <a:t>s = 2</a:t>
            </a:r>
            <a:r>
              <a:rPr lang="en-US" b="1" baseline="30000" dirty="0">
                <a:solidFill>
                  <a:schemeClr val="accent1"/>
                </a:solidFill>
              </a:rPr>
              <a:t>k’</a:t>
            </a:r>
            <a:r>
              <a:rPr lang="en-US" dirty="0"/>
              <a:t> references</a:t>
            </a:r>
          </a:p>
          <a:p>
            <a:pPr lvl="1"/>
            <a:r>
              <a:rPr lang="de-DE" dirty="0"/>
              <a:t>Fixed maximum </a:t>
            </a:r>
            <a:r>
              <a:rPr lang="de-DE" dirty="0" err="1"/>
              <a:t>height</a:t>
            </a:r>
            <a:r>
              <a:rPr lang="de-DE" dirty="0"/>
              <a:t> </a:t>
            </a:r>
            <a:r>
              <a:rPr lang="de-DE" b="1" dirty="0">
                <a:solidFill>
                  <a:schemeClr val="accent1"/>
                </a:solidFill>
              </a:rPr>
              <a:t>h = k/k‘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Secondary index structure</a:t>
            </a:r>
          </a:p>
          <a:p>
            <a:r>
              <a:rPr lang="en-US" dirty="0"/>
              <a:t>Characteristics</a:t>
            </a:r>
            <a:endParaRPr lang="de-DE" dirty="0"/>
          </a:p>
          <a:p>
            <a:pPr lvl="1"/>
            <a:r>
              <a:rPr lang="de-DE" dirty="0" err="1"/>
              <a:t>Partitioned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pPr lvl="1"/>
            <a:r>
              <a:rPr lang="de-DE" b="1" dirty="0">
                <a:solidFill>
                  <a:srgbClr val="7889FB"/>
                </a:solidFill>
              </a:rPr>
              <a:t>Order-</a:t>
            </a:r>
            <a:r>
              <a:rPr lang="de-DE" b="1" dirty="0" err="1">
                <a:solidFill>
                  <a:srgbClr val="7889FB"/>
                </a:solidFill>
              </a:rPr>
              <a:t>preserving</a:t>
            </a:r>
            <a:r>
              <a:rPr lang="de-DE" b="1" dirty="0">
                <a:solidFill>
                  <a:srgbClr val="7889FB"/>
                </a:solidFill>
              </a:rPr>
              <a:t> </a:t>
            </a:r>
            <a:r>
              <a:rPr lang="de-DE" dirty="0"/>
              <a:t>(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scans</a:t>
            </a:r>
            <a:r>
              <a:rPr lang="de-DE" dirty="0"/>
              <a:t>)</a:t>
            </a:r>
          </a:p>
          <a:p>
            <a:pPr lvl="1"/>
            <a:r>
              <a:rPr lang="de-DE" b="1" dirty="0">
                <a:solidFill>
                  <a:srgbClr val="7889FB"/>
                </a:solidFill>
              </a:rPr>
              <a:t>Update-</a:t>
            </a:r>
            <a:r>
              <a:rPr lang="de-DE" b="1" dirty="0" err="1">
                <a:solidFill>
                  <a:srgbClr val="7889FB"/>
                </a:solidFill>
              </a:rPr>
              <a:t>friendly</a:t>
            </a:r>
            <a:endParaRPr lang="de-DE" b="1" dirty="0">
              <a:solidFill>
                <a:srgbClr val="7889FB"/>
              </a:solidFill>
            </a:endParaRPr>
          </a:p>
          <a:p>
            <a:r>
              <a:rPr lang="de-DE" dirty="0"/>
              <a:t>Properties</a:t>
            </a:r>
          </a:p>
          <a:p>
            <a:pPr lvl="1"/>
            <a:r>
              <a:rPr lang="de-DE" b="1" dirty="0" err="1">
                <a:solidFill>
                  <a:schemeClr val="accent1"/>
                </a:solidFill>
              </a:rPr>
              <a:t>Deterministic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paths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 err="1"/>
              <a:t>Worst-case</a:t>
            </a:r>
            <a:r>
              <a:rPr lang="de-DE" dirty="0"/>
              <a:t> </a:t>
            </a:r>
            <a:r>
              <a:rPr lang="de-DE" dirty="0" err="1"/>
              <a:t>complexity</a:t>
            </a:r>
            <a:r>
              <a:rPr lang="de-DE" dirty="0"/>
              <a:t> O(h)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1783-1FFD-3F60-B37D-BF890F3E15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Reference Implementation DEXTER, cont.</a:t>
            </a:r>
            <a:br>
              <a:rPr lang="en-US" dirty="0"/>
            </a:br>
            <a:r>
              <a:rPr lang="en-US" dirty="0"/>
              <a:t>Excursus: Prefix Trees </a:t>
            </a:r>
            <a:r>
              <a:rPr lang="en-US" sz="1800" dirty="0"/>
              <a:t>(Radix Trees, Tries)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00F51-DDE5-27DE-98F4-210BA3BBD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846" y="1577836"/>
            <a:ext cx="5084406" cy="3742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D7190-34C1-CACD-B3EF-186F4D4AA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315" y="1581380"/>
            <a:ext cx="5087086" cy="37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C2D17-C74E-9783-1AC1-52E44ABDC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712" y="1578816"/>
            <a:ext cx="5087086" cy="374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122FE7-9CA3-ADBF-1419-7E13F6927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515" y="1577291"/>
            <a:ext cx="5087086" cy="37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7B46B3-CD72-5D56-23B3-A858E1882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515" y="1573982"/>
            <a:ext cx="5087086" cy="374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D1B2F3-E60C-3000-FE3C-5890D34AC035}"/>
              </a:ext>
            </a:extLst>
          </p:cNvPr>
          <p:cNvSpPr txBox="1"/>
          <p:nvPr/>
        </p:nvSpPr>
        <p:spPr>
          <a:xfrm>
            <a:off x="8356396" y="1445609"/>
            <a:ext cx="1692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= 16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k’ =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C679DD-2736-78C7-91A5-BEBE8D6C0BBB}"/>
              </a:ext>
            </a:extLst>
          </p:cNvPr>
          <p:cNvSpPr txBox="1"/>
          <p:nvPr/>
        </p:nvSpPr>
        <p:spPr>
          <a:xfrm>
            <a:off x="8080629" y="4111884"/>
            <a:ext cx="2553093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Bypass array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Adaptive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trie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expansion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Memory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preallocation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pointers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D68812-698B-2F0E-FEDE-96411772FBC8}"/>
              </a:ext>
            </a:extLst>
          </p:cNvPr>
          <p:cNvSpPr/>
          <p:nvPr/>
        </p:nvSpPr>
        <p:spPr>
          <a:xfrm>
            <a:off x="8203996" y="1217844"/>
            <a:ext cx="461272" cy="21512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B0AB7E-E0F9-F594-B637-F7193AD06D97}"/>
              </a:ext>
            </a:extLst>
          </p:cNvPr>
          <p:cNvSpPr/>
          <p:nvPr/>
        </p:nvSpPr>
        <p:spPr>
          <a:xfrm>
            <a:off x="8665268" y="1217843"/>
            <a:ext cx="461272" cy="21512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2895EE-197C-565F-E9AB-676A07159B9F}"/>
              </a:ext>
            </a:extLst>
          </p:cNvPr>
          <p:cNvSpPr/>
          <p:nvPr/>
        </p:nvSpPr>
        <p:spPr>
          <a:xfrm>
            <a:off x="9126540" y="1217845"/>
            <a:ext cx="461272" cy="21512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0110</a:t>
            </a: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D274-8418-DD1B-34EF-BBAFB8CAE64D}"/>
              </a:ext>
            </a:extLst>
          </p:cNvPr>
          <p:cNvSpPr/>
          <p:nvPr/>
        </p:nvSpPr>
        <p:spPr>
          <a:xfrm>
            <a:off x="9587812" y="1217844"/>
            <a:ext cx="461272" cy="21512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F9D2C1-A5CE-95F4-8E7E-F35FA3E27D4C}"/>
              </a:ext>
            </a:extLst>
          </p:cNvPr>
          <p:cNvSpPr txBox="1"/>
          <p:nvPr/>
        </p:nvSpPr>
        <p:spPr>
          <a:xfrm>
            <a:off x="8203996" y="836008"/>
            <a:ext cx="19917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insert 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107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,value4)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99C492-052C-5E0F-EB40-ADD248109B56}"/>
              </a:ext>
            </a:extLst>
          </p:cNvPr>
          <p:cNvSpPr/>
          <p:nvPr/>
        </p:nvSpPr>
        <p:spPr>
          <a:xfrm>
            <a:off x="8207106" y="1220952"/>
            <a:ext cx="461272" cy="21512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0000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50E824-301E-4DE6-80AE-EFF15B39956A}"/>
              </a:ext>
            </a:extLst>
          </p:cNvPr>
          <p:cNvSpPr/>
          <p:nvPr/>
        </p:nvSpPr>
        <p:spPr>
          <a:xfrm>
            <a:off x="8668378" y="1220951"/>
            <a:ext cx="461272" cy="21512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0000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D7B15D-86D2-1B1F-11A3-F8D682E3E79F}"/>
              </a:ext>
            </a:extLst>
          </p:cNvPr>
          <p:cNvSpPr/>
          <p:nvPr/>
        </p:nvSpPr>
        <p:spPr>
          <a:xfrm>
            <a:off x="9129650" y="1220953"/>
            <a:ext cx="461272" cy="21512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0110</a:t>
            </a: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018BD-1755-FC0F-6F89-9C71AFDF0D92}"/>
              </a:ext>
            </a:extLst>
          </p:cNvPr>
          <p:cNvSpPr/>
          <p:nvPr/>
        </p:nvSpPr>
        <p:spPr>
          <a:xfrm>
            <a:off x="9590922" y="1220952"/>
            <a:ext cx="461272" cy="21512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1011</a:t>
            </a:r>
          </a:p>
        </p:txBody>
      </p:sp>
    </p:spTree>
    <p:extLst>
      <p:ext uri="{BB962C8B-B14F-4D97-AF65-F5344CB8AC3E}">
        <p14:creationId xmlns:p14="http://schemas.microsoft.com/office/powerpoint/2010/main" val="398070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B92D61-2F8D-5CF0-BEC2-E777B82ED4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b="1" dirty="0"/>
              <a:t>Lecturer:</a:t>
            </a:r>
            <a:r>
              <a:rPr lang="en-US" dirty="0"/>
              <a:t> Prof. Dr. Matthias Boehm</a:t>
            </a:r>
          </a:p>
          <a:p>
            <a:pPr lvl="1"/>
            <a:r>
              <a:rPr lang="en-US" b="1" dirty="0"/>
              <a:t>Teaching Assistant:</a:t>
            </a:r>
            <a:r>
              <a:rPr lang="en-US" dirty="0"/>
              <a:t> Christina </a:t>
            </a:r>
            <a:r>
              <a:rPr lang="en-US" dirty="0" err="1"/>
              <a:t>Dionysio</a:t>
            </a:r>
            <a:r>
              <a:rPr lang="en-US" dirty="0"/>
              <a:t>, and others if needed</a:t>
            </a:r>
          </a:p>
          <a:p>
            <a:pPr lvl="2"/>
            <a:endParaRPr lang="en-US" sz="1200" dirty="0"/>
          </a:p>
          <a:p>
            <a:r>
              <a:rPr lang="en-US" dirty="0"/>
              <a:t>Next Dates/Lectures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Oct 26:</a:t>
            </a:r>
            <a:r>
              <a:rPr lang="en-US" dirty="0"/>
              <a:t> Course Selection; team preferences, otherwise assignment </a:t>
            </a:r>
          </a:p>
          <a:p>
            <a:pPr lvl="1"/>
            <a:r>
              <a:rPr lang="en-US" dirty="0"/>
              <a:t>Oct 27: </a:t>
            </a:r>
            <a:r>
              <a:rPr lang="en-US" b="1" dirty="0">
                <a:solidFill>
                  <a:srgbClr val="7889FB"/>
                </a:solidFill>
              </a:rPr>
              <a:t>Background Index Structures</a:t>
            </a:r>
          </a:p>
          <a:p>
            <a:pPr lvl="1"/>
            <a:r>
              <a:rPr lang="en-US" dirty="0"/>
              <a:t>Nov 10: </a:t>
            </a:r>
            <a:r>
              <a:rPr lang="en-US" b="1" dirty="0">
                <a:solidFill>
                  <a:srgbClr val="7889FB"/>
                </a:solidFill>
              </a:rPr>
              <a:t>Background Transaction Processing</a:t>
            </a:r>
          </a:p>
          <a:p>
            <a:pPr lvl="1"/>
            <a:r>
              <a:rPr lang="en-US" dirty="0"/>
              <a:t>Dec 08: </a:t>
            </a:r>
            <a:r>
              <a:rPr lang="en-US" b="1" dirty="0">
                <a:solidFill>
                  <a:srgbClr val="7889FB"/>
                </a:solidFill>
              </a:rPr>
              <a:t>Experiments and Reproducibility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Jan 26:</a:t>
            </a:r>
            <a:r>
              <a:rPr lang="en-US" dirty="0"/>
              <a:t> Project submissions (</a:t>
            </a:r>
            <a:r>
              <a:rPr lang="en-US" b="1" dirty="0">
                <a:solidFill>
                  <a:srgbClr val="C40D1E"/>
                </a:solidFill>
              </a:rPr>
              <a:t>performance target:</a:t>
            </a:r>
            <a:r>
              <a:rPr lang="en-US" dirty="0"/>
              <a:t> 400K TX/second)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Feb 02:</a:t>
            </a:r>
            <a:r>
              <a:rPr lang="en-US" dirty="0"/>
              <a:t> Project presentations (10min per team, mandatory attendance)</a:t>
            </a:r>
          </a:p>
          <a:p>
            <a:pPr lvl="2"/>
            <a:endParaRPr lang="en-US" sz="1200" dirty="0"/>
          </a:p>
          <a:p>
            <a:r>
              <a:rPr lang="en-US" dirty="0"/>
              <a:t>Infrastructure</a:t>
            </a:r>
          </a:p>
          <a:p>
            <a:pPr lvl="1"/>
            <a:r>
              <a:rPr lang="en-US" dirty="0"/>
              <a:t>Setup your own private </a:t>
            </a:r>
            <a:r>
              <a:rPr lang="en-US" dirty="0" err="1"/>
              <a:t>Github</a:t>
            </a:r>
            <a:r>
              <a:rPr lang="en-US" dirty="0"/>
              <a:t>/Gitlab repository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FA3DC-BEE2-7121-79DE-959439FD34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Additional Course Logistics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0545A0-DC38-F585-1E8D-539947D1F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441" y="1206559"/>
            <a:ext cx="1276105" cy="1276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3C748-6E42-90D8-DE4D-F05C36402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626" y="1206559"/>
            <a:ext cx="1466906" cy="1276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B73FD-BD7B-4B2B-7465-9453FA1A1C89}"/>
              </a:ext>
            </a:extLst>
          </p:cNvPr>
          <p:cNvSpPr txBox="1"/>
          <p:nvPr/>
        </p:nvSpPr>
        <p:spPr>
          <a:xfrm>
            <a:off x="8051581" y="517203"/>
            <a:ext cx="2694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Each teams gets a mentor</a:t>
            </a:r>
          </a:p>
          <a:p>
            <a:pPr algn="ctr"/>
            <a:r>
              <a:rPr lang="en-US" dirty="0"/>
              <a:t>Q&amp;A sessions on demand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BAD1F-56C4-3DFF-BC44-EDB0C0FBE491}"/>
              </a:ext>
            </a:extLst>
          </p:cNvPr>
          <p:cNvSpPr txBox="1"/>
          <p:nvPr/>
        </p:nvSpPr>
        <p:spPr>
          <a:xfrm>
            <a:off x="8210441" y="2786784"/>
            <a:ext cx="3535948" cy="280076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Example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Speedtest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Output: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Creating 100 indices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Populating indices 100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Time to populate: 29ms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Testing the indices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Time to test: 1106ms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Testing complete.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 NUM_DEADLOCK: 0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 NUM_TXN_FAIL: 0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 NUM_TXN_COMP: 1,600,000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Overall time to run: 1135ms</a:t>
            </a:r>
          </a:p>
        </p:txBody>
      </p:sp>
    </p:spTree>
    <p:extLst>
      <p:ext uri="{BB962C8B-B14F-4D97-AF65-F5344CB8AC3E}">
        <p14:creationId xmlns:p14="http://schemas.microsoft.com/office/powerpoint/2010/main" val="288036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#2 Duplicate Detection (D2IP)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55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endParaRPr lang="en-US" dirty="0"/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https://mboehm7.github.io/teaching/ws2526_ppds/index.htm</a:t>
            </a:r>
            <a:r>
              <a:rPr lang="en-US" dirty="0"/>
              <a:t>  </a:t>
            </a:r>
          </a:p>
          <a:p>
            <a:pPr lvl="1"/>
            <a:endParaRPr lang="en-US" dirty="0"/>
          </a:p>
          <a:p>
            <a:r>
              <a:rPr lang="en-US" dirty="0"/>
              <a:t>#2 Course Registrations</a:t>
            </a:r>
          </a:p>
          <a:p>
            <a:pPr lvl="1"/>
            <a:r>
              <a:rPr lang="en-US" dirty="0"/>
              <a:t>TU Berlin ISIS / Fak IV Meta registrations </a:t>
            </a:r>
          </a:p>
          <a:p>
            <a:pPr lvl="1"/>
            <a:r>
              <a:rPr lang="en-US" dirty="0"/>
              <a:t>Bachelor/Master ratio? CS/WINF/others ratio?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555" y="2208539"/>
            <a:ext cx="1210387" cy="316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3CCBB-B2DA-FC17-61CC-C5147112BC4C}"/>
              </a:ext>
            </a:extLst>
          </p:cNvPr>
          <p:cNvSpPr txBox="1"/>
          <p:nvPr/>
        </p:nvSpPr>
        <p:spPr>
          <a:xfrm flipH="1">
            <a:off x="10088672" y="3162297"/>
            <a:ext cx="1796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40D1E"/>
                </a:solidFill>
              </a:rPr>
              <a:t>~12</a:t>
            </a:r>
          </a:p>
          <a:p>
            <a:pPr algn="ctr"/>
            <a:r>
              <a:rPr lang="en-US" sz="3200" b="1" dirty="0">
                <a:solidFill>
                  <a:srgbClr val="C40D1E"/>
                </a:solidFill>
              </a:rPr>
              <a:t>~48</a:t>
            </a:r>
          </a:p>
        </p:txBody>
      </p:sp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47CA1-EF11-6EA6-B41C-40E954F30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680A4-4CFF-E93E-190C-C63A72226C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2582402"/>
            <a:ext cx="10051173" cy="717437"/>
          </a:xfrm>
        </p:spPr>
        <p:txBody>
          <a:bodyPr/>
          <a:lstStyle/>
          <a:p>
            <a:r>
              <a:rPr lang="en-US" dirty="0"/>
              <a:t>#3 Provenance Tracking in ML Pipelines (DEEM)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C265A-4265-632B-A999-CA592F0F09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99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Selection/Enrolment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774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6966C-8B94-2E39-60B2-5C43D1B607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Transactional In-memory Indexing (DAMS)</a:t>
            </a:r>
          </a:p>
          <a:p>
            <a:pPr lvl="1"/>
            <a:r>
              <a:rPr lang="en-US" dirty="0"/>
              <a:t>Capacity: 12/36</a:t>
            </a:r>
          </a:p>
          <a:p>
            <a:r>
              <a:rPr lang="en-US" dirty="0"/>
              <a:t>#2 Duplicate Detection (D2IP)</a:t>
            </a:r>
          </a:p>
          <a:p>
            <a:pPr lvl="1"/>
            <a:r>
              <a:rPr lang="en-US" dirty="0"/>
              <a:t>Capacity: 12/36</a:t>
            </a:r>
          </a:p>
          <a:p>
            <a:r>
              <a:rPr lang="en-US" dirty="0"/>
              <a:t>#3 Provenance Tracking in ML Pipeline (DEEM)</a:t>
            </a:r>
          </a:p>
          <a:p>
            <a:pPr lvl="1"/>
            <a:r>
              <a:rPr lang="en-US" dirty="0"/>
              <a:t>Capacity: 12/36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05470-C1EC-F550-C99E-F7BD1305B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 Your Course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DE062F-C547-A497-0A21-C3C08163BBC1}"/>
              </a:ext>
            </a:extLst>
          </p:cNvPr>
          <p:cNvSpPr txBox="1"/>
          <p:nvPr/>
        </p:nvSpPr>
        <p:spPr>
          <a:xfrm>
            <a:off x="432930" y="4106146"/>
            <a:ext cx="1107514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200" dirty="0">
                <a:hlinkClick r:id="rId2"/>
              </a:rPr>
              <a:t>https://tinyurl.com/mr6fy476</a:t>
            </a:r>
            <a:r>
              <a:rPr lang="en-US" sz="52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E8DFE7-19ED-53CF-8697-2F821AEF0E70}"/>
              </a:ext>
            </a:extLst>
          </p:cNvPr>
          <p:cNvSpPr txBox="1"/>
          <p:nvPr/>
        </p:nvSpPr>
        <p:spPr>
          <a:xfrm>
            <a:off x="6239172" y="965746"/>
            <a:ext cx="4055633" cy="12157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3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26497-0C11-D803-BEC1-210D849B8512}"/>
              </a:ext>
            </a:extLst>
          </p:cNvPr>
          <p:cNvSpPr txBox="1"/>
          <p:nvPr/>
        </p:nvSpPr>
        <p:spPr>
          <a:xfrm>
            <a:off x="6671068" y="2258061"/>
            <a:ext cx="31721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40D1E"/>
                </a:solidFill>
              </a:rPr>
              <a:t>Course Selection/Enrolment</a:t>
            </a:r>
            <a:r>
              <a:rPr lang="en-US" sz="2000" b="1" dirty="0"/>
              <a:t> by </a:t>
            </a:r>
            <a:r>
              <a:rPr lang="en-US" sz="2000" b="1" dirty="0">
                <a:solidFill>
                  <a:srgbClr val="7889FB"/>
                </a:solidFill>
              </a:rPr>
              <a:t>Oct 26 EOD</a:t>
            </a:r>
          </a:p>
        </p:txBody>
      </p:sp>
    </p:spTree>
    <p:extLst>
      <p:ext uri="{BB962C8B-B14F-4D97-AF65-F5344CB8AC3E}">
        <p14:creationId xmlns:p14="http://schemas.microsoft.com/office/powerpoint/2010/main" val="39335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Low-barrier approachability</a:t>
            </a:r>
            <a:r>
              <a:rPr lang="en-US" dirty="0"/>
              <a:t> for spectrum of awareness and antidiscrimination issues</a:t>
            </a:r>
          </a:p>
          <a:p>
            <a:r>
              <a:rPr lang="en-US" dirty="0"/>
              <a:t>Team</a:t>
            </a:r>
          </a:p>
          <a:p>
            <a:pPr lvl="1"/>
            <a:r>
              <a:rPr lang="en-US" b="1" dirty="0"/>
              <a:t>Irene Hube-Achter</a:t>
            </a:r>
            <a:r>
              <a:rPr lang="en-US" dirty="0"/>
              <a:t> (MTSV)</a:t>
            </a:r>
          </a:p>
          <a:p>
            <a:pPr lvl="1"/>
            <a:r>
              <a:rPr lang="en-US" b="1" dirty="0"/>
              <a:t>Matthias Boehm </a:t>
            </a:r>
            <a:r>
              <a:rPr lang="en-US" dirty="0"/>
              <a:t>(professors)</a:t>
            </a:r>
          </a:p>
          <a:p>
            <a:pPr lvl="1"/>
            <a:r>
              <a:rPr lang="en-US" b="1" dirty="0"/>
              <a:t>Nadine Karsten</a:t>
            </a:r>
            <a:r>
              <a:rPr lang="en-US" dirty="0"/>
              <a:t> (scientific personnel)</a:t>
            </a:r>
          </a:p>
          <a:p>
            <a:pPr lvl="1"/>
            <a:r>
              <a:rPr lang="en-US" b="1" dirty="0"/>
              <a:t>Tom </a:t>
            </a:r>
            <a:r>
              <a:rPr lang="en-US" b="1" dirty="0" err="1"/>
              <a:t>Hersperger</a:t>
            </a:r>
            <a:r>
              <a:rPr lang="en-US" b="1" dirty="0"/>
              <a:t> </a:t>
            </a:r>
            <a:r>
              <a:rPr lang="en-US" dirty="0"/>
              <a:t>(students)</a:t>
            </a:r>
          </a:p>
          <a:p>
            <a:r>
              <a:rPr lang="en-US" dirty="0"/>
              <a:t>Mission Statement</a:t>
            </a:r>
          </a:p>
          <a:p>
            <a:pPr lvl="1"/>
            <a:r>
              <a:rPr lang="en-US" b="0" dirty="0"/>
              <a:t>Account for </a:t>
            </a:r>
            <a:r>
              <a:rPr lang="en-US" dirty="0"/>
              <a:t>heterogeneity and complexity of modern societies at TU Berlin</a:t>
            </a:r>
            <a:r>
              <a:rPr lang="en-US" b="0" dirty="0"/>
              <a:t> </a:t>
            </a:r>
          </a:p>
          <a:p>
            <a:pPr lvl="1"/>
            <a:r>
              <a:rPr lang="en-US" b="0" dirty="0"/>
              <a:t>All employees and students are committed to</a:t>
            </a:r>
          </a:p>
          <a:p>
            <a:pPr lvl="2"/>
            <a:r>
              <a:rPr lang="en-US" b="1" dirty="0"/>
              <a:t>#1</a:t>
            </a:r>
            <a:r>
              <a:rPr lang="en-US" b="1" dirty="0">
                <a:solidFill>
                  <a:srgbClr val="7889FB"/>
                </a:solidFill>
              </a:rPr>
              <a:t> Treat all persons with fairness and respect</a:t>
            </a:r>
          </a:p>
          <a:p>
            <a:pPr lvl="2"/>
            <a:r>
              <a:rPr lang="en-US" b="1" dirty="0"/>
              <a:t>#2</a:t>
            </a:r>
            <a:r>
              <a:rPr lang="en-US" b="1" dirty="0">
                <a:solidFill>
                  <a:srgbClr val="7889FB"/>
                </a:solidFill>
              </a:rPr>
              <a:t> Ensure a safe environment for all</a:t>
            </a:r>
          </a:p>
          <a:p>
            <a:pPr lvl="2"/>
            <a:r>
              <a:rPr lang="en-US" b="1" dirty="0"/>
              <a:t>#3</a:t>
            </a:r>
            <a:r>
              <a:rPr lang="en-US" b="1" dirty="0">
                <a:solidFill>
                  <a:srgbClr val="7889FB"/>
                </a:solidFill>
              </a:rPr>
              <a:t> Comply with our duty of care towards others</a:t>
            </a:r>
            <a:r>
              <a:rPr lang="en-US" b="0" dirty="0"/>
              <a:t> </a:t>
            </a:r>
          </a:p>
          <a:p>
            <a:pPr lvl="2"/>
            <a:r>
              <a:rPr lang="en-US" b="1" dirty="0"/>
              <a:t>#4</a:t>
            </a:r>
            <a:r>
              <a:rPr lang="en-US" b="1" dirty="0">
                <a:solidFill>
                  <a:srgbClr val="7889FB"/>
                </a:solidFill>
              </a:rPr>
              <a:t> Actively support the implementation of the above guidelines and contribute</a:t>
            </a:r>
            <a:r>
              <a:rPr lang="en-US" b="0" dirty="0"/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#3 Faculty IV - Team Awareness and Antidiscrimination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https://www.tu.berlin/eecs/awan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AC1202-3576-AC61-9082-BA833D613B6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373996" y="2027633"/>
            <a:ext cx="1203951" cy="1805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31A660-8ED4-DAC8-BCDF-755A3EEB0A0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864127" y="2029327"/>
            <a:ext cx="1203951" cy="18059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2E28DA-CCBD-7AEA-E250-4C55AFAFFA8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0354258" y="2027633"/>
            <a:ext cx="1203951" cy="1805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0FFB35-75C8-0E2B-2DD4-8E7EB8A0DA61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5883865" y="2029327"/>
            <a:ext cx="1203951" cy="1805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2CCB66-05D6-9D4B-794D-389E57026D82}"/>
              </a:ext>
            </a:extLst>
          </p:cNvPr>
          <p:cNvSpPr txBox="1"/>
          <p:nvPr/>
        </p:nvSpPr>
        <p:spPr>
          <a:xfrm>
            <a:off x="8175503" y="3984047"/>
            <a:ext cx="377943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Contact: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private email, </a:t>
            </a:r>
          </a:p>
          <a:p>
            <a:pPr algn="ctr"/>
            <a:r>
              <a:rPr lang="en-US" sz="1600" b="1" dirty="0">
                <a:hlinkClick r:id="rId7"/>
              </a:rPr>
              <a:t>eecs-TB-awareness@win.tu-berlin.de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AwAn@dams.tu-berlin.de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07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  <a:p>
            <a:r>
              <a:rPr lang="en-US" dirty="0"/>
              <a:t>#1 Transactional In-memory Indexing (DAMS)</a:t>
            </a:r>
          </a:p>
          <a:p>
            <a:r>
              <a:rPr lang="en-US" dirty="0"/>
              <a:t>#2 Duplicate Detection (D2IP)</a:t>
            </a:r>
          </a:p>
          <a:p>
            <a:r>
              <a:rPr lang="en-US" dirty="0"/>
              <a:t>#3 Provenance Tracking in ML Pipelines (DEEM)</a:t>
            </a:r>
          </a:p>
          <a:p>
            <a:r>
              <a:rPr lang="en-US" dirty="0">
                <a:solidFill>
                  <a:schemeClr val="tx1"/>
                </a:solidFill>
              </a:rPr>
              <a:t>Course</a:t>
            </a:r>
            <a:r>
              <a:rPr lang="en-US" dirty="0">
                <a:solidFill>
                  <a:srgbClr val="C40D1E"/>
                </a:solidFill>
              </a:rPr>
              <a:t> Selection/Enrolment</a:t>
            </a:r>
            <a:r>
              <a:rPr lang="en-US" dirty="0"/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624EC-7EA9-F406-396B-ACBF61BBB3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 </a:t>
            </a:r>
            <a:r>
              <a:rPr lang="en-US" dirty="0"/>
              <a:t>(German if preferred)</a:t>
            </a:r>
          </a:p>
          <a:p>
            <a:pPr lvl="1"/>
            <a:r>
              <a:rPr lang="en-US" dirty="0"/>
              <a:t>Communication and presentations: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  <a:endParaRPr lang="en-US" sz="400" dirty="0">
              <a:solidFill>
                <a:schemeClr val="accent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</a:t>
            </a:r>
          </a:p>
          <a:p>
            <a:pPr lvl="1"/>
            <a:r>
              <a:rPr lang="en-US" dirty="0"/>
              <a:t>Offline </a:t>
            </a:r>
            <a:r>
              <a:rPr lang="en-US" b="1" dirty="0">
                <a:solidFill>
                  <a:srgbClr val="C40D1E"/>
                </a:solidFill>
              </a:rPr>
              <a:t>Q&amp;A in forum</a:t>
            </a:r>
            <a:r>
              <a:rPr lang="en-US" dirty="0"/>
              <a:t>, answered by teaching assistants</a:t>
            </a:r>
          </a:p>
          <a:p>
            <a:pPr lvl="1"/>
            <a:endParaRPr lang="en-US" dirty="0"/>
          </a:p>
          <a:p>
            <a:r>
              <a:rPr lang="en-US" dirty="0"/>
              <a:t>Course Format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6 ECTS</a:t>
            </a:r>
            <a:r>
              <a:rPr lang="en-US" dirty="0"/>
              <a:t> (4 SWS) bachelor computer science / information systems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Every-other-week lectures</a:t>
            </a:r>
            <a:r>
              <a:rPr lang="en-US" dirty="0"/>
              <a:t> (</a:t>
            </a:r>
            <a:r>
              <a:rPr lang="en-US" b="1" dirty="0">
                <a:solidFill>
                  <a:schemeClr val="accent1"/>
                </a:solidFill>
              </a:rPr>
              <a:t>Mon 4.15pm </a:t>
            </a:r>
            <a:r>
              <a:rPr lang="en-US" b="1" dirty="0">
                <a:solidFill>
                  <a:srgbClr val="7889FB"/>
                </a:solidFill>
              </a:rPr>
              <a:t>sharp</a:t>
            </a:r>
            <a:r>
              <a:rPr lang="en-US" dirty="0"/>
              <a:t>, including </a:t>
            </a:r>
            <a:r>
              <a:rPr lang="en-US" b="1" dirty="0">
                <a:solidFill>
                  <a:schemeClr val="accent1"/>
                </a:solidFill>
              </a:rPr>
              <a:t>Q&amp;A</a:t>
            </a:r>
            <a:r>
              <a:rPr lang="en-US" dirty="0"/>
              <a:t>), </a:t>
            </a:r>
            <a:r>
              <a:rPr lang="en-US" b="1" dirty="0">
                <a:solidFill>
                  <a:srgbClr val="7889FB"/>
                </a:solidFill>
              </a:rPr>
              <a:t>attendance optional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Prerequisites</a:t>
            </a:r>
          </a:p>
          <a:p>
            <a:pPr lvl="1"/>
            <a:r>
              <a:rPr lang="en-US" dirty="0"/>
              <a:t>Basic programming skills in languages such as </a:t>
            </a:r>
            <a:r>
              <a:rPr lang="en-US" b="1" dirty="0">
                <a:solidFill>
                  <a:srgbClr val="7889FB"/>
                </a:solidFill>
              </a:rPr>
              <a:t>C, C++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Java</a:t>
            </a:r>
            <a:r>
              <a:rPr lang="en-US" dirty="0"/>
              <a:t>, Rust, Python,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Basic understanding of data management SQL / RA (or willingness to fill gaps)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868FB-98CE-85A2-2F03-D621431AE2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Course Organization </a:t>
            </a:r>
          </a:p>
        </p:txBody>
      </p:sp>
    </p:spTree>
    <p:extLst>
      <p:ext uri="{BB962C8B-B14F-4D97-AF65-F5344CB8AC3E}">
        <p14:creationId xmlns:p14="http://schemas.microsoft.com/office/powerpoint/2010/main" val="273817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2B4DB3-DB4F-1097-7889-58DFC60F83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Apply basic programming skills</a:t>
            </a:r>
            <a:r>
              <a:rPr lang="en-US" dirty="0"/>
              <a:t> to more complex problem (in self-organized team work)</a:t>
            </a:r>
          </a:p>
          <a:p>
            <a:pPr lvl="1"/>
            <a:r>
              <a:rPr lang="en-US" dirty="0"/>
              <a:t>Technical focus on data management and data systems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Holistic programming projects: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prototyping, design, versioning, tests, experiments, benchmarks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Grading: Pass/Fail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Project Implementation</a:t>
            </a:r>
            <a:r>
              <a:rPr lang="en-US" dirty="0"/>
              <a:t> (project source code) [</a:t>
            </a:r>
            <a:r>
              <a:rPr lang="en-US" b="1" dirty="0">
                <a:solidFill>
                  <a:srgbClr val="C40D1E"/>
                </a:solidFill>
              </a:rPr>
              <a:t>45%</a:t>
            </a:r>
            <a:r>
              <a:rPr lang="en-US" dirty="0"/>
              <a:t>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Component and Functional Tests</a:t>
            </a:r>
            <a:r>
              <a:rPr lang="en-US" dirty="0"/>
              <a:t> (test source code) [</a:t>
            </a:r>
            <a:r>
              <a:rPr lang="en-US" b="1" dirty="0">
                <a:solidFill>
                  <a:srgbClr val="C40D1E"/>
                </a:solidFill>
              </a:rPr>
              <a:t>10%</a:t>
            </a:r>
            <a:r>
              <a:rPr lang="en-US" dirty="0"/>
              <a:t>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Runtime Experiments</a:t>
            </a:r>
            <a:r>
              <a:rPr lang="en-US" dirty="0"/>
              <a:t> (achieve performance target) [</a:t>
            </a:r>
            <a:r>
              <a:rPr lang="en-US" b="1" dirty="0">
                <a:solidFill>
                  <a:srgbClr val="C40D1E"/>
                </a:solidFill>
              </a:rPr>
              <a:t>15%</a:t>
            </a:r>
            <a:r>
              <a:rPr lang="en-US" dirty="0"/>
              <a:t>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Documentation</a:t>
            </a:r>
            <a:r>
              <a:rPr lang="en-US" dirty="0"/>
              <a:t> (design document up to 5 pages / code documentation) [</a:t>
            </a:r>
            <a:r>
              <a:rPr lang="en-US" b="1" dirty="0">
                <a:solidFill>
                  <a:srgbClr val="C40D1E"/>
                </a:solidFill>
              </a:rPr>
              <a:t>15%</a:t>
            </a:r>
            <a:r>
              <a:rPr lang="en-US" dirty="0"/>
              <a:t>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Result Presentation</a:t>
            </a:r>
            <a:r>
              <a:rPr lang="en-US" dirty="0"/>
              <a:t> (10min talk) [</a:t>
            </a:r>
            <a:r>
              <a:rPr lang="en-US" b="1" dirty="0">
                <a:solidFill>
                  <a:srgbClr val="C40D1E"/>
                </a:solidFill>
              </a:rPr>
              <a:t>15%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Academic Honesty / No Plagiarism</a:t>
            </a:r>
            <a:r>
              <a:rPr lang="en-US" b="0" dirty="0"/>
              <a:t> (incl LLMs like ChatGPT)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EC7FA-1190-351C-05E1-BEAA4F017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Goals and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AEA38-F0CA-9CBF-39B7-BB1EFECD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34" y="5011741"/>
            <a:ext cx="669627" cy="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8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9D0A5-2901-B014-01B3-21815810D6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Transactional In-memory Indexing</a:t>
            </a:r>
          </a:p>
          <a:p>
            <a:pPr lvl="1"/>
            <a:r>
              <a:rPr lang="en-US" dirty="0"/>
              <a:t>Capacity: 12/36</a:t>
            </a:r>
          </a:p>
          <a:p>
            <a:pPr lvl="1"/>
            <a:r>
              <a:rPr lang="en-US" dirty="0"/>
              <a:t>Organized by </a:t>
            </a:r>
            <a:r>
              <a:rPr lang="en-US" b="1" dirty="0">
                <a:solidFill>
                  <a:srgbClr val="7889FB"/>
                </a:solidFill>
              </a:rPr>
              <a:t>DAMS</a:t>
            </a:r>
            <a:r>
              <a:rPr lang="en-US" dirty="0"/>
              <a:t> group</a:t>
            </a:r>
          </a:p>
          <a:p>
            <a:pPr lvl="1"/>
            <a:r>
              <a:rPr lang="en-US" dirty="0"/>
              <a:t>Focus on query processing</a:t>
            </a:r>
          </a:p>
          <a:p>
            <a:pPr lvl="1"/>
            <a:r>
              <a:rPr lang="en-US" dirty="0"/>
              <a:t>Lectures every-other-week in </a:t>
            </a:r>
            <a:r>
              <a:rPr lang="en-US" b="1">
                <a:solidFill>
                  <a:srgbClr val="C40D1E"/>
                </a:solidFill>
              </a:rPr>
              <a:t>H 0111</a:t>
            </a:r>
            <a:endParaRPr lang="en-US" b="1" dirty="0">
              <a:solidFill>
                <a:srgbClr val="C40D1E"/>
              </a:solidFill>
            </a:endParaRPr>
          </a:p>
          <a:p>
            <a:r>
              <a:rPr lang="en-US" dirty="0"/>
              <a:t>#2 Duplicate Detection</a:t>
            </a:r>
          </a:p>
          <a:p>
            <a:pPr lvl="1"/>
            <a:r>
              <a:rPr lang="en-US" dirty="0"/>
              <a:t>Capacity: 12/36</a:t>
            </a:r>
          </a:p>
          <a:p>
            <a:pPr lvl="1"/>
            <a:r>
              <a:rPr lang="en-US" dirty="0"/>
              <a:t>Organized by </a:t>
            </a:r>
            <a:r>
              <a:rPr lang="en-US" b="1" dirty="0">
                <a:solidFill>
                  <a:srgbClr val="7889FB"/>
                </a:solidFill>
              </a:rPr>
              <a:t>D2IP</a:t>
            </a:r>
            <a:r>
              <a:rPr lang="en-US" dirty="0"/>
              <a:t> group</a:t>
            </a:r>
          </a:p>
          <a:p>
            <a:pPr lvl="1"/>
            <a:r>
              <a:rPr lang="en-US" dirty="0"/>
              <a:t>Focus on entity resolution</a:t>
            </a:r>
          </a:p>
          <a:p>
            <a:r>
              <a:rPr lang="en-US" dirty="0"/>
              <a:t>#2 Provenance Tracking in ML Pipelines</a:t>
            </a:r>
          </a:p>
          <a:p>
            <a:pPr lvl="1"/>
            <a:r>
              <a:rPr lang="en-US" dirty="0"/>
              <a:t>Capacity: 12/36</a:t>
            </a:r>
          </a:p>
          <a:p>
            <a:pPr lvl="1"/>
            <a:r>
              <a:rPr lang="en-US" dirty="0"/>
              <a:t>Organized by </a:t>
            </a:r>
            <a:r>
              <a:rPr lang="en-US" b="1" dirty="0">
                <a:solidFill>
                  <a:srgbClr val="7889FB"/>
                </a:solidFill>
              </a:rPr>
              <a:t>DEEM</a:t>
            </a:r>
            <a:r>
              <a:rPr lang="en-US" dirty="0"/>
              <a:t> group</a:t>
            </a:r>
          </a:p>
          <a:p>
            <a:pPr lvl="1"/>
            <a:r>
              <a:rPr lang="en-US" dirty="0"/>
              <a:t>Focus on ML pipelines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23D69-12B2-D132-6BC0-99512EBDD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Sub-Course Offerings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5835FF-D1CA-D5F8-8B07-F7DA129523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40D1E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Admitted Students:</a:t>
            </a:r>
          </a:p>
          <a:p>
            <a:pPr lvl="1"/>
            <a:r>
              <a:rPr lang="en-US" dirty="0"/>
              <a:t>12 + 48 on ISIS (incl duplicates)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Total registrations: up to 36</a:t>
            </a:r>
            <a:br>
              <a:rPr lang="en-US" b="1" dirty="0">
                <a:solidFill>
                  <a:srgbClr val="C40D1E"/>
                </a:solidFill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9 teams, 4 students each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46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7" y="2582402"/>
            <a:ext cx="10277084" cy="717437"/>
          </a:xfrm>
        </p:spPr>
        <p:txBody>
          <a:bodyPr/>
          <a:lstStyle/>
          <a:p>
            <a:r>
              <a:rPr lang="en-US" dirty="0"/>
              <a:t>#1 Transactional In-memory Indexing (DAMS)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0139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1802</Words>
  <Application>Microsoft Office PowerPoint</Application>
  <PresentationFormat>Widescreen</PresentationFormat>
  <Paragraphs>316</Paragraphs>
  <Slides>22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Consolas</vt:lpstr>
      <vt:lpstr>Wingdings</vt:lpstr>
      <vt:lpstr>Titelfolien zur Auswahl</vt:lpstr>
      <vt:lpstr>Master für Folgeseiten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PPDS - Kickoff and Introduction</dc:title>
  <dc:creator>Matthias Boehm</dc:creator>
  <cp:lastModifiedBy>Matthias Boehm</cp:lastModifiedBy>
  <cp:revision>468</cp:revision>
  <cp:lastPrinted>2021-03-24T16:10:50Z</cp:lastPrinted>
  <dcterms:created xsi:type="dcterms:W3CDTF">2023-02-25T13:39:16Z</dcterms:created>
  <dcterms:modified xsi:type="dcterms:W3CDTF">2025-10-13T15:33:11Z</dcterms:modified>
</cp:coreProperties>
</file>