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9"/>
  </p:notesMasterIdLst>
  <p:sldIdLst>
    <p:sldId id="359" r:id="rId3"/>
    <p:sldId id="424" r:id="rId4"/>
    <p:sldId id="388" r:id="rId5"/>
    <p:sldId id="423" r:id="rId6"/>
    <p:sldId id="468" r:id="rId7"/>
    <p:sldId id="469" r:id="rId8"/>
    <p:sldId id="475" r:id="rId9"/>
    <p:sldId id="467" r:id="rId10"/>
    <p:sldId id="470" r:id="rId11"/>
    <p:sldId id="471" r:id="rId12"/>
    <p:sldId id="465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76" r:id="rId22"/>
    <p:sldId id="477" r:id="rId23"/>
    <p:sldId id="488" r:id="rId24"/>
    <p:sldId id="489" r:id="rId25"/>
    <p:sldId id="490" r:id="rId26"/>
    <p:sldId id="491" r:id="rId27"/>
    <p:sldId id="492" r:id="rId28"/>
    <p:sldId id="461" r:id="rId29"/>
    <p:sldId id="493" r:id="rId30"/>
    <p:sldId id="494" r:id="rId31"/>
    <p:sldId id="478" r:id="rId32"/>
    <p:sldId id="479" r:id="rId33"/>
    <p:sldId id="466" r:id="rId34"/>
    <p:sldId id="472" r:id="rId35"/>
    <p:sldId id="473" r:id="rId36"/>
    <p:sldId id="474" r:id="rId37"/>
    <p:sldId id="421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38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27.10.2025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Byte order: big-endian</a:t>
            </a:r>
            <a:r>
              <a:rPr lang="en-US" baseline="0" dirty="0"/>
              <a:t> (</a:t>
            </a:r>
            <a:r>
              <a:rPr lang="en-US" baseline="0" dirty="0" err="1"/>
              <a:t>asc</a:t>
            </a:r>
            <a:r>
              <a:rPr lang="en-US" baseline="0" dirty="0"/>
              <a:t> order left to right)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98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LSM write optimized by buffering writes, read-optimized by sort-merging on-disk runs</a:t>
            </a:r>
          </a:p>
          <a:p>
            <a:r>
              <a:rPr lang="en-US" dirty="0"/>
              <a:t>C1 and Ci also trees similar to B-tree but nodes kept 100%</a:t>
            </a:r>
            <a:r>
              <a:rPr lang="en-US" baseline="0" dirty="0"/>
              <a:t> full single node pages packed into multi-page blocks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 Better insert performance, worse lookup costs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358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2025/26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02 Background Index Structures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hyperlink" Target="http://cyan4973.github.io/xxHash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42.emf"/><Relationship Id="rId21" Type="http://schemas.openxmlformats.org/officeDocument/2006/relationships/image" Target="../media/image51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49.wmf"/><Relationship Id="rId2" Type="http://schemas.openxmlformats.org/officeDocument/2006/relationships/image" Target="../media/image41.emf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02 Background Index Structures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27,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BCDD49-495D-FE29-A64A-D595497C96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Create Index</a:t>
            </a:r>
          </a:p>
          <a:p>
            <a:pPr lvl="1"/>
            <a:r>
              <a:rPr lang="en-US" dirty="0"/>
              <a:t>Create a secondary (non-clustered) index on a set of attributes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Clustered:</a:t>
            </a:r>
            <a:r>
              <a:rPr lang="en-US" dirty="0"/>
              <a:t> tuples sorted by index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Non-clustered:</a:t>
            </a:r>
            <a:r>
              <a:rPr lang="en-US" dirty="0"/>
              <a:t> sorted attribute  with tuple references</a:t>
            </a:r>
          </a:p>
          <a:p>
            <a:pPr lvl="1"/>
            <a:r>
              <a:rPr lang="en-US" dirty="0"/>
              <a:t>Can specify uniqueness, order, and indexing method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PostgreSQL methods:</a:t>
            </a:r>
            <a:r>
              <a:rPr lang="en-US" dirty="0"/>
              <a:t> </a:t>
            </a:r>
            <a:r>
              <a:rPr lang="en-US" u="sng" dirty="0" err="1"/>
              <a:t>btree</a:t>
            </a:r>
            <a:r>
              <a:rPr lang="en-US" dirty="0"/>
              <a:t>, hash, gist, and gin</a:t>
            </a:r>
          </a:p>
          <a:p>
            <a:pPr lvl="1"/>
            <a:endParaRPr lang="en-US" sz="1200" dirty="0"/>
          </a:p>
          <a:p>
            <a:r>
              <a:rPr lang="en-US" dirty="0"/>
              <a:t>Binary Search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pos = </a:t>
            </a:r>
            <a:r>
              <a:rPr lang="en-US" dirty="0" err="1">
                <a:latin typeface="Consolas" panose="020B0609020204030204" pitchFamily="49" charset="0"/>
              </a:rPr>
              <a:t>binarySearch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data,key</a:t>
            </a:r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23</a:t>
            </a:r>
            <a:r>
              <a:rPr lang="en-US" dirty="0">
                <a:latin typeface="Consolas" panose="020B0609020204030204" pitchFamily="49" charset="0"/>
              </a:rPr>
              <a:t>) </a:t>
            </a:r>
          </a:p>
          <a:p>
            <a:pPr lvl="1"/>
            <a:r>
              <a:rPr lang="en-US" dirty="0"/>
              <a:t>Given </a:t>
            </a:r>
            <a:r>
              <a:rPr lang="en-US" b="1" dirty="0">
                <a:solidFill>
                  <a:schemeClr val="accent1"/>
                </a:solidFill>
              </a:rPr>
              <a:t>sorted data</a:t>
            </a:r>
            <a:r>
              <a:rPr lang="en-US" dirty="0"/>
              <a:t>, find key position (insert position if non-existing)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k-</a:t>
            </a:r>
            <a:r>
              <a:rPr lang="en-US" b="1" dirty="0" err="1">
                <a:solidFill>
                  <a:srgbClr val="7889FB"/>
                </a:solidFill>
              </a:rPr>
              <a:t>ary</a:t>
            </a:r>
            <a:r>
              <a:rPr lang="en-US" b="1" dirty="0">
                <a:solidFill>
                  <a:srgbClr val="7889FB"/>
                </a:solidFill>
              </a:rPr>
              <a:t> search </a:t>
            </a:r>
            <a:r>
              <a:rPr lang="en-US" dirty="0"/>
              <a:t>for SIMD data-parallelism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Interpolation search:</a:t>
            </a:r>
            <a:r>
              <a:rPr lang="en-US" dirty="0"/>
              <a:t> probe expected pos in key range</a:t>
            </a:r>
            <a:br>
              <a:rPr lang="en-US" dirty="0"/>
            </a:br>
            <a:r>
              <a:rPr lang="en-US" dirty="0"/>
              <a:t>(e.g., </a:t>
            </a:r>
            <a:r>
              <a:rPr lang="en-US" dirty="0">
                <a:latin typeface="Consolas" panose="020B0609020204030204" pitchFamily="49" charset="0"/>
              </a:rPr>
              <a:t>search([1:10000],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9700</a:t>
            </a:r>
            <a:r>
              <a:rPr lang="en-US" dirty="0">
                <a:latin typeface="Consolas" panose="020B0609020204030204" pitchFamily="49" charset="0"/>
              </a:rPr>
              <a:t>)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2ED83-3556-A152-EE8A-125E15AB50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Additional Terminology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8371E-2323-6A8D-0241-BFC545A539BE}"/>
              </a:ext>
            </a:extLst>
          </p:cNvPr>
          <p:cNvSpPr txBox="1"/>
          <p:nvPr/>
        </p:nvSpPr>
        <p:spPr>
          <a:xfrm>
            <a:off x="7870392" y="969610"/>
            <a:ext cx="319107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CREATE INDEX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ixStudLname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USING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btree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ASC NULLS FIRST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F9E97F-BBAB-F984-6C93-41D23F63C109}"/>
              </a:ext>
            </a:extLst>
          </p:cNvPr>
          <p:cNvGrpSpPr/>
          <p:nvPr/>
        </p:nvGrpSpPr>
        <p:grpSpPr>
          <a:xfrm>
            <a:off x="9038869" y="2259052"/>
            <a:ext cx="2095123" cy="929414"/>
            <a:chOff x="6822831" y="2919104"/>
            <a:chExt cx="2095123" cy="9294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7F0710-74AE-76B6-BB86-147AECE2E8BA}"/>
                </a:ext>
              </a:extLst>
            </p:cNvPr>
            <p:cNvSpPr/>
            <p:nvPr/>
          </p:nvSpPr>
          <p:spPr>
            <a:xfrm>
              <a:off x="6822831" y="3486777"/>
              <a:ext cx="2095123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 data</a:t>
              </a: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DADF9AE2-4489-222D-B53E-FA63BBB2073A}"/>
                </a:ext>
              </a:extLst>
            </p:cNvPr>
            <p:cNvSpPr/>
            <p:nvPr/>
          </p:nvSpPr>
          <p:spPr>
            <a:xfrm>
              <a:off x="7473482" y="2919104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56A5C65-5E62-68BE-5D0C-88571562FA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6746" y="3270796"/>
              <a:ext cx="494902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0D29C78-1F9B-E3D1-6F97-88678BF99DDA}"/>
                </a:ext>
              </a:extLst>
            </p:cNvPr>
            <p:cNvCxnSpPr>
              <a:cxnSpLocks/>
            </p:cNvCxnSpPr>
            <p:nvPr/>
          </p:nvCxnSpPr>
          <p:spPr>
            <a:xfrm>
              <a:off x="7636746" y="3280844"/>
              <a:ext cx="1145513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356DBCE-674C-1304-198D-7ECE0C1E155E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H="1">
              <a:off x="7244862" y="3280844"/>
              <a:ext cx="625530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D0B38CC-9C19-8BCD-60C1-E43A69F2E49B}"/>
              </a:ext>
            </a:extLst>
          </p:cNvPr>
          <p:cNvSpPr txBox="1"/>
          <p:nvPr/>
        </p:nvSpPr>
        <p:spPr>
          <a:xfrm>
            <a:off x="7870391" y="1804370"/>
            <a:ext cx="301283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DROP INDEX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ixStudLname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BF34E-9BB7-D6DA-2880-A950DF7FEBF5}"/>
              </a:ext>
            </a:extLst>
          </p:cNvPr>
          <p:cNvSpPr txBox="1"/>
          <p:nvPr/>
        </p:nvSpPr>
        <p:spPr>
          <a:xfrm>
            <a:off x="10485174" y="2329370"/>
            <a:ext cx="7837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TID refs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1DEF2-74C3-6221-43B9-D392943581BD}"/>
              </a:ext>
            </a:extLst>
          </p:cNvPr>
          <p:cNvSpPr/>
          <p:nvPr/>
        </p:nvSpPr>
        <p:spPr>
          <a:xfrm>
            <a:off x="8056213" y="4110440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10 13 14 17 18 19 23 25 27 29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1D79DF-35E9-FD82-A6A7-854F57554ADF}"/>
              </a:ext>
            </a:extLst>
          </p:cNvPr>
          <p:cNvCxnSpPr/>
          <p:nvPr/>
        </p:nvCxnSpPr>
        <p:spPr>
          <a:xfrm flipV="1">
            <a:off x="9474433" y="4740878"/>
            <a:ext cx="0" cy="2276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BDCB3AF-2EE0-FF07-C728-24765DC466AB}"/>
              </a:ext>
            </a:extLst>
          </p:cNvPr>
          <p:cNvSpPr/>
          <p:nvPr/>
        </p:nvSpPr>
        <p:spPr>
          <a:xfrm>
            <a:off x="8056213" y="4570754"/>
            <a:ext cx="3091312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34658-ABE5-B2E0-AA91-EAB3701D4350}"/>
              </a:ext>
            </a:extLst>
          </p:cNvPr>
          <p:cNvSpPr/>
          <p:nvPr/>
        </p:nvSpPr>
        <p:spPr>
          <a:xfrm>
            <a:off x="9566035" y="4723154"/>
            <a:ext cx="1574399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3AFDE2-5BFF-862B-BB63-2259ED865790}"/>
              </a:ext>
            </a:extLst>
          </p:cNvPr>
          <p:cNvCxnSpPr/>
          <p:nvPr/>
        </p:nvCxnSpPr>
        <p:spPr>
          <a:xfrm flipV="1">
            <a:off x="10339217" y="4914542"/>
            <a:ext cx="0" cy="2276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30613D6-1BC0-1381-738B-74BD29EAFDA6}"/>
              </a:ext>
            </a:extLst>
          </p:cNvPr>
          <p:cNvSpPr/>
          <p:nvPr/>
        </p:nvSpPr>
        <p:spPr>
          <a:xfrm>
            <a:off x="9569576" y="4907452"/>
            <a:ext cx="676944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7A39F2-F68C-CF10-D6DE-8B063A18F390}"/>
              </a:ext>
            </a:extLst>
          </p:cNvPr>
          <p:cNvSpPr/>
          <p:nvPr/>
        </p:nvSpPr>
        <p:spPr>
          <a:xfrm>
            <a:off x="8057889" y="4102070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19 23 25 27 29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0E546E-A808-8187-EC51-5EBE6A9A9ABA}"/>
              </a:ext>
            </a:extLst>
          </p:cNvPr>
          <p:cNvSpPr/>
          <p:nvPr/>
        </p:nvSpPr>
        <p:spPr>
          <a:xfrm>
            <a:off x="8057889" y="4107787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19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23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25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27 29</a:t>
            </a:r>
          </a:p>
        </p:txBody>
      </p:sp>
    </p:spTree>
    <p:extLst>
      <p:ext uri="{BB962C8B-B14F-4D97-AF65-F5344CB8AC3E}">
        <p14:creationId xmlns:p14="http://schemas.microsoft.com/office/powerpoint/2010/main" val="21528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Index Structures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6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FF489-D4D3-C92F-4102-5AF65AAC56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1D Access Methods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ND  Access Methods </a:t>
            </a:r>
          </a:p>
          <a:p>
            <a:pPr lvl="1"/>
            <a:r>
              <a:rPr lang="en-US" dirty="0"/>
              <a:t>Linearization of ND key space + 1D indexing (Z order, Gray code, Hilbert curve)</a:t>
            </a:r>
          </a:p>
          <a:p>
            <a:pPr lvl="1"/>
            <a:r>
              <a:rPr lang="en-US" dirty="0"/>
              <a:t>Multi-dimensional trees and hashing (e.g., UB tree, k-d tree, </a:t>
            </a:r>
            <a:r>
              <a:rPr lang="en-US" dirty="0" err="1"/>
              <a:t>gridfile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Spatial index structures (e.g., R tree)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71401-6618-B18D-9B50-A84D513DC6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Classification of Index Structures</a:t>
            </a:r>
          </a:p>
        </p:txBody>
      </p:sp>
      <p:sp>
        <p:nvSpPr>
          <p:cNvPr id="6" name="Rechteck 3">
            <a:extLst>
              <a:ext uri="{FF2B5EF4-FFF2-40B4-BE49-F238E27FC236}">
                <a16:creationId xmlns:a16="http://schemas.microsoft.com/office/drawing/2014/main" id="{48D50D73-3E07-07F0-79CF-44236842A1C7}"/>
              </a:ext>
            </a:extLst>
          </p:cNvPr>
          <p:cNvSpPr/>
          <p:nvPr/>
        </p:nvSpPr>
        <p:spPr>
          <a:xfrm>
            <a:off x="5597820" y="1567336"/>
            <a:ext cx="2061807" cy="31182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 Access Methods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48BCF332-617E-D616-D126-969E202F2F31}"/>
              </a:ext>
            </a:extLst>
          </p:cNvPr>
          <p:cNvSpPr/>
          <p:nvPr/>
        </p:nvSpPr>
        <p:spPr>
          <a:xfrm>
            <a:off x="4127148" y="2067409"/>
            <a:ext cx="2043113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3E957A61-7DB1-C63C-CAA6-DF75B813E43E}"/>
              </a:ext>
            </a:extLst>
          </p:cNvPr>
          <p:cNvSpPr/>
          <p:nvPr/>
        </p:nvSpPr>
        <p:spPr>
          <a:xfrm>
            <a:off x="7829949" y="2067409"/>
            <a:ext cx="2043111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Transformation</a:t>
            </a:r>
          </a:p>
        </p:txBody>
      </p:sp>
      <p:sp>
        <p:nvSpPr>
          <p:cNvPr id="9" name="Rechteck 6">
            <a:extLst>
              <a:ext uri="{FF2B5EF4-FFF2-40B4-BE49-F238E27FC236}">
                <a16:creationId xmlns:a16="http://schemas.microsoft.com/office/drawing/2014/main" id="{4CAD7BD3-1E4E-8E7A-AA39-07651DFA251B}"/>
              </a:ext>
            </a:extLst>
          </p:cNvPr>
          <p:cNvSpPr/>
          <p:nvPr/>
        </p:nvSpPr>
        <p:spPr>
          <a:xfrm>
            <a:off x="2678020" y="2701059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Sequential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id="{0557340B-6BD8-5910-9487-799F448D5862}"/>
              </a:ext>
            </a:extLst>
          </p:cNvPr>
          <p:cNvSpPr/>
          <p:nvPr/>
        </p:nvSpPr>
        <p:spPr>
          <a:xfrm>
            <a:off x="4436800" y="2696247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Tree-Based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9">
            <a:extLst>
              <a:ext uri="{FF2B5EF4-FFF2-40B4-BE49-F238E27FC236}">
                <a16:creationId xmlns:a16="http://schemas.microsoft.com/office/drawing/2014/main" id="{06535688-73E1-2831-B89F-EF4C55FCFF9C}"/>
              </a:ext>
            </a:extLst>
          </p:cNvPr>
          <p:cNvSpPr/>
          <p:nvPr/>
        </p:nvSpPr>
        <p:spPr>
          <a:xfrm>
            <a:off x="6171298" y="2697851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Sort-Based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0">
            <a:extLst>
              <a:ext uri="{FF2B5EF4-FFF2-40B4-BE49-F238E27FC236}">
                <a16:creationId xmlns:a16="http://schemas.microsoft.com/office/drawing/2014/main" id="{F86EFE7B-1991-5021-A216-4338585A8C51}"/>
              </a:ext>
            </a:extLst>
          </p:cNvPr>
          <p:cNvSpPr/>
          <p:nvPr/>
        </p:nvSpPr>
        <p:spPr>
          <a:xfrm>
            <a:off x="8143394" y="2696247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Hash-</a:t>
            </a:r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5AF46B-121E-DE1C-D230-5F103C4E08B2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5148705" y="1879158"/>
            <a:ext cx="1480019" cy="1882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BEB56D-8C84-5FD9-B7E5-AEF4F33ACB08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6628724" y="1879158"/>
            <a:ext cx="2222781" cy="1882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448455-46E9-4FFD-3B9C-8C0538ADF4B5}"/>
              </a:ext>
            </a:extLst>
          </p:cNvPr>
          <p:cNvCxnSpPr>
            <a:stCxn id="8" idx="2"/>
            <a:endCxn id="12" idx="0"/>
          </p:cNvCxnSpPr>
          <p:nvPr/>
        </p:nvCxnSpPr>
        <p:spPr>
          <a:xfrm>
            <a:off x="8851505" y="2344569"/>
            <a:ext cx="3793" cy="3516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1E62F6-A503-98D9-43D6-E4A95E154429}"/>
              </a:ext>
            </a:extLst>
          </p:cNvPr>
          <p:cNvCxnSpPr>
            <a:stCxn id="7" idx="2"/>
            <a:endCxn id="11" idx="0"/>
          </p:cNvCxnSpPr>
          <p:nvPr/>
        </p:nvCxnSpPr>
        <p:spPr>
          <a:xfrm>
            <a:off x="5148705" y="2344569"/>
            <a:ext cx="1734497" cy="35328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4A3996-34F7-269D-F060-9742AB2E3153}"/>
              </a:ext>
            </a:extLst>
          </p:cNvPr>
          <p:cNvCxnSpPr>
            <a:stCxn id="7" idx="2"/>
            <a:endCxn id="10" idx="0"/>
          </p:cNvCxnSpPr>
          <p:nvPr/>
        </p:nvCxnSpPr>
        <p:spPr>
          <a:xfrm flipH="1">
            <a:off x="5148704" y="2344569"/>
            <a:ext cx="1" cy="3516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BAAB2F-2698-90E8-8E3B-BFAB235A3A5B}"/>
              </a:ext>
            </a:extLst>
          </p:cNvPr>
          <p:cNvCxnSpPr>
            <a:stCxn id="7" idx="2"/>
            <a:endCxn id="9" idx="0"/>
          </p:cNvCxnSpPr>
          <p:nvPr/>
        </p:nvCxnSpPr>
        <p:spPr>
          <a:xfrm flipH="1">
            <a:off x="3389924" y="2344569"/>
            <a:ext cx="1758781" cy="3564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6F277BA-185A-6A98-C5F8-50770CA29AE0}"/>
              </a:ext>
            </a:extLst>
          </p:cNvPr>
          <p:cNvSpPr txBox="1"/>
          <p:nvPr/>
        </p:nvSpPr>
        <p:spPr>
          <a:xfrm>
            <a:off x="8220487" y="2969996"/>
            <a:ext cx="123618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Static</a:t>
            </a:r>
          </a:p>
          <a:p>
            <a:pPr algn="ctr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BA8BCD-300B-9ACD-6E9D-98998E07366F}"/>
              </a:ext>
            </a:extLst>
          </p:cNvPr>
          <p:cNvSpPr txBox="1"/>
          <p:nvPr/>
        </p:nvSpPr>
        <p:spPr>
          <a:xfrm>
            <a:off x="4021942" y="2981722"/>
            <a:ext cx="229908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Binary Search Trees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Multiway Trees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B-Tree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Prefix Trees 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E5F4C9-239A-D95F-FA30-AD346BE630B8}"/>
              </a:ext>
            </a:extLst>
          </p:cNvPr>
          <p:cNvSpPr txBox="1"/>
          <p:nvPr/>
        </p:nvSpPr>
        <p:spPr>
          <a:xfrm>
            <a:off x="2255105" y="2983397"/>
            <a:ext cx="229908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Sequential Lists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Linked Lists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C3A025-2F8E-A1E0-DFC2-CE321B208796}"/>
              </a:ext>
            </a:extLst>
          </p:cNvPr>
          <p:cNvSpPr txBox="1"/>
          <p:nvPr/>
        </p:nvSpPr>
        <p:spPr>
          <a:xfrm>
            <a:off x="7010439" y="359924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9E679F-B774-C6B3-52D8-AD52929C4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754" y="396545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9844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58C773-7EF0-B90F-7600-8F0A0348A8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History </a:t>
            </a:r>
            <a:r>
              <a:rPr lang="en-US" dirty="0">
                <a:solidFill>
                  <a:schemeClr val="accent1"/>
                </a:solidFill>
              </a:rPr>
              <a:t>B-Tree</a:t>
            </a:r>
          </a:p>
          <a:p>
            <a:pPr lvl="1"/>
            <a:r>
              <a:rPr lang="de-DE" b="1" dirty="0"/>
              <a:t>B</a:t>
            </a:r>
            <a:r>
              <a:rPr lang="de-DE" dirty="0"/>
              <a:t>ayer and </a:t>
            </a:r>
            <a:r>
              <a:rPr lang="de-DE" dirty="0" err="1"/>
              <a:t>McCreight</a:t>
            </a:r>
            <a:r>
              <a:rPr lang="de-DE" dirty="0"/>
              <a:t> 1972, </a:t>
            </a:r>
            <a:r>
              <a:rPr lang="de-DE" b="1" dirty="0"/>
              <a:t>B</a:t>
            </a:r>
            <a:r>
              <a:rPr lang="de-DE" dirty="0"/>
              <a:t>lock-</a:t>
            </a:r>
            <a:r>
              <a:rPr lang="de-DE" dirty="0" err="1"/>
              <a:t>based</a:t>
            </a:r>
            <a:r>
              <a:rPr lang="de-DE" dirty="0"/>
              <a:t>, </a:t>
            </a:r>
            <a:r>
              <a:rPr lang="de-DE" b="1" dirty="0" err="1"/>
              <a:t>B</a:t>
            </a:r>
            <a:r>
              <a:rPr lang="de-DE" dirty="0" err="1"/>
              <a:t>alanced</a:t>
            </a:r>
            <a:r>
              <a:rPr lang="de-DE" dirty="0"/>
              <a:t>, </a:t>
            </a:r>
            <a:r>
              <a:rPr lang="de-DE" b="1" dirty="0"/>
              <a:t>B</a:t>
            </a:r>
            <a:r>
              <a:rPr lang="de-DE" dirty="0"/>
              <a:t>oeing Labs</a:t>
            </a:r>
          </a:p>
          <a:p>
            <a:pPr lvl="1"/>
            <a:r>
              <a:rPr lang="de-DE" b="1" dirty="0" err="1">
                <a:solidFill>
                  <a:schemeClr val="accent1"/>
                </a:solidFill>
              </a:rPr>
              <a:t>Multiway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tree</a:t>
            </a:r>
            <a:r>
              <a:rPr lang="de-DE" dirty="0"/>
              <a:t> (</a:t>
            </a:r>
            <a:r>
              <a:rPr lang="de-DE" dirty="0" err="1"/>
              <a:t>node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= </a:t>
            </a:r>
            <a:r>
              <a:rPr lang="de-DE" dirty="0" err="1"/>
              <a:t>page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);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DBMS</a:t>
            </a:r>
          </a:p>
          <a:p>
            <a:pPr lvl="1"/>
            <a:r>
              <a:rPr lang="de-DE" dirty="0" err="1"/>
              <a:t>Extensions</a:t>
            </a:r>
            <a:r>
              <a:rPr lang="de-DE" dirty="0"/>
              <a:t>: </a:t>
            </a:r>
            <a:r>
              <a:rPr lang="de-DE" b="1" dirty="0">
                <a:solidFill>
                  <a:srgbClr val="7889FB"/>
                </a:solidFill>
              </a:rPr>
              <a:t>B+-</a:t>
            </a:r>
            <a:r>
              <a:rPr lang="de-DE" b="1" dirty="0" err="1">
                <a:solidFill>
                  <a:srgbClr val="7889FB"/>
                </a:solidFill>
              </a:rPr>
              <a:t>Tree</a:t>
            </a:r>
            <a:r>
              <a:rPr lang="de-DE" b="1" dirty="0">
                <a:solidFill>
                  <a:srgbClr val="7889FB"/>
                </a:solidFill>
              </a:rPr>
              <a:t>/B*-</a:t>
            </a:r>
            <a:r>
              <a:rPr lang="de-DE" b="1" dirty="0" err="1">
                <a:solidFill>
                  <a:srgbClr val="7889FB"/>
                </a:solidFill>
              </a:rPr>
              <a:t>Tree</a:t>
            </a:r>
            <a:r>
              <a:rPr lang="de-DE" dirty="0"/>
              <a:t> (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in </a:t>
            </a:r>
            <a:r>
              <a:rPr lang="de-DE" dirty="0" err="1"/>
              <a:t>leafs</a:t>
            </a:r>
            <a:r>
              <a:rPr lang="de-DE" dirty="0"/>
              <a:t>, double-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leaf</a:t>
            </a:r>
            <a:r>
              <a:rPr lang="de-DE" dirty="0"/>
              <a:t> </a:t>
            </a:r>
            <a:r>
              <a:rPr lang="de-DE" dirty="0" err="1"/>
              <a:t>nodes</a:t>
            </a:r>
            <a:r>
              <a:rPr lang="de-DE" dirty="0"/>
              <a:t>)</a:t>
            </a:r>
          </a:p>
          <a:p>
            <a:r>
              <a:rPr lang="en-US" dirty="0"/>
              <a:t>Definition B-Tree (k, h)</a:t>
            </a:r>
          </a:p>
          <a:p>
            <a:pPr lvl="1"/>
            <a:r>
              <a:rPr lang="en-US" dirty="0"/>
              <a:t>All paths from root to </a:t>
            </a:r>
            <a:r>
              <a:rPr lang="en-US" dirty="0" err="1"/>
              <a:t>leafs</a:t>
            </a:r>
            <a:r>
              <a:rPr lang="en-US" dirty="0"/>
              <a:t> have equal length h</a:t>
            </a:r>
          </a:p>
          <a:p>
            <a:pPr lvl="1"/>
            <a:r>
              <a:rPr lang="en-US" dirty="0"/>
              <a:t>All nodes (except root) have </a:t>
            </a:r>
            <a:r>
              <a:rPr lang="en-US" b="1" dirty="0">
                <a:solidFill>
                  <a:schemeClr val="accent1"/>
                </a:solidFill>
              </a:rPr>
              <a:t>[k, 2k]</a:t>
            </a:r>
            <a:r>
              <a:rPr lang="en-US" dirty="0"/>
              <a:t> key entries</a:t>
            </a:r>
          </a:p>
          <a:p>
            <a:pPr lvl="1"/>
            <a:r>
              <a:rPr lang="en-US" dirty="0"/>
              <a:t>All nodes (except root, </a:t>
            </a:r>
            <a:r>
              <a:rPr lang="en-US" dirty="0" err="1"/>
              <a:t>leafs</a:t>
            </a:r>
            <a:r>
              <a:rPr lang="en-US" dirty="0"/>
              <a:t>) have </a:t>
            </a:r>
            <a:r>
              <a:rPr lang="en-US" b="1" dirty="0">
                <a:solidFill>
                  <a:schemeClr val="accent1"/>
                </a:solidFill>
              </a:rPr>
              <a:t>[k+1, 2k+1]</a:t>
            </a:r>
            <a:r>
              <a:rPr lang="en-US" dirty="0"/>
              <a:t> successors</a:t>
            </a:r>
          </a:p>
          <a:p>
            <a:pPr lvl="1"/>
            <a:r>
              <a:rPr lang="en-US" dirty="0"/>
              <a:t>Data is a record or a reference to the record (RID)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715D6-FCB6-BAAF-3462-D953FBC366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B-Tree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FE24E-9B1D-606B-3C9F-481284BD2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431" y="1426168"/>
            <a:ext cx="4225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D58F6F-FFDB-50E5-0C61-D3E2FCF72011}"/>
              </a:ext>
            </a:extLst>
          </p:cNvPr>
          <p:cNvSpPr txBox="1"/>
          <p:nvPr/>
        </p:nvSpPr>
        <p:spPr>
          <a:xfrm>
            <a:off x="8096704" y="1351520"/>
            <a:ext cx="29951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[Rudolf Bayer, Edward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McCreight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Organization and Maintenance of Large Ordered Indices.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(1) 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30" name="Object 1">
            <a:extLst>
              <a:ext uri="{FF2B5EF4-FFF2-40B4-BE49-F238E27FC236}">
                <a16:creationId xmlns:a16="http://schemas.microsoft.com/office/drawing/2014/main" id="{2EAB42C3-1854-ACF6-0506-6B0055EFE9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81955"/>
              </p:ext>
            </p:extLst>
          </p:nvPr>
        </p:nvGraphicFramePr>
        <p:xfrm>
          <a:off x="6156329" y="2690012"/>
          <a:ext cx="2476882" cy="46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720" imgH="457200" progId="Equation.3">
                  <p:embed/>
                </p:oleObj>
              </mc:Choice>
              <mc:Fallback>
                <p:oleObj name="Equation" r:id="rId3" imgW="2412720" imgH="457200" progId="Equation.3">
                  <p:embed/>
                  <p:pic>
                    <p:nvPicPr>
                      <p:cNvPr id="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9" y="2690012"/>
                        <a:ext cx="2476882" cy="469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FCF19251-D6AB-7A83-5A48-E2426EF0ED2B}"/>
              </a:ext>
            </a:extLst>
          </p:cNvPr>
          <p:cNvGrpSpPr/>
          <p:nvPr/>
        </p:nvGrpSpPr>
        <p:grpSpPr>
          <a:xfrm>
            <a:off x="1654213" y="4316926"/>
            <a:ext cx="9633725" cy="1436558"/>
            <a:chOff x="1654213" y="4316926"/>
            <a:chExt cx="9633725" cy="143655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65E6A7A-0A4D-F50A-D7FE-3C85E5A3B386}"/>
                </a:ext>
              </a:extLst>
            </p:cNvPr>
            <p:cNvGrpSpPr/>
            <p:nvPr/>
          </p:nvGrpSpPr>
          <p:grpSpPr>
            <a:xfrm>
              <a:off x="2180741" y="4316928"/>
              <a:ext cx="1938068" cy="439947"/>
              <a:chOff x="1058498" y="4747935"/>
              <a:chExt cx="1938068" cy="4399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FA7B84-FDEC-904D-386B-44487D35691F}"/>
                  </a:ext>
                </a:extLst>
              </p:cNvPr>
              <p:cNvSpPr/>
              <p:nvPr/>
            </p:nvSpPr>
            <p:spPr>
              <a:xfrm>
                <a:off x="1058498" y="4747935"/>
                <a:ext cx="347931" cy="4399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B49A39-5296-DF1B-BF0B-2388224A1FEA}"/>
                  </a:ext>
                </a:extLst>
              </p:cNvPr>
              <p:cNvSpPr/>
              <p:nvPr/>
            </p:nvSpPr>
            <p:spPr>
              <a:xfrm>
                <a:off x="1409304" y="4747936"/>
                <a:ext cx="762001" cy="43994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Key K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D6EE75-08E0-79A7-8523-9B320DCCAA2E}"/>
                  </a:ext>
                </a:extLst>
              </p:cNvPr>
              <p:cNvSpPr/>
              <p:nvPr/>
            </p:nvSpPr>
            <p:spPr>
              <a:xfrm>
                <a:off x="2174180" y="4747935"/>
                <a:ext cx="822386" cy="43994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D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42C50C4-8F1C-CAA8-FD89-EA3F8AB4155D}"/>
                </a:ext>
              </a:extLst>
            </p:cNvPr>
            <p:cNvCxnSpPr>
              <a:stCxn id="7" idx="2"/>
              <a:endCxn id="29" idx="0"/>
            </p:cNvCxnSpPr>
            <p:nvPr/>
          </p:nvCxnSpPr>
          <p:spPr>
            <a:xfrm flipH="1">
              <a:off x="2192083" y="4756875"/>
              <a:ext cx="162624" cy="32152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8B6AD55-57D4-CEDE-FF0C-FC19DEA8AAAC}"/>
                </a:ext>
              </a:extLst>
            </p:cNvPr>
            <p:cNvGrpSpPr/>
            <p:nvPr/>
          </p:nvGrpSpPr>
          <p:grpSpPr>
            <a:xfrm>
              <a:off x="4118809" y="4316929"/>
              <a:ext cx="1938068" cy="439947"/>
              <a:chOff x="1058498" y="4747935"/>
              <a:chExt cx="1938068" cy="43994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F467E7-55E5-0B5F-A049-DDFAD20541F8}"/>
                  </a:ext>
                </a:extLst>
              </p:cNvPr>
              <p:cNvSpPr/>
              <p:nvPr/>
            </p:nvSpPr>
            <p:spPr>
              <a:xfrm>
                <a:off x="1058498" y="4747935"/>
                <a:ext cx="347931" cy="4399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8882796-EB82-7666-F036-03A68924C0F7}"/>
                  </a:ext>
                </a:extLst>
              </p:cNvPr>
              <p:cNvSpPr/>
              <p:nvPr/>
            </p:nvSpPr>
            <p:spPr>
              <a:xfrm>
                <a:off x="1409304" y="4747936"/>
                <a:ext cx="762001" cy="43994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Key K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487232-9951-74A8-0123-41BA431977D2}"/>
                  </a:ext>
                </a:extLst>
              </p:cNvPr>
              <p:cNvSpPr/>
              <p:nvPr/>
            </p:nvSpPr>
            <p:spPr>
              <a:xfrm>
                <a:off x="2174180" y="4747935"/>
                <a:ext cx="822386" cy="43994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D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6D21EAB-7D91-285C-1732-1BC95F6DAEB7}"/>
                </a:ext>
              </a:extLst>
            </p:cNvPr>
            <p:cNvGrpSpPr/>
            <p:nvPr/>
          </p:nvGrpSpPr>
          <p:grpSpPr>
            <a:xfrm>
              <a:off x="6065217" y="4316930"/>
              <a:ext cx="1938068" cy="439947"/>
              <a:chOff x="1058498" y="4747935"/>
              <a:chExt cx="1938068" cy="43994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73D0747-9BD9-2B35-27EE-8AAC26F7F1E9}"/>
                  </a:ext>
                </a:extLst>
              </p:cNvPr>
              <p:cNvSpPr/>
              <p:nvPr/>
            </p:nvSpPr>
            <p:spPr>
              <a:xfrm>
                <a:off x="1058498" y="4747935"/>
                <a:ext cx="347931" cy="4399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00F2F93-4412-4701-38EB-25C1365C1E43}"/>
                  </a:ext>
                </a:extLst>
              </p:cNvPr>
              <p:cNvSpPr/>
              <p:nvPr/>
            </p:nvSpPr>
            <p:spPr>
              <a:xfrm>
                <a:off x="1409304" y="4747936"/>
                <a:ext cx="762001" cy="43994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Key K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B2FAEA1-DC6B-3594-3266-C34E017B5A3F}"/>
                  </a:ext>
                </a:extLst>
              </p:cNvPr>
              <p:cNvSpPr/>
              <p:nvPr/>
            </p:nvSpPr>
            <p:spPr>
              <a:xfrm>
                <a:off x="2174180" y="4747935"/>
                <a:ext cx="822386" cy="43994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D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CF4D91-6C97-32FF-DFA3-B37CAC19700E}"/>
                </a:ext>
              </a:extLst>
            </p:cNvPr>
            <p:cNvGrpSpPr/>
            <p:nvPr/>
          </p:nvGrpSpPr>
          <p:grpSpPr>
            <a:xfrm>
              <a:off x="8003285" y="4316927"/>
              <a:ext cx="1938068" cy="439947"/>
              <a:chOff x="1058498" y="4747935"/>
              <a:chExt cx="1938068" cy="43994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BAD654D-A412-97B8-7D71-8FA1E6F00886}"/>
                  </a:ext>
                </a:extLst>
              </p:cNvPr>
              <p:cNvSpPr/>
              <p:nvPr/>
            </p:nvSpPr>
            <p:spPr>
              <a:xfrm>
                <a:off x="1058498" y="4747935"/>
                <a:ext cx="347931" cy="4399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9EE9FE-2C3C-1786-4F04-E1E117BAA154}"/>
                  </a:ext>
                </a:extLst>
              </p:cNvPr>
              <p:cNvSpPr/>
              <p:nvPr/>
            </p:nvSpPr>
            <p:spPr>
              <a:xfrm>
                <a:off x="1409304" y="4747936"/>
                <a:ext cx="762001" cy="43994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Key K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A76BBE1-3994-3BBD-24F0-66EE28FC188C}"/>
                  </a:ext>
                </a:extLst>
              </p:cNvPr>
              <p:cNvSpPr/>
              <p:nvPr/>
            </p:nvSpPr>
            <p:spPr>
              <a:xfrm>
                <a:off x="2174180" y="4747935"/>
                <a:ext cx="822386" cy="43994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D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3C66DA-59C6-0D3E-4688-51FE5612C150}"/>
                </a:ext>
              </a:extLst>
            </p:cNvPr>
            <p:cNvSpPr/>
            <p:nvPr/>
          </p:nvSpPr>
          <p:spPr>
            <a:xfrm>
              <a:off x="9941067" y="4316926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C1BD38A-5149-D1CD-E45E-40A370BBB3E1}"/>
                </a:ext>
              </a:extLst>
            </p:cNvPr>
            <p:cNvCxnSpPr>
              <a:stCxn id="12" idx="2"/>
            </p:cNvCxnSpPr>
            <p:nvPr/>
          </p:nvCxnSpPr>
          <p:spPr>
            <a:xfrm flipH="1">
              <a:off x="4182787" y="4756876"/>
              <a:ext cx="109988" cy="32357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B2418EF-91E5-E324-7CEF-E72D5B7194CC}"/>
                </a:ext>
              </a:extLst>
            </p:cNvPr>
            <p:cNvCxnSpPr>
              <a:stCxn id="16" idx="2"/>
            </p:cNvCxnSpPr>
            <p:nvPr/>
          </p:nvCxnSpPr>
          <p:spPr>
            <a:xfrm flipH="1">
              <a:off x="6238897" y="4756877"/>
              <a:ext cx="286" cy="29424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CFB9F4C-0623-0EA6-D8C3-4CB8EFD22C90}"/>
                </a:ext>
              </a:extLst>
            </p:cNvPr>
            <p:cNvCxnSpPr>
              <a:stCxn id="20" idx="2"/>
            </p:cNvCxnSpPr>
            <p:nvPr/>
          </p:nvCxnSpPr>
          <p:spPr>
            <a:xfrm>
              <a:off x="8177251" y="4756874"/>
              <a:ext cx="173679" cy="29425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0176608-326E-7CAE-647A-B8124FA72463}"/>
                </a:ext>
              </a:extLst>
            </p:cNvPr>
            <p:cNvCxnSpPr>
              <a:stCxn id="23" idx="2"/>
            </p:cNvCxnSpPr>
            <p:nvPr/>
          </p:nvCxnSpPr>
          <p:spPr>
            <a:xfrm>
              <a:off x="10115033" y="4756873"/>
              <a:ext cx="173965" cy="29425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8B8861-C7A7-CEA9-022A-BA475283141B}"/>
                </a:ext>
              </a:extLst>
            </p:cNvPr>
            <p:cNvSpPr txBox="1"/>
            <p:nvPr/>
          </p:nvSpPr>
          <p:spPr>
            <a:xfrm>
              <a:off x="4477923" y="5107153"/>
              <a:ext cx="353657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Subtree w/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&lt; keys </a:t>
              </a:r>
              <a:r>
                <a:rPr lang="en-AT" dirty="0">
                  <a:latin typeface="Calibri" panose="020F0502020204030204" pitchFamily="34" charset="0"/>
                  <a:cs typeface="Calibri" panose="020F0502020204030204" pitchFamily="34" charset="0"/>
                </a:rPr>
                <a:t>≤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206429-B9A4-2261-A3A0-D030C39C9EA7}"/>
                </a:ext>
              </a:extLst>
            </p:cNvPr>
            <p:cNvSpPr txBox="1"/>
            <p:nvPr/>
          </p:nvSpPr>
          <p:spPr>
            <a:xfrm>
              <a:off x="1654213" y="5078402"/>
              <a:ext cx="107574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Subtree w/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keys </a:t>
              </a:r>
              <a:r>
                <a:rPr lang="en-AT" dirty="0">
                  <a:latin typeface="Calibri" panose="020F0502020204030204" pitchFamily="34" charset="0"/>
                  <a:cs typeface="Calibri" panose="020F0502020204030204" pitchFamily="34" charset="0"/>
                </a:rPr>
                <a:t>≤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90EB45-50CA-2249-192E-B8201C9E47A9}"/>
                </a:ext>
              </a:extLst>
            </p:cNvPr>
            <p:cNvSpPr txBox="1"/>
            <p:nvPr/>
          </p:nvSpPr>
          <p:spPr>
            <a:xfrm>
              <a:off x="10115032" y="4350002"/>
              <a:ext cx="117290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k=2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939D624-039B-C6DD-3FDB-D14186CF58E3}"/>
              </a:ext>
            </a:extLst>
          </p:cNvPr>
          <p:cNvSpPr txBox="1"/>
          <p:nvPr/>
        </p:nvSpPr>
        <p:spPr>
          <a:xfrm>
            <a:off x="7074020" y="3227185"/>
            <a:ext cx="178451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nodes adhere to max constraints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890B14D6-7289-9509-7288-DFB64687E5D5}"/>
              </a:ext>
            </a:extLst>
          </p:cNvPr>
          <p:cNvSpPr/>
          <p:nvPr/>
        </p:nvSpPr>
        <p:spPr>
          <a:xfrm>
            <a:off x="6799473" y="3290160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7B6C69-343A-FEC8-E2D5-62F2737E53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B-Tree k=2</a:t>
            </a:r>
          </a:p>
          <a:p>
            <a:pPr lvl="1"/>
            <a:r>
              <a:rPr lang="en-US" dirty="0"/>
              <a:t>Get </a:t>
            </a:r>
            <a:r>
              <a:rPr lang="en-US" b="1" dirty="0">
                <a:solidFill>
                  <a:srgbClr val="7889FB"/>
                </a:solidFill>
              </a:rPr>
              <a:t>38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/>
              <a:t> D38</a:t>
            </a:r>
          </a:p>
          <a:p>
            <a:pPr lvl="1"/>
            <a:r>
              <a:rPr lang="en-US" dirty="0"/>
              <a:t>Get </a:t>
            </a:r>
            <a:r>
              <a:rPr lang="en-US" b="1" dirty="0">
                <a:solidFill>
                  <a:srgbClr val="7889FB"/>
                </a:solidFill>
              </a:rPr>
              <a:t>20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D20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Get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6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NULL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Lookup</a:t>
            </a:r>
            <a:r>
              <a:rPr lang="en-US" dirty="0"/>
              <a:t> Q</a:t>
            </a:r>
            <a:r>
              <a:rPr lang="en-US" baseline="-25000" dirty="0"/>
              <a:t>K</a:t>
            </a:r>
            <a:r>
              <a:rPr lang="en-US" dirty="0"/>
              <a:t> within a node</a:t>
            </a:r>
          </a:p>
          <a:p>
            <a:pPr lvl="1"/>
            <a:r>
              <a:rPr lang="en-US" dirty="0"/>
              <a:t>Scan / binary search keys for Q</a:t>
            </a:r>
            <a:r>
              <a:rPr lang="en-US" baseline="-25000" dirty="0"/>
              <a:t>K</a:t>
            </a:r>
            <a:r>
              <a:rPr lang="en-US" dirty="0"/>
              <a:t>, if K</a:t>
            </a:r>
            <a:r>
              <a:rPr lang="en-US" baseline="-25000" dirty="0"/>
              <a:t>i</a:t>
            </a:r>
            <a:r>
              <a:rPr lang="en-US" dirty="0"/>
              <a:t>=Q</a:t>
            </a:r>
            <a:r>
              <a:rPr lang="en-US" baseline="-25000" dirty="0"/>
              <a:t>K</a:t>
            </a:r>
            <a:r>
              <a:rPr lang="en-US" dirty="0"/>
              <a:t>, return D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If node does not contain key</a:t>
            </a:r>
          </a:p>
          <a:p>
            <a:pPr lvl="2"/>
            <a:r>
              <a:rPr lang="en-US" dirty="0"/>
              <a:t>If leaf node, abort search w/ NULL (not found), otherwise</a:t>
            </a:r>
          </a:p>
          <a:p>
            <a:pPr lvl="2"/>
            <a:r>
              <a:rPr lang="en-US" dirty="0"/>
              <a:t>Decent into subtree Pi with K</a:t>
            </a:r>
            <a:r>
              <a:rPr lang="en-US" baseline="-25000" dirty="0"/>
              <a:t>i</a:t>
            </a:r>
            <a:r>
              <a:rPr lang="en-US" dirty="0"/>
              <a:t> &lt; Q</a:t>
            </a:r>
            <a:r>
              <a:rPr lang="en-US" baseline="-25000" dirty="0"/>
              <a:t>K</a:t>
            </a:r>
            <a:r>
              <a:rPr lang="en-US" dirty="0"/>
              <a:t> </a:t>
            </a:r>
            <a:r>
              <a:rPr lang="en-AT" dirty="0"/>
              <a:t>≤</a:t>
            </a:r>
            <a:r>
              <a:rPr lang="en-US" dirty="0"/>
              <a:t> K</a:t>
            </a:r>
            <a:r>
              <a:rPr lang="en-US" baseline="-25000" dirty="0"/>
              <a:t>i+1</a:t>
            </a:r>
            <a:r>
              <a:rPr lang="en-US" dirty="0"/>
              <a:t> </a:t>
            </a:r>
            <a:endParaRPr lang="en-US" sz="800" dirty="0"/>
          </a:p>
          <a:p>
            <a:r>
              <a:rPr lang="en-US" dirty="0">
                <a:solidFill>
                  <a:srgbClr val="7889FB"/>
                </a:solidFill>
              </a:rPr>
              <a:t>Range Scan </a:t>
            </a:r>
            <a:r>
              <a:rPr lang="en-US" dirty="0"/>
              <a:t>Q</a:t>
            </a:r>
            <a:r>
              <a:rPr lang="en-US" baseline="-25000" dirty="0"/>
              <a:t>L&lt;K&lt;U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Lookup Q</a:t>
            </a:r>
            <a:r>
              <a:rPr lang="en-US" baseline="-25000" dirty="0"/>
              <a:t>L</a:t>
            </a:r>
            <a:r>
              <a:rPr lang="en-US" dirty="0"/>
              <a:t> and call next K while K&lt;Q</a:t>
            </a:r>
            <a:r>
              <a:rPr lang="en-US" baseline="-25000" dirty="0"/>
              <a:t>U</a:t>
            </a:r>
            <a:r>
              <a:rPr lang="en-US" dirty="0"/>
              <a:t>  (keep current position and node stack)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BE0A1-B086-4FF9-1DFE-F778562FD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B-Tree Search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DEDC22-B10E-DCCD-4C4D-16D04BDA4368}"/>
              </a:ext>
            </a:extLst>
          </p:cNvPr>
          <p:cNvGrpSpPr/>
          <p:nvPr/>
        </p:nvGrpSpPr>
        <p:grpSpPr>
          <a:xfrm>
            <a:off x="6505241" y="769515"/>
            <a:ext cx="1566112" cy="312837"/>
            <a:chOff x="4718649" y="1466491"/>
            <a:chExt cx="1566112" cy="3128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C2ECD7-1D82-1CE3-6B40-94B9CFF2AB08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2E8097-AB9B-AE4D-8475-B18FB34B7F9D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213549-E362-EFE0-B358-D97595C64EF1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F7A9B2-08C7-E80B-4F57-B281036C3F64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A626BC5-99D4-188F-B22B-FF739DE29AB9}"/>
              </a:ext>
            </a:extLst>
          </p:cNvPr>
          <p:cNvGrpSpPr/>
          <p:nvPr/>
        </p:nvGrpSpPr>
        <p:grpSpPr>
          <a:xfrm>
            <a:off x="5284185" y="1505107"/>
            <a:ext cx="1566112" cy="312837"/>
            <a:chOff x="4718649" y="1466491"/>
            <a:chExt cx="1566112" cy="3128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5623F5-A50F-7822-B65F-5CB039FC053D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A96261-29E0-A52E-43DD-DCCD7A851D7A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E6B15-C577-B395-CE9B-2F7FABCBE14C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D4AB36-9523-16C3-5A65-9150B785B0F3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081F6C-2810-E436-43CC-15FE1050B7F1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10489A-93D8-2A3D-9F07-0048F41E4D90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E3ECC0-7057-07D5-BEFA-16508123D779}"/>
              </a:ext>
            </a:extLst>
          </p:cNvPr>
          <p:cNvGrpSpPr/>
          <p:nvPr/>
        </p:nvGrpSpPr>
        <p:grpSpPr>
          <a:xfrm>
            <a:off x="7302197" y="1501088"/>
            <a:ext cx="1566112" cy="312837"/>
            <a:chOff x="4718649" y="1466491"/>
            <a:chExt cx="1566112" cy="31283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1D9861-D35E-4491-967C-E008F8C05E16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17B793-C477-99C6-D95E-B3318A9B52F9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046A08-18D3-044A-8734-A117D8BD088E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EC487F-0D2D-73AF-E042-D9FCC3C31419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DAC132-0299-649B-F196-BA126D5AF988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6CB255-BC0F-CEB2-F458-CAFA5422A323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3ECA03-0C8C-7B7D-2459-758E17B04E14}"/>
              </a:ext>
            </a:extLst>
          </p:cNvPr>
          <p:cNvGrpSpPr/>
          <p:nvPr/>
        </p:nvGrpSpPr>
        <p:grpSpPr>
          <a:xfrm>
            <a:off x="4061537" y="2159570"/>
            <a:ext cx="1566112" cy="312837"/>
            <a:chOff x="4718649" y="1466491"/>
            <a:chExt cx="1566112" cy="3128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E2A79A-EF0B-75AD-A54B-4CF888E16797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D661A1-408B-041D-CF73-8AB7AC32B3FD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DA084E-E414-7445-4B8B-B3CDB45547EE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2E4ACC-3861-1ECD-1669-5683BD208B5C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88DBAF-8EDB-ED6F-1AB8-EB7E7386AE17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6F0469E-1E7C-F0F8-0628-211FD9C6F3CB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CEBE04B-DA6D-EFA5-7A47-5424A5182A0D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58F1E2-B437-BF0A-D0ED-03371225917D}"/>
                </a:ext>
              </a:extLst>
            </p:cNvPr>
            <p:cNvSpPr/>
            <p:nvPr/>
          </p:nvSpPr>
          <p:spPr>
            <a:xfrm>
              <a:off x="5805576" y="1468224"/>
              <a:ext cx="116876" cy="3070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B19A162-33B4-90C0-AA43-EC0E89265C88}"/>
                </a:ext>
              </a:extLst>
            </p:cNvPr>
            <p:cNvSpPr/>
            <p:nvPr/>
          </p:nvSpPr>
          <p:spPr>
            <a:xfrm>
              <a:off x="5922452" y="1468224"/>
              <a:ext cx="245433" cy="3070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185CC3-0740-1B0A-E019-98B23B5BA425}"/>
              </a:ext>
            </a:extLst>
          </p:cNvPr>
          <p:cNvGrpSpPr/>
          <p:nvPr/>
        </p:nvGrpSpPr>
        <p:grpSpPr>
          <a:xfrm>
            <a:off x="4697021" y="2553510"/>
            <a:ext cx="1566112" cy="312837"/>
            <a:chOff x="4718649" y="1466491"/>
            <a:chExt cx="1566112" cy="31283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9A463CA-156C-44D1-F69B-7FD83575688D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ED35B5B-DCB5-CB7A-32D1-1061C339B2A8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DEA64F-464F-50A8-BA44-B89BA7E51C8B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9760C-58B2-BE27-C516-BC2ADB6C6903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9F16CF-F430-C038-0EAD-7B2DCB339A81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4D51EE9-DEC5-94FB-B3B3-5196036332BE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7FD0B3B-D92D-9E5A-C402-30C6271B5951}"/>
                </a:ext>
              </a:extLst>
            </p:cNvPr>
            <p:cNvSpPr/>
            <p:nvPr/>
          </p:nvSpPr>
          <p:spPr>
            <a:xfrm>
              <a:off x="5805576" y="1471099"/>
              <a:ext cx="116876" cy="3053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9E587C3-B606-C525-174F-A4F6AEC0C273}"/>
                </a:ext>
              </a:extLst>
            </p:cNvPr>
            <p:cNvSpPr/>
            <p:nvPr/>
          </p:nvSpPr>
          <p:spPr>
            <a:xfrm>
              <a:off x="5922452" y="1471099"/>
              <a:ext cx="245433" cy="30535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F727D7C-CD14-E264-7028-129D9EDD17A0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700C2EF-ACE6-4661-2CD6-90F5887DED52}"/>
              </a:ext>
            </a:extLst>
          </p:cNvPr>
          <p:cNvGrpSpPr/>
          <p:nvPr/>
        </p:nvGrpSpPr>
        <p:grpSpPr>
          <a:xfrm>
            <a:off x="5308961" y="2953405"/>
            <a:ext cx="1566112" cy="312837"/>
            <a:chOff x="4718649" y="1466491"/>
            <a:chExt cx="1566112" cy="31283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6F8754F-E35E-A269-19EA-858D7F6619D0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4898D4B-34AA-36D1-CEE6-95B1DDFED4A5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D702AD-8FF0-00D2-F343-291FABE5D2A6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E90EA70-E635-4B7A-6FFB-B12AD633AE84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A80AC7C-C066-005E-291E-4195EA8EE20D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40B4C8D-B74C-6922-4517-B955D983DC92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D06C77B-42B3-8FE9-9358-F7513C94C26A}"/>
              </a:ext>
            </a:extLst>
          </p:cNvPr>
          <p:cNvGrpSpPr/>
          <p:nvPr/>
        </p:nvGrpSpPr>
        <p:grpSpPr>
          <a:xfrm>
            <a:off x="8509886" y="2156696"/>
            <a:ext cx="1566112" cy="317444"/>
            <a:chOff x="4718649" y="1466491"/>
            <a:chExt cx="1566112" cy="31744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54CDEE2-A812-0223-8149-8E3232864424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B5D4770-4E8F-67F8-8185-A424FA0685E3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35B3BF7-CF8F-9222-D808-C6ABE22AF0F5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E002287-99C4-3465-BF7E-A9B2227FF1E7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0797FDF-68DE-EA8C-B721-12D433C4F99F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4CAEED6-D9B5-C70C-B250-B7C94C5D3D9B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381322E-63CA-4109-38D7-C471423ECFFA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A8B47F-7437-51C3-5CA4-2F2283ECC890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821D826-CF7A-914C-0716-229D43DA50F9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A1CEF54-54ED-3C48-9804-12B776AB5566}"/>
              </a:ext>
            </a:extLst>
          </p:cNvPr>
          <p:cNvGrpSpPr/>
          <p:nvPr/>
        </p:nvGrpSpPr>
        <p:grpSpPr>
          <a:xfrm>
            <a:off x="7885924" y="2550636"/>
            <a:ext cx="1566112" cy="317444"/>
            <a:chOff x="4718649" y="1466491"/>
            <a:chExt cx="1566112" cy="317444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651BF35-3A56-246E-E917-7760A0C016F9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658FEC1-3AD3-2707-7355-EFD2DE6F7A40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35C59BD-6C48-25B2-AFEC-1394C9ED2398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305B9AA-BB2A-69A2-5C1F-D88549F622B0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DDEA98-82BD-DA41-A2C6-91D52299E73A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B09E94-0A5F-946C-4719-D30FF1994CEA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2269671-F718-858A-80AE-36D3A5F9F86C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F2961EC-C9AD-A234-97F5-8989DCACC845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D067A2D-194E-25EC-02DE-DC571A0DE504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7ACAE7-E02A-04F7-686B-B5D0F8096756}"/>
              </a:ext>
            </a:extLst>
          </p:cNvPr>
          <p:cNvGrpSpPr/>
          <p:nvPr/>
        </p:nvGrpSpPr>
        <p:grpSpPr>
          <a:xfrm>
            <a:off x="7247025" y="2950531"/>
            <a:ext cx="1566112" cy="317444"/>
            <a:chOff x="4718649" y="1466491"/>
            <a:chExt cx="1566112" cy="31744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9C38FD0-6D22-F16B-A2E9-395C093D4190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0B9330A-2BFC-4147-D668-C4F01A90D5A9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A2640E3-6C5B-E057-5029-7EE4DA6C78E4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26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B5EB5EE-AF78-BF1F-DB4F-68F8E2918996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22F7C28-DA81-7032-BD59-B6A06F03A9DD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46EF5DE-92E0-4B7C-D533-97EC14776901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B666686-1B09-2EE5-1165-CCE36CECA861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0F57F5B-6637-356C-79C4-A200AAB1FD0D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B3D4FB2-D957-5C81-78A9-00DD7E2482D8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92483AB-9EAC-7CFF-67BA-CE2FFF62CBA5}"/>
              </a:ext>
            </a:extLst>
          </p:cNvPr>
          <p:cNvCxnSpPr>
            <a:stCxn id="6" idx="2"/>
            <a:endCxn id="15" idx="0"/>
          </p:cNvCxnSpPr>
          <p:nvPr/>
        </p:nvCxnSpPr>
        <p:spPr>
          <a:xfrm flipH="1">
            <a:off x="6067241" y="1082352"/>
            <a:ext cx="496438" cy="42275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D10AC43-1E98-EA93-ADCF-313858FF166E}"/>
              </a:ext>
            </a:extLst>
          </p:cNvPr>
          <p:cNvCxnSpPr>
            <a:stCxn id="8" idx="2"/>
            <a:endCxn id="22" idx="0"/>
          </p:cNvCxnSpPr>
          <p:nvPr/>
        </p:nvCxnSpPr>
        <p:spPr>
          <a:xfrm>
            <a:off x="6925988" y="1082352"/>
            <a:ext cx="1159265" cy="41873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1C79A39-C710-FB6D-6E79-48E591D52953}"/>
              </a:ext>
            </a:extLst>
          </p:cNvPr>
          <p:cNvCxnSpPr>
            <a:stCxn id="11" idx="2"/>
            <a:endCxn id="29" idx="0"/>
          </p:cNvCxnSpPr>
          <p:nvPr/>
        </p:nvCxnSpPr>
        <p:spPr>
          <a:xfrm flipH="1">
            <a:off x="4844593" y="1817944"/>
            <a:ext cx="498030" cy="34162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E851FEC-3043-A157-BB69-C7740B42A87E}"/>
              </a:ext>
            </a:extLst>
          </p:cNvPr>
          <p:cNvCxnSpPr>
            <a:stCxn id="13" idx="2"/>
            <a:endCxn id="40" idx="0"/>
          </p:cNvCxnSpPr>
          <p:nvPr/>
        </p:nvCxnSpPr>
        <p:spPr>
          <a:xfrm>
            <a:off x="5704932" y="1817944"/>
            <a:ext cx="137454" cy="74017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E9DE232-5D94-C159-4B2F-329703C4C383}"/>
              </a:ext>
            </a:extLst>
          </p:cNvPr>
          <p:cNvCxnSpPr>
            <a:stCxn id="15" idx="2"/>
          </p:cNvCxnSpPr>
          <p:nvPr/>
        </p:nvCxnSpPr>
        <p:spPr>
          <a:xfrm>
            <a:off x="6067241" y="1817944"/>
            <a:ext cx="554876" cy="113719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7D08F77-7DAE-7B7C-B75A-8052A043C390}"/>
              </a:ext>
            </a:extLst>
          </p:cNvPr>
          <p:cNvCxnSpPr>
            <a:endCxn id="74" idx="0"/>
          </p:cNvCxnSpPr>
          <p:nvPr/>
        </p:nvCxnSpPr>
        <p:spPr>
          <a:xfrm>
            <a:off x="7363901" y="1813925"/>
            <a:ext cx="303871" cy="113660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5BF1BAD-060E-928D-AF90-F0A6C859AF8C}"/>
              </a:ext>
            </a:extLst>
          </p:cNvPr>
          <p:cNvCxnSpPr>
            <a:stCxn id="19" idx="2"/>
          </p:cNvCxnSpPr>
          <p:nvPr/>
        </p:nvCxnSpPr>
        <p:spPr>
          <a:xfrm>
            <a:off x="7722944" y="1813925"/>
            <a:ext cx="611008" cy="73671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68D5055-E238-C9C1-4086-B6625AE84055}"/>
              </a:ext>
            </a:extLst>
          </p:cNvPr>
          <p:cNvCxnSpPr>
            <a:stCxn id="22" idx="2"/>
            <a:endCxn id="56" idx="0"/>
          </p:cNvCxnSpPr>
          <p:nvPr/>
        </p:nvCxnSpPr>
        <p:spPr>
          <a:xfrm>
            <a:off x="8085253" y="1813925"/>
            <a:ext cx="1207689" cy="3427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7D66194-DC5B-2CDC-803B-B552003BA346}"/>
              </a:ext>
            </a:extLst>
          </p:cNvPr>
          <p:cNvCxnSpPr>
            <a:endCxn id="5" idx="0"/>
          </p:cNvCxnSpPr>
          <p:nvPr/>
        </p:nvCxnSpPr>
        <p:spPr>
          <a:xfrm>
            <a:off x="7288297" y="555267"/>
            <a:ext cx="0" cy="2142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9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44BC90-9753-CB34-D69E-D65ADBC8D9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Insertion Approach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Always insert into leaf nodes!</a:t>
            </a:r>
          </a:p>
          <a:p>
            <a:pPr lvl="1"/>
            <a:r>
              <a:rPr lang="en-US" dirty="0"/>
              <a:t>Find position similar to lookup, insert and maintain sorted order</a:t>
            </a:r>
          </a:p>
          <a:p>
            <a:pPr lvl="1"/>
            <a:r>
              <a:rPr lang="en-US" dirty="0"/>
              <a:t>If node overflows (exceeds 2k entries)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node splitting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Node Splitting Approach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Split the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2k+1</a:t>
            </a:r>
            <a:r>
              <a:rPr lang="en-US" dirty="0">
                <a:sym typeface="Wingdings" panose="05000000000000000000" pitchFamily="2" charset="2"/>
              </a:rPr>
              <a:t> entries into two leaf nodes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Left node:</a:t>
            </a:r>
            <a:r>
              <a:rPr lang="en-US" dirty="0">
                <a:sym typeface="Wingdings" panose="05000000000000000000" pitchFamily="2" charset="2"/>
              </a:rPr>
              <a:t> first k entries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Right node:</a:t>
            </a:r>
            <a:r>
              <a:rPr lang="en-US" dirty="0">
                <a:sym typeface="Wingdings" panose="05000000000000000000" pitchFamily="2" charset="2"/>
              </a:rPr>
              <a:t> last k entries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(k+1)</a:t>
            </a:r>
            <a:r>
              <a:rPr lang="en-US" dirty="0" err="1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entry inserted into parent node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can cause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recursive splitting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Special case: root split (h++)</a:t>
            </a: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B-Tree is self-balancing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35D1D-8186-6787-8A5E-F91FBD2949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B-Tree Insert</a:t>
            </a:r>
          </a:p>
        </p:txBody>
      </p:sp>
      <p:sp>
        <p:nvSpPr>
          <p:cNvPr id="26" name="Right Arrow 35">
            <a:extLst>
              <a:ext uri="{FF2B5EF4-FFF2-40B4-BE49-F238E27FC236}">
                <a16:creationId xmlns:a16="http://schemas.microsoft.com/office/drawing/2014/main" id="{CF25CC5D-78BB-F5F0-07BC-0C8FFC2DAB3D}"/>
              </a:ext>
            </a:extLst>
          </p:cNvPr>
          <p:cNvSpPr/>
          <p:nvPr/>
        </p:nvSpPr>
        <p:spPr>
          <a:xfrm rot="5400000">
            <a:off x="7886529" y="322754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7D942F3-DA8A-6089-0B3F-11B8AF0C1423}"/>
              </a:ext>
            </a:extLst>
          </p:cNvPr>
          <p:cNvGrpSpPr/>
          <p:nvPr/>
        </p:nvGrpSpPr>
        <p:grpSpPr>
          <a:xfrm>
            <a:off x="6423472" y="3960680"/>
            <a:ext cx="3383409" cy="1337778"/>
            <a:chOff x="6423472" y="3960680"/>
            <a:chExt cx="3383409" cy="133777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93332A6-20F4-F04B-8644-C28BB1CBBC62}"/>
                </a:ext>
              </a:extLst>
            </p:cNvPr>
            <p:cNvGrpSpPr/>
            <p:nvPr/>
          </p:nvGrpSpPr>
          <p:grpSpPr>
            <a:xfrm>
              <a:off x="7156725" y="3960680"/>
              <a:ext cx="1566112" cy="312837"/>
              <a:chOff x="4718649" y="1466491"/>
              <a:chExt cx="1566112" cy="312837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59A090A-7D63-1905-B581-C3DD089E6ED1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56DFE1A-781D-977A-7802-B1137AEF78D8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4812C43-566D-94D0-1529-B6F5C98A904A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CA6DEAE-1227-F3F9-09F6-D75AD1C219D9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5E9712D-0150-57B2-B990-092CE6D51B3F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609B232-B7E1-78AD-89FE-17130057F3F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E848BEA-34FB-AA92-7C85-C939288D1693}"/>
                </a:ext>
              </a:extLst>
            </p:cNvPr>
            <p:cNvGrpSpPr/>
            <p:nvPr/>
          </p:nvGrpSpPr>
          <p:grpSpPr>
            <a:xfrm>
              <a:off x="6423472" y="4616288"/>
              <a:ext cx="1566112" cy="312837"/>
              <a:chOff x="4718649" y="1466491"/>
              <a:chExt cx="1566112" cy="31283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58EDBCF-D50B-0AB3-9153-B9C717EC1161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0B47EF-035F-7F76-6BF3-B891D858A8C1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6B41525-AF30-E01D-B1E1-B7B690B161A8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41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C56C660-8DD1-23F6-E1D8-D175FF8D434C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8A08B6-DCC8-69D3-6BDB-782B37A6BCC0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C63886F-433A-F502-FCE5-3751FCFCF34E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4D864A5-F39A-9DF6-1F22-4D15C75890AA}"/>
                </a:ext>
              </a:extLst>
            </p:cNvPr>
            <p:cNvCxnSpPr/>
            <p:nvPr/>
          </p:nvCxnSpPr>
          <p:spPr>
            <a:xfrm flipH="1">
              <a:off x="6777645" y="4273517"/>
              <a:ext cx="440784" cy="17138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27739E9-3C5C-09E5-7E54-16B84108CAD6}"/>
                </a:ext>
              </a:extLst>
            </p:cNvPr>
            <p:cNvCxnSpPr>
              <a:stCxn id="30" idx="2"/>
            </p:cNvCxnSpPr>
            <p:nvPr/>
          </p:nvCxnSpPr>
          <p:spPr>
            <a:xfrm flipH="1">
              <a:off x="7156725" y="4273517"/>
              <a:ext cx="420747" cy="17138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1D40F2E-E51E-2E41-7B08-DB84757D2594}"/>
                </a:ext>
              </a:extLst>
            </p:cNvPr>
            <p:cNvCxnSpPr>
              <a:stCxn id="33" idx="2"/>
              <a:endCxn id="40" idx="0"/>
            </p:cNvCxnSpPr>
            <p:nvPr/>
          </p:nvCxnSpPr>
          <p:spPr>
            <a:xfrm flipH="1">
              <a:off x="7206528" y="4273517"/>
              <a:ext cx="733253" cy="3427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16F11F0-5AC5-43A6-4473-EF0F94F30476}"/>
                </a:ext>
              </a:extLst>
            </p:cNvPr>
            <p:cNvSpPr/>
            <p:nvPr/>
          </p:nvSpPr>
          <p:spPr>
            <a:xfrm>
              <a:off x="7990031" y="3960893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1AB305F-BC29-62CC-9504-8CBAA63FB468}"/>
                </a:ext>
              </a:extLst>
            </p:cNvPr>
            <p:cNvSpPr/>
            <p:nvPr/>
          </p:nvSpPr>
          <p:spPr>
            <a:xfrm>
              <a:off x="8236386" y="3962199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5932131-53C3-AE4C-324B-18A822EE7C37}"/>
                </a:ext>
              </a:extLst>
            </p:cNvPr>
            <p:cNvGrpSpPr/>
            <p:nvPr/>
          </p:nvGrpSpPr>
          <p:grpSpPr>
            <a:xfrm>
              <a:off x="8240769" y="4613411"/>
              <a:ext cx="1566112" cy="312837"/>
              <a:chOff x="4718649" y="1466491"/>
              <a:chExt cx="1566112" cy="31283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98659E6-6835-2BD8-650A-5BDAF0A1B0A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688F5C9-7DCB-A277-A0C9-D8E6706C8CE7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A6ABEAB-6FD8-287D-CCDD-2909DCE310AB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64139C5-3186-B260-71AC-2C0B7A4CE3CD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3EBB76-9323-96FD-660E-6CD136225CDD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47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66E229B-28FD-D7D1-546A-6905452598AE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BCA93D2-7A39-72B1-0F2A-8E205A377D77}"/>
                </a:ext>
              </a:extLst>
            </p:cNvPr>
            <p:cNvCxnSpPr>
              <a:stCxn id="45" idx="2"/>
              <a:endCxn id="52" idx="0"/>
            </p:cNvCxnSpPr>
            <p:nvPr/>
          </p:nvCxnSpPr>
          <p:spPr>
            <a:xfrm>
              <a:off x="8294824" y="4275036"/>
              <a:ext cx="729001" cy="33837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53D2B90-2864-95C2-77E5-C186D7866074}"/>
                </a:ext>
              </a:extLst>
            </p:cNvPr>
            <p:cNvSpPr txBox="1"/>
            <p:nvPr/>
          </p:nvSpPr>
          <p:spPr>
            <a:xfrm>
              <a:off x="6447403" y="4929126"/>
              <a:ext cx="76994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first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CBF390-6F1D-4397-543E-60CB5EF37DBE}"/>
                </a:ext>
              </a:extLst>
            </p:cNvPr>
            <p:cNvSpPr txBox="1"/>
            <p:nvPr/>
          </p:nvSpPr>
          <p:spPr>
            <a:xfrm>
              <a:off x="8264697" y="4926252"/>
              <a:ext cx="76994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last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D9D9F08-A8E8-9B2C-A3FD-D8E26452E19F}"/>
                </a:ext>
              </a:extLst>
            </p:cNvPr>
            <p:cNvSpPr txBox="1"/>
            <p:nvPr/>
          </p:nvSpPr>
          <p:spPr>
            <a:xfrm>
              <a:off x="7994403" y="4285023"/>
              <a:ext cx="2367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5D04779-F3A7-8D98-9DB1-E23CE490FF65}"/>
              </a:ext>
            </a:extLst>
          </p:cNvPr>
          <p:cNvGrpSpPr/>
          <p:nvPr/>
        </p:nvGrpSpPr>
        <p:grpSpPr>
          <a:xfrm>
            <a:off x="7789329" y="2290034"/>
            <a:ext cx="2947868" cy="1311020"/>
            <a:chOff x="7789329" y="2290034"/>
            <a:chExt cx="2947868" cy="13110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515E96E-AAE2-2389-383C-83CA7A179792}"/>
                </a:ext>
              </a:extLst>
            </p:cNvPr>
            <p:cNvGrpSpPr/>
            <p:nvPr/>
          </p:nvGrpSpPr>
          <p:grpSpPr>
            <a:xfrm>
              <a:off x="7789329" y="2290034"/>
              <a:ext cx="1566112" cy="312837"/>
              <a:chOff x="4718649" y="1466491"/>
              <a:chExt cx="1566112" cy="31283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8F973CF-42E6-3AAA-297D-24CDFF88DF8B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2F0849-3040-26B8-7005-ED8B09CFD635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1541EC4-158B-C3FF-25CD-ACC4B839D541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72711FB-D76A-3FA3-D40A-23A68BFBD448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51F927-1D7F-75B4-C852-02BDBD4DB40B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1B1A35-1DD3-A74F-3E0A-0D05AABFC727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76FA753-24E2-6E30-846C-D54B31C76514}"/>
                </a:ext>
              </a:extLst>
            </p:cNvPr>
            <p:cNvGrpSpPr/>
            <p:nvPr/>
          </p:nvGrpSpPr>
          <p:grpSpPr>
            <a:xfrm>
              <a:off x="8600204" y="2945642"/>
              <a:ext cx="1566112" cy="317444"/>
              <a:chOff x="4718649" y="1466491"/>
              <a:chExt cx="1566112" cy="31744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C090B1-9014-21BE-A899-F98839620321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D067CF-E514-3CD1-0080-CCA75EEA2DF9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422E0A2-F69F-44BA-201B-9F1B816AD5EF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41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43D60E-877E-C10C-0773-E7FE5C1B6961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F1C6ADC-3339-C6C5-F2D0-C011E5890FBB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333C029-E1DA-4DB6-496E-F2E0B2E15F01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DDE0FB8-B645-A537-C9A1-E3FB8DB54CD6}"/>
                  </a:ext>
                </a:extLst>
              </p:cNvPr>
              <p:cNvSpPr/>
              <p:nvPr/>
            </p:nvSpPr>
            <p:spPr>
              <a:xfrm>
                <a:off x="5560143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45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8748CE5-63A8-23B0-A5A6-E9ED200FD2B2}"/>
                  </a:ext>
                </a:extLst>
              </p:cNvPr>
              <p:cNvSpPr/>
              <p:nvPr/>
            </p:nvSpPr>
            <p:spPr>
              <a:xfrm>
                <a:off x="5805576" y="1471098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BED841D-2619-55A6-4E70-E1325F6BC515}"/>
                  </a:ext>
                </a:extLst>
              </p:cNvPr>
              <p:cNvSpPr/>
              <p:nvPr/>
            </p:nvSpPr>
            <p:spPr>
              <a:xfrm>
                <a:off x="5922452" y="1471098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C6239A8-9B6C-4DF9-046A-3611AE0542E4}"/>
                </a:ext>
              </a:extLst>
            </p:cNvPr>
            <p:cNvCxnSpPr/>
            <p:nvPr/>
          </p:nvCxnSpPr>
          <p:spPr>
            <a:xfrm>
              <a:off x="7851033" y="2602871"/>
              <a:ext cx="0" cy="27684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153FE04-160F-6E35-7335-6261BB1FFB53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8210076" y="2602871"/>
              <a:ext cx="0" cy="27684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4101FEB-0D49-84A3-88BD-0CD8BBE91860}"/>
                </a:ext>
              </a:extLst>
            </p:cNvPr>
            <p:cNvCxnSpPr>
              <a:stCxn id="10" idx="2"/>
              <a:endCxn id="17" idx="0"/>
            </p:cNvCxnSpPr>
            <p:nvPr/>
          </p:nvCxnSpPr>
          <p:spPr>
            <a:xfrm>
              <a:off x="8572385" y="2602871"/>
              <a:ext cx="810875" cy="3427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D3AE26-5963-D4B6-9AFA-23C3FA7577EC}"/>
                </a:ext>
              </a:extLst>
            </p:cNvPr>
            <p:cNvSpPr/>
            <p:nvPr/>
          </p:nvSpPr>
          <p:spPr>
            <a:xfrm>
              <a:off x="10310614" y="2949663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F7344E-DBCE-4D02-75A4-6E9FCBA00768}"/>
                </a:ext>
              </a:extLst>
            </p:cNvPr>
            <p:cNvSpPr txBox="1"/>
            <p:nvPr/>
          </p:nvSpPr>
          <p:spPr>
            <a:xfrm>
              <a:off x="9797324" y="2568366"/>
              <a:ext cx="86891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2k+1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E3D75FD-4EE9-6026-ACDC-E8C04CA872B7}"/>
                </a:ext>
              </a:extLst>
            </p:cNvPr>
            <p:cNvSpPr txBox="1"/>
            <p:nvPr/>
          </p:nvSpPr>
          <p:spPr>
            <a:xfrm>
              <a:off x="9669629" y="3262500"/>
              <a:ext cx="106756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overflow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3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69E5-EAE7-E5AA-F11A-DC311FCE6B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1</a:t>
            </a:r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5</a:t>
            </a:r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2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split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7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split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20C06-12F1-BB2B-4CCA-0A2C06BACC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B-Tree Insert, cont. (Example w/ k=1)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68D6D-5567-2B3E-113B-7103A5EA04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8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3</a:t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2x split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2B5036-F949-169F-5EED-02B25F71BB8B}"/>
              </a:ext>
            </a:extLst>
          </p:cNvPr>
          <p:cNvGrpSpPr/>
          <p:nvPr/>
        </p:nvGrpSpPr>
        <p:grpSpPr>
          <a:xfrm>
            <a:off x="8134411" y="1335249"/>
            <a:ext cx="1956754" cy="680717"/>
            <a:chOff x="6176519" y="1432070"/>
            <a:chExt cx="1956754" cy="6807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2E2C46-A28B-E9FC-A8E5-E34953F6BF6E}"/>
                </a:ext>
              </a:extLst>
            </p:cNvPr>
            <p:cNvGrpSpPr/>
            <p:nvPr/>
          </p:nvGrpSpPr>
          <p:grpSpPr>
            <a:xfrm>
              <a:off x="6176519" y="1869893"/>
              <a:ext cx="412630" cy="242891"/>
              <a:chOff x="4718649" y="1466491"/>
              <a:chExt cx="479185" cy="31283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45F3FC7-F19C-4CFA-C242-E8BC79818AD3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8CC64CC-497D-4B9F-B686-9AC3080126A5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1265FB4-F336-8DC3-473A-43E4C3D2449C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CE63156-9FA6-EEBD-FCF1-83E88625571B}"/>
                </a:ext>
              </a:extLst>
            </p:cNvPr>
            <p:cNvGrpSpPr/>
            <p:nvPr/>
          </p:nvGrpSpPr>
          <p:grpSpPr>
            <a:xfrm>
              <a:off x="6785412" y="1432070"/>
              <a:ext cx="724618" cy="242891"/>
              <a:chOff x="4718649" y="1466491"/>
              <a:chExt cx="841494" cy="31283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345EF05-EE46-9FA0-1725-D416CC848917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39578B8-5DF7-A0C0-3C2D-4ED2B1946D52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B94B611-DABA-DF2B-5CF0-90A44AA9B6A1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7739B08-58AE-AAD9-09F2-4220A8C76C71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8F40E0-373A-9057-363F-C8917EAF7A1E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25DEE0-D697-3369-80E7-95B5EB5935D5}"/>
                </a:ext>
              </a:extLst>
            </p:cNvPr>
            <p:cNvGrpSpPr/>
            <p:nvPr/>
          </p:nvGrpSpPr>
          <p:grpSpPr>
            <a:xfrm>
              <a:off x="7720643" y="1869896"/>
              <a:ext cx="412630" cy="242891"/>
              <a:chOff x="4718649" y="1466491"/>
              <a:chExt cx="479185" cy="31283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5DB7415-3AEA-7D9D-4273-FACC7328C624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7ED66C-8AAE-1704-ECBC-ABAFF6C6D245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1FE9B21-A0BA-B324-4D29-254F6978A8C5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F92700B-ED95-366D-95E3-E0FB9AA88569}"/>
                </a:ext>
              </a:extLst>
            </p:cNvPr>
            <p:cNvCxnSpPr>
              <a:stCxn id="26" idx="2"/>
              <a:endCxn id="20" idx="0"/>
            </p:cNvCxnSpPr>
            <p:nvPr/>
          </p:nvCxnSpPr>
          <p:spPr>
            <a:xfrm>
              <a:off x="7459709" y="1674961"/>
              <a:ext cx="467249" cy="19493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28E04D-4272-27F5-1BE8-F4A5F04C63DD}"/>
                </a:ext>
              </a:extLst>
            </p:cNvPr>
            <p:cNvGrpSpPr/>
            <p:nvPr/>
          </p:nvGrpSpPr>
          <p:grpSpPr>
            <a:xfrm>
              <a:off x="6792572" y="1869893"/>
              <a:ext cx="724618" cy="242891"/>
              <a:chOff x="4718649" y="1466491"/>
              <a:chExt cx="841494" cy="31283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B91C227-48A7-5071-CCBA-5E2E60B92C0A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412EB0A-8BC5-8A05-B816-791A6DEF189B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0188ED0-0A28-2D11-D4DE-0391B2463C05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A0EBBF-B356-274A-809C-11BA1D2E5D90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C882C53-39E6-85BF-FB68-CD05B9788AB4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FAAF6A-6867-41CB-A230-D17A055C663A}"/>
                </a:ext>
              </a:extLst>
            </p:cNvPr>
            <p:cNvCxnSpPr>
              <a:stCxn id="22" idx="2"/>
              <a:endCxn id="28" idx="0"/>
            </p:cNvCxnSpPr>
            <p:nvPr/>
          </p:nvCxnSpPr>
          <p:spPr>
            <a:xfrm flipH="1">
              <a:off x="6382834" y="1674961"/>
              <a:ext cx="45290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DC0B755-E3E4-8B2D-FF1A-2ED09B0CBD6D}"/>
                </a:ext>
              </a:extLst>
            </p:cNvPr>
            <p:cNvCxnSpPr>
              <a:stCxn id="24" idx="2"/>
              <a:endCxn id="16" idx="0"/>
            </p:cNvCxnSpPr>
            <p:nvPr/>
          </p:nvCxnSpPr>
          <p:spPr>
            <a:xfrm>
              <a:off x="7147722" y="1674961"/>
              <a:ext cx="716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C09CF39-CA7A-7D62-1CDC-4E954FC2B68A}"/>
              </a:ext>
            </a:extLst>
          </p:cNvPr>
          <p:cNvGrpSpPr/>
          <p:nvPr/>
        </p:nvGrpSpPr>
        <p:grpSpPr>
          <a:xfrm>
            <a:off x="8140164" y="2634451"/>
            <a:ext cx="2262287" cy="689340"/>
            <a:chOff x="6182272" y="2516118"/>
            <a:chExt cx="2262287" cy="68934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76899D9-9207-FFEC-B863-838C0B1FC05F}"/>
                </a:ext>
              </a:extLst>
            </p:cNvPr>
            <p:cNvGrpSpPr/>
            <p:nvPr/>
          </p:nvGrpSpPr>
          <p:grpSpPr>
            <a:xfrm>
              <a:off x="6182272" y="2962567"/>
              <a:ext cx="412630" cy="242891"/>
              <a:chOff x="4718649" y="1466491"/>
              <a:chExt cx="479185" cy="31283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E18FDEB-521A-3E8B-EA91-526357F77779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5B7E6D1-E2CF-624E-499A-27983EF4E876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1B65F46-E7FC-0C13-222F-B766071F2D20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CB94392-1648-22ED-EE64-C33E40509FC1}"/>
                </a:ext>
              </a:extLst>
            </p:cNvPr>
            <p:cNvGrpSpPr/>
            <p:nvPr/>
          </p:nvGrpSpPr>
          <p:grpSpPr>
            <a:xfrm>
              <a:off x="6791165" y="2516118"/>
              <a:ext cx="724618" cy="242891"/>
              <a:chOff x="4718649" y="1466491"/>
              <a:chExt cx="841494" cy="312837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3E236D0-ABC1-96BF-0288-65647656025B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903F0B0-A319-F95E-D28A-ADC0FF0CC7AE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96A99AE-9F74-8BB0-9712-E77B8676EE6D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8C0CF88-0254-0444-544C-85911F97D582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51AFD1B-E9E6-5F19-3CED-53B068328B78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C0DEEC0-3124-3E15-0BB3-205B1A7587AF}"/>
                </a:ext>
              </a:extLst>
            </p:cNvPr>
            <p:cNvCxnSpPr>
              <a:stCxn id="52" idx="2"/>
              <a:endCxn id="40" idx="0"/>
            </p:cNvCxnSpPr>
            <p:nvPr/>
          </p:nvCxnSpPr>
          <p:spPr>
            <a:xfrm>
              <a:off x="7465462" y="2759009"/>
              <a:ext cx="616789" cy="20280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1712697-AAD5-507D-A232-45DFDE1CC3FB}"/>
                </a:ext>
              </a:extLst>
            </p:cNvPr>
            <p:cNvGrpSpPr/>
            <p:nvPr/>
          </p:nvGrpSpPr>
          <p:grpSpPr>
            <a:xfrm>
              <a:off x="6798325" y="2962567"/>
              <a:ext cx="724618" cy="242891"/>
              <a:chOff x="4718649" y="1466491"/>
              <a:chExt cx="841494" cy="31283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E84519B-BDC6-F22D-C1B8-D3EBD5B4F96C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E24C98B-C1EA-595C-17BE-F3BEEA5B600C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F288C4C-3AD4-9EA4-FE2D-BE3B7A06E69D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DCCF5EA-92C1-A5FB-B424-D49869FD9809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1913BFD-881C-F900-BF72-CEE84F76FD6D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B71111F-28FE-0815-8CB7-F7312214A3F3}"/>
                </a:ext>
              </a:extLst>
            </p:cNvPr>
            <p:cNvGrpSpPr/>
            <p:nvPr/>
          </p:nvGrpSpPr>
          <p:grpSpPr>
            <a:xfrm>
              <a:off x="7719941" y="2961815"/>
              <a:ext cx="724618" cy="242891"/>
              <a:chOff x="4718649" y="1466491"/>
              <a:chExt cx="841494" cy="31283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EE29CFD-AEFB-53A6-1BB5-C7CB75831365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6E8FDE0-11CF-6598-4315-55D256610AA1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3876240-5F99-A288-F0A1-5A7054A2DFB8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16A4916-223B-2B57-9E46-CF780E1FBA29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9433878-8316-B889-3CC4-01ADD7FF1642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6FE9658-00C2-EB6E-CA5C-DE5EE7EF6368}"/>
                </a:ext>
              </a:extLst>
            </p:cNvPr>
            <p:cNvCxnSpPr>
              <a:stCxn id="50" idx="2"/>
              <a:endCxn id="45" idx="0"/>
            </p:cNvCxnSpPr>
            <p:nvPr/>
          </p:nvCxnSpPr>
          <p:spPr>
            <a:xfrm>
              <a:off x="7153475" y="2759009"/>
              <a:ext cx="7160" cy="2035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CCB773B-2E21-AA2A-37AE-AB603D1EFB29}"/>
                </a:ext>
              </a:extLst>
            </p:cNvPr>
            <p:cNvCxnSpPr>
              <a:stCxn id="48" idx="2"/>
              <a:endCxn id="54" idx="0"/>
            </p:cNvCxnSpPr>
            <p:nvPr/>
          </p:nvCxnSpPr>
          <p:spPr>
            <a:xfrm flipH="1">
              <a:off x="6388587" y="2759009"/>
              <a:ext cx="452900" cy="2035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35CEE6E-4AD0-05FC-795E-466C85B57F4A}"/>
              </a:ext>
            </a:extLst>
          </p:cNvPr>
          <p:cNvGrpSpPr/>
          <p:nvPr/>
        </p:nvGrpSpPr>
        <p:grpSpPr>
          <a:xfrm>
            <a:off x="7849748" y="3900759"/>
            <a:ext cx="2825873" cy="1056642"/>
            <a:chOff x="5891856" y="3621062"/>
            <a:chExt cx="2825873" cy="105664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3EF926F-C355-5A09-7944-08F5D10F4057}"/>
                </a:ext>
              </a:extLst>
            </p:cNvPr>
            <p:cNvGrpSpPr/>
            <p:nvPr/>
          </p:nvGrpSpPr>
          <p:grpSpPr>
            <a:xfrm>
              <a:off x="6944271" y="3621062"/>
              <a:ext cx="412630" cy="242891"/>
              <a:chOff x="4718649" y="1466491"/>
              <a:chExt cx="479185" cy="31283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D430D64-9A13-44C9-6DF3-AFE3C5F2696B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B893DF3-A5D7-A198-CFD5-47D4DC8A7B92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65FB0CF-6D28-B435-474C-975CCBE879B2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23F03B0-5D22-53E6-2FBC-F59AC7EE1DAE}"/>
                </a:ext>
              </a:extLst>
            </p:cNvPr>
            <p:cNvGrpSpPr/>
            <p:nvPr/>
          </p:nvGrpSpPr>
          <p:grpSpPr>
            <a:xfrm>
              <a:off x="6216783" y="4032250"/>
              <a:ext cx="412630" cy="242891"/>
              <a:chOff x="4718649" y="1466491"/>
              <a:chExt cx="479185" cy="31283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BC1A787B-04D0-80C4-62D4-3A20BCE20D04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33CEF0A-AB53-46C1-2012-5BB88F7B8294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82A128B-2237-FD32-BBF0-9E7EA2B94024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FFD2E8F-F965-8EDF-F7D7-AC639060F938}"/>
                </a:ext>
              </a:extLst>
            </p:cNvPr>
            <p:cNvGrpSpPr/>
            <p:nvPr/>
          </p:nvGrpSpPr>
          <p:grpSpPr>
            <a:xfrm>
              <a:off x="7671765" y="4038004"/>
              <a:ext cx="412630" cy="242891"/>
              <a:chOff x="4718649" y="1466491"/>
              <a:chExt cx="479185" cy="31283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A24A3B1-0C21-43A3-81F6-41E9A552B74E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CE09139-0D4B-C15B-837E-AB97545F0A8D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A2DEDD7-CAE9-48A7-BC2A-F63C54CFE3F0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BDD8242-3C99-B88F-AADA-8DE5AB0FE2FF}"/>
                </a:ext>
              </a:extLst>
            </p:cNvPr>
            <p:cNvCxnSpPr>
              <a:stCxn id="90" idx="2"/>
              <a:endCxn id="88" idx="0"/>
            </p:cNvCxnSpPr>
            <p:nvPr/>
          </p:nvCxnSpPr>
          <p:spPr>
            <a:xfrm flipH="1">
              <a:off x="6423098" y="3863953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E7E06CA-CCAC-0EA7-3B1D-68532C61621E}"/>
                </a:ext>
              </a:extLst>
            </p:cNvPr>
            <p:cNvCxnSpPr>
              <a:stCxn id="92" idx="2"/>
              <a:endCxn id="85" idx="0"/>
            </p:cNvCxnSpPr>
            <p:nvPr/>
          </p:nvCxnSpPr>
          <p:spPr>
            <a:xfrm>
              <a:off x="7306580" y="3863953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0986A65-D4B6-D294-435F-1818159B3E85}"/>
                </a:ext>
              </a:extLst>
            </p:cNvPr>
            <p:cNvGrpSpPr/>
            <p:nvPr/>
          </p:nvGrpSpPr>
          <p:grpSpPr>
            <a:xfrm>
              <a:off x="5891856" y="4431937"/>
              <a:ext cx="412630" cy="242891"/>
              <a:chOff x="4718649" y="1466491"/>
              <a:chExt cx="479185" cy="31283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0CC4B34-4F64-DA68-92F3-2DBBAA08A1B4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CE65D57-A219-8DCE-8AC9-F85224786C3D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77BD1ED-4D0A-974C-AC7D-7CB768AC0FC9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D2CBA1E-72A4-4E64-9009-90332D14A175}"/>
                </a:ext>
              </a:extLst>
            </p:cNvPr>
            <p:cNvCxnSpPr>
              <a:stCxn id="87" idx="2"/>
              <a:endCxn id="82" idx="0"/>
            </p:cNvCxnSpPr>
            <p:nvPr/>
          </p:nvCxnSpPr>
          <p:spPr>
            <a:xfrm flipH="1">
              <a:off x="6098171" y="4275141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946E637-AD70-E4B2-9217-C14D0303796B}"/>
                </a:ext>
              </a:extLst>
            </p:cNvPr>
            <p:cNvCxnSpPr>
              <a:stCxn id="89" idx="2"/>
              <a:endCxn id="79" idx="0"/>
            </p:cNvCxnSpPr>
            <p:nvPr/>
          </p:nvCxnSpPr>
          <p:spPr>
            <a:xfrm>
              <a:off x="6579092" y="4275141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5481419-5E18-65C9-F23E-B38D32F0D378}"/>
                </a:ext>
              </a:extLst>
            </p:cNvPr>
            <p:cNvGrpSpPr/>
            <p:nvPr/>
          </p:nvGrpSpPr>
          <p:grpSpPr>
            <a:xfrm>
              <a:off x="6533081" y="4434813"/>
              <a:ext cx="412630" cy="242891"/>
              <a:chOff x="4718649" y="1466491"/>
              <a:chExt cx="479185" cy="312837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0AD9743-9DC4-9CE2-0367-64E378A0CF07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0D94A50-4AE8-2AB2-E7D9-3C19C0A9BE24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ACFE9C2-7B9D-5E66-EE0C-248C87126801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77225FC-934C-004A-446B-80F9CA059ACF}"/>
                </a:ext>
              </a:extLst>
            </p:cNvPr>
            <p:cNvGrpSpPr/>
            <p:nvPr/>
          </p:nvGrpSpPr>
          <p:grpSpPr>
            <a:xfrm>
              <a:off x="7355106" y="4431936"/>
              <a:ext cx="412630" cy="242891"/>
              <a:chOff x="4718649" y="1466491"/>
              <a:chExt cx="479185" cy="312837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F38E627-F4FF-1629-3048-37748C81AC23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5B9BE5A-EC21-6505-BF99-3D0F8BA98EE1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3052FF1-0ABE-ACEC-EDD7-B1202BB38326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1A36FF8-307F-65A6-9618-0BA21F40FB52}"/>
                </a:ext>
              </a:extLst>
            </p:cNvPr>
            <p:cNvGrpSpPr/>
            <p:nvPr/>
          </p:nvGrpSpPr>
          <p:grpSpPr>
            <a:xfrm>
              <a:off x="7993111" y="4434051"/>
              <a:ext cx="724618" cy="242891"/>
              <a:chOff x="4718649" y="1466491"/>
              <a:chExt cx="841494" cy="312837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26AB16E-464C-614C-0533-8435DA0E359B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D62CC58-C3BF-138B-657A-F40C2993C951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117C7A7-05EB-5E01-EFB8-8B2B608391D5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95AD515-8A99-1E50-6B7B-5AC7C6B163CF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FEE6369-8F07-5A45-24C6-88A7E095E1AA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C1769A1-76BA-65C0-578E-9B2CF7574BE0}"/>
                </a:ext>
              </a:extLst>
            </p:cNvPr>
            <p:cNvCxnSpPr>
              <a:stCxn id="84" idx="2"/>
              <a:endCxn id="76" idx="0"/>
            </p:cNvCxnSpPr>
            <p:nvPr/>
          </p:nvCxnSpPr>
          <p:spPr>
            <a:xfrm flipH="1">
              <a:off x="7561421" y="4280895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0EEB192-C641-753D-61F9-67BA5517B266}"/>
                </a:ext>
              </a:extLst>
            </p:cNvPr>
            <p:cNvCxnSpPr>
              <a:stCxn id="86" idx="2"/>
              <a:endCxn id="72" idx="0"/>
            </p:cNvCxnSpPr>
            <p:nvPr/>
          </p:nvCxnSpPr>
          <p:spPr>
            <a:xfrm>
              <a:off x="8034074" y="4280895"/>
              <a:ext cx="321347" cy="15315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69B1C39-A6A7-76F5-F4ED-E060EB38F6C7}"/>
              </a:ext>
            </a:extLst>
          </p:cNvPr>
          <p:cNvGrpSpPr/>
          <p:nvPr/>
        </p:nvGrpSpPr>
        <p:grpSpPr>
          <a:xfrm>
            <a:off x="2753678" y="2066282"/>
            <a:ext cx="724618" cy="242891"/>
            <a:chOff x="4718649" y="1466491"/>
            <a:chExt cx="841494" cy="312837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523DCCA-4564-6A97-0304-62543D4A8A26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C79733D-31A4-72E0-E07F-16A45C844B7D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B40687F-BDA0-9F4D-18AA-61CFF6A4AFE1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788FE84-1AC2-F67D-FEDE-A5C8347FA54F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4A2CBAB-5114-15B7-05A2-C8421105B6A0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220BE69-6236-D100-06F7-C40D39F1E63D}"/>
              </a:ext>
            </a:extLst>
          </p:cNvPr>
          <p:cNvGrpSpPr/>
          <p:nvPr/>
        </p:nvGrpSpPr>
        <p:grpSpPr>
          <a:xfrm>
            <a:off x="2906073" y="1338890"/>
            <a:ext cx="412630" cy="242891"/>
            <a:chOff x="4718649" y="1466491"/>
            <a:chExt cx="479185" cy="312837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6A8FD73-727A-1D52-48FB-CCA8E01E88C6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C4EE105-DFAC-6540-F0DD-69D25E2A9DCF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69E368-E526-77BE-FABB-ACF7E1FE5A43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494801E-EEA2-7367-6B73-25FFEA8BD59E}"/>
              </a:ext>
            </a:extLst>
          </p:cNvPr>
          <p:cNvGrpSpPr/>
          <p:nvPr/>
        </p:nvGrpSpPr>
        <p:grpSpPr>
          <a:xfrm>
            <a:off x="2581147" y="2821685"/>
            <a:ext cx="1056734" cy="659833"/>
            <a:chOff x="2441293" y="2821685"/>
            <a:chExt cx="1056734" cy="659833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EEAF65A-251E-120A-C21F-0647FB604F80}"/>
                </a:ext>
              </a:extLst>
            </p:cNvPr>
            <p:cNvGrpSpPr/>
            <p:nvPr/>
          </p:nvGrpSpPr>
          <p:grpSpPr>
            <a:xfrm>
              <a:off x="2763343" y="2821685"/>
              <a:ext cx="412630" cy="242891"/>
              <a:chOff x="4718649" y="1466491"/>
              <a:chExt cx="479185" cy="312837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42B4CC5-1ABB-79E6-528D-F854B34DF79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6D64600-D7C0-0650-21E4-64A124E498A1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A4F8305-F85A-8BA3-9E82-9AD41B1BA501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8C21C631-E542-739B-256C-7B897CF8E7DC}"/>
                </a:ext>
              </a:extLst>
            </p:cNvPr>
            <p:cNvGrpSpPr/>
            <p:nvPr/>
          </p:nvGrpSpPr>
          <p:grpSpPr>
            <a:xfrm>
              <a:off x="2441293" y="3232873"/>
              <a:ext cx="412630" cy="242891"/>
              <a:chOff x="4718649" y="1466491"/>
              <a:chExt cx="479185" cy="312837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7D1FE27-3B8F-6B2F-C4EA-BECD2D3A6EC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6FFA61C-16C4-6EF8-AE79-1DC6071A5171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AF2489F-E230-0F48-25B6-CD7ABA7EF311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62DDB7-5305-A927-528D-9224C52EE1BD}"/>
                </a:ext>
              </a:extLst>
            </p:cNvPr>
            <p:cNvGrpSpPr/>
            <p:nvPr/>
          </p:nvGrpSpPr>
          <p:grpSpPr>
            <a:xfrm>
              <a:off x="3085397" y="3238627"/>
              <a:ext cx="412630" cy="242891"/>
              <a:chOff x="4718649" y="1466491"/>
              <a:chExt cx="479185" cy="312837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4BE786A1-9A01-F5C5-6FFD-69FDD7B5865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AC665F1-AD4D-0933-4EA4-92A776B9BF07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8882EB0-E89E-74F4-7527-43E0AAC38DF6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F77E278-53D1-FF6C-CEAF-64283C0F91F9}"/>
                </a:ext>
              </a:extLst>
            </p:cNvPr>
            <p:cNvCxnSpPr>
              <a:stCxn id="115" idx="2"/>
              <a:endCxn id="113" idx="0"/>
            </p:cNvCxnSpPr>
            <p:nvPr/>
          </p:nvCxnSpPr>
          <p:spPr>
            <a:xfrm flipH="1">
              <a:off x="2647608" y="3064576"/>
              <a:ext cx="166057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1BAB288D-70C7-EFC7-3F42-64DE5359D5B8}"/>
                </a:ext>
              </a:extLst>
            </p:cNvPr>
            <p:cNvCxnSpPr>
              <a:stCxn id="117" idx="2"/>
              <a:endCxn id="110" idx="0"/>
            </p:cNvCxnSpPr>
            <p:nvPr/>
          </p:nvCxnSpPr>
          <p:spPr>
            <a:xfrm>
              <a:off x="3125652" y="3064576"/>
              <a:ext cx="16606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EC23AEC-1180-EAC6-136C-2E09270C8E3C}"/>
              </a:ext>
            </a:extLst>
          </p:cNvPr>
          <p:cNvGrpSpPr/>
          <p:nvPr/>
        </p:nvGrpSpPr>
        <p:grpSpPr>
          <a:xfrm>
            <a:off x="2578273" y="3836722"/>
            <a:ext cx="1371596" cy="654079"/>
            <a:chOff x="2438419" y="3836722"/>
            <a:chExt cx="1371596" cy="654079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2E656F5-8C16-146C-FEAD-AA01825D2D02}"/>
                </a:ext>
              </a:extLst>
            </p:cNvPr>
            <p:cNvGrpSpPr/>
            <p:nvPr/>
          </p:nvGrpSpPr>
          <p:grpSpPr>
            <a:xfrm>
              <a:off x="2760469" y="3836722"/>
              <a:ext cx="412630" cy="242891"/>
              <a:chOff x="4718649" y="1466491"/>
              <a:chExt cx="479185" cy="312837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B9ABC69-F6C8-6017-45AA-0B8C9B2B3BC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278808E-3228-C956-C8B0-6B1E1B527ED7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C560C328-0B9F-8274-15DC-AD6DE96EDD3C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B64FFF6-8B4C-0E75-55A8-6E73D48AD6BB}"/>
                </a:ext>
              </a:extLst>
            </p:cNvPr>
            <p:cNvGrpSpPr/>
            <p:nvPr/>
          </p:nvGrpSpPr>
          <p:grpSpPr>
            <a:xfrm>
              <a:off x="2438419" y="4247910"/>
              <a:ext cx="412630" cy="242891"/>
              <a:chOff x="4718649" y="1466491"/>
              <a:chExt cx="479185" cy="312837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A6C3448-E11A-8C97-6866-63E6CD4856FC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928FD62-C131-E461-091D-7978E496544F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30F1384-FB00-3B66-B5FB-150E0992D55F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C20C8B46-48F9-DE28-2491-E8A8B504D32E}"/>
                </a:ext>
              </a:extLst>
            </p:cNvPr>
            <p:cNvCxnSpPr>
              <a:stCxn id="132" idx="2"/>
              <a:endCxn id="130" idx="0"/>
            </p:cNvCxnSpPr>
            <p:nvPr/>
          </p:nvCxnSpPr>
          <p:spPr>
            <a:xfrm flipH="1">
              <a:off x="2644734" y="4079613"/>
              <a:ext cx="166057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3BE3538B-3548-A8BB-7EAE-27A055FD38BD}"/>
                </a:ext>
              </a:extLst>
            </p:cNvPr>
            <p:cNvCxnSpPr>
              <a:stCxn id="134" idx="2"/>
              <a:endCxn id="126" idx="0"/>
            </p:cNvCxnSpPr>
            <p:nvPr/>
          </p:nvCxnSpPr>
          <p:spPr>
            <a:xfrm>
              <a:off x="3122778" y="4079613"/>
              <a:ext cx="324929" cy="16546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DF1849C-A747-201C-FBFD-B89D6858E8BA}"/>
                </a:ext>
              </a:extLst>
            </p:cNvPr>
            <p:cNvGrpSpPr/>
            <p:nvPr/>
          </p:nvGrpSpPr>
          <p:grpSpPr>
            <a:xfrm>
              <a:off x="3085397" y="4245076"/>
              <a:ext cx="724618" cy="242891"/>
              <a:chOff x="4718649" y="1466491"/>
              <a:chExt cx="841494" cy="312837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5424F0B-59B6-8B61-8679-970787C138DE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3C978C3-ECD9-D577-527F-3E1946AC73AA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D6AD89E-F6A1-7119-927B-99BB4D15BD54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0498CDC-1B90-FCF3-F157-18C84C05B736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FB5F04C-92B8-4C46-A0FE-42CA5A1A3257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B86E9D3-0A8A-33B6-9410-1D809CDDDA26}"/>
              </a:ext>
            </a:extLst>
          </p:cNvPr>
          <p:cNvGrpSpPr/>
          <p:nvPr/>
        </p:nvGrpSpPr>
        <p:grpSpPr>
          <a:xfrm>
            <a:off x="2333855" y="4907022"/>
            <a:ext cx="1577194" cy="683590"/>
            <a:chOff x="2194001" y="4885506"/>
            <a:chExt cx="1577194" cy="68359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CFA4B47B-27EC-28AA-BBDB-0125CDBFF6CE}"/>
                </a:ext>
              </a:extLst>
            </p:cNvPr>
            <p:cNvGrpSpPr/>
            <p:nvPr/>
          </p:nvGrpSpPr>
          <p:grpSpPr>
            <a:xfrm>
              <a:off x="2194001" y="5323329"/>
              <a:ext cx="412630" cy="242891"/>
              <a:chOff x="4718649" y="1466491"/>
              <a:chExt cx="479185" cy="312837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C7A9B264-B271-5279-CAC0-7467813F003A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CEABBE01-0DD7-A6FF-73AD-C0F4705F9183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FED5340-F7A1-26C9-B5B6-290A0D951C82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DD8B74E-6136-55A7-7BD3-F95BEA7ECCB9}"/>
                </a:ext>
              </a:extLst>
            </p:cNvPr>
            <p:cNvGrpSpPr/>
            <p:nvPr/>
          </p:nvGrpSpPr>
          <p:grpSpPr>
            <a:xfrm>
              <a:off x="2613114" y="4885506"/>
              <a:ext cx="724618" cy="242891"/>
              <a:chOff x="4718649" y="1466491"/>
              <a:chExt cx="841494" cy="312837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B7322AEA-D1A0-E7DB-5B98-919F6DA0853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B6BD9CFD-36D1-99C5-7B20-1C20DA6FE90C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C0660FD-D93B-C1EB-3CC3-543FD75DE490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E1D0F880-01EE-3B0C-A8C6-A903102C0BA8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E86FCF1E-32CF-85A7-A0C1-C5E709375E6F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99A4BCA-29C5-71BB-A66A-29BAB97D72C4}"/>
                </a:ext>
              </a:extLst>
            </p:cNvPr>
            <p:cNvGrpSpPr/>
            <p:nvPr/>
          </p:nvGrpSpPr>
          <p:grpSpPr>
            <a:xfrm>
              <a:off x="2766218" y="5326205"/>
              <a:ext cx="412630" cy="242891"/>
              <a:chOff x="4718649" y="1466491"/>
              <a:chExt cx="479185" cy="312837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B7978437-6305-6501-53AC-BCFF11C91E9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E0643598-5AFA-CF30-046B-47CE6744FDA6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76D32553-B47C-6629-03EB-A7B48905C768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95929DD0-74E6-9DA5-CBE5-09D202DDFCF4}"/>
                </a:ext>
              </a:extLst>
            </p:cNvPr>
            <p:cNvGrpSpPr/>
            <p:nvPr/>
          </p:nvGrpSpPr>
          <p:grpSpPr>
            <a:xfrm>
              <a:off x="3358565" y="5323332"/>
              <a:ext cx="412630" cy="242891"/>
              <a:chOff x="4718649" y="1466491"/>
              <a:chExt cx="479185" cy="312837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DA7D2E9-EC76-BBD5-95D1-7F4D0F55A815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764D716-E280-D07A-6F18-CFF8BCB025DE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3F22796-0168-4FCF-913D-045C50BCC29F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3ED1250F-0989-25ED-F8B2-59CE3590C958}"/>
                </a:ext>
              </a:extLst>
            </p:cNvPr>
            <p:cNvCxnSpPr>
              <a:stCxn id="153" idx="2"/>
              <a:endCxn id="144" idx="0"/>
            </p:cNvCxnSpPr>
            <p:nvPr/>
          </p:nvCxnSpPr>
          <p:spPr>
            <a:xfrm>
              <a:off x="3287411" y="5128397"/>
              <a:ext cx="277469" cy="19493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F33F8AB3-C8AF-CD18-865E-604416F7C588}"/>
                </a:ext>
              </a:extLst>
            </p:cNvPr>
            <p:cNvCxnSpPr>
              <a:stCxn id="149" idx="2"/>
              <a:endCxn id="155" idx="0"/>
            </p:cNvCxnSpPr>
            <p:nvPr/>
          </p:nvCxnSpPr>
          <p:spPr>
            <a:xfrm flipH="1">
              <a:off x="2400316" y="5128397"/>
              <a:ext cx="26312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41A35C6B-9A83-254F-3635-0E98A3AEF3A3}"/>
                </a:ext>
              </a:extLst>
            </p:cNvPr>
            <p:cNvCxnSpPr>
              <a:stCxn id="151" idx="2"/>
              <a:endCxn id="147" idx="0"/>
            </p:cNvCxnSpPr>
            <p:nvPr/>
          </p:nvCxnSpPr>
          <p:spPr>
            <a:xfrm flipH="1">
              <a:off x="2972533" y="5128397"/>
              <a:ext cx="2891" cy="19780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10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1EC86-ACCE-9554-C876-0E8DEDA033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Deletion Approach</a:t>
            </a:r>
          </a:p>
          <a:p>
            <a:pPr lvl="1"/>
            <a:r>
              <a:rPr lang="en-US" dirty="0"/>
              <a:t>Lookup deletion key, abort if non-existing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Case inner node: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move entry</a:t>
            </a:r>
            <a:r>
              <a:rPr lang="en-US" dirty="0">
                <a:sym typeface="Wingdings" panose="05000000000000000000" pitchFamily="2" charset="2"/>
              </a:rPr>
              <a:t> from fullest successor node into position </a:t>
            </a:r>
          </a:p>
          <a:p>
            <a:pPr lvl="1"/>
            <a:r>
              <a:rPr lang="en-US" dirty="0"/>
              <a:t>Case leaf node: if underflows (&lt;k entries)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merge w/ sibling</a:t>
            </a:r>
          </a:p>
          <a:p>
            <a:pPr lvl="3"/>
            <a:endParaRPr lang="en-US" sz="1000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Case inner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Case leaf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63970-6BFD-E5BC-7340-C7769633C6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B-Tree Delete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0F286B-B91B-989A-9E2B-A638C918C021}"/>
              </a:ext>
            </a:extLst>
          </p:cNvPr>
          <p:cNvGrpSpPr/>
          <p:nvPr/>
        </p:nvGrpSpPr>
        <p:grpSpPr>
          <a:xfrm>
            <a:off x="3409600" y="2825830"/>
            <a:ext cx="2825873" cy="1056642"/>
            <a:chOff x="2432669" y="3146612"/>
            <a:chExt cx="2825873" cy="10566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F7588D-309B-5C04-6DA0-C0CCC203E776}"/>
                </a:ext>
              </a:extLst>
            </p:cNvPr>
            <p:cNvGrpSpPr/>
            <p:nvPr/>
          </p:nvGrpSpPr>
          <p:grpSpPr>
            <a:xfrm>
              <a:off x="3485084" y="3146612"/>
              <a:ext cx="412630" cy="242891"/>
              <a:chOff x="4718649" y="1466491"/>
              <a:chExt cx="479185" cy="31283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FF32660-43C3-D256-64CC-A1C7FD8484D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1BCAD02-DCEA-5C95-8692-5EC12C1BFD41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1D2AF6D-B0D0-EE40-B44D-9CCB76133C2A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8A7EEC-6579-AC3D-B6F2-259270210B73}"/>
                </a:ext>
              </a:extLst>
            </p:cNvPr>
            <p:cNvGrpSpPr/>
            <p:nvPr/>
          </p:nvGrpSpPr>
          <p:grpSpPr>
            <a:xfrm>
              <a:off x="2757596" y="3557800"/>
              <a:ext cx="412630" cy="242891"/>
              <a:chOff x="4718649" y="1466491"/>
              <a:chExt cx="479185" cy="31283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A4D9CE9-61BD-DB5F-8D64-9370F602FB9B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48C2D52-62A6-6AD4-9A44-95B52FF8CF28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A687DB2-9456-024D-8B7E-FC0749035F5B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AE03FED-4B7B-332B-D2DA-D7D3F4AB836C}"/>
                </a:ext>
              </a:extLst>
            </p:cNvPr>
            <p:cNvGrpSpPr/>
            <p:nvPr/>
          </p:nvGrpSpPr>
          <p:grpSpPr>
            <a:xfrm>
              <a:off x="4212578" y="3563554"/>
              <a:ext cx="412630" cy="242891"/>
              <a:chOff x="4718649" y="1466491"/>
              <a:chExt cx="479185" cy="31283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B305A79-D5B2-4446-B316-03FFC0EF875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44077D5-1EC9-FE3E-7176-93B64B88369F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0E0A2F7-875A-CD53-C171-26DF86F03D8F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4CF7AAF-BD8C-A818-1EE1-F4EBB9A28585}"/>
                </a:ext>
              </a:extLst>
            </p:cNvPr>
            <p:cNvCxnSpPr>
              <a:stCxn id="38" idx="2"/>
              <a:endCxn id="36" idx="0"/>
            </p:cNvCxnSpPr>
            <p:nvPr/>
          </p:nvCxnSpPr>
          <p:spPr>
            <a:xfrm flipH="1">
              <a:off x="2963911" y="3389503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9AC0933-8C2C-2A3A-A119-BA1B7FFC6273}"/>
                </a:ext>
              </a:extLst>
            </p:cNvPr>
            <p:cNvCxnSpPr>
              <a:stCxn id="40" idx="2"/>
              <a:endCxn id="33" idx="0"/>
            </p:cNvCxnSpPr>
            <p:nvPr/>
          </p:nvCxnSpPr>
          <p:spPr>
            <a:xfrm>
              <a:off x="3847393" y="3389503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BA73DF-7315-FC01-3E7F-556BDAE8CA07}"/>
                </a:ext>
              </a:extLst>
            </p:cNvPr>
            <p:cNvGrpSpPr/>
            <p:nvPr/>
          </p:nvGrpSpPr>
          <p:grpSpPr>
            <a:xfrm>
              <a:off x="2432669" y="3957487"/>
              <a:ext cx="412630" cy="242891"/>
              <a:chOff x="4718649" y="1466491"/>
              <a:chExt cx="479185" cy="31283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8C2C329-383E-C67E-75EE-C9C799C54D15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938892B-2EB3-38AF-9AD2-5DC6413F9D55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B8DC91C-8D67-E3AB-FD41-0FF836FBB44B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DD0C6C0-3105-A197-2ACB-F6251874193E}"/>
                </a:ext>
              </a:extLst>
            </p:cNvPr>
            <p:cNvCxnSpPr>
              <a:stCxn id="35" idx="2"/>
              <a:endCxn id="30" idx="0"/>
            </p:cNvCxnSpPr>
            <p:nvPr/>
          </p:nvCxnSpPr>
          <p:spPr>
            <a:xfrm flipH="1">
              <a:off x="2638984" y="3800691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BF663BB-D331-7338-BE20-3389C45810BE}"/>
                </a:ext>
              </a:extLst>
            </p:cNvPr>
            <p:cNvCxnSpPr>
              <a:stCxn id="37" idx="2"/>
              <a:endCxn id="27" idx="0"/>
            </p:cNvCxnSpPr>
            <p:nvPr/>
          </p:nvCxnSpPr>
          <p:spPr>
            <a:xfrm>
              <a:off x="3119905" y="3800691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3B018E7-B9BF-0976-EBA9-10E658F11460}"/>
                </a:ext>
              </a:extLst>
            </p:cNvPr>
            <p:cNvGrpSpPr/>
            <p:nvPr/>
          </p:nvGrpSpPr>
          <p:grpSpPr>
            <a:xfrm>
              <a:off x="3073894" y="3960363"/>
              <a:ext cx="412630" cy="242891"/>
              <a:chOff x="4718649" y="1466491"/>
              <a:chExt cx="479185" cy="31283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ADE1E15-F5AB-64E6-FC8D-2B67FC7CB316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DC2EC88-3AAB-9DBB-03A7-8F46D3FD73D0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B55D40B-052C-E045-A439-EBF3E4CCF2C9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002A7E4-4F24-52B5-0A11-A555BD76F471}"/>
                </a:ext>
              </a:extLst>
            </p:cNvPr>
            <p:cNvGrpSpPr/>
            <p:nvPr/>
          </p:nvGrpSpPr>
          <p:grpSpPr>
            <a:xfrm>
              <a:off x="3895919" y="3957486"/>
              <a:ext cx="412630" cy="242891"/>
              <a:chOff x="4718649" y="1466491"/>
              <a:chExt cx="479185" cy="31283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E635AAF-0271-DACC-0200-0A1A4A4877DC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E33FF33-9DBD-B4F0-D312-459CF559DAD5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D54F7FD-CADB-E7A7-452F-947CDFA44A3E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4E309B8-618F-EA57-C874-8311AB79271A}"/>
                </a:ext>
              </a:extLst>
            </p:cNvPr>
            <p:cNvGrpSpPr/>
            <p:nvPr/>
          </p:nvGrpSpPr>
          <p:grpSpPr>
            <a:xfrm>
              <a:off x="4533924" y="3959601"/>
              <a:ext cx="724618" cy="242891"/>
              <a:chOff x="4718649" y="1466491"/>
              <a:chExt cx="841494" cy="31283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6B26E2-47FE-30CB-1A59-4D58892658CB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927FCDC-FC58-4F2B-198E-D82531ACFAED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D6F988-60EA-5CFB-35F2-13E52BAE51FC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9427A3F-5892-22E8-35CD-6DB4F5021A68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0B4DA9-9C19-A3C9-2544-CCE43D5113F4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ED7C442-9E2F-994A-E319-AF8FBC4A8E2D}"/>
                </a:ext>
              </a:extLst>
            </p:cNvPr>
            <p:cNvCxnSpPr>
              <a:stCxn id="32" idx="2"/>
              <a:endCxn id="24" idx="0"/>
            </p:cNvCxnSpPr>
            <p:nvPr/>
          </p:nvCxnSpPr>
          <p:spPr>
            <a:xfrm flipH="1">
              <a:off x="4102234" y="3806445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61F8807-6274-6166-0E2A-D2D99A549617}"/>
                </a:ext>
              </a:extLst>
            </p:cNvPr>
            <p:cNvCxnSpPr>
              <a:stCxn id="34" idx="2"/>
              <a:endCxn id="20" idx="0"/>
            </p:cNvCxnSpPr>
            <p:nvPr/>
          </p:nvCxnSpPr>
          <p:spPr>
            <a:xfrm>
              <a:off x="4574887" y="3806445"/>
              <a:ext cx="321347" cy="15315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944F41-A25B-812A-B214-FC073D3F62BE}"/>
              </a:ext>
            </a:extLst>
          </p:cNvPr>
          <p:cNvGrpSpPr/>
          <p:nvPr/>
        </p:nvGrpSpPr>
        <p:grpSpPr>
          <a:xfrm>
            <a:off x="7202340" y="2831583"/>
            <a:ext cx="2502731" cy="1056642"/>
            <a:chOff x="6225409" y="3152365"/>
            <a:chExt cx="2502731" cy="105664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FD33E25-70E3-D378-DC9C-CEDA6ACE8664}"/>
                </a:ext>
              </a:extLst>
            </p:cNvPr>
            <p:cNvGrpSpPr/>
            <p:nvPr/>
          </p:nvGrpSpPr>
          <p:grpSpPr>
            <a:xfrm>
              <a:off x="7277824" y="3152365"/>
              <a:ext cx="412630" cy="242891"/>
              <a:chOff x="4718649" y="1466491"/>
              <a:chExt cx="479185" cy="31283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E075192-5F20-6C1A-EFF5-BD92902315CB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0B86242-BA38-0F3F-3A66-9A3AB2C7F960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2424E83-57D7-3AF0-8F1B-23FBCED0FAA7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85F3292-194F-C39A-93C4-839D0C0BF160}"/>
                </a:ext>
              </a:extLst>
            </p:cNvPr>
            <p:cNvGrpSpPr/>
            <p:nvPr/>
          </p:nvGrpSpPr>
          <p:grpSpPr>
            <a:xfrm>
              <a:off x="6550336" y="3563553"/>
              <a:ext cx="412630" cy="242891"/>
              <a:chOff x="4718649" y="1466491"/>
              <a:chExt cx="479185" cy="312837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BE5189F-868D-D5F3-7FDF-8909E1D34A1A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A56DE3-E303-C7C2-E037-E65D63A931A2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5229284-E82E-8285-49DA-0888F5EF17E3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D02D46A-5E52-5B15-91A9-E6CA6E124A29}"/>
                </a:ext>
              </a:extLst>
            </p:cNvPr>
            <p:cNvGrpSpPr/>
            <p:nvPr/>
          </p:nvGrpSpPr>
          <p:grpSpPr>
            <a:xfrm>
              <a:off x="8005318" y="3569307"/>
              <a:ext cx="412630" cy="242891"/>
              <a:chOff x="4718649" y="1466491"/>
              <a:chExt cx="479185" cy="31283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991207E-D66A-6FEE-4A10-BEB05DB22078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E4EFC07-236D-1EF5-75C2-219DFE7EF346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40D36AB-11E6-94ED-246A-86BBEB04117C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A32386C-501B-00B3-5C1C-BB7497A66951}"/>
                </a:ext>
              </a:extLst>
            </p:cNvPr>
            <p:cNvCxnSpPr>
              <a:stCxn id="73" idx="2"/>
              <a:endCxn id="71" idx="0"/>
            </p:cNvCxnSpPr>
            <p:nvPr/>
          </p:nvCxnSpPr>
          <p:spPr>
            <a:xfrm flipH="1">
              <a:off x="6756651" y="3395256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2556E95-791C-D826-AE46-D04E3A9286D2}"/>
                </a:ext>
              </a:extLst>
            </p:cNvPr>
            <p:cNvCxnSpPr>
              <a:stCxn id="75" idx="2"/>
              <a:endCxn id="68" idx="0"/>
            </p:cNvCxnSpPr>
            <p:nvPr/>
          </p:nvCxnSpPr>
          <p:spPr>
            <a:xfrm>
              <a:off x="7640133" y="3395256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94522AF-3935-1D8C-D56F-3D1B290BD801}"/>
                </a:ext>
              </a:extLst>
            </p:cNvPr>
            <p:cNvGrpSpPr/>
            <p:nvPr/>
          </p:nvGrpSpPr>
          <p:grpSpPr>
            <a:xfrm>
              <a:off x="6225409" y="3963240"/>
              <a:ext cx="412630" cy="242891"/>
              <a:chOff x="4718649" y="1466491"/>
              <a:chExt cx="479185" cy="31283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C53C964-21A5-21A4-5AB0-C87E8A62E93C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6D6D053-5D70-46FF-751A-836FEDB8CDBA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FA8BC46-D1BA-72BC-E904-D5BB09533782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0B384F3-35A2-7A3B-ED4D-EE30E0F2BE98}"/>
                </a:ext>
              </a:extLst>
            </p:cNvPr>
            <p:cNvCxnSpPr>
              <a:stCxn id="70" idx="2"/>
              <a:endCxn id="65" idx="0"/>
            </p:cNvCxnSpPr>
            <p:nvPr/>
          </p:nvCxnSpPr>
          <p:spPr>
            <a:xfrm flipH="1">
              <a:off x="6431724" y="3806444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210F7E0-1EBB-D8ED-3685-564BD7AE3E79}"/>
                </a:ext>
              </a:extLst>
            </p:cNvPr>
            <p:cNvCxnSpPr>
              <a:stCxn id="72" idx="2"/>
              <a:endCxn id="62" idx="0"/>
            </p:cNvCxnSpPr>
            <p:nvPr/>
          </p:nvCxnSpPr>
          <p:spPr>
            <a:xfrm>
              <a:off x="6912645" y="3806444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8C68EFF-BB31-122C-0F08-21630EA1075D}"/>
                </a:ext>
              </a:extLst>
            </p:cNvPr>
            <p:cNvGrpSpPr/>
            <p:nvPr/>
          </p:nvGrpSpPr>
          <p:grpSpPr>
            <a:xfrm>
              <a:off x="6866634" y="3966116"/>
              <a:ext cx="412630" cy="242891"/>
              <a:chOff x="4718649" y="1466491"/>
              <a:chExt cx="479185" cy="31283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274C7E9-538F-4593-0A99-6845D581E24A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7B0375F-635A-12F4-202C-886834775FD0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E38DFA4-5CD5-5A38-BCFE-4BABE2608CEE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76605CB-308D-4F63-6E9A-9C9EADA4CF3F}"/>
                </a:ext>
              </a:extLst>
            </p:cNvPr>
            <p:cNvGrpSpPr/>
            <p:nvPr/>
          </p:nvGrpSpPr>
          <p:grpSpPr>
            <a:xfrm>
              <a:off x="7688659" y="3963239"/>
              <a:ext cx="412630" cy="242891"/>
              <a:chOff x="4718649" y="1466491"/>
              <a:chExt cx="479185" cy="31283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228E59C-FD1C-1486-7C11-7ADD68743B56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2BB2D43-74DC-8827-4A64-8723675AE5DE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D2DEB28-479C-0FCE-2929-7272820AABB2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669D0F9-B726-3F64-7406-A0C784B81B9E}"/>
                </a:ext>
              </a:extLst>
            </p:cNvPr>
            <p:cNvCxnSpPr>
              <a:stCxn id="67" idx="2"/>
              <a:endCxn id="59" idx="0"/>
            </p:cNvCxnSpPr>
            <p:nvPr/>
          </p:nvCxnSpPr>
          <p:spPr>
            <a:xfrm flipH="1">
              <a:off x="7894974" y="3812198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1BB0E44-6777-C930-4F23-B921F506D76F}"/>
                </a:ext>
              </a:extLst>
            </p:cNvPr>
            <p:cNvCxnSpPr>
              <a:stCxn id="69" idx="2"/>
              <a:endCxn id="56" idx="0"/>
            </p:cNvCxnSpPr>
            <p:nvPr/>
          </p:nvCxnSpPr>
          <p:spPr>
            <a:xfrm>
              <a:off x="8367627" y="3812198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9FA2B39-9B78-08E2-5E0A-DE977C65505F}"/>
                </a:ext>
              </a:extLst>
            </p:cNvPr>
            <p:cNvGrpSpPr/>
            <p:nvPr/>
          </p:nvGrpSpPr>
          <p:grpSpPr>
            <a:xfrm>
              <a:off x="8315510" y="3960366"/>
              <a:ext cx="412630" cy="242891"/>
              <a:chOff x="4718649" y="1466491"/>
              <a:chExt cx="479185" cy="31283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C78DFB4-3D32-2135-D6C9-3D8C0465695E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47192BE-A594-395B-1B35-423241029A23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EB00149-AD6E-AA9A-4504-43AC7D82F9AF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6" name="Right Arrow 81">
            <a:extLst>
              <a:ext uri="{FF2B5EF4-FFF2-40B4-BE49-F238E27FC236}">
                <a16:creationId xmlns:a16="http://schemas.microsoft.com/office/drawing/2014/main" id="{6E8E2D9D-62E1-6E88-E59A-6424E3B22A5B}"/>
              </a:ext>
            </a:extLst>
          </p:cNvPr>
          <p:cNvSpPr/>
          <p:nvPr/>
        </p:nvSpPr>
        <p:spPr>
          <a:xfrm>
            <a:off x="6522236" y="305594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408671-502E-84AD-18FB-C05A06F9A150}"/>
              </a:ext>
            </a:extLst>
          </p:cNvPr>
          <p:cNvGrpSpPr/>
          <p:nvPr/>
        </p:nvGrpSpPr>
        <p:grpSpPr>
          <a:xfrm>
            <a:off x="2955276" y="4380090"/>
            <a:ext cx="2330204" cy="1056642"/>
            <a:chOff x="1650546" y="4753998"/>
            <a:chExt cx="2330204" cy="105664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834FC52-9B60-EFC4-15B9-68C6F9D2E55A}"/>
                </a:ext>
              </a:extLst>
            </p:cNvPr>
            <p:cNvGrpSpPr/>
            <p:nvPr/>
          </p:nvGrpSpPr>
          <p:grpSpPr>
            <a:xfrm>
              <a:off x="2625322" y="4753998"/>
              <a:ext cx="412630" cy="242891"/>
              <a:chOff x="4718649" y="1466491"/>
              <a:chExt cx="479185" cy="312837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396CA44-456C-9942-63EC-64D0E10A30CC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B2AC620-4C3C-723D-3887-77AE942CE506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22EE5409-9BA9-25BB-3F27-E2CC8A7D9178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AB31432-35D7-5EFF-7CFF-2A3CEBA97987}"/>
                </a:ext>
              </a:extLst>
            </p:cNvPr>
            <p:cNvGrpSpPr/>
            <p:nvPr/>
          </p:nvGrpSpPr>
          <p:grpSpPr>
            <a:xfrm>
              <a:off x="1975473" y="5165186"/>
              <a:ext cx="412630" cy="242891"/>
              <a:chOff x="4718649" y="1466491"/>
              <a:chExt cx="479185" cy="312837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ECE1479-D6B8-F95D-D666-623DDB7F6554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C7DB3DA-44C3-5760-3C71-1C0C73A5C456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A379F744-4FF2-24A1-21F4-4700D93ED379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05B51F8-F380-21C2-3D5C-F876D7883D9B}"/>
                </a:ext>
              </a:extLst>
            </p:cNvPr>
            <p:cNvGrpSpPr/>
            <p:nvPr/>
          </p:nvGrpSpPr>
          <p:grpSpPr>
            <a:xfrm>
              <a:off x="3257928" y="5170940"/>
              <a:ext cx="412630" cy="242891"/>
              <a:chOff x="4718649" y="1466491"/>
              <a:chExt cx="479185" cy="312837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7A8C7A9-93F2-6CA2-AC9F-488CD9B1988C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048AAA8E-16A3-CAAC-BFDC-2F5759242D90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D3E6F30-BFC6-A405-272C-D6FC3C5F8075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1236E04-74F1-4B28-9584-67C63B4A0C5D}"/>
                </a:ext>
              </a:extLst>
            </p:cNvPr>
            <p:cNvCxnSpPr>
              <a:stCxn id="109" idx="2"/>
              <a:endCxn id="107" idx="0"/>
            </p:cNvCxnSpPr>
            <p:nvPr/>
          </p:nvCxnSpPr>
          <p:spPr>
            <a:xfrm flipH="1">
              <a:off x="2181788" y="4996889"/>
              <a:ext cx="493856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BD1570F-E043-3DD9-ADC4-D82B212A0DB4}"/>
                </a:ext>
              </a:extLst>
            </p:cNvPr>
            <p:cNvCxnSpPr>
              <a:stCxn id="111" idx="2"/>
              <a:endCxn id="104" idx="0"/>
            </p:cNvCxnSpPr>
            <p:nvPr/>
          </p:nvCxnSpPr>
          <p:spPr>
            <a:xfrm>
              <a:off x="2987631" y="4996889"/>
              <a:ext cx="476612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5C2171A-B4BC-B839-60EA-08BD156F5B3F}"/>
                </a:ext>
              </a:extLst>
            </p:cNvPr>
            <p:cNvGrpSpPr/>
            <p:nvPr/>
          </p:nvGrpSpPr>
          <p:grpSpPr>
            <a:xfrm>
              <a:off x="1650546" y="5564873"/>
              <a:ext cx="412630" cy="242891"/>
              <a:chOff x="4718649" y="1466491"/>
              <a:chExt cx="479185" cy="312837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4123549-2FE0-7959-63B9-44A478B7B8A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D6F8FFD-D248-3789-03A3-2F5EA9AACB44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49610DB-9BEC-5A77-9B1F-F0286FEF5859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B9265DDA-41CE-A7B3-6E7C-BECD5F298626}"/>
                </a:ext>
              </a:extLst>
            </p:cNvPr>
            <p:cNvCxnSpPr>
              <a:stCxn id="106" idx="2"/>
              <a:endCxn id="101" idx="0"/>
            </p:cNvCxnSpPr>
            <p:nvPr/>
          </p:nvCxnSpPr>
          <p:spPr>
            <a:xfrm flipH="1">
              <a:off x="1856861" y="5408077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86138946-0DDF-FA7C-0A98-A1DDC26A541E}"/>
                </a:ext>
              </a:extLst>
            </p:cNvPr>
            <p:cNvCxnSpPr>
              <a:stCxn id="108" idx="2"/>
              <a:endCxn id="98" idx="0"/>
            </p:cNvCxnSpPr>
            <p:nvPr/>
          </p:nvCxnSpPr>
          <p:spPr>
            <a:xfrm>
              <a:off x="2337782" y="5408077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2E2E1D3-2ACF-AEA6-E468-53879C3E66E5}"/>
                </a:ext>
              </a:extLst>
            </p:cNvPr>
            <p:cNvGrpSpPr/>
            <p:nvPr/>
          </p:nvGrpSpPr>
          <p:grpSpPr>
            <a:xfrm>
              <a:off x="2291771" y="5567749"/>
              <a:ext cx="412630" cy="242891"/>
              <a:chOff x="4718649" y="1466491"/>
              <a:chExt cx="479185" cy="312837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CA545C5-7A32-2DC7-45BC-AADEDE6CE5F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5401A7F-BE5F-ADE5-7AB7-F2464B86D64E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FAA2968-A747-7EF8-CECD-CD44350AA91B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E67E90D-4257-FD05-980C-00FFAEAD623C}"/>
                </a:ext>
              </a:extLst>
            </p:cNvPr>
            <p:cNvGrpSpPr/>
            <p:nvPr/>
          </p:nvGrpSpPr>
          <p:grpSpPr>
            <a:xfrm>
              <a:off x="2941269" y="5564872"/>
              <a:ext cx="412630" cy="242891"/>
              <a:chOff x="4718649" y="1466491"/>
              <a:chExt cx="479185" cy="312837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A368F79-223C-AA4B-52FD-9B08CAF92B6E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FEA82E6-D719-10AA-2D66-FAD2AEB09609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500118F-1A96-132A-7735-55CFA3166F8E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E792523-0958-4300-6ACB-6E0C3115DA97}"/>
                </a:ext>
              </a:extLst>
            </p:cNvPr>
            <p:cNvCxnSpPr>
              <a:stCxn id="103" idx="2"/>
              <a:endCxn id="95" idx="0"/>
            </p:cNvCxnSpPr>
            <p:nvPr/>
          </p:nvCxnSpPr>
          <p:spPr>
            <a:xfrm flipH="1">
              <a:off x="3147584" y="5413831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05D005A-63A2-127F-73AE-CB975022996D}"/>
                </a:ext>
              </a:extLst>
            </p:cNvPr>
            <p:cNvCxnSpPr>
              <a:stCxn id="105" idx="2"/>
              <a:endCxn id="92" idx="0"/>
            </p:cNvCxnSpPr>
            <p:nvPr/>
          </p:nvCxnSpPr>
          <p:spPr>
            <a:xfrm>
              <a:off x="3620237" y="5413831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5FE4A07-B351-9F8F-A3BE-417B84ABC0CB}"/>
                </a:ext>
              </a:extLst>
            </p:cNvPr>
            <p:cNvGrpSpPr/>
            <p:nvPr/>
          </p:nvGrpSpPr>
          <p:grpSpPr>
            <a:xfrm>
              <a:off x="3568120" y="5561999"/>
              <a:ext cx="412630" cy="242891"/>
              <a:chOff x="4718649" y="1466491"/>
              <a:chExt cx="479185" cy="312837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14BD3EA-7E29-0689-CC16-1C13C821017C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33FE48A-6125-D798-B647-CC63891B3DE8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ABC4622-2F4F-AE3B-6741-1E606EAEA5EB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2B4E6F2-BBD3-6BB6-565F-590FCA501CF7}"/>
              </a:ext>
            </a:extLst>
          </p:cNvPr>
          <p:cNvSpPr/>
          <p:nvPr/>
        </p:nvSpPr>
        <p:spPr>
          <a:xfrm>
            <a:off x="2891991" y="4704255"/>
            <a:ext cx="1176083" cy="79642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5F22011-620D-9CF1-5A5C-31A149E2B81E}"/>
              </a:ext>
            </a:extLst>
          </p:cNvPr>
          <p:cNvSpPr txBox="1"/>
          <p:nvPr/>
        </p:nvSpPr>
        <p:spPr>
          <a:xfrm>
            <a:off x="2883365" y="5507280"/>
            <a:ext cx="118274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underflow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6E66A1B-1765-60DF-4526-C261CFBF0E8A}"/>
              </a:ext>
            </a:extLst>
          </p:cNvPr>
          <p:cNvSpPr txBox="1"/>
          <p:nvPr/>
        </p:nvSpPr>
        <p:spPr>
          <a:xfrm>
            <a:off x="5385029" y="4252455"/>
            <a:ext cx="90544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under-</a:t>
            </a:r>
            <a:b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EA843CC-F5C7-6BD0-FCFC-99E21E9421D5}"/>
              </a:ext>
            </a:extLst>
          </p:cNvPr>
          <p:cNvGrpSpPr/>
          <p:nvPr/>
        </p:nvGrpSpPr>
        <p:grpSpPr>
          <a:xfrm>
            <a:off x="5730302" y="4377216"/>
            <a:ext cx="2002200" cy="1053765"/>
            <a:chOff x="4425572" y="4751124"/>
            <a:chExt cx="2002200" cy="1053765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B4B166C-E756-F6D1-6A03-B8ADF26888A7}"/>
                </a:ext>
              </a:extLst>
            </p:cNvPr>
            <p:cNvGrpSpPr/>
            <p:nvPr/>
          </p:nvGrpSpPr>
          <p:grpSpPr>
            <a:xfrm>
              <a:off x="4425572" y="5561998"/>
              <a:ext cx="724618" cy="242891"/>
              <a:chOff x="4718649" y="1466491"/>
              <a:chExt cx="841494" cy="312837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1737EED-44E0-1BE2-E251-BAAEEA7D6CF7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02F31A7F-37EB-2327-4637-A391B570495B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3EE8B148-791A-9782-6718-FD8804D29B3F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BB4AB7D-0459-9ADB-AAB1-D95009BFD78F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DA0E8ECD-9940-8EA6-3C67-F39EA773790A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8F25FF4-16DB-C3AB-008D-2347B259ECEA}"/>
                </a:ext>
              </a:extLst>
            </p:cNvPr>
            <p:cNvGrpSpPr/>
            <p:nvPr/>
          </p:nvGrpSpPr>
          <p:grpSpPr>
            <a:xfrm>
              <a:off x="5201738" y="4751124"/>
              <a:ext cx="412630" cy="242891"/>
              <a:chOff x="4718649" y="1466491"/>
              <a:chExt cx="479185" cy="312837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0F08D896-6486-6B48-E3E2-BE4D82F22DDA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E546E409-1731-0FC4-DE4D-8E8FC19A1FAE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682E76B-1BFE-682A-688D-908F216A11BD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339AE3F-0D9D-3C23-F64B-99E22396189A}"/>
                </a:ext>
              </a:extLst>
            </p:cNvPr>
            <p:cNvSpPr/>
            <p:nvPr/>
          </p:nvSpPr>
          <p:spPr>
            <a:xfrm>
              <a:off x="4924269" y="5162312"/>
              <a:ext cx="100643" cy="24289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1EA432A-5CBE-D7F7-078C-7A18EC771E9C}"/>
                </a:ext>
              </a:extLst>
            </p:cNvPr>
            <p:cNvGrpSpPr/>
            <p:nvPr/>
          </p:nvGrpSpPr>
          <p:grpSpPr>
            <a:xfrm>
              <a:off x="5704950" y="5168066"/>
              <a:ext cx="412630" cy="242891"/>
              <a:chOff x="4718649" y="1466491"/>
              <a:chExt cx="479185" cy="312837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0B99A285-B826-BB08-F0BE-712723AC3B6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C6B83EAA-A108-4C30-0C29-0ED5C76E81C9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99C8AA5-7450-F7CF-1552-9BDF2E219E8B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62B7ED14-E186-72B4-AA34-9B817FC38EF3}"/>
                </a:ext>
              </a:extLst>
            </p:cNvPr>
            <p:cNvCxnSpPr>
              <a:stCxn id="136" idx="2"/>
              <a:endCxn id="118" idx="0"/>
            </p:cNvCxnSpPr>
            <p:nvPr/>
          </p:nvCxnSpPr>
          <p:spPr>
            <a:xfrm flipH="1">
              <a:off x="4974591" y="4994015"/>
              <a:ext cx="277469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E4314604-D891-2D50-29BE-AE27CF541323}"/>
                </a:ext>
              </a:extLst>
            </p:cNvPr>
            <p:cNvCxnSpPr>
              <a:stCxn id="138" idx="2"/>
              <a:endCxn id="134" idx="0"/>
            </p:cNvCxnSpPr>
            <p:nvPr/>
          </p:nvCxnSpPr>
          <p:spPr>
            <a:xfrm>
              <a:off x="5564047" y="4994015"/>
              <a:ext cx="347218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B02B0A3-D78E-55AD-B8A8-C80C92610C34}"/>
                </a:ext>
              </a:extLst>
            </p:cNvPr>
            <p:cNvGrpSpPr/>
            <p:nvPr/>
          </p:nvGrpSpPr>
          <p:grpSpPr>
            <a:xfrm>
              <a:off x="5388291" y="5561998"/>
              <a:ext cx="412630" cy="242891"/>
              <a:chOff x="4718649" y="1466491"/>
              <a:chExt cx="479185" cy="312837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3AB8770-C168-357A-A349-C4FA0C053BA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4199B55-1F99-8905-20DB-03EF283A0403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5CC1846-1B93-0C6C-4475-111EDD2855F7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448B0892-88CF-CB37-BE50-CBA560F63D94}"/>
                </a:ext>
              </a:extLst>
            </p:cNvPr>
            <p:cNvCxnSpPr>
              <a:stCxn id="133" idx="2"/>
              <a:endCxn id="131" idx="0"/>
            </p:cNvCxnSpPr>
            <p:nvPr/>
          </p:nvCxnSpPr>
          <p:spPr>
            <a:xfrm flipH="1">
              <a:off x="5594606" y="5410957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4C5A8566-663C-0422-B466-01785C0F0F89}"/>
                </a:ext>
              </a:extLst>
            </p:cNvPr>
            <p:cNvCxnSpPr>
              <a:stCxn id="135" idx="2"/>
              <a:endCxn id="128" idx="0"/>
            </p:cNvCxnSpPr>
            <p:nvPr/>
          </p:nvCxnSpPr>
          <p:spPr>
            <a:xfrm>
              <a:off x="6067259" y="5410957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76251E31-DD2A-C1B8-77DF-57EB289941C7}"/>
                </a:ext>
              </a:extLst>
            </p:cNvPr>
            <p:cNvGrpSpPr/>
            <p:nvPr/>
          </p:nvGrpSpPr>
          <p:grpSpPr>
            <a:xfrm>
              <a:off x="6015142" y="5559125"/>
              <a:ext cx="412630" cy="242891"/>
              <a:chOff x="4718649" y="1466491"/>
              <a:chExt cx="479185" cy="312837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88379D5-D12E-5693-F3D6-5FB966EDFEF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12E6805-02E8-A793-8194-787914BA837C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8D752E7-617B-745F-D1A4-76F33981D9AC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90249FED-D96C-B247-7DF1-68AD3122D351}"/>
                </a:ext>
              </a:extLst>
            </p:cNvPr>
            <p:cNvCxnSpPr>
              <a:stCxn id="118" idx="2"/>
              <a:endCxn id="141" idx="0"/>
            </p:cNvCxnSpPr>
            <p:nvPr/>
          </p:nvCxnSpPr>
          <p:spPr>
            <a:xfrm flipH="1">
              <a:off x="4787882" y="5405203"/>
              <a:ext cx="186709" cy="15679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C13E4A7-7140-5AA7-A4DD-9422588BA3F0}"/>
              </a:ext>
            </a:extLst>
          </p:cNvPr>
          <p:cNvSpPr/>
          <p:nvPr/>
        </p:nvSpPr>
        <p:spPr>
          <a:xfrm>
            <a:off x="6183713" y="4316835"/>
            <a:ext cx="1297540" cy="76690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E3FACD8-60BE-97A4-B470-6BD020011E7E}"/>
              </a:ext>
            </a:extLst>
          </p:cNvPr>
          <p:cNvGrpSpPr/>
          <p:nvPr/>
        </p:nvGrpSpPr>
        <p:grpSpPr>
          <a:xfrm>
            <a:off x="8211828" y="4798470"/>
            <a:ext cx="2002200" cy="638265"/>
            <a:chOff x="6907098" y="5172378"/>
            <a:chExt cx="2002200" cy="638265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CC921321-35F7-D082-B2D1-2E59B6D3BD6E}"/>
                </a:ext>
              </a:extLst>
            </p:cNvPr>
            <p:cNvGrpSpPr/>
            <p:nvPr/>
          </p:nvGrpSpPr>
          <p:grpSpPr>
            <a:xfrm>
              <a:off x="7472492" y="5172378"/>
              <a:ext cx="724618" cy="242891"/>
              <a:chOff x="4718649" y="1466491"/>
              <a:chExt cx="841494" cy="312837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C804AFE-BCA9-278F-9403-D54D639015A3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D5DB46DE-2732-FCB7-B80C-399D9DAB0382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931650FF-614F-FBEF-B889-87F0A616661E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39965FD-2E5B-A682-8A33-1B8CA5CA9E15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A79FB0EA-406F-7C0B-DF5F-74DB6E523089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CC86F1EA-D2E5-9CB6-B08B-D8436A5C021E}"/>
                </a:ext>
              </a:extLst>
            </p:cNvPr>
            <p:cNvGrpSpPr/>
            <p:nvPr/>
          </p:nvGrpSpPr>
          <p:grpSpPr>
            <a:xfrm>
              <a:off x="6907098" y="5567752"/>
              <a:ext cx="724618" cy="242891"/>
              <a:chOff x="4718649" y="1466491"/>
              <a:chExt cx="841494" cy="312837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9B1FD7B8-2274-CBED-12BA-0F8E678E2A3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F800DF5D-7B2E-902D-99E9-C701D0E21F02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92F598DD-99F8-A5FB-86CA-08A0F1EA0FBD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7B0C89C6-30F8-E671-D6FC-A2C1BA29ADC7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90A75EF-B1DD-118A-83F2-A80722D442DF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F5D36061-00A7-A5D6-23B4-7D1252C144C6}"/>
                </a:ext>
              </a:extLst>
            </p:cNvPr>
            <p:cNvGrpSpPr/>
            <p:nvPr/>
          </p:nvGrpSpPr>
          <p:grpSpPr>
            <a:xfrm>
              <a:off x="7869817" y="5567752"/>
              <a:ext cx="412630" cy="242891"/>
              <a:chOff x="4718649" y="1466491"/>
              <a:chExt cx="479185" cy="312837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CF7E78B4-B7BB-069A-C9EC-501DCAC7CB7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A607A28B-901C-E1D6-C64A-A1CD0F27D5CB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1A3CC18-0CCB-630A-8ABC-B657A6D14DAA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63DD26B5-152B-2453-C5BC-9AC939B25AA3}"/>
                </a:ext>
              </a:extLst>
            </p:cNvPr>
            <p:cNvCxnSpPr>
              <a:stCxn id="166" idx="2"/>
              <a:endCxn id="157" idx="0"/>
            </p:cNvCxnSpPr>
            <p:nvPr/>
          </p:nvCxnSpPr>
          <p:spPr>
            <a:xfrm>
              <a:off x="7834802" y="5415269"/>
              <a:ext cx="241330" cy="15248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AB8AAAED-B9B8-0A5B-882E-AD8B05300831}"/>
                </a:ext>
              </a:extLst>
            </p:cNvPr>
            <p:cNvCxnSpPr>
              <a:stCxn id="168" idx="2"/>
              <a:endCxn id="154" idx="0"/>
            </p:cNvCxnSpPr>
            <p:nvPr/>
          </p:nvCxnSpPr>
          <p:spPr>
            <a:xfrm>
              <a:off x="8146789" y="5415269"/>
              <a:ext cx="556194" cy="1496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EE93122D-B912-3C82-66E7-5A4C01F8F08A}"/>
                </a:ext>
              </a:extLst>
            </p:cNvPr>
            <p:cNvGrpSpPr/>
            <p:nvPr/>
          </p:nvGrpSpPr>
          <p:grpSpPr>
            <a:xfrm>
              <a:off x="8496668" y="5564879"/>
              <a:ext cx="412630" cy="242891"/>
              <a:chOff x="4718649" y="1466491"/>
              <a:chExt cx="479185" cy="312837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4B1BB60-3EA6-0EF0-BB2A-47448980D997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B145D81A-6B52-FB71-9193-B00215B0CEA6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EAD2450-27B7-0941-39E4-7E796326D5BE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3BBDC33A-78C5-1408-F1CC-4CCD54087975}"/>
                </a:ext>
              </a:extLst>
            </p:cNvPr>
            <p:cNvCxnSpPr>
              <a:stCxn id="164" idx="2"/>
              <a:endCxn id="161" idx="0"/>
            </p:cNvCxnSpPr>
            <p:nvPr/>
          </p:nvCxnSpPr>
          <p:spPr>
            <a:xfrm flipH="1">
              <a:off x="7269408" y="5415269"/>
              <a:ext cx="253406" cy="15248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Right Arrow 225">
            <a:extLst>
              <a:ext uri="{FF2B5EF4-FFF2-40B4-BE49-F238E27FC236}">
                <a16:creationId xmlns:a16="http://schemas.microsoft.com/office/drawing/2014/main" id="{043340ED-B5BA-4231-74FC-8A7BFF7CC8BC}"/>
              </a:ext>
            </a:extLst>
          </p:cNvPr>
          <p:cNvSpPr/>
          <p:nvPr/>
        </p:nvSpPr>
        <p:spPr>
          <a:xfrm>
            <a:off x="7934084" y="462171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12" grpId="0" animBg="1"/>
      <p:bldP spid="113" grpId="0"/>
      <p:bldP spid="114" grpId="0"/>
      <p:bldP spid="144" grpId="0" animBg="1"/>
      <p:bldP spid="1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B7E257-5DC7-75AE-87C8-AEB440E6B3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Insert/Delete Examples</a:t>
            </a:r>
          </a:p>
          <a:p>
            <a:pPr lvl="1"/>
            <a:r>
              <a:rPr lang="en-US" dirty="0"/>
              <a:t>Original</a:t>
            </a:r>
          </a:p>
          <a:p>
            <a:pPr lvl="1"/>
            <a:r>
              <a:rPr lang="en-US" dirty="0"/>
              <a:t>Insert 16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Insert 26</a:t>
            </a:r>
          </a:p>
          <a:p>
            <a:pPr lvl="1"/>
            <a:endParaRPr lang="en-US" dirty="0"/>
          </a:p>
          <a:p>
            <a:pPr lvl="3"/>
            <a:endParaRPr lang="en-US" sz="1000" dirty="0"/>
          </a:p>
          <a:p>
            <a:pPr lvl="3"/>
            <a:endParaRPr lang="en-US" sz="1000" dirty="0"/>
          </a:p>
          <a:p>
            <a:pPr lvl="3"/>
            <a:endParaRPr lang="en-US" sz="1000" dirty="0"/>
          </a:p>
          <a:p>
            <a:pPr lvl="1"/>
            <a:r>
              <a:rPr lang="en-US" dirty="0"/>
              <a:t>Delete 20</a:t>
            </a:r>
          </a:p>
          <a:p>
            <a:pPr lvl="1"/>
            <a:endParaRPr lang="en-US" dirty="0"/>
          </a:p>
          <a:p>
            <a:pPr lvl="3"/>
            <a:endParaRPr lang="en-US" sz="1000" dirty="0"/>
          </a:p>
          <a:p>
            <a:pPr lvl="3"/>
            <a:endParaRPr lang="en-US" sz="1000" dirty="0"/>
          </a:p>
          <a:p>
            <a:pPr lvl="3"/>
            <a:endParaRPr lang="en-US" sz="1000" dirty="0"/>
          </a:p>
          <a:p>
            <a:pPr lvl="1"/>
            <a:r>
              <a:rPr lang="en-US" dirty="0"/>
              <a:t>Delete 16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31A14-ACDD-B273-7A1B-8CCF8F75F5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B-Tree Insert and Delete w/ k=2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C781F7-F34B-9A25-065D-A1EC0A26AECA}"/>
              </a:ext>
            </a:extLst>
          </p:cNvPr>
          <p:cNvGrpSpPr/>
          <p:nvPr/>
        </p:nvGrpSpPr>
        <p:grpSpPr>
          <a:xfrm>
            <a:off x="4986629" y="810800"/>
            <a:ext cx="4211400" cy="709955"/>
            <a:chOff x="3746608" y="1394385"/>
            <a:chExt cx="4211400" cy="7099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AD5787B-1C33-0F46-1AAF-16E0F23106F6}"/>
                </a:ext>
              </a:extLst>
            </p:cNvPr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F18049-470A-E4ED-F3FF-6932C537AC18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3ECEFEF-5801-0243-B059-3E0BEE37F072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408D98-D8D2-5C0F-EA01-E908A3308D05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55D0073-CED1-CE34-A0B1-4FD70085EDDD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078C5A1-AD6C-4ABD-902B-29BCFB2D0D0B}"/>
                </a:ext>
              </a:extLst>
            </p:cNvPr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FC83A00-EC03-75B7-7610-C4A873322202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AA7CC17-944B-FFAA-4741-48C7709C8530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D4F453F-9138-798E-A7A7-2BC635394985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B9745B-346A-2517-5B9A-B0A47F817E35}"/>
                  </a:ext>
                </a:extLst>
              </p:cNvPr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1C9CDB7-CFEB-6D21-0C19-0A5E43FC3E2C}"/>
                </a:ext>
              </a:extLst>
            </p:cNvPr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F4522FF-2B12-2C0C-1ADE-06EF2F184E60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F5D14C-2900-C9D5-5827-4F0FA06BF4FA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C751BF0-ECAB-EAF4-50AB-C0725951C26A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1773AD9-7729-14F1-4FE4-ABBA2C446209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012B39-A648-18C3-C733-27F56F3C3EA4}"/>
                </a:ext>
              </a:extLst>
            </p:cNvPr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237B93-7970-3F2B-503A-7FEDCDAD8D0B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2273BA4-D985-4EA1-EDF9-9A43B366E10E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97E8ED-0065-14CA-17FA-F2C7D8551A57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A226C46-462D-FE0A-0EB7-AF01F94BDDE7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8E4257A-62D7-2721-7A7A-7649833C30CD}"/>
                </a:ext>
              </a:extLst>
            </p:cNvPr>
            <p:cNvCxnSpPr>
              <a:endCxn id="22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AE8AAFA-E44C-C25C-9CF3-4B0ACFB82D33}"/>
                </a:ext>
              </a:extLst>
            </p:cNvPr>
            <p:cNvCxnSpPr>
              <a:endCxn id="13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F10D988-032E-0BD4-F304-5FB6E29073C3}"/>
                </a:ext>
              </a:extLst>
            </p:cNvPr>
            <p:cNvCxnSpPr>
              <a:endCxn id="17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E8E5DF-0ADC-0AA3-22B4-C1DAAD31AF7A}"/>
              </a:ext>
            </a:extLst>
          </p:cNvPr>
          <p:cNvGrpSpPr/>
          <p:nvPr/>
        </p:nvGrpSpPr>
        <p:grpSpPr>
          <a:xfrm>
            <a:off x="4990172" y="1845706"/>
            <a:ext cx="4211400" cy="709955"/>
            <a:chOff x="3746608" y="1394385"/>
            <a:chExt cx="4211400" cy="70995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485ED21-7310-9A8A-897D-516B8232B045}"/>
                </a:ext>
              </a:extLst>
            </p:cNvPr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578E711-E660-5079-5EA4-294CCD485419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84D338D-C448-8DAC-C23D-DE6FBF29A77B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C7FDEFB-90A3-6EDF-3408-2FBF467AF397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6337595-1F2A-2258-DB85-94977B95A027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5000A65-C413-840D-05A3-67526C3F173B}"/>
                </a:ext>
              </a:extLst>
            </p:cNvPr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FC3454-CFE9-C84B-7857-4F76DADAE0CD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FE0EAEB-724B-76CD-3EB5-244A360D3D38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4159E6-45DD-4FB3-CEE9-5A3045ED5796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7F4A9F5-99CB-042C-5354-AC538CBDF18C}"/>
                  </a:ext>
                </a:extLst>
              </p:cNvPr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4B8D876-5BBC-1304-DDBC-5CD4FBA0BB5C}"/>
                </a:ext>
              </a:extLst>
            </p:cNvPr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6CEA0D7-D1D0-4DF0-63C7-204652D704E2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8E69D02-31E6-08F3-3CF3-527ED72980B5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B74B4E-A8ED-FF19-BFE7-676790D52795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9B09822-62FC-3CF3-EC78-0B38EDE98EBE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D10020A-961D-61B6-6776-F0EDD3C909A1}"/>
                </a:ext>
              </a:extLst>
            </p:cNvPr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0E95C8-7080-99EE-A503-0C579D9E1667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49AE201-1113-459F-B9F8-09B17C5084D4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3E573EE-D5EB-6841-6BDB-D0F2BEBDE242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9774BD1-2669-8645-A04D-817FD7CE7CD5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879243C-DA05-DDB4-1F18-0AB8CE14EFA6}"/>
                </a:ext>
              </a:extLst>
            </p:cNvPr>
            <p:cNvCxnSpPr>
              <a:endCxn id="46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FBBBBF5-D392-44A1-210D-C785D1B71FD2}"/>
                </a:ext>
              </a:extLst>
            </p:cNvPr>
            <p:cNvCxnSpPr>
              <a:endCxn id="37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B6496D1-6729-AF96-6529-67F0F2746404}"/>
                </a:ext>
              </a:extLst>
            </p:cNvPr>
            <p:cNvCxnSpPr>
              <a:endCxn id="41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1E5938-9B0F-A746-07DE-18EB6C81D75F}"/>
              </a:ext>
            </a:extLst>
          </p:cNvPr>
          <p:cNvGrpSpPr/>
          <p:nvPr/>
        </p:nvGrpSpPr>
        <p:grpSpPr>
          <a:xfrm>
            <a:off x="4047410" y="2859342"/>
            <a:ext cx="5660970" cy="709955"/>
            <a:chOff x="2105641" y="3549253"/>
            <a:chExt cx="5660970" cy="70995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EFD641B-B989-2FB9-F613-A9CB0F34364B}"/>
                </a:ext>
              </a:extLst>
            </p:cNvPr>
            <p:cNvGrpSpPr/>
            <p:nvPr/>
          </p:nvGrpSpPr>
          <p:grpSpPr>
            <a:xfrm>
              <a:off x="4568633" y="3549253"/>
              <a:ext cx="1245621" cy="242891"/>
              <a:chOff x="2311484" y="2793650"/>
              <a:chExt cx="1245621" cy="242891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CC0EAA2-11FF-BC08-A352-9D601982B42F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287D0A7-B9AC-25B4-A489-384B060DB1FD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FA1FE73-3D64-BB0D-31C5-0E366A6C3A2A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C769196-458C-084A-3553-3F2C2B64AB20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BACE670-BEE5-EAE4-3AF8-6E07D2C7D64F}"/>
                </a:ext>
              </a:extLst>
            </p:cNvPr>
            <p:cNvGrpSpPr/>
            <p:nvPr/>
          </p:nvGrpSpPr>
          <p:grpSpPr>
            <a:xfrm>
              <a:off x="2105641" y="4016317"/>
              <a:ext cx="1254952" cy="242891"/>
              <a:chOff x="2311484" y="2793650"/>
              <a:chExt cx="1254952" cy="24289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FF4078B-AA80-A396-F300-3BD72F904C78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F49B62D-61DD-DBFE-B666-B2AF09A9ADE6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078E1B6-BF38-1B86-9F53-DE858C618C59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0124FFE-2F78-80A2-C5E0-E271FC1E4F22}"/>
                  </a:ext>
                </a:extLst>
              </p:cNvPr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7B29B07-23FD-4AC5-D069-7F099DD01611}"/>
                </a:ext>
              </a:extLst>
            </p:cNvPr>
            <p:cNvGrpSpPr/>
            <p:nvPr/>
          </p:nvGrpSpPr>
          <p:grpSpPr>
            <a:xfrm>
              <a:off x="3588530" y="4016316"/>
              <a:ext cx="1245621" cy="242891"/>
              <a:chOff x="2311484" y="2793650"/>
              <a:chExt cx="1245621" cy="242891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2A11DAD-9134-97D5-7DC7-EF3FBEEA0D12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D17A62A-5842-F9DA-BC8E-6BEF6847F2ED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B5309D6-C337-40FF-44BA-95D7D8EAC3FD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923673F-EC9A-A911-7B20-C72480937CCC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3CB5EB6-A0AD-3A37-A05F-13FA5B8AB71C}"/>
                </a:ext>
              </a:extLst>
            </p:cNvPr>
            <p:cNvGrpSpPr/>
            <p:nvPr/>
          </p:nvGrpSpPr>
          <p:grpSpPr>
            <a:xfrm>
              <a:off x="5071420" y="4016315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9F83D6E-2E97-76C4-89B3-414E9B11B618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1A3704D-7E7D-FB6D-784A-0A6F74C610BA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CD7D8AC-2386-E1A0-B042-2E9CFEEF8032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0B328DC-E129-BCF1-73C5-3F9FC593275F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481E424-62A3-3937-9E84-1C12092D862C}"/>
                </a:ext>
              </a:extLst>
            </p:cNvPr>
            <p:cNvCxnSpPr>
              <a:endCxn id="76" idx="0"/>
            </p:cNvCxnSpPr>
            <p:nvPr/>
          </p:nvCxnSpPr>
          <p:spPr>
            <a:xfrm flipH="1">
              <a:off x="2884118" y="3781806"/>
              <a:ext cx="1680689" cy="23451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5ECB657-312F-D7CD-8F59-F807309B97EE}"/>
                </a:ext>
              </a:extLst>
            </p:cNvPr>
            <p:cNvCxnSpPr>
              <a:endCxn id="67" idx="0"/>
            </p:cNvCxnSpPr>
            <p:nvPr/>
          </p:nvCxnSpPr>
          <p:spPr>
            <a:xfrm>
              <a:off x="5202446" y="3792144"/>
              <a:ext cx="336118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4989D7D-9ED1-3947-C2D9-AE2C30F12DB5}"/>
                </a:ext>
              </a:extLst>
            </p:cNvPr>
            <p:cNvCxnSpPr>
              <a:endCxn id="71" idx="0"/>
            </p:cNvCxnSpPr>
            <p:nvPr/>
          </p:nvCxnSpPr>
          <p:spPr>
            <a:xfrm flipH="1">
              <a:off x="4055674" y="3781806"/>
              <a:ext cx="824947" cy="2345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5EEFFA9-9FD5-15DD-E304-FD4579F029C9}"/>
                </a:ext>
              </a:extLst>
            </p:cNvPr>
            <p:cNvGrpSpPr/>
            <p:nvPr/>
          </p:nvGrpSpPr>
          <p:grpSpPr>
            <a:xfrm>
              <a:off x="6520990" y="4009223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E76BB1D-1650-AF81-7441-224A5FDEC3CF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176164A-74ED-B392-7467-90281B1D1F1C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38A6150-1A88-AC02-E62F-630CFEC058A7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CC3065E-348E-A97A-B142-EDDA92284795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F1ABCB7-0ACE-BC26-E0BE-5721A8C35F08}"/>
                </a:ext>
              </a:extLst>
            </p:cNvPr>
            <p:cNvCxnSpPr>
              <a:endCxn id="63" idx="0"/>
            </p:cNvCxnSpPr>
            <p:nvPr/>
          </p:nvCxnSpPr>
          <p:spPr>
            <a:xfrm>
              <a:off x="5503104" y="3792144"/>
              <a:ext cx="1485030" cy="21707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5098BBE-64E5-A789-A0AA-71C99F6AEAFC}"/>
              </a:ext>
            </a:extLst>
          </p:cNvPr>
          <p:cNvGrpSpPr/>
          <p:nvPr/>
        </p:nvGrpSpPr>
        <p:grpSpPr>
          <a:xfrm>
            <a:off x="4040320" y="3915510"/>
            <a:ext cx="5660970" cy="709955"/>
            <a:chOff x="2105641" y="3549253"/>
            <a:chExt cx="5660970" cy="70995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03D4758-4880-C80D-7EFB-0D8B2EAF2E83}"/>
                </a:ext>
              </a:extLst>
            </p:cNvPr>
            <p:cNvGrpSpPr/>
            <p:nvPr/>
          </p:nvGrpSpPr>
          <p:grpSpPr>
            <a:xfrm>
              <a:off x="4568633" y="3549253"/>
              <a:ext cx="1245621" cy="242891"/>
              <a:chOff x="2311484" y="2793650"/>
              <a:chExt cx="1245621" cy="242891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82A8C18-CEF9-F3D6-CE23-224A91D77B46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A7D757B-6EFA-0949-8B46-A83104213203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2C0A79C-C75B-7C14-D58A-F0059FD6E79A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A3CB088-01CD-9BE6-51C0-9BC11991CCFD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EFAAF41-30D5-CC17-7DEC-4BF1212DB7AD}"/>
                </a:ext>
              </a:extLst>
            </p:cNvPr>
            <p:cNvGrpSpPr/>
            <p:nvPr/>
          </p:nvGrpSpPr>
          <p:grpSpPr>
            <a:xfrm>
              <a:off x="2105641" y="4016317"/>
              <a:ext cx="1254952" cy="242891"/>
              <a:chOff x="2311484" y="2793650"/>
              <a:chExt cx="1254952" cy="242891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1515E0B-ABB1-82B9-B546-5489D2B9FFD6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7126B8FE-A2CB-53C4-DF5C-D5B53C402CEA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EB1687E-9625-42EF-E2A8-DAE70C2764B9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9E28313-6386-FAF8-270E-06AAF1D09A98}"/>
                  </a:ext>
                </a:extLst>
              </p:cNvPr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E369149-082B-A213-EF66-59541A730955}"/>
                </a:ext>
              </a:extLst>
            </p:cNvPr>
            <p:cNvGrpSpPr/>
            <p:nvPr/>
          </p:nvGrpSpPr>
          <p:grpSpPr>
            <a:xfrm>
              <a:off x="3588530" y="4016316"/>
              <a:ext cx="1245621" cy="242891"/>
              <a:chOff x="2311484" y="2793650"/>
              <a:chExt cx="1245621" cy="242891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481507F-0BC7-3187-A7F0-1238B57B4997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F2A0F6-3128-A44D-03F8-FAEA156506FC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92FD088-636B-C6D7-5FD4-D19758C320B3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888C202-B411-C970-EE2B-E308EFE8CC1A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EA2BCEC-1ED5-653D-CDD6-C635BFF47301}"/>
                </a:ext>
              </a:extLst>
            </p:cNvPr>
            <p:cNvGrpSpPr/>
            <p:nvPr/>
          </p:nvGrpSpPr>
          <p:grpSpPr>
            <a:xfrm>
              <a:off x="5071420" y="4016315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0F2A05B-E537-33AD-2E61-E244719F22E2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534A8BD-26E0-DF39-2B1E-AA579300C52C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35A8558-B726-1798-EB79-E97F0E82D2B5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E04CF43-6C43-A69B-FE1F-5E7D2621BF12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DC8E76B9-C63A-25EE-3EB2-754875660365}"/>
                </a:ext>
              </a:extLst>
            </p:cNvPr>
            <p:cNvCxnSpPr>
              <a:endCxn id="106" idx="0"/>
            </p:cNvCxnSpPr>
            <p:nvPr/>
          </p:nvCxnSpPr>
          <p:spPr>
            <a:xfrm flipH="1">
              <a:off x="2884118" y="3781806"/>
              <a:ext cx="1680689" cy="23451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1C3D005-13B6-27C1-C3DE-8E1C3681FEBB}"/>
                </a:ext>
              </a:extLst>
            </p:cNvPr>
            <p:cNvCxnSpPr>
              <a:endCxn id="97" idx="0"/>
            </p:cNvCxnSpPr>
            <p:nvPr/>
          </p:nvCxnSpPr>
          <p:spPr>
            <a:xfrm>
              <a:off x="5202446" y="3792144"/>
              <a:ext cx="336118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7C51831-4378-BEC9-9CB7-02CAE34E3772}"/>
                </a:ext>
              </a:extLst>
            </p:cNvPr>
            <p:cNvCxnSpPr>
              <a:endCxn id="101" idx="0"/>
            </p:cNvCxnSpPr>
            <p:nvPr/>
          </p:nvCxnSpPr>
          <p:spPr>
            <a:xfrm flipH="1">
              <a:off x="4055674" y="3781806"/>
              <a:ext cx="824947" cy="2345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DA49FDB-8B0D-94C4-7EC1-681BB77BA70F}"/>
                </a:ext>
              </a:extLst>
            </p:cNvPr>
            <p:cNvGrpSpPr/>
            <p:nvPr/>
          </p:nvGrpSpPr>
          <p:grpSpPr>
            <a:xfrm>
              <a:off x="6520990" y="4009223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C238275-E422-DAF6-FF36-397B4E786CBC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872AF5C-4E68-2C7D-B555-8429A1BF82C6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0859A18-A769-474F-9E3E-4413E9FE6675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D8EFE42-9D77-2E02-766C-3B8562639723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016110F-6CB4-BBE2-7404-ED7190FA3F07}"/>
                </a:ext>
              </a:extLst>
            </p:cNvPr>
            <p:cNvCxnSpPr>
              <a:endCxn id="93" idx="0"/>
            </p:cNvCxnSpPr>
            <p:nvPr/>
          </p:nvCxnSpPr>
          <p:spPr>
            <a:xfrm>
              <a:off x="5503104" y="3792144"/>
              <a:ext cx="1485030" cy="21707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50EEC58-33B9-B87F-8562-739298B23711}"/>
              </a:ext>
            </a:extLst>
          </p:cNvPr>
          <p:cNvGrpSpPr/>
          <p:nvPr/>
        </p:nvGrpSpPr>
        <p:grpSpPr>
          <a:xfrm>
            <a:off x="4983081" y="4964604"/>
            <a:ext cx="4211400" cy="709955"/>
            <a:chOff x="3746608" y="1394385"/>
            <a:chExt cx="4211400" cy="709955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C50BBDB-4459-0C09-369A-5DDE7188427F}"/>
                </a:ext>
              </a:extLst>
            </p:cNvPr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4CEF94A-2B11-2481-3FE3-EC5058CC0262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C062463D-8C36-94FB-DF5B-0B412F0AA017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265455CA-4FD7-372B-B90D-F5B01089CB15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30C6CF8-390A-3ECA-9829-D93199411DD4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219A8DF-EFEF-9F8E-B851-6694C29CE0AA}"/>
                </a:ext>
              </a:extLst>
            </p:cNvPr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5168A8-CCAD-3D67-8A6D-8F1D31DFB84C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5EBE64-6B90-E7F0-1F87-8F5E6224826C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C73BF9A-A27E-2F9F-D22C-17C8036C1A2E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BD4B595A-7E47-4C7D-5BEC-1221649F0E4A}"/>
                  </a:ext>
                </a:extLst>
              </p:cNvPr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FE0F3F17-AB03-706E-C4B1-F50791FC9AFD}"/>
                </a:ext>
              </a:extLst>
            </p:cNvPr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F3693E55-AD46-48F3-1569-3F7075DABC41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2D35B74-6C71-E068-E359-B1A9EEE4289F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EE454553-4296-17AB-F919-4B8AE3C34966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3905B18-D955-026B-C18D-6C345680868F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989B98E2-02FF-C5D9-2B58-7861E0162487}"/>
                </a:ext>
              </a:extLst>
            </p:cNvPr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6171681C-C846-CCDC-26FF-9C86CF20D392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1F617324-5789-578C-E332-8D7A09DC3F1D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ED85A02-2670-EAEA-54D8-593F5C2DBCFD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3AB28A2-02F8-BE77-74ED-4C07E9179964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98E8A931-EB75-1D98-22DF-3B824E4BC26F}"/>
                </a:ext>
              </a:extLst>
            </p:cNvPr>
            <p:cNvCxnSpPr>
              <a:endCxn id="130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9D64B0D2-27A0-A182-75DA-A9D72392A219}"/>
                </a:ext>
              </a:extLst>
            </p:cNvPr>
            <p:cNvCxnSpPr>
              <a:endCxn id="121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7DACF08F-BB71-C587-DEFD-DF39F85FA094}"/>
                </a:ext>
              </a:extLst>
            </p:cNvPr>
            <p:cNvCxnSpPr>
              <a:endCxn id="125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606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C1D49F-A869-87D3-F637-411D8F008E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Variable-Length Fields</a:t>
            </a:r>
          </a:p>
          <a:p>
            <a:pPr lvl="1"/>
            <a:r>
              <a:rPr lang="en-US" dirty="0"/>
              <a:t>In-page slot-array to variable length fields </a:t>
            </a:r>
            <a:r>
              <a:rPr lang="en-US" dirty="0">
                <a:sym typeface="Wingdings" panose="05000000000000000000" pitchFamily="2" charset="2"/>
              </a:rPr>
              <a:t> direct lookup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With fixed page size,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no guarantees on min/max entries</a:t>
            </a:r>
          </a:p>
          <a:p>
            <a:pPr lvl="1"/>
            <a:r>
              <a:rPr lang="en-US" b="1" dirty="0"/>
              <a:t>Various approaches: </a:t>
            </a:r>
            <a:r>
              <a:rPr lang="en-US" dirty="0"/>
              <a:t>overflow pages, pick separators during bulk loading </a:t>
            </a:r>
          </a:p>
          <a:p>
            <a:pPr lvl="1"/>
            <a:endParaRPr lang="en-US" dirty="0"/>
          </a:p>
          <a:p>
            <a:r>
              <a:rPr lang="en-US" dirty="0"/>
              <a:t>Concurrent Access</a:t>
            </a:r>
          </a:p>
          <a:p>
            <a:pPr lvl="1"/>
            <a:r>
              <a:rPr lang="en-US" dirty="0"/>
              <a:t>DB locks: only leaf nodes for B+ tree in practice at </a:t>
            </a:r>
            <a:r>
              <a:rPr lang="en-US" b="1" dirty="0">
                <a:solidFill>
                  <a:srgbClr val="7889FB"/>
                </a:solidFill>
              </a:rPr>
              <a:t>value/value ranges</a:t>
            </a:r>
          </a:p>
          <a:p>
            <a:pPr lvl="1"/>
            <a:r>
              <a:rPr lang="en-US" dirty="0"/>
              <a:t>Concurrent threads require page latching (parent-child)</a:t>
            </a:r>
          </a:p>
          <a:p>
            <a:pPr lvl="1"/>
            <a:endParaRPr lang="en-US" dirty="0"/>
          </a:p>
          <a:p>
            <a:r>
              <a:rPr lang="en-US" dirty="0"/>
              <a:t>Duplicate Keys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use </a:t>
            </a:r>
            <a:r>
              <a:rPr lang="en-US" b="1" dirty="0">
                <a:solidFill>
                  <a:srgbClr val="7889FB"/>
                </a:solidFill>
              </a:rPr>
              <a:t>prefix truncation</a:t>
            </a:r>
            <a:r>
              <a:rPr lang="en-US" dirty="0"/>
              <a:t> for compression </a:t>
            </a:r>
            <a:r>
              <a:rPr lang="en-US" dirty="0">
                <a:sym typeface="Wingdings" panose="05000000000000000000" pitchFamily="2" charset="2"/>
              </a:rPr>
              <a:t> store common prefix once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concatenate key-TID</a:t>
            </a:r>
            <a:r>
              <a:rPr lang="en-US" dirty="0"/>
              <a:t> for unique lockups w/ O(log N)</a:t>
            </a:r>
          </a:p>
          <a:p>
            <a:pPr lvl="1"/>
            <a:r>
              <a:rPr lang="en-US" dirty="0"/>
              <a:t>Duplicate records as replicates or once w/ counter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2D4A7-927F-4C99-CCEA-F589A66536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B-tree – Advanced Aspects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718DE-95CA-0C21-45DE-EEB0A1DF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804" y="39654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F053BB-076D-716B-88C1-4F34CA77D141}"/>
              </a:ext>
            </a:extLst>
          </p:cNvPr>
          <p:cNvSpPr txBox="1"/>
          <p:nvPr/>
        </p:nvSpPr>
        <p:spPr>
          <a:xfrm>
            <a:off x="7513966" y="330620"/>
            <a:ext cx="23072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Modern B-Tree Techniques.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Found. Trends Databases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3(4): 203-402,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2040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0111,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Team Selection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Oct 26</a:t>
            </a:r>
            <a:r>
              <a:rPr lang="en-US" dirty="0"/>
              <a:t> team building/selection, afterwards assignment </a:t>
            </a:r>
            <a:r>
              <a:rPr lang="en-US" dirty="0">
                <a:sym typeface="Wingdings" panose="05000000000000000000" pitchFamily="2" charset="2"/>
              </a:rPr>
              <a:t> 7 (5) DAMS</a:t>
            </a:r>
            <a:endParaRPr lang="en-US" dirty="0"/>
          </a:p>
          <a:p>
            <a:pPr lvl="1"/>
            <a:r>
              <a:rPr lang="en-US" dirty="0"/>
              <a:t>Assignment: grouping of self-assignments </a:t>
            </a:r>
            <a:br>
              <a:rPr lang="en-US" dirty="0"/>
            </a:br>
            <a:r>
              <a:rPr lang="en-US" dirty="0"/>
              <a:t>(2 </a:t>
            </a:r>
            <a:r>
              <a:rPr lang="en-US" b="1" dirty="0">
                <a:solidFill>
                  <a:srgbClr val="7889FB"/>
                </a:solidFill>
              </a:rPr>
              <a:t>Java </a:t>
            </a:r>
            <a:r>
              <a:rPr lang="en-US" dirty="0"/>
              <a:t>groups a 2/3 students, 1 preassembled)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2C4C07-5D43-9FB5-31BF-5A3B4328D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104" y="3301815"/>
            <a:ext cx="6087341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C45D5-AF03-5FD4-59F8-B87B06EF11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Given B-tree below, </a:t>
            </a:r>
            <a:r>
              <a:rPr lang="en-US" dirty="0">
                <a:solidFill>
                  <a:schemeClr val="accent1"/>
                </a:solidFill>
              </a:rPr>
              <a:t>insert key 9</a:t>
            </a:r>
            <a:r>
              <a:rPr lang="en-US" dirty="0"/>
              <a:t> and draw resulting B-tree </a:t>
            </a:r>
            <a:r>
              <a:rPr lang="en-US" b="0" dirty="0"/>
              <a:t>(5/100 points)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Given B-tree below, </a:t>
            </a:r>
            <a:r>
              <a:rPr lang="en-US" dirty="0">
                <a:solidFill>
                  <a:schemeClr val="accent1"/>
                </a:solidFill>
              </a:rPr>
              <a:t>delete key 27</a:t>
            </a:r>
            <a:r>
              <a:rPr lang="en-US" dirty="0"/>
              <a:t>, and draw resulting B-tree</a:t>
            </a:r>
            <a:r>
              <a:rPr lang="en-US" b="0" dirty="0"/>
              <a:t> (5/100 points)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810BB-C9DE-A766-D4FE-722F2C9B33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TEST YOURSELF: B-tree Understanding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ACB196-34EA-C5A9-4151-4A45BB684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57" y="1630357"/>
            <a:ext cx="3829202" cy="836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443A99-657D-B233-41BA-253C58C13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57" y="3939497"/>
            <a:ext cx="4766310" cy="8343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DAB7CC2-E891-86A1-2089-FF1649705DA5}"/>
              </a:ext>
            </a:extLst>
          </p:cNvPr>
          <p:cNvGrpSpPr/>
          <p:nvPr/>
        </p:nvGrpSpPr>
        <p:grpSpPr>
          <a:xfrm>
            <a:off x="5249456" y="1992911"/>
            <a:ext cx="5694289" cy="911977"/>
            <a:chOff x="3194398" y="2580600"/>
            <a:chExt cx="5694289" cy="9119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11D6CD3-1B6B-19AE-46C3-4941CC289290}"/>
                </a:ext>
              </a:extLst>
            </p:cNvPr>
            <p:cNvGrpSpPr/>
            <p:nvPr/>
          </p:nvGrpSpPr>
          <p:grpSpPr>
            <a:xfrm>
              <a:off x="5573633" y="2580600"/>
              <a:ext cx="1245621" cy="242891"/>
              <a:chOff x="2311484" y="2793650"/>
              <a:chExt cx="1245621" cy="24289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19448AB-69AB-581B-1EF2-B84E7A0F97FD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1556CB-5BB8-2B28-284F-356DDBECCC15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79D17E1-0A04-41B5-EF4F-2E80C69C7DA3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61BC61B-A3A0-77F8-CFE1-5282464ECF36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AE5E577-DA19-127F-6C44-015A82949B12}"/>
                </a:ext>
              </a:extLst>
            </p:cNvPr>
            <p:cNvGrpSpPr/>
            <p:nvPr/>
          </p:nvGrpSpPr>
          <p:grpSpPr>
            <a:xfrm>
              <a:off x="3194398" y="3249686"/>
              <a:ext cx="1254952" cy="242891"/>
              <a:chOff x="2311484" y="2793650"/>
              <a:chExt cx="1254952" cy="24289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F5601D-3E76-D552-948F-761C80554558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4486DE4-11E2-CB67-FF41-8A620BD76A1E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B77E2D0-E233-4D8E-EA46-C5F3F6CEE62D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8782090-68C0-C8C9-0024-D235DE7B8FD9}"/>
                  </a:ext>
                </a:extLst>
              </p:cNvPr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6208137-3BE8-DA1F-8EFD-13C5A84A419A}"/>
                </a:ext>
              </a:extLst>
            </p:cNvPr>
            <p:cNvGrpSpPr/>
            <p:nvPr/>
          </p:nvGrpSpPr>
          <p:grpSpPr>
            <a:xfrm>
              <a:off x="4677287" y="3249685"/>
              <a:ext cx="1245621" cy="242891"/>
              <a:chOff x="2311484" y="2793650"/>
              <a:chExt cx="1245621" cy="24289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E12BEE-AF79-44A3-6E17-6AE1824833F2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7746C0E-355F-52C9-D870-C51442C820CD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4CF92D-CEB2-45D0-78F9-2E3476CA9D89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40A5131-8BB0-FF15-F4DE-5CA1291FC5CA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1F27A3-1003-05E5-9703-81400E520A50}"/>
                </a:ext>
              </a:extLst>
            </p:cNvPr>
            <p:cNvGrpSpPr/>
            <p:nvPr/>
          </p:nvGrpSpPr>
          <p:grpSpPr>
            <a:xfrm>
              <a:off x="6160177" y="3249684"/>
              <a:ext cx="1245621" cy="242891"/>
              <a:chOff x="2311484" y="2793650"/>
              <a:chExt cx="1245621" cy="24289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EF3CF19-678A-DDE6-ED06-F75DA9BB0F91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17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44DE7C5-02DA-39C8-0497-503049A81CB6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FF0536C-D146-2FF2-DBA3-4A104953D9E0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DF5645F-6944-A9AC-C497-B02C4C7DD66F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F345965-DED7-AEFB-53F7-12BDD5DB47D2}"/>
                </a:ext>
              </a:extLst>
            </p:cNvPr>
            <p:cNvGrpSpPr/>
            <p:nvPr/>
          </p:nvGrpSpPr>
          <p:grpSpPr>
            <a:xfrm>
              <a:off x="7643066" y="3249683"/>
              <a:ext cx="1245621" cy="242891"/>
              <a:chOff x="2311484" y="2793650"/>
              <a:chExt cx="1245621" cy="24289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62B3AA2-432F-8319-DCD9-CB5D662719A0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F48C533-C962-1ACC-84B6-10C5EBBC1ACA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67BEEA8-47F4-85C2-6355-2B4DCCFDF5D9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6BDAA50-7B93-E97E-7520-CA7C36631412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88A41B2-B559-D7BD-44DB-809D983AB9F7}"/>
                </a:ext>
              </a:extLst>
            </p:cNvPr>
            <p:cNvCxnSpPr>
              <a:endCxn id="32" idx="0"/>
            </p:cNvCxnSpPr>
            <p:nvPr/>
          </p:nvCxnSpPr>
          <p:spPr>
            <a:xfrm flipH="1">
              <a:off x="3972875" y="2830631"/>
              <a:ext cx="1587158" cy="41905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B8EF235-C53A-7A00-2C91-26550DB58B29}"/>
                </a:ext>
              </a:extLst>
            </p:cNvPr>
            <p:cNvCxnSpPr>
              <a:endCxn id="28" idx="0"/>
            </p:cNvCxnSpPr>
            <p:nvPr/>
          </p:nvCxnSpPr>
          <p:spPr>
            <a:xfrm flipH="1">
              <a:off x="5455764" y="2823491"/>
              <a:ext cx="418219" cy="42619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6885662-C6A8-95CB-5807-4C19419FA473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6205324" y="2840854"/>
              <a:ext cx="421997" cy="40883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56E81D-2CE3-2F87-627A-C878C9F12FA7}"/>
                </a:ext>
              </a:extLst>
            </p:cNvPr>
            <p:cNvCxnSpPr>
              <a:endCxn id="19" idx="0"/>
            </p:cNvCxnSpPr>
            <p:nvPr/>
          </p:nvCxnSpPr>
          <p:spPr>
            <a:xfrm>
              <a:off x="6516474" y="2840854"/>
              <a:ext cx="1593736" cy="4088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0A43873-835C-8444-62C8-AAF9996ACDEC}"/>
              </a:ext>
            </a:extLst>
          </p:cNvPr>
          <p:cNvGrpSpPr/>
          <p:nvPr/>
        </p:nvGrpSpPr>
        <p:grpSpPr>
          <a:xfrm>
            <a:off x="6145474" y="4255016"/>
            <a:ext cx="4211400" cy="911977"/>
            <a:chOff x="4681079" y="5112308"/>
            <a:chExt cx="4211400" cy="91197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1FA034-492F-6079-FEE0-DD66F6BFBC7F}"/>
                </a:ext>
              </a:extLst>
            </p:cNvPr>
            <p:cNvGrpSpPr/>
            <p:nvPr/>
          </p:nvGrpSpPr>
          <p:grpSpPr>
            <a:xfrm>
              <a:off x="6155242" y="5112308"/>
              <a:ext cx="1245621" cy="242891"/>
              <a:chOff x="2311484" y="2793650"/>
              <a:chExt cx="1245621" cy="242891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AE79C7D-2B9B-104E-3888-9DCB1819A339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1ADA1AE-96FF-9D34-9455-284A1B8D5C84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830FF85-A604-7F2C-53E6-809E8908FCE6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51F73AF-A4A5-9466-56E9-B1C2DE64BBC4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22C2D0F-31DA-BF45-C720-C5BDDF35E1D5}"/>
                </a:ext>
              </a:extLst>
            </p:cNvPr>
            <p:cNvGrpSpPr/>
            <p:nvPr/>
          </p:nvGrpSpPr>
          <p:grpSpPr>
            <a:xfrm>
              <a:off x="4681079" y="5781394"/>
              <a:ext cx="1254952" cy="242891"/>
              <a:chOff x="2311484" y="2793650"/>
              <a:chExt cx="1254952" cy="242891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DAA4715-3367-C7AD-D36A-C5DF148E068F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300D5A7-1F16-7D1B-792B-9A01540164B8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2B59DEC-7857-E9CC-DCD8-7CB383331BE8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9E13DFF-D4A0-C452-6416-467A6B3BAF22}"/>
                  </a:ext>
                </a:extLst>
              </p:cNvPr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A0BB7BF-9E7F-7223-B3B8-3F91ECF6E5C7}"/>
                </a:ext>
              </a:extLst>
            </p:cNvPr>
            <p:cNvGrpSpPr/>
            <p:nvPr/>
          </p:nvGrpSpPr>
          <p:grpSpPr>
            <a:xfrm>
              <a:off x="6163968" y="5781393"/>
              <a:ext cx="1245621" cy="242891"/>
              <a:chOff x="2311484" y="2793650"/>
              <a:chExt cx="1245621" cy="24289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FC615AB-03C8-745F-9C8B-D79C1C76CBCE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B4427B6-E3CB-40E4-71A9-A7DD1297BE0E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0B6CF0C-4059-851B-AFE4-C283C58D5967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C2DA7D2-6C2C-6448-0857-1BC90A06B13D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93D184-9385-780A-F445-AFD5E7F75860}"/>
                </a:ext>
              </a:extLst>
            </p:cNvPr>
            <p:cNvGrpSpPr/>
            <p:nvPr/>
          </p:nvGrpSpPr>
          <p:grpSpPr>
            <a:xfrm>
              <a:off x="7646858" y="5781392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4116770-5116-0AE9-1994-8E93F3B557B4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C6226C0-5BB1-490B-9783-512645AB3E4B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2BE0603-553B-F435-1D1A-617C7E88E76B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29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25D50D5-5E8D-1C56-F05E-3D556E3ED348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</p:grp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D00536B-39FF-017D-77DC-1BEB9D8F9E26}"/>
                </a:ext>
              </a:extLst>
            </p:cNvPr>
            <p:cNvCxnSpPr>
              <a:endCxn id="56" idx="0"/>
            </p:cNvCxnSpPr>
            <p:nvPr/>
          </p:nvCxnSpPr>
          <p:spPr>
            <a:xfrm flipH="1">
              <a:off x="5459556" y="5355199"/>
              <a:ext cx="690576" cy="42619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5A5E92F-4134-B5E0-7C35-80C1A54E6A13}"/>
                </a:ext>
              </a:extLst>
            </p:cNvPr>
            <p:cNvCxnSpPr>
              <a:endCxn id="47" idx="0"/>
            </p:cNvCxnSpPr>
            <p:nvPr/>
          </p:nvCxnSpPr>
          <p:spPr>
            <a:xfrm>
              <a:off x="6770702" y="5355199"/>
              <a:ext cx="1343300" cy="42619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68AA838-6221-B95D-3CEC-5524F0B9A2BE}"/>
                </a:ext>
              </a:extLst>
            </p:cNvPr>
            <p:cNvCxnSpPr>
              <a:endCxn id="51" idx="0"/>
            </p:cNvCxnSpPr>
            <p:nvPr/>
          </p:nvCxnSpPr>
          <p:spPr>
            <a:xfrm>
              <a:off x="6475118" y="5372562"/>
              <a:ext cx="155994" cy="40883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2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6A921A-D2EC-7C7E-A902-D0CEB2C33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Which of the following trees are valid – i.e., satisfy the constraints of – B-trees with </a:t>
            </a:r>
            <a:r>
              <a:rPr lang="en-US" dirty="0">
                <a:solidFill>
                  <a:schemeClr val="accent1"/>
                </a:solidFill>
              </a:rPr>
              <a:t>k=1</a:t>
            </a:r>
            <a:r>
              <a:rPr lang="en-US" dirty="0"/>
              <a:t>? </a:t>
            </a:r>
            <a:br>
              <a:rPr lang="en-US" dirty="0"/>
            </a:br>
            <a:r>
              <a:rPr lang="en-US" dirty="0"/>
              <a:t>Mark each tree as valid or invalid and name the violations </a:t>
            </a:r>
            <a:r>
              <a:rPr lang="en-US" b="0" dirty="0"/>
              <a:t>(4/100 points)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591A9-63D3-9584-D0E9-272AD6B385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TEST YOURSELF: B-tree Understanding, cont.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EFD18-92F8-CF48-6E44-B00976BAF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38" y="2417974"/>
            <a:ext cx="8002338" cy="1088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CC9FE0-8546-0211-6705-FA4CC44EE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116" y="3650618"/>
            <a:ext cx="481498" cy="484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A15B65-D7DC-7937-B326-893D82601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077" y="3660085"/>
            <a:ext cx="459858" cy="465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6A457-FB7F-B9B0-FF80-F7C455A84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277" y="3650618"/>
            <a:ext cx="459858" cy="465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9F6DCA-659E-C4C6-5DDE-242E3E09E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801" y="3650618"/>
            <a:ext cx="459858" cy="465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3BE668-4030-5BBE-9457-38059E55F10C}"/>
              </a:ext>
            </a:extLst>
          </p:cNvPr>
          <p:cNvSpPr txBox="1"/>
          <p:nvPr/>
        </p:nvSpPr>
        <p:spPr>
          <a:xfrm>
            <a:off x="2679330" y="4270167"/>
            <a:ext cx="17168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(empty leaf node,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underflow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8029D1-992F-95DA-F025-A211324B0D7E}"/>
              </a:ext>
            </a:extLst>
          </p:cNvPr>
          <p:cNvSpPr txBox="1"/>
          <p:nvPr/>
        </p:nvSpPr>
        <p:spPr>
          <a:xfrm>
            <a:off x="4651199" y="4273275"/>
            <a:ext cx="171683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invalid #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pointers and subtrees)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154AA-DE4B-4848-477E-8EFAB87C8ABC}"/>
              </a:ext>
            </a:extLst>
          </p:cNvPr>
          <p:cNvSpPr txBox="1"/>
          <p:nvPr/>
        </p:nvSpPr>
        <p:spPr>
          <a:xfrm>
            <a:off x="6611872" y="4257723"/>
            <a:ext cx="188851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invalid ordering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data items, 6&gt;5 but in left subtree)</a:t>
            </a:r>
          </a:p>
        </p:txBody>
      </p:sp>
    </p:spTree>
    <p:extLst>
      <p:ext uri="{BB962C8B-B14F-4D97-AF65-F5344CB8AC3E}">
        <p14:creationId xmlns:p14="http://schemas.microsoft.com/office/powerpoint/2010/main" val="364874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9F8BAC-AAAA-16F5-4187-69004207B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Balanced Binary Trees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Red-Black Tree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AVL Tree</a:t>
            </a:r>
            <a:r>
              <a:rPr lang="en-US" dirty="0"/>
              <a:t> (left/right height diff 1)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 tree</a:t>
            </a:r>
            <a:r>
              <a:rPr lang="en-US" dirty="0"/>
              <a:t> (combines pros of AVL and B trees)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r>
              <a:rPr lang="en-US" dirty="0"/>
              <a:t>CSB</a:t>
            </a:r>
            <a:r>
              <a:rPr lang="en-US" baseline="30000" dirty="0"/>
              <a:t>+</a:t>
            </a:r>
            <a:r>
              <a:rPr lang="en-US" dirty="0"/>
              <a:t>-Tree</a:t>
            </a:r>
          </a:p>
          <a:p>
            <a:pPr lvl="1"/>
            <a:r>
              <a:rPr lang="en-US" dirty="0"/>
              <a:t>Align node size to cache line (64B)</a:t>
            </a:r>
          </a:p>
          <a:p>
            <a:pPr lvl="1"/>
            <a:r>
              <a:rPr lang="en-US" dirty="0"/>
              <a:t>Reduce pointers via node groups</a:t>
            </a:r>
          </a:p>
          <a:p>
            <a:pPr lvl="1"/>
            <a:r>
              <a:rPr lang="en-US" dirty="0"/>
              <a:t>More keys, higher fan-out, at cost of slower insert</a:t>
            </a:r>
          </a:p>
          <a:p>
            <a:pPr lvl="1"/>
            <a:endParaRPr lang="en-US" sz="1200" dirty="0"/>
          </a:p>
          <a:p>
            <a:r>
              <a:rPr lang="en-US" dirty="0"/>
              <a:t>Skip Lists</a:t>
            </a:r>
          </a:p>
          <a:p>
            <a:pPr lvl="1"/>
            <a:r>
              <a:rPr lang="en-US" dirty="0"/>
              <a:t>Linked list w/ </a:t>
            </a:r>
            <a:br>
              <a:rPr lang="en-US" dirty="0"/>
            </a:br>
            <a:r>
              <a:rPr lang="en-US" dirty="0"/>
              <a:t>multiple levels</a:t>
            </a:r>
          </a:p>
          <a:p>
            <a:pPr lvl="1"/>
            <a:r>
              <a:rPr lang="en-US" dirty="0"/>
              <a:t>Fractions p w/ pointers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E0DF4-38B6-D893-89DA-3AA6D46F62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In-Memory 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E5F81-FB5E-4457-67F5-2A3EAAF7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411" y="4631714"/>
            <a:ext cx="4909724" cy="892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662E80-1877-E4CF-5681-34C47FF4EBB7}"/>
              </a:ext>
            </a:extLst>
          </p:cNvPr>
          <p:cNvSpPr txBox="1"/>
          <p:nvPr/>
        </p:nvSpPr>
        <p:spPr>
          <a:xfrm>
            <a:off x="5403342" y="4488525"/>
            <a:ext cx="10419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C18E79-E972-0CAD-4E17-CFFFB0503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567" y="474647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64A972-4039-BD24-EB40-9D71CA1B87D9}"/>
              </a:ext>
            </a:extLst>
          </p:cNvPr>
          <p:cNvSpPr txBox="1"/>
          <p:nvPr/>
        </p:nvSpPr>
        <p:spPr>
          <a:xfrm>
            <a:off x="8462503" y="4692315"/>
            <a:ext cx="249537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[William Pugh: Skip Lists: A Probabilistic Alternative to Balanced Trees.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CACM 1990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E1B44C-0733-2CCE-2125-27BBEA855FC6}"/>
              </a:ext>
            </a:extLst>
          </p:cNvPr>
          <p:cNvGrpSpPr/>
          <p:nvPr/>
        </p:nvGrpSpPr>
        <p:grpSpPr>
          <a:xfrm>
            <a:off x="5650391" y="1625280"/>
            <a:ext cx="1695832" cy="1281484"/>
            <a:chOff x="5180402" y="3093490"/>
            <a:chExt cx="1695832" cy="128148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D3D0309-63B6-81BD-29DE-867E9D7C35C5}"/>
                </a:ext>
              </a:extLst>
            </p:cNvPr>
            <p:cNvCxnSpPr>
              <a:stCxn id="15" idx="1"/>
            </p:cNvCxnSpPr>
            <p:nvPr/>
          </p:nvCxnSpPr>
          <p:spPr>
            <a:xfrm flipH="1">
              <a:off x="5801648" y="3890126"/>
              <a:ext cx="142600" cy="1790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548E24E-80F7-8F13-2C07-E9E9F382EC24}"/>
                </a:ext>
              </a:extLst>
            </p:cNvPr>
            <p:cNvGrpSpPr/>
            <p:nvPr/>
          </p:nvGrpSpPr>
          <p:grpSpPr>
            <a:xfrm>
              <a:off x="5630885" y="3286668"/>
              <a:ext cx="836304" cy="724903"/>
              <a:chOff x="5630885" y="3286668"/>
              <a:chExt cx="836304" cy="72490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FB5E5C4-D920-9FD6-432C-97A15BB0A325}"/>
                  </a:ext>
                </a:extLst>
              </p:cNvPr>
              <p:cNvSpPr/>
              <p:nvPr/>
            </p:nvSpPr>
            <p:spPr>
              <a:xfrm>
                <a:off x="5944248" y="3768680"/>
                <a:ext cx="100643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9EDE778-6C4A-125F-D4EE-ECCDF664D7FC}"/>
                  </a:ext>
                </a:extLst>
              </p:cNvPr>
              <p:cNvSpPr/>
              <p:nvPr/>
            </p:nvSpPr>
            <p:spPr>
              <a:xfrm>
                <a:off x="5630885" y="3399378"/>
                <a:ext cx="211344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CA33DEE-0B96-0170-B4FC-E3F87D9C43EF}"/>
                  </a:ext>
                </a:extLst>
              </p:cNvPr>
              <p:cNvSpPr/>
              <p:nvPr/>
            </p:nvSpPr>
            <p:spPr>
              <a:xfrm>
                <a:off x="5836449" y="3402921"/>
                <a:ext cx="211344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769B94-35C5-6144-04BF-A0B59E75A95A}"/>
                  </a:ext>
                </a:extLst>
              </p:cNvPr>
              <p:cNvSpPr/>
              <p:nvPr/>
            </p:nvSpPr>
            <p:spPr>
              <a:xfrm>
                <a:off x="6050281" y="3401766"/>
                <a:ext cx="211344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D3506C5-9B37-9F28-88C9-5CF8BC897FF5}"/>
                  </a:ext>
                </a:extLst>
              </p:cNvPr>
              <p:cNvSpPr/>
              <p:nvPr/>
            </p:nvSpPr>
            <p:spPr>
              <a:xfrm>
                <a:off x="6255845" y="3405309"/>
                <a:ext cx="211344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D174C64-3D4B-5B61-595E-B49417746CCA}"/>
                  </a:ext>
                </a:extLst>
              </p:cNvPr>
              <p:cNvSpPr/>
              <p:nvPr/>
            </p:nvSpPr>
            <p:spPr>
              <a:xfrm>
                <a:off x="6054116" y="3761589"/>
                <a:ext cx="100643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EF8DDE7-E8A0-B5B9-D574-F678A38572A9}"/>
                  </a:ext>
                </a:extLst>
              </p:cNvPr>
              <p:cNvSpPr/>
              <p:nvPr/>
            </p:nvSpPr>
            <p:spPr>
              <a:xfrm>
                <a:off x="5944248" y="3644631"/>
                <a:ext cx="210511" cy="1146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D671AC5-F689-6AAA-1B9E-19487B50D412}"/>
                  </a:ext>
                </a:extLst>
              </p:cNvPr>
              <p:cNvSpPr/>
              <p:nvPr/>
            </p:nvSpPr>
            <p:spPr>
              <a:xfrm>
                <a:off x="5947791" y="3286668"/>
                <a:ext cx="210511" cy="1146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C8930CF-C01F-20F4-4089-5847954178D7}"/>
                </a:ext>
              </a:extLst>
            </p:cNvPr>
            <p:cNvCxnSpPr>
              <a:stCxn id="20" idx="3"/>
            </p:cNvCxnSpPr>
            <p:nvPr/>
          </p:nvCxnSpPr>
          <p:spPr>
            <a:xfrm>
              <a:off x="6154759" y="3883035"/>
              <a:ext cx="149045" cy="18616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739B353-47D3-C70A-299D-35C277B188C3}"/>
                </a:ext>
              </a:extLst>
            </p:cNvPr>
            <p:cNvCxnSpPr>
              <a:stCxn id="22" idx="0"/>
            </p:cNvCxnSpPr>
            <p:nvPr/>
          </p:nvCxnSpPr>
          <p:spPr>
            <a:xfrm flipH="1" flipV="1">
              <a:off x="6050281" y="3093490"/>
              <a:ext cx="2766" cy="19317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5DA0AA-99CC-2BAB-2D62-8DB8B0340F72}"/>
                </a:ext>
              </a:extLst>
            </p:cNvPr>
            <p:cNvSpPr txBox="1"/>
            <p:nvPr/>
          </p:nvSpPr>
          <p:spPr>
            <a:xfrm>
              <a:off x="5180402" y="3728643"/>
              <a:ext cx="47804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left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&lt;= 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8EA44-87E5-448A-87AE-10C8824381A4}"/>
                </a:ext>
              </a:extLst>
            </p:cNvPr>
            <p:cNvSpPr txBox="1"/>
            <p:nvPr/>
          </p:nvSpPr>
          <p:spPr>
            <a:xfrm>
              <a:off x="6398190" y="3721553"/>
              <a:ext cx="47804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right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&gt;= 7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FE0C37B-FF33-3AC8-121D-AD02F31DA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1335" y="2071370"/>
            <a:ext cx="492237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95A4311-41B7-5E46-98BA-A41510718BAF}"/>
              </a:ext>
            </a:extLst>
          </p:cNvPr>
          <p:cNvSpPr txBox="1"/>
          <p:nvPr/>
        </p:nvSpPr>
        <p:spPr>
          <a:xfrm>
            <a:off x="7698317" y="2005513"/>
            <a:ext cx="327069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[Tobin J. Lehman, Michael J. Carey: A Study of Index Structures for Main Memory Database Management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1986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EB4AE8-BA6D-3784-59A9-58DB629348AF}"/>
              </a:ext>
            </a:extLst>
          </p:cNvPr>
          <p:cNvGrpSpPr/>
          <p:nvPr/>
        </p:nvGrpSpPr>
        <p:grpSpPr>
          <a:xfrm>
            <a:off x="6636155" y="3269215"/>
            <a:ext cx="1151873" cy="727122"/>
            <a:chOff x="4770470" y="1601405"/>
            <a:chExt cx="1151873" cy="72712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1518B2-7D53-18EC-CF83-C5F13E35D292}"/>
                </a:ext>
              </a:extLst>
            </p:cNvPr>
            <p:cNvGrpSpPr/>
            <p:nvPr/>
          </p:nvGrpSpPr>
          <p:grpSpPr>
            <a:xfrm>
              <a:off x="4876145" y="1601405"/>
              <a:ext cx="956091" cy="659833"/>
              <a:chOff x="2441291" y="2821685"/>
              <a:chExt cx="956091" cy="65983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3803E09-FD6B-22FC-A5B7-90B5AB379715}"/>
                  </a:ext>
                </a:extLst>
              </p:cNvPr>
              <p:cNvGrpSpPr/>
              <p:nvPr/>
            </p:nvGrpSpPr>
            <p:grpSpPr>
              <a:xfrm>
                <a:off x="2763341" y="2821685"/>
                <a:ext cx="311987" cy="242891"/>
                <a:chOff x="4718649" y="1466491"/>
                <a:chExt cx="362309" cy="312837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5DF4156-7AC9-625C-0C8B-149EC265125E}"/>
                    </a:ext>
                  </a:extLst>
                </p:cNvPr>
                <p:cNvSpPr/>
                <p:nvPr/>
              </p:nvSpPr>
              <p:spPr>
                <a:xfrm>
                  <a:off x="4718649" y="1466491"/>
                  <a:ext cx="116876" cy="31283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5AB9FBD-F7AF-8C47-2828-4F1CB49C256B}"/>
                    </a:ext>
                  </a:extLst>
                </p:cNvPr>
                <p:cNvSpPr/>
                <p:nvPr/>
              </p:nvSpPr>
              <p:spPr>
                <a:xfrm>
                  <a:off x="4835525" y="1466491"/>
                  <a:ext cx="245433" cy="312837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D1553D2-9596-077E-A5C8-7E79E9ADF884}"/>
                  </a:ext>
                </a:extLst>
              </p:cNvPr>
              <p:cNvGrpSpPr/>
              <p:nvPr/>
            </p:nvGrpSpPr>
            <p:grpSpPr>
              <a:xfrm>
                <a:off x="2441291" y="3232873"/>
                <a:ext cx="311987" cy="242891"/>
                <a:chOff x="4718649" y="1466491"/>
                <a:chExt cx="362309" cy="312837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C06B7DD-CD31-AF94-75D8-E00AA0B0AC3B}"/>
                    </a:ext>
                  </a:extLst>
                </p:cNvPr>
                <p:cNvSpPr/>
                <p:nvPr/>
              </p:nvSpPr>
              <p:spPr>
                <a:xfrm>
                  <a:off x="4718649" y="1466491"/>
                  <a:ext cx="116876" cy="31283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0AEAA69-89DE-FD49-0AA4-76A276A277DC}"/>
                    </a:ext>
                  </a:extLst>
                </p:cNvPr>
                <p:cNvSpPr/>
                <p:nvPr/>
              </p:nvSpPr>
              <p:spPr>
                <a:xfrm>
                  <a:off x="4835525" y="1466491"/>
                  <a:ext cx="245433" cy="312837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FDD79C8-362D-7FA3-9D81-451EA59874D3}"/>
                  </a:ext>
                </a:extLst>
              </p:cNvPr>
              <p:cNvGrpSpPr/>
              <p:nvPr/>
            </p:nvGrpSpPr>
            <p:grpSpPr>
              <a:xfrm>
                <a:off x="3085395" y="3238627"/>
                <a:ext cx="311987" cy="242891"/>
                <a:chOff x="4718649" y="1466491"/>
                <a:chExt cx="362309" cy="312837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23F775A-0167-6A64-22E4-F8BD502C33D9}"/>
                    </a:ext>
                  </a:extLst>
                </p:cNvPr>
                <p:cNvSpPr/>
                <p:nvPr/>
              </p:nvSpPr>
              <p:spPr>
                <a:xfrm>
                  <a:off x="4718649" y="1466491"/>
                  <a:ext cx="116876" cy="31283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415F21B-1C40-FF6E-BA56-8F4F34E71407}"/>
                    </a:ext>
                  </a:extLst>
                </p:cNvPr>
                <p:cNvSpPr/>
                <p:nvPr/>
              </p:nvSpPr>
              <p:spPr>
                <a:xfrm>
                  <a:off x="4835525" y="1466491"/>
                  <a:ext cx="245433" cy="312837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5</a:t>
                  </a:r>
                </a:p>
              </p:txBody>
            </p:sp>
          </p:grp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9738DD97-D243-AF20-565B-6BB21C75DA82}"/>
                  </a:ext>
                </a:extLst>
              </p:cNvPr>
              <p:cNvCxnSpPr>
                <a:stCxn id="36" idx="2"/>
                <a:endCxn id="35" idx="0"/>
              </p:cNvCxnSpPr>
              <p:nvPr/>
            </p:nvCxnSpPr>
            <p:spPr>
              <a:xfrm flipH="1">
                <a:off x="2647608" y="3064576"/>
                <a:ext cx="166057" cy="168297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oval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9F656BC-0D34-AF6C-3457-CF16933CEE98}"/>
                </a:ext>
              </a:extLst>
            </p:cNvPr>
            <p:cNvSpPr/>
            <p:nvPr/>
          </p:nvSpPr>
          <p:spPr>
            <a:xfrm>
              <a:off x="4770470" y="1948796"/>
              <a:ext cx="1151873" cy="3797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4DE7818D-D82A-0563-BFC6-A3807646B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5863" y="329934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D2C35B6-D598-C8B8-7AD4-58FE64B6B744}"/>
              </a:ext>
            </a:extLst>
          </p:cNvPr>
          <p:cNvSpPr txBox="1"/>
          <p:nvPr/>
        </p:nvSpPr>
        <p:spPr>
          <a:xfrm>
            <a:off x="8505534" y="3254177"/>
            <a:ext cx="245247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[Jun Rao, Kenneth A. Ross: Making B+-Trees Cache Conscious in Main Memory.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68E9C3A-AAC8-5AFF-38C7-2A9C5B0F9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5530" y="1323856"/>
            <a:ext cx="45677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36DA0FA-3977-1644-0263-F8D84994ECBB}"/>
              </a:ext>
            </a:extLst>
          </p:cNvPr>
          <p:cNvSpPr txBox="1"/>
          <p:nvPr/>
        </p:nvSpPr>
        <p:spPr>
          <a:xfrm>
            <a:off x="7364577" y="1270692"/>
            <a:ext cx="360443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[G. M. 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del'son-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el'skii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E. M.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andis: An algorithm for the organization of information, Soviet Mathematics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Doklady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3,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1962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615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4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2787A9-E1E8-E077-FCD9-1D28CE7D7F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Static vs Dynamic Hashing</a:t>
            </a:r>
          </a:p>
          <a:p>
            <a:pPr lvl="1"/>
            <a:r>
              <a:rPr lang="en-US" dirty="0"/>
              <a:t>Hash table of buckets B, compute h=hash(key), find bucket B[h mod |B|] </a:t>
            </a:r>
          </a:p>
          <a:p>
            <a:pPr lvl="1"/>
            <a:r>
              <a:rPr lang="en-US" b="1" dirty="0"/>
              <a:t>Static:</a:t>
            </a:r>
            <a:r>
              <a:rPr lang="en-US" dirty="0"/>
              <a:t> pre-allocation of buckets, </a:t>
            </a:r>
            <a:r>
              <a:rPr lang="en-US" b="1" dirty="0">
                <a:solidFill>
                  <a:schemeClr val="accent1"/>
                </a:solidFill>
              </a:rPr>
              <a:t>over- and under-provisioning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(open addressing: linear probe, robin hood, cuckoo)</a:t>
            </a:r>
          </a:p>
          <a:p>
            <a:pPr lvl="1"/>
            <a:r>
              <a:rPr lang="en-US" b="1" dirty="0"/>
              <a:t>Dynamic:</a:t>
            </a:r>
            <a:r>
              <a:rPr lang="en-US" dirty="0"/>
              <a:t> extend as needed (chained bucket, extendible, linear)</a:t>
            </a:r>
          </a:p>
          <a:p>
            <a:pPr lvl="2"/>
            <a:endParaRPr lang="en-US" sz="1000" dirty="0"/>
          </a:p>
          <a:p>
            <a:r>
              <a:rPr lang="en-US" dirty="0"/>
              <a:t>Chained Bucket Hashing</a:t>
            </a:r>
          </a:p>
          <a:p>
            <a:pPr lvl="1"/>
            <a:r>
              <a:rPr lang="en-US" dirty="0"/>
              <a:t>Handle hash collisions via </a:t>
            </a:r>
            <a:r>
              <a:rPr lang="en-US" b="1" dirty="0">
                <a:solidFill>
                  <a:srgbClr val="7889FB"/>
                </a:solidFill>
              </a:rPr>
              <a:t>overflow list</a:t>
            </a:r>
            <a:r>
              <a:rPr lang="en-US" dirty="0"/>
              <a:t> of linked buckets</a:t>
            </a:r>
          </a:p>
          <a:p>
            <a:pPr lvl="1"/>
            <a:r>
              <a:rPr lang="en-US" dirty="0"/>
              <a:t>Reorganization if fill factor reached</a:t>
            </a:r>
          </a:p>
          <a:p>
            <a:pPr lvl="1"/>
            <a:r>
              <a:rPr lang="en-US" b="1" dirty="0"/>
              <a:t>On disk:</a:t>
            </a:r>
            <a:r>
              <a:rPr lang="en-US" dirty="0"/>
              <a:t> buckets are pages</a:t>
            </a:r>
          </a:p>
          <a:p>
            <a:pPr lvl="2"/>
            <a:endParaRPr lang="en-US" sz="1000" dirty="0"/>
          </a:p>
          <a:p>
            <a:r>
              <a:rPr lang="en-US" dirty="0"/>
              <a:t>Common Hash Functions</a:t>
            </a:r>
          </a:p>
          <a:p>
            <a:pPr lvl="1"/>
            <a:r>
              <a:rPr lang="en-US" dirty="0" err="1"/>
              <a:t>MurmurHash</a:t>
            </a:r>
            <a:r>
              <a:rPr lang="en-US" dirty="0"/>
              <a:t> 2, </a:t>
            </a:r>
            <a:r>
              <a:rPr lang="en-US" dirty="0" err="1"/>
              <a:t>MurmurHash</a:t>
            </a:r>
            <a:r>
              <a:rPr lang="en-US" dirty="0"/>
              <a:t> 3, Jenkins, CRC</a:t>
            </a:r>
          </a:p>
          <a:p>
            <a:pPr lvl="1"/>
            <a:r>
              <a:rPr lang="en-US" dirty="0"/>
              <a:t>Google </a:t>
            </a:r>
            <a:r>
              <a:rPr lang="en-US" dirty="0" err="1"/>
              <a:t>CityHash</a:t>
            </a:r>
            <a:r>
              <a:rPr lang="en-US" dirty="0"/>
              <a:t>, Google </a:t>
            </a:r>
            <a:r>
              <a:rPr lang="en-US" dirty="0" err="1"/>
              <a:t>FarmHash</a:t>
            </a:r>
            <a:r>
              <a:rPr lang="en-US" dirty="0"/>
              <a:t>, Facebook </a:t>
            </a:r>
            <a:br>
              <a:rPr lang="en-US" dirty="0"/>
            </a:br>
            <a:r>
              <a:rPr lang="en-US" dirty="0"/>
              <a:t>XXHash3 (</a:t>
            </a:r>
            <a:r>
              <a:rPr lang="en-US" dirty="0">
                <a:hlinkClick r:id="rId2"/>
              </a:rPr>
              <a:t>http://cyan4973.github.io/xxHash/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BD62D-ED23-A318-A2C1-0F7C506D38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Hashing Overview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10D9AF-B8CF-B579-1520-521F265ABC9D}"/>
              </a:ext>
            </a:extLst>
          </p:cNvPr>
          <p:cNvGrpSpPr/>
          <p:nvPr/>
        </p:nvGrpSpPr>
        <p:grpSpPr>
          <a:xfrm>
            <a:off x="7896485" y="2882315"/>
            <a:ext cx="3347777" cy="1678132"/>
            <a:chOff x="5273706" y="3353125"/>
            <a:chExt cx="3347777" cy="16781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561123E-6A0D-69E5-31DD-33E5266A193F}"/>
                </a:ext>
              </a:extLst>
            </p:cNvPr>
            <p:cNvGrpSpPr/>
            <p:nvPr/>
          </p:nvGrpSpPr>
          <p:grpSpPr>
            <a:xfrm>
              <a:off x="6117472" y="3353125"/>
              <a:ext cx="369153" cy="242891"/>
              <a:chOff x="4835525" y="1466491"/>
              <a:chExt cx="361736" cy="312837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A85B2B7-3059-C850-E56C-4C6FE7B9BC49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D072498-6495-30E3-8E8C-1FD8EE90A0FE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17</a:t>
                </a:r>
              </a:p>
            </p:txBody>
          </p: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4EB8A1D-B853-6D82-20E2-6DD467DB03B6}"/>
                </a:ext>
              </a:extLst>
            </p:cNvPr>
            <p:cNvCxnSpPr>
              <a:stCxn id="46" idx="3"/>
              <a:endCxn id="41" idx="1"/>
            </p:cNvCxnSpPr>
            <p:nvPr/>
          </p:nvCxnSpPr>
          <p:spPr>
            <a:xfrm flipV="1">
              <a:off x="6494566" y="4605010"/>
              <a:ext cx="349690" cy="167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915596A-6316-2443-71E7-22B29DB559DB}"/>
                </a:ext>
              </a:extLst>
            </p:cNvPr>
            <p:cNvGrpSpPr/>
            <p:nvPr/>
          </p:nvGrpSpPr>
          <p:grpSpPr>
            <a:xfrm>
              <a:off x="6119457" y="3646202"/>
              <a:ext cx="369153" cy="242891"/>
              <a:chOff x="4835525" y="1466491"/>
              <a:chExt cx="361736" cy="312837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FBBDE07-320E-0C38-BEA3-56ED6490691F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4284B7E-A25A-BEA7-B2DE-38314294E7E4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F59881-00A7-C880-80FA-24E75C9B6511}"/>
                </a:ext>
              </a:extLst>
            </p:cNvPr>
            <p:cNvGrpSpPr/>
            <p:nvPr/>
          </p:nvGrpSpPr>
          <p:grpSpPr>
            <a:xfrm>
              <a:off x="6121445" y="3929231"/>
              <a:ext cx="369153" cy="242891"/>
              <a:chOff x="4835525" y="1466491"/>
              <a:chExt cx="361736" cy="31283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1142407-BB4E-5A40-28C3-2D303FAE0547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5F684C9-E48A-7D85-9E74-8142C31ECAD5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712C13E-A7EC-2246-606D-FC59BC3639E9}"/>
                </a:ext>
              </a:extLst>
            </p:cNvPr>
            <p:cNvGrpSpPr/>
            <p:nvPr/>
          </p:nvGrpSpPr>
          <p:grpSpPr>
            <a:xfrm>
              <a:off x="6123429" y="4202211"/>
              <a:ext cx="369153" cy="242891"/>
              <a:chOff x="4835525" y="1466491"/>
              <a:chExt cx="361736" cy="312837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3EEE804-16E5-B980-EBCF-0CA0A820147D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B988671-6CBB-12C0-F664-55F452D71266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B7776F-FE5F-3A9D-BAD6-6BDFBD107047}"/>
                </a:ext>
              </a:extLst>
            </p:cNvPr>
            <p:cNvGrpSpPr/>
            <p:nvPr/>
          </p:nvGrpSpPr>
          <p:grpSpPr>
            <a:xfrm>
              <a:off x="6125413" y="4485240"/>
              <a:ext cx="369153" cy="242891"/>
              <a:chOff x="4835525" y="1466491"/>
              <a:chExt cx="361736" cy="312837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B944DA9-AF9C-B196-C8D2-54B2AB26791B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1F23FF6-C895-9CB7-1DD0-A74A8E9CE69E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FC2DB2E-C708-AE3C-9F34-9C13B760B652}"/>
                </a:ext>
              </a:extLst>
            </p:cNvPr>
            <p:cNvGrpSpPr/>
            <p:nvPr/>
          </p:nvGrpSpPr>
          <p:grpSpPr>
            <a:xfrm>
              <a:off x="6840284" y="3354801"/>
              <a:ext cx="369153" cy="242891"/>
              <a:chOff x="4835525" y="1466491"/>
              <a:chExt cx="361736" cy="31283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5988E17-8C21-02DE-F21C-6A15EFC85557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6A81A10-6603-FCDE-CC56-41CB978BE405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D0550ED-FFB4-743D-851B-99F4D54444D5}"/>
                </a:ext>
              </a:extLst>
            </p:cNvPr>
            <p:cNvGrpSpPr/>
            <p:nvPr/>
          </p:nvGrpSpPr>
          <p:grpSpPr>
            <a:xfrm>
              <a:off x="6842269" y="3929230"/>
              <a:ext cx="369153" cy="242891"/>
              <a:chOff x="4835525" y="1466491"/>
              <a:chExt cx="361736" cy="312837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E242F99-6F1C-E2CE-8DD0-BA854DA733A9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7D0258E-50BD-C411-B4A2-D37DDE36250E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76E841-7F48-DB1E-8EF7-77C2C62043C3}"/>
                </a:ext>
              </a:extLst>
            </p:cNvPr>
            <p:cNvGrpSpPr/>
            <p:nvPr/>
          </p:nvGrpSpPr>
          <p:grpSpPr>
            <a:xfrm>
              <a:off x="6844256" y="4483564"/>
              <a:ext cx="369153" cy="242891"/>
              <a:chOff x="4835525" y="1466491"/>
              <a:chExt cx="361736" cy="31283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E2C662-1AA5-C91D-9494-7BDD26BB4A70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A2F8969-11A7-BAC0-3FD4-30FDA25CAC49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913568A-2F2B-F5CF-C1CB-FD4AF7E7F6A3}"/>
                </a:ext>
              </a:extLst>
            </p:cNvPr>
            <p:cNvCxnSpPr>
              <a:stCxn id="50" idx="3"/>
              <a:endCxn id="43" idx="1"/>
            </p:cNvCxnSpPr>
            <p:nvPr/>
          </p:nvCxnSpPr>
          <p:spPr>
            <a:xfrm flipV="1">
              <a:off x="6490598" y="4050676"/>
              <a:ext cx="351671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8054E51-FCF0-E589-E166-5BF731B045C3}"/>
                </a:ext>
              </a:extLst>
            </p:cNvPr>
            <p:cNvCxnSpPr>
              <a:stCxn id="54" idx="3"/>
              <a:endCxn id="45" idx="1"/>
            </p:cNvCxnSpPr>
            <p:nvPr/>
          </p:nvCxnSpPr>
          <p:spPr>
            <a:xfrm>
              <a:off x="6486625" y="3474571"/>
              <a:ext cx="353659" cy="167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3E19B1F-7020-1F80-060C-B65E3D1AEF9B}"/>
                </a:ext>
              </a:extLst>
            </p:cNvPr>
            <p:cNvCxnSpPr>
              <a:endCxn id="55" idx="1"/>
            </p:cNvCxnSpPr>
            <p:nvPr/>
          </p:nvCxnSpPr>
          <p:spPr>
            <a:xfrm flipV="1">
              <a:off x="5275693" y="3474571"/>
              <a:ext cx="841779" cy="57610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0F4EC81-E12F-BDEA-9A02-333EEEC4CBDA}"/>
                </a:ext>
              </a:extLst>
            </p:cNvPr>
            <p:cNvCxnSpPr>
              <a:endCxn id="53" idx="1"/>
            </p:cNvCxnSpPr>
            <p:nvPr/>
          </p:nvCxnSpPr>
          <p:spPr>
            <a:xfrm flipV="1">
              <a:off x="5275693" y="3767648"/>
              <a:ext cx="843764" cy="2830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9AD0C5D-5DCA-582C-D0FA-188441868206}"/>
                </a:ext>
              </a:extLst>
            </p:cNvPr>
            <p:cNvCxnSpPr>
              <a:endCxn id="51" idx="1"/>
            </p:cNvCxnSpPr>
            <p:nvPr/>
          </p:nvCxnSpPr>
          <p:spPr>
            <a:xfrm>
              <a:off x="5273706" y="4050675"/>
              <a:ext cx="847739" cy="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196CC45-5EB2-847B-BF84-8C58AAF96295}"/>
                </a:ext>
              </a:extLst>
            </p:cNvPr>
            <p:cNvCxnSpPr>
              <a:endCxn id="47" idx="1"/>
            </p:cNvCxnSpPr>
            <p:nvPr/>
          </p:nvCxnSpPr>
          <p:spPr>
            <a:xfrm>
              <a:off x="5275693" y="4050675"/>
              <a:ext cx="849719" cy="55601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20B589-9E87-D1F9-D630-92168FCA8348}"/>
                </a:ext>
              </a:extLst>
            </p:cNvPr>
            <p:cNvGrpSpPr/>
            <p:nvPr/>
          </p:nvGrpSpPr>
          <p:grpSpPr>
            <a:xfrm>
              <a:off x="7559661" y="3925777"/>
              <a:ext cx="369153" cy="242891"/>
              <a:chOff x="4835525" y="1466491"/>
              <a:chExt cx="361736" cy="31283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0B79E9B-D1A3-74AE-01C6-B3A0BE661307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C805E73-7184-9E23-82CD-8D6072CEA48D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6512A5D-3645-03BD-197B-B7DC405201EB}"/>
                </a:ext>
              </a:extLst>
            </p:cNvPr>
            <p:cNvCxnSpPr>
              <a:stCxn id="42" idx="3"/>
              <a:endCxn id="39" idx="1"/>
            </p:cNvCxnSpPr>
            <p:nvPr/>
          </p:nvCxnSpPr>
          <p:spPr>
            <a:xfrm flipV="1">
              <a:off x="7211422" y="4047223"/>
              <a:ext cx="348239" cy="345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3F6F329-879E-A617-2CCF-815804A4A1C6}"/>
                </a:ext>
              </a:extLst>
            </p:cNvPr>
            <p:cNvGrpSpPr/>
            <p:nvPr/>
          </p:nvGrpSpPr>
          <p:grpSpPr>
            <a:xfrm>
              <a:off x="8252330" y="3927453"/>
              <a:ext cx="369153" cy="242891"/>
              <a:chOff x="4835525" y="1466491"/>
              <a:chExt cx="361736" cy="31283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E7F9857-4596-6464-B940-038228328991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6C11AD5-F8DA-BFBA-9811-2875646DEF2A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208FAE5-1D8F-4CB6-38C3-92EEF81D0B3D}"/>
                </a:ext>
              </a:extLst>
            </p:cNvPr>
            <p:cNvCxnSpPr>
              <a:stCxn id="38" idx="3"/>
              <a:endCxn id="37" idx="1"/>
            </p:cNvCxnSpPr>
            <p:nvPr/>
          </p:nvCxnSpPr>
          <p:spPr>
            <a:xfrm>
              <a:off x="7928814" y="4047223"/>
              <a:ext cx="323516" cy="167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27E12AD-A142-7BB9-8D61-37F927AB1C9A}"/>
                </a:ext>
              </a:extLst>
            </p:cNvPr>
            <p:cNvGrpSpPr/>
            <p:nvPr/>
          </p:nvGrpSpPr>
          <p:grpSpPr>
            <a:xfrm>
              <a:off x="7539817" y="3356373"/>
              <a:ext cx="369153" cy="242891"/>
              <a:chOff x="4835525" y="1466491"/>
              <a:chExt cx="361736" cy="31283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68C91DC-DD78-625F-70AB-0E451BE4DC04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F548C8A-8F7A-048E-BBCD-2C628BC32884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24040B8-1721-CBC3-127E-228DDDA0D8B5}"/>
                </a:ext>
              </a:extLst>
            </p:cNvPr>
            <p:cNvCxnSpPr>
              <a:stCxn id="44" idx="3"/>
              <a:endCxn id="35" idx="1"/>
            </p:cNvCxnSpPr>
            <p:nvPr/>
          </p:nvCxnSpPr>
          <p:spPr>
            <a:xfrm>
              <a:off x="7209437" y="3476247"/>
              <a:ext cx="330380" cy="15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70322FE-25FC-FB91-D346-C20A2F995361}"/>
                </a:ext>
              </a:extLst>
            </p:cNvPr>
            <p:cNvCxnSpPr>
              <a:stCxn id="32" idx="3"/>
              <a:endCxn id="31" idx="1"/>
            </p:cNvCxnSpPr>
            <p:nvPr/>
          </p:nvCxnSpPr>
          <p:spPr>
            <a:xfrm flipV="1">
              <a:off x="6484643" y="4908136"/>
              <a:ext cx="359738" cy="167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CF37B01-47CB-7E0A-71B2-D06C42F5CAD9}"/>
                </a:ext>
              </a:extLst>
            </p:cNvPr>
            <p:cNvGrpSpPr/>
            <p:nvPr/>
          </p:nvGrpSpPr>
          <p:grpSpPr>
            <a:xfrm>
              <a:off x="6115490" y="4788366"/>
              <a:ext cx="369153" cy="242891"/>
              <a:chOff x="4835525" y="1466491"/>
              <a:chExt cx="361736" cy="31283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CEFAABF-7573-0007-6B01-A0DAA787C6F0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B376E72-EAAE-C690-DCB1-BB136570041B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2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14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0E9D355-4C42-A4AD-BB41-49E8A6A5E465}"/>
                </a:ext>
              </a:extLst>
            </p:cNvPr>
            <p:cNvGrpSpPr/>
            <p:nvPr/>
          </p:nvGrpSpPr>
          <p:grpSpPr>
            <a:xfrm>
              <a:off x="6844381" y="4786690"/>
              <a:ext cx="369153" cy="242891"/>
              <a:chOff x="4835525" y="1466491"/>
              <a:chExt cx="361736" cy="31283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D9E498-C47A-8F6D-99BC-D1251CB8A5B7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BCF1336-E4E3-4DB2-18CB-547BE0890485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D55B15C-225E-C676-DF00-DE396B359848}"/>
                </a:ext>
              </a:extLst>
            </p:cNvPr>
            <p:cNvCxnSpPr>
              <a:endCxn id="33" idx="1"/>
            </p:cNvCxnSpPr>
            <p:nvPr/>
          </p:nvCxnSpPr>
          <p:spPr>
            <a:xfrm>
              <a:off x="5275693" y="4048900"/>
              <a:ext cx="839797" cy="86091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7286C48-D851-84D7-6564-E6D9844EA7C8}"/>
              </a:ext>
            </a:extLst>
          </p:cNvPr>
          <p:cNvSpPr txBox="1"/>
          <p:nvPr/>
        </p:nvSpPr>
        <p:spPr>
          <a:xfrm>
            <a:off x="7596714" y="2882315"/>
            <a:ext cx="805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6F41F9-722C-7BDB-D727-85179552A537}"/>
              </a:ext>
            </a:extLst>
          </p:cNvPr>
          <p:cNvSpPr txBox="1"/>
          <p:nvPr/>
        </p:nvSpPr>
        <p:spPr>
          <a:xfrm>
            <a:off x="10018312" y="3813519"/>
            <a:ext cx="134017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 comparisons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7A14E22-9EFE-9339-1F0F-F4AA2F1F7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225" y="5078875"/>
            <a:ext cx="98296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FB8C23C-894F-523C-EFDF-F4C739AF966A}"/>
              </a:ext>
            </a:extLst>
          </p:cNvPr>
          <p:cNvSpPr txBox="1"/>
          <p:nvPr/>
        </p:nvSpPr>
        <p:spPr>
          <a:xfrm>
            <a:off x="5883867" y="4956299"/>
            <a:ext cx="173384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Palvo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Database Systems – Hash Tables, CMU Lecture,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0572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9E8F37-98CD-71B9-DB2E-67AB4335E8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Dynamic resizing on demand, w/o rehashing/reassigning tuples to pages</a:t>
            </a:r>
          </a:p>
          <a:p>
            <a:pPr lvl="1"/>
            <a:r>
              <a:rPr lang="en-US" dirty="0"/>
              <a:t>h=hash(key), use </a:t>
            </a:r>
            <a:r>
              <a:rPr lang="en-US" b="1" dirty="0">
                <a:solidFill>
                  <a:srgbClr val="7889FB"/>
                </a:solidFill>
              </a:rPr>
              <a:t>d bits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directory of 2</a:t>
            </a:r>
            <a:r>
              <a:rPr lang="en-US" b="1" baseline="30000" dirty="0">
                <a:solidFill>
                  <a:srgbClr val="7889FB"/>
                </a:solidFill>
              </a:rPr>
              <a:t>d</a:t>
            </a:r>
            <a:r>
              <a:rPr lang="en-US" b="1" dirty="0">
                <a:solidFill>
                  <a:srgbClr val="7889FB"/>
                </a:solidFill>
              </a:rPr>
              <a:t> entries</a:t>
            </a:r>
            <a:r>
              <a:rPr lang="en-US" dirty="0"/>
              <a:t> (with max table size, then bucket chaining)</a:t>
            </a:r>
          </a:p>
          <a:p>
            <a:pPr lvl="1"/>
            <a:r>
              <a:rPr lang="en-US" dirty="0"/>
              <a:t>Directory entries point to buckets, </a:t>
            </a:r>
            <a:br>
              <a:rPr lang="en-US" dirty="0"/>
            </a:br>
            <a:r>
              <a:rPr lang="en-US" dirty="0"/>
              <a:t>multiple refs to one bucket possible</a:t>
            </a:r>
          </a:p>
          <a:p>
            <a:pPr lvl="1"/>
            <a:endParaRPr lang="en-US" sz="1200" dirty="0"/>
          </a:p>
          <a:p>
            <a:r>
              <a:rPr lang="en-US" dirty="0"/>
              <a:t>Example d = 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d = 2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DA264-2F0B-B04A-D733-8FE00C12C3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Extendible Hashing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7AC52-958E-FFC0-6DFB-F32048C95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446" y="414027"/>
            <a:ext cx="41852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8B81CE-ED9F-D08F-74D6-6704A9C1AFEF}"/>
              </a:ext>
            </a:extLst>
          </p:cNvPr>
          <p:cNvSpPr txBox="1"/>
          <p:nvPr/>
        </p:nvSpPr>
        <p:spPr>
          <a:xfrm>
            <a:off x="6063726" y="343688"/>
            <a:ext cx="38786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Ronald Fagin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Jürg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Nievergelt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Nicholas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Pippenger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H. Raymond Strong: Extendible Hashing - A Fast Access Method for Dynamic Files.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TODS 4(3),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60758D-3845-6438-7E1E-505CA30557A7}"/>
              </a:ext>
            </a:extLst>
          </p:cNvPr>
          <p:cNvSpPr txBox="1"/>
          <p:nvPr/>
        </p:nvSpPr>
        <p:spPr>
          <a:xfrm>
            <a:off x="1703449" y="4834901"/>
            <a:ext cx="234071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Datenbanksysteme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moderne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CPU-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Architekturen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–  Access Paths, TU Munich,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126B6-E26D-379A-1E4D-8DCA80D93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25" y="5052378"/>
            <a:ext cx="815803" cy="4572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9A0093-DF9B-6EB2-982E-E91AC58C219A}"/>
              </a:ext>
            </a:extLst>
          </p:cNvPr>
          <p:cNvGrpSpPr/>
          <p:nvPr/>
        </p:nvGrpSpPr>
        <p:grpSpPr>
          <a:xfrm>
            <a:off x="6199829" y="2540029"/>
            <a:ext cx="2153694" cy="485725"/>
            <a:chOff x="3965750" y="3203240"/>
            <a:chExt cx="2153694" cy="48572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186AE8-B6A0-679F-387D-2E683F2041EB}"/>
                </a:ext>
              </a:extLst>
            </p:cNvPr>
            <p:cNvSpPr/>
            <p:nvPr/>
          </p:nvSpPr>
          <p:spPr>
            <a:xfrm>
              <a:off x="4268982" y="3203269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138545-EA6B-2FCC-9D0F-FD33F6AEF477}"/>
                </a:ext>
              </a:extLst>
            </p:cNvPr>
            <p:cNvSpPr/>
            <p:nvPr/>
          </p:nvSpPr>
          <p:spPr>
            <a:xfrm>
              <a:off x="3965750" y="3203269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7724834-F909-D08D-F21A-1F5D2B1237E9}"/>
                </a:ext>
              </a:extLst>
            </p:cNvPr>
            <p:cNvCxnSpPr>
              <a:stCxn id="9" idx="3"/>
              <a:endCxn id="15" idx="1"/>
            </p:cNvCxnSpPr>
            <p:nvPr/>
          </p:nvCxnSpPr>
          <p:spPr>
            <a:xfrm>
              <a:off x="4436759" y="3324686"/>
              <a:ext cx="472347" cy="12141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E9D5DD-B8C4-CD04-5F1A-79FA5BA760C3}"/>
                </a:ext>
              </a:extLst>
            </p:cNvPr>
            <p:cNvSpPr/>
            <p:nvPr/>
          </p:nvSpPr>
          <p:spPr>
            <a:xfrm>
              <a:off x="4270657" y="3446103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BC5313-1F6F-F1FD-9BFA-825CE2E7AD99}"/>
                </a:ext>
              </a:extLst>
            </p:cNvPr>
            <p:cNvSpPr/>
            <p:nvPr/>
          </p:nvSpPr>
          <p:spPr>
            <a:xfrm>
              <a:off x="3967425" y="3446103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CDB161F-803B-1164-4573-3ECB6814B420}"/>
                </a:ext>
              </a:extLst>
            </p:cNvPr>
            <p:cNvCxnSpPr>
              <a:stCxn id="12" idx="3"/>
              <a:endCxn id="15" idx="1"/>
            </p:cNvCxnSpPr>
            <p:nvPr/>
          </p:nvCxnSpPr>
          <p:spPr>
            <a:xfrm flipV="1">
              <a:off x="4438434" y="3446103"/>
              <a:ext cx="470672" cy="12141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3E2C28-DD89-DA39-173E-5980F16A1456}"/>
                </a:ext>
              </a:extLst>
            </p:cNvPr>
            <p:cNvSpPr/>
            <p:nvPr/>
          </p:nvSpPr>
          <p:spPr>
            <a:xfrm>
              <a:off x="4909106" y="3203240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F1F958-E62C-F147-95AB-807C0F3B4D42}"/>
                </a:ext>
              </a:extLst>
            </p:cNvPr>
            <p:cNvSpPr/>
            <p:nvPr/>
          </p:nvSpPr>
          <p:spPr>
            <a:xfrm>
              <a:off x="5061009" y="3314937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833A68-50B1-714A-61A7-45281A1C2DE6}"/>
                </a:ext>
              </a:extLst>
            </p:cNvPr>
            <p:cNvSpPr/>
            <p:nvPr/>
          </p:nvSpPr>
          <p:spPr>
            <a:xfrm>
              <a:off x="5576403" y="3319170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971025-5ACB-7E14-5BF5-A925CE3E30CB}"/>
              </a:ext>
            </a:extLst>
          </p:cNvPr>
          <p:cNvGrpSpPr/>
          <p:nvPr/>
        </p:nvGrpSpPr>
        <p:grpSpPr>
          <a:xfrm>
            <a:off x="5370257" y="3226666"/>
            <a:ext cx="4403431" cy="795548"/>
            <a:chOff x="3136178" y="3889877"/>
            <a:chExt cx="4403431" cy="79554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B7EBD4-6A79-2D99-5ADD-DCEFDDFD7B22}"/>
                </a:ext>
              </a:extLst>
            </p:cNvPr>
            <p:cNvSpPr/>
            <p:nvPr/>
          </p:nvSpPr>
          <p:spPr>
            <a:xfrm>
              <a:off x="4260609" y="3898280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F352CA1-03B5-4E50-15CD-EA09A4C7A3B4}"/>
                </a:ext>
              </a:extLst>
            </p:cNvPr>
            <p:cNvSpPr/>
            <p:nvPr/>
          </p:nvSpPr>
          <p:spPr>
            <a:xfrm>
              <a:off x="3957377" y="3898280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C90A58B-F8C8-60D1-C3DA-1C6533DFFDCE}"/>
                </a:ext>
              </a:extLst>
            </p:cNvPr>
            <p:cNvCxnSpPr>
              <a:stCxn id="19" idx="3"/>
              <a:endCxn id="28" idx="1"/>
            </p:cNvCxnSpPr>
            <p:nvPr/>
          </p:nvCxnSpPr>
          <p:spPr>
            <a:xfrm>
              <a:off x="4428386" y="4019697"/>
              <a:ext cx="1900885" cy="11304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41389B-3CF0-995D-CA9C-81560003B509}"/>
                </a:ext>
              </a:extLst>
            </p:cNvPr>
            <p:cNvSpPr/>
            <p:nvPr/>
          </p:nvSpPr>
          <p:spPr>
            <a:xfrm>
              <a:off x="4262284" y="4141114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7581E96-3299-C349-AE31-EAA64B7F9928}"/>
                </a:ext>
              </a:extLst>
            </p:cNvPr>
            <p:cNvSpPr/>
            <p:nvPr/>
          </p:nvSpPr>
          <p:spPr>
            <a:xfrm>
              <a:off x="3959052" y="4141114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07BB6F8-AEEF-BD71-7502-04F3DA6DD03A}"/>
                </a:ext>
              </a:extLst>
            </p:cNvPr>
            <p:cNvCxnSpPr>
              <a:stCxn id="22" idx="3"/>
              <a:endCxn id="25" idx="1"/>
            </p:cNvCxnSpPr>
            <p:nvPr/>
          </p:nvCxnSpPr>
          <p:spPr>
            <a:xfrm>
              <a:off x="4430061" y="4262531"/>
              <a:ext cx="470672" cy="1800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B35C6E-4B79-38DD-488F-100C7C22F713}"/>
                </a:ext>
              </a:extLst>
            </p:cNvPr>
            <p:cNvSpPr/>
            <p:nvPr/>
          </p:nvSpPr>
          <p:spPr>
            <a:xfrm>
              <a:off x="4900733" y="4199700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2D1842F-4AF2-4183-5CD2-562938688CCF}"/>
                </a:ext>
              </a:extLst>
            </p:cNvPr>
            <p:cNvSpPr/>
            <p:nvPr/>
          </p:nvSpPr>
          <p:spPr>
            <a:xfrm>
              <a:off x="5052636" y="4311397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91EE0D6-A114-12F5-216C-3856EFC09A0D}"/>
                </a:ext>
              </a:extLst>
            </p:cNvPr>
            <p:cNvSpPr/>
            <p:nvPr/>
          </p:nvSpPr>
          <p:spPr>
            <a:xfrm>
              <a:off x="5568030" y="4315630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8A35E01-EC8E-8F8F-86FA-F7C67BE6008C}"/>
                </a:ext>
              </a:extLst>
            </p:cNvPr>
            <p:cNvSpPr/>
            <p:nvPr/>
          </p:nvSpPr>
          <p:spPr>
            <a:xfrm>
              <a:off x="6329271" y="3889877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AF1E11-2A8A-85E0-3355-84FC52488B94}"/>
                </a:ext>
              </a:extLst>
            </p:cNvPr>
            <p:cNvSpPr/>
            <p:nvPr/>
          </p:nvSpPr>
          <p:spPr>
            <a:xfrm>
              <a:off x="6481174" y="4001574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8DAAE7-6840-7E5A-A99D-CCF0165F48FD}"/>
                </a:ext>
              </a:extLst>
            </p:cNvPr>
            <p:cNvSpPr/>
            <p:nvPr/>
          </p:nvSpPr>
          <p:spPr>
            <a:xfrm>
              <a:off x="3136178" y="3970917"/>
              <a:ext cx="408429" cy="25423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5F079D-588A-A717-F376-25ABEC952664}"/>
              </a:ext>
            </a:extLst>
          </p:cNvPr>
          <p:cNvGrpSpPr/>
          <p:nvPr/>
        </p:nvGrpSpPr>
        <p:grpSpPr>
          <a:xfrm>
            <a:off x="5371933" y="4231531"/>
            <a:ext cx="4403431" cy="1390040"/>
            <a:chOff x="3137854" y="4894742"/>
            <a:chExt cx="4403431" cy="139004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7DDEA4-A9F2-D336-B0A1-836D31E27995}"/>
                </a:ext>
              </a:extLst>
            </p:cNvPr>
            <p:cNvSpPr/>
            <p:nvPr/>
          </p:nvSpPr>
          <p:spPr>
            <a:xfrm>
              <a:off x="4262285" y="4894742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18D92BC-6D5C-0CE1-A596-45FF185A7BB2}"/>
                </a:ext>
              </a:extLst>
            </p:cNvPr>
            <p:cNvSpPr/>
            <p:nvPr/>
          </p:nvSpPr>
          <p:spPr>
            <a:xfrm>
              <a:off x="3959053" y="4894742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FA9248D-0CEA-8CBA-D404-C88A50262719}"/>
                </a:ext>
              </a:extLst>
            </p:cNvPr>
            <p:cNvCxnSpPr>
              <a:stCxn id="32" idx="3"/>
              <a:endCxn id="41" idx="1"/>
            </p:cNvCxnSpPr>
            <p:nvPr/>
          </p:nvCxnSpPr>
          <p:spPr>
            <a:xfrm>
              <a:off x="4430062" y="5016159"/>
              <a:ext cx="1900885" cy="1733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8C214C8-C10F-68B5-52A9-C7B90D525FF9}"/>
                </a:ext>
              </a:extLst>
            </p:cNvPr>
            <p:cNvSpPr/>
            <p:nvPr/>
          </p:nvSpPr>
          <p:spPr>
            <a:xfrm>
              <a:off x="4263960" y="5137576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02F0398-9A58-A721-305D-0358091076EB}"/>
                </a:ext>
              </a:extLst>
            </p:cNvPr>
            <p:cNvSpPr/>
            <p:nvPr/>
          </p:nvSpPr>
          <p:spPr>
            <a:xfrm>
              <a:off x="3960728" y="5137576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539F5B0-AA54-2365-43E5-5903ECFC5C12}"/>
                </a:ext>
              </a:extLst>
            </p:cNvPr>
            <p:cNvCxnSpPr>
              <a:stCxn id="35" idx="3"/>
              <a:endCxn id="41" idx="1"/>
            </p:cNvCxnSpPr>
            <p:nvPr/>
          </p:nvCxnSpPr>
          <p:spPr>
            <a:xfrm flipV="1">
              <a:off x="4431737" y="5189491"/>
              <a:ext cx="1899210" cy="6950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5D90107-C3D3-F6E2-8E6F-1476E131898C}"/>
                </a:ext>
              </a:extLst>
            </p:cNvPr>
            <p:cNvSpPr/>
            <p:nvPr/>
          </p:nvSpPr>
          <p:spPr>
            <a:xfrm>
              <a:off x="4651201" y="5799057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885F856-6706-8B89-4DFE-D7610B3038B3}"/>
                </a:ext>
              </a:extLst>
            </p:cNvPr>
            <p:cNvSpPr/>
            <p:nvPr/>
          </p:nvSpPr>
          <p:spPr>
            <a:xfrm>
              <a:off x="4803104" y="5910754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E37862A-3302-355A-D073-688028EC7228}"/>
                </a:ext>
              </a:extLst>
            </p:cNvPr>
            <p:cNvSpPr/>
            <p:nvPr/>
          </p:nvSpPr>
          <p:spPr>
            <a:xfrm>
              <a:off x="5318498" y="5914987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3E20A67-CFA8-F52C-AB23-0B05C24CCAE6}"/>
                </a:ext>
              </a:extLst>
            </p:cNvPr>
            <p:cNvSpPr/>
            <p:nvPr/>
          </p:nvSpPr>
          <p:spPr>
            <a:xfrm>
              <a:off x="6330947" y="4946628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42D1BA-29D4-9EA8-EC8F-A9B60AEE18DA}"/>
                </a:ext>
              </a:extLst>
            </p:cNvPr>
            <p:cNvSpPr/>
            <p:nvPr/>
          </p:nvSpPr>
          <p:spPr>
            <a:xfrm>
              <a:off x="6482850" y="5058325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91AF22-3113-5394-A0E0-AAD624F24CF5}"/>
                </a:ext>
              </a:extLst>
            </p:cNvPr>
            <p:cNvSpPr/>
            <p:nvPr/>
          </p:nvSpPr>
          <p:spPr>
            <a:xfrm>
              <a:off x="4263960" y="5378737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263AFB0-5330-9F31-63BA-FDB3F91FA40E}"/>
                </a:ext>
              </a:extLst>
            </p:cNvPr>
            <p:cNvSpPr/>
            <p:nvPr/>
          </p:nvSpPr>
          <p:spPr>
            <a:xfrm>
              <a:off x="3960728" y="5378737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687282E-9BEE-DEC7-DCAC-D4A2678CFFA2}"/>
                </a:ext>
              </a:extLst>
            </p:cNvPr>
            <p:cNvSpPr/>
            <p:nvPr/>
          </p:nvSpPr>
          <p:spPr>
            <a:xfrm>
              <a:off x="4265635" y="5621571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D76F998-2F8D-7F81-3C83-E4497AF9FF46}"/>
                </a:ext>
              </a:extLst>
            </p:cNvPr>
            <p:cNvSpPr/>
            <p:nvPr/>
          </p:nvSpPr>
          <p:spPr>
            <a:xfrm>
              <a:off x="3962403" y="5621571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BA79831-29F2-C095-34C0-7AF982E91908}"/>
                </a:ext>
              </a:extLst>
            </p:cNvPr>
            <p:cNvSpPr/>
            <p:nvPr/>
          </p:nvSpPr>
          <p:spPr>
            <a:xfrm>
              <a:off x="6019448" y="5529432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4EBE0A9-5482-FCF6-4673-C73AE3D660F8}"/>
                </a:ext>
              </a:extLst>
            </p:cNvPr>
            <p:cNvSpPr/>
            <p:nvPr/>
          </p:nvSpPr>
          <p:spPr>
            <a:xfrm>
              <a:off x="6171351" y="5641129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C236E8A-94D7-C57D-C23E-5F661BE6C838}"/>
                </a:ext>
              </a:extLst>
            </p:cNvPr>
            <p:cNvCxnSpPr>
              <a:stCxn id="43" idx="3"/>
              <a:endCxn id="47" idx="1"/>
            </p:cNvCxnSpPr>
            <p:nvPr/>
          </p:nvCxnSpPr>
          <p:spPr>
            <a:xfrm>
              <a:off x="4431737" y="5500154"/>
              <a:ext cx="1587711" cy="2721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73DA864-1E12-E00A-CAEE-CB6CCDF67748}"/>
                </a:ext>
              </a:extLst>
            </p:cNvPr>
            <p:cNvCxnSpPr>
              <a:stCxn id="45" idx="3"/>
              <a:endCxn id="38" idx="1"/>
            </p:cNvCxnSpPr>
            <p:nvPr/>
          </p:nvCxnSpPr>
          <p:spPr>
            <a:xfrm>
              <a:off x="4433412" y="5742988"/>
              <a:ext cx="217789" cy="298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87CDB6D-28BE-C1CE-A844-45D1EBFF56B1}"/>
                </a:ext>
              </a:extLst>
            </p:cNvPr>
            <p:cNvSpPr/>
            <p:nvPr/>
          </p:nvSpPr>
          <p:spPr>
            <a:xfrm>
              <a:off x="3137854" y="5248729"/>
              <a:ext cx="408429" cy="25423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14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39BC6960-D240-F121-4BB3-9260FA9B716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8A5E2E-8EB9-6927-F556-82FB6D0A80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Improved Extensible Hashing scheme, w/o exponential directory growth</a:t>
            </a:r>
          </a:p>
          <a:p>
            <a:pPr lvl="1"/>
            <a:r>
              <a:rPr lang="en-US" dirty="0"/>
              <a:t>First start chaining, then incrementally </a:t>
            </a:r>
            <a:r>
              <a:rPr lang="en-US" b="1" dirty="0">
                <a:solidFill>
                  <a:srgbClr val="7889FB"/>
                </a:solidFill>
              </a:rPr>
              <a:t>split individual buckets</a:t>
            </a:r>
            <a:r>
              <a:rPr lang="en-US" dirty="0"/>
              <a:t> (in order)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A6595-21F5-DBFE-9F5F-A24A764023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Hashing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ECC3C-B31C-5622-A429-0974ABDF66FC}"/>
              </a:ext>
            </a:extLst>
          </p:cNvPr>
          <p:cNvSpPr txBox="1"/>
          <p:nvPr/>
        </p:nvSpPr>
        <p:spPr>
          <a:xfrm>
            <a:off x="7010439" y="359924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B6EE3-48BF-F0C9-F7E8-535913AEB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754" y="396545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7952BD-C2E5-40DE-0900-59E22094194E}"/>
              </a:ext>
            </a:extLst>
          </p:cNvPr>
          <p:cNvGrpSpPr/>
          <p:nvPr/>
        </p:nvGrpSpPr>
        <p:grpSpPr>
          <a:xfrm>
            <a:off x="2178371" y="2306482"/>
            <a:ext cx="6793215" cy="2118723"/>
            <a:chOff x="391886" y="2413088"/>
            <a:chExt cx="6793215" cy="21187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C36DB2-5BF5-3820-7A13-1D157407AAFE}"/>
                </a:ext>
              </a:extLst>
            </p:cNvPr>
            <p:cNvSpPr/>
            <p:nvPr/>
          </p:nvSpPr>
          <p:spPr>
            <a:xfrm>
              <a:off x="1860299" y="290736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60065D-3331-0C9A-F47E-7187053FCEBE}"/>
                </a:ext>
              </a:extLst>
            </p:cNvPr>
            <p:cNvSpPr/>
            <p:nvPr/>
          </p:nvSpPr>
          <p:spPr>
            <a:xfrm rot="5400000">
              <a:off x="1711727" y="2822667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92FB74-E198-140A-71C0-6564944012C7}"/>
                </a:ext>
              </a:extLst>
            </p:cNvPr>
            <p:cNvSpPr/>
            <p:nvPr/>
          </p:nvSpPr>
          <p:spPr>
            <a:xfrm rot="5400000">
              <a:off x="2821777" y="2822667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3B0432-AE9B-0457-B405-993D2C939B9C}"/>
                </a:ext>
              </a:extLst>
            </p:cNvPr>
            <p:cNvSpPr/>
            <p:nvPr/>
          </p:nvSpPr>
          <p:spPr>
            <a:xfrm rot="5400000">
              <a:off x="6164589" y="2822667"/>
              <a:ext cx="933289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9E34962-0D3E-A9FD-C635-48E6864727FF}"/>
                </a:ext>
              </a:extLst>
            </p:cNvPr>
            <p:cNvCxnSpPr>
              <a:endCxn id="8" idx="1"/>
            </p:cNvCxnSpPr>
            <p:nvPr/>
          </p:nvCxnSpPr>
          <p:spPr>
            <a:xfrm>
              <a:off x="2178372" y="2502211"/>
              <a:ext cx="0" cy="33263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9F5330-740D-8B83-74E6-6FE1148C9609}"/>
                </a:ext>
              </a:extLst>
            </p:cNvPr>
            <p:cNvSpPr txBox="1"/>
            <p:nvPr/>
          </p:nvSpPr>
          <p:spPr>
            <a:xfrm>
              <a:off x="1525477" y="2413088"/>
              <a:ext cx="5948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p=0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A111CB-DDCE-13D6-2222-252231B2386B}"/>
                </a:ext>
              </a:extLst>
            </p:cNvPr>
            <p:cNvSpPr/>
            <p:nvPr/>
          </p:nvSpPr>
          <p:spPr>
            <a:xfrm>
              <a:off x="1861974" y="312005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790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72EEF6-EF82-36A9-CD4E-350A9800DF3E}"/>
                </a:ext>
              </a:extLst>
            </p:cNvPr>
            <p:cNvSpPr/>
            <p:nvPr/>
          </p:nvSpPr>
          <p:spPr>
            <a:xfrm>
              <a:off x="1863650" y="332269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335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8C1068-168A-8BCB-CA8D-F2C9421A9A3B}"/>
                </a:ext>
              </a:extLst>
            </p:cNvPr>
            <p:cNvSpPr/>
            <p:nvPr/>
          </p:nvSpPr>
          <p:spPr>
            <a:xfrm>
              <a:off x="1855277" y="352534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995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5E8544-8A59-6DE4-0AA6-90DEA07ED061}"/>
                </a:ext>
              </a:extLst>
            </p:cNvPr>
            <p:cNvSpPr/>
            <p:nvPr/>
          </p:nvSpPr>
          <p:spPr>
            <a:xfrm rot="5400000">
              <a:off x="1910181" y="3783120"/>
              <a:ext cx="539732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1BA46F9-A63D-5470-DC53-6F8BED8FD664}"/>
                </a:ext>
              </a:extLst>
            </p:cNvPr>
            <p:cNvCxnSpPr>
              <a:stCxn id="8" idx="3"/>
              <a:endCxn id="16" idx="1"/>
            </p:cNvCxnSpPr>
            <p:nvPr/>
          </p:nvCxnSpPr>
          <p:spPr>
            <a:xfrm>
              <a:off x="2178372" y="3768137"/>
              <a:ext cx="1675" cy="2239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F8AA69-7157-AE23-378B-0138325F0C5A}"/>
                </a:ext>
              </a:extLst>
            </p:cNvPr>
            <p:cNvSpPr/>
            <p:nvPr/>
          </p:nvSpPr>
          <p:spPr>
            <a:xfrm>
              <a:off x="1861975" y="4054552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055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AB280-907B-987A-69C8-2DA5317D434B}"/>
                </a:ext>
              </a:extLst>
            </p:cNvPr>
            <p:cNvSpPr/>
            <p:nvPr/>
          </p:nvSpPr>
          <p:spPr>
            <a:xfrm>
              <a:off x="2969551" y="290239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0720F07-5ADD-A4FB-894A-CB44680A4484}"/>
                </a:ext>
              </a:extLst>
            </p:cNvPr>
            <p:cNvSpPr/>
            <p:nvPr/>
          </p:nvSpPr>
          <p:spPr>
            <a:xfrm>
              <a:off x="2971226" y="311508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076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7F6B-B9DD-CFCC-2868-B9CA5600BA1E}"/>
                </a:ext>
              </a:extLst>
            </p:cNvPr>
            <p:cNvSpPr/>
            <p:nvPr/>
          </p:nvSpPr>
          <p:spPr>
            <a:xfrm>
              <a:off x="4092711" y="290904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512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F20D1A-6364-AFF4-4CDA-E8A69433B503}"/>
                </a:ext>
              </a:extLst>
            </p:cNvPr>
            <p:cNvSpPr/>
            <p:nvPr/>
          </p:nvSpPr>
          <p:spPr>
            <a:xfrm rot="5400000">
              <a:off x="3944139" y="2824343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C60D2F-5F8D-E0F2-0B68-1D94645EFE99}"/>
                </a:ext>
              </a:extLst>
            </p:cNvPr>
            <p:cNvSpPr/>
            <p:nvPr/>
          </p:nvSpPr>
          <p:spPr>
            <a:xfrm>
              <a:off x="4094386" y="312173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9FBA5E-3032-33AF-B556-6BDDCA487DBA}"/>
                </a:ext>
              </a:extLst>
            </p:cNvPr>
            <p:cNvSpPr/>
            <p:nvPr/>
          </p:nvSpPr>
          <p:spPr>
            <a:xfrm>
              <a:off x="4096062" y="332437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837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CC4D193-A33F-6509-5D83-FC88BF6CABEB}"/>
                </a:ext>
              </a:extLst>
            </p:cNvPr>
            <p:cNvSpPr/>
            <p:nvPr/>
          </p:nvSpPr>
          <p:spPr>
            <a:xfrm>
              <a:off x="4087689" y="3527016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002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A81E01-5B56-A541-8E2C-D770DA1B754B}"/>
                </a:ext>
              </a:extLst>
            </p:cNvPr>
            <p:cNvSpPr/>
            <p:nvPr/>
          </p:nvSpPr>
          <p:spPr>
            <a:xfrm rot="5400000">
              <a:off x="4253127" y="3674261"/>
              <a:ext cx="318663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5D920DB-47C7-1D2E-14D7-BCB487859052}"/>
                </a:ext>
              </a:extLst>
            </p:cNvPr>
            <p:cNvCxnSpPr>
              <a:stCxn id="22" idx="3"/>
              <a:endCxn id="26" idx="1"/>
            </p:cNvCxnSpPr>
            <p:nvPr/>
          </p:nvCxnSpPr>
          <p:spPr>
            <a:xfrm>
              <a:off x="4410784" y="3769813"/>
              <a:ext cx="1675" cy="2239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01DBC9-5160-9FF4-082A-97E42A4A9343}"/>
                </a:ext>
              </a:extLst>
            </p:cNvPr>
            <p:cNvSpPr/>
            <p:nvPr/>
          </p:nvSpPr>
          <p:spPr>
            <a:xfrm>
              <a:off x="4094387" y="4056228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14842BF-1F18-2D7B-293F-888354B2B07A}"/>
                </a:ext>
              </a:extLst>
            </p:cNvPr>
            <p:cNvSpPr/>
            <p:nvPr/>
          </p:nvSpPr>
          <p:spPr>
            <a:xfrm>
              <a:off x="6306401" y="291191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ED8CEBE-F579-187E-38DC-86D81FB96B84}"/>
                </a:ext>
              </a:extLst>
            </p:cNvPr>
            <p:cNvSpPr/>
            <p:nvPr/>
          </p:nvSpPr>
          <p:spPr>
            <a:xfrm>
              <a:off x="5202740" y="290904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52E79C1-CC6C-7D82-3E00-AB123ED1A175}"/>
                </a:ext>
              </a:extLst>
            </p:cNvPr>
            <p:cNvSpPr/>
            <p:nvPr/>
          </p:nvSpPr>
          <p:spPr>
            <a:xfrm rot="5400000">
              <a:off x="5054168" y="2824343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1740F8F-BF2F-95F7-6B3C-19758D0ED336}"/>
                </a:ext>
              </a:extLst>
            </p:cNvPr>
            <p:cNvSpPr/>
            <p:nvPr/>
          </p:nvSpPr>
          <p:spPr>
            <a:xfrm>
              <a:off x="5204415" y="312173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378681E-85A7-5C69-4FAC-D19AB5FA084E}"/>
                </a:ext>
              </a:extLst>
            </p:cNvPr>
            <p:cNvSpPr/>
            <p:nvPr/>
          </p:nvSpPr>
          <p:spPr>
            <a:xfrm>
              <a:off x="5206091" y="332437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888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E55E62-4A08-8729-DE20-E7DD844AACDE}"/>
                </a:ext>
              </a:extLst>
            </p:cNvPr>
            <p:cNvSpPr/>
            <p:nvPr/>
          </p:nvSpPr>
          <p:spPr>
            <a:xfrm>
              <a:off x="1863650" y="4257192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37A882-746D-0885-8151-ED9BB75E3FB7}"/>
                </a:ext>
              </a:extLst>
            </p:cNvPr>
            <p:cNvSpPr txBox="1"/>
            <p:nvPr/>
          </p:nvSpPr>
          <p:spPr>
            <a:xfrm>
              <a:off x="2336681" y="2537725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0C8EE4-9070-06E8-D6E2-A07338CD24A0}"/>
                </a:ext>
              </a:extLst>
            </p:cNvPr>
            <p:cNvSpPr txBox="1"/>
            <p:nvPr/>
          </p:nvSpPr>
          <p:spPr>
            <a:xfrm>
              <a:off x="3453720" y="2539401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48AE746-5FC9-04EB-9BDD-44D308659990}"/>
                </a:ext>
              </a:extLst>
            </p:cNvPr>
            <p:cNvSpPr txBox="1"/>
            <p:nvPr/>
          </p:nvSpPr>
          <p:spPr>
            <a:xfrm>
              <a:off x="4580806" y="2541075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50558AA-54F3-FB08-37C2-8A2524289E22}"/>
                </a:ext>
              </a:extLst>
            </p:cNvPr>
            <p:cNvSpPr txBox="1"/>
            <p:nvPr/>
          </p:nvSpPr>
          <p:spPr>
            <a:xfrm>
              <a:off x="5677747" y="2532701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BACA14-F2E1-7AE8-1A19-317372694C9A}"/>
                </a:ext>
              </a:extLst>
            </p:cNvPr>
            <p:cNvSpPr txBox="1"/>
            <p:nvPr/>
          </p:nvSpPr>
          <p:spPr>
            <a:xfrm>
              <a:off x="6784736" y="2534375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7DC008-BE8C-26CD-4646-9433A8B9AD40}"/>
                </a:ext>
              </a:extLst>
            </p:cNvPr>
            <p:cNvSpPr txBox="1"/>
            <p:nvPr/>
          </p:nvSpPr>
          <p:spPr>
            <a:xfrm>
              <a:off x="391886" y="3121735"/>
              <a:ext cx="100483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0BD84DD-E205-D275-DB7E-76060C92AA73}"/>
              </a:ext>
            </a:extLst>
          </p:cNvPr>
          <p:cNvGrpSpPr/>
          <p:nvPr/>
        </p:nvGrpSpPr>
        <p:grpSpPr>
          <a:xfrm>
            <a:off x="2180047" y="4639372"/>
            <a:ext cx="7825164" cy="1899329"/>
            <a:chOff x="393562" y="4745978"/>
            <a:chExt cx="7825164" cy="189932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933627F-9D06-D108-1F5E-682F773234FF}"/>
                </a:ext>
              </a:extLst>
            </p:cNvPr>
            <p:cNvSpPr/>
            <p:nvPr/>
          </p:nvSpPr>
          <p:spPr>
            <a:xfrm>
              <a:off x="1861976" y="524025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790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241871B-C68A-FA4B-D331-0ECF445F6512}"/>
                </a:ext>
              </a:extLst>
            </p:cNvPr>
            <p:cNvSpPr/>
            <p:nvPr/>
          </p:nvSpPr>
          <p:spPr>
            <a:xfrm rot="5400000">
              <a:off x="1713404" y="5155557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59E40C0-5F07-0A6C-B703-6C965BC77034}"/>
                </a:ext>
              </a:extLst>
            </p:cNvPr>
            <p:cNvSpPr/>
            <p:nvPr/>
          </p:nvSpPr>
          <p:spPr>
            <a:xfrm rot="5400000">
              <a:off x="2823454" y="5155557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BFE4F26-FF55-DD14-5BD9-7EE176F8F8BB}"/>
                </a:ext>
              </a:extLst>
            </p:cNvPr>
            <p:cNvSpPr/>
            <p:nvPr/>
          </p:nvSpPr>
          <p:spPr>
            <a:xfrm rot="5400000">
              <a:off x="6166266" y="5155557"/>
              <a:ext cx="933289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D65E0ED-C42C-7157-4451-5BF23551B5A4}"/>
                </a:ext>
              </a:extLst>
            </p:cNvPr>
            <p:cNvCxnSpPr/>
            <p:nvPr/>
          </p:nvCxnSpPr>
          <p:spPr>
            <a:xfrm>
              <a:off x="3285368" y="4835101"/>
              <a:ext cx="0" cy="33263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6666A82-9FF1-AEFA-0440-A67556F20121}"/>
                </a:ext>
              </a:extLst>
            </p:cNvPr>
            <p:cNvSpPr txBox="1"/>
            <p:nvPr/>
          </p:nvSpPr>
          <p:spPr>
            <a:xfrm>
              <a:off x="2632473" y="4745978"/>
              <a:ext cx="5948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p=1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A70531-4C13-EB8A-AB52-8A64F5C4501A}"/>
                </a:ext>
              </a:extLst>
            </p:cNvPr>
            <p:cNvSpPr/>
            <p:nvPr/>
          </p:nvSpPr>
          <p:spPr>
            <a:xfrm>
              <a:off x="1863651" y="545294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010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B20308F-8922-F048-D228-A3C5F4B864FB}"/>
                </a:ext>
              </a:extLst>
            </p:cNvPr>
            <p:cNvSpPr/>
            <p:nvPr/>
          </p:nvSpPr>
          <p:spPr>
            <a:xfrm>
              <a:off x="2971228" y="523528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847EDD-5206-B0E9-1E81-6E5E818EF790}"/>
                </a:ext>
              </a:extLst>
            </p:cNvPr>
            <p:cNvSpPr/>
            <p:nvPr/>
          </p:nvSpPr>
          <p:spPr>
            <a:xfrm>
              <a:off x="2972903" y="544797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076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18FA24F-16D8-C59C-44DB-EE6027960BE3}"/>
                </a:ext>
              </a:extLst>
            </p:cNvPr>
            <p:cNvSpPr/>
            <p:nvPr/>
          </p:nvSpPr>
          <p:spPr>
            <a:xfrm>
              <a:off x="4094388" y="524193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512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9E619E3-85C8-D66D-8808-3B1D1F4242FB}"/>
                </a:ext>
              </a:extLst>
            </p:cNvPr>
            <p:cNvSpPr/>
            <p:nvPr/>
          </p:nvSpPr>
          <p:spPr>
            <a:xfrm rot="5400000">
              <a:off x="3945816" y="5157233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C2D65F4-673A-4534-F36A-C9C7058E5FD0}"/>
                </a:ext>
              </a:extLst>
            </p:cNvPr>
            <p:cNvSpPr/>
            <p:nvPr/>
          </p:nvSpPr>
          <p:spPr>
            <a:xfrm>
              <a:off x="4096063" y="545462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477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21EF1F1-005E-D95C-EAF4-DB0D8FAD622C}"/>
                </a:ext>
              </a:extLst>
            </p:cNvPr>
            <p:cNvSpPr/>
            <p:nvPr/>
          </p:nvSpPr>
          <p:spPr>
            <a:xfrm>
              <a:off x="4097739" y="565726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837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6C2D3C-8F78-CE68-D893-25E9C3474F86}"/>
                </a:ext>
              </a:extLst>
            </p:cNvPr>
            <p:cNvSpPr/>
            <p:nvPr/>
          </p:nvSpPr>
          <p:spPr>
            <a:xfrm>
              <a:off x="4089366" y="5859906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002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2A048F8-670E-E982-A7DD-7D764E3367A1}"/>
                </a:ext>
              </a:extLst>
            </p:cNvPr>
            <p:cNvSpPr/>
            <p:nvPr/>
          </p:nvSpPr>
          <p:spPr>
            <a:xfrm rot="5400000">
              <a:off x="4254804" y="6007151"/>
              <a:ext cx="318663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283E826-854B-AC2C-5C0F-8D805AF746CC}"/>
                </a:ext>
              </a:extLst>
            </p:cNvPr>
            <p:cNvCxnSpPr>
              <a:stCxn id="52" idx="3"/>
              <a:endCxn id="56" idx="1"/>
            </p:cNvCxnSpPr>
            <p:nvPr/>
          </p:nvCxnSpPr>
          <p:spPr>
            <a:xfrm>
              <a:off x="4412461" y="6102703"/>
              <a:ext cx="1675" cy="2239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84E7D62-93C4-BDBD-428F-218816B40C12}"/>
                </a:ext>
              </a:extLst>
            </p:cNvPr>
            <p:cNvSpPr/>
            <p:nvPr/>
          </p:nvSpPr>
          <p:spPr>
            <a:xfrm>
              <a:off x="4096064" y="6389118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117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20AE797-C0DB-6B2E-CE29-F74592A5FF34}"/>
                </a:ext>
              </a:extLst>
            </p:cNvPr>
            <p:cNvSpPr/>
            <p:nvPr/>
          </p:nvSpPr>
          <p:spPr>
            <a:xfrm>
              <a:off x="6308078" y="524480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934EFB5-808F-EE97-96A8-E4DAA1A92C3B}"/>
                </a:ext>
              </a:extLst>
            </p:cNvPr>
            <p:cNvSpPr/>
            <p:nvPr/>
          </p:nvSpPr>
          <p:spPr>
            <a:xfrm>
              <a:off x="5204417" y="524193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413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B7F2084-0326-E23F-5C04-0651083A1456}"/>
                </a:ext>
              </a:extLst>
            </p:cNvPr>
            <p:cNvSpPr/>
            <p:nvPr/>
          </p:nvSpPr>
          <p:spPr>
            <a:xfrm rot="5400000">
              <a:off x="5055845" y="5157233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FE85D5D-CDD6-BD99-E8AD-52AC7D4AE7BC}"/>
                </a:ext>
              </a:extLst>
            </p:cNvPr>
            <p:cNvSpPr/>
            <p:nvPr/>
          </p:nvSpPr>
          <p:spPr>
            <a:xfrm>
              <a:off x="5206092" y="545462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2FBF69C-7259-EA4D-C0F6-CA3214DC6273}"/>
                </a:ext>
              </a:extLst>
            </p:cNvPr>
            <p:cNvSpPr/>
            <p:nvPr/>
          </p:nvSpPr>
          <p:spPr>
            <a:xfrm>
              <a:off x="5207768" y="565726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888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1A774DA-21F5-DA23-99F2-3B1F992BD2E4}"/>
                </a:ext>
              </a:extLst>
            </p:cNvPr>
            <p:cNvSpPr/>
            <p:nvPr/>
          </p:nvSpPr>
          <p:spPr>
            <a:xfrm rot="5400000">
              <a:off x="7273256" y="5157232"/>
              <a:ext cx="933289" cy="95765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7D8AB18-D315-F7AC-7CAC-A3501D3DD7DE}"/>
                </a:ext>
              </a:extLst>
            </p:cNvPr>
            <p:cNvSpPr/>
            <p:nvPr/>
          </p:nvSpPr>
          <p:spPr>
            <a:xfrm>
              <a:off x="7420040" y="5241935"/>
              <a:ext cx="636146" cy="17274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911391E-533F-DFA8-DA9E-24D8C351A590}"/>
                </a:ext>
              </a:extLst>
            </p:cNvPr>
            <p:cNvSpPr/>
            <p:nvPr/>
          </p:nvSpPr>
          <p:spPr>
            <a:xfrm>
              <a:off x="7421715" y="5454625"/>
              <a:ext cx="636146" cy="17274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335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60457C9-C5B0-E74E-DAA7-B93EA7DE1176}"/>
                </a:ext>
              </a:extLst>
            </p:cNvPr>
            <p:cNvSpPr/>
            <p:nvPr/>
          </p:nvSpPr>
          <p:spPr>
            <a:xfrm>
              <a:off x="7423391" y="5657265"/>
              <a:ext cx="636146" cy="17274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995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C0A6684-A3AB-8282-AE3E-FD36985CA557}"/>
                </a:ext>
              </a:extLst>
            </p:cNvPr>
            <p:cNvSpPr/>
            <p:nvPr/>
          </p:nvSpPr>
          <p:spPr>
            <a:xfrm>
              <a:off x="7415018" y="5859906"/>
              <a:ext cx="636146" cy="17274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055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A7C785D-CF7E-2AC9-A0F4-2E70AC3920A5}"/>
                </a:ext>
              </a:extLst>
            </p:cNvPr>
            <p:cNvSpPr txBox="1"/>
            <p:nvPr/>
          </p:nvSpPr>
          <p:spPr>
            <a:xfrm>
              <a:off x="3465445" y="4872294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B70B806-190C-CCFC-3C49-7F405908253F}"/>
                </a:ext>
              </a:extLst>
            </p:cNvPr>
            <p:cNvSpPr txBox="1"/>
            <p:nvPr/>
          </p:nvSpPr>
          <p:spPr>
            <a:xfrm>
              <a:off x="4592531" y="4873968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29DF688-D4CF-91FC-B7D6-8EDDBB32B554}"/>
                </a:ext>
              </a:extLst>
            </p:cNvPr>
            <p:cNvSpPr txBox="1"/>
            <p:nvPr/>
          </p:nvSpPr>
          <p:spPr>
            <a:xfrm>
              <a:off x="5689472" y="4865594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99CA48C-210A-9BAD-7D3E-DDD5DB26F440}"/>
                </a:ext>
              </a:extLst>
            </p:cNvPr>
            <p:cNvSpPr txBox="1"/>
            <p:nvPr/>
          </p:nvSpPr>
          <p:spPr>
            <a:xfrm>
              <a:off x="6796461" y="4867268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3473D47-73B3-F4DF-660F-5480BBB7A676}"/>
                </a:ext>
              </a:extLst>
            </p:cNvPr>
            <p:cNvSpPr txBox="1"/>
            <p:nvPr/>
          </p:nvSpPr>
          <p:spPr>
            <a:xfrm>
              <a:off x="1959920" y="4835101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9C0E0EC-D29B-A9EB-D53F-A1806EB40DBB}"/>
                </a:ext>
              </a:extLst>
            </p:cNvPr>
            <p:cNvSpPr txBox="1"/>
            <p:nvPr/>
          </p:nvSpPr>
          <p:spPr>
            <a:xfrm>
              <a:off x="7548496" y="4836775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BE63F87-16F7-9962-BF48-23BBED29355F}"/>
                </a:ext>
              </a:extLst>
            </p:cNvPr>
            <p:cNvSpPr txBox="1"/>
            <p:nvPr/>
          </p:nvSpPr>
          <p:spPr>
            <a:xfrm>
              <a:off x="393562" y="5424486"/>
              <a:ext cx="100483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After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Split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77AF90F9-985E-5E44-B6C8-7E9A7E155977}"/>
              </a:ext>
            </a:extLst>
          </p:cNvPr>
          <p:cNvSpPr txBox="1"/>
          <p:nvPr/>
        </p:nvSpPr>
        <p:spPr>
          <a:xfrm>
            <a:off x="9353249" y="2423102"/>
            <a:ext cx="15181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h0 := key % 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EA153AB-4300-FEA6-DB47-6BBAB273E7F9}"/>
              </a:ext>
            </a:extLst>
          </p:cNvPr>
          <p:cNvSpPr txBox="1"/>
          <p:nvPr/>
        </p:nvSpPr>
        <p:spPr>
          <a:xfrm>
            <a:off x="10366472" y="4728927"/>
            <a:ext cx="15181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h1 := key % 10</a:t>
            </a:r>
          </a:p>
        </p:txBody>
      </p:sp>
    </p:spTree>
    <p:extLst>
      <p:ext uri="{BB962C8B-B14F-4D97-AF65-F5344CB8AC3E}">
        <p14:creationId xmlns:p14="http://schemas.microsoft.com/office/powerpoint/2010/main" val="100293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CFFB0-C6F7-6F02-7E07-6312822025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From information re</a:t>
            </a:r>
            <a:r>
              <a:rPr lang="en-US" b="1" dirty="0">
                <a:solidFill>
                  <a:schemeClr val="accent1"/>
                </a:solidFill>
              </a:rPr>
              <a:t>trie</a:t>
            </a:r>
            <a:r>
              <a:rPr lang="en-US" dirty="0"/>
              <a:t>val, mostly for string indexing</a:t>
            </a:r>
          </a:p>
          <a:p>
            <a:pPr lvl="1"/>
            <a:r>
              <a:rPr lang="en-US" b="1" dirty="0" err="1">
                <a:solidFill>
                  <a:srgbClr val="C40D1E"/>
                </a:solidFill>
              </a:rPr>
              <a:t>Trie</a:t>
            </a:r>
            <a:r>
              <a:rPr lang="en-US" b="1" dirty="0">
                <a:solidFill>
                  <a:srgbClr val="C40D1E"/>
                </a:solidFill>
              </a:rPr>
              <a:t>:</a:t>
            </a:r>
            <a:r>
              <a:rPr lang="en-US" dirty="0"/>
              <a:t> “A tree for storing strings in which there is one node for every common prefix. </a:t>
            </a:r>
            <a:br>
              <a:rPr lang="en-US" dirty="0"/>
            </a:br>
            <a:r>
              <a:rPr lang="en-US" dirty="0"/>
              <a:t>The strings are stored in extra leaf nodes.” (NIST DADS)</a:t>
            </a:r>
          </a:p>
          <a:p>
            <a:pPr lvl="1"/>
            <a:endParaRPr lang="en-US" dirty="0"/>
          </a:p>
          <a:p>
            <a:r>
              <a:rPr lang="en-US" dirty="0"/>
              <a:t>PATRICIA </a:t>
            </a:r>
            <a:r>
              <a:rPr lang="en-US" dirty="0" err="1"/>
              <a:t>Trie</a:t>
            </a:r>
            <a:endParaRPr lang="en-US" dirty="0"/>
          </a:p>
          <a:p>
            <a:pPr lvl="1"/>
            <a:r>
              <a:rPr lang="en-US" dirty="0"/>
              <a:t>Extended binary (character-level) </a:t>
            </a:r>
            <a:r>
              <a:rPr lang="en-US" dirty="0" err="1"/>
              <a:t>trie</a:t>
            </a:r>
            <a:r>
              <a:rPr lang="en-US" dirty="0"/>
              <a:t>, with </a:t>
            </a:r>
            <a:br>
              <a:rPr lang="en-US" dirty="0"/>
            </a:br>
            <a:r>
              <a:rPr lang="en-US" dirty="0"/>
              <a:t>compressed substrings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Variants</a:t>
            </a:r>
          </a:p>
          <a:p>
            <a:pPr lvl="1"/>
            <a:r>
              <a:rPr lang="en-US" dirty="0"/>
              <a:t>Radix Tree, key alteration radix tree (Kart), digital search trees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A911C-891E-654B-B500-1A11568714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Prefix Trees (Tries)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D7A37-5F0E-3E0C-7375-B0CEA1FC1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78" y="4040034"/>
            <a:ext cx="4125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6243D8-620E-8975-7086-E924984FC825}"/>
              </a:ext>
            </a:extLst>
          </p:cNvPr>
          <p:cNvSpPr txBox="1"/>
          <p:nvPr/>
        </p:nvSpPr>
        <p:spPr>
          <a:xfrm>
            <a:off x="1537631" y="3966517"/>
            <a:ext cx="321197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[Donald R. Morrison: PATRICIA - Practical Algorithm To Retrieve Information Coded in Alphanumeric.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ACM 15(4) 1968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D14C90-B57A-092C-0202-65FAD1BC8E97}"/>
              </a:ext>
            </a:extLst>
          </p:cNvPr>
          <p:cNvGrpSpPr/>
          <p:nvPr/>
        </p:nvGrpSpPr>
        <p:grpSpPr>
          <a:xfrm>
            <a:off x="7061095" y="2395955"/>
            <a:ext cx="2809611" cy="2862689"/>
            <a:chOff x="5511060" y="2700744"/>
            <a:chExt cx="2809611" cy="286268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15E250-18C7-2C39-54F1-8A19AB91242A}"/>
                </a:ext>
              </a:extLst>
            </p:cNvPr>
            <p:cNvSpPr txBox="1"/>
            <p:nvPr/>
          </p:nvSpPr>
          <p:spPr>
            <a:xfrm>
              <a:off x="5511060" y="2700744"/>
              <a:ext cx="1426866" cy="10772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SIGKDD</a:t>
              </a:r>
            </a:p>
            <a:p>
              <a:pPr algn="ctr"/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SIGMETRICS</a:t>
              </a:r>
            </a:p>
            <a:p>
              <a:pPr algn="ctr"/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SIGMOD</a:t>
              </a:r>
            </a:p>
            <a:p>
              <a:pPr algn="ctr"/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SIGPLAN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953A1DF-B817-9845-D707-8671819D5A3D}"/>
                </a:ext>
              </a:extLst>
            </p:cNvPr>
            <p:cNvCxnSpPr>
              <a:endCxn id="10" idx="0"/>
            </p:cNvCxnSpPr>
            <p:nvPr/>
          </p:nvCxnSpPr>
          <p:spPr>
            <a:xfrm>
              <a:off x="7393524" y="3275762"/>
              <a:ext cx="0" cy="49236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EBF3BF-B16E-731B-AA43-65BC2CE21E7F}"/>
                </a:ext>
              </a:extLst>
            </p:cNvPr>
            <p:cNvSpPr/>
            <p:nvPr/>
          </p:nvSpPr>
          <p:spPr>
            <a:xfrm>
              <a:off x="7491346" y="3354865"/>
              <a:ext cx="488087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9198CF-5771-C985-039F-B9380FDF1F45}"/>
                </a:ext>
              </a:extLst>
            </p:cNvPr>
            <p:cNvSpPr/>
            <p:nvPr/>
          </p:nvSpPr>
          <p:spPr>
            <a:xfrm>
              <a:off x="7285654" y="3768131"/>
              <a:ext cx="215740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F50DAB-A9BC-ED2F-10BF-FA4B02588F55}"/>
                </a:ext>
              </a:extLst>
            </p:cNvPr>
            <p:cNvSpPr/>
            <p:nvPr/>
          </p:nvSpPr>
          <p:spPr>
            <a:xfrm>
              <a:off x="6619597" y="4494960"/>
              <a:ext cx="215740" cy="24283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F01C0DD-92F8-A61D-A0E4-0DADEA96EB22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 flipH="1">
              <a:off x="6727467" y="4010965"/>
              <a:ext cx="666057" cy="48399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AF6A1A-9166-27A3-3B0A-FA1947F640D6}"/>
                </a:ext>
              </a:extLst>
            </p:cNvPr>
            <p:cNvSpPr/>
            <p:nvPr/>
          </p:nvSpPr>
          <p:spPr>
            <a:xfrm>
              <a:off x="6527675" y="3974185"/>
              <a:ext cx="488087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KDD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EC9506-E8D0-74DB-792A-19DC89AB7093}"/>
                </a:ext>
              </a:extLst>
            </p:cNvPr>
            <p:cNvSpPr/>
            <p:nvPr/>
          </p:nvSpPr>
          <p:spPr>
            <a:xfrm>
              <a:off x="7285654" y="4653872"/>
              <a:ext cx="215740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90F71E4-89E8-1E07-050B-02157C817E58}"/>
                </a:ext>
              </a:extLst>
            </p:cNvPr>
            <p:cNvCxnSpPr>
              <a:stCxn id="10" idx="2"/>
              <a:endCxn id="14" idx="0"/>
            </p:cNvCxnSpPr>
            <p:nvPr/>
          </p:nvCxnSpPr>
          <p:spPr>
            <a:xfrm>
              <a:off x="7393524" y="4010965"/>
              <a:ext cx="0" cy="64290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5085C1-52E5-1879-8BBD-16E75276BCC7}"/>
                </a:ext>
              </a:extLst>
            </p:cNvPr>
            <p:cNvSpPr/>
            <p:nvPr/>
          </p:nvSpPr>
          <p:spPr>
            <a:xfrm>
              <a:off x="7060495" y="4270874"/>
              <a:ext cx="244210" cy="26086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037D05-C3CF-6ADB-6727-4AE79BB66619}"/>
                </a:ext>
              </a:extLst>
            </p:cNvPr>
            <p:cNvSpPr/>
            <p:nvPr/>
          </p:nvSpPr>
          <p:spPr>
            <a:xfrm>
              <a:off x="7907460" y="4496636"/>
              <a:ext cx="215740" cy="24283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FBD964B-0152-8142-18B4-AA3956B6F78A}"/>
                </a:ext>
              </a:extLst>
            </p:cNvPr>
            <p:cNvCxnSpPr>
              <a:stCxn id="10" idx="2"/>
              <a:endCxn id="17" idx="0"/>
            </p:cNvCxnSpPr>
            <p:nvPr/>
          </p:nvCxnSpPr>
          <p:spPr>
            <a:xfrm>
              <a:off x="7393524" y="4010965"/>
              <a:ext cx="621806" cy="4856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13325C2-57B7-CA2A-B85D-D58F16F9AED9}"/>
                </a:ext>
              </a:extLst>
            </p:cNvPr>
            <p:cNvSpPr/>
            <p:nvPr/>
          </p:nvSpPr>
          <p:spPr>
            <a:xfrm>
              <a:off x="7730085" y="3972586"/>
              <a:ext cx="590586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PLAN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DE7FC4-EA0C-EBBE-4B3A-6EFB93B15FF5}"/>
                </a:ext>
              </a:extLst>
            </p:cNvPr>
            <p:cNvSpPr/>
            <p:nvPr/>
          </p:nvSpPr>
          <p:spPr>
            <a:xfrm>
              <a:off x="6862433" y="5320599"/>
              <a:ext cx="215740" cy="24283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345A7F-FA2B-4521-71F3-BE0B05BC7C4D}"/>
                </a:ext>
              </a:extLst>
            </p:cNvPr>
            <p:cNvSpPr/>
            <p:nvPr/>
          </p:nvSpPr>
          <p:spPr>
            <a:xfrm>
              <a:off x="7708162" y="5312225"/>
              <a:ext cx="215740" cy="24283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D155DC-7C4C-9145-A304-B1FAB4CBA7DA}"/>
                </a:ext>
              </a:extLst>
            </p:cNvPr>
            <p:cNvCxnSpPr>
              <a:stCxn id="14" idx="2"/>
              <a:endCxn id="20" idx="0"/>
            </p:cNvCxnSpPr>
            <p:nvPr/>
          </p:nvCxnSpPr>
          <p:spPr>
            <a:xfrm flipH="1">
              <a:off x="6970303" y="4896706"/>
              <a:ext cx="423221" cy="42389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6658E67-8B8C-3A43-F4B6-76CA76D3F897}"/>
                </a:ext>
              </a:extLst>
            </p:cNvPr>
            <p:cNvCxnSpPr>
              <a:stCxn id="14" idx="2"/>
              <a:endCxn id="21" idx="0"/>
            </p:cNvCxnSpPr>
            <p:nvPr/>
          </p:nvCxnSpPr>
          <p:spPr>
            <a:xfrm>
              <a:off x="7393524" y="4896706"/>
              <a:ext cx="422508" cy="41551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85CE55-9570-7024-4284-6C6B18EAC94B}"/>
                </a:ext>
              </a:extLst>
            </p:cNvPr>
            <p:cNvSpPr/>
            <p:nvPr/>
          </p:nvSpPr>
          <p:spPr>
            <a:xfrm>
              <a:off x="6375896" y="4910353"/>
              <a:ext cx="714610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ETRICS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26D8418-CC95-675B-A8FB-D7CB60A0C52E}"/>
                </a:ext>
              </a:extLst>
            </p:cNvPr>
            <p:cNvSpPr/>
            <p:nvPr/>
          </p:nvSpPr>
          <p:spPr>
            <a:xfrm>
              <a:off x="7728940" y="4912029"/>
              <a:ext cx="403377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641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E2E997-4B0E-64FC-8040-88A9AD88C0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Generalized Prefix Tree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Arbitrary data types</a:t>
            </a:r>
            <a:r>
              <a:rPr lang="en-US" b="1" dirty="0"/>
              <a:t> </a:t>
            </a:r>
            <a:r>
              <a:rPr lang="en-US" dirty="0"/>
              <a:t>(byte sequences)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Configurable prefix length </a:t>
            </a:r>
            <a:r>
              <a:rPr lang="en-US" b="1" dirty="0">
                <a:solidFill>
                  <a:schemeClr val="accent1"/>
                </a:solidFill>
              </a:rPr>
              <a:t>k’</a:t>
            </a:r>
          </a:p>
          <a:p>
            <a:pPr lvl="1"/>
            <a:r>
              <a:rPr lang="en-US" dirty="0"/>
              <a:t>Node size: </a:t>
            </a:r>
            <a:r>
              <a:rPr lang="en-US" b="1" dirty="0">
                <a:solidFill>
                  <a:schemeClr val="accent1"/>
                </a:solidFill>
              </a:rPr>
              <a:t>s = 2</a:t>
            </a:r>
            <a:r>
              <a:rPr lang="en-US" b="1" baseline="30000" dirty="0">
                <a:solidFill>
                  <a:schemeClr val="accent1"/>
                </a:solidFill>
              </a:rPr>
              <a:t>k’</a:t>
            </a:r>
            <a:r>
              <a:rPr lang="en-US" dirty="0"/>
              <a:t> references</a:t>
            </a:r>
          </a:p>
          <a:p>
            <a:pPr lvl="1"/>
            <a:r>
              <a:rPr lang="de-DE" dirty="0"/>
              <a:t>Fixed maximum </a:t>
            </a:r>
            <a:r>
              <a:rPr lang="de-DE" dirty="0" err="1"/>
              <a:t>height</a:t>
            </a:r>
            <a:r>
              <a:rPr lang="de-DE" dirty="0"/>
              <a:t> </a:t>
            </a:r>
            <a:r>
              <a:rPr lang="de-DE" b="1" dirty="0">
                <a:solidFill>
                  <a:schemeClr val="accent1"/>
                </a:solidFill>
              </a:rPr>
              <a:t>h = k/k‘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Secondary index structure</a:t>
            </a:r>
          </a:p>
          <a:p>
            <a:r>
              <a:rPr lang="en-US" dirty="0"/>
              <a:t>Characteristics</a:t>
            </a:r>
            <a:endParaRPr lang="de-DE" dirty="0"/>
          </a:p>
          <a:p>
            <a:pPr lvl="1"/>
            <a:r>
              <a:rPr lang="de-DE" dirty="0" err="1"/>
              <a:t>Partitioned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Order-</a:t>
            </a:r>
            <a:r>
              <a:rPr lang="de-DE" b="1" dirty="0" err="1">
                <a:solidFill>
                  <a:srgbClr val="7889FB"/>
                </a:solidFill>
              </a:rPr>
              <a:t>preserving</a:t>
            </a:r>
            <a:r>
              <a:rPr lang="de-DE" b="1" dirty="0">
                <a:solidFill>
                  <a:srgbClr val="7889FB"/>
                </a:solidFill>
              </a:rPr>
              <a:t> </a:t>
            </a:r>
            <a:r>
              <a:rPr lang="de-DE" dirty="0"/>
              <a:t>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scans</a:t>
            </a:r>
            <a:r>
              <a:rPr lang="de-DE" dirty="0"/>
              <a:t>)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Update-</a:t>
            </a:r>
            <a:r>
              <a:rPr lang="de-DE" b="1" dirty="0" err="1">
                <a:solidFill>
                  <a:srgbClr val="7889FB"/>
                </a:solidFill>
              </a:rPr>
              <a:t>friendly</a:t>
            </a:r>
            <a:endParaRPr lang="de-DE" b="1" dirty="0">
              <a:solidFill>
                <a:srgbClr val="7889FB"/>
              </a:solidFill>
            </a:endParaRPr>
          </a:p>
          <a:p>
            <a:r>
              <a:rPr lang="de-DE" dirty="0"/>
              <a:t>Properties</a:t>
            </a:r>
          </a:p>
          <a:p>
            <a:pPr lvl="1"/>
            <a:r>
              <a:rPr lang="de-DE" b="1" dirty="0" err="1">
                <a:solidFill>
                  <a:schemeClr val="accent1"/>
                </a:solidFill>
              </a:rPr>
              <a:t>Deterministic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paths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r>
              <a:rPr lang="de-DE" dirty="0" err="1"/>
              <a:t>Worst-case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O(h)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1783-1FFD-3F60-B37D-BF890F3E1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Generalized Prefix Tree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00F51-DDE5-27DE-98F4-210BA3BBD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98" y="1846782"/>
            <a:ext cx="5084406" cy="3742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D7190-34C1-CACD-B3EF-186F4D4AA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767" y="1850326"/>
            <a:ext cx="5087086" cy="37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C2D17-C74E-9783-1AC1-52E44ABDC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164" y="1847762"/>
            <a:ext cx="5087086" cy="374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122FE7-9CA3-ADBF-1419-7E13F6927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967" y="1846237"/>
            <a:ext cx="5087086" cy="374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7B46B3-CD72-5D56-23B3-A858E1882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967" y="1842928"/>
            <a:ext cx="5087086" cy="374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D1B2F3-E60C-3000-FE3C-5890D34AC035}"/>
              </a:ext>
            </a:extLst>
          </p:cNvPr>
          <p:cNvSpPr txBox="1"/>
          <p:nvPr/>
        </p:nvSpPr>
        <p:spPr>
          <a:xfrm>
            <a:off x="8528517" y="1918951"/>
            <a:ext cx="1692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= 16</a:t>
            </a:r>
          </a:p>
          <a:p>
            <a:pPr algn="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k’ =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C679DD-2736-78C7-91A5-BEBE8D6C0BBB}"/>
              </a:ext>
            </a:extLst>
          </p:cNvPr>
          <p:cNvSpPr txBox="1"/>
          <p:nvPr/>
        </p:nvSpPr>
        <p:spPr>
          <a:xfrm>
            <a:off x="8919185" y="4305513"/>
            <a:ext cx="2553093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Bypass array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Adaptive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trie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expansion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preallocation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pointers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68812-698B-2F0E-FEDE-96411772FBC8}"/>
              </a:ext>
            </a:extLst>
          </p:cNvPr>
          <p:cNvSpPr/>
          <p:nvPr/>
        </p:nvSpPr>
        <p:spPr>
          <a:xfrm>
            <a:off x="8376117" y="1691186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B0AB7E-E0F9-F594-B637-F7193AD06D97}"/>
              </a:ext>
            </a:extLst>
          </p:cNvPr>
          <p:cNvSpPr/>
          <p:nvPr/>
        </p:nvSpPr>
        <p:spPr>
          <a:xfrm>
            <a:off x="8837389" y="1691185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2895EE-197C-565F-E9AB-676A07159B9F}"/>
              </a:ext>
            </a:extLst>
          </p:cNvPr>
          <p:cNvSpPr/>
          <p:nvPr/>
        </p:nvSpPr>
        <p:spPr>
          <a:xfrm>
            <a:off x="9298661" y="1691187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</a:t>
            </a:r>
            <a:endParaRPr lang="en-US" sz="14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D274-8418-DD1B-34EF-BBAFB8CAE64D}"/>
              </a:ext>
            </a:extLst>
          </p:cNvPr>
          <p:cNvSpPr/>
          <p:nvPr/>
        </p:nvSpPr>
        <p:spPr>
          <a:xfrm>
            <a:off x="9759933" y="1691186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F9D2C1-A5CE-95F4-8E7E-F35FA3E27D4C}"/>
              </a:ext>
            </a:extLst>
          </p:cNvPr>
          <p:cNvSpPr txBox="1"/>
          <p:nvPr/>
        </p:nvSpPr>
        <p:spPr>
          <a:xfrm>
            <a:off x="8376117" y="1309350"/>
            <a:ext cx="19917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,value4)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99C492-052C-5E0F-EB40-ADD248109B56}"/>
              </a:ext>
            </a:extLst>
          </p:cNvPr>
          <p:cNvSpPr/>
          <p:nvPr/>
        </p:nvSpPr>
        <p:spPr>
          <a:xfrm>
            <a:off x="8379227" y="1694294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50E824-301E-4DE6-80AE-EFF15B39956A}"/>
              </a:ext>
            </a:extLst>
          </p:cNvPr>
          <p:cNvSpPr/>
          <p:nvPr/>
        </p:nvSpPr>
        <p:spPr>
          <a:xfrm>
            <a:off x="8840499" y="1694293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D7B15D-86D2-1B1F-11A3-F8D682E3E79F}"/>
              </a:ext>
            </a:extLst>
          </p:cNvPr>
          <p:cNvSpPr/>
          <p:nvPr/>
        </p:nvSpPr>
        <p:spPr>
          <a:xfrm>
            <a:off x="9301771" y="1694295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</a:t>
            </a:r>
            <a:endParaRPr lang="en-US" sz="14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6018BD-1755-FC0F-6F89-9C71AFDF0D92}"/>
              </a:ext>
            </a:extLst>
          </p:cNvPr>
          <p:cNvSpPr/>
          <p:nvPr/>
        </p:nvSpPr>
        <p:spPr>
          <a:xfrm>
            <a:off x="9763043" y="1694294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1011</a:t>
            </a:r>
          </a:p>
        </p:txBody>
      </p:sp>
      <p:sp>
        <p:nvSpPr>
          <p:cNvPr id="20" name="Textfeld 16">
            <a:extLst>
              <a:ext uri="{FF2B5EF4-FFF2-40B4-BE49-F238E27FC236}">
                <a16:creationId xmlns:a16="http://schemas.microsoft.com/office/drawing/2014/main" id="{4F54EFEF-5B68-AE5E-2E9F-653F4BA6E366}"/>
              </a:ext>
            </a:extLst>
          </p:cNvPr>
          <p:cNvSpPr txBox="1"/>
          <p:nvPr/>
        </p:nvSpPr>
        <p:spPr>
          <a:xfrm>
            <a:off x="10117053" y="266206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Node size (k’=4): 128B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64B</a:t>
            </a:r>
            <a:endParaRPr kumimoji="0" lang="de-DE" sz="1600" b="1" i="0" u="none" strike="noStrike" kern="1200" cap="none" spc="0" normalizeH="0" baseline="0" noProof="0" dirty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9C15357-F36D-0C17-E3DC-46D9C46C6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2280" y="410582"/>
            <a:ext cx="42406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7C690E-B83E-A6E1-FCEC-51802BC8FC68}"/>
              </a:ext>
            </a:extLst>
          </p:cNvPr>
          <p:cNvSpPr txBox="1"/>
          <p:nvPr/>
        </p:nvSpPr>
        <p:spPr>
          <a:xfrm>
            <a:off x="6095999" y="348776"/>
            <a:ext cx="379912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 Efficient In-Memory Indexing with Generalized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Prefix Trees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807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CECBF3-9E75-023D-7255-179F128E6D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and Overview</a:t>
            </a:r>
          </a:p>
          <a:p>
            <a:pPr lvl="1"/>
            <a:r>
              <a:rPr lang="en-US" dirty="0"/>
              <a:t>Small </a:t>
            </a:r>
            <a:r>
              <a:rPr lang="en-US" dirty="0" err="1"/>
              <a:t>trie</a:t>
            </a:r>
            <a:r>
              <a:rPr lang="en-US" dirty="0"/>
              <a:t> height/high fan-out, but with low space overhead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Prefix k’=8 </a:t>
            </a:r>
            <a:r>
              <a:rPr lang="en-US" dirty="0">
                <a:sym typeface="Wingdings" panose="05000000000000000000" pitchFamily="2" charset="2"/>
              </a:rPr>
              <a:t> 256 children</a:t>
            </a:r>
            <a:endParaRPr lang="en-US" dirty="0"/>
          </a:p>
          <a:p>
            <a:pPr lvl="1"/>
            <a:r>
              <a:rPr lang="en-US" dirty="0"/>
              <a:t>Adaptive nodes 4, 16, 48, 256 entries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Lazy expansion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path compression</a:t>
            </a:r>
          </a:p>
          <a:p>
            <a:pPr lvl="2"/>
            <a:endParaRPr lang="en-US" sz="1200" dirty="0"/>
          </a:p>
          <a:p>
            <a:r>
              <a:rPr lang="en-US" dirty="0"/>
              <a:t>Node Types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CC8FF-60E6-EF43-08D3-42CE1F74D6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Adaptive Radix 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E1F80-B44A-DB5B-3310-A415060F0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285" y="396545"/>
            <a:ext cx="49577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6E3318-0B69-E4F8-EC23-B737AAC57DA7}"/>
              </a:ext>
            </a:extLst>
          </p:cNvPr>
          <p:cNvSpPr txBox="1"/>
          <p:nvPr/>
        </p:nvSpPr>
        <p:spPr>
          <a:xfrm>
            <a:off x="6313697" y="337205"/>
            <a:ext cx="35353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The adaptive radix tree: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ARTful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Indexing for Main-Memory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7CEE8E-7CCA-F970-67DF-CC318727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915" y="1324214"/>
            <a:ext cx="3808893" cy="2143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67D4E5-B010-4163-0135-C0EE3A5E0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484" y="3714640"/>
            <a:ext cx="3648853" cy="2080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A6B5A6-7261-4A6C-0828-9DE36B41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610" y="3706744"/>
            <a:ext cx="4030324" cy="20885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F6B694-DE77-9AB9-5E78-4ECFD8DFF685}"/>
              </a:ext>
            </a:extLst>
          </p:cNvPr>
          <p:cNvSpPr txBox="1"/>
          <p:nvPr/>
        </p:nvSpPr>
        <p:spPr>
          <a:xfrm>
            <a:off x="2527295" y="3064787"/>
            <a:ext cx="19011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Linear/binary search for keys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77279-A434-D31D-BFCD-4B5A6FC4B912}"/>
              </a:ext>
            </a:extLst>
          </p:cNvPr>
          <p:cNvSpPr txBox="1"/>
          <p:nvPr/>
        </p:nvSpPr>
        <p:spPr>
          <a:xfrm>
            <a:off x="5489618" y="3064787"/>
            <a:ext cx="237643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 element arrays of indexes / child pointers</a:t>
            </a:r>
          </a:p>
        </p:txBody>
      </p:sp>
    </p:spTree>
    <p:extLst>
      <p:ext uri="{BB962C8B-B14F-4D97-AF65-F5344CB8AC3E}">
        <p14:creationId xmlns:p14="http://schemas.microsoft.com/office/powerpoint/2010/main" val="28895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7B079-2AC1-75BB-FD6F-1EEF7A668F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Hybrid Prefix Trees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1FDB8AC-176A-8405-81A1-4FD2AFDBDF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426825"/>
              </p:ext>
            </p:extLst>
          </p:nvPr>
        </p:nvGraphicFramePr>
        <p:xfrm>
          <a:off x="548603" y="1268964"/>
          <a:ext cx="9917481" cy="4079240"/>
        </p:xfrm>
        <a:graphic>
          <a:graphicData uri="http://schemas.openxmlformats.org/drawingml/2006/table">
            <a:tbl>
              <a:tblPr firstRow="1" bandRow="1"/>
              <a:tblGrid>
                <a:gridCol w="2538842">
                  <a:extLst>
                    <a:ext uri="{9D8B030D-6E8A-4147-A177-3AD203B41FA5}">
                      <a16:colId xmlns:a16="http://schemas.microsoft.com/office/drawing/2014/main" val="473134927"/>
                    </a:ext>
                  </a:extLst>
                </a:gridCol>
                <a:gridCol w="1150334">
                  <a:extLst>
                    <a:ext uri="{9D8B030D-6E8A-4147-A177-3AD203B41FA5}">
                      <a16:colId xmlns:a16="http://schemas.microsoft.com/office/drawing/2014/main" val="1764590631"/>
                    </a:ext>
                  </a:extLst>
                </a:gridCol>
                <a:gridCol w="1028192">
                  <a:extLst>
                    <a:ext uri="{9D8B030D-6E8A-4147-A177-3AD203B41FA5}">
                      <a16:colId xmlns:a16="http://schemas.microsoft.com/office/drawing/2014/main" val="81857753"/>
                    </a:ext>
                  </a:extLst>
                </a:gridCol>
                <a:gridCol w="1137573">
                  <a:extLst>
                    <a:ext uri="{9D8B030D-6E8A-4147-A177-3AD203B41FA5}">
                      <a16:colId xmlns:a16="http://schemas.microsoft.com/office/drawing/2014/main" val="704093936"/>
                    </a:ext>
                  </a:extLst>
                </a:gridCol>
                <a:gridCol w="1039130">
                  <a:extLst>
                    <a:ext uri="{9D8B030D-6E8A-4147-A177-3AD203B41FA5}">
                      <a16:colId xmlns:a16="http://schemas.microsoft.com/office/drawing/2014/main" val="1200553653"/>
                    </a:ext>
                  </a:extLst>
                </a:gridCol>
                <a:gridCol w="995377">
                  <a:extLst>
                    <a:ext uri="{9D8B030D-6E8A-4147-A177-3AD203B41FA5}">
                      <a16:colId xmlns:a16="http://schemas.microsoft.com/office/drawing/2014/main" val="1630529546"/>
                    </a:ext>
                  </a:extLst>
                </a:gridCol>
                <a:gridCol w="995377">
                  <a:extLst>
                    <a:ext uri="{9D8B030D-6E8A-4147-A177-3AD203B41FA5}">
                      <a16:colId xmlns:a16="http://schemas.microsoft.com/office/drawing/2014/main" val="266018752"/>
                    </a:ext>
                  </a:extLst>
                </a:gridCol>
                <a:gridCol w="1032656">
                  <a:extLst>
                    <a:ext uri="{9D8B030D-6E8A-4147-A177-3AD203B41FA5}">
                      <a16:colId xmlns:a16="http://schemas.microsoft.com/office/drawing/2014/main" val="40885603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B-Tree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CSB-Tree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Hash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T-Tree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Skip List</a:t>
                      </a:r>
                    </a:p>
                  </a:txBody>
                  <a:tcPr marL="110642" marR="1106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9823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Prefix Hash</a:t>
                      </a:r>
                      <a:r>
                        <a:rPr lang="en-US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Tree ’70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73742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Prefix B-Tree ’77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48652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Ternary Search Tree ’97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33875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Partial Keys ’01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4575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Burst-</a:t>
                      </a:r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Trie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’02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9594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HAT-</a:t>
                      </a:r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Trie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’07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23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-Tree ’09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8987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CS-Prefix</a:t>
                      </a:r>
                      <a:r>
                        <a:rPr lang="en-US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Tree ’09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10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SkipTrie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’13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94643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’18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73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7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Access Methods</a:t>
            </a:r>
          </a:p>
          <a:p>
            <a:r>
              <a:rPr lang="en-US" dirty="0"/>
              <a:t>Index Structures</a:t>
            </a:r>
          </a:p>
          <a:p>
            <a:r>
              <a:rPr lang="en-US" dirty="0"/>
              <a:t>Learned Indexing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71A786CE-E869-43FB-075D-5F3E8118FEB5}"/>
              </a:ext>
            </a:extLst>
          </p:cNvPr>
          <p:cNvSpPr/>
          <p:nvPr/>
        </p:nvSpPr>
        <p:spPr>
          <a:xfrm>
            <a:off x="5110522" y="1309306"/>
            <a:ext cx="257544" cy="1132682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48521E-C04A-890B-747C-D0811D6A23AE}"/>
              </a:ext>
            </a:extLst>
          </p:cNvPr>
          <p:cNvSpPr txBox="1"/>
          <p:nvPr/>
        </p:nvSpPr>
        <p:spPr>
          <a:xfrm>
            <a:off x="6465346" y="1552481"/>
            <a:ext cx="28277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implement your own custom Index Structure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E298D3-D77D-43DE-194A-B36B4D6D54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LSM Overview</a:t>
            </a:r>
          </a:p>
          <a:p>
            <a:pPr lvl="1"/>
            <a:r>
              <a:rPr lang="en-US" dirty="0"/>
              <a:t>Many KV-stores rely on LSM-trees as their storage engine </a:t>
            </a:r>
            <a:br>
              <a:rPr lang="en-US" dirty="0"/>
            </a:br>
            <a:r>
              <a:rPr lang="en-US" dirty="0"/>
              <a:t>(e.g., </a:t>
            </a:r>
            <a:r>
              <a:rPr lang="en-US" b="1" dirty="0" err="1">
                <a:solidFill>
                  <a:srgbClr val="7889FB"/>
                </a:solidFill>
              </a:rPr>
              <a:t>BigTable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DynamoDB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LevelDB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Riak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RocksDB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Cassandra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HBase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Approach: </a:t>
            </a:r>
            <a:r>
              <a:rPr lang="en-US" dirty="0"/>
              <a:t>Buffers writes in memory, flushes data as sorted runs to storage, </a:t>
            </a:r>
            <a:br>
              <a:rPr lang="en-US" dirty="0"/>
            </a:br>
            <a:r>
              <a:rPr lang="en-US" dirty="0"/>
              <a:t>merges runs into larger runs of next level (compaction)</a:t>
            </a:r>
          </a:p>
          <a:p>
            <a:pPr lvl="2"/>
            <a:endParaRPr lang="en-US" sz="700" dirty="0"/>
          </a:p>
          <a:p>
            <a:r>
              <a:rPr lang="en-US" dirty="0"/>
              <a:t>LSM System Architecture </a:t>
            </a:r>
          </a:p>
          <a:p>
            <a:pPr lvl="1"/>
            <a:r>
              <a:rPr lang="en-US" dirty="0"/>
              <a:t>Writes in C0</a:t>
            </a:r>
          </a:p>
          <a:p>
            <a:pPr lvl="1"/>
            <a:r>
              <a:rPr lang="en-US" dirty="0"/>
              <a:t>Reads against C0 and C1 </a:t>
            </a:r>
            <a:br>
              <a:rPr lang="en-US" dirty="0"/>
            </a:br>
            <a:r>
              <a:rPr lang="en-US" dirty="0"/>
              <a:t>(w/ buffer for C1)</a:t>
            </a:r>
          </a:p>
          <a:p>
            <a:pPr lvl="1"/>
            <a:r>
              <a:rPr lang="en-US" dirty="0"/>
              <a:t>Compaction </a:t>
            </a:r>
            <a:br>
              <a:rPr lang="en-US" dirty="0"/>
            </a:br>
            <a:r>
              <a:rPr lang="en-US" dirty="0"/>
              <a:t>(rolling merge): </a:t>
            </a:r>
            <a:br>
              <a:rPr lang="en-US" dirty="0"/>
            </a:br>
            <a:r>
              <a:rPr lang="en-US" dirty="0"/>
              <a:t>sort, merge, incl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deduplication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E0287-F7A9-909D-5779-50068B5605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Log-structured Merge Trees (LSM)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E02F54-EE56-4514-EB24-8B8FC2513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142" y="40513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15ADEA-A1CA-9E65-BB1F-E441709E7D9C}"/>
              </a:ext>
            </a:extLst>
          </p:cNvPr>
          <p:cNvSpPr txBox="1"/>
          <p:nvPr/>
        </p:nvSpPr>
        <p:spPr>
          <a:xfrm>
            <a:off x="6325496" y="344942"/>
            <a:ext cx="34987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[Patrick E. O'Neil, Edward Cheng, Dieter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Gawlick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Elizabeth J. O'Neil: The Log-Structured Merge-Tree (LSM-Tree).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0A8A859-01D8-8998-E31E-88C478446295}"/>
              </a:ext>
            </a:extLst>
          </p:cNvPr>
          <p:cNvSpPr/>
          <p:nvPr/>
        </p:nvSpPr>
        <p:spPr>
          <a:xfrm>
            <a:off x="5623144" y="3076892"/>
            <a:ext cx="1293779" cy="76848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0DF28-6FB2-4D53-8D04-3FBB09DB8CAE}"/>
              </a:ext>
            </a:extLst>
          </p:cNvPr>
          <p:cNvSpPr txBox="1"/>
          <p:nvPr/>
        </p:nvSpPr>
        <p:spPr>
          <a:xfrm>
            <a:off x="4301402" y="3241890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writes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0F2BE9-B730-6FCE-F840-BBE9AB6F3EC8}"/>
              </a:ext>
            </a:extLst>
          </p:cNvPr>
          <p:cNvCxnSpPr>
            <a:stCxn id="7" idx="3"/>
          </p:cNvCxnSpPr>
          <p:nvPr/>
        </p:nvCxnSpPr>
        <p:spPr>
          <a:xfrm>
            <a:off x="5085243" y="3380390"/>
            <a:ext cx="37253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F28BD7-9E29-14D1-44FE-C98607F75C31}"/>
              </a:ext>
            </a:extLst>
          </p:cNvPr>
          <p:cNvCxnSpPr/>
          <p:nvPr/>
        </p:nvCxnSpPr>
        <p:spPr>
          <a:xfrm>
            <a:off x="4679561" y="4010747"/>
            <a:ext cx="484437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9B39EE-0C97-B734-F657-066D54A565DD}"/>
              </a:ext>
            </a:extLst>
          </p:cNvPr>
          <p:cNvSpPr txBox="1"/>
          <p:nvPr/>
        </p:nvSpPr>
        <p:spPr>
          <a:xfrm>
            <a:off x="7957782" y="2999070"/>
            <a:ext cx="176070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in-memory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buffer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capacity 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B986D2-33EA-44F4-BAF7-2C45FEF1ED0C}"/>
              </a:ext>
            </a:extLst>
          </p:cNvPr>
          <p:cNvSpPr txBox="1"/>
          <p:nvPr/>
        </p:nvSpPr>
        <p:spPr>
          <a:xfrm>
            <a:off x="8295007" y="4659259"/>
            <a:ext cx="122568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on-disk storage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88B867-DEE4-8B62-4C68-B4349FAE723F}"/>
              </a:ext>
            </a:extLst>
          </p:cNvPr>
          <p:cNvSpPr/>
          <p:nvPr/>
        </p:nvSpPr>
        <p:spPr>
          <a:xfrm>
            <a:off x="4699015" y="5178069"/>
            <a:ext cx="3424138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694E14-D5C7-09D3-D7A7-32794794722F}"/>
              </a:ext>
            </a:extLst>
          </p:cNvPr>
          <p:cNvSpPr txBox="1"/>
          <p:nvPr/>
        </p:nvSpPr>
        <p:spPr>
          <a:xfrm>
            <a:off x="4307887" y="3511023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reads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79B00A-2760-7AA3-E3EF-FFBA9B213EBD}"/>
              </a:ext>
            </a:extLst>
          </p:cNvPr>
          <p:cNvCxnSpPr>
            <a:stCxn id="13" idx="3"/>
          </p:cNvCxnSpPr>
          <p:nvPr/>
        </p:nvCxnSpPr>
        <p:spPr>
          <a:xfrm>
            <a:off x="5091728" y="3649523"/>
            <a:ext cx="37253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357912-E4A4-4A6D-D7F5-38BF986ACEDB}"/>
              </a:ext>
            </a:extLst>
          </p:cNvPr>
          <p:cNvCxnSpPr>
            <a:stCxn id="13" idx="3"/>
          </p:cNvCxnSpPr>
          <p:nvPr/>
        </p:nvCxnSpPr>
        <p:spPr>
          <a:xfrm>
            <a:off x="5091728" y="3649523"/>
            <a:ext cx="366046" cy="604416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E80B050-A933-9019-C33B-E67F48C42522}"/>
              </a:ext>
            </a:extLst>
          </p:cNvPr>
          <p:cNvSpPr/>
          <p:nvPr/>
        </p:nvSpPr>
        <p:spPr>
          <a:xfrm>
            <a:off x="4705499" y="4484158"/>
            <a:ext cx="2668624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3C9A45-B88B-0F32-52AC-C8ECEF3961E3}"/>
              </a:ext>
            </a:extLst>
          </p:cNvPr>
          <p:cNvCxnSpPr>
            <a:stCxn id="16" idx="2"/>
            <a:endCxn id="12" idx="0"/>
          </p:cNvCxnSpPr>
          <p:nvPr/>
        </p:nvCxnSpPr>
        <p:spPr>
          <a:xfrm>
            <a:off x="6039811" y="4805171"/>
            <a:ext cx="371273" cy="372898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D0E697-40A5-55FA-43A0-BBA672C4AD7A}"/>
              </a:ext>
            </a:extLst>
          </p:cNvPr>
          <p:cNvCxnSpPr>
            <a:stCxn id="6" idx="3"/>
            <a:endCxn id="12" idx="0"/>
          </p:cNvCxnSpPr>
          <p:nvPr/>
        </p:nvCxnSpPr>
        <p:spPr>
          <a:xfrm>
            <a:off x="6270034" y="3845377"/>
            <a:ext cx="141050" cy="1332692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623B10-E036-4B5C-8FDD-5BAB03B686D2}"/>
              </a:ext>
            </a:extLst>
          </p:cNvPr>
          <p:cNvSpPr txBox="1"/>
          <p:nvPr/>
        </p:nvSpPr>
        <p:spPr>
          <a:xfrm>
            <a:off x="6323534" y="4088569"/>
            <a:ext cx="15466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compaction</a:t>
            </a:r>
          </a:p>
        </p:txBody>
      </p:sp>
    </p:spTree>
    <p:extLst>
      <p:ext uri="{BB962C8B-B14F-4D97-AF65-F5344CB8AC3E}">
        <p14:creationId xmlns:p14="http://schemas.microsoft.com/office/powerpoint/2010/main" val="172438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 animBg="1"/>
      <p:bldP spid="13" grpId="0"/>
      <p:bldP spid="16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9452D5-CCE8-E8B3-D64D-3622637EA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Many use cases for applying cheap pre-filters</a:t>
            </a:r>
          </a:p>
          <a:p>
            <a:pPr lvl="1"/>
            <a:r>
              <a:rPr lang="en-US" b="1" dirty="0"/>
              <a:t>Requirement: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no false negatives</a:t>
            </a:r>
            <a:r>
              <a:rPr lang="en-US" dirty="0"/>
              <a:t>, small number of false positives (FP)</a:t>
            </a:r>
          </a:p>
          <a:p>
            <a:pPr lvl="2"/>
            <a:endParaRPr lang="en-US" sz="1000" dirty="0"/>
          </a:p>
          <a:p>
            <a:r>
              <a:rPr lang="en-US" dirty="0"/>
              <a:t>#1 Bloom Filter</a:t>
            </a:r>
          </a:p>
          <a:p>
            <a:pPr lvl="1"/>
            <a:r>
              <a:rPr lang="en-US" dirty="0"/>
              <a:t>Array X of m bits, initialized w/ zeros</a:t>
            </a:r>
          </a:p>
          <a:p>
            <a:pPr lvl="1"/>
            <a:r>
              <a:rPr lang="en-US" dirty="0"/>
              <a:t>k different hash functions applied on each key</a:t>
            </a:r>
          </a:p>
          <a:p>
            <a:pPr lvl="1"/>
            <a:r>
              <a:rPr lang="en-US" b="1" dirty="0"/>
              <a:t>Insert:</a:t>
            </a:r>
            <a:r>
              <a:rPr lang="en-US" dirty="0"/>
              <a:t> k x h</a:t>
            </a:r>
            <a:r>
              <a:rPr lang="en-US" baseline="-25000" dirty="0"/>
              <a:t>i</a:t>
            </a:r>
            <a:r>
              <a:rPr lang="en-US" dirty="0"/>
              <a:t>(key), set all hashed positions to 1</a:t>
            </a:r>
          </a:p>
          <a:p>
            <a:pPr lvl="1"/>
            <a:r>
              <a:rPr lang="en-US" b="1" dirty="0"/>
              <a:t>Query:</a:t>
            </a:r>
            <a:r>
              <a:rPr lang="en-US" dirty="0"/>
              <a:t> k x h</a:t>
            </a:r>
            <a:r>
              <a:rPr lang="en-US" baseline="-25000" dirty="0"/>
              <a:t>i</a:t>
            </a:r>
            <a:r>
              <a:rPr lang="en-US" dirty="0"/>
              <a:t>(key), return (sum(X[h</a:t>
            </a:r>
            <a:r>
              <a:rPr lang="en-US" baseline="-25000" dirty="0"/>
              <a:t>i</a:t>
            </a:r>
            <a:r>
              <a:rPr lang="en-US" dirty="0"/>
              <a:t>(key)])==k)</a:t>
            </a:r>
          </a:p>
          <a:p>
            <a:pPr lvl="2"/>
            <a:endParaRPr lang="en-US" sz="1000" dirty="0"/>
          </a:p>
          <a:p>
            <a:r>
              <a:rPr lang="en-US" dirty="0"/>
              <a:t>#2 Cuckoo Filter</a:t>
            </a:r>
          </a:p>
          <a:p>
            <a:pPr lvl="1"/>
            <a:r>
              <a:rPr lang="en-US" dirty="0"/>
              <a:t>Cuckoo hash table with key signatures</a:t>
            </a:r>
          </a:p>
          <a:p>
            <a:pPr lvl="1"/>
            <a:r>
              <a:rPr lang="en-US" dirty="0"/>
              <a:t>2 hash functions w/ displacements</a:t>
            </a:r>
          </a:p>
          <a:p>
            <a:pPr lvl="1"/>
            <a:r>
              <a:rPr lang="en-US" dirty="0"/>
              <a:t>Allows deletes, duplicates, smaller FP rate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651EC-4D68-DFF9-F048-201453B1BA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Probabilistic Set Containment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A04E3D-F1F2-EE13-E0F7-1EED97485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42931"/>
              </p:ext>
            </p:extLst>
          </p:nvPr>
        </p:nvGraphicFramePr>
        <p:xfrm>
          <a:off x="6199285" y="3357372"/>
          <a:ext cx="1853064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844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68F31A5-7FA3-124F-4CC9-875C3E1DE1B0}"/>
              </a:ext>
            </a:extLst>
          </p:cNvPr>
          <p:cNvGrpSpPr/>
          <p:nvPr/>
        </p:nvGrpSpPr>
        <p:grpSpPr>
          <a:xfrm>
            <a:off x="6549528" y="2532893"/>
            <a:ext cx="1529022" cy="824479"/>
            <a:chOff x="7447504" y="1225899"/>
            <a:chExt cx="1529022" cy="82447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3C3CDDF-92A3-F4BC-66A4-D2FBA5A7D047}"/>
                </a:ext>
              </a:extLst>
            </p:cNvPr>
            <p:cNvCxnSpPr/>
            <p:nvPr/>
          </p:nvCxnSpPr>
          <p:spPr>
            <a:xfrm flipH="1">
              <a:off x="7867859" y="1597688"/>
              <a:ext cx="190919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123D253-5E6B-07DC-CDF5-223D8564D9BE}"/>
                </a:ext>
              </a:extLst>
            </p:cNvPr>
            <p:cNvCxnSpPr/>
            <p:nvPr/>
          </p:nvCxnSpPr>
          <p:spPr>
            <a:xfrm>
              <a:off x="8058778" y="1597688"/>
              <a:ext cx="432079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0A18913-60F2-083B-5F0C-35634B0D42A6}"/>
                </a:ext>
              </a:extLst>
            </p:cNvPr>
            <p:cNvCxnSpPr/>
            <p:nvPr/>
          </p:nvCxnSpPr>
          <p:spPr>
            <a:xfrm>
              <a:off x="8058778" y="1597688"/>
              <a:ext cx="773723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F5E8B3-F3D5-486B-99F5-98364AA1EFBE}"/>
                </a:ext>
              </a:extLst>
            </p:cNvPr>
            <p:cNvSpPr txBox="1"/>
            <p:nvPr/>
          </p:nvSpPr>
          <p:spPr>
            <a:xfrm>
              <a:off x="7767376" y="1225899"/>
              <a:ext cx="7938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key=7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3CA7D9-AAD5-67E0-DFE1-2BA9E9E9A347}"/>
                </a:ext>
              </a:extLst>
            </p:cNvPr>
            <p:cNvSpPr txBox="1"/>
            <p:nvPr/>
          </p:nvSpPr>
          <p:spPr>
            <a:xfrm>
              <a:off x="7447504" y="1569217"/>
              <a:ext cx="552659" cy="3717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1B690D-257C-693D-2E64-489437858884}"/>
                </a:ext>
              </a:extLst>
            </p:cNvPr>
            <p:cNvSpPr txBox="1"/>
            <p:nvPr/>
          </p:nvSpPr>
          <p:spPr>
            <a:xfrm>
              <a:off x="8423867" y="1540747"/>
              <a:ext cx="552659" cy="3717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h3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CCECCA6-4943-CECC-4DE0-B6987FD38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466" y="2132915"/>
            <a:ext cx="2891475" cy="2585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EEE6F6-7043-970C-9BCE-4ABC8FB67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126" y="489457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3B1ED5-4D44-3644-7D6C-6A070F648003}"/>
              </a:ext>
            </a:extLst>
          </p:cNvPr>
          <p:cNvSpPr txBox="1"/>
          <p:nvPr/>
        </p:nvSpPr>
        <p:spPr>
          <a:xfrm>
            <a:off x="6768992" y="4823626"/>
            <a:ext cx="42303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[Harald Lang, Thomas Neumann,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Performance-Optimal Filtering: Bloom overtakes Cuckoo at High-Throughput.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12(5),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096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Learned Indexing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58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E6CADCA-FD06-3D5A-AAB8-C49D5A914F52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11008-6B6B-1DA9-9D6C-A5420817B8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Core Idea: </a:t>
            </a:r>
            <a:r>
              <a:rPr lang="en-US" b="0" dirty="0"/>
              <a:t>Queries trigger physical </a:t>
            </a:r>
            <a:br>
              <a:rPr lang="en-US" b="0" dirty="0"/>
            </a:br>
            <a:r>
              <a:rPr lang="en-US" b="0" dirty="0"/>
              <a:t>reorganization (partitioning and indexing)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3D00E-F9DD-BA11-F2D9-EDCAFBB345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Database Cracking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16951-E21D-23F4-4FF6-51110F526E72}"/>
              </a:ext>
            </a:extLst>
          </p:cNvPr>
          <p:cNvSpPr txBox="1"/>
          <p:nvPr/>
        </p:nvSpPr>
        <p:spPr>
          <a:xfrm>
            <a:off x="7398665" y="1107420"/>
            <a:ext cx="250204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Database Cracking.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562440-AF4C-8980-999D-FEE67A867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776" y="1165418"/>
            <a:ext cx="45480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080BAB-94CE-93A1-49E8-26B89A9DD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383" y="420756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5380C-362A-352F-11CF-DC284E99AF46}"/>
              </a:ext>
            </a:extLst>
          </p:cNvPr>
          <p:cNvSpPr txBox="1"/>
          <p:nvPr/>
        </p:nvSpPr>
        <p:spPr>
          <a:xfrm>
            <a:off x="7420913" y="363629"/>
            <a:ext cx="24591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[Pedro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Holanda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Progressive Indexes: Indexing for Interactive Data Analysis.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10" name="Tabelle 6">
            <a:extLst>
              <a:ext uri="{FF2B5EF4-FFF2-40B4-BE49-F238E27FC236}">
                <a16:creationId xmlns:a16="http://schemas.microsoft.com/office/drawing/2014/main" id="{C950AC8C-1959-DB88-0C19-E6006AB52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35774"/>
              </p:ext>
            </p:extLst>
          </p:nvPr>
        </p:nvGraphicFramePr>
        <p:xfrm>
          <a:off x="2230450" y="2555309"/>
          <a:ext cx="83342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Tabelle 7">
            <a:extLst>
              <a:ext uri="{FF2B5EF4-FFF2-40B4-BE49-F238E27FC236}">
                <a16:creationId xmlns:a16="http://schemas.microsoft.com/office/drawing/2014/main" id="{EFC816BE-A2FC-EBA1-3CB0-1AD0CAB7D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092735"/>
              </p:ext>
            </p:extLst>
          </p:nvPr>
        </p:nvGraphicFramePr>
        <p:xfrm>
          <a:off x="4943457" y="2548933"/>
          <a:ext cx="8334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elle 10">
            <a:extLst>
              <a:ext uri="{FF2B5EF4-FFF2-40B4-BE49-F238E27FC236}">
                <a16:creationId xmlns:a16="http://schemas.microsoft.com/office/drawing/2014/main" id="{BCA2D3BF-1610-E406-12A7-6FFCA9BBE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09146"/>
              </p:ext>
            </p:extLst>
          </p:nvPr>
        </p:nvGraphicFramePr>
        <p:xfrm>
          <a:off x="4943457" y="4923225"/>
          <a:ext cx="833422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de-DE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elle 11">
            <a:extLst>
              <a:ext uri="{FF2B5EF4-FFF2-40B4-BE49-F238E27FC236}">
                <a16:creationId xmlns:a16="http://schemas.microsoft.com/office/drawing/2014/main" id="{927DD2DC-BA1D-365C-139D-603D6D1A8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232230"/>
              </p:ext>
            </p:extLst>
          </p:nvPr>
        </p:nvGraphicFramePr>
        <p:xfrm>
          <a:off x="4943457" y="4093269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Objekt 12">
            <a:extLst>
              <a:ext uri="{FF2B5EF4-FFF2-40B4-BE49-F238E27FC236}">
                <a16:creationId xmlns:a16="http://schemas.microsoft.com/office/drawing/2014/main" id="{73DD0CDF-7A21-F77D-AEAB-219DC8678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363700"/>
              </p:ext>
            </p:extLst>
          </p:nvPr>
        </p:nvGraphicFramePr>
        <p:xfrm>
          <a:off x="3328968" y="3549065"/>
          <a:ext cx="14001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228600" progId="Equation.3">
                  <p:embed/>
                </p:oleObj>
              </mc:Choice>
              <mc:Fallback>
                <p:oleObj name="Equation" r:id="rId4" imgW="799920" imgH="22860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68" y="3549065"/>
                        <a:ext cx="14001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eschweifte Klammer rechts 15">
            <a:extLst>
              <a:ext uri="{FF2B5EF4-FFF2-40B4-BE49-F238E27FC236}">
                <a16:creationId xmlns:a16="http://schemas.microsoft.com/office/drawing/2014/main" id="{FEA12FF1-8FFE-9B6A-1BFC-BDDC26C60359}"/>
              </a:ext>
            </a:extLst>
          </p:cNvPr>
          <p:cNvSpPr/>
          <p:nvPr/>
        </p:nvSpPr>
        <p:spPr bwMode="auto">
          <a:xfrm>
            <a:off x="5919755" y="2977561"/>
            <a:ext cx="142876" cy="107157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eschweifte Klammer rechts 16">
            <a:extLst>
              <a:ext uri="{FF2B5EF4-FFF2-40B4-BE49-F238E27FC236}">
                <a16:creationId xmlns:a16="http://schemas.microsoft.com/office/drawing/2014/main" id="{D51D7132-1EE8-0B77-C41F-C39056106DB3}"/>
              </a:ext>
            </a:extLst>
          </p:cNvPr>
          <p:cNvSpPr/>
          <p:nvPr/>
        </p:nvSpPr>
        <p:spPr bwMode="auto">
          <a:xfrm>
            <a:off x="5919755" y="4120569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eschweifte Klammer rechts 17">
            <a:extLst>
              <a:ext uri="{FF2B5EF4-FFF2-40B4-BE49-F238E27FC236}">
                <a16:creationId xmlns:a16="http://schemas.microsoft.com/office/drawing/2014/main" id="{60FBDDB1-835B-CB7C-16D6-8DA669DEA227}"/>
              </a:ext>
            </a:extLst>
          </p:cNvPr>
          <p:cNvSpPr/>
          <p:nvPr/>
        </p:nvSpPr>
        <p:spPr bwMode="auto">
          <a:xfrm>
            <a:off x="5919755" y="4906387"/>
            <a:ext cx="142876" cy="1500198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A4353652-A051-1156-BEA5-9B49F7546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809979"/>
              </p:ext>
            </p:extLst>
          </p:nvPr>
        </p:nvGraphicFramePr>
        <p:xfrm>
          <a:off x="6970733" y="3549067"/>
          <a:ext cx="1444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825480" imgH="228600" progId="Equation.3">
                  <p:embed/>
                </p:oleObj>
              </mc:Choice>
              <mc:Fallback>
                <p:oleObj name="Formel" r:id="rId6" imgW="825480" imgH="228600" progId="Equation.3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33" y="3549067"/>
                        <a:ext cx="14446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>
            <a:extLst>
              <a:ext uri="{FF2B5EF4-FFF2-40B4-BE49-F238E27FC236}">
                <a16:creationId xmlns:a16="http://schemas.microsoft.com/office/drawing/2014/main" id="{4C560E70-FDF4-C9AC-B8A4-91B8EC16D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48162"/>
              </p:ext>
            </p:extLst>
          </p:nvPr>
        </p:nvGraphicFramePr>
        <p:xfrm>
          <a:off x="6205507" y="3334751"/>
          <a:ext cx="4000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228600" imgH="177480" progId="Equation.3">
                  <p:embed/>
                </p:oleObj>
              </mc:Choice>
              <mc:Fallback>
                <p:oleObj name="Formel" r:id="rId8" imgW="228600" imgH="177480" progId="Equation.3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07" y="3334751"/>
                        <a:ext cx="4000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>
            <a:extLst>
              <a:ext uri="{FF2B5EF4-FFF2-40B4-BE49-F238E27FC236}">
                <a16:creationId xmlns:a16="http://schemas.microsoft.com/office/drawing/2014/main" id="{0AE56C72-C460-352A-6BD7-234F0086D9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25493"/>
              </p:ext>
            </p:extLst>
          </p:nvPr>
        </p:nvGraphicFramePr>
        <p:xfrm>
          <a:off x="6194398" y="4309479"/>
          <a:ext cx="4222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241200" imgH="177480" progId="Equation.3">
                  <p:embed/>
                </p:oleObj>
              </mc:Choice>
              <mc:Fallback>
                <p:oleObj name="Formel" r:id="rId10" imgW="241200" imgH="177480" progId="Equation.3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398" y="4309479"/>
                        <a:ext cx="4222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47155899-1708-2F11-5283-B208BCD295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961893"/>
              </p:ext>
            </p:extLst>
          </p:nvPr>
        </p:nvGraphicFramePr>
        <p:xfrm>
          <a:off x="6138836" y="5477879"/>
          <a:ext cx="533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304560" imgH="177480" progId="Equation.3">
                  <p:embed/>
                </p:oleObj>
              </mc:Choice>
              <mc:Fallback>
                <p:oleObj name="Formel" r:id="rId12" imgW="304560" imgH="177480" progId="Equation.3">
                  <p:embed/>
                  <p:pic>
                    <p:nvPicPr>
                      <p:cNvPr id="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36" y="5477879"/>
                        <a:ext cx="533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Tabelle 24">
            <a:extLst>
              <a:ext uri="{FF2B5EF4-FFF2-40B4-BE49-F238E27FC236}">
                <a16:creationId xmlns:a16="http://schemas.microsoft.com/office/drawing/2014/main" id="{9862EBEC-71EC-3491-8CC1-D252314C1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345112"/>
              </p:ext>
            </p:extLst>
          </p:nvPr>
        </p:nvGraphicFramePr>
        <p:xfrm>
          <a:off x="8736049" y="2548933"/>
          <a:ext cx="83342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elle 25">
            <a:extLst>
              <a:ext uri="{FF2B5EF4-FFF2-40B4-BE49-F238E27FC236}">
                <a16:creationId xmlns:a16="http://schemas.microsoft.com/office/drawing/2014/main" id="{4013103D-EC64-F497-D959-D338B4156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885027"/>
              </p:ext>
            </p:extLst>
          </p:nvPr>
        </p:nvGraphicFramePr>
        <p:xfrm>
          <a:off x="8736049" y="3334751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elle 26">
            <a:extLst>
              <a:ext uri="{FF2B5EF4-FFF2-40B4-BE49-F238E27FC236}">
                <a16:creationId xmlns:a16="http://schemas.microsoft.com/office/drawing/2014/main" id="{06637440-DE5E-47EB-ECA0-A357BE4C5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754925"/>
              </p:ext>
            </p:extLst>
          </p:nvPr>
        </p:nvGraphicFramePr>
        <p:xfrm>
          <a:off x="8736049" y="4120569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elle 28">
            <a:extLst>
              <a:ext uri="{FF2B5EF4-FFF2-40B4-BE49-F238E27FC236}">
                <a16:creationId xmlns:a16="http://schemas.microsoft.com/office/drawing/2014/main" id="{56587591-1B0D-38EF-BE9E-CEFEB9B11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50174"/>
              </p:ext>
            </p:extLst>
          </p:nvPr>
        </p:nvGraphicFramePr>
        <p:xfrm>
          <a:off x="8729671" y="5692205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de-DE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Geschweifte Klammer rechts 29">
            <a:extLst>
              <a:ext uri="{FF2B5EF4-FFF2-40B4-BE49-F238E27FC236}">
                <a16:creationId xmlns:a16="http://schemas.microsoft.com/office/drawing/2014/main" id="{6A06EE69-6E52-6750-1329-EB4B9CDC59EB}"/>
              </a:ext>
            </a:extLst>
          </p:cNvPr>
          <p:cNvSpPr/>
          <p:nvPr/>
        </p:nvSpPr>
        <p:spPr bwMode="auto">
          <a:xfrm>
            <a:off x="9736181" y="3334751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Geschweifte Klammer rechts 30">
            <a:extLst>
              <a:ext uri="{FF2B5EF4-FFF2-40B4-BE49-F238E27FC236}">
                <a16:creationId xmlns:a16="http://schemas.microsoft.com/office/drawing/2014/main" id="{606F29F6-C48F-CEFF-F8C9-065B87DABF10}"/>
              </a:ext>
            </a:extLst>
          </p:cNvPr>
          <p:cNvSpPr/>
          <p:nvPr/>
        </p:nvSpPr>
        <p:spPr bwMode="auto">
          <a:xfrm>
            <a:off x="9736181" y="4120569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eschweifte Klammer rechts 31">
            <a:extLst>
              <a:ext uri="{FF2B5EF4-FFF2-40B4-BE49-F238E27FC236}">
                <a16:creationId xmlns:a16="http://schemas.microsoft.com/office/drawing/2014/main" id="{E3D935D2-E98A-9D66-90C1-FCAA7231CF67}"/>
              </a:ext>
            </a:extLst>
          </p:cNvPr>
          <p:cNvSpPr/>
          <p:nvPr/>
        </p:nvSpPr>
        <p:spPr bwMode="auto">
          <a:xfrm>
            <a:off x="9737750" y="4906387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Geschweifte Klammer rechts 32">
            <a:extLst>
              <a:ext uri="{FF2B5EF4-FFF2-40B4-BE49-F238E27FC236}">
                <a16:creationId xmlns:a16="http://schemas.microsoft.com/office/drawing/2014/main" id="{D7F69DC2-78F1-B609-FCF1-97B78EC81A7D}"/>
              </a:ext>
            </a:extLst>
          </p:cNvPr>
          <p:cNvSpPr/>
          <p:nvPr/>
        </p:nvSpPr>
        <p:spPr bwMode="auto">
          <a:xfrm>
            <a:off x="9739851" y="5692205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Geschweifte Klammer rechts 33">
            <a:extLst>
              <a:ext uri="{FF2B5EF4-FFF2-40B4-BE49-F238E27FC236}">
                <a16:creationId xmlns:a16="http://schemas.microsoft.com/office/drawing/2014/main" id="{CF662C79-EABD-9899-0A89-327CA5CC64EA}"/>
              </a:ext>
            </a:extLst>
          </p:cNvPr>
          <p:cNvSpPr/>
          <p:nvPr/>
        </p:nvSpPr>
        <p:spPr bwMode="auto">
          <a:xfrm>
            <a:off x="9736181" y="2906123"/>
            <a:ext cx="142876" cy="35719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1" name="Object 7">
            <a:extLst>
              <a:ext uri="{FF2B5EF4-FFF2-40B4-BE49-F238E27FC236}">
                <a16:creationId xmlns:a16="http://schemas.microsoft.com/office/drawing/2014/main" id="{C459ED27-D02E-8E8B-BC82-3BF5F552C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371347"/>
              </p:ext>
            </p:extLst>
          </p:nvPr>
        </p:nvGraphicFramePr>
        <p:xfrm>
          <a:off x="10006057" y="4309485"/>
          <a:ext cx="4222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4" imgW="241200" imgH="177480" progId="Equation.3">
                  <p:embed/>
                </p:oleObj>
              </mc:Choice>
              <mc:Fallback>
                <p:oleObj name="Formel" r:id="rId14" imgW="241200" imgH="177480" progId="Equation.3">
                  <p:embed/>
                  <p:pic>
                    <p:nvPicPr>
                      <p:cNvPr id="3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6057" y="4309485"/>
                        <a:ext cx="4222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8">
            <a:extLst>
              <a:ext uri="{FF2B5EF4-FFF2-40B4-BE49-F238E27FC236}">
                <a16:creationId xmlns:a16="http://schemas.microsoft.com/office/drawing/2014/main" id="{57D8CB5A-CF9E-E678-69C0-97ABD5E0E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093255"/>
              </p:ext>
            </p:extLst>
          </p:nvPr>
        </p:nvGraphicFramePr>
        <p:xfrm>
          <a:off x="10026643" y="5881104"/>
          <a:ext cx="5111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6" imgW="291960" imgH="177480" progId="Equation.3">
                  <p:embed/>
                </p:oleObj>
              </mc:Choice>
              <mc:Fallback>
                <p:oleObj name="Formel" r:id="rId16" imgW="291960" imgH="177480" progId="Equation.3">
                  <p:embed/>
                  <p:pic>
                    <p:nvPicPr>
                      <p:cNvPr id="3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6643" y="5881104"/>
                        <a:ext cx="5111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9">
            <a:extLst>
              <a:ext uri="{FF2B5EF4-FFF2-40B4-BE49-F238E27FC236}">
                <a16:creationId xmlns:a16="http://schemas.microsoft.com/office/drawing/2014/main" id="{7E771519-72EA-87E8-C27C-F4CF89D5D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131521"/>
              </p:ext>
            </p:extLst>
          </p:nvPr>
        </p:nvGraphicFramePr>
        <p:xfrm>
          <a:off x="10021908" y="3534779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200" imgH="164880" progId="Equation.3">
                  <p:embed/>
                </p:oleObj>
              </mc:Choice>
              <mc:Fallback>
                <p:oleObj name="Equation" r:id="rId18" imgW="241200" imgH="164880" progId="Equation.3">
                  <p:embed/>
                  <p:pic>
                    <p:nvPicPr>
                      <p:cNvPr id="3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1908" y="3534779"/>
                        <a:ext cx="4222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0">
            <a:extLst>
              <a:ext uri="{FF2B5EF4-FFF2-40B4-BE49-F238E27FC236}">
                <a16:creationId xmlns:a16="http://schemas.microsoft.com/office/drawing/2014/main" id="{BB62A5AE-200A-0DE4-7263-F18CA1423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37398"/>
              </p:ext>
            </p:extLst>
          </p:nvPr>
        </p:nvGraphicFramePr>
        <p:xfrm>
          <a:off x="10010796" y="2917242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0" imgW="241200" imgH="164880" progId="Equation.3">
                  <p:embed/>
                </p:oleObj>
              </mc:Choice>
              <mc:Fallback>
                <p:oleObj name="Formel" r:id="rId20" imgW="241200" imgH="164880" progId="Equation.3">
                  <p:embed/>
                  <p:pic>
                    <p:nvPicPr>
                      <p:cNvPr id="3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0796" y="2917242"/>
                        <a:ext cx="4222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1">
            <a:extLst>
              <a:ext uri="{FF2B5EF4-FFF2-40B4-BE49-F238E27FC236}">
                <a16:creationId xmlns:a16="http://schemas.microsoft.com/office/drawing/2014/main" id="{91C09174-0D9A-A8CA-618C-DCE4B48D3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31746"/>
              </p:ext>
            </p:extLst>
          </p:nvPr>
        </p:nvGraphicFramePr>
        <p:xfrm>
          <a:off x="9982221" y="5095292"/>
          <a:ext cx="533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2" imgW="304560" imgH="177480" progId="Equation.3">
                  <p:embed/>
                </p:oleObj>
              </mc:Choice>
              <mc:Fallback>
                <p:oleObj name="Formel" r:id="rId22" imgW="304560" imgH="177480" progId="Equation.3">
                  <p:embed/>
                  <p:pic>
                    <p:nvPicPr>
                      <p:cNvPr id="3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2221" y="5095292"/>
                        <a:ext cx="533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Tabelle 39">
            <a:extLst>
              <a:ext uri="{FF2B5EF4-FFF2-40B4-BE49-F238E27FC236}">
                <a16:creationId xmlns:a16="http://schemas.microsoft.com/office/drawing/2014/main" id="{5822C5D1-E556-AF61-BFEA-959D90404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270418"/>
              </p:ext>
            </p:extLst>
          </p:nvPr>
        </p:nvGraphicFramePr>
        <p:xfrm>
          <a:off x="8729671" y="4906387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feld 40">
            <a:extLst>
              <a:ext uri="{FF2B5EF4-FFF2-40B4-BE49-F238E27FC236}">
                <a16:creationId xmlns:a16="http://schemas.microsoft.com/office/drawing/2014/main" id="{D3560605-6553-EBDC-8895-CA85817E7A54}"/>
              </a:ext>
            </a:extLst>
          </p:cNvPr>
          <p:cNvSpPr txBox="1"/>
          <p:nvPr/>
        </p:nvSpPr>
        <p:spPr>
          <a:xfrm>
            <a:off x="3657573" y="4406321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0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</a:p>
        </p:txBody>
      </p:sp>
      <p:sp>
        <p:nvSpPr>
          <p:cNvPr id="38" name="Textfeld 41">
            <a:extLst>
              <a:ext uri="{FF2B5EF4-FFF2-40B4-BE49-F238E27FC236}">
                <a16:creationId xmlns:a16="http://schemas.microsoft.com/office/drawing/2014/main" id="{D478D860-D896-E8FA-A1AD-9266CF9BA4FF}"/>
              </a:ext>
            </a:extLst>
          </p:cNvPr>
          <p:cNvSpPr txBox="1"/>
          <p:nvPr/>
        </p:nvSpPr>
        <p:spPr>
          <a:xfrm>
            <a:off x="7229473" y="4406321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0" dirty="0">
                <a:latin typeface="Calibri" panose="020F0502020204030204" pitchFamily="34" charset="0"/>
                <a:cs typeface="Calibri" panose="020F0502020204030204" pitchFamily="34" charset="0"/>
              </a:rPr>
              <a:t>in-</a:t>
            </a:r>
            <a:r>
              <a:rPr lang="de-DE" i="0" dirty="0" err="1"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endParaRPr lang="de-DE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5E1F5E4-3743-2D1A-F060-92643E8D9C11}"/>
              </a:ext>
            </a:extLst>
          </p:cNvPr>
          <p:cNvCxnSpPr/>
          <p:nvPr/>
        </p:nvCxnSpPr>
        <p:spPr>
          <a:xfrm>
            <a:off x="3225984" y="4383723"/>
            <a:ext cx="157349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BE579FB-EA3B-F37C-1BFC-D77F8D245F48}"/>
              </a:ext>
            </a:extLst>
          </p:cNvPr>
          <p:cNvCxnSpPr/>
          <p:nvPr/>
        </p:nvCxnSpPr>
        <p:spPr>
          <a:xfrm>
            <a:off x="6955607" y="4385400"/>
            <a:ext cx="157349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3">
            <a:extLst>
              <a:ext uri="{FF2B5EF4-FFF2-40B4-BE49-F238E27FC236}">
                <a16:creationId xmlns:a16="http://schemas.microsoft.com/office/drawing/2014/main" id="{A219057F-B3C0-1652-5715-A1DDADD96AC6}"/>
              </a:ext>
            </a:extLst>
          </p:cNvPr>
          <p:cNvSpPr txBox="1"/>
          <p:nvPr/>
        </p:nvSpPr>
        <p:spPr>
          <a:xfrm>
            <a:off x="6363489" y="2454877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more we crack, the more we learn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5E26C6-548B-C6E0-7886-E0BF77110FAA}"/>
              </a:ext>
            </a:extLst>
          </p:cNvPr>
          <p:cNvSpPr txBox="1"/>
          <p:nvPr/>
        </p:nvSpPr>
        <p:spPr>
          <a:xfrm>
            <a:off x="3345223" y="5799077"/>
            <a:ext cx="173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Partitioning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9C1E44-57C2-9F22-F81D-F5EB0EC8573D}"/>
              </a:ext>
            </a:extLst>
          </p:cNvPr>
          <p:cNvSpPr txBox="1"/>
          <p:nvPr/>
        </p:nvSpPr>
        <p:spPr>
          <a:xfrm>
            <a:off x="7069823" y="5799077"/>
            <a:ext cx="173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AVL/B-tree over Partitions</a:t>
            </a:r>
          </a:p>
        </p:txBody>
      </p:sp>
    </p:spTree>
    <p:extLst>
      <p:ext uri="{BB962C8B-B14F-4D97-AF65-F5344CB8AC3E}">
        <p14:creationId xmlns:p14="http://schemas.microsoft.com/office/powerpoint/2010/main" val="27028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7" grpId="0"/>
      <p:bldP spid="38" grpId="0"/>
      <p:bldP spid="41" grpId="0"/>
      <p:bldP spid="42" grpId="0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C75CC1-B052-525F-5326-4D0F18217A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 Case For Learned Index Structures</a:t>
            </a:r>
          </a:p>
          <a:p>
            <a:pPr lvl="1"/>
            <a:r>
              <a:rPr lang="en-US" dirty="0"/>
              <a:t>Sorted data array, predict position of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Hierarchy of simple models</a:t>
            </a:r>
            <a:r>
              <a:rPr lang="en-US" dirty="0"/>
              <a:t> (stages models)</a:t>
            </a:r>
          </a:p>
          <a:p>
            <a:pPr lvl="1"/>
            <a:r>
              <a:rPr lang="en-US" dirty="0"/>
              <a:t>Tries to </a:t>
            </a:r>
            <a:r>
              <a:rPr lang="en-US" b="1" dirty="0">
                <a:solidFill>
                  <a:srgbClr val="7889FB"/>
                </a:solidFill>
              </a:rPr>
              <a:t>approximate the CDF </a:t>
            </a:r>
            <a:r>
              <a:rPr lang="en-US" dirty="0"/>
              <a:t>similar to interpolation search (uniform data)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Follow-up Work</a:t>
            </a:r>
            <a:br>
              <a:rPr lang="en-US" dirty="0"/>
            </a:br>
            <a:r>
              <a:rPr lang="en-US" dirty="0"/>
              <a:t>on </a:t>
            </a:r>
            <a:r>
              <a:rPr lang="en-US" dirty="0" err="1"/>
              <a:t>SageDBMS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7A1CC-3AE1-F081-3495-A98347FAF0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Learned Index Structures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E414B-45A0-4A07-1E1F-11E16A408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843" y="46055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03DB69-18D4-A489-C756-68937493E1EA}"/>
              </a:ext>
            </a:extLst>
          </p:cNvPr>
          <p:cNvSpPr txBox="1"/>
          <p:nvPr/>
        </p:nvSpPr>
        <p:spPr>
          <a:xfrm>
            <a:off x="6626711" y="400919"/>
            <a:ext cx="31417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Beutel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 H. Chi, Jeffrey Dean,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Case for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 Index Structures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A5F86-0085-7742-E519-5DD2B0799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532" y="2593132"/>
            <a:ext cx="2695626" cy="2046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A2B4F4-7FC0-3619-B0BA-6E99E8E49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123" y="2578073"/>
            <a:ext cx="2671558" cy="2052504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DC2D2227-DD30-E6B3-3924-6A8310815968}"/>
              </a:ext>
            </a:extLst>
          </p:cNvPr>
          <p:cNvSpPr/>
          <p:nvPr/>
        </p:nvSpPr>
        <p:spPr>
          <a:xfrm>
            <a:off x="5683896" y="337895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F5ECF9-18B4-70D3-7717-5669946032A7}"/>
              </a:ext>
            </a:extLst>
          </p:cNvPr>
          <p:cNvSpPr txBox="1"/>
          <p:nvPr/>
        </p:nvSpPr>
        <p:spPr>
          <a:xfrm>
            <a:off x="8350931" y="3038724"/>
            <a:ext cx="18335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 for ML,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for Systems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9DDA82-5EF5-F7C2-AADF-CF68DDD67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481" y="504489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9F0531-EB18-8CC1-C145-33AA6B6DC368}"/>
              </a:ext>
            </a:extLst>
          </p:cNvPr>
          <p:cNvSpPr txBox="1"/>
          <p:nvPr/>
        </p:nvSpPr>
        <p:spPr>
          <a:xfrm>
            <a:off x="3465661" y="4986348"/>
            <a:ext cx="48336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Mohammad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Alizadeh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Beutel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 H. Chi, Ani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Kristo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Guillaume Leclerc, Samuel Madden,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Hongzi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Mao,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Vikram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Nathan: </a:t>
            </a:r>
            <a:r>
              <a:rPr lang="en-US" sz="14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SageDB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Learned Database System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448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809AE7-B723-C89A-B395-1C69B58559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FITing</a:t>
            </a:r>
            <a:r>
              <a:rPr lang="en-US" dirty="0"/>
              <a:t>-Tree</a:t>
            </a:r>
          </a:p>
          <a:p>
            <a:pPr lvl="1"/>
            <a:r>
              <a:rPr lang="en-US" dirty="0"/>
              <a:t>Adapt to underlying </a:t>
            </a:r>
            <a:br>
              <a:rPr lang="en-US" dirty="0"/>
            </a:br>
            <a:r>
              <a:rPr lang="en-US" dirty="0"/>
              <a:t>data and patterns</a:t>
            </a:r>
          </a:p>
          <a:p>
            <a:pPr lvl="1"/>
            <a:r>
              <a:rPr lang="en-US" dirty="0"/>
              <a:t>Piecewise linear functions </a:t>
            </a:r>
          </a:p>
          <a:p>
            <a:pPr lvl="1"/>
            <a:r>
              <a:rPr lang="en-US" dirty="0"/>
              <a:t>Maximum pos error guarantees </a:t>
            </a:r>
          </a:p>
          <a:p>
            <a:pPr lvl="1"/>
            <a:r>
              <a:rPr lang="en-US" dirty="0"/>
              <a:t>Segment pages w/ free space</a:t>
            </a:r>
          </a:p>
          <a:p>
            <a:pPr lvl="1"/>
            <a:endParaRPr lang="en-US" dirty="0"/>
          </a:p>
          <a:p>
            <a:r>
              <a:rPr lang="en-US" dirty="0"/>
              <a:t>PGM-index</a:t>
            </a:r>
          </a:p>
          <a:p>
            <a:pPr lvl="1"/>
            <a:r>
              <a:rPr lang="en-US" dirty="0"/>
              <a:t>Piecewise geometric model index</a:t>
            </a:r>
          </a:p>
          <a:p>
            <a:pPr lvl="1"/>
            <a:r>
              <a:rPr lang="en-US" dirty="0"/>
              <a:t>Recursive, compressed segment tree</a:t>
            </a:r>
            <a:endParaRPr lang="en-US" sz="1000" dirty="0"/>
          </a:p>
          <a:p>
            <a:r>
              <a:rPr lang="en-US" dirty="0" err="1"/>
              <a:t>RadixSpline</a:t>
            </a:r>
            <a:endParaRPr lang="en-US" dirty="0"/>
          </a:p>
          <a:p>
            <a:pPr lvl="1"/>
            <a:r>
              <a:rPr lang="en-US" dirty="0"/>
              <a:t>Lookup table to spline points, </a:t>
            </a:r>
            <a:br>
              <a:rPr lang="en-US" dirty="0"/>
            </a:br>
            <a:r>
              <a:rPr lang="en-US" dirty="0"/>
              <a:t>selected w/ max error guarantee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26E1E-1BF0-2D9F-42BC-3603C5FBE7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Learned Index Structures,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8D5A6-42E4-4163-4801-69B7597A4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783" y="1180001"/>
            <a:ext cx="4255677" cy="2193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826F60-5CC2-2C26-0441-CC22A659C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042" y="465154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8BA1B-D99A-B4FC-6F90-F406395E7D13}"/>
              </a:ext>
            </a:extLst>
          </p:cNvPr>
          <p:cNvSpPr txBox="1"/>
          <p:nvPr/>
        </p:nvSpPr>
        <p:spPr>
          <a:xfrm>
            <a:off x="6282466" y="4574747"/>
            <a:ext cx="472198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Kipf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Ryan Marcus, Alexander 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Renen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Mihail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RadixSpline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single-pass learned index.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aiDM@SIGMOD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A899B-8395-7FDD-186B-1D2137EA7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042" y="3696974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72D9D8-D11C-06E7-0F98-05652B8F0C2C}"/>
              </a:ext>
            </a:extLst>
          </p:cNvPr>
          <p:cNvSpPr txBox="1"/>
          <p:nvPr/>
        </p:nvSpPr>
        <p:spPr>
          <a:xfrm>
            <a:off x="7013986" y="3634179"/>
            <a:ext cx="39656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[Paolo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Ferragina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Giorgio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Vinciguerra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PGM-index: a fully-dynamic compressed learned index with provable worst-case bounds.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13(8)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8C9515-387B-0597-075C-6C91022C3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042" y="1873913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4BF00E-2F55-CA87-4667-D626193A6717}"/>
              </a:ext>
            </a:extLst>
          </p:cNvPr>
          <p:cNvSpPr txBox="1"/>
          <p:nvPr/>
        </p:nvSpPr>
        <p:spPr>
          <a:xfrm>
            <a:off x="8670663" y="1577531"/>
            <a:ext cx="2340881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Galakatos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Markovitch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Carsten Binnig, Rodrigo Fonseca, 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FITing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-Tree: A Data-aware Index Structure.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968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Access Methods</a:t>
            </a:r>
          </a:p>
          <a:p>
            <a:r>
              <a:rPr lang="en-US" dirty="0"/>
              <a:t>Index Structures</a:t>
            </a:r>
          </a:p>
          <a:p>
            <a:r>
              <a:rPr lang="en-US" dirty="0"/>
              <a:t>Learned Indexing</a:t>
            </a:r>
          </a:p>
          <a:p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dirty="0"/>
              <a:t>Nov 10: </a:t>
            </a:r>
            <a:r>
              <a:rPr lang="en-US" b="1" dirty="0">
                <a:solidFill>
                  <a:srgbClr val="7889FB"/>
                </a:solidFill>
              </a:rPr>
              <a:t>Background Transaction Processing</a:t>
            </a:r>
          </a:p>
          <a:p>
            <a:pPr lvl="1"/>
            <a:r>
              <a:rPr lang="en-US" dirty="0"/>
              <a:t>Dec 08: </a:t>
            </a:r>
            <a:r>
              <a:rPr lang="en-US" b="1" dirty="0">
                <a:solidFill>
                  <a:srgbClr val="7889FB"/>
                </a:solidFill>
              </a:rPr>
              <a:t>Experiments and Reproducibility</a:t>
            </a:r>
          </a:p>
          <a:p>
            <a:pPr lvl="1"/>
            <a:r>
              <a:rPr lang="en-US" dirty="0"/>
              <a:t>Additional lectures / Q&amp;A sessions on demand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5787613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Access Methods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DC47F86-7739-3DF6-FF43-AD7A6A043993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BAB24-08A4-873C-7489-11E2160DC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DBMS System Architecture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01A4F-1E08-B149-A0A0-1545CA223997}"/>
              </a:ext>
            </a:extLst>
          </p:cNvPr>
          <p:cNvSpPr txBox="1"/>
          <p:nvPr/>
        </p:nvSpPr>
        <p:spPr>
          <a:xfrm>
            <a:off x="7021198" y="396545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46226-6500-B45E-6A3E-DD7B8ACD5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997" y="443924"/>
            <a:ext cx="40405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63405-1F49-0FCC-2C15-70B2A84FC85A}"/>
              </a:ext>
            </a:extLst>
          </p:cNvPr>
          <p:cNvSpPr txBox="1">
            <a:spLocks/>
          </p:cNvSpPr>
          <p:nvPr/>
        </p:nvSpPr>
        <p:spPr>
          <a:xfrm>
            <a:off x="1732540" y="1778891"/>
            <a:ext cx="7886700" cy="4667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B95B5F2-33D2-49E8-1BAE-94CB4B085FF0}"/>
              </a:ext>
            </a:extLst>
          </p:cNvPr>
          <p:cNvSpPr txBox="1">
            <a:spLocks/>
          </p:cNvSpPr>
          <p:nvPr/>
        </p:nvSpPr>
        <p:spPr>
          <a:xfrm>
            <a:off x="1389640" y="1420378"/>
            <a:ext cx="8572500" cy="5072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eck 96">
            <a:extLst>
              <a:ext uri="{FF2B5EF4-FFF2-40B4-BE49-F238E27FC236}">
                <a16:creationId xmlns:a16="http://schemas.microsoft.com/office/drawing/2014/main" id="{B11B1082-E51B-A922-9292-0B33B365FE04}"/>
              </a:ext>
            </a:extLst>
          </p:cNvPr>
          <p:cNvSpPr/>
          <p:nvPr/>
        </p:nvSpPr>
        <p:spPr>
          <a:xfrm>
            <a:off x="4931173" y="5743367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(File Mgmt)</a:t>
            </a:r>
          </a:p>
        </p:txBody>
      </p:sp>
      <p:sp>
        <p:nvSpPr>
          <p:cNvPr id="9" name="Rechteck 97">
            <a:extLst>
              <a:ext uri="{FF2B5EF4-FFF2-40B4-BE49-F238E27FC236}">
                <a16:creationId xmlns:a16="http://schemas.microsoft.com/office/drawing/2014/main" id="{8163C150-F7AF-6E69-37D0-832DBE534758}"/>
              </a:ext>
            </a:extLst>
          </p:cNvPr>
          <p:cNvSpPr/>
          <p:nvPr/>
        </p:nvSpPr>
        <p:spPr>
          <a:xfrm>
            <a:off x="4931173" y="4807263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Management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(Propagation control)</a:t>
            </a:r>
          </a:p>
        </p:txBody>
      </p:sp>
      <p:sp>
        <p:nvSpPr>
          <p:cNvPr id="10" name="Rechteck 98">
            <a:extLst>
              <a:ext uri="{FF2B5EF4-FFF2-40B4-BE49-F238E27FC236}">
                <a16:creationId xmlns:a16="http://schemas.microsoft.com/office/drawing/2014/main" id="{71DDA89E-6DAB-2F5A-42E4-F200A5D42322}"/>
              </a:ext>
            </a:extLst>
          </p:cNvPr>
          <p:cNvSpPr/>
          <p:nvPr/>
        </p:nvSpPr>
        <p:spPr>
          <a:xfrm>
            <a:off x="4931173" y="3707534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(Record) Storage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(Access path mgmt)</a:t>
            </a:r>
          </a:p>
        </p:txBody>
      </p:sp>
      <p:sp>
        <p:nvSpPr>
          <p:cNvPr id="11" name="Rechteck 99">
            <a:extLst>
              <a:ext uri="{FF2B5EF4-FFF2-40B4-BE49-F238E27FC236}">
                <a16:creationId xmlns:a16="http://schemas.microsoft.com/office/drawing/2014/main" id="{D338212F-B8E3-9D59-8274-A7C00B91626B}"/>
              </a:ext>
            </a:extLst>
          </p:cNvPr>
          <p:cNvSpPr/>
          <p:nvPr/>
        </p:nvSpPr>
        <p:spPr>
          <a:xfrm>
            <a:off x="4931173" y="2598180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(Data) Access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(Navigational access)</a:t>
            </a:r>
          </a:p>
        </p:txBody>
      </p:sp>
      <p:sp>
        <p:nvSpPr>
          <p:cNvPr id="12" name="Rechteck 100">
            <a:extLst>
              <a:ext uri="{FF2B5EF4-FFF2-40B4-BE49-F238E27FC236}">
                <a16:creationId xmlns:a16="http://schemas.microsoft.com/office/drawing/2014/main" id="{D5BABDC3-03AA-B532-0D46-043ECE4CD81A}"/>
              </a:ext>
            </a:extLst>
          </p:cNvPr>
          <p:cNvSpPr/>
          <p:nvPr/>
        </p:nvSpPr>
        <p:spPr>
          <a:xfrm>
            <a:off x="4931173" y="1662076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System </a:t>
            </a: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(Nonprocedural access)</a:t>
            </a:r>
          </a:p>
        </p:txBody>
      </p:sp>
      <p:sp>
        <p:nvSpPr>
          <p:cNvPr id="13" name="Textfeld 101">
            <a:extLst>
              <a:ext uri="{FF2B5EF4-FFF2-40B4-BE49-F238E27FC236}">
                <a16:creationId xmlns:a16="http://schemas.microsoft.com/office/drawing/2014/main" id="{C651DC87-71A6-A371-79A5-0AFEB90DED73}"/>
              </a:ext>
            </a:extLst>
          </p:cNvPr>
          <p:cNvSpPr txBox="1"/>
          <p:nvPr/>
        </p:nvSpPr>
        <p:spPr>
          <a:xfrm>
            <a:off x="2836430" y="1313761"/>
            <a:ext cx="25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14" name="Textfeld 102">
            <a:extLst>
              <a:ext uri="{FF2B5EF4-FFF2-40B4-BE49-F238E27FC236}">
                <a16:creationId xmlns:a16="http://schemas.microsoft.com/office/drawing/2014/main" id="{06C3A07F-FB8F-3363-8DE7-82366EE68E6E}"/>
              </a:ext>
            </a:extLst>
          </p:cNvPr>
          <p:cNvSpPr txBox="1"/>
          <p:nvPr/>
        </p:nvSpPr>
        <p:spPr>
          <a:xfrm>
            <a:off x="2730556" y="3272594"/>
            <a:ext cx="26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Record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15" name="Textfeld 103">
            <a:extLst>
              <a:ext uri="{FF2B5EF4-FFF2-40B4-BE49-F238E27FC236}">
                <a16:creationId xmlns:a16="http://schemas.microsoft.com/office/drawing/2014/main" id="{C9F98F19-F557-4336-DB1A-D4207663E847}"/>
              </a:ext>
            </a:extLst>
          </p:cNvPr>
          <p:cNvSpPr txBox="1"/>
          <p:nvPr/>
        </p:nvSpPr>
        <p:spPr>
          <a:xfrm>
            <a:off x="2874934" y="4391573"/>
            <a:ext cx="237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buffer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16" name="Textfeld 104">
            <a:extLst>
              <a:ext uri="{FF2B5EF4-FFF2-40B4-BE49-F238E27FC236}">
                <a16:creationId xmlns:a16="http://schemas.microsoft.com/office/drawing/2014/main" id="{02A5A43E-7578-F3D2-B339-FE6B2F0BB7A2}"/>
              </a:ext>
            </a:extLst>
          </p:cNvPr>
          <p:cNvSpPr txBox="1"/>
          <p:nvPr/>
        </p:nvSpPr>
        <p:spPr>
          <a:xfrm>
            <a:off x="3686028" y="541256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17" name="Textfeld 106">
            <a:extLst>
              <a:ext uri="{FF2B5EF4-FFF2-40B4-BE49-F238E27FC236}">
                <a16:creationId xmlns:a16="http://schemas.microsoft.com/office/drawing/2014/main" id="{6B7F59D2-097D-59C2-AE3C-26C771A2D037}"/>
              </a:ext>
            </a:extLst>
          </p:cNvPr>
          <p:cNvSpPr txBox="1"/>
          <p:nvPr/>
        </p:nvSpPr>
        <p:spPr>
          <a:xfrm>
            <a:off x="2509170" y="2249865"/>
            <a:ext cx="286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cxnSp>
        <p:nvCxnSpPr>
          <p:cNvPr id="18" name="Gerade Verbindung mit Pfeil 107">
            <a:extLst>
              <a:ext uri="{FF2B5EF4-FFF2-40B4-BE49-F238E27FC236}">
                <a16:creationId xmlns:a16="http://schemas.microsoft.com/office/drawing/2014/main" id="{30ADC443-BEAE-E184-1529-6BF62317ED3E}"/>
              </a:ext>
            </a:extLst>
          </p:cNvPr>
          <p:cNvCxnSpPr>
            <a:stCxn id="11" idx="0"/>
            <a:endCxn id="12" idx="2"/>
          </p:cNvCxnSpPr>
          <p:nvPr/>
        </p:nvCxnSpPr>
        <p:spPr>
          <a:xfrm flipV="1">
            <a:off x="6140930" y="2310148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08">
            <a:extLst>
              <a:ext uri="{FF2B5EF4-FFF2-40B4-BE49-F238E27FC236}">
                <a16:creationId xmlns:a16="http://schemas.microsoft.com/office/drawing/2014/main" id="{4587F543-199C-5E6C-2813-6BE245BF0959}"/>
              </a:ext>
            </a:extLst>
          </p:cNvPr>
          <p:cNvCxnSpPr>
            <a:stCxn id="10" idx="0"/>
            <a:endCxn id="11" idx="2"/>
          </p:cNvCxnSpPr>
          <p:nvPr/>
        </p:nvCxnSpPr>
        <p:spPr>
          <a:xfrm flipV="1">
            <a:off x="6140930" y="3246252"/>
            <a:ext cx="0" cy="46128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09">
            <a:extLst>
              <a:ext uri="{FF2B5EF4-FFF2-40B4-BE49-F238E27FC236}">
                <a16:creationId xmlns:a16="http://schemas.microsoft.com/office/drawing/2014/main" id="{F660EC28-98DB-4EAE-EF5B-FD7514DBB5BF}"/>
              </a:ext>
            </a:extLst>
          </p:cNvPr>
          <p:cNvCxnSpPr>
            <a:stCxn id="9" idx="0"/>
            <a:endCxn id="10" idx="2"/>
          </p:cNvCxnSpPr>
          <p:nvPr/>
        </p:nvCxnSpPr>
        <p:spPr>
          <a:xfrm flipV="1">
            <a:off x="6140930" y="4355606"/>
            <a:ext cx="0" cy="451657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110">
            <a:extLst>
              <a:ext uri="{FF2B5EF4-FFF2-40B4-BE49-F238E27FC236}">
                <a16:creationId xmlns:a16="http://schemas.microsoft.com/office/drawing/2014/main" id="{C7B19580-F895-F243-682A-961897D02C9E}"/>
              </a:ext>
            </a:extLst>
          </p:cNvPr>
          <p:cNvCxnSpPr>
            <a:stCxn id="8" idx="0"/>
            <a:endCxn id="9" idx="2"/>
          </p:cNvCxnSpPr>
          <p:nvPr/>
        </p:nvCxnSpPr>
        <p:spPr>
          <a:xfrm flipV="1">
            <a:off x="6140930" y="5455335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111">
            <a:extLst>
              <a:ext uri="{FF2B5EF4-FFF2-40B4-BE49-F238E27FC236}">
                <a16:creationId xmlns:a16="http://schemas.microsoft.com/office/drawing/2014/main" id="{55D65120-2789-BD06-D26C-89FDC8668C5E}"/>
              </a:ext>
            </a:extLst>
          </p:cNvPr>
          <p:cNvCxnSpPr>
            <a:endCxn id="8" idx="2"/>
          </p:cNvCxnSpPr>
          <p:nvPr/>
        </p:nvCxnSpPr>
        <p:spPr>
          <a:xfrm flipV="1">
            <a:off x="6140930" y="6391439"/>
            <a:ext cx="0" cy="259775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112">
            <a:extLst>
              <a:ext uri="{FF2B5EF4-FFF2-40B4-BE49-F238E27FC236}">
                <a16:creationId xmlns:a16="http://schemas.microsoft.com/office/drawing/2014/main" id="{9C0BD05E-759F-32F3-5163-9B0C310BE5BD}"/>
              </a:ext>
            </a:extLst>
          </p:cNvPr>
          <p:cNvCxnSpPr>
            <a:stCxn id="29" idx="2"/>
            <a:endCxn id="12" idx="0"/>
          </p:cNvCxnSpPr>
          <p:nvPr/>
        </p:nvCxnSpPr>
        <p:spPr>
          <a:xfrm flipH="1">
            <a:off x="6140930" y="1320916"/>
            <a:ext cx="5404" cy="341160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119">
            <a:extLst>
              <a:ext uri="{FF2B5EF4-FFF2-40B4-BE49-F238E27FC236}">
                <a16:creationId xmlns:a16="http://schemas.microsoft.com/office/drawing/2014/main" id="{88EB79E5-9BE3-5B86-CC92-A343EAA976FC}"/>
              </a:ext>
            </a:extLst>
          </p:cNvPr>
          <p:cNvSpPr txBox="1"/>
          <p:nvPr/>
        </p:nvSpPr>
        <p:spPr>
          <a:xfrm>
            <a:off x="7543641" y="1272419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SELECT * FROM R</a:t>
            </a:r>
          </a:p>
        </p:txBody>
      </p:sp>
      <p:sp>
        <p:nvSpPr>
          <p:cNvPr id="25" name="Textfeld 120">
            <a:extLst>
              <a:ext uri="{FF2B5EF4-FFF2-40B4-BE49-F238E27FC236}">
                <a16:creationId xmlns:a16="http://schemas.microsoft.com/office/drawing/2014/main" id="{2BEEF67D-BFEB-1E33-9B08-44817EAA8482}"/>
              </a:ext>
            </a:extLst>
          </p:cNvPr>
          <p:cNvSpPr txBox="1"/>
          <p:nvPr/>
        </p:nvSpPr>
        <p:spPr>
          <a:xfrm>
            <a:off x="7553265" y="2208523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FIND NEXT record</a:t>
            </a:r>
          </a:p>
        </p:txBody>
      </p:sp>
      <p:sp>
        <p:nvSpPr>
          <p:cNvPr id="26" name="Textfeld 121">
            <a:extLst>
              <a:ext uri="{FF2B5EF4-FFF2-40B4-BE49-F238E27FC236}">
                <a16:creationId xmlns:a16="http://schemas.microsoft.com/office/drawing/2014/main" id="{8548673D-3379-EEEB-414E-EDCF357B5B72}"/>
              </a:ext>
            </a:extLst>
          </p:cNvPr>
          <p:cNvSpPr txBox="1"/>
          <p:nvPr/>
        </p:nvSpPr>
        <p:spPr>
          <a:xfrm>
            <a:off x="7553265" y="3317877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B-Tree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getNext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feld 122">
            <a:extLst>
              <a:ext uri="{FF2B5EF4-FFF2-40B4-BE49-F238E27FC236}">
                <a16:creationId xmlns:a16="http://schemas.microsoft.com/office/drawing/2014/main" id="{F8ED4827-85B3-A833-5599-65B91F25B01A}"/>
              </a:ext>
            </a:extLst>
          </p:cNvPr>
          <p:cNvSpPr txBox="1"/>
          <p:nvPr/>
        </p:nvSpPr>
        <p:spPr>
          <a:xfrm>
            <a:off x="7553265" y="4253981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j</a:t>
            </a:r>
          </a:p>
        </p:txBody>
      </p:sp>
      <p:sp>
        <p:nvSpPr>
          <p:cNvPr id="28" name="Textfeld 123">
            <a:extLst>
              <a:ext uri="{FF2B5EF4-FFF2-40B4-BE49-F238E27FC236}">
                <a16:creationId xmlns:a16="http://schemas.microsoft.com/office/drawing/2014/main" id="{86F3650E-AE53-DEC6-24AB-B4A2BAD46763}"/>
              </a:ext>
            </a:extLst>
          </p:cNvPr>
          <p:cNvSpPr txBox="1"/>
          <p:nvPr/>
        </p:nvSpPr>
        <p:spPr>
          <a:xfrm>
            <a:off x="7553265" y="5383327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block k</a:t>
            </a:r>
          </a:p>
        </p:txBody>
      </p:sp>
      <p:sp>
        <p:nvSpPr>
          <p:cNvPr id="29" name="Textfeld 126">
            <a:extLst>
              <a:ext uri="{FF2B5EF4-FFF2-40B4-BE49-F238E27FC236}">
                <a16:creationId xmlns:a16="http://schemas.microsoft.com/office/drawing/2014/main" id="{316EB510-B6C6-CB48-8CC6-8169F348D3B0}"/>
              </a:ext>
            </a:extLst>
          </p:cNvPr>
          <p:cNvSpPr txBox="1"/>
          <p:nvPr/>
        </p:nvSpPr>
        <p:spPr>
          <a:xfrm>
            <a:off x="5894306" y="9515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8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800" b="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A18E0E-BE4B-1DEC-7BCE-66938A930299}"/>
              </a:ext>
            </a:extLst>
          </p:cNvPr>
          <p:cNvGrpSpPr/>
          <p:nvPr/>
        </p:nvGrpSpPr>
        <p:grpSpPr>
          <a:xfrm>
            <a:off x="8786851" y="4827949"/>
            <a:ext cx="1368152" cy="648072"/>
            <a:chOff x="7682961" y="4880217"/>
            <a:chExt cx="1368152" cy="648072"/>
          </a:xfrm>
        </p:grpSpPr>
        <p:sp>
          <p:nvSpPr>
            <p:cNvPr id="31" name="Rechteck 128">
              <a:extLst>
                <a:ext uri="{FF2B5EF4-FFF2-40B4-BE49-F238E27FC236}">
                  <a16:creationId xmlns:a16="http://schemas.microsoft.com/office/drawing/2014/main" id="{674E6A28-C4EB-0C99-276E-AC00DC30F73B}"/>
                </a:ext>
              </a:extLst>
            </p:cNvPr>
            <p:cNvSpPr/>
            <p:nvPr/>
          </p:nvSpPr>
          <p:spPr>
            <a:xfrm>
              <a:off x="7682961" y="4880217"/>
              <a:ext cx="1368152" cy="6480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hteck 129">
              <a:extLst>
                <a:ext uri="{FF2B5EF4-FFF2-40B4-BE49-F238E27FC236}">
                  <a16:creationId xmlns:a16="http://schemas.microsoft.com/office/drawing/2014/main" id="{E91D75F1-8144-1015-1DA5-53A504D8EA3C}"/>
                </a:ext>
              </a:extLst>
            </p:cNvPr>
            <p:cNvSpPr/>
            <p:nvPr/>
          </p:nvSpPr>
          <p:spPr>
            <a:xfrm>
              <a:off x="7754969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hteck 130">
              <a:extLst>
                <a:ext uri="{FF2B5EF4-FFF2-40B4-BE49-F238E27FC236}">
                  <a16:creationId xmlns:a16="http://schemas.microsoft.com/office/drawing/2014/main" id="{90EDF698-F830-CD40-0460-4490930F02DC}"/>
                </a:ext>
              </a:extLst>
            </p:cNvPr>
            <p:cNvSpPr/>
            <p:nvPr/>
          </p:nvSpPr>
          <p:spPr>
            <a:xfrm>
              <a:off x="7754969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eck 131">
              <a:extLst>
                <a:ext uri="{FF2B5EF4-FFF2-40B4-BE49-F238E27FC236}">
                  <a16:creationId xmlns:a16="http://schemas.microsoft.com/office/drawing/2014/main" id="{FF13869A-098E-B068-5775-75A8C4BA9D84}"/>
                </a:ext>
              </a:extLst>
            </p:cNvPr>
            <p:cNvSpPr/>
            <p:nvPr/>
          </p:nvSpPr>
          <p:spPr>
            <a:xfrm>
              <a:off x="8187017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hteck 132">
              <a:extLst>
                <a:ext uri="{FF2B5EF4-FFF2-40B4-BE49-F238E27FC236}">
                  <a16:creationId xmlns:a16="http://schemas.microsoft.com/office/drawing/2014/main" id="{6C44C1BC-B87E-DDB3-96C4-B434ACCD472F}"/>
                </a:ext>
              </a:extLst>
            </p:cNvPr>
            <p:cNvSpPr/>
            <p:nvPr/>
          </p:nvSpPr>
          <p:spPr>
            <a:xfrm>
              <a:off x="8187017" y="4952225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hteck 133">
              <a:extLst>
                <a:ext uri="{FF2B5EF4-FFF2-40B4-BE49-F238E27FC236}">
                  <a16:creationId xmlns:a16="http://schemas.microsoft.com/office/drawing/2014/main" id="{87C78629-AAF9-D845-9F6D-2FBA3C0FA8CA}"/>
                </a:ext>
              </a:extLst>
            </p:cNvPr>
            <p:cNvSpPr/>
            <p:nvPr/>
          </p:nvSpPr>
          <p:spPr>
            <a:xfrm>
              <a:off x="8619065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hteck 134">
              <a:extLst>
                <a:ext uri="{FF2B5EF4-FFF2-40B4-BE49-F238E27FC236}">
                  <a16:creationId xmlns:a16="http://schemas.microsoft.com/office/drawing/2014/main" id="{107EC467-ABE1-E5E7-A276-B43933A74224}"/>
                </a:ext>
              </a:extLst>
            </p:cNvPr>
            <p:cNvSpPr/>
            <p:nvPr/>
          </p:nvSpPr>
          <p:spPr>
            <a:xfrm>
              <a:off x="8619065" y="5240257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" name="Gefaltete Ecke 135">
            <a:extLst>
              <a:ext uri="{FF2B5EF4-FFF2-40B4-BE49-F238E27FC236}">
                <a16:creationId xmlns:a16="http://schemas.microsoft.com/office/drawing/2014/main" id="{6429A068-D3ED-3059-7003-22B1DF2AF206}"/>
              </a:ext>
            </a:extLst>
          </p:cNvPr>
          <p:cNvSpPr/>
          <p:nvPr/>
        </p:nvSpPr>
        <p:spPr>
          <a:xfrm>
            <a:off x="9506931" y="5926601"/>
            <a:ext cx="576064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Gefaltete Ecke 136">
            <a:extLst>
              <a:ext uri="{FF2B5EF4-FFF2-40B4-BE49-F238E27FC236}">
                <a16:creationId xmlns:a16="http://schemas.microsoft.com/office/drawing/2014/main" id="{5BC638CE-EEF3-25E6-EDAC-CAA963B3F4A2}"/>
              </a:ext>
            </a:extLst>
          </p:cNvPr>
          <p:cNvSpPr/>
          <p:nvPr/>
        </p:nvSpPr>
        <p:spPr>
          <a:xfrm>
            <a:off x="9218899" y="5854593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Gefaltete Ecke 137">
            <a:extLst>
              <a:ext uri="{FF2B5EF4-FFF2-40B4-BE49-F238E27FC236}">
                <a16:creationId xmlns:a16="http://schemas.microsoft.com/office/drawing/2014/main" id="{B5B21FF3-F918-02E3-C164-B8BD5E749D6B}"/>
              </a:ext>
            </a:extLst>
          </p:cNvPr>
          <p:cNvSpPr/>
          <p:nvPr/>
        </p:nvSpPr>
        <p:spPr>
          <a:xfrm>
            <a:off x="8858859" y="5782585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08428D-F81D-C143-53A0-EB22953A1C67}"/>
              </a:ext>
            </a:extLst>
          </p:cNvPr>
          <p:cNvGrpSpPr/>
          <p:nvPr/>
        </p:nvGrpSpPr>
        <p:grpSpPr>
          <a:xfrm>
            <a:off x="8633107" y="3723587"/>
            <a:ext cx="1593904" cy="728464"/>
            <a:chOff x="7529217" y="3775855"/>
            <a:chExt cx="1593904" cy="728464"/>
          </a:xfrm>
        </p:grpSpPr>
        <p:sp>
          <p:nvSpPr>
            <p:cNvPr id="42" name="Gleichschenkliges Dreieck 138">
              <a:extLst>
                <a:ext uri="{FF2B5EF4-FFF2-40B4-BE49-F238E27FC236}">
                  <a16:creationId xmlns:a16="http://schemas.microsoft.com/office/drawing/2014/main" id="{7EB4F5D4-3E9E-DE4B-1DE2-E7B1F0247211}"/>
                </a:ext>
              </a:extLst>
            </p:cNvPr>
            <p:cNvSpPr/>
            <p:nvPr/>
          </p:nvSpPr>
          <p:spPr>
            <a:xfrm>
              <a:off x="7610953" y="37758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hteck 139">
              <a:extLst>
                <a:ext uri="{FF2B5EF4-FFF2-40B4-BE49-F238E27FC236}">
                  <a16:creationId xmlns:a16="http://schemas.microsoft.com/office/drawing/2014/main" id="{F63C1923-3515-C072-C038-143F84ABAC24}"/>
                </a:ext>
              </a:extLst>
            </p:cNvPr>
            <p:cNvSpPr/>
            <p:nvPr/>
          </p:nvSpPr>
          <p:spPr>
            <a:xfrm>
              <a:off x="75292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hteck 140">
              <a:extLst>
                <a:ext uri="{FF2B5EF4-FFF2-40B4-BE49-F238E27FC236}">
                  <a16:creationId xmlns:a16="http://schemas.microsoft.com/office/drawing/2014/main" id="{F5D4D65A-48C5-D45A-7C52-8754000A7834}"/>
                </a:ext>
              </a:extLst>
            </p:cNvPr>
            <p:cNvSpPr/>
            <p:nvPr/>
          </p:nvSpPr>
          <p:spPr>
            <a:xfrm>
              <a:off x="7692689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hteck 141">
              <a:extLst>
                <a:ext uri="{FF2B5EF4-FFF2-40B4-BE49-F238E27FC236}">
                  <a16:creationId xmlns:a16="http://schemas.microsoft.com/office/drawing/2014/main" id="{A6593B61-ED27-1E12-7864-C425AA313B93}"/>
                </a:ext>
              </a:extLst>
            </p:cNvPr>
            <p:cNvSpPr/>
            <p:nvPr/>
          </p:nvSpPr>
          <p:spPr>
            <a:xfrm>
              <a:off x="78548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hteck 142">
              <a:extLst>
                <a:ext uri="{FF2B5EF4-FFF2-40B4-BE49-F238E27FC236}">
                  <a16:creationId xmlns:a16="http://schemas.microsoft.com/office/drawing/2014/main" id="{92081958-AC75-6F6F-4785-F5C97EC3D7A6}"/>
                </a:ext>
              </a:extLst>
            </p:cNvPr>
            <p:cNvSpPr/>
            <p:nvPr/>
          </p:nvSpPr>
          <p:spPr>
            <a:xfrm>
              <a:off x="8023545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hteck 143">
              <a:extLst>
                <a:ext uri="{FF2B5EF4-FFF2-40B4-BE49-F238E27FC236}">
                  <a16:creationId xmlns:a16="http://schemas.microsoft.com/office/drawing/2014/main" id="{C5FD7016-47D8-107A-0365-EAC8DE57EE77}"/>
                </a:ext>
              </a:extLst>
            </p:cNvPr>
            <p:cNvSpPr/>
            <p:nvPr/>
          </p:nvSpPr>
          <p:spPr>
            <a:xfrm>
              <a:off x="81870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Gleichschenkliges Dreieck 144">
              <a:extLst>
                <a:ext uri="{FF2B5EF4-FFF2-40B4-BE49-F238E27FC236}">
                  <a16:creationId xmlns:a16="http://schemas.microsoft.com/office/drawing/2014/main" id="{7F3372B1-8790-9E4C-A668-50591F42558A}"/>
                </a:ext>
              </a:extLst>
            </p:cNvPr>
            <p:cNvSpPr/>
            <p:nvPr/>
          </p:nvSpPr>
          <p:spPr>
            <a:xfrm>
              <a:off x="8403041" y="39282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hteck 145">
              <a:extLst>
                <a:ext uri="{FF2B5EF4-FFF2-40B4-BE49-F238E27FC236}">
                  <a16:creationId xmlns:a16="http://schemas.microsoft.com/office/drawing/2014/main" id="{E63BFDF7-DD7C-3DBC-E108-B36E76C70E57}"/>
                </a:ext>
              </a:extLst>
            </p:cNvPr>
            <p:cNvSpPr/>
            <p:nvPr/>
          </p:nvSpPr>
          <p:spPr>
            <a:xfrm>
              <a:off x="83213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hteck 146">
              <a:extLst>
                <a:ext uri="{FF2B5EF4-FFF2-40B4-BE49-F238E27FC236}">
                  <a16:creationId xmlns:a16="http://schemas.microsoft.com/office/drawing/2014/main" id="{3F17DFEE-21F4-06E1-4B46-8E663A24E18B}"/>
                </a:ext>
              </a:extLst>
            </p:cNvPr>
            <p:cNvSpPr/>
            <p:nvPr/>
          </p:nvSpPr>
          <p:spPr>
            <a:xfrm>
              <a:off x="8484777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hteck 147">
              <a:extLst>
                <a:ext uri="{FF2B5EF4-FFF2-40B4-BE49-F238E27FC236}">
                  <a16:creationId xmlns:a16="http://schemas.microsoft.com/office/drawing/2014/main" id="{C50752F5-DF2B-7E39-309F-C6CDE4F414FD}"/>
                </a:ext>
              </a:extLst>
            </p:cNvPr>
            <p:cNvSpPr/>
            <p:nvPr/>
          </p:nvSpPr>
          <p:spPr>
            <a:xfrm>
              <a:off x="86469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hteck 148">
              <a:extLst>
                <a:ext uri="{FF2B5EF4-FFF2-40B4-BE49-F238E27FC236}">
                  <a16:creationId xmlns:a16="http://schemas.microsoft.com/office/drawing/2014/main" id="{C5F7DEB9-314C-EC20-0B9D-86778E44D774}"/>
                </a:ext>
              </a:extLst>
            </p:cNvPr>
            <p:cNvSpPr/>
            <p:nvPr/>
          </p:nvSpPr>
          <p:spPr>
            <a:xfrm>
              <a:off x="8815633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hteck 149">
              <a:extLst>
                <a:ext uri="{FF2B5EF4-FFF2-40B4-BE49-F238E27FC236}">
                  <a16:creationId xmlns:a16="http://schemas.microsoft.com/office/drawing/2014/main" id="{2A6C426A-F915-EBE8-7339-922D7832FE6D}"/>
                </a:ext>
              </a:extLst>
            </p:cNvPr>
            <p:cNvSpPr/>
            <p:nvPr/>
          </p:nvSpPr>
          <p:spPr>
            <a:xfrm>
              <a:off x="89791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7574704-F965-F782-BC1A-5828EC1CDC5D}"/>
              </a:ext>
            </a:extLst>
          </p:cNvPr>
          <p:cNvGrpSpPr/>
          <p:nvPr/>
        </p:nvGrpSpPr>
        <p:grpSpPr>
          <a:xfrm>
            <a:off x="8829625" y="1742991"/>
            <a:ext cx="1224136" cy="648072"/>
            <a:chOff x="7725735" y="1795259"/>
            <a:chExt cx="1224136" cy="648072"/>
          </a:xfrm>
        </p:grpSpPr>
        <p:sp>
          <p:nvSpPr>
            <p:cNvPr id="55" name="Rechteck 150">
              <a:extLst>
                <a:ext uri="{FF2B5EF4-FFF2-40B4-BE49-F238E27FC236}">
                  <a16:creationId xmlns:a16="http://schemas.microsoft.com/office/drawing/2014/main" id="{E7A8E8BB-1730-5DDD-388B-29CA33E5C14D}"/>
                </a:ext>
              </a:extLst>
            </p:cNvPr>
            <p:cNvSpPr/>
            <p:nvPr/>
          </p:nvSpPr>
          <p:spPr>
            <a:xfrm>
              <a:off x="8474999" y="1939275"/>
              <a:ext cx="144016" cy="5040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hteck 151">
              <a:extLst>
                <a:ext uri="{FF2B5EF4-FFF2-40B4-BE49-F238E27FC236}">
                  <a16:creationId xmlns:a16="http://schemas.microsoft.com/office/drawing/2014/main" id="{070D2FBF-1B4C-6527-8B90-8F4CB008460D}"/>
                </a:ext>
              </a:extLst>
            </p:cNvPr>
            <p:cNvSpPr/>
            <p:nvPr/>
          </p:nvSpPr>
          <p:spPr>
            <a:xfrm>
              <a:off x="8638471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hteck 152">
              <a:extLst>
                <a:ext uri="{FF2B5EF4-FFF2-40B4-BE49-F238E27FC236}">
                  <a16:creationId xmlns:a16="http://schemas.microsoft.com/office/drawing/2014/main" id="{45728F9C-2588-E3C9-D64C-BAC0F716E545}"/>
                </a:ext>
              </a:extLst>
            </p:cNvPr>
            <p:cNvSpPr/>
            <p:nvPr/>
          </p:nvSpPr>
          <p:spPr>
            <a:xfrm>
              <a:off x="8805855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hteck 153">
              <a:extLst>
                <a:ext uri="{FF2B5EF4-FFF2-40B4-BE49-F238E27FC236}">
                  <a16:creationId xmlns:a16="http://schemas.microsoft.com/office/drawing/2014/main" id="{F18E3C05-87D5-D366-6E3E-A43A4ED47614}"/>
                </a:ext>
              </a:extLst>
            </p:cNvPr>
            <p:cNvSpPr/>
            <p:nvPr/>
          </p:nvSpPr>
          <p:spPr>
            <a:xfrm>
              <a:off x="7725735" y="179525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hteck 154">
              <a:extLst>
                <a:ext uri="{FF2B5EF4-FFF2-40B4-BE49-F238E27FC236}">
                  <a16:creationId xmlns:a16="http://schemas.microsoft.com/office/drawing/2014/main" id="{47C7DA46-186D-610B-4F97-3449D52FF4F7}"/>
                </a:ext>
              </a:extLst>
            </p:cNvPr>
            <p:cNvSpPr/>
            <p:nvPr/>
          </p:nvSpPr>
          <p:spPr>
            <a:xfrm>
              <a:off x="7725735" y="186726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hteck 155">
              <a:extLst>
                <a:ext uri="{FF2B5EF4-FFF2-40B4-BE49-F238E27FC236}">
                  <a16:creationId xmlns:a16="http://schemas.microsoft.com/office/drawing/2014/main" id="{0A37504B-E49B-1A24-1909-1678E181B02D}"/>
                </a:ext>
              </a:extLst>
            </p:cNvPr>
            <p:cNvSpPr/>
            <p:nvPr/>
          </p:nvSpPr>
          <p:spPr>
            <a:xfrm>
              <a:off x="7725735" y="193793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hteck 156">
              <a:extLst>
                <a:ext uri="{FF2B5EF4-FFF2-40B4-BE49-F238E27FC236}">
                  <a16:creationId xmlns:a16="http://schemas.microsoft.com/office/drawing/2014/main" id="{7DF2C64D-6792-ABCB-66FB-C8A9F96CA795}"/>
                </a:ext>
              </a:extLst>
            </p:cNvPr>
            <p:cNvSpPr/>
            <p:nvPr/>
          </p:nvSpPr>
          <p:spPr>
            <a:xfrm>
              <a:off x="7725735" y="2011283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hteck 157">
              <a:extLst>
                <a:ext uri="{FF2B5EF4-FFF2-40B4-BE49-F238E27FC236}">
                  <a16:creationId xmlns:a16="http://schemas.microsoft.com/office/drawing/2014/main" id="{F783B0F2-A00A-3FAB-DD24-B607AC2885CF}"/>
                </a:ext>
              </a:extLst>
            </p:cNvPr>
            <p:cNvSpPr/>
            <p:nvPr/>
          </p:nvSpPr>
          <p:spPr>
            <a:xfrm>
              <a:off x="7725735" y="208329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hteck 158">
              <a:extLst>
                <a:ext uri="{FF2B5EF4-FFF2-40B4-BE49-F238E27FC236}">
                  <a16:creationId xmlns:a16="http://schemas.microsoft.com/office/drawing/2014/main" id="{04A07EBA-594E-4D0C-4CAE-2E9BFB81779B}"/>
                </a:ext>
              </a:extLst>
            </p:cNvPr>
            <p:cNvSpPr/>
            <p:nvPr/>
          </p:nvSpPr>
          <p:spPr>
            <a:xfrm>
              <a:off x="7725735" y="215529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hteck 159">
              <a:extLst>
                <a:ext uri="{FF2B5EF4-FFF2-40B4-BE49-F238E27FC236}">
                  <a16:creationId xmlns:a16="http://schemas.microsoft.com/office/drawing/2014/main" id="{66603A23-403D-A863-005B-175BDFE556FB}"/>
                </a:ext>
              </a:extLst>
            </p:cNvPr>
            <p:cNvSpPr/>
            <p:nvPr/>
          </p:nvSpPr>
          <p:spPr>
            <a:xfrm>
              <a:off x="7725735" y="222730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Rechteck 194">
            <a:extLst>
              <a:ext uri="{FF2B5EF4-FFF2-40B4-BE49-F238E27FC236}">
                <a16:creationId xmlns:a16="http://schemas.microsoft.com/office/drawing/2014/main" id="{1134C870-56DB-7865-5407-08BBBD93B593}"/>
              </a:ext>
            </a:extLst>
          </p:cNvPr>
          <p:cNvSpPr/>
          <p:nvPr/>
        </p:nvSpPr>
        <p:spPr>
          <a:xfrm>
            <a:off x="1498527" y="1612343"/>
            <a:ext cx="5898682" cy="1679265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66" name="Rechteck 195">
            <a:extLst>
              <a:ext uri="{FF2B5EF4-FFF2-40B4-BE49-F238E27FC236}">
                <a16:creationId xmlns:a16="http://schemas.microsoft.com/office/drawing/2014/main" id="{A785EE85-0AFB-1289-61EB-3F7FB600B4D9}"/>
              </a:ext>
            </a:extLst>
          </p:cNvPr>
          <p:cNvSpPr/>
          <p:nvPr/>
        </p:nvSpPr>
        <p:spPr>
          <a:xfrm>
            <a:off x="1498527" y="3647739"/>
            <a:ext cx="5897082" cy="778019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hteck 196">
            <a:extLst>
              <a:ext uri="{FF2B5EF4-FFF2-40B4-BE49-F238E27FC236}">
                <a16:creationId xmlns:a16="http://schemas.microsoft.com/office/drawing/2014/main" id="{FF7CC3EC-A2DA-9AC3-847D-B84BCC124B8F}"/>
              </a:ext>
            </a:extLst>
          </p:cNvPr>
          <p:cNvSpPr/>
          <p:nvPr/>
        </p:nvSpPr>
        <p:spPr>
          <a:xfrm>
            <a:off x="1508151" y="4743389"/>
            <a:ext cx="5885857" cy="1724548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feld 104">
            <a:extLst>
              <a:ext uri="{FF2B5EF4-FFF2-40B4-BE49-F238E27FC236}">
                <a16:creationId xmlns:a16="http://schemas.microsoft.com/office/drawing/2014/main" id="{94AC982D-C042-73C3-7B86-480AB132267D}"/>
              </a:ext>
            </a:extLst>
          </p:cNvPr>
          <p:cNvSpPr txBox="1"/>
          <p:nvPr/>
        </p:nvSpPr>
        <p:spPr>
          <a:xfrm>
            <a:off x="3527339" y="641337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Device Interface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112F412-5E71-96E1-B01B-01C8DF2DC07B}"/>
              </a:ext>
            </a:extLst>
          </p:cNvPr>
          <p:cNvSpPr/>
          <p:nvPr/>
        </p:nvSpPr>
        <p:spPr>
          <a:xfrm>
            <a:off x="1389640" y="2305497"/>
            <a:ext cx="6007569" cy="2146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2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C99E03-F4C1-E501-F710-32462DB07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Segments, Pages, Blocks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Segments:</a:t>
            </a:r>
            <a:r>
              <a:rPr lang="en-US" dirty="0"/>
              <a:t> storage unit of DB objects</a:t>
            </a:r>
            <a:br>
              <a:rPr lang="en-US" dirty="0"/>
            </a:br>
            <a:r>
              <a:rPr lang="en-US" dirty="0"/>
              <a:t>like relations (heap) and indexes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Page:</a:t>
            </a:r>
            <a:r>
              <a:rPr lang="en-US" dirty="0"/>
              <a:t> fixed-size memory region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Block:</a:t>
            </a:r>
            <a:r>
              <a:rPr lang="en-US" dirty="0"/>
              <a:t> smallest addressable unit</a:t>
            </a:r>
            <a:br>
              <a:rPr lang="en-US" dirty="0"/>
            </a:br>
            <a:r>
              <a:rPr lang="en-US" dirty="0"/>
              <a:t>on disk (e.g., POSIX block devices)</a:t>
            </a:r>
          </a:p>
          <a:p>
            <a:endParaRPr lang="en-US" dirty="0"/>
          </a:p>
          <a:p>
            <a:r>
              <a:rPr lang="en-US" dirty="0"/>
              <a:t>Buffer &amp; Storage Management</a:t>
            </a:r>
          </a:p>
          <a:p>
            <a:pPr lvl="1"/>
            <a:r>
              <a:rPr lang="en-US" dirty="0"/>
              <a:t>Buffer management at granularity of </a:t>
            </a:r>
            <a:r>
              <a:rPr lang="en-US" b="1" dirty="0">
                <a:solidFill>
                  <a:srgbClr val="7889FB"/>
                </a:solidFill>
              </a:rPr>
              <a:t>pages</a:t>
            </a:r>
          </a:p>
          <a:p>
            <a:pPr lvl="1"/>
            <a:r>
              <a:rPr lang="en-US" dirty="0"/>
              <a:t>PostgreSQL default: </a:t>
            </a:r>
            <a:r>
              <a:rPr lang="en-US" b="1" dirty="0">
                <a:solidFill>
                  <a:srgbClr val="7889FB"/>
                </a:solidFill>
              </a:rPr>
              <a:t>8KB</a:t>
            </a:r>
          </a:p>
          <a:p>
            <a:pPr lvl="1"/>
            <a:r>
              <a:rPr lang="en-US" dirty="0"/>
              <a:t>Different table/page layouts </a:t>
            </a:r>
            <a:br>
              <a:rPr lang="en-US" dirty="0"/>
            </a:br>
            <a:r>
              <a:rPr lang="en-US" dirty="0"/>
              <a:t>(e.g., </a:t>
            </a:r>
            <a:r>
              <a:rPr lang="en-US" b="1" dirty="0">
                <a:solidFill>
                  <a:schemeClr val="accent1"/>
                </a:solidFill>
              </a:rPr>
              <a:t>NSM</a:t>
            </a:r>
            <a:r>
              <a:rPr lang="en-US" dirty="0"/>
              <a:t>, DSM, PAX, column)</a:t>
            </a:r>
          </a:p>
          <a:p>
            <a:pPr lvl="1"/>
            <a:r>
              <a:rPr lang="en-US" b="1" dirty="0"/>
              <a:t>TID/RID Concept</a:t>
            </a:r>
            <a:r>
              <a:rPr lang="en-US" dirty="0"/>
              <a:t> (</a:t>
            </a:r>
            <a:r>
              <a:rPr lang="en-US" dirty="0" err="1"/>
              <a:t>pageID</a:t>
            </a:r>
            <a:r>
              <a:rPr lang="en-US" dirty="0"/>
              <a:t>, </a:t>
            </a:r>
            <a:r>
              <a:rPr lang="en-US" dirty="0" err="1"/>
              <a:t>slotID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stable ID, even if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records reorganized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C583C-E669-4C0A-1A61-B54C834E1A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 Storage System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15AAD4-37E6-60D5-EB23-946BF2BE616E}"/>
              </a:ext>
            </a:extLst>
          </p:cNvPr>
          <p:cNvGrpSpPr/>
          <p:nvPr/>
        </p:nvGrpSpPr>
        <p:grpSpPr>
          <a:xfrm>
            <a:off x="6464753" y="1268963"/>
            <a:ext cx="3334420" cy="1955662"/>
            <a:chOff x="5583534" y="1421786"/>
            <a:chExt cx="3334420" cy="19556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3AD854-A303-4755-E77A-8352B84799E1}"/>
                </a:ext>
              </a:extLst>
            </p:cNvPr>
            <p:cNvSpPr/>
            <p:nvPr/>
          </p:nvSpPr>
          <p:spPr>
            <a:xfrm>
              <a:off x="5586884" y="1421786"/>
              <a:ext cx="3331070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Segment /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Tablespace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B32A5C-B045-6F06-B45B-C5552C657DAD}"/>
                </a:ext>
              </a:extLst>
            </p:cNvPr>
            <p:cNvSpPr/>
            <p:nvPr/>
          </p:nvSpPr>
          <p:spPr>
            <a:xfrm>
              <a:off x="5586884" y="2148495"/>
              <a:ext cx="974690" cy="519564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Page 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650C3C-B14F-F250-D3CC-6C43F9010697}"/>
                </a:ext>
              </a:extLst>
            </p:cNvPr>
            <p:cNvSpPr/>
            <p:nvPr/>
          </p:nvSpPr>
          <p:spPr>
            <a:xfrm>
              <a:off x="6765074" y="2148495"/>
              <a:ext cx="974690" cy="519564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Page 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4616CA-D4EB-515D-5ABC-42CFB3B67820}"/>
                </a:ext>
              </a:extLst>
            </p:cNvPr>
            <p:cNvSpPr/>
            <p:nvPr/>
          </p:nvSpPr>
          <p:spPr>
            <a:xfrm>
              <a:off x="7943264" y="2148495"/>
              <a:ext cx="974690" cy="519564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Page 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E525C0-0223-6DBD-4627-869A740FBD49}"/>
                </a:ext>
              </a:extLst>
            </p:cNvPr>
            <p:cNvSpPr/>
            <p:nvPr/>
          </p:nvSpPr>
          <p:spPr>
            <a:xfrm>
              <a:off x="5583534" y="2857884"/>
              <a:ext cx="490695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33E5AF-8734-CD26-44BE-79900DAA5F0A}"/>
                </a:ext>
              </a:extLst>
            </p:cNvPr>
            <p:cNvSpPr/>
            <p:nvPr/>
          </p:nvSpPr>
          <p:spPr>
            <a:xfrm>
              <a:off x="6114422" y="2857884"/>
              <a:ext cx="483996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EF866A-F307-13B6-539B-458C9229D91F}"/>
                </a:ext>
              </a:extLst>
            </p:cNvPr>
            <p:cNvSpPr/>
            <p:nvPr/>
          </p:nvSpPr>
          <p:spPr>
            <a:xfrm>
              <a:off x="6740766" y="2849512"/>
              <a:ext cx="490695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1E79A1-5C9A-12D9-5580-5C4BA4EAAC72}"/>
                </a:ext>
              </a:extLst>
            </p:cNvPr>
            <p:cNvSpPr/>
            <p:nvPr/>
          </p:nvSpPr>
          <p:spPr>
            <a:xfrm>
              <a:off x="7271654" y="2849512"/>
              <a:ext cx="483996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613702-5BD8-AB29-3664-32F998F5ABC1}"/>
                </a:ext>
              </a:extLst>
            </p:cNvPr>
            <p:cNvSpPr/>
            <p:nvPr/>
          </p:nvSpPr>
          <p:spPr>
            <a:xfrm>
              <a:off x="7887951" y="2851188"/>
              <a:ext cx="490695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4770B3-2BE0-E514-2EA9-B33F2A54EA03}"/>
                </a:ext>
              </a:extLst>
            </p:cNvPr>
            <p:cNvSpPr/>
            <p:nvPr/>
          </p:nvSpPr>
          <p:spPr>
            <a:xfrm>
              <a:off x="8418839" y="2851188"/>
              <a:ext cx="483996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6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E788EF-596A-A54F-5908-610E4705ED0B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 flipH="1">
              <a:off x="6074229" y="1941350"/>
              <a:ext cx="1178190" cy="20714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60C4957-7E66-8636-7AF4-C82D3A9AB229}"/>
                </a:ext>
              </a:extLst>
            </p:cNvPr>
            <p:cNvCxnSpPr>
              <a:stCxn id="5" idx="2"/>
              <a:endCxn id="7" idx="0"/>
            </p:cNvCxnSpPr>
            <p:nvPr/>
          </p:nvCxnSpPr>
          <p:spPr>
            <a:xfrm>
              <a:off x="7252419" y="1941350"/>
              <a:ext cx="0" cy="20714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DB808E4-1F6A-2A96-57F3-AABB8573681C}"/>
                </a:ext>
              </a:extLst>
            </p:cNvPr>
            <p:cNvCxnSpPr>
              <a:stCxn id="5" idx="2"/>
              <a:endCxn id="8" idx="0"/>
            </p:cNvCxnSpPr>
            <p:nvPr/>
          </p:nvCxnSpPr>
          <p:spPr>
            <a:xfrm>
              <a:off x="7252419" y="1941350"/>
              <a:ext cx="1178190" cy="20714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B43022E-711B-504D-3BA0-6EA15DD00E67}"/>
                </a:ext>
              </a:extLst>
            </p:cNvPr>
            <p:cNvCxnSpPr>
              <a:stCxn id="6" idx="2"/>
              <a:endCxn id="9" idx="0"/>
            </p:cNvCxnSpPr>
            <p:nvPr/>
          </p:nvCxnSpPr>
          <p:spPr>
            <a:xfrm flipH="1">
              <a:off x="5828882" y="2668059"/>
              <a:ext cx="245347" cy="18982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2B2D5D3-B511-A05A-A9B5-E8B1406A32F0}"/>
                </a:ext>
              </a:extLst>
            </p:cNvPr>
            <p:cNvCxnSpPr>
              <a:stCxn id="6" idx="2"/>
              <a:endCxn id="10" idx="0"/>
            </p:cNvCxnSpPr>
            <p:nvPr/>
          </p:nvCxnSpPr>
          <p:spPr>
            <a:xfrm>
              <a:off x="6074229" y="2668059"/>
              <a:ext cx="282191" cy="18982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70FD6B5-A30B-ED61-CAA9-10D18F4DCDF8}"/>
                </a:ext>
              </a:extLst>
            </p:cNvPr>
            <p:cNvCxnSpPr>
              <a:stCxn id="7" idx="2"/>
              <a:endCxn id="11" idx="0"/>
            </p:cNvCxnSpPr>
            <p:nvPr/>
          </p:nvCxnSpPr>
          <p:spPr>
            <a:xfrm flipH="1">
              <a:off x="6986114" y="2668059"/>
              <a:ext cx="266305" cy="18145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2E11BEE-2173-FBC0-9289-F7F9E75EBA91}"/>
                </a:ext>
              </a:extLst>
            </p:cNvPr>
            <p:cNvCxnSpPr>
              <a:stCxn id="7" idx="2"/>
              <a:endCxn id="12" idx="0"/>
            </p:cNvCxnSpPr>
            <p:nvPr/>
          </p:nvCxnSpPr>
          <p:spPr>
            <a:xfrm>
              <a:off x="7252419" y="2668059"/>
              <a:ext cx="261233" cy="18145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45D05B4-6D8B-3189-A846-E65C9D7AB4ED}"/>
                </a:ext>
              </a:extLst>
            </p:cNvPr>
            <p:cNvCxnSpPr>
              <a:stCxn id="8" idx="2"/>
              <a:endCxn id="13" idx="0"/>
            </p:cNvCxnSpPr>
            <p:nvPr/>
          </p:nvCxnSpPr>
          <p:spPr>
            <a:xfrm flipH="1">
              <a:off x="8133299" y="2668059"/>
              <a:ext cx="297310" cy="1831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4C33E91-44AB-39C4-0CB8-ABD551B72231}"/>
                </a:ext>
              </a:extLst>
            </p:cNvPr>
            <p:cNvCxnSpPr>
              <a:stCxn id="8" idx="2"/>
              <a:endCxn id="14" idx="0"/>
            </p:cNvCxnSpPr>
            <p:nvPr/>
          </p:nvCxnSpPr>
          <p:spPr>
            <a:xfrm>
              <a:off x="8430609" y="2668059"/>
              <a:ext cx="230228" cy="1831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B2A8AA-0E06-2754-24F7-67F8DFA2ED75}"/>
              </a:ext>
            </a:extLst>
          </p:cNvPr>
          <p:cNvGrpSpPr/>
          <p:nvPr/>
        </p:nvGrpSpPr>
        <p:grpSpPr>
          <a:xfrm>
            <a:off x="6162695" y="3510426"/>
            <a:ext cx="3997204" cy="2235643"/>
            <a:chOff x="4960186" y="3770621"/>
            <a:chExt cx="3997204" cy="223564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2299BD-BFE7-68B3-5A84-90A05BFD5CF8}"/>
                </a:ext>
              </a:extLst>
            </p:cNvPr>
            <p:cNvSpPr/>
            <p:nvPr/>
          </p:nvSpPr>
          <p:spPr>
            <a:xfrm>
              <a:off x="4960186" y="4144428"/>
              <a:ext cx="1837426" cy="1276709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2E5A474-D173-A8D7-D5EB-29E46050A627}"/>
                </a:ext>
              </a:extLst>
            </p:cNvPr>
            <p:cNvSpPr/>
            <p:nvPr/>
          </p:nvSpPr>
          <p:spPr>
            <a:xfrm>
              <a:off x="7080104" y="4144428"/>
              <a:ext cx="1837426" cy="1276709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2D6CF4-7894-37A2-75AF-B606011AEFD0}"/>
                </a:ext>
              </a:extLst>
            </p:cNvPr>
            <p:cNvSpPr txBox="1"/>
            <p:nvPr/>
          </p:nvSpPr>
          <p:spPr>
            <a:xfrm>
              <a:off x="5075034" y="3773497"/>
              <a:ext cx="49492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F0AA78-2367-9E65-B44B-089E0B946373}"/>
                </a:ext>
              </a:extLst>
            </p:cNvPr>
            <p:cNvSpPr txBox="1"/>
            <p:nvPr/>
          </p:nvSpPr>
          <p:spPr>
            <a:xfrm>
              <a:off x="7202879" y="3770621"/>
              <a:ext cx="49492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136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F910E3-A091-952F-F338-11CA9BF307CA}"/>
                </a:ext>
              </a:extLst>
            </p:cNvPr>
            <p:cNvSpPr/>
            <p:nvPr/>
          </p:nvSpPr>
          <p:spPr>
            <a:xfrm>
              <a:off x="4960186" y="4141652"/>
              <a:ext cx="362311" cy="30640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EA698F-AF2D-8327-16DB-51058053CF44}"/>
                </a:ext>
              </a:extLst>
            </p:cNvPr>
            <p:cNvSpPr/>
            <p:nvPr/>
          </p:nvSpPr>
          <p:spPr>
            <a:xfrm>
              <a:off x="5319620" y="4141651"/>
              <a:ext cx="362311" cy="30352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136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47341D-E2F1-B824-4E4A-C22F1004F5A0}"/>
                </a:ext>
              </a:extLst>
            </p:cNvPr>
            <p:cNvSpPr/>
            <p:nvPr/>
          </p:nvSpPr>
          <p:spPr>
            <a:xfrm>
              <a:off x="5681930" y="4142829"/>
              <a:ext cx="94315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FA4E571-5E14-50F2-7290-5C14589DDF92}"/>
                </a:ext>
              </a:extLst>
            </p:cNvPr>
            <p:cNvSpPr/>
            <p:nvPr/>
          </p:nvSpPr>
          <p:spPr>
            <a:xfrm>
              <a:off x="7079934" y="4141652"/>
              <a:ext cx="362311" cy="30640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1FE21EB-6A30-7169-2934-AD40A8622BEC}"/>
                </a:ext>
              </a:extLst>
            </p:cNvPr>
            <p:cNvSpPr/>
            <p:nvPr/>
          </p:nvSpPr>
          <p:spPr>
            <a:xfrm>
              <a:off x="7439368" y="4141651"/>
              <a:ext cx="362311" cy="30352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534A9B7-73D2-CF4E-E0A1-B0032F739694}"/>
                </a:ext>
              </a:extLst>
            </p:cNvPr>
            <p:cNvSpPr/>
            <p:nvPr/>
          </p:nvSpPr>
          <p:spPr>
            <a:xfrm>
              <a:off x="7801678" y="4142829"/>
              <a:ext cx="94315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EC5952-7771-4F45-CB1E-394E7C75E886}"/>
                </a:ext>
              </a:extLst>
            </p:cNvPr>
            <p:cNvSpPr/>
            <p:nvPr/>
          </p:nvSpPr>
          <p:spPr>
            <a:xfrm>
              <a:off x="5261324" y="4683161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tuple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ACD7ACB-5E72-BA8F-DF84-7CF4BEB935DA}"/>
                </a:ext>
              </a:extLst>
            </p:cNvPr>
            <p:cNvSpPr/>
            <p:nvPr/>
          </p:nvSpPr>
          <p:spPr>
            <a:xfrm>
              <a:off x="4963452" y="4911763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E88AC7C-4E69-7C69-8286-87793C59429C}"/>
                </a:ext>
              </a:extLst>
            </p:cNvPr>
            <p:cNvSpPr/>
            <p:nvPr/>
          </p:nvSpPr>
          <p:spPr>
            <a:xfrm>
              <a:off x="7374145" y="4572324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tuple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3BDB84-7ABD-7025-E8FD-35069A71DDA8}"/>
                </a:ext>
              </a:extLst>
            </p:cNvPr>
            <p:cNvSpPr/>
            <p:nvPr/>
          </p:nvSpPr>
          <p:spPr>
            <a:xfrm>
              <a:off x="7076273" y="4800926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0D26EBA-081A-E747-46AD-6E51859C93ED}"/>
                </a:ext>
              </a:extLst>
            </p:cNvPr>
            <p:cNvSpPr/>
            <p:nvPr/>
          </p:nvSpPr>
          <p:spPr>
            <a:xfrm>
              <a:off x="8612560" y="4800926"/>
              <a:ext cx="304969" cy="21870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66BC01-855D-572E-E555-66F131F16967}"/>
                </a:ext>
              </a:extLst>
            </p:cNvPr>
            <p:cNvSpPr/>
            <p:nvPr/>
          </p:nvSpPr>
          <p:spPr>
            <a:xfrm>
              <a:off x="7083201" y="5036454"/>
              <a:ext cx="820817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C6C0EC9-B924-EF98-BB23-8266A57FE7DE}"/>
                </a:ext>
              </a:extLst>
            </p:cNvPr>
            <p:cNvSpPr/>
            <p:nvPr/>
          </p:nvSpPr>
          <p:spPr>
            <a:xfrm>
              <a:off x="6645472" y="5268346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2968463-C09B-7557-48A0-CD1BCC05504A}"/>
                </a:ext>
              </a:extLst>
            </p:cNvPr>
            <p:cNvSpPr/>
            <p:nvPr/>
          </p:nvSpPr>
          <p:spPr>
            <a:xfrm>
              <a:off x="6493071" y="5268345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3DD0C72-72E7-F557-295B-5527D397D40D}"/>
                </a:ext>
              </a:extLst>
            </p:cNvPr>
            <p:cNvSpPr/>
            <p:nvPr/>
          </p:nvSpPr>
          <p:spPr>
            <a:xfrm>
              <a:off x="6340670" y="5268344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6B7BB06-944C-4E41-96F6-2DAF51EE7D4B}"/>
                </a:ext>
              </a:extLst>
            </p:cNvPr>
            <p:cNvSpPr/>
            <p:nvPr/>
          </p:nvSpPr>
          <p:spPr>
            <a:xfrm>
              <a:off x="6188269" y="5268342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5FE4832-6CB8-C400-A966-2FE908705852}"/>
                </a:ext>
              </a:extLst>
            </p:cNvPr>
            <p:cNvSpPr/>
            <p:nvPr/>
          </p:nvSpPr>
          <p:spPr>
            <a:xfrm>
              <a:off x="8765218" y="5268344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D9A7A5-1853-4F99-313A-FE266B598362}"/>
                </a:ext>
              </a:extLst>
            </p:cNvPr>
            <p:cNvSpPr/>
            <p:nvPr/>
          </p:nvSpPr>
          <p:spPr>
            <a:xfrm>
              <a:off x="8612817" y="5268343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E24AB17-3270-69CA-85FF-55FECF3B9794}"/>
                </a:ext>
              </a:extLst>
            </p:cNvPr>
            <p:cNvSpPr/>
            <p:nvPr/>
          </p:nvSpPr>
          <p:spPr>
            <a:xfrm>
              <a:off x="8460416" y="5268342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8905DAF-7389-D567-C0E9-6ABC7DE9C3EC}"/>
                </a:ext>
              </a:extLst>
            </p:cNvPr>
            <p:cNvSpPr/>
            <p:nvPr/>
          </p:nvSpPr>
          <p:spPr>
            <a:xfrm>
              <a:off x="8308015" y="5268340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C12BB13-4F61-465C-26E5-9DF32060035C}"/>
                </a:ext>
              </a:extLst>
            </p:cNvPr>
            <p:cNvCxnSpPr>
              <a:endCxn id="35" idx="1"/>
            </p:cNvCxnSpPr>
            <p:nvPr/>
          </p:nvCxnSpPr>
          <p:spPr>
            <a:xfrm flipH="1" flipV="1">
              <a:off x="5261324" y="4793312"/>
              <a:ext cx="1007858" cy="54731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1938FD2-93FD-4D2A-71AB-7C816FAD4A6C}"/>
                </a:ext>
              </a:extLst>
            </p:cNvPr>
            <p:cNvCxnSpPr>
              <a:endCxn id="36" idx="1"/>
            </p:cNvCxnSpPr>
            <p:nvPr/>
          </p:nvCxnSpPr>
          <p:spPr>
            <a:xfrm flipH="1" flipV="1">
              <a:off x="4963452" y="5021914"/>
              <a:ext cx="1458130" cy="31871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E2AAD61-7482-CEE6-0169-451A0E7D37AA}"/>
                </a:ext>
              </a:extLst>
            </p:cNvPr>
            <p:cNvCxnSpPr>
              <a:endCxn id="37" idx="1"/>
            </p:cNvCxnSpPr>
            <p:nvPr/>
          </p:nvCxnSpPr>
          <p:spPr>
            <a:xfrm flipH="1" flipV="1">
              <a:off x="7374145" y="4682475"/>
              <a:ext cx="1006410" cy="66306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66B77F6-34C1-B7AD-D92C-034F883F3A8B}"/>
                </a:ext>
              </a:extLst>
            </p:cNvPr>
            <p:cNvCxnSpPr>
              <a:endCxn id="38" idx="1"/>
            </p:cNvCxnSpPr>
            <p:nvPr/>
          </p:nvCxnSpPr>
          <p:spPr>
            <a:xfrm flipH="1" flipV="1">
              <a:off x="7076273" y="4911077"/>
              <a:ext cx="1456682" cy="43445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68B74C1-4FB4-0803-B8BF-C75D43E68742}"/>
                </a:ext>
              </a:extLst>
            </p:cNvPr>
            <p:cNvCxnSpPr>
              <a:endCxn id="39" idx="1"/>
            </p:cNvCxnSpPr>
            <p:nvPr/>
          </p:nvCxnSpPr>
          <p:spPr>
            <a:xfrm flipH="1" flipV="1">
              <a:off x="8612560" y="4910278"/>
              <a:ext cx="72795" cy="43525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5DF2AD-922F-2BCA-DEDF-D80EF62AA278}"/>
                </a:ext>
              </a:extLst>
            </p:cNvPr>
            <p:cNvSpPr txBox="1"/>
            <p:nvPr/>
          </p:nvSpPr>
          <p:spPr>
            <a:xfrm>
              <a:off x="5908964" y="5430681"/>
              <a:ext cx="1183119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tuple offsets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ACC95F0-35B0-E829-F489-7CD1A99D100C}"/>
                </a:ext>
              </a:extLst>
            </p:cNvPr>
            <p:cNvCxnSpPr/>
            <p:nvPr/>
          </p:nvCxnSpPr>
          <p:spPr>
            <a:xfrm flipV="1">
              <a:off x="5681930" y="3947256"/>
              <a:ext cx="298992" cy="19717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07D8B1B-6E7A-4BE6-1A84-D7D1CFE73161}"/>
                </a:ext>
              </a:extLst>
            </p:cNvPr>
            <p:cNvCxnSpPr>
              <a:endCxn id="28" idx="1"/>
            </p:cNvCxnSpPr>
            <p:nvPr/>
          </p:nvCxnSpPr>
          <p:spPr>
            <a:xfrm flipV="1">
              <a:off x="5980922" y="3955287"/>
              <a:ext cx="1221957" cy="869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D81A1C3-3E2A-A2C5-FAF6-78C95BA4D9E4}"/>
                </a:ext>
              </a:extLst>
            </p:cNvPr>
            <p:cNvCxnSpPr/>
            <p:nvPr/>
          </p:nvCxnSpPr>
          <p:spPr>
            <a:xfrm>
              <a:off x="7059893" y="4074128"/>
              <a:ext cx="50262" cy="501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4979CAC-9293-2574-2E1D-BCE7540547D8}"/>
                </a:ext>
              </a:extLst>
            </p:cNvPr>
            <p:cNvCxnSpPr/>
            <p:nvPr/>
          </p:nvCxnSpPr>
          <p:spPr>
            <a:xfrm flipH="1">
              <a:off x="5559394" y="4079259"/>
              <a:ext cx="151402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90F6447-28F3-5E1E-8CD1-0B3308333707}"/>
                </a:ext>
              </a:extLst>
            </p:cNvPr>
            <p:cNvSpPr txBox="1"/>
            <p:nvPr/>
          </p:nvSpPr>
          <p:spPr>
            <a:xfrm>
              <a:off x="7203236" y="5421489"/>
              <a:ext cx="1754154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TID/RID Concept</a:t>
              </a:r>
              <a:b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pageID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slotID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55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14AD09-A7B1-A542-2884-37CD8246C6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TID Concept (p, s)</a:t>
            </a:r>
          </a:p>
          <a:p>
            <a:pPr lvl="1"/>
            <a:r>
              <a:rPr lang="en-US" dirty="0"/>
              <a:t>TID := (page number, slot index)</a:t>
            </a:r>
          </a:p>
          <a:p>
            <a:pPr lvl="1"/>
            <a:r>
              <a:rPr lang="en-US" dirty="0"/>
              <a:t>Page slot directory holds tuple offsets (byte position) within page</a:t>
            </a:r>
          </a:p>
          <a:p>
            <a:pPr lvl="1"/>
            <a:endParaRPr lang="en-US" sz="700" dirty="0"/>
          </a:p>
          <a:p>
            <a:r>
              <a:rPr lang="en-US" dirty="0"/>
              <a:t>Example PostgreSQL</a:t>
            </a:r>
          </a:p>
          <a:p>
            <a:pPr lvl="1"/>
            <a:r>
              <a:rPr lang="en-US" dirty="0"/>
              <a:t>Papers(</a:t>
            </a:r>
            <a:r>
              <a:rPr lang="en-US" u="sng" dirty="0" err="1"/>
              <a:t>PKey</a:t>
            </a:r>
            <a:r>
              <a:rPr lang="en-US" dirty="0"/>
              <a:t>, Title, Pages, </a:t>
            </a:r>
            <a:r>
              <a:rPr lang="en-US" dirty="0" err="1"/>
              <a:t>CKey</a:t>
            </a:r>
            <a:r>
              <a:rPr lang="en-US" dirty="0"/>
              <a:t>, </a:t>
            </a:r>
            <a:r>
              <a:rPr lang="en-US" dirty="0" err="1"/>
              <a:t>JKey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Hidden CTID system column </a:t>
            </a:r>
            <a:br>
              <a:rPr lang="en-US" dirty="0"/>
            </a:br>
            <a:r>
              <a:rPr lang="en-US" dirty="0"/>
              <a:t>(not shown on *, but usable)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CBCA6-4BFB-C8D8-DEBF-EBE300B513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 Storage System,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F8FF7-16D2-E8F7-CB81-8EB4F0CA1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81"/>
          <a:stretch/>
        </p:blipFill>
        <p:spPr>
          <a:xfrm>
            <a:off x="5483855" y="2704811"/>
            <a:ext cx="5310187" cy="2884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992A93-5E6E-9C06-3EE4-652FAA232BBD}"/>
              </a:ext>
            </a:extLst>
          </p:cNvPr>
          <p:cNvSpPr/>
          <p:nvPr/>
        </p:nvSpPr>
        <p:spPr>
          <a:xfrm>
            <a:off x="6066251" y="2664619"/>
            <a:ext cx="753626" cy="3000777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38848-239B-1951-183A-093BABF094C4}"/>
              </a:ext>
            </a:extLst>
          </p:cNvPr>
          <p:cNvSpPr txBox="1"/>
          <p:nvPr/>
        </p:nvSpPr>
        <p:spPr>
          <a:xfrm>
            <a:off x="3164997" y="4758040"/>
            <a:ext cx="231885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CTID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Title, Pages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Papers</a:t>
            </a:r>
          </a:p>
        </p:txBody>
      </p:sp>
    </p:spTree>
    <p:extLst>
      <p:ext uri="{BB962C8B-B14F-4D97-AF65-F5344CB8AC3E}">
        <p14:creationId xmlns:p14="http://schemas.microsoft.com/office/powerpoint/2010/main" val="194661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A496C-9D4C-4652-5994-62030F4FD1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Performance Tuning </a:t>
            </a:r>
            <a:r>
              <a:rPr lang="en-US" dirty="0"/>
              <a:t>via Physical Design</a:t>
            </a:r>
          </a:p>
          <a:p>
            <a:pPr lvl="1"/>
            <a:r>
              <a:rPr lang="en-US" dirty="0"/>
              <a:t>Select physical data structures for relational schema and query workload</a:t>
            </a:r>
          </a:p>
          <a:p>
            <a:pPr lvl="1"/>
            <a:r>
              <a:rPr lang="en-US" b="1" dirty="0"/>
              <a:t>#1:</a:t>
            </a:r>
            <a:r>
              <a:rPr lang="en-US" dirty="0"/>
              <a:t> User-level, </a:t>
            </a:r>
            <a:r>
              <a:rPr lang="en-US" b="1" dirty="0">
                <a:solidFill>
                  <a:srgbClr val="7889FB"/>
                </a:solidFill>
              </a:rPr>
              <a:t>manual physical design</a:t>
            </a:r>
            <a:r>
              <a:rPr lang="en-US" dirty="0"/>
              <a:t> by DBA </a:t>
            </a:r>
          </a:p>
          <a:p>
            <a:pPr lvl="1"/>
            <a:r>
              <a:rPr lang="en-US" b="1" dirty="0"/>
              <a:t>#2:</a:t>
            </a:r>
            <a:r>
              <a:rPr lang="en-US" dirty="0"/>
              <a:t> User/system-level </a:t>
            </a:r>
            <a:r>
              <a:rPr lang="en-US" b="1" dirty="0">
                <a:solidFill>
                  <a:srgbClr val="7889FB"/>
                </a:solidFill>
              </a:rPr>
              <a:t>automatic physical design</a:t>
            </a:r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DB5B3-A14E-B7F3-4DAC-40AE04E54C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Access Methods and Physical Design</a:t>
            </a: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9FB78026-49B1-9B11-8BE1-84C31C8E0BFF}"/>
              </a:ext>
            </a:extLst>
          </p:cNvPr>
          <p:cNvSpPr/>
          <p:nvPr/>
        </p:nvSpPr>
        <p:spPr>
          <a:xfrm>
            <a:off x="6943210" y="2102749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</a:p>
        </p:txBody>
      </p:sp>
      <p:sp>
        <p:nvSpPr>
          <p:cNvPr id="7" name="Rechteck 20">
            <a:extLst>
              <a:ext uri="{FF2B5EF4-FFF2-40B4-BE49-F238E27FC236}">
                <a16:creationId xmlns:a16="http://schemas.microsoft.com/office/drawing/2014/main" id="{23D119D0-462A-3C4E-5072-D808B30046E4}"/>
              </a:ext>
            </a:extLst>
          </p:cNvPr>
          <p:cNvSpPr/>
          <p:nvPr/>
        </p:nvSpPr>
        <p:spPr>
          <a:xfrm>
            <a:off x="8279462" y="2243425"/>
            <a:ext cx="847033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8" name="Rechteck 21">
            <a:extLst>
              <a:ext uri="{FF2B5EF4-FFF2-40B4-BE49-F238E27FC236}">
                <a16:creationId xmlns:a16="http://schemas.microsoft.com/office/drawing/2014/main" id="{7B4DF5E2-7CF7-3DBB-80DC-D978BB3F090E}"/>
              </a:ext>
            </a:extLst>
          </p:cNvPr>
          <p:cNvSpPr/>
          <p:nvPr/>
        </p:nvSpPr>
        <p:spPr>
          <a:xfrm>
            <a:off x="9277982" y="2243425"/>
            <a:ext cx="631304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A3786-6167-DBB0-17C1-5D1B8D428D63}"/>
              </a:ext>
            </a:extLst>
          </p:cNvPr>
          <p:cNvSpPr/>
          <p:nvPr/>
        </p:nvSpPr>
        <p:spPr>
          <a:xfrm>
            <a:off x="706010" y="3144245"/>
            <a:ext cx="3872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*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R, S, T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R.c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S.d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AND </a:t>
            </a:r>
            <a:r>
              <a:rPr lang="de-DE" sz="1600" dirty="0">
                <a:latin typeface="Consolas" panose="020B0609020204030204" pitchFamily="49" charset="0"/>
              </a:rPr>
              <a:t>S.e = T.f </a:t>
            </a:r>
          </a:p>
          <a:p>
            <a:r>
              <a:rPr lang="de-DE" sz="1600" b="1" dirty="0">
                <a:latin typeface="Consolas" panose="020B0609020204030204" pitchFamily="49" charset="0"/>
              </a:rPr>
              <a:t>    AND </a:t>
            </a:r>
            <a:r>
              <a:rPr lang="de-DE" sz="1600" dirty="0">
                <a:latin typeface="Consolas" panose="020B0609020204030204" pitchFamily="49" charset="0"/>
              </a:rPr>
              <a:t>R.b </a:t>
            </a:r>
            <a:r>
              <a:rPr lang="de-DE" sz="1600" b="1" dirty="0">
                <a:latin typeface="Consolas" panose="020B0609020204030204" pitchFamily="49" charset="0"/>
              </a:rPr>
              <a:t>BETWEEN</a:t>
            </a:r>
            <a:r>
              <a:rPr lang="de-DE" sz="1600" dirty="0">
                <a:latin typeface="Consolas" panose="020B0609020204030204" pitchFamily="49" charset="0"/>
              </a:rPr>
              <a:t> 12 </a:t>
            </a:r>
            <a:r>
              <a:rPr lang="de-DE" sz="1600" b="1" dirty="0">
                <a:latin typeface="Consolas" panose="020B0609020204030204" pitchFamily="49" charset="0"/>
              </a:rPr>
              <a:t>AND</a:t>
            </a:r>
            <a:r>
              <a:rPr lang="de-DE" sz="1600" dirty="0">
                <a:latin typeface="Consolas" panose="020B0609020204030204" pitchFamily="49" charset="0"/>
              </a:rPr>
              <a:t> 73</a:t>
            </a:r>
          </a:p>
        </p:txBody>
      </p:sp>
      <p:sp>
        <p:nvSpPr>
          <p:cNvPr id="10" name="Textfeld 10">
            <a:extLst>
              <a:ext uri="{FF2B5EF4-FFF2-40B4-BE49-F238E27FC236}">
                <a16:creationId xmlns:a16="http://schemas.microsoft.com/office/drawing/2014/main" id="{1AB90EB7-B284-8DF5-0F36-8EC357443D56}"/>
              </a:ext>
            </a:extLst>
          </p:cNvPr>
          <p:cNvSpPr txBox="1"/>
          <p:nvPr/>
        </p:nvSpPr>
        <p:spPr>
          <a:xfrm>
            <a:off x="3169043" y="5010472"/>
            <a:ext cx="109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1000000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0E60AF-4C42-D9F1-2C96-DFB911E0DDC8}"/>
              </a:ext>
            </a:extLst>
          </p:cNvPr>
          <p:cNvGrpSpPr/>
          <p:nvPr/>
        </p:nvGrpSpPr>
        <p:grpSpPr>
          <a:xfrm>
            <a:off x="4047695" y="3406966"/>
            <a:ext cx="2927493" cy="2347009"/>
            <a:chOff x="1723311" y="4336004"/>
            <a:chExt cx="2927493" cy="2347009"/>
          </a:xfrm>
        </p:grpSpPr>
        <p:sp>
          <p:nvSpPr>
            <p:cNvPr id="12" name="Textfeld 3">
              <a:extLst>
                <a:ext uri="{FF2B5EF4-FFF2-40B4-BE49-F238E27FC236}">
                  <a16:creationId xmlns:a16="http://schemas.microsoft.com/office/drawing/2014/main" id="{3094AAD4-FCD5-C53B-5DFA-7D5E20369E70}"/>
                </a:ext>
              </a:extLst>
            </p:cNvPr>
            <p:cNvSpPr txBox="1"/>
            <p:nvPr/>
          </p:nvSpPr>
          <p:spPr>
            <a:xfrm>
              <a:off x="1736945" y="5676191"/>
              <a:ext cx="1679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de-DE" sz="2000" b="0" baseline="-25000" dirty="0">
                  <a:latin typeface="Consolas" panose="020B0609020204030204" pitchFamily="49" charset="0"/>
                  <a:cs typeface="Arial"/>
                </a:rPr>
                <a:t>12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/>
                  <a:cs typeface="Sun-ExtA"/>
                </a:rPr>
                <a:t>≤R.b≤73</a:t>
              </a:r>
              <a:endParaRPr lang="de-DE" sz="2000" b="0" dirty="0">
                <a:latin typeface="Consolas" panose="020B0609020204030204" pitchFamily="49" charset="0"/>
              </a:endParaRPr>
            </a:p>
          </p:txBody>
        </p:sp>
        <p:cxnSp>
          <p:nvCxnSpPr>
            <p:cNvPr id="13" name="Gerade Verbindung 4">
              <a:extLst>
                <a:ext uri="{FF2B5EF4-FFF2-40B4-BE49-F238E27FC236}">
                  <a16:creationId xmlns:a16="http://schemas.microsoft.com/office/drawing/2014/main" id="{AC621240-4374-CE99-8EF2-AE102426C264}"/>
                </a:ext>
              </a:extLst>
            </p:cNvPr>
            <p:cNvCxnSpPr/>
            <p:nvPr/>
          </p:nvCxnSpPr>
          <p:spPr>
            <a:xfrm rot="5400000" flipH="1" flipV="1">
              <a:off x="2067240" y="6182765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2">
              <a:extLst>
                <a:ext uri="{FF2B5EF4-FFF2-40B4-BE49-F238E27FC236}">
                  <a16:creationId xmlns:a16="http://schemas.microsoft.com/office/drawing/2014/main" id="{0FC38A64-7440-946B-4DB6-83AD09AB36D6}"/>
                </a:ext>
              </a:extLst>
            </p:cNvPr>
            <p:cNvSpPr txBox="1"/>
            <p:nvPr/>
          </p:nvSpPr>
          <p:spPr>
            <a:xfrm>
              <a:off x="2281729" y="4999437"/>
              <a:ext cx="1209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c=d</a:t>
              </a:r>
            </a:p>
          </p:txBody>
        </p:sp>
        <p:cxnSp>
          <p:nvCxnSpPr>
            <p:cNvPr id="15" name="Gerade Verbindung 13">
              <a:extLst>
                <a:ext uri="{FF2B5EF4-FFF2-40B4-BE49-F238E27FC236}">
                  <a16:creationId xmlns:a16="http://schemas.microsoft.com/office/drawing/2014/main" id="{4C2C165B-E1C4-1DCF-9F37-8114F6F3EAC3}"/>
                </a:ext>
              </a:extLst>
            </p:cNvPr>
            <p:cNvCxnSpPr/>
            <p:nvPr/>
          </p:nvCxnSpPr>
          <p:spPr>
            <a:xfrm flipV="1">
              <a:off x="2201799" y="5507020"/>
              <a:ext cx="405263" cy="2011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4">
              <a:extLst>
                <a:ext uri="{FF2B5EF4-FFF2-40B4-BE49-F238E27FC236}">
                  <a16:creationId xmlns:a16="http://schemas.microsoft.com/office/drawing/2014/main" id="{59B91AE7-8633-8DFC-C5A3-FDFF344628CA}"/>
                </a:ext>
              </a:extLst>
            </p:cNvPr>
            <p:cNvCxnSpPr/>
            <p:nvPr/>
          </p:nvCxnSpPr>
          <p:spPr>
            <a:xfrm rot="5400000" flipH="1" flipV="1">
              <a:off x="3261629" y="4436475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5">
              <a:extLst>
                <a:ext uri="{FF2B5EF4-FFF2-40B4-BE49-F238E27FC236}">
                  <a16:creationId xmlns:a16="http://schemas.microsoft.com/office/drawing/2014/main" id="{A5C956B8-EA97-7B6C-E647-84231451CE00}"/>
                </a:ext>
              </a:extLst>
            </p:cNvPr>
            <p:cNvSpPr txBox="1"/>
            <p:nvPr/>
          </p:nvSpPr>
          <p:spPr>
            <a:xfrm>
              <a:off x="1723311" y="6282903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R</a:t>
              </a:r>
            </a:p>
          </p:txBody>
        </p:sp>
        <p:cxnSp>
          <p:nvCxnSpPr>
            <p:cNvPr id="18" name="Gerade Verbindung 16">
              <a:extLst>
                <a:ext uri="{FF2B5EF4-FFF2-40B4-BE49-F238E27FC236}">
                  <a16:creationId xmlns:a16="http://schemas.microsoft.com/office/drawing/2014/main" id="{CE0424C1-97FC-810A-F34D-D9211551378B}"/>
                </a:ext>
              </a:extLst>
            </p:cNvPr>
            <p:cNvCxnSpPr/>
            <p:nvPr/>
          </p:nvCxnSpPr>
          <p:spPr>
            <a:xfrm flipH="1" flipV="1">
              <a:off x="3177451" y="5529690"/>
              <a:ext cx="326969" cy="1828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7">
              <a:extLst>
                <a:ext uri="{FF2B5EF4-FFF2-40B4-BE49-F238E27FC236}">
                  <a16:creationId xmlns:a16="http://schemas.microsoft.com/office/drawing/2014/main" id="{2C11C9D5-2193-8C12-E900-C8626FE2E09D}"/>
                </a:ext>
              </a:extLst>
            </p:cNvPr>
            <p:cNvSpPr txBox="1"/>
            <p:nvPr/>
          </p:nvSpPr>
          <p:spPr>
            <a:xfrm>
              <a:off x="3146207" y="5705264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S</a:t>
              </a:r>
            </a:p>
          </p:txBody>
        </p:sp>
        <p:sp>
          <p:nvSpPr>
            <p:cNvPr id="20" name="Textfeld 18">
              <a:extLst>
                <a:ext uri="{FF2B5EF4-FFF2-40B4-BE49-F238E27FC236}">
                  <a16:creationId xmlns:a16="http://schemas.microsoft.com/office/drawing/2014/main" id="{3F38CDD2-5553-A502-B373-15A45D507D95}"/>
                </a:ext>
              </a:extLst>
            </p:cNvPr>
            <p:cNvSpPr txBox="1"/>
            <p:nvPr/>
          </p:nvSpPr>
          <p:spPr>
            <a:xfrm>
              <a:off x="2867254" y="4410712"/>
              <a:ext cx="1209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e=f</a:t>
              </a:r>
            </a:p>
          </p:txBody>
        </p:sp>
        <p:cxnSp>
          <p:nvCxnSpPr>
            <p:cNvPr id="21" name="Gerade Verbindung 19">
              <a:extLst>
                <a:ext uri="{FF2B5EF4-FFF2-40B4-BE49-F238E27FC236}">
                  <a16:creationId xmlns:a16="http://schemas.microsoft.com/office/drawing/2014/main" id="{38FDE87A-B346-E31F-F3EE-1E7912E05955}"/>
                </a:ext>
              </a:extLst>
            </p:cNvPr>
            <p:cNvCxnSpPr/>
            <p:nvPr/>
          </p:nvCxnSpPr>
          <p:spPr>
            <a:xfrm flipV="1">
              <a:off x="2787324" y="4918295"/>
              <a:ext cx="405263" cy="2011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0">
              <a:extLst>
                <a:ext uri="{FF2B5EF4-FFF2-40B4-BE49-F238E27FC236}">
                  <a16:creationId xmlns:a16="http://schemas.microsoft.com/office/drawing/2014/main" id="{18F9CC8E-BF9E-E07E-7FCD-0C7C58F025D4}"/>
                </a:ext>
              </a:extLst>
            </p:cNvPr>
            <p:cNvCxnSpPr/>
            <p:nvPr/>
          </p:nvCxnSpPr>
          <p:spPr>
            <a:xfrm flipH="1" flipV="1">
              <a:off x="3797362" y="4935946"/>
              <a:ext cx="318249" cy="16427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1">
              <a:extLst>
                <a:ext uri="{FF2B5EF4-FFF2-40B4-BE49-F238E27FC236}">
                  <a16:creationId xmlns:a16="http://schemas.microsoft.com/office/drawing/2014/main" id="{37AAB5C9-5A32-413C-19A1-CF05E4684550}"/>
                </a:ext>
              </a:extLst>
            </p:cNvPr>
            <p:cNvSpPr txBox="1"/>
            <p:nvPr/>
          </p:nvSpPr>
          <p:spPr>
            <a:xfrm>
              <a:off x="3750982" y="5105455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T</a:t>
              </a:r>
            </a:p>
          </p:txBody>
        </p:sp>
      </p:grpSp>
      <p:sp>
        <p:nvSpPr>
          <p:cNvPr id="24" name="Textfeld 32">
            <a:extLst>
              <a:ext uri="{FF2B5EF4-FFF2-40B4-BE49-F238E27FC236}">
                <a16:creationId xmlns:a16="http://schemas.microsoft.com/office/drawing/2014/main" id="{188B2756-DB7B-97CC-788C-DFCFDA1DDD4C}"/>
              </a:ext>
            </a:extLst>
          </p:cNvPr>
          <p:cNvSpPr txBox="1"/>
          <p:nvPr/>
        </p:nvSpPr>
        <p:spPr>
          <a:xfrm>
            <a:off x="3177068" y="4623872"/>
            <a:ext cx="109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25" name="Rechteck 33">
            <a:extLst>
              <a:ext uri="{FF2B5EF4-FFF2-40B4-BE49-F238E27FC236}">
                <a16:creationId xmlns:a16="http://schemas.microsoft.com/office/drawing/2014/main" id="{6C243135-E3ED-2935-C756-9DE0F7919AEF}"/>
              </a:ext>
            </a:extLst>
          </p:cNvPr>
          <p:cNvSpPr/>
          <p:nvPr/>
        </p:nvSpPr>
        <p:spPr>
          <a:xfrm>
            <a:off x="3371209" y="4682895"/>
            <a:ext cx="2145762" cy="10010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6" name="Rechteck 34">
            <a:extLst>
              <a:ext uri="{FF2B5EF4-FFF2-40B4-BE49-F238E27FC236}">
                <a16:creationId xmlns:a16="http://schemas.microsoft.com/office/drawing/2014/main" id="{356A002D-1350-1EAF-FF83-DB5331A05007}"/>
              </a:ext>
            </a:extLst>
          </p:cNvPr>
          <p:cNvSpPr/>
          <p:nvPr/>
        </p:nvSpPr>
        <p:spPr>
          <a:xfrm>
            <a:off x="4832646" y="4038004"/>
            <a:ext cx="819768" cy="6047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7" name="Rechteck 6">
            <a:extLst>
              <a:ext uri="{FF2B5EF4-FFF2-40B4-BE49-F238E27FC236}">
                <a16:creationId xmlns:a16="http://schemas.microsoft.com/office/drawing/2014/main" id="{350BDF5C-E1EF-A251-167D-5EB2B07C18BB}"/>
              </a:ext>
            </a:extLst>
          </p:cNvPr>
          <p:cNvSpPr/>
          <p:nvPr/>
        </p:nvSpPr>
        <p:spPr>
          <a:xfrm>
            <a:off x="6944886" y="2998727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</a:p>
        </p:txBody>
      </p:sp>
      <p:sp>
        <p:nvSpPr>
          <p:cNvPr id="28" name="Rechteck 6">
            <a:extLst>
              <a:ext uri="{FF2B5EF4-FFF2-40B4-BE49-F238E27FC236}">
                <a16:creationId xmlns:a16="http://schemas.microsoft.com/office/drawing/2014/main" id="{438199F7-2F26-63C2-0FE3-32D4F5CD1ACF}"/>
              </a:ext>
            </a:extLst>
          </p:cNvPr>
          <p:cNvSpPr/>
          <p:nvPr/>
        </p:nvSpPr>
        <p:spPr>
          <a:xfrm>
            <a:off x="6946562" y="3894703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Parti-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tioning</a:t>
            </a:r>
          </a:p>
        </p:txBody>
      </p:sp>
      <p:sp>
        <p:nvSpPr>
          <p:cNvPr id="29" name="Rechteck 6">
            <a:extLst>
              <a:ext uri="{FF2B5EF4-FFF2-40B4-BE49-F238E27FC236}">
                <a16:creationId xmlns:a16="http://schemas.microsoft.com/office/drawing/2014/main" id="{5C9677A2-0C25-C2DD-929E-06CEDA23F979}"/>
              </a:ext>
            </a:extLst>
          </p:cNvPr>
          <p:cNvSpPr/>
          <p:nvPr/>
        </p:nvSpPr>
        <p:spPr>
          <a:xfrm>
            <a:off x="6945061" y="4803623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Paths</a:t>
            </a:r>
          </a:p>
        </p:txBody>
      </p:sp>
      <p:sp>
        <p:nvSpPr>
          <p:cNvPr id="30" name="Rechteck 21">
            <a:extLst>
              <a:ext uri="{FF2B5EF4-FFF2-40B4-BE49-F238E27FC236}">
                <a16:creationId xmlns:a16="http://schemas.microsoft.com/office/drawing/2014/main" id="{B282A9C5-10F2-C680-8E74-D3C19068755B}"/>
              </a:ext>
            </a:extLst>
          </p:cNvPr>
          <p:cNvSpPr/>
          <p:nvPr/>
        </p:nvSpPr>
        <p:spPr>
          <a:xfrm>
            <a:off x="10061686" y="2239438"/>
            <a:ext cx="631304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hteck 21">
            <a:extLst>
              <a:ext uri="{FF2B5EF4-FFF2-40B4-BE49-F238E27FC236}">
                <a16:creationId xmlns:a16="http://schemas.microsoft.com/office/drawing/2014/main" id="{E0257DBD-FBCC-0A2F-3779-18AA953A9F1D}"/>
              </a:ext>
            </a:extLst>
          </p:cNvPr>
          <p:cNvSpPr/>
          <p:nvPr/>
        </p:nvSpPr>
        <p:spPr>
          <a:xfrm>
            <a:off x="10061686" y="3201934"/>
            <a:ext cx="631304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hteck 20">
            <a:extLst>
              <a:ext uri="{FF2B5EF4-FFF2-40B4-BE49-F238E27FC236}">
                <a16:creationId xmlns:a16="http://schemas.microsoft.com/office/drawing/2014/main" id="{C8B2E298-6BA7-0225-65F4-651C39C31079}"/>
              </a:ext>
            </a:extLst>
          </p:cNvPr>
          <p:cNvSpPr/>
          <p:nvPr/>
        </p:nvSpPr>
        <p:spPr>
          <a:xfrm>
            <a:off x="8772856" y="3258707"/>
            <a:ext cx="847033" cy="354540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de-DE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feld 72">
            <a:extLst>
              <a:ext uri="{FF2B5EF4-FFF2-40B4-BE49-F238E27FC236}">
                <a16:creationId xmlns:a16="http://schemas.microsoft.com/office/drawing/2014/main" id="{9E7ADEFE-5D51-912B-F6B0-F012E8710A61}"/>
              </a:ext>
            </a:extLst>
          </p:cNvPr>
          <p:cNvSpPr txBox="1"/>
          <p:nvPr/>
        </p:nvSpPr>
        <p:spPr>
          <a:xfrm>
            <a:off x="8160363" y="4883258"/>
            <a:ext cx="952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B</a:t>
            </a:r>
            <a:r>
              <a:rPr lang="de-DE" sz="1600" b="0" baseline="30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+</a:t>
            </a:r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-</a:t>
            </a:r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Tree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34" name="Textfeld 74">
            <a:extLst>
              <a:ext uri="{FF2B5EF4-FFF2-40B4-BE49-F238E27FC236}">
                <a16:creationId xmlns:a16="http://schemas.microsoft.com/office/drawing/2014/main" id="{5C22C262-9579-FE01-D66F-623F2B91B53B}"/>
              </a:ext>
            </a:extLst>
          </p:cNvPr>
          <p:cNvSpPr txBox="1"/>
          <p:nvPr/>
        </p:nvSpPr>
        <p:spPr>
          <a:xfrm>
            <a:off x="9081873" y="4885565"/>
            <a:ext cx="1016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BitMap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35" name="Textfeld 76">
            <a:extLst>
              <a:ext uri="{FF2B5EF4-FFF2-40B4-BE49-F238E27FC236}">
                <a16:creationId xmlns:a16="http://schemas.microsoft.com/office/drawing/2014/main" id="{F3F0C6B2-202E-12E8-23EA-7A0C3C368D7B}"/>
              </a:ext>
            </a:extLst>
          </p:cNvPr>
          <p:cNvSpPr txBox="1"/>
          <p:nvPr/>
        </p:nvSpPr>
        <p:spPr>
          <a:xfrm>
            <a:off x="8549724" y="519915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Compression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36" name="Textfeld 74">
            <a:extLst>
              <a:ext uri="{FF2B5EF4-FFF2-40B4-BE49-F238E27FC236}">
                <a16:creationId xmlns:a16="http://schemas.microsoft.com/office/drawing/2014/main" id="{176C19D9-72B3-71B6-9BE4-EB6D4449F3B0}"/>
              </a:ext>
            </a:extLst>
          </p:cNvPr>
          <p:cNvSpPr txBox="1"/>
          <p:nvPr/>
        </p:nvSpPr>
        <p:spPr>
          <a:xfrm>
            <a:off x="10045849" y="4883434"/>
            <a:ext cx="75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Hash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37" name="Rechteck 53">
            <a:extLst>
              <a:ext uri="{FF2B5EF4-FFF2-40B4-BE49-F238E27FC236}">
                <a16:creationId xmlns:a16="http://schemas.microsoft.com/office/drawing/2014/main" id="{FEA9BB3A-0A49-6327-3A17-3630C5EFAB91}"/>
              </a:ext>
            </a:extLst>
          </p:cNvPr>
          <p:cNvSpPr/>
          <p:nvPr/>
        </p:nvSpPr>
        <p:spPr>
          <a:xfrm>
            <a:off x="6866767" y="2947193"/>
            <a:ext cx="4022800" cy="27299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38" name="Textfeld 58">
            <a:extLst>
              <a:ext uri="{FF2B5EF4-FFF2-40B4-BE49-F238E27FC236}">
                <a16:creationId xmlns:a16="http://schemas.microsoft.com/office/drawing/2014/main" id="{12E70CC0-634F-2113-590E-254B65728D86}"/>
              </a:ext>
            </a:extLst>
          </p:cNvPr>
          <p:cNvSpPr txBox="1"/>
          <p:nvPr/>
        </p:nvSpPr>
        <p:spPr>
          <a:xfrm>
            <a:off x="8901225" y="2886212"/>
            <a:ext cx="59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un-ExtA" pitchFamily="2" charset="-128"/>
                <a:ea typeface="Sun-ExtA" pitchFamily="2" charset="-128"/>
                <a:cs typeface="Sun-ExtA" pitchFamily="2" charset="-128"/>
              </a:rPr>
              <a:t>⋈</a:t>
            </a:r>
            <a:endParaRPr lang="de-DE" sz="2400" b="1" baseline="-25000" dirty="0">
              <a:latin typeface="+mj-lt"/>
              <a:ea typeface="Sun-ExtA" pitchFamily="2" charset="-128"/>
              <a:cs typeface="Sun-ExtA" pitchFamily="2" charset="-128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CE2693E-42BB-1DDD-87F1-0CCBD4107BEC}"/>
              </a:ext>
            </a:extLst>
          </p:cNvPr>
          <p:cNvCxnSpPr>
            <a:stCxn id="7" idx="2"/>
          </p:cNvCxnSpPr>
          <p:nvPr/>
        </p:nvCxnSpPr>
        <p:spPr>
          <a:xfrm>
            <a:off x="8702979" y="2747481"/>
            <a:ext cx="383421" cy="37953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1B0E47-0413-7334-4AF6-AC2E03D7C210}"/>
              </a:ext>
            </a:extLst>
          </p:cNvPr>
          <p:cNvCxnSpPr>
            <a:stCxn id="8" idx="2"/>
          </p:cNvCxnSpPr>
          <p:nvPr/>
        </p:nvCxnSpPr>
        <p:spPr>
          <a:xfrm flipH="1">
            <a:off x="9322257" y="2747481"/>
            <a:ext cx="271377" cy="3836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F7DBC45-800F-A449-8535-530483AAC92A}"/>
              </a:ext>
            </a:extLst>
          </p:cNvPr>
          <p:cNvCxnSpPr>
            <a:stCxn id="30" idx="2"/>
            <a:endCxn id="31" idx="0"/>
          </p:cNvCxnSpPr>
          <p:nvPr/>
        </p:nvCxnSpPr>
        <p:spPr>
          <a:xfrm>
            <a:off x="10377338" y="2743494"/>
            <a:ext cx="0" cy="45844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20">
            <a:extLst>
              <a:ext uri="{FF2B5EF4-FFF2-40B4-BE49-F238E27FC236}">
                <a16:creationId xmlns:a16="http://schemas.microsoft.com/office/drawing/2014/main" id="{62739710-57BD-9B7D-34A8-DAC1EE2D9112}"/>
              </a:ext>
            </a:extLst>
          </p:cNvPr>
          <p:cNvSpPr/>
          <p:nvPr/>
        </p:nvSpPr>
        <p:spPr>
          <a:xfrm>
            <a:off x="8286388" y="3996024"/>
            <a:ext cx="847033" cy="174671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hteck 20">
            <a:extLst>
              <a:ext uri="{FF2B5EF4-FFF2-40B4-BE49-F238E27FC236}">
                <a16:creationId xmlns:a16="http://schemas.microsoft.com/office/drawing/2014/main" id="{839F6B42-E402-8922-7D70-40A88D270CB5}"/>
              </a:ext>
            </a:extLst>
          </p:cNvPr>
          <p:cNvSpPr/>
          <p:nvPr/>
        </p:nvSpPr>
        <p:spPr>
          <a:xfrm>
            <a:off x="8286388" y="4200828"/>
            <a:ext cx="847033" cy="234382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hteck 20">
            <a:extLst>
              <a:ext uri="{FF2B5EF4-FFF2-40B4-BE49-F238E27FC236}">
                <a16:creationId xmlns:a16="http://schemas.microsoft.com/office/drawing/2014/main" id="{8B2CC2A3-DF0D-7CC4-BBB6-A6D8A3F28B23}"/>
              </a:ext>
            </a:extLst>
          </p:cNvPr>
          <p:cNvSpPr/>
          <p:nvPr/>
        </p:nvSpPr>
        <p:spPr>
          <a:xfrm>
            <a:off x="8285475" y="4467865"/>
            <a:ext cx="847033" cy="157554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hteck 21">
            <a:extLst>
              <a:ext uri="{FF2B5EF4-FFF2-40B4-BE49-F238E27FC236}">
                <a16:creationId xmlns:a16="http://schemas.microsoft.com/office/drawing/2014/main" id="{56CB52B0-A0D8-9750-970F-6843A0BDF5E9}"/>
              </a:ext>
            </a:extLst>
          </p:cNvPr>
          <p:cNvSpPr/>
          <p:nvPr/>
        </p:nvSpPr>
        <p:spPr>
          <a:xfrm>
            <a:off x="9277982" y="4048132"/>
            <a:ext cx="631304" cy="504056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hteck 21">
            <a:extLst>
              <a:ext uri="{FF2B5EF4-FFF2-40B4-BE49-F238E27FC236}">
                <a16:creationId xmlns:a16="http://schemas.microsoft.com/office/drawing/2014/main" id="{F660F1BF-6302-238E-A862-4E4E083C2128}"/>
              </a:ext>
            </a:extLst>
          </p:cNvPr>
          <p:cNvSpPr/>
          <p:nvPr/>
        </p:nvSpPr>
        <p:spPr>
          <a:xfrm>
            <a:off x="10076416" y="4038965"/>
            <a:ext cx="279226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hteck 21">
            <a:extLst>
              <a:ext uri="{FF2B5EF4-FFF2-40B4-BE49-F238E27FC236}">
                <a16:creationId xmlns:a16="http://schemas.microsoft.com/office/drawing/2014/main" id="{6082ADD7-2B19-6E07-D21B-DCC5017712C7}"/>
              </a:ext>
            </a:extLst>
          </p:cNvPr>
          <p:cNvSpPr/>
          <p:nvPr/>
        </p:nvSpPr>
        <p:spPr>
          <a:xfrm>
            <a:off x="10402899" y="4045847"/>
            <a:ext cx="265277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B2D9380-1AB4-3A8B-AA8A-CE22DC4F1057}"/>
              </a:ext>
            </a:extLst>
          </p:cNvPr>
          <p:cNvCxnSpPr>
            <a:stCxn id="31" idx="2"/>
          </p:cNvCxnSpPr>
          <p:nvPr/>
        </p:nvCxnSpPr>
        <p:spPr>
          <a:xfrm>
            <a:off x="10377338" y="3618509"/>
            <a:ext cx="0" cy="3750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866935-3F7F-DE20-35C2-0710BF8E0615}"/>
              </a:ext>
            </a:extLst>
          </p:cNvPr>
          <p:cNvCxnSpPr/>
          <p:nvPr/>
        </p:nvCxnSpPr>
        <p:spPr>
          <a:xfrm>
            <a:off x="9787768" y="2743494"/>
            <a:ext cx="1628" cy="1250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BAA10F-2D33-1FF0-5ECA-4D58B0CCE227}"/>
              </a:ext>
            </a:extLst>
          </p:cNvPr>
          <p:cNvCxnSpPr/>
          <p:nvPr/>
        </p:nvCxnSpPr>
        <p:spPr>
          <a:xfrm flipH="1">
            <a:off x="8419616" y="2743494"/>
            <a:ext cx="11038" cy="123174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 animBg="1"/>
      <p:bldP spid="38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73B99-E119-5271-2134-8079D26AA7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Table Scan vs Index Scan</a:t>
            </a:r>
          </a:p>
          <a:p>
            <a:pPr lvl="1"/>
            <a:r>
              <a:rPr lang="en-US" dirty="0"/>
              <a:t>For highly selective predicates, index scan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asymptotically much better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than table scan</a:t>
            </a:r>
          </a:p>
          <a:p>
            <a:pPr lvl="1"/>
            <a:r>
              <a:rPr lang="en-US" dirty="0"/>
              <a:t>Index scan </a:t>
            </a:r>
            <a:r>
              <a:rPr lang="en-US" b="1" dirty="0">
                <a:solidFill>
                  <a:schemeClr val="accent1"/>
                </a:solidFill>
              </a:rPr>
              <a:t>higher per tuple overhead</a:t>
            </a:r>
            <a:r>
              <a:rPr lang="en-US" dirty="0"/>
              <a:t> (break even ~5% output ratio)</a:t>
            </a:r>
          </a:p>
          <a:p>
            <a:pPr lvl="1"/>
            <a:r>
              <a:rPr lang="en-US" dirty="0"/>
              <a:t>Multi-column predicates: fetch/RID-list intersection</a:t>
            </a:r>
          </a:p>
          <a:p>
            <a:pPr lvl="1"/>
            <a:endParaRPr lang="en-US" dirty="0"/>
          </a:p>
          <a:p>
            <a:r>
              <a:rPr lang="en-US" dirty="0"/>
              <a:t>Use Cases </a:t>
            </a:r>
            <a:br>
              <a:rPr lang="en-US" dirty="0"/>
            </a:br>
            <a:r>
              <a:rPr lang="en-US" dirty="0"/>
              <a:t>for Indexes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C5169-44DE-5C6D-CEA5-7A78B2DA7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Index Structures</a:t>
            </a:r>
          </a:p>
        </p:txBody>
      </p:sp>
      <p:graphicFrame>
        <p:nvGraphicFramePr>
          <p:cNvPr id="4" name="Tabelle 8">
            <a:extLst>
              <a:ext uri="{FF2B5EF4-FFF2-40B4-BE49-F238E27FC236}">
                <a16:creationId xmlns:a16="http://schemas.microsoft.com/office/drawing/2014/main" id="{6E955133-4D56-8DEA-1F62-962BD247D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397269"/>
              </p:ext>
            </p:extLst>
          </p:nvPr>
        </p:nvGraphicFramePr>
        <p:xfrm>
          <a:off x="8542636" y="1594540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0DB8E0B-E273-7CAA-AFF2-F4806EFD97DE}"/>
              </a:ext>
            </a:extLst>
          </p:cNvPr>
          <p:cNvSpPr/>
          <p:nvPr/>
        </p:nvSpPr>
        <p:spPr>
          <a:xfrm>
            <a:off x="9722174" y="2006330"/>
            <a:ext cx="422694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le 8">
            <a:extLst>
              <a:ext uri="{FF2B5EF4-FFF2-40B4-BE49-F238E27FC236}">
                <a16:creationId xmlns:a16="http://schemas.microsoft.com/office/drawing/2014/main" id="{14AB4A3E-E56E-FD01-31A4-F29BBD241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329374"/>
              </p:ext>
            </p:extLst>
          </p:nvPr>
        </p:nvGraphicFramePr>
        <p:xfrm>
          <a:off x="10196029" y="1600294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C9B824-CE9B-0018-4F4D-3D80BCE4E94D}"/>
              </a:ext>
            </a:extLst>
          </p:cNvPr>
          <p:cNvCxnSpPr/>
          <p:nvPr/>
        </p:nvCxnSpPr>
        <p:spPr>
          <a:xfrm>
            <a:off x="8462718" y="1600294"/>
            <a:ext cx="0" cy="11853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4F1312-8B11-7B2F-9E8E-3979684D1D2B}"/>
              </a:ext>
            </a:extLst>
          </p:cNvPr>
          <p:cNvCxnSpPr/>
          <p:nvPr/>
        </p:nvCxnSpPr>
        <p:spPr>
          <a:xfrm>
            <a:off x="9667538" y="2063245"/>
            <a:ext cx="0" cy="2595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4CB9C38-C4D4-FFB0-031D-D0719B09727B}"/>
              </a:ext>
            </a:extLst>
          </p:cNvPr>
          <p:cNvSpPr txBox="1"/>
          <p:nvPr/>
        </p:nvSpPr>
        <p:spPr>
          <a:xfrm>
            <a:off x="8160794" y="1235909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 Scan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636A4A-160F-B8BD-3389-7646BF198376}"/>
              </a:ext>
            </a:extLst>
          </p:cNvPr>
          <p:cNvSpPr txBox="1"/>
          <p:nvPr/>
        </p:nvSpPr>
        <p:spPr>
          <a:xfrm>
            <a:off x="9641661" y="1233035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 Scan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553226-B9C6-B48D-9070-0CCA01867396}"/>
              </a:ext>
            </a:extLst>
          </p:cNvPr>
          <p:cNvCxnSpPr>
            <a:cxnSpLocks/>
            <a:stCxn id="5" idx="5"/>
          </p:cNvCxnSpPr>
          <p:nvPr/>
        </p:nvCxnSpPr>
        <p:spPr>
          <a:xfrm flipV="1">
            <a:off x="10039195" y="2006330"/>
            <a:ext cx="156834" cy="18087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6F754E-3B33-68B0-BAB9-199047D42320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10039195" y="2187200"/>
            <a:ext cx="156834" cy="7476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EB5F6C-9BE3-BEAC-B556-121C81A89547}"/>
              </a:ext>
            </a:extLst>
          </p:cNvPr>
          <p:cNvSpPr txBox="1"/>
          <p:nvPr/>
        </p:nvSpPr>
        <p:spPr>
          <a:xfrm>
            <a:off x="9533106" y="2344349"/>
            <a:ext cx="62685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DF9225-91B2-CB19-0141-6AC25B345B96}"/>
              </a:ext>
            </a:extLst>
          </p:cNvPr>
          <p:cNvSpPr txBox="1"/>
          <p:nvPr/>
        </p:nvSpPr>
        <p:spPr>
          <a:xfrm>
            <a:off x="2604679" y="3220670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Lookups /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Range Scans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88A766-10AD-32FE-7C16-99E16E5DE289}"/>
              </a:ext>
            </a:extLst>
          </p:cNvPr>
          <p:cNvGrpSpPr/>
          <p:nvPr/>
        </p:nvGrpSpPr>
        <p:grpSpPr>
          <a:xfrm>
            <a:off x="2800903" y="4026181"/>
            <a:ext cx="1182472" cy="929414"/>
            <a:chOff x="1025890" y="4501054"/>
            <a:chExt cx="1182472" cy="92941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E12E16-0E88-15C1-69BA-96A72B9FE450}"/>
                </a:ext>
              </a:extLst>
            </p:cNvPr>
            <p:cNvSpPr/>
            <p:nvPr/>
          </p:nvSpPr>
          <p:spPr>
            <a:xfrm>
              <a:off x="1025890" y="5068727"/>
              <a:ext cx="1182472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 data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DFD8AD4-B8CF-7718-B228-A2874D26775E}"/>
                </a:ext>
              </a:extLst>
            </p:cNvPr>
            <p:cNvSpPr/>
            <p:nvPr/>
          </p:nvSpPr>
          <p:spPr>
            <a:xfrm>
              <a:off x="1227969" y="4501054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7AB97FA-66DD-D98E-E6EC-03678B7CA4F3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1624879" y="4862794"/>
              <a:ext cx="178043" cy="19588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36DD73F-F1E3-6159-C85C-4E539CAA1EBB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 flipH="1">
              <a:off x="1211836" y="4862794"/>
              <a:ext cx="413043" cy="19588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E0267F-29DE-FB72-907A-2F2D2D27F3BF}"/>
              </a:ext>
            </a:extLst>
          </p:cNvPr>
          <p:cNvGrpSpPr/>
          <p:nvPr/>
        </p:nvGrpSpPr>
        <p:grpSpPr>
          <a:xfrm>
            <a:off x="4690882" y="3957173"/>
            <a:ext cx="1417569" cy="971336"/>
            <a:chOff x="2915869" y="4518309"/>
            <a:chExt cx="1417569" cy="971336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4C56C1D-84F0-C246-D267-68A93462B78C}"/>
                </a:ext>
              </a:extLst>
            </p:cNvPr>
            <p:cNvSpPr/>
            <p:nvPr/>
          </p:nvSpPr>
          <p:spPr>
            <a:xfrm>
              <a:off x="2915869" y="5127905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16D0174-77C6-2B1A-E21A-7BEE653A77A6}"/>
                </a:ext>
              </a:extLst>
            </p:cNvPr>
            <p:cNvCxnSpPr>
              <a:endCxn id="21" idx="0"/>
            </p:cNvCxnSpPr>
            <p:nvPr/>
          </p:nvCxnSpPr>
          <p:spPr>
            <a:xfrm>
              <a:off x="3312779" y="4587317"/>
              <a:ext cx="0" cy="54058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E5FDC6-E9BA-B9C7-E43C-43036AB2DC08}"/>
                </a:ext>
              </a:extLst>
            </p:cNvPr>
            <p:cNvSpPr txBox="1"/>
            <p:nvPr/>
          </p:nvSpPr>
          <p:spPr>
            <a:xfrm>
              <a:off x="3279471" y="4518309"/>
              <a:ext cx="1053967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contains </a:t>
              </a:r>
              <a:b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key 107?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8C13EF9-64F9-F1A5-62E4-CB4973F03A6B}"/>
              </a:ext>
            </a:extLst>
          </p:cNvPr>
          <p:cNvSpPr txBox="1"/>
          <p:nvPr/>
        </p:nvSpPr>
        <p:spPr>
          <a:xfrm>
            <a:off x="4620380" y="3226424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Unique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Constraints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C0A5CD-8FF2-B747-1E73-7B50B9C7DC98}"/>
              </a:ext>
            </a:extLst>
          </p:cNvPr>
          <p:cNvSpPr txBox="1"/>
          <p:nvPr/>
        </p:nvSpPr>
        <p:spPr>
          <a:xfrm>
            <a:off x="6653339" y="3223550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Index Nested Loop Joins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13194D-A0AE-3348-B53A-A17F429A1A78}"/>
              </a:ext>
            </a:extLst>
          </p:cNvPr>
          <p:cNvGrpSpPr/>
          <p:nvPr/>
        </p:nvGrpSpPr>
        <p:grpSpPr>
          <a:xfrm>
            <a:off x="6757543" y="3865872"/>
            <a:ext cx="1510612" cy="1447582"/>
            <a:chOff x="4982530" y="4487392"/>
            <a:chExt cx="1510612" cy="1447582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0BCBB96-319C-EBC8-02BF-1C0FBD3D9068}"/>
                </a:ext>
              </a:extLst>
            </p:cNvPr>
            <p:cNvSpPr/>
            <p:nvPr/>
          </p:nvSpPr>
          <p:spPr>
            <a:xfrm>
              <a:off x="5699322" y="5125031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EE63159-0425-ACAB-1A4C-BA06DEBC1E80}"/>
                </a:ext>
              </a:extLst>
            </p:cNvPr>
            <p:cNvCxnSpPr>
              <a:stCxn id="29" idx="0"/>
            </p:cNvCxnSpPr>
            <p:nvPr/>
          </p:nvCxnSpPr>
          <p:spPr>
            <a:xfrm flipV="1">
              <a:off x="5253917" y="4857611"/>
              <a:ext cx="271387" cy="2772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32F6C6B-B6AA-FC48-A6AC-3BB431C6DE35}"/>
                </a:ext>
              </a:extLst>
            </p:cNvPr>
            <p:cNvSpPr/>
            <p:nvPr/>
          </p:nvSpPr>
          <p:spPr>
            <a:xfrm>
              <a:off x="4982530" y="5134862"/>
              <a:ext cx="542774" cy="800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F488BF9-C4E5-DE0A-E9E0-D24272693A44}"/>
                    </a:ext>
                  </a:extLst>
                </p:cNvPr>
                <p:cNvSpPr/>
                <p:nvPr/>
              </p:nvSpPr>
              <p:spPr>
                <a:xfrm>
                  <a:off x="5371748" y="4487392"/>
                  <a:ext cx="5245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de-DE" sz="2400" dirty="0" smtClean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Sun-ExtA" pitchFamily="2" charset="-128"/>
                            <a:cs typeface="Sun-ExtA" pitchFamily="2" charset="-128"/>
                          </a:rPr>
                          <m:t>⋈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748" y="4487392"/>
                  <a:ext cx="524503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741A3D9-E453-AEB0-75A0-655E0BBF8DEF}"/>
                </a:ext>
              </a:extLst>
            </p:cNvPr>
            <p:cNvCxnSpPr>
              <a:endCxn id="27" idx="0"/>
            </p:cNvCxnSpPr>
            <p:nvPr/>
          </p:nvCxnSpPr>
          <p:spPr>
            <a:xfrm>
              <a:off x="5742695" y="4873170"/>
              <a:ext cx="353537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CDF6D18-CECF-F6FE-B616-F1DBF1431695}"/>
                </a:ext>
              </a:extLst>
            </p:cNvPr>
            <p:cNvSpPr/>
            <p:nvPr/>
          </p:nvSpPr>
          <p:spPr>
            <a:xfrm>
              <a:off x="5885426" y="5563306"/>
              <a:ext cx="429110" cy="3558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6D11490-FC0F-4434-9075-89BE903A192E}"/>
              </a:ext>
            </a:extLst>
          </p:cNvPr>
          <p:cNvSpPr txBox="1"/>
          <p:nvPr/>
        </p:nvSpPr>
        <p:spPr>
          <a:xfrm>
            <a:off x="8658880" y="3220676"/>
            <a:ext cx="19064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Aggregates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(count, min/max)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C1579B-5D16-E983-EF8C-2EDE20833077}"/>
              </a:ext>
            </a:extLst>
          </p:cNvPr>
          <p:cNvGrpSpPr/>
          <p:nvPr/>
        </p:nvGrpSpPr>
        <p:grpSpPr>
          <a:xfrm>
            <a:off x="9037678" y="4058991"/>
            <a:ext cx="1099533" cy="958655"/>
            <a:chOff x="7348927" y="4620127"/>
            <a:chExt cx="1099533" cy="958655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AB30AC07-7BF8-7DD2-646D-D9878BB429C5}"/>
                </a:ext>
              </a:extLst>
            </p:cNvPr>
            <p:cNvSpPr/>
            <p:nvPr/>
          </p:nvSpPr>
          <p:spPr>
            <a:xfrm>
              <a:off x="7654640" y="5217042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AED0A7-D5D5-C6DB-B1B0-E69F358D9886}"/>
                </a:ext>
              </a:extLst>
            </p:cNvPr>
            <p:cNvSpPr txBox="1"/>
            <p:nvPr/>
          </p:nvSpPr>
          <p:spPr>
            <a:xfrm>
              <a:off x="7348927" y="4857607"/>
              <a:ext cx="721360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size=</a:t>
              </a:r>
              <a:b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7100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68DE5B0-2F52-1636-D0A9-97F5488C9FD8}"/>
                </a:ext>
              </a:extLst>
            </p:cNvPr>
            <p:cNvCxnSpPr/>
            <p:nvPr/>
          </p:nvCxnSpPr>
          <p:spPr>
            <a:xfrm>
              <a:off x="7680611" y="4620127"/>
              <a:ext cx="0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9DDE75C-D0FC-D888-6792-36C73E05ACEC}"/>
                </a:ext>
              </a:extLst>
            </p:cNvPr>
            <p:cNvCxnSpPr>
              <a:stCxn id="35" idx="4"/>
              <a:endCxn id="35" idx="0"/>
            </p:cNvCxnSpPr>
            <p:nvPr/>
          </p:nvCxnSpPr>
          <p:spPr>
            <a:xfrm flipH="1" flipV="1">
              <a:off x="8051550" y="5217042"/>
              <a:ext cx="396910" cy="361740"/>
            </a:xfrm>
            <a:prstGeom prst="line">
              <a:avLst/>
            </a:prstGeom>
            <a:ln w="381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1A1730D-81C2-BD1C-C942-0AB958F547E9}"/>
                </a:ext>
              </a:extLst>
            </p:cNvPr>
            <p:cNvCxnSpPr/>
            <p:nvPr/>
          </p:nvCxnSpPr>
          <p:spPr>
            <a:xfrm>
              <a:off x="8445484" y="5290110"/>
              <a:ext cx="0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49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33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3544</Words>
  <Application>Microsoft Office PowerPoint</Application>
  <PresentationFormat>Widescreen</PresentationFormat>
  <Paragraphs>935</Paragraphs>
  <Slides>36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Consolas</vt:lpstr>
      <vt:lpstr>Sun-ExtA</vt:lpstr>
      <vt:lpstr>Wingdings</vt:lpstr>
      <vt:lpstr>Titelfolien zur Auswahl</vt:lpstr>
      <vt:lpstr>Master für Folgeseiten</vt:lpstr>
      <vt:lpstr>Equation</vt:lpstr>
      <vt:lpstr>Formel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Background Index Structures</dc:title>
  <dc:creator>Matthias Boehm</dc:creator>
  <cp:lastModifiedBy>Matthias Boehm</cp:lastModifiedBy>
  <cp:revision>476</cp:revision>
  <cp:lastPrinted>2021-03-24T16:10:50Z</cp:lastPrinted>
  <dcterms:created xsi:type="dcterms:W3CDTF">2023-02-25T13:39:16Z</dcterms:created>
  <dcterms:modified xsi:type="dcterms:W3CDTF">2025-10-27T16:49:21Z</dcterms:modified>
</cp:coreProperties>
</file>