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424" r:id="rId4"/>
    <p:sldId id="388" r:id="rId5"/>
    <p:sldId id="423" r:id="rId6"/>
    <p:sldId id="427" r:id="rId7"/>
    <p:sldId id="457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25" r:id="rId18"/>
    <p:sldId id="462" r:id="rId19"/>
    <p:sldId id="464" r:id="rId20"/>
    <p:sldId id="466" r:id="rId21"/>
    <p:sldId id="465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26" r:id="rId30"/>
    <p:sldId id="458" r:id="rId31"/>
    <p:sldId id="459" r:id="rId32"/>
    <p:sldId id="460" r:id="rId33"/>
    <p:sldId id="461" r:id="rId34"/>
    <p:sldId id="421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 Standard (02 Foundations WD2011, page 134):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four transaction isolation levels guarantee that each SQL-transaction will be executed completely or not at all, and that no updates will be lost. The transaction isolation levels are different with respect to phenomena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. Table 8, “SQL-transaction isolation levels and the three phenomena” specifies the phenomena that are possible and not possible for a given transaction isolation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28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SQL: only three anomalies considered, no precise definition of state</a:t>
            </a:r>
            <a:r>
              <a:rPr lang="en-US" baseline="0" dirty="0"/>
              <a:t> to expect, no handling of snapshot isolation, different definitions of serializable (serial order, none of the three anomalies)</a:t>
            </a:r>
          </a:p>
          <a:p>
            <a:endParaRPr lang="en-US" baseline="0" dirty="0"/>
          </a:p>
          <a:p>
            <a:r>
              <a:rPr lang="en-US" b="1" baseline="0" dirty="0"/>
              <a:t>Examples:</a:t>
            </a:r>
          </a:p>
          <a:p>
            <a:r>
              <a:rPr lang="en-US" baseline="0" dirty="0"/>
              <a:t>Dirty writes: T1 and T2 write to objects that together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/>
              <a:t>might violate constraints</a:t>
            </a:r>
          </a:p>
          <a:p>
            <a:r>
              <a:rPr lang="en-US" baseline="0" dirty="0"/>
              <a:t>Write skew: T1 reads x and y, T2 reads x and y and writes x, T1 writes y </a:t>
            </a:r>
            <a:r>
              <a:rPr lang="en-US" baseline="0" dirty="0">
                <a:sym typeface="Wingdings" panose="05000000000000000000" pitchFamily="2" charset="2"/>
              </a:rPr>
              <a:t> again constraint violations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1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Wound-wait</a:t>
            </a:r>
            <a:r>
              <a:rPr lang="en-US" baseline="0" dirty="0"/>
              <a:t>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restart younger</a:t>
            </a:r>
          </a:p>
          <a:p>
            <a:r>
              <a:rPr lang="en-US" baseline="0" dirty="0"/>
              <a:t>	  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younger waits until older finishes</a:t>
            </a:r>
          </a:p>
          <a:p>
            <a:endParaRPr lang="en-US" baseline="0" dirty="0"/>
          </a:p>
          <a:p>
            <a:r>
              <a:rPr lang="en-US" baseline="0" dirty="0"/>
              <a:t>Wound-die: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older waits</a:t>
            </a:r>
          </a:p>
          <a:p>
            <a:r>
              <a:rPr lang="en-US" baseline="0" dirty="0"/>
              <a:t>	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abort &amp; restart younger with same 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59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“It generates serializable schedules, but does not guarantee recoverability. In fact, aborted transactions can cause inconsistency, as another transaction which accessed dirty data could have already committed.”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8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Database</a:t>
            </a:r>
            <a:r>
              <a:rPr lang="en-US" baseline="0" dirty="0"/>
              <a:t> vendors employ various optimizations to minimize logging overhead, such as deferred delete, preserving only </a:t>
            </a:r>
            <a:r>
              <a:rPr lang="en-US" baseline="0" dirty="0" err="1"/>
              <a:t>RowIDs</a:t>
            </a:r>
            <a:r>
              <a:rPr lang="en-US" baseline="0" dirty="0"/>
              <a:t> of inserted 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74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3D</a:t>
            </a:r>
            <a:r>
              <a:rPr lang="en-US" baseline="0" dirty="0"/>
              <a:t> </a:t>
            </a:r>
            <a:r>
              <a:rPr lang="en-US" baseline="0" dirty="0" err="1"/>
              <a:t>Xpoint</a:t>
            </a:r>
            <a:r>
              <a:rPr lang="en-US" baseline="0" dirty="0"/>
              <a:t> selectors: Chalcogenide class, no need for FETs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higher density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6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Transaction Processing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bmsmusings.blogspot.com/2019/05/introduction-to-transaction-isol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hyperlink" Target="https://www.computerhope.com/" TargetMode="Externa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tpc.org/tpc_documents_current_versions/pdf/tpc-c_v5.11.0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Background Transaction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08,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B6BE6-917F-4416-2BE1-C58A058F4F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Write-read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Read only committed changes; otherwise, cascading abort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E8C3-AD2A-9AC4-4268-DCD5C7695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Dirty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C9CF25-4488-5A54-A5E0-8CA81AFF125E}"/>
              </a:ext>
            </a:extLst>
          </p:cNvPr>
          <p:cNvCxnSpPr/>
          <p:nvPr/>
        </p:nvCxnSpPr>
        <p:spPr>
          <a:xfrm flipV="1">
            <a:off x="6001966" y="1445878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19F3EC-41F7-9A43-AA4A-84FB89A6D13C}"/>
              </a:ext>
            </a:extLst>
          </p:cNvPr>
          <p:cNvSpPr txBox="1"/>
          <p:nvPr/>
        </p:nvSpPr>
        <p:spPr>
          <a:xfrm>
            <a:off x="5496126" y="4792191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75E02-3339-F184-9B45-C12A800480C4}"/>
              </a:ext>
            </a:extLst>
          </p:cNvPr>
          <p:cNvSpPr txBox="1"/>
          <p:nvPr/>
        </p:nvSpPr>
        <p:spPr>
          <a:xfrm>
            <a:off x="2214650" y="1929006"/>
            <a:ext cx="3573305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0364B-1656-6EAC-E9B8-C971CDECE157}"/>
              </a:ext>
            </a:extLst>
          </p:cNvPr>
          <p:cNvSpPr txBox="1"/>
          <p:nvPr/>
        </p:nvSpPr>
        <p:spPr>
          <a:xfrm>
            <a:off x="2772382" y="1121829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04A39-531E-F0C7-2EC8-D01D12CB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51" y="4665734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D9DE2-4795-DCD1-B548-149089468EED}"/>
              </a:ext>
            </a:extLst>
          </p:cNvPr>
          <p:cNvSpPr txBox="1"/>
          <p:nvPr/>
        </p:nvSpPr>
        <p:spPr>
          <a:xfrm>
            <a:off x="7457090" y="4626822"/>
            <a:ext cx="23289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124 instead of 24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B1DB2-B35C-79C5-1050-6A403E0E466A}"/>
              </a:ext>
            </a:extLst>
          </p:cNvPr>
          <p:cNvSpPr txBox="1"/>
          <p:nvPr/>
        </p:nvSpPr>
        <p:spPr>
          <a:xfrm>
            <a:off x="7020138" y="1118585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986D2-B63D-91D6-932C-2AF3F1040C22}"/>
              </a:ext>
            </a:extLst>
          </p:cNvPr>
          <p:cNvSpPr txBox="1"/>
          <p:nvPr/>
        </p:nvSpPr>
        <p:spPr>
          <a:xfrm>
            <a:off x="6511045" y="2499694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97BC37-3D1A-9804-A697-F60B85FCF515}"/>
              </a:ext>
            </a:extLst>
          </p:cNvPr>
          <p:cNvCxnSpPr/>
          <p:nvPr/>
        </p:nvCxnSpPr>
        <p:spPr>
          <a:xfrm flipH="1" flipV="1">
            <a:off x="5339497" y="2487624"/>
            <a:ext cx="1090485" cy="28121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E1E0ED-6393-644B-682E-F339BBABB7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Read-write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TA works on consistent snapshot of touched records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E7A3-A2C2-3F99-5A61-B03B92752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Unrepeatable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30945D-F565-E8CD-52B0-12B8EF633AF7}"/>
              </a:ext>
            </a:extLst>
          </p:cNvPr>
          <p:cNvCxnSpPr/>
          <p:nvPr/>
        </p:nvCxnSpPr>
        <p:spPr>
          <a:xfrm flipV="1">
            <a:off x="6027394" y="1448477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E67F91-8677-A2C7-F579-3C4CE1E0713E}"/>
              </a:ext>
            </a:extLst>
          </p:cNvPr>
          <p:cNvSpPr txBox="1"/>
          <p:nvPr/>
        </p:nvSpPr>
        <p:spPr>
          <a:xfrm>
            <a:off x="5521554" y="4794790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81DB7-5697-465A-908C-51ADB286902D}"/>
              </a:ext>
            </a:extLst>
          </p:cNvPr>
          <p:cNvSpPr txBox="1"/>
          <p:nvPr/>
        </p:nvSpPr>
        <p:spPr>
          <a:xfrm>
            <a:off x="2146058" y="2320710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Pts=Pts+23.5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Sid=789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00DC0-B326-7786-7A40-3BC5BCECBAF3}"/>
              </a:ext>
            </a:extLst>
          </p:cNvPr>
          <p:cNvSpPr txBox="1"/>
          <p:nvPr/>
        </p:nvSpPr>
        <p:spPr>
          <a:xfrm>
            <a:off x="2797810" y="1124428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399C4-627F-03F8-CDA1-A048D9E0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79" y="4668333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F41C-4D21-C53A-AC6C-59A2A69B3D39}"/>
              </a:ext>
            </a:extLst>
          </p:cNvPr>
          <p:cNvSpPr txBox="1"/>
          <p:nvPr/>
        </p:nvSpPr>
        <p:spPr>
          <a:xfrm>
            <a:off x="7482518" y="4590509"/>
            <a:ext cx="27764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11245-C785-6F39-E280-6A307321A5BE}"/>
              </a:ext>
            </a:extLst>
          </p:cNvPr>
          <p:cNvSpPr txBox="1"/>
          <p:nvPr/>
        </p:nvSpPr>
        <p:spPr>
          <a:xfrm>
            <a:off x="7045566" y="1121184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74436-5F0D-7569-77BB-484E0F769F51}"/>
              </a:ext>
            </a:extLst>
          </p:cNvPr>
          <p:cNvSpPr txBox="1"/>
          <p:nvPr/>
        </p:nvSpPr>
        <p:spPr>
          <a:xfrm>
            <a:off x="6536473" y="1753261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E91DD1-4818-E13C-639F-E878B3B816A2}"/>
              </a:ext>
            </a:extLst>
          </p:cNvPr>
          <p:cNvCxnSpPr/>
          <p:nvPr/>
        </p:nvCxnSpPr>
        <p:spPr>
          <a:xfrm flipH="1" flipV="1">
            <a:off x="3293920" y="3472719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9AAC50-09BB-B08A-7D76-3162364205F1}"/>
              </a:ext>
            </a:extLst>
          </p:cNvPr>
          <p:cNvCxnSpPr/>
          <p:nvPr/>
        </p:nvCxnSpPr>
        <p:spPr>
          <a:xfrm flipH="1">
            <a:off x="2058509" y="3404630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FE67FA-3330-871D-194A-E2768B4F1955}"/>
              </a:ext>
            </a:extLst>
          </p:cNvPr>
          <p:cNvCxnSpPr/>
          <p:nvPr/>
        </p:nvCxnSpPr>
        <p:spPr>
          <a:xfrm flipH="1">
            <a:off x="2074721" y="2321611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31A827-013D-FC27-3F8A-C2F53581705D}"/>
              </a:ext>
            </a:extLst>
          </p:cNvPr>
          <p:cNvSpPr txBox="1"/>
          <p:nvPr/>
        </p:nvSpPr>
        <p:spPr>
          <a:xfrm>
            <a:off x="4004040" y="3637200"/>
            <a:ext cx="1400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6515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0128C4-C8B5-CAB0-0BE0-EB2626118E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to non-repeatable read but at set level</a:t>
            </a:r>
            <a:br>
              <a:rPr lang="en-US" dirty="0"/>
            </a:br>
            <a:r>
              <a:rPr lang="en-US" b="0" dirty="0"/>
              <a:t>(snapshot of accessed data objects not sufficient)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C5FE6-029D-4E4F-14C9-A05881A09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Phantom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427BE8-D46E-DFA3-5F88-F02163E66578}"/>
              </a:ext>
            </a:extLst>
          </p:cNvPr>
          <p:cNvCxnSpPr/>
          <p:nvPr/>
        </p:nvCxnSpPr>
        <p:spPr>
          <a:xfrm flipV="1">
            <a:off x="6032521" y="1437719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2A636D-0C97-582A-43D2-F403FE5D5C9B}"/>
              </a:ext>
            </a:extLst>
          </p:cNvPr>
          <p:cNvSpPr txBox="1"/>
          <p:nvPr/>
        </p:nvSpPr>
        <p:spPr>
          <a:xfrm>
            <a:off x="5526681" y="4784032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14199-78DC-6A20-384F-2D52A615E4ED}"/>
              </a:ext>
            </a:extLst>
          </p:cNvPr>
          <p:cNvSpPr txBox="1"/>
          <p:nvPr/>
        </p:nvSpPr>
        <p:spPr>
          <a:xfrm>
            <a:off x="2151185" y="2309952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(999, ..., 0);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19E3F-3701-AE7A-1DB6-3E16259C78B5}"/>
              </a:ext>
            </a:extLst>
          </p:cNvPr>
          <p:cNvSpPr txBox="1"/>
          <p:nvPr/>
        </p:nvSpPr>
        <p:spPr>
          <a:xfrm>
            <a:off x="2802937" y="1113670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inserts missing  student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E1C2E-B635-184A-DCBB-8594AF3D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06" y="4657575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A0078-4355-22EE-CD56-FDEC81E951FE}"/>
              </a:ext>
            </a:extLst>
          </p:cNvPr>
          <p:cNvSpPr txBox="1"/>
          <p:nvPr/>
        </p:nvSpPr>
        <p:spPr>
          <a:xfrm>
            <a:off x="7487645" y="4579751"/>
            <a:ext cx="279261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EC367-3549-0F8F-31FD-B09572C44930}"/>
              </a:ext>
            </a:extLst>
          </p:cNvPr>
          <p:cNvSpPr txBox="1"/>
          <p:nvPr/>
        </p:nvSpPr>
        <p:spPr>
          <a:xfrm>
            <a:off x="7050693" y="1110426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860E6-6699-5B0D-9A20-BF704B2BFC2B}"/>
              </a:ext>
            </a:extLst>
          </p:cNvPr>
          <p:cNvSpPr txBox="1"/>
          <p:nvPr/>
        </p:nvSpPr>
        <p:spPr>
          <a:xfrm>
            <a:off x="6541600" y="1742503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A41B59-E22B-3AED-1D2A-ECE57AC85F83}"/>
              </a:ext>
            </a:extLst>
          </p:cNvPr>
          <p:cNvCxnSpPr/>
          <p:nvPr/>
        </p:nvCxnSpPr>
        <p:spPr>
          <a:xfrm flipH="1" flipV="1">
            <a:off x="3299047" y="3461961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880231-CEFE-01C3-A2D2-3B2860673699}"/>
              </a:ext>
            </a:extLst>
          </p:cNvPr>
          <p:cNvCxnSpPr/>
          <p:nvPr/>
        </p:nvCxnSpPr>
        <p:spPr>
          <a:xfrm flipH="1">
            <a:off x="2063636" y="3393872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6B1D6-1E5B-2B4B-194C-75422C6F233D}"/>
              </a:ext>
            </a:extLst>
          </p:cNvPr>
          <p:cNvCxnSpPr/>
          <p:nvPr/>
        </p:nvCxnSpPr>
        <p:spPr>
          <a:xfrm flipH="1">
            <a:off x="2079848" y="231085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778-41E4-485D-DCF1-99212B3647F8}"/>
              </a:ext>
            </a:extLst>
          </p:cNvPr>
          <p:cNvSpPr txBox="1"/>
          <p:nvPr/>
        </p:nvSpPr>
        <p:spPr>
          <a:xfrm>
            <a:off x="3542238" y="3626442"/>
            <a:ext cx="2324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row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(harder to track because new database object)</a:t>
            </a:r>
          </a:p>
        </p:txBody>
      </p:sp>
    </p:spTree>
    <p:extLst>
      <p:ext uri="{BB962C8B-B14F-4D97-AF65-F5344CB8AC3E}">
        <p14:creationId xmlns:p14="http://schemas.microsoft.com/office/powerpoint/2010/main" val="4085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E786D-806C-A86E-F568-52588C0C8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Isolation Levels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 Isolation vs performance </a:t>
            </a:r>
            <a:r>
              <a:rPr lang="en-US" dirty="0"/>
              <a:t>per session/TX</a:t>
            </a:r>
          </a:p>
          <a:p>
            <a:pPr lvl="1"/>
            <a:r>
              <a:rPr lang="en-US" dirty="0"/>
              <a:t>SQL standard requires </a:t>
            </a:r>
            <a:r>
              <a:rPr lang="en-US" b="1" dirty="0">
                <a:solidFill>
                  <a:srgbClr val="7889FB"/>
                </a:solidFill>
              </a:rPr>
              <a:t>guarantee against lost updates</a:t>
            </a:r>
            <a:r>
              <a:rPr lang="en-US" dirty="0"/>
              <a:t> for all</a:t>
            </a:r>
            <a:endParaRPr lang="en-US" sz="300" dirty="0"/>
          </a:p>
          <a:p>
            <a:r>
              <a:rPr lang="en-US" dirty="0"/>
              <a:t>SQL Standard Isolation Levels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Serializable with </a:t>
            </a:r>
            <a:br>
              <a:rPr lang="en-US" dirty="0"/>
            </a:br>
            <a:r>
              <a:rPr lang="en-US" dirty="0"/>
              <a:t>highest guarantees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pseudo-serial execution</a:t>
            </a:r>
            <a:r>
              <a:rPr lang="en-US" dirty="0"/>
              <a:t>)</a:t>
            </a:r>
          </a:p>
          <a:p>
            <a:pPr lvl="1"/>
            <a:endParaRPr lang="en-US" sz="300" dirty="0"/>
          </a:p>
          <a:p>
            <a:r>
              <a:rPr lang="en-US" dirty="0"/>
              <a:t>How can we enforce these isolation levels?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set default/transaction isolation level (mixed TX workloads possible)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System:</a:t>
            </a:r>
            <a:r>
              <a:rPr lang="en-US" dirty="0"/>
              <a:t> dedicated concurrency control strategies + scheduler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AF81E-1CB3-5969-6EF1-F5DC5FAD3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Isolation Levels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1F2406-ED93-6022-2E44-408E691C2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23719"/>
              </p:ext>
            </p:extLst>
          </p:nvPr>
        </p:nvGraphicFramePr>
        <p:xfrm>
          <a:off x="4235234" y="2367280"/>
          <a:ext cx="73907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97">
                  <a:extLst>
                    <a:ext uri="{9D8B030D-6E8A-4147-A177-3AD203B41FA5}">
                      <a16:colId xmlns:a16="http://schemas.microsoft.com/office/drawing/2014/main" val="2895756627"/>
                    </a:ext>
                  </a:extLst>
                </a:gridCol>
                <a:gridCol w="1124217">
                  <a:extLst>
                    <a:ext uri="{9D8B030D-6E8A-4147-A177-3AD203B41FA5}">
                      <a16:colId xmlns:a16="http://schemas.microsoft.com/office/drawing/2014/main" val="3107959861"/>
                    </a:ext>
                  </a:extLst>
                </a:gridCol>
                <a:gridCol w="1126587">
                  <a:extLst>
                    <a:ext uri="{9D8B030D-6E8A-4147-A177-3AD203B41FA5}">
                      <a16:colId xmlns:a16="http://schemas.microsoft.com/office/drawing/2014/main" val="3555016529"/>
                    </a:ext>
                  </a:extLst>
                </a:gridCol>
                <a:gridCol w="1519337">
                  <a:extLst>
                    <a:ext uri="{9D8B030D-6E8A-4147-A177-3AD203B41FA5}">
                      <a16:colId xmlns:a16="http://schemas.microsoft.com/office/drawing/2014/main" val="3644976461"/>
                    </a:ext>
                  </a:extLst>
                </a:gridCol>
                <a:gridCol w="1223370">
                  <a:extLst>
                    <a:ext uri="{9D8B030D-6E8A-4147-A177-3AD203B41FA5}">
                      <a16:colId xmlns:a16="http://schemas.microsoft.com/office/drawing/2014/main" val="16530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Unrepeatable Read (P2)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Phantom Read (P3)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2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UNCOMMITTED</a:t>
                      </a:r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4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[SERIALIZABLE]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4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B8C59E-56AA-0489-9CB8-8D7610AEC035}"/>
              </a:ext>
            </a:extLst>
          </p:cNvPr>
          <p:cNvSpPr txBox="1"/>
          <p:nvPr/>
        </p:nvSpPr>
        <p:spPr>
          <a:xfrm>
            <a:off x="8198564" y="1268963"/>
            <a:ext cx="21498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 TRANSACTION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ISOLATION LEVEL 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READ COMMITTED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03AE9-BA45-807B-7904-1A83DCCE366F}"/>
              </a:ext>
            </a:extLst>
          </p:cNvPr>
          <p:cNvSpPr txBox="1"/>
          <p:nvPr/>
        </p:nvSpPr>
        <p:spPr>
          <a:xfrm>
            <a:off x="8980021" y="4481125"/>
            <a:ext cx="27042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Lost update potentially w/ different semantics in standard</a:t>
            </a:r>
          </a:p>
        </p:txBody>
      </p:sp>
    </p:spTree>
    <p:extLst>
      <p:ext uri="{BB962C8B-B14F-4D97-AF65-F5344CB8AC3E}">
        <p14:creationId xmlns:p14="http://schemas.microsoft.com/office/powerpoint/2010/main" val="20706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E8658-ED8D-806F-72B5-D189D9A5B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SQL standard isolation levels are</a:t>
            </a:r>
            <a:br>
              <a:rPr lang="en-US" dirty="0"/>
            </a:br>
            <a:r>
              <a:rPr lang="en-US" dirty="0"/>
              <a:t>ambiguous (strict/broad interpretations)</a:t>
            </a:r>
          </a:p>
          <a:p>
            <a:pPr lvl="1"/>
            <a:r>
              <a:rPr lang="en-US" dirty="0"/>
              <a:t>Additional anomalies: dirty write, cursor lost update, </a:t>
            </a:r>
            <a:br>
              <a:rPr lang="en-US" dirty="0"/>
            </a:br>
            <a:r>
              <a:rPr lang="en-US" dirty="0"/>
              <a:t>fuzzy read, read skew, write skew</a:t>
            </a:r>
          </a:p>
          <a:p>
            <a:pPr lvl="1"/>
            <a:r>
              <a:rPr lang="en-US" dirty="0"/>
              <a:t>Additional isolation levels: </a:t>
            </a:r>
            <a:r>
              <a:rPr lang="en-US" b="1" dirty="0">
                <a:solidFill>
                  <a:srgbClr val="7889FB"/>
                </a:solidFill>
              </a:rPr>
              <a:t>cursor stability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snapshot isolation</a:t>
            </a:r>
            <a:endParaRPr lang="en-US" sz="300" b="1" dirty="0">
              <a:solidFill>
                <a:srgbClr val="7889FB"/>
              </a:solidFill>
            </a:endParaRPr>
          </a:p>
          <a:p>
            <a:r>
              <a:rPr lang="en-US" dirty="0"/>
              <a:t>Snapshot Isolation (&lt; Serializable)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of optimistic concurrency control</a:t>
            </a:r>
            <a:r>
              <a:rPr lang="en-US" dirty="0"/>
              <a:t> via multi-version concurrency control</a:t>
            </a:r>
          </a:p>
          <a:p>
            <a:pPr lvl="1"/>
            <a:r>
              <a:rPr lang="en-US" dirty="0"/>
              <a:t>TXs reads data from a snapshot of committed data when TX started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TXs never blocked on reads</a:t>
            </a:r>
            <a:r>
              <a:rPr lang="en-US" dirty="0"/>
              <a:t>, other TXs data invisible</a:t>
            </a:r>
          </a:p>
          <a:p>
            <a:pPr lvl="1"/>
            <a:r>
              <a:rPr lang="en-US" dirty="0"/>
              <a:t>TX </a:t>
            </a:r>
            <a:r>
              <a:rPr lang="en-US" b="1" dirty="0">
                <a:solidFill>
                  <a:schemeClr val="accent1"/>
                </a:solidFill>
              </a:rPr>
              <a:t>T1 only commits if no other TX wrote the same data items</a:t>
            </a:r>
            <a:r>
              <a:rPr lang="en-US" dirty="0"/>
              <a:t> in the time interval of T1</a:t>
            </a:r>
            <a:endParaRPr lang="en-US" sz="300" dirty="0"/>
          </a:p>
          <a:p>
            <a:r>
              <a:rPr lang="en-US" dirty="0"/>
              <a:t>Current Status?</a:t>
            </a:r>
          </a:p>
          <a:p>
            <a:pPr lvl="1"/>
            <a:r>
              <a:rPr lang="en-US" dirty="0"/>
              <a:t>“SQL standard that </a:t>
            </a:r>
            <a:r>
              <a:rPr lang="en-US" b="1" dirty="0">
                <a:solidFill>
                  <a:schemeClr val="accent1"/>
                </a:solidFill>
              </a:rPr>
              <a:t>fails to accurately define database isolation 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database vendors that attach liberal and non-standard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4DAAA-2A52-ECBF-C4EF-CAE94A916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 Critique of SQL Isolation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F354A-4CAC-9425-539A-DC66C57A5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337" y="150552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9F8F5-AAB1-ED00-D16B-CC1E144BC3CC}"/>
              </a:ext>
            </a:extLst>
          </p:cNvPr>
          <p:cNvSpPr txBox="1"/>
          <p:nvPr/>
        </p:nvSpPr>
        <p:spPr>
          <a:xfrm>
            <a:off x="7734748" y="1344269"/>
            <a:ext cx="31801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[Hal Berenson, Philip A. Bernstein, Jim Gray, Jim Melton, Elizabeth J. O'Neil, Patrick E. O'Neil: A Critique of ANSI SQL Isolation Levels.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C083D-573B-9F04-06F3-CD8E9230D468}"/>
              </a:ext>
            </a:extLst>
          </p:cNvPr>
          <p:cNvSpPr/>
          <p:nvPr/>
        </p:nvSpPr>
        <p:spPr>
          <a:xfrm>
            <a:off x="8128642" y="4924190"/>
            <a:ext cx="3561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http://dbmsmusings.blogspot.com/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2019/05/introduction-to-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transaction-isolation.html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19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971DC7-23AC-89D6-A751-6927D005C1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Default and Maximum Isolation Levels </a:t>
            </a:r>
            <a:br>
              <a:rPr lang="en-US" dirty="0"/>
            </a:br>
            <a:r>
              <a:rPr lang="en-US" dirty="0"/>
              <a:t>for “ACID” and “NewSQL” DBs </a:t>
            </a:r>
            <a:br>
              <a:rPr lang="en-US" dirty="0"/>
            </a:br>
            <a:r>
              <a:rPr lang="en-US" b="0" dirty="0"/>
              <a:t>[</a:t>
            </a:r>
            <a:r>
              <a:rPr lang="en-US" dirty="0">
                <a:solidFill>
                  <a:srgbClr val="7889FB"/>
                </a:solidFill>
              </a:rPr>
              <a:t>as of 2013</a:t>
            </a:r>
            <a:r>
              <a:rPr lang="en-US" b="0" dirty="0"/>
              <a:t>]</a:t>
            </a:r>
          </a:p>
          <a:p>
            <a:pPr lvl="1"/>
            <a:r>
              <a:rPr lang="en-US" dirty="0"/>
              <a:t>3/18 </a:t>
            </a:r>
            <a:r>
              <a:rPr lang="en-US" dirty="0">
                <a:latin typeface="Consolas" panose="020B0609020204030204" pitchFamily="49" charset="0"/>
              </a:rPr>
              <a:t>SERIALIZABLE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default</a:t>
            </a:r>
          </a:p>
          <a:p>
            <a:pPr lvl="1"/>
            <a:r>
              <a:rPr lang="en-US" b="0" dirty="0"/>
              <a:t>8/18 did not provide</a:t>
            </a:r>
            <a:br>
              <a:rPr lang="en-US" b="0" dirty="0"/>
            </a:br>
            <a:r>
              <a:rPr lang="en-US" b="0" dirty="0">
                <a:latin typeface="Consolas" panose="020B0609020204030204" pitchFamily="49" charset="0"/>
              </a:rPr>
              <a:t>SERIALIZABLE</a:t>
            </a:r>
            <a:r>
              <a:rPr lang="en-US" b="0" dirty="0"/>
              <a:t> at all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9B9C8-1210-9652-9B9E-88E46A36D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Isolation Levels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2818C-9B22-B425-B7E6-E3C348FF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48" y="897167"/>
            <a:ext cx="4417236" cy="4848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81A55-63CE-7AAB-201B-80373FBC9804}"/>
              </a:ext>
            </a:extLst>
          </p:cNvPr>
          <p:cNvSpPr/>
          <p:nvPr/>
        </p:nvSpPr>
        <p:spPr>
          <a:xfrm>
            <a:off x="5553004" y="4317973"/>
            <a:ext cx="4339414" cy="223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C03B9-C24E-79A0-679C-6FE1BE19EB2A}"/>
              </a:ext>
            </a:extLst>
          </p:cNvPr>
          <p:cNvSpPr txBox="1"/>
          <p:nvPr/>
        </p:nvSpPr>
        <p:spPr>
          <a:xfrm>
            <a:off x="1187459" y="4823811"/>
            <a:ext cx="30544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 of defaults, even though the SQL standard says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default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1436C-0562-62F9-7B76-4376DFD0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55" y="375865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E53F5-461C-49D3-5F3D-CBAA7D623823}"/>
              </a:ext>
            </a:extLst>
          </p:cNvPr>
          <p:cNvSpPr txBox="1"/>
          <p:nvPr/>
        </p:nvSpPr>
        <p:spPr>
          <a:xfrm>
            <a:off x="1658963" y="3607586"/>
            <a:ext cx="28112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Fekete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HAT, Not CAP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Highly Available Transactions.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HotOS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268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6F35E5-DDF1-9D0A-1A34-10165AEA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Locking and Concurrency Control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75A6-85F2-C038-97AA-8966753F7B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(Consistency and Isolation)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3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A6F43-7C66-23A0-AA47-9B104E18D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Lock:</a:t>
            </a:r>
            <a:r>
              <a:rPr lang="en-US" dirty="0"/>
              <a:t> logical synchronization of TXs access to database objects (row, table,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Latch:</a:t>
            </a:r>
            <a:r>
              <a:rPr lang="en-US" dirty="0"/>
              <a:t> physical synchronization of access to shared data structures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Pessimistic Concurrency Control</a:t>
            </a:r>
          </a:p>
          <a:p>
            <a:pPr lvl="1"/>
            <a:r>
              <a:rPr lang="en-US" dirty="0"/>
              <a:t>Locking schemes (lock-based database scheduler)</a:t>
            </a:r>
          </a:p>
          <a:p>
            <a:pPr lvl="1"/>
            <a:r>
              <a:rPr lang="en-US" dirty="0"/>
              <a:t>Full serialization of transactions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Optimistic Concurrency Control</a:t>
            </a:r>
            <a:r>
              <a:rPr lang="en-US" dirty="0"/>
              <a:t> (OCC)</a:t>
            </a:r>
          </a:p>
          <a:p>
            <a:pPr lvl="1"/>
            <a:r>
              <a:rPr lang="en-US" dirty="0"/>
              <a:t>Optimistic execution of operations, check of conflicts (validation)</a:t>
            </a:r>
          </a:p>
          <a:p>
            <a:pPr lvl="1"/>
            <a:r>
              <a:rPr lang="en-US" dirty="0"/>
              <a:t>Optimistic and timestamp-based database schedulers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Mixed Concurrency Control</a:t>
            </a:r>
            <a:r>
              <a:rPr lang="en-US" dirty="0"/>
              <a:t> (e.g., </a:t>
            </a:r>
            <a:r>
              <a:rPr lang="en-US" dirty="0">
                <a:solidFill>
                  <a:srgbClr val="7889FB"/>
                </a:solidFill>
              </a:rPr>
              <a:t>PostgreSQL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locking and OCC</a:t>
            </a:r>
          </a:p>
          <a:p>
            <a:pPr lvl="1"/>
            <a:r>
              <a:rPr lang="en-US" dirty="0"/>
              <a:t>Might return </a:t>
            </a:r>
            <a:r>
              <a:rPr lang="en-US" b="1" dirty="0">
                <a:solidFill>
                  <a:schemeClr val="accent1"/>
                </a:solidFill>
              </a:rPr>
              <a:t>synchronization errors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5F494-3842-98D5-BB00-9CB526D6A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Concurrency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7720E-00FA-16A1-1E3C-DC9DB89EB383}"/>
              </a:ext>
            </a:extLst>
          </p:cNvPr>
          <p:cNvSpPr txBox="1"/>
          <p:nvPr/>
        </p:nvSpPr>
        <p:spPr>
          <a:xfrm>
            <a:off x="7528428" y="4697161"/>
            <a:ext cx="402528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: could not serialize access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due to concurrent update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: deadlock detected</a:t>
            </a:r>
          </a:p>
        </p:txBody>
      </p:sp>
    </p:spTree>
    <p:extLst>
      <p:ext uri="{BB962C8B-B14F-4D97-AF65-F5344CB8AC3E}">
        <p14:creationId xmlns:p14="http://schemas.microsoft.com/office/powerpoint/2010/main" val="31482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0A4B9-5F00-4CD5-DC0B-B2D3592F42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Operations of Transaction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Read and write operations</a:t>
            </a:r>
            <a:r>
              <a:rPr lang="en-US" dirty="0"/>
              <a:t> of A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r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w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Abort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a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(unsuccessful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Commit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c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Schedule S</a:t>
            </a:r>
          </a:p>
          <a:p>
            <a:pPr lvl="1"/>
            <a:r>
              <a:rPr lang="en-US" dirty="0"/>
              <a:t>Operations of a transaction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 are executed in order</a:t>
            </a:r>
          </a:p>
          <a:p>
            <a:pPr lvl="1"/>
            <a:r>
              <a:rPr lang="en-US" dirty="0"/>
              <a:t>Multiple transactions may be executed concurrently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Schedule describes the total ordering of operations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Equivalence of Schedules S1 and S2</a:t>
            </a:r>
          </a:p>
          <a:p>
            <a:pPr lvl="1"/>
            <a:r>
              <a:rPr lang="en-US" dirty="0"/>
              <a:t>Read-write, write-read, and write-write </a:t>
            </a:r>
            <a:br>
              <a:rPr lang="en-US" dirty="0"/>
            </a:br>
            <a:r>
              <a:rPr lang="en-US" dirty="0"/>
              <a:t>dependencies on data object A</a:t>
            </a:r>
            <a:br>
              <a:rPr lang="en-US" dirty="0"/>
            </a:br>
            <a:r>
              <a:rPr lang="en-US" dirty="0"/>
              <a:t>executed in same order: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615C-E41C-5E51-7141-F417D35F3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Serializability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CA5CC-9C21-6CD9-416F-AC3242743BCD}"/>
                  </a:ext>
                </a:extLst>
              </p:cNvPr>
              <p:cNvSpPr txBox="1"/>
              <p:nvPr/>
            </p:nvSpPr>
            <p:spPr>
              <a:xfrm>
                <a:off x="6096000" y="4534286"/>
                <a:ext cx="3472775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CA5CC-9C21-6CD9-416F-AC324274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34286"/>
                <a:ext cx="3472775" cy="391646"/>
              </a:xfrm>
              <a:prstGeom prst="rect">
                <a:avLst/>
              </a:prstGeom>
              <a:blipFill>
                <a:blip r:embed="rId2"/>
                <a:stretch>
                  <a:fillRect l="-2456" r="-26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FA690-4A35-991B-BEFB-36B311864431}"/>
                  </a:ext>
                </a:extLst>
              </p:cNvPr>
              <p:cNvSpPr txBox="1"/>
              <p:nvPr/>
            </p:nvSpPr>
            <p:spPr>
              <a:xfrm>
                <a:off x="5839837" y="4852056"/>
                <a:ext cx="3981856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FA690-4A35-991B-BEFB-36B31186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37" y="4852056"/>
                <a:ext cx="398185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E9BA5-95F4-2EFD-B6DF-356409A098EB}"/>
                  </a:ext>
                </a:extLst>
              </p:cNvPr>
              <p:cNvSpPr txBox="1"/>
              <p:nvPr/>
            </p:nvSpPr>
            <p:spPr>
              <a:xfrm>
                <a:off x="5963055" y="5169827"/>
                <a:ext cx="3732179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E9BA5-95F4-2EFD-B6DF-356409A0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55" y="5169827"/>
                <a:ext cx="3732179" cy="391646"/>
              </a:xfrm>
              <a:prstGeom prst="rect">
                <a:avLst/>
              </a:prstGeom>
              <a:blipFill>
                <a:blip r:embed="rId4"/>
                <a:stretch>
                  <a:fillRect l="-980" r="-98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B7B1685-1C10-99F4-7A4B-3D3E262F749A}"/>
              </a:ext>
            </a:extLst>
          </p:cNvPr>
          <p:cNvSpPr txBox="1"/>
          <p:nvPr/>
        </p:nvSpPr>
        <p:spPr>
          <a:xfrm>
            <a:off x="7123892" y="3112009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963E7-3492-BE71-96A5-3BE7AB201720}"/>
              </a:ext>
            </a:extLst>
          </p:cNvPr>
          <p:cNvSpPr txBox="1"/>
          <p:nvPr/>
        </p:nvSpPr>
        <p:spPr>
          <a:xfrm>
            <a:off x="7898860" y="3118495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686A6-4C58-1A4F-D4A1-A9E786E006A2}"/>
              </a:ext>
            </a:extLst>
          </p:cNvPr>
          <p:cNvSpPr txBox="1"/>
          <p:nvPr/>
        </p:nvSpPr>
        <p:spPr>
          <a:xfrm>
            <a:off x="7629730" y="3724851"/>
            <a:ext cx="3696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ADFD99-9321-559E-4693-B2C6C8E1E191}"/>
              </a:ext>
            </a:extLst>
          </p:cNvPr>
          <p:cNvCxnSpPr>
            <a:stCxn id="9" idx="1"/>
            <a:endCxn id="7" idx="2"/>
          </p:cNvCxnSpPr>
          <p:nvPr/>
        </p:nvCxnSpPr>
        <p:spPr>
          <a:xfrm flipH="1" flipV="1">
            <a:off x="7420586" y="3481341"/>
            <a:ext cx="209144" cy="42817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03A028-4311-7154-8F63-3E0866A28055}"/>
              </a:ext>
            </a:extLst>
          </p:cNvPr>
          <p:cNvCxnSpPr>
            <a:stCxn id="9" idx="3"/>
            <a:endCxn id="8" idx="2"/>
          </p:cNvCxnSpPr>
          <p:nvPr/>
        </p:nvCxnSpPr>
        <p:spPr>
          <a:xfrm flipV="1">
            <a:off x="7999382" y="3487827"/>
            <a:ext cx="196172" cy="42169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E1647-B481-3132-A99D-4FC8D96C6A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Serializable Schedules</a:t>
            </a:r>
          </a:p>
          <a:p>
            <a:pPr lvl="1"/>
            <a:r>
              <a:rPr lang="en-US" dirty="0"/>
              <a:t>Input TXs</a:t>
            </a:r>
          </a:p>
          <a:p>
            <a:pPr lvl="1"/>
            <a:r>
              <a:rPr lang="en-US" dirty="0"/>
              <a:t>Serial execution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Equivalent schedules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Wrong schedule</a:t>
            </a:r>
          </a:p>
          <a:p>
            <a:pPr lvl="2"/>
            <a:endParaRPr lang="en-US" sz="1400" dirty="0"/>
          </a:p>
          <a:p>
            <a:r>
              <a:rPr lang="en-US" dirty="0"/>
              <a:t>Serializability Graph (conflict graph)</a:t>
            </a:r>
          </a:p>
          <a:p>
            <a:pPr lvl="1"/>
            <a:r>
              <a:rPr lang="en-US" dirty="0"/>
              <a:t>Operation dependencies (read-write, write-read, write-write) aggregated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Nodes:</a:t>
            </a:r>
            <a:r>
              <a:rPr lang="en-US" dirty="0"/>
              <a:t> transactions; </a:t>
            </a:r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transaction dependencies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Transactions are serializable </a:t>
            </a:r>
            <a:r>
              <a:rPr lang="en-US" dirty="0"/>
              <a:t>(via topological sort) </a:t>
            </a:r>
            <a:r>
              <a:rPr lang="en-US" b="1" dirty="0">
                <a:solidFill>
                  <a:schemeClr val="accent1"/>
                </a:solidFill>
              </a:rPr>
              <a:t>if the graph is acyclic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Serializability Theory considers only successful transactions, which disregards </a:t>
            </a:r>
            <a:br>
              <a:rPr lang="en-US" dirty="0"/>
            </a:br>
            <a:r>
              <a:rPr lang="en-US" dirty="0"/>
              <a:t>anomalies like dirty read that might happen in practice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E391-C205-5605-6E17-2786DBF0B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Serializability Theory,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37C8-795E-471A-9414-36BEB51EAD34}"/>
              </a:ext>
            </a:extLst>
          </p:cNvPr>
          <p:cNvSpPr txBox="1"/>
          <p:nvPr/>
        </p:nvSpPr>
        <p:spPr>
          <a:xfrm>
            <a:off x="5239889" y="1002393"/>
            <a:ext cx="4533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T1: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531EF-0D33-4B1E-D4E0-C3877E207708}"/>
              </a:ext>
            </a:extLst>
          </p:cNvPr>
          <p:cNvSpPr txBox="1"/>
          <p:nvPr/>
        </p:nvSpPr>
        <p:spPr>
          <a:xfrm>
            <a:off x="5878671" y="1349347"/>
            <a:ext cx="42616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T2: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F20A1-F55C-AB63-9EC8-C4484FFACD05}"/>
              </a:ext>
            </a:extLst>
          </p:cNvPr>
          <p:cNvSpPr txBox="1"/>
          <p:nvPr/>
        </p:nvSpPr>
        <p:spPr>
          <a:xfrm>
            <a:off x="4033660" y="1813031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CFC2C-C961-8847-BBE7-0121923179BA}"/>
              </a:ext>
            </a:extLst>
          </p:cNvPr>
          <p:cNvSpPr txBox="1"/>
          <p:nvPr/>
        </p:nvSpPr>
        <p:spPr>
          <a:xfrm>
            <a:off x="4020688" y="2315624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AD7C2-C5E4-C957-808A-B64AC1B676C3}"/>
              </a:ext>
            </a:extLst>
          </p:cNvPr>
          <p:cNvSpPr txBox="1"/>
          <p:nvPr/>
        </p:nvSpPr>
        <p:spPr>
          <a:xfrm>
            <a:off x="4027173" y="2711217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33E2B6-99E4-8FBB-FBE8-D1898CB95AB3}"/>
              </a:ext>
            </a:extLst>
          </p:cNvPr>
          <p:cNvCxnSpPr/>
          <p:nvPr/>
        </p:nvCxnSpPr>
        <p:spPr>
          <a:xfrm flipH="1" flipV="1">
            <a:off x="7671807" y="1349347"/>
            <a:ext cx="933854" cy="9079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89D650-538B-E02F-709C-0C39CD47DF78}"/>
              </a:ext>
            </a:extLst>
          </p:cNvPr>
          <p:cNvCxnSpPr/>
          <p:nvPr/>
        </p:nvCxnSpPr>
        <p:spPr>
          <a:xfrm flipH="1">
            <a:off x="5093976" y="3123190"/>
            <a:ext cx="351168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CC9AAE-C1FC-41AA-0608-F35C5EC41FD5}"/>
              </a:ext>
            </a:extLst>
          </p:cNvPr>
          <p:cNvCxnSpPr/>
          <p:nvPr/>
        </p:nvCxnSpPr>
        <p:spPr>
          <a:xfrm flipH="1">
            <a:off x="5752216" y="2331840"/>
            <a:ext cx="2133599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8F55EA-A09B-8AD9-4B87-D10C84D31E37}"/>
              </a:ext>
            </a:extLst>
          </p:cNvPr>
          <p:cNvSpPr txBox="1"/>
          <p:nvPr/>
        </p:nvSpPr>
        <p:spPr>
          <a:xfrm>
            <a:off x="4020687" y="3375119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B5978-BD94-11F4-14D9-352A051C9193}"/>
              </a:ext>
            </a:extLst>
          </p:cNvPr>
          <p:cNvCxnSpPr/>
          <p:nvPr/>
        </p:nvCxnSpPr>
        <p:spPr>
          <a:xfrm flipH="1">
            <a:off x="6400563" y="3344389"/>
            <a:ext cx="775792" cy="0"/>
          </a:xfrm>
          <a:prstGeom prst="straightConnector1">
            <a:avLst/>
          </a:prstGeom>
          <a:ln w="19050">
            <a:solidFill>
              <a:srgbClr val="F70146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DEF92E-8D2F-7608-3680-0B447C84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10" y="3266002"/>
            <a:ext cx="192323" cy="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Progress</a:t>
            </a:r>
          </a:p>
          <a:p>
            <a:pPr lvl="1"/>
            <a:r>
              <a:rPr lang="en-US" dirty="0"/>
              <a:t>How many teams already started the project work?</a:t>
            </a:r>
          </a:p>
          <a:p>
            <a:pPr lvl="1"/>
            <a:r>
              <a:rPr lang="en-US" dirty="0"/>
              <a:t>Any </a:t>
            </a:r>
            <a:r>
              <a:rPr lang="en-US" b="1" dirty="0">
                <a:solidFill>
                  <a:srgbClr val="C40D1E"/>
                </a:solidFill>
              </a:rPr>
              <a:t>problems or blocking technical issues</a:t>
            </a:r>
            <a:r>
              <a:rPr lang="en-US" dirty="0"/>
              <a:t>?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Reminder:</a:t>
            </a:r>
            <a:r>
              <a:rPr lang="en-US" dirty="0">
                <a:solidFill>
                  <a:schemeClr val="tx1"/>
                </a:solidFill>
              </a:rPr>
              <a:t> team work – avoid discriminating assignments of tasks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F7CF4-651C-5F49-21B1-A3C1BBA3D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two transactions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, which pairs of the following three schedules are equivalent? </a:t>
            </a:r>
            <a:br>
              <a:rPr lang="en-US" dirty="0"/>
            </a:br>
            <a:r>
              <a:rPr lang="en-US" dirty="0"/>
              <a:t>Explain for each pair (S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) why they are equivalent or non-equivalent. </a:t>
            </a:r>
            <a:r>
              <a:rPr lang="en-US" b="0" dirty="0"/>
              <a:t>[5/100 points]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r>
              <a:rPr lang="pl-PL" dirty="0"/>
              <a:t>T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endParaRPr lang="en-US" b="0" dirty="0"/>
          </a:p>
          <a:p>
            <a:r>
              <a:rPr lang="en-US" dirty="0"/>
              <a:t>Schedules</a:t>
            </a:r>
          </a:p>
          <a:p>
            <a:pPr lvl="1"/>
            <a:r>
              <a:rPr lang="en-US" b="0" dirty="0"/>
              <a:t>S</a:t>
            </a:r>
            <a:r>
              <a:rPr lang="en-US" b="0" baseline="-25000" dirty="0"/>
              <a:t>1</a:t>
            </a:r>
            <a:r>
              <a:rPr lang="en-US" b="0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en-US" b="0" dirty="0"/>
              <a:t>} = {T</a:t>
            </a:r>
            <a:r>
              <a:rPr lang="en-US" b="0" baseline="-25000" dirty="0"/>
              <a:t>1</a:t>
            </a:r>
            <a:r>
              <a:rPr lang="en-US" b="0" dirty="0"/>
              <a:t>, T</a:t>
            </a:r>
            <a:r>
              <a:rPr lang="en-US" b="0" baseline="-25000" dirty="0"/>
              <a:t>2</a:t>
            </a:r>
            <a:r>
              <a:rPr lang="en-US" b="0" dirty="0"/>
              <a:t>}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pl-PL" dirty="0"/>
              <a:t>S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1EECB-C963-6585-BAB2-BE400BFC5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Serializable Schedules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2BB9C-7037-C09A-BB11-1717CAA0B0D7}"/>
              </a:ext>
            </a:extLst>
          </p:cNvPr>
          <p:cNvSpPr txBox="1"/>
          <p:nvPr/>
        </p:nvSpPr>
        <p:spPr>
          <a:xfrm>
            <a:off x="3666021" y="3494505"/>
            <a:ext cx="674127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(equivalent, because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independent of 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A2D2E-08B6-D0D8-FD0D-31705EAEDC74}"/>
              </a:ext>
            </a:extLst>
          </p:cNvPr>
          <p:cNvSpPr txBox="1"/>
          <p:nvPr/>
        </p:nvSpPr>
        <p:spPr>
          <a:xfrm>
            <a:off x="3666022" y="4409210"/>
            <a:ext cx="659982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(non-equivalent, because 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c in different order)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97039-3AF1-8ABE-DCAC-9B52C5F8122C}"/>
              </a:ext>
            </a:extLst>
          </p:cNvPr>
          <p:cNvSpPr txBox="1"/>
          <p:nvPr/>
        </p:nvSpPr>
        <p:spPr>
          <a:xfrm>
            <a:off x="3495453" y="5412053"/>
            <a:ext cx="2389703" cy="3642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(transitive)</a:t>
            </a:r>
          </a:p>
        </p:txBody>
      </p:sp>
    </p:spTree>
    <p:extLst>
      <p:ext uri="{BB962C8B-B14F-4D97-AF65-F5344CB8AC3E}">
        <p14:creationId xmlns:p14="http://schemas.microsoft.com/office/powerpoint/2010/main" val="34418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29DA6-7250-4F28-17AE-FDAEB6283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Compatibility of Locks</a:t>
            </a:r>
          </a:p>
          <a:p>
            <a:pPr lvl="1"/>
            <a:r>
              <a:rPr lang="en-US" dirty="0"/>
              <a:t>X-Lock (exclusive/write lock)</a:t>
            </a:r>
          </a:p>
          <a:p>
            <a:pPr lvl="1"/>
            <a:r>
              <a:rPr lang="en-US" dirty="0"/>
              <a:t>S-Lock (shared/read lock)</a:t>
            </a:r>
          </a:p>
          <a:p>
            <a:pPr lvl="1"/>
            <a:endParaRPr lang="en-US" dirty="0"/>
          </a:p>
          <a:p>
            <a:r>
              <a:rPr lang="en-US" dirty="0"/>
              <a:t>Multi-Granularity Locking</a:t>
            </a:r>
          </a:p>
          <a:p>
            <a:pPr lvl="1"/>
            <a:r>
              <a:rPr lang="en-US" dirty="0"/>
              <a:t>Hierarchy of DB objects</a:t>
            </a:r>
          </a:p>
          <a:p>
            <a:pPr lvl="1"/>
            <a:r>
              <a:rPr lang="en-US" dirty="0"/>
              <a:t>Additional intentional </a:t>
            </a:r>
            <a:r>
              <a:rPr lang="en-US" b="1" dirty="0">
                <a:solidFill>
                  <a:srgbClr val="7889FB"/>
                </a:solidFill>
              </a:rPr>
              <a:t>IX and IS locks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8DC5B-4A26-B2F3-3754-2403B7EAF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Locking Schemes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A70441-991E-FC5F-5BBC-34B715A8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86139"/>
              </p:ext>
            </p:extLst>
          </p:nvPr>
        </p:nvGraphicFramePr>
        <p:xfrm>
          <a:off x="6133302" y="1296348"/>
          <a:ext cx="314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8">
                  <a:extLst>
                    <a:ext uri="{9D8B030D-6E8A-4147-A177-3AD203B41FA5}">
                      <a16:colId xmlns:a16="http://schemas.microsoft.com/office/drawing/2014/main" val="291588043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81748954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627239051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44397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2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17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BA91F1-E7A7-2D3D-37A7-B3D2495B17FE}"/>
              </a:ext>
            </a:extLst>
          </p:cNvPr>
          <p:cNvSpPr txBox="1"/>
          <p:nvPr/>
        </p:nvSpPr>
        <p:spPr>
          <a:xfrm>
            <a:off x="6911512" y="920754"/>
            <a:ext cx="23549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F00DA-1E21-B6F5-A01A-BB092B5EC1CC}"/>
              </a:ext>
            </a:extLst>
          </p:cNvPr>
          <p:cNvSpPr txBox="1"/>
          <p:nvPr/>
        </p:nvSpPr>
        <p:spPr>
          <a:xfrm>
            <a:off x="4826546" y="1695725"/>
            <a:ext cx="1306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Requested 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70B35-2ABA-07B5-D9C5-D093F26087AE}"/>
              </a:ext>
            </a:extLst>
          </p:cNvPr>
          <p:cNvSpPr txBox="1"/>
          <p:nvPr/>
        </p:nvSpPr>
        <p:spPr>
          <a:xfrm>
            <a:off x="8138760" y="2744872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4939F-E192-F17E-C198-F2FF4CD08043}"/>
              </a:ext>
            </a:extLst>
          </p:cNvPr>
          <p:cNvSpPr txBox="1"/>
          <p:nvPr/>
        </p:nvSpPr>
        <p:spPr>
          <a:xfrm>
            <a:off x="8738633" y="3169648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74AB8-A1CB-FDF5-1E95-14AB56B3C7F6}"/>
              </a:ext>
            </a:extLst>
          </p:cNvPr>
          <p:cNvSpPr txBox="1"/>
          <p:nvPr/>
        </p:nvSpPr>
        <p:spPr>
          <a:xfrm>
            <a:off x="8803483" y="3652791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E5B7AD-306F-6D75-E2B5-16C5C69F04C3}"/>
              </a:ext>
            </a:extLst>
          </p:cNvPr>
          <p:cNvGrpSpPr/>
          <p:nvPr/>
        </p:nvGrpSpPr>
        <p:grpSpPr>
          <a:xfrm>
            <a:off x="6291215" y="2910243"/>
            <a:ext cx="2755460" cy="1799299"/>
            <a:chOff x="6064292" y="3336588"/>
            <a:chExt cx="2755460" cy="17992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A2AD16-FD0B-AF52-62E1-107256C351CE}"/>
                </a:ext>
              </a:extLst>
            </p:cNvPr>
            <p:cNvSpPr/>
            <p:nvPr/>
          </p:nvSpPr>
          <p:spPr>
            <a:xfrm>
              <a:off x="7787672" y="346314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67C517-F3F7-2C02-0CAC-7D16085CD297}"/>
                </a:ext>
              </a:extLst>
            </p:cNvPr>
            <p:cNvSpPr/>
            <p:nvPr/>
          </p:nvSpPr>
          <p:spPr>
            <a:xfrm>
              <a:off x="7317501" y="389764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CD89DA-3155-4229-FE34-8C5C89915880}"/>
                </a:ext>
              </a:extLst>
            </p:cNvPr>
            <p:cNvSpPr/>
            <p:nvPr/>
          </p:nvSpPr>
          <p:spPr>
            <a:xfrm>
              <a:off x="8510763" y="391386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D56B97-9367-8E6A-AE72-19F0872A373B}"/>
                </a:ext>
              </a:extLst>
            </p:cNvPr>
            <p:cNvSpPr/>
            <p:nvPr/>
          </p:nvSpPr>
          <p:spPr>
            <a:xfrm>
              <a:off x="8507520" y="4387273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7AACC3-400F-5394-7275-18BCB32E8D77}"/>
                </a:ext>
              </a:extLst>
            </p:cNvPr>
            <p:cNvSpPr/>
            <p:nvPr/>
          </p:nvSpPr>
          <p:spPr>
            <a:xfrm>
              <a:off x="8669646" y="4919052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7E9598-694F-25D5-AFEF-FEE2D56D1BC3}"/>
                </a:ext>
              </a:extLst>
            </p:cNvPr>
            <p:cNvSpPr/>
            <p:nvPr/>
          </p:nvSpPr>
          <p:spPr>
            <a:xfrm>
              <a:off x="8384305" y="492553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7589C5-D020-AD83-30D6-5FAED1B938B3}"/>
                </a:ext>
              </a:extLst>
            </p:cNvPr>
            <p:cNvCxnSpPr>
              <a:stCxn id="12" idx="7"/>
              <a:endCxn id="11" idx="4"/>
            </p:cNvCxnSpPr>
            <p:nvPr/>
          </p:nvCxnSpPr>
          <p:spPr>
            <a:xfrm flipV="1">
              <a:off x="7445624" y="3608960"/>
              <a:ext cx="417101" cy="3100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C17F098-7A64-FC49-CD26-7A15D03A7A0A}"/>
                </a:ext>
              </a:extLst>
            </p:cNvPr>
            <p:cNvCxnSpPr>
              <a:stCxn id="13" idx="1"/>
              <a:endCxn id="11" idx="4"/>
            </p:cNvCxnSpPr>
            <p:nvPr/>
          </p:nvCxnSpPr>
          <p:spPr>
            <a:xfrm flipH="1" flipV="1">
              <a:off x="7862725" y="3608960"/>
              <a:ext cx="670021" cy="3262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BEEBE1-F02B-2BA9-22C4-14F2440F502E}"/>
                </a:ext>
              </a:extLst>
            </p:cNvPr>
            <p:cNvCxnSpPr>
              <a:stCxn id="14" idx="0"/>
              <a:endCxn id="13" idx="4"/>
            </p:cNvCxnSpPr>
            <p:nvPr/>
          </p:nvCxnSpPr>
          <p:spPr>
            <a:xfrm flipV="1">
              <a:off x="8582573" y="4059676"/>
              <a:ext cx="3243" cy="3275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B2062D-0841-45CB-0E86-23604500E9EF}"/>
                </a:ext>
              </a:extLst>
            </p:cNvPr>
            <p:cNvCxnSpPr>
              <a:stCxn id="15" idx="0"/>
              <a:endCxn id="14" idx="4"/>
            </p:cNvCxnSpPr>
            <p:nvPr/>
          </p:nvCxnSpPr>
          <p:spPr>
            <a:xfrm flipH="1" flipV="1">
              <a:off x="8582573" y="4533088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0387AD-F25B-74D4-CE44-1A5FAE274BB2}"/>
                </a:ext>
              </a:extLst>
            </p:cNvPr>
            <p:cNvCxnSpPr>
              <a:stCxn id="16" idx="0"/>
              <a:endCxn id="14" idx="4"/>
            </p:cNvCxnSpPr>
            <p:nvPr/>
          </p:nvCxnSpPr>
          <p:spPr>
            <a:xfrm flipV="1">
              <a:off x="8459358" y="4533088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8538B3-AB4A-E9E4-E727-36FE01914F11}"/>
                </a:ext>
              </a:extLst>
            </p:cNvPr>
            <p:cNvSpPr/>
            <p:nvPr/>
          </p:nvSpPr>
          <p:spPr>
            <a:xfrm>
              <a:off x="7599605" y="437430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DEEA5B-8D20-A1D7-2726-DF7E1D0A2CF8}"/>
                </a:ext>
              </a:extLst>
            </p:cNvPr>
            <p:cNvSpPr/>
            <p:nvPr/>
          </p:nvSpPr>
          <p:spPr>
            <a:xfrm>
              <a:off x="7761731" y="49060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537A43-29EF-0028-EB44-2E7F5FC1FACE}"/>
                </a:ext>
              </a:extLst>
            </p:cNvPr>
            <p:cNvSpPr/>
            <p:nvPr/>
          </p:nvSpPr>
          <p:spPr>
            <a:xfrm>
              <a:off x="7476390" y="4912566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FAA5DB-2D71-0B7F-C99B-8123696AA4EB}"/>
                </a:ext>
              </a:extLst>
            </p:cNvPr>
            <p:cNvCxnSpPr>
              <a:stCxn id="23" idx="0"/>
              <a:endCxn id="22" idx="4"/>
            </p:cNvCxnSpPr>
            <p:nvPr/>
          </p:nvCxnSpPr>
          <p:spPr>
            <a:xfrm flipH="1" flipV="1">
              <a:off x="7674658" y="4520116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3DE684-889C-5586-52C2-70BAB29EAE04}"/>
                </a:ext>
              </a:extLst>
            </p:cNvPr>
            <p:cNvCxnSpPr>
              <a:stCxn id="24" idx="0"/>
              <a:endCxn id="22" idx="4"/>
            </p:cNvCxnSpPr>
            <p:nvPr/>
          </p:nvCxnSpPr>
          <p:spPr>
            <a:xfrm flipV="1">
              <a:off x="7551443" y="4520116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61C169-F48D-27E5-F4A4-FF1659B984A7}"/>
                </a:ext>
              </a:extLst>
            </p:cNvPr>
            <p:cNvSpPr/>
            <p:nvPr/>
          </p:nvSpPr>
          <p:spPr>
            <a:xfrm>
              <a:off x="6934880" y="439051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781DEB-1575-9EA9-44A9-95E571FFA1DA}"/>
                </a:ext>
              </a:extLst>
            </p:cNvPr>
            <p:cNvSpPr/>
            <p:nvPr/>
          </p:nvSpPr>
          <p:spPr>
            <a:xfrm>
              <a:off x="7097006" y="4922294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95B5FF-234A-1D74-FCC2-63AF7938ACA9}"/>
                </a:ext>
              </a:extLst>
            </p:cNvPr>
            <p:cNvSpPr/>
            <p:nvPr/>
          </p:nvSpPr>
          <p:spPr>
            <a:xfrm>
              <a:off x="6811665" y="49287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D8FE2B-E999-EDA3-0D42-5982F0F8217D}"/>
                </a:ext>
              </a:extLst>
            </p:cNvPr>
            <p:cNvCxnSpPr>
              <a:stCxn id="28" idx="0"/>
              <a:endCxn id="27" idx="4"/>
            </p:cNvCxnSpPr>
            <p:nvPr/>
          </p:nvCxnSpPr>
          <p:spPr>
            <a:xfrm flipH="1" flipV="1">
              <a:off x="7009933" y="4536330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914978-88F6-E907-FB76-7E366D96A2B4}"/>
                </a:ext>
              </a:extLst>
            </p:cNvPr>
            <p:cNvCxnSpPr>
              <a:stCxn id="29" idx="0"/>
              <a:endCxn id="27" idx="4"/>
            </p:cNvCxnSpPr>
            <p:nvPr/>
          </p:nvCxnSpPr>
          <p:spPr>
            <a:xfrm flipV="1">
              <a:off x="6886718" y="4536330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382CBF9-2692-0BC4-A625-A7783F41842A}"/>
                </a:ext>
              </a:extLst>
            </p:cNvPr>
            <p:cNvCxnSpPr>
              <a:stCxn id="22" idx="0"/>
              <a:endCxn id="12" idx="4"/>
            </p:cNvCxnSpPr>
            <p:nvPr/>
          </p:nvCxnSpPr>
          <p:spPr>
            <a:xfrm flipH="1" flipV="1">
              <a:off x="7392554" y="4043463"/>
              <a:ext cx="282104" cy="33083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453433C-C0E1-9598-6913-BD1F75782B3C}"/>
                </a:ext>
              </a:extLst>
            </p:cNvPr>
            <p:cNvCxnSpPr>
              <a:stCxn id="27" idx="0"/>
              <a:endCxn id="12" idx="4"/>
            </p:cNvCxnSpPr>
            <p:nvPr/>
          </p:nvCxnSpPr>
          <p:spPr>
            <a:xfrm flipV="1">
              <a:off x="7009933" y="4043463"/>
              <a:ext cx="382621" cy="3470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FD75B-C91B-33E2-43A0-CDBB9452C72A}"/>
                </a:ext>
              </a:extLst>
            </p:cNvPr>
            <p:cNvSpPr txBox="1"/>
            <p:nvPr/>
          </p:nvSpPr>
          <p:spPr>
            <a:xfrm>
              <a:off x="7217456" y="3336588"/>
              <a:ext cx="486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BE9BB3-5375-FD99-5120-1C86BBF566F7}"/>
                </a:ext>
              </a:extLst>
            </p:cNvPr>
            <p:cNvSpPr txBox="1"/>
            <p:nvPr/>
          </p:nvSpPr>
          <p:spPr>
            <a:xfrm>
              <a:off x="6644711" y="3771091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D6D572-EAF1-05BE-A62B-E3200374A299}"/>
                </a:ext>
              </a:extLst>
            </p:cNvPr>
            <p:cNvSpPr txBox="1"/>
            <p:nvPr/>
          </p:nvSpPr>
          <p:spPr>
            <a:xfrm>
              <a:off x="6232905" y="4234776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8AACD4-4BA6-6CC9-F027-B4A088C8D596}"/>
                </a:ext>
              </a:extLst>
            </p:cNvPr>
            <p:cNvSpPr txBox="1"/>
            <p:nvPr/>
          </p:nvSpPr>
          <p:spPr>
            <a:xfrm>
              <a:off x="6064292" y="4766555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Row</a:t>
              </a:r>
            </a:p>
          </p:txBody>
        </p:sp>
      </p:grp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D42542D-E37D-CFDF-1248-0B7592750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6728"/>
              </p:ext>
            </p:extLst>
          </p:nvPr>
        </p:nvGraphicFramePr>
        <p:xfrm>
          <a:off x="1232659" y="3803265"/>
          <a:ext cx="415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5">
                  <a:extLst>
                    <a:ext uri="{9D8B030D-6E8A-4147-A177-3AD203B41FA5}">
                      <a16:colId xmlns:a16="http://schemas.microsoft.com/office/drawing/2014/main" val="2766299494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83884779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3625043433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573968496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173615016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87052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7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01862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9987ECF3-375F-D3EE-7F20-54331E4DA984}"/>
              </a:ext>
            </a:extLst>
          </p:cNvPr>
          <p:cNvSpPr txBox="1"/>
          <p:nvPr/>
        </p:nvSpPr>
        <p:spPr>
          <a:xfrm>
            <a:off x="8294401" y="4174842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95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666C4-ACFD-84D3-D1B1-091E672D7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2PL is a concurrency protocol that guarantees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SERIALIZABLE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Expanding phase:</a:t>
            </a:r>
            <a:r>
              <a:rPr lang="en-US" dirty="0"/>
              <a:t> acquire locks needed by the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Shrinking phase:</a:t>
            </a:r>
            <a:r>
              <a:rPr lang="en-US" dirty="0"/>
              <a:t> release locks acquired by the TX (can only start if all needed locks acquired)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6CF4-2AE3-6110-7863-60C10A5D09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EAEB6A-6824-E15F-4A03-D2851670F817}"/>
              </a:ext>
            </a:extLst>
          </p:cNvPr>
          <p:cNvCxnSpPr/>
          <p:nvPr/>
        </p:nvCxnSpPr>
        <p:spPr>
          <a:xfrm flipH="1">
            <a:off x="3166354" y="4868534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062937-A241-6EFE-BB5B-A13DB45BF559}"/>
              </a:ext>
            </a:extLst>
          </p:cNvPr>
          <p:cNvCxnSpPr/>
          <p:nvPr/>
        </p:nvCxnSpPr>
        <p:spPr>
          <a:xfrm>
            <a:off x="3166354" y="3214833"/>
            <a:ext cx="0" cy="16537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91DC70-DC4F-1582-CDE6-2A945AF9E8F0}"/>
              </a:ext>
            </a:extLst>
          </p:cNvPr>
          <p:cNvSpPr txBox="1"/>
          <p:nvPr/>
        </p:nvSpPr>
        <p:spPr>
          <a:xfrm>
            <a:off x="1989308" y="3856860"/>
            <a:ext cx="11673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76160-28DC-CFC3-A740-7FF5E22D7DE8}"/>
              </a:ext>
            </a:extLst>
          </p:cNvPr>
          <p:cNvCxnSpPr/>
          <p:nvPr/>
        </p:nvCxnSpPr>
        <p:spPr>
          <a:xfrm>
            <a:off x="3574915" y="4771260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86CA0-0CEE-6987-9899-C2F896F75768}"/>
              </a:ext>
            </a:extLst>
          </p:cNvPr>
          <p:cNvCxnSpPr/>
          <p:nvPr/>
        </p:nvCxnSpPr>
        <p:spPr>
          <a:xfrm>
            <a:off x="7628119" y="4768016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3149D-3163-3123-54C8-9CAA6845E5A4}"/>
              </a:ext>
            </a:extLst>
          </p:cNvPr>
          <p:cNvCxnSpPr/>
          <p:nvPr/>
        </p:nvCxnSpPr>
        <p:spPr>
          <a:xfrm flipH="1">
            <a:off x="3574915" y="3603939"/>
            <a:ext cx="953310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ADDF6-0E68-985A-78EE-253B7EB476D4}"/>
              </a:ext>
            </a:extLst>
          </p:cNvPr>
          <p:cNvCxnSpPr/>
          <p:nvPr/>
        </p:nvCxnSpPr>
        <p:spPr>
          <a:xfrm>
            <a:off x="4528225" y="3603939"/>
            <a:ext cx="205253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28220E-9C2A-F920-AE8A-FB9F84241090}"/>
              </a:ext>
            </a:extLst>
          </p:cNvPr>
          <p:cNvCxnSpPr/>
          <p:nvPr/>
        </p:nvCxnSpPr>
        <p:spPr>
          <a:xfrm flipH="1" flipV="1">
            <a:off x="6580762" y="3603939"/>
            <a:ext cx="1047357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B1DB9-571F-AC86-628F-DBD073B8F0BB}"/>
              </a:ext>
            </a:extLst>
          </p:cNvPr>
          <p:cNvSpPr txBox="1"/>
          <p:nvPr/>
        </p:nvSpPr>
        <p:spPr>
          <a:xfrm>
            <a:off x="8098277" y="469019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4993E-814B-F5C1-D8D3-28A78DADD5E6}"/>
              </a:ext>
            </a:extLst>
          </p:cNvPr>
          <p:cNvSpPr txBox="1"/>
          <p:nvPr/>
        </p:nvSpPr>
        <p:spPr>
          <a:xfrm>
            <a:off x="3289556" y="4959327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19B44-5044-24D4-B689-FCC3D7EED0A4}"/>
              </a:ext>
            </a:extLst>
          </p:cNvPr>
          <p:cNvSpPr txBox="1"/>
          <p:nvPr/>
        </p:nvSpPr>
        <p:spPr>
          <a:xfrm>
            <a:off x="7352488" y="495608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76683-5378-8E79-C166-BB9BDF7A980D}"/>
              </a:ext>
            </a:extLst>
          </p:cNvPr>
          <p:cNvSpPr txBox="1"/>
          <p:nvPr/>
        </p:nvSpPr>
        <p:spPr>
          <a:xfrm>
            <a:off x="3497092" y="2923004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A9F1A-5CE7-313A-428B-04BE72EE4C00}"/>
              </a:ext>
            </a:extLst>
          </p:cNvPr>
          <p:cNvSpPr txBox="1"/>
          <p:nvPr/>
        </p:nvSpPr>
        <p:spPr>
          <a:xfrm>
            <a:off x="6606708" y="2919760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Shrinking</a:t>
            </a:r>
          </a:p>
        </p:txBody>
      </p:sp>
    </p:spTree>
    <p:extLst>
      <p:ext uri="{BB962C8B-B14F-4D97-AF65-F5344CB8AC3E}">
        <p14:creationId xmlns:p14="http://schemas.microsoft.com/office/powerpoint/2010/main" val="35073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D1612FB-0CCE-36DA-8E01-82FDDC6275D9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B6E06-3CE1-BD5A-8FF9-FCF36A2F7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Strict 2PL (S2PL) and Strong Strict 2PL (SS2PL)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Transaction rollback can cause (</a:t>
            </a:r>
            <a:r>
              <a:rPr lang="en-US" b="1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 all X-locks (S2PL) or X/S-locks (SSPL) </a:t>
            </a:r>
            <a:r>
              <a:rPr lang="en-US" b="1" dirty="0">
                <a:solidFill>
                  <a:srgbClr val="7889FB"/>
                </a:solidFill>
              </a:rPr>
              <a:t>at end of transaction (EOT)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Strict 2PL w/ pre-claiming (aka conservative 2PL)</a:t>
            </a:r>
          </a:p>
          <a:p>
            <a:pPr lvl="1"/>
            <a:r>
              <a:rPr lang="en-US" dirty="0"/>
              <a:t>Problem: incremental expanding can cause deadlocks for interleaved TXs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 all necessary locks</a:t>
            </a:r>
            <a:r>
              <a:rPr lang="en-US" dirty="0"/>
              <a:t> (only possible if entire TX known + </a:t>
            </a:r>
            <a:r>
              <a:rPr lang="en-US" b="1" dirty="0">
                <a:solidFill>
                  <a:schemeClr val="accent1"/>
                </a:solidFill>
              </a:rPr>
              <a:t>latches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AE280-5584-9C0F-D368-405A11684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Locking, cont.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463E-65EB-731C-B416-9080869C1EFE}"/>
              </a:ext>
            </a:extLst>
          </p:cNvPr>
          <p:cNvCxnSpPr/>
          <p:nvPr/>
        </p:nvCxnSpPr>
        <p:spPr>
          <a:xfrm flipH="1">
            <a:off x="3156627" y="344585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D1C708-056A-EFD0-0EAC-F6866B430E9B}"/>
              </a:ext>
            </a:extLst>
          </p:cNvPr>
          <p:cNvCxnSpPr/>
          <p:nvPr/>
        </p:nvCxnSpPr>
        <p:spPr>
          <a:xfrm>
            <a:off x="3156627" y="226880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EB96C2F-E260-BB47-78AA-034D0BA9AD5C}"/>
              </a:ext>
            </a:extLst>
          </p:cNvPr>
          <p:cNvSpPr txBox="1"/>
          <p:nvPr/>
        </p:nvSpPr>
        <p:spPr>
          <a:xfrm>
            <a:off x="2271412" y="253145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EC4FA2-8728-BE1E-BAAF-6B18758AB77E}"/>
              </a:ext>
            </a:extLst>
          </p:cNvPr>
          <p:cNvCxnSpPr/>
          <p:nvPr/>
        </p:nvCxnSpPr>
        <p:spPr>
          <a:xfrm>
            <a:off x="3565188" y="334857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B516A1-297F-0263-D7EB-CF013077CAE6}"/>
              </a:ext>
            </a:extLst>
          </p:cNvPr>
          <p:cNvCxnSpPr/>
          <p:nvPr/>
        </p:nvCxnSpPr>
        <p:spPr>
          <a:xfrm>
            <a:off x="7618392" y="334533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7EB73E-E7CB-F189-FD81-2BF1F7EE32D6}"/>
              </a:ext>
            </a:extLst>
          </p:cNvPr>
          <p:cNvCxnSpPr/>
          <p:nvPr/>
        </p:nvCxnSpPr>
        <p:spPr>
          <a:xfrm flipH="1">
            <a:off x="3565188" y="2541179"/>
            <a:ext cx="690662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ABEA57-C0E0-E320-7B5B-671BAECC84C9}"/>
              </a:ext>
            </a:extLst>
          </p:cNvPr>
          <p:cNvCxnSpPr/>
          <p:nvPr/>
        </p:nvCxnSpPr>
        <p:spPr>
          <a:xfrm>
            <a:off x="4255850" y="2541179"/>
            <a:ext cx="3362542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A6752-AB1F-2BE8-4BB1-D9254795F6A6}"/>
              </a:ext>
            </a:extLst>
          </p:cNvPr>
          <p:cNvCxnSpPr/>
          <p:nvPr/>
        </p:nvCxnSpPr>
        <p:spPr>
          <a:xfrm flipH="1" flipV="1">
            <a:off x="7618392" y="254117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966862-F1A6-49BF-71C9-BF546530AA54}"/>
              </a:ext>
            </a:extLst>
          </p:cNvPr>
          <p:cNvSpPr txBox="1"/>
          <p:nvPr/>
        </p:nvSpPr>
        <p:spPr>
          <a:xfrm>
            <a:off x="8088550" y="326751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A6320-FA52-4C86-C1A3-20FD4D001BBF}"/>
              </a:ext>
            </a:extLst>
          </p:cNvPr>
          <p:cNvSpPr txBox="1"/>
          <p:nvPr/>
        </p:nvSpPr>
        <p:spPr>
          <a:xfrm>
            <a:off x="3279829" y="353664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D14994-4B93-43EF-1EE3-153D7048959F}"/>
              </a:ext>
            </a:extLst>
          </p:cNvPr>
          <p:cNvSpPr txBox="1"/>
          <p:nvPr/>
        </p:nvSpPr>
        <p:spPr>
          <a:xfrm>
            <a:off x="7342761" y="353340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22480C-A283-91EE-A9A0-77665A82BF80}"/>
              </a:ext>
            </a:extLst>
          </p:cNvPr>
          <p:cNvSpPr txBox="1"/>
          <p:nvPr/>
        </p:nvSpPr>
        <p:spPr>
          <a:xfrm>
            <a:off x="7728625" y="2288262"/>
            <a:ext cx="20599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prevents dirty reads and thus cascading abort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D69D9C-05A6-ED69-2F9C-D6A9798211E7}"/>
              </a:ext>
            </a:extLst>
          </p:cNvPr>
          <p:cNvCxnSpPr/>
          <p:nvPr/>
        </p:nvCxnSpPr>
        <p:spPr>
          <a:xfrm flipH="1">
            <a:off x="3153384" y="626215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3A97310-200C-CF09-AFFE-9343783EB82C}"/>
              </a:ext>
            </a:extLst>
          </p:cNvPr>
          <p:cNvCxnSpPr/>
          <p:nvPr/>
        </p:nvCxnSpPr>
        <p:spPr>
          <a:xfrm>
            <a:off x="3153384" y="508510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4873989-4C0D-3D95-B261-D15DA319CE89}"/>
              </a:ext>
            </a:extLst>
          </p:cNvPr>
          <p:cNvSpPr txBox="1"/>
          <p:nvPr/>
        </p:nvSpPr>
        <p:spPr>
          <a:xfrm>
            <a:off x="2268169" y="534775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2F72C2-FDD1-E6B4-EDE1-A146A4F44895}"/>
              </a:ext>
            </a:extLst>
          </p:cNvPr>
          <p:cNvCxnSpPr/>
          <p:nvPr/>
        </p:nvCxnSpPr>
        <p:spPr>
          <a:xfrm>
            <a:off x="3561945" y="616487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7F7853-282F-0EBD-5174-7014DED2DCB3}"/>
              </a:ext>
            </a:extLst>
          </p:cNvPr>
          <p:cNvCxnSpPr/>
          <p:nvPr/>
        </p:nvCxnSpPr>
        <p:spPr>
          <a:xfrm>
            <a:off x="7615149" y="616163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A5EAA2-1C24-F554-DF73-6198084FD66F}"/>
              </a:ext>
            </a:extLst>
          </p:cNvPr>
          <p:cNvCxnSpPr/>
          <p:nvPr/>
        </p:nvCxnSpPr>
        <p:spPr>
          <a:xfrm flipH="1">
            <a:off x="3561945" y="5357479"/>
            <a:ext cx="3243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35C168-C5FB-8537-606B-B72E83269C12}"/>
              </a:ext>
            </a:extLst>
          </p:cNvPr>
          <p:cNvCxnSpPr/>
          <p:nvPr/>
        </p:nvCxnSpPr>
        <p:spPr>
          <a:xfrm>
            <a:off x="3565188" y="5357479"/>
            <a:ext cx="404996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03BD7A-0E4E-3B9A-B8AF-F5EAF6B85BF1}"/>
              </a:ext>
            </a:extLst>
          </p:cNvPr>
          <p:cNvCxnSpPr/>
          <p:nvPr/>
        </p:nvCxnSpPr>
        <p:spPr>
          <a:xfrm flipH="1" flipV="1">
            <a:off x="7615149" y="535747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CFECA5-BEE6-7481-815B-0E36C3F93180}"/>
              </a:ext>
            </a:extLst>
          </p:cNvPr>
          <p:cNvSpPr txBox="1"/>
          <p:nvPr/>
        </p:nvSpPr>
        <p:spPr>
          <a:xfrm>
            <a:off x="8085307" y="608381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B5D425-AF8C-E396-E5A6-DFED3F215CCD}"/>
              </a:ext>
            </a:extLst>
          </p:cNvPr>
          <p:cNvSpPr txBox="1"/>
          <p:nvPr/>
        </p:nvSpPr>
        <p:spPr>
          <a:xfrm>
            <a:off x="3276586" y="635294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45F5E6-220F-9722-E12C-7C379B22FE5C}"/>
              </a:ext>
            </a:extLst>
          </p:cNvPr>
          <p:cNvSpPr txBox="1"/>
          <p:nvPr/>
        </p:nvSpPr>
        <p:spPr>
          <a:xfrm>
            <a:off x="7339518" y="634970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FB9249-C9C6-EFDD-7DE8-FF6318B73ACC}"/>
              </a:ext>
            </a:extLst>
          </p:cNvPr>
          <p:cNvSpPr txBox="1"/>
          <p:nvPr/>
        </p:nvSpPr>
        <p:spPr>
          <a:xfrm>
            <a:off x="3570295" y="5358161"/>
            <a:ext cx="24425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w/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preclaiming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prevents deadlocks</a:t>
            </a:r>
          </a:p>
        </p:txBody>
      </p:sp>
    </p:spTree>
    <p:extLst>
      <p:ext uri="{BB962C8B-B14F-4D97-AF65-F5344CB8AC3E}">
        <p14:creationId xmlns:p14="http://schemas.microsoft.com/office/powerpoint/2010/main" val="1426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4156DF-CDF5-709A-A32C-2A64489071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Deadlocks of concurrent transactions</a:t>
            </a:r>
          </a:p>
          <a:p>
            <a:pPr lvl="1"/>
            <a:r>
              <a:rPr lang="en-US" dirty="0"/>
              <a:t>Deadlocks happen due to </a:t>
            </a:r>
            <a:r>
              <a:rPr lang="en-US" b="1" dirty="0">
                <a:solidFill>
                  <a:schemeClr val="accent1"/>
                </a:solidFill>
              </a:rPr>
              <a:t>cyclic dependencies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without pre-claiming </a:t>
            </a:r>
            <a:r>
              <a:rPr lang="en-US" dirty="0"/>
              <a:t>(wait for exclusive locks)</a:t>
            </a:r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Pre-claiming </a:t>
            </a:r>
            <a:r>
              <a:rPr lang="en-US" dirty="0"/>
              <a:t>(guarantee if TX known upfront)</a:t>
            </a:r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Preemptive vs non-preemptive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NO_WAIT</a:t>
            </a:r>
            <a:r>
              <a:rPr lang="en-US" dirty="0"/>
              <a:t> (if deadlock suspected </a:t>
            </a:r>
            <a:r>
              <a:rPr lang="en-US" dirty="0" err="1"/>
              <a:t>wrt</a:t>
            </a:r>
            <a:r>
              <a:rPr lang="en-US" dirty="0"/>
              <a:t> timestamp TS, abort lock-requesting TX)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WOUND-WAIT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T1&lt;T2, restart T2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WAIT-DIE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T1&gt;T2, abort T1 but keep TS</a:t>
            </a:r>
            <a:r>
              <a:rPr lang="en-US" dirty="0"/>
              <a:t>)</a:t>
            </a:r>
          </a:p>
          <a:p>
            <a:r>
              <a:rPr lang="en-US" dirty="0"/>
              <a:t>#3 Deadlock Detection (</a:t>
            </a:r>
            <a:r>
              <a:rPr lang="en-US" dirty="0">
                <a:solidFill>
                  <a:srgbClr val="7889FB"/>
                </a:solidFill>
              </a:rPr>
              <a:t>DL_DETECT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Maintain a wait-for graph (WFG) of blocked TX (similar to serializability graph)</a:t>
            </a:r>
          </a:p>
          <a:p>
            <a:pPr lvl="1"/>
            <a:r>
              <a:rPr lang="en-US" dirty="0"/>
              <a:t>Detection of cycles in graph (on timeout)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abort one or many TXs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D6E61-B463-5A72-120F-727E050A3E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C4D41A-4CF1-AFF6-8E02-5F964109940F}"/>
              </a:ext>
            </a:extLst>
          </p:cNvPr>
          <p:cNvCxnSpPr/>
          <p:nvPr/>
        </p:nvCxnSpPr>
        <p:spPr>
          <a:xfrm flipV="1">
            <a:off x="9202368" y="1118521"/>
            <a:ext cx="0" cy="16537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757D48-8F6A-6E08-F7A3-8DDA117D28FA}"/>
              </a:ext>
            </a:extLst>
          </p:cNvPr>
          <p:cNvSpPr txBox="1"/>
          <p:nvPr/>
        </p:nvSpPr>
        <p:spPr>
          <a:xfrm>
            <a:off x="8686802" y="2814024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F83DB-FF1C-E731-6293-D44F14B7E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4" y="3201127"/>
            <a:ext cx="517251" cy="51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DE1A5-0AB3-4983-4C41-32DEB8A81569}"/>
              </a:ext>
            </a:extLst>
          </p:cNvPr>
          <p:cNvSpPr txBox="1"/>
          <p:nvPr/>
        </p:nvSpPr>
        <p:spPr>
          <a:xfrm>
            <a:off x="7947497" y="1400626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2E51F-C8EC-ED1B-DC13-2A72DD3363C0}"/>
              </a:ext>
            </a:extLst>
          </p:cNvPr>
          <p:cNvSpPr txBox="1"/>
          <p:nvPr/>
        </p:nvSpPr>
        <p:spPr>
          <a:xfrm>
            <a:off x="9500680" y="1407113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269AE-4441-C5E3-FB5E-B9A2704ACBF6}"/>
              </a:ext>
            </a:extLst>
          </p:cNvPr>
          <p:cNvSpPr txBox="1"/>
          <p:nvPr/>
        </p:nvSpPr>
        <p:spPr>
          <a:xfrm>
            <a:off x="8180962" y="904513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019A3-ABE8-CF8B-65B6-E1346A9B7869}"/>
              </a:ext>
            </a:extLst>
          </p:cNvPr>
          <p:cNvSpPr txBox="1"/>
          <p:nvPr/>
        </p:nvSpPr>
        <p:spPr>
          <a:xfrm>
            <a:off x="9734145" y="910998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66DC0-3802-F4AC-29E4-7BF367F4E69D}"/>
              </a:ext>
            </a:extLst>
          </p:cNvPr>
          <p:cNvSpPr txBox="1"/>
          <p:nvPr/>
        </p:nvSpPr>
        <p:spPr>
          <a:xfrm>
            <a:off x="9507165" y="1890255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66A9-AC75-A8D4-F6AC-95BE2CFB307D}"/>
              </a:ext>
            </a:extLst>
          </p:cNvPr>
          <p:cNvSpPr txBox="1"/>
          <p:nvPr/>
        </p:nvSpPr>
        <p:spPr>
          <a:xfrm>
            <a:off x="7957222" y="1896741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68942-78A3-D320-A778-D23C18E98752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8891080" y="1585292"/>
            <a:ext cx="616085" cy="48962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DAF852-6A5A-6C76-F0AE-3DCE96F73703}"/>
              </a:ext>
            </a:extLst>
          </p:cNvPr>
          <p:cNvCxnSpPr>
            <a:stCxn id="8" idx="1"/>
            <a:endCxn id="12" idx="3"/>
          </p:cNvCxnSpPr>
          <p:nvPr/>
        </p:nvCxnSpPr>
        <p:spPr>
          <a:xfrm flipH="1">
            <a:off x="8900805" y="1591779"/>
            <a:ext cx="599875" cy="489628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9D597C-34EB-5E94-4090-255F01D105CB}"/>
              </a:ext>
            </a:extLst>
          </p:cNvPr>
          <p:cNvSpPr txBox="1"/>
          <p:nvPr/>
        </p:nvSpPr>
        <p:spPr>
          <a:xfrm>
            <a:off x="7578653" y="2236889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2227C-B563-0D4D-8AF0-C04C5D360B41}"/>
              </a:ext>
            </a:extLst>
          </p:cNvPr>
          <p:cNvSpPr txBox="1"/>
          <p:nvPr/>
        </p:nvSpPr>
        <p:spPr>
          <a:xfrm>
            <a:off x="9336123" y="2243373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3FC77-F10C-192B-B167-CE65060E18F2}"/>
              </a:ext>
            </a:extLst>
          </p:cNvPr>
          <p:cNvSpPr txBox="1"/>
          <p:nvPr/>
        </p:nvSpPr>
        <p:spPr>
          <a:xfrm>
            <a:off x="8278239" y="3154172"/>
            <a:ext cx="1857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this will never happen</a:t>
            </a:r>
          </a:p>
        </p:txBody>
      </p:sp>
    </p:spTree>
    <p:extLst>
      <p:ext uri="{BB962C8B-B14F-4D97-AF65-F5344CB8AC3E}">
        <p14:creationId xmlns:p14="http://schemas.microsoft.com/office/powerpoint/2010/main" val="14913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E12C5-3695-7E53-9AA4-7A53A97EF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Synchronization Scheme</a:t>
            </a:r>
          </a:p>
          <a:p>
            <a:pPr lvl="1"/>
            <a:r>
              <a:rPr lang="en-US" dirty="0"/>
              <a:t>Transactions get timestamp (or version number) </a:t>
            </a:r>
            <a:r>
              <a:rPr lang="en-US" b="1" dirty="0">
                <a:solidFill>
                  <a:srgbClr val="7889FB"/>
                </a:solidFill>
              </a:rPr>
              <a:t>TS(</a:t>
            </a:r>
            <a:r>
              <a:rPr lang="en-US" b="1" dirty="0" err="1">
                <a:solidFill>
                  <a:srgbClr val="7889FB"/>
                </a:solidFill>
              </a:rPr>
              <a:t>T</a:t>
            </a:r>
            <a:r>
              <a:rPr lang="en-US" b="1" baseline="-25000" dirty="0" err="1">
                <a:solidFill>
                  <a:srgbClr val="7889FB"/>
                </a:solidFill>
              </a:rPr>
              <a:t>j</a:t>
            </a:r>
            <a:r>
              <a:rPr lang="en-US" b="1" dirty="0">
                <a:solidFill>
                  <a:srgbClr val="7889FB"/>
                </a:solidFill>
              </a:rPr>
              <a:t>)</a:t>
            </a:r>
            <a:r>
              <a:rPr lang="en-US" dirty="0"/>
              <a:t> at BOT</a:t>
            </a:r>
          </a:p>
          <a:p>
            <a:pPr lvl="1"/>
            <a:r>
              <a:rPr lang="en-US" dirty="0"/>
              <a:t>Each data object A has </a:t>
            </a:r>
            <a:r>
              <a:rPr lang="en-US" b="1" dirty="0" err="1">
                <a:solidFill>
                  <a:schemeClr val="accent1"/>
                </a:solidFill>
              </a:rPr>
              <a:t>readTS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writeTS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dirty="0"/>
              <a:t>Use timestamp comparison to validate access, otherwise abort</a:t>
            </a:r>
          </a:p>
          <a:p>
            <a:pPr lvl="1"/>
            <a:r>
              <a:rPr lang="en-US" dirty="0"/>
              <a:t>No locks but latches (physical synchronization)</a:t>
            </a:r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read</a:t>
            </a:r>
            <a:r>
              <a:rPr lang="en-US" dirty="0"/>
              <a:t>, set </a:t>
            </a:r>
            <a:r>
              <a:rPr lang="en-US" dirty="0" err="1"/>
              <a:t>readTS</a:t>
            </a:r>
            <a:r>
              <a:rPr lang="en-US" dirty="0"/>
              <a:t>(A) = max(TS(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), </a:t>
            </a:r>
            <a:r>
              <a:rPr lang="en-US" dirty="0" err="1"/>
              <a:t>readTS</a:t>
            </a:r>
            <a:r>
              <a:rPr lang="en-US" dirty="0"/>
              <a:t>(A))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</a:t>
            </a:r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Write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readTS</a:t>
            </a:r>
            <a:r>
              <a:rPr lang="en-US" dirty="0"/>
              <a:t>(A) AND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write</a:t>
            </a:r>
            <a:r>
              <a:rPr lang="en-US" dirty="0"/>
              <a:t>, set </a:t>
            </a:r>
            <a:r>
              <a:rPr lang="en-US" dirty="0" err="1"/>
              <a:t>writeTS</a:t>
            </a:r>
            <a:r>
              <a:rPr lang="en-US" dirty="0"/>
              <a:t>(A)=TS(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readTS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reading TX)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 </a:t>
            </a:r>
            <a:endParaRPr lang="en-US" sz="600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C40D1E"/>
                </a:solidFill>
              </a:rPr>
              <a:t>BEWARE: </a:t>
            </a:r>
            <a:r>
              <a:rPr lang="en-US" b="0" dirty="0"/>
              <a:t>Timestamp Ordering requires handling of dirty reads,</a:t>
            </a:r>
            <a:br>
              <a:rPr lang="en-US" b="0" dirty="0"/>
            </a:br>
            <a:r>
              <a:rPr lang="en-US" b="0" dirty="0"/>
              <a:t>and concurrent transactions (e.g., via abort or versions)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09B1-32DC-7434-399C-9B3563E8C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(Basic) Timestamp Ordering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83DB1-A212-837F-CF84-46752DEC8528}"/>
              </a:ext>
            </a:extLst>
          </p:cNvPr>
          <p:cNvSpPr txBox="1"/>
          <p:nvPr/>
        </p:nvSpPr>
        <p:spPr>
          <a:xfrm>
            <a:off x="8466762" y="1786912"/>
            <a:ext cx="3159180" cy="646331"/>
          </a:xfrm>
          <a:prstGeom prst="rect">
            <a:avLst/>
          </a:prstGeom>
          <a:solidFill>
            <a:srgbClr val="7889FB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overhead scheme if conflicts are rare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 hot spots)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1DD3-8E91-56EE-CE13-7EE6CCBE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78" y="394379"/>
            <a:ext cx="423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B2D16-77DA-AD7D-FCE0-C61789E7A8CF}"/>
              </a:ext>
            </a:extLst>
          </p:cNvPr>
          <p:cNvSpPr txBox="1"/>
          <p:nvPr/>
        </p:nvSpPr>
        <p:spPr>
          <a:xfrm>
            <a:off x="6691256" y="334187"/>
            <a:ext cx="32683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 A. Bernstein, Nathan Goodman: Concurrency Control in Distributed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 1981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5C543-364D-C680-41E2-336BE7179388}"/>
              </a:ext>
            </a:extLst>
          </p:cNvPr>
          <p:cNvSpPr txBox="1"/>
          <p:nvPr/>
        </p:nvSpPr>
        <p:spPr>
          <a:xfrm>
            <a:off x="7508838" y="4939230"/>
            <a:ext cx="38431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[Stephan Wolf et al: An Evaluation of Strict Timestamp Ordering Concurrency Control for Main-Memory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IMDM@ VLDB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029BE-11C5-5FD0-D7F3-07909520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577" y="4992427"/>
            <a:ext cx="4257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307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56B7A3D-C101-BEDA-6522-1036C23F036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Read Phase</a:t>
                </a:r>
              </a:p>
              <a:p>
                <a:pPr lvl="1"/>
                <a:r>
                  <a:rPr lang="en-US" dirty="0"/>
                  <a:t>Initial reads from DB, </a:t>
                </a:r>
                <a:r>
                  <a:rPr lang="en-US" b="1" dirty="0">
                    <a:solidFill>
                      <a:srgbClr val="7889FB"/>
                    </a:solidFill>
                  </a:rPr>
                  <a:t>repeated reads and writes into TX-local buffer</a:t>
                </a:r>
              </a:p>
              <a:p>
                <a:pPr lvl="1"/>
                <a:r>
                  <a:rPr lang="en-US" dirty="0"/>
                  <a:t>Maintain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ReadSet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WriteSet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per transaction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endParaRPr lang="en-US" baseline="-25000" dirty="0"/>
              </a:p>
              <a:p>
                <a:pPr lvl="1"/>
                <a:r>
                  <a:rPr lang="en-US" dirty="0"/>
                  <a:t>TX seen as read-only transaction on database</a:t>
                </a:r>
                <a:endParaRPr lang="en-US" sz="500" dirty="0"/>
              </a:p>
              <a:p>
                <a:r>
                  <a:rPr lang="en-US" dirty="0"/>
                  <a:t>Validation Phase</a:t>
                </a:r>
              </a:p>
              <a:p>
                <a:pPr lvl="1"/>
                <a:r>
                  <a:rPr lang="en-US" dirty="0"/>
                  <a:t>Check read/write and write/write conflicts, </a:t>
                </a:r>
                <a:r>
                  <a:rPr lang="en-US" b="1" dirty="0">
                    <a:solidFill>
                      <a:schemeClr val="accent1"/>
                    </a:solidFill>
                  </a:rPr>
                  <a:t>abort on conflicts</a:t>
                </a:r>
              </a:p>
              <a:p>
                <a:pPr lvl="1"/>
                <a:r>
                  <a:rPr lang="en-US" dirty="0"/>
                  <a:t>BOCC (Backward-oriented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all older TXs T</a:t>
                </a:r>
                <a:r>
                  <a:rPr lang="en-US" baseline="-25000" dirty="0"/>
                  <a:t>i</a:t>
                </a:r>
                <a:r>
                  <a:rPr lang="en-US" dirty="0"/>
                  <a:t> that finished (EOT) </a:t>
                </a:r>
                <a:br>
                  <a:rPr lang="en-US" dirty="0"/>
                </a:br>
                <a:r>
                  <a:rPr lang="en-US" dirty="0"/>
                  <a:t>while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r>
                  <a:rPr lang="en-US" dirty="0"/>
                  <a:t> was running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Snapshot isolation: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FOCC (Forward-oriented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running TXs</a:t>
                </a:r>
                <a:endParaRPr lang="en-US" sz="500" dirty="0"/>
              </a:p>
              <a:p>
                <a:r>
                  <a:rPr lang="en-US" dirty="0"/>
                  <a:t>Write Phase</a:t>
                </a:r>
              </a:p>
              <a:p>
                <a:pPr lvl="1"/>
                <a:r>
                  <a:rPr lang="en-US" dirty="0"/>
                  <a:t>Successful TXs: propagate TX-local buffer into the database and log</a:t>
                </a:r>
              </a:p>
              <a:p>
                <a:pPr lvl="1"/>
                <a:r>
                  <a:rPr lang="en-US" dirty="0"/>
                  <a:t>Unsuccessful TXs: discard the TX-local buffer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56B7A3D-C101-BEDA-6522-1036C23F0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D50AC-4FFA-D12D-1213-2CE639C84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34961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3AD7B67-69AF-D25B-8C9D-38AAC4506AB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TX Processing</a:t>
                </a:r>
              </a:p>
              <a:p>
                <a:pPr lvl="1"/>
                <a:r>
                  <a:rPr lang="en-US" dirty="0"/>
                  <a:t>Implements variant of </a:t>
                </a:r>
                <a:r>
                  <a:rPr lang="en-US" b="1" dirty="0">
                    <a:solidFill>
                      <a:srgbClr val="7889FB"/>
                    </a:solidFill>
                  </a:rPr>
                  <a:t>basic timestamp ordering</a:t>
                </a:r>
                <a:r>
                  <a:rPr lang="en-US" dirty="0"/>
                  <a:t> (w/ handling of dirty reads)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TX log for UNDO</a:t>
                </a:r>
                <a:r>
                  <a:rPr lang="en-US" dirty="0"/>
                  <a:t> of aborted transactions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TIDs:</a:t>
                </a:r>
                <a:r>
                  <a:rPr lang="en-US" dirty="0"/>
                  <a:t> </a:t>
                </a:r>
                <a:r>
                  <a:rPr lang="en-US" sz="1600" dirty="0">
                    <a:latin typeface="Consolas" panose="020B0609020204030204" pitchFamily="49" charset="0"/>
                  </a:rPr>
                  <a:t>__</a:t>
                </a:r>
                <a:r>
                  <a:rPr lang="en-US" sz="1600" dirty="0" err="1">
                    <a:latin typeface="Consolas" panose="020B0609020204030204" pitchFamily="49" charset="0"/>
                  </a:rPr>
                  <a:t>sync_fetch_and_add</a:t>
                </a:r>
                <a:r>
                  <a:rPr lang="en-US" sz="1600" dirty="0">
                    <a:latin typeface="Consolas" panose="020B0609020204030204" pitchFamily="49" charset="0"/>
                  </a:rPr>
                  <a:t>(&amp;VAR,1)</a:t>
                </a:r>
              </a:p>
              <a:p>
                <a:pPr lvl="2"/>
                <a:endParaRPr lang="en-US" sz="1000" dirty="0"/>
              </a:p>
              <a:p>
                <a:r>
                  <a:rPr lang="en-US" dirty="0"/>
                  <a:t>#1 Basic TO</a:t>
                </a:r>
              </a:p>
              <a:p>
                <a:pPr lvl="1"/>
                <a:r>
                  <a:rPr lang="en-US" dirty="0" err="1"/>
                  <a:t>isReadable</a:t>
                </a:r>
                <a:r>
                  <a:rPr lang="en-US" dirty="0"/>
                  <a:t>: TID &gt;= WTS</a:t>
                </a:r>
              </a:p>
              <a:p>
                <a:pPr lvl="1"/>
                <a:r>
                  <a:rPr lang="en-US" dirty="0" err="1"/>
                  <a:t>IsWriteable</a:t>
                </a:r>
                <a:r>
                  <a:rPr lang="en-US" dirty="0"/>
                  <a:t>: TID &gt;= max(WTS, RTS) </a:t>
                </a:r>
                <a:endParaRPr lang="en-US" sz="1000" dirty="0"/>
              </a:p>
              <a:p>
                <a:r>
                  <a:rPr lang="en-US" dirty="0"/>
                  <a:t>#2 Basic TO w/ Read Committed</a:t>
                </a:r>
              </a:p>
              <a:p>
                <a:pPr lvl="1"/>
                <a:r>
                  <a:rPr lang="en-US" dirty="0"/>
                  <a:t>Basic TO w/ </a:t>
                </a:r>
                <a:r>
                  <a:rPr lang="en-US" dirty="0" err="1"/>
                  <a:t>isReadable</a:t>
                </a:r>
                <a:r>
                  <a:rPr lang="en-US" dirty="0"/>
                  <a:t>: TID &gt;= WTS </a:t>
                </a:r>
                <a:br>
                  <a:rPr lang="en-US" dirty="0"/>
                </a:br>
                <a:r>
                  <a:rPr lang="en-US" dirty="0"/>
                  <a:t>&amp;&amp; !(TID != WTS &amp;&amp; </a:t>
                </a:r>
                <a:r>
                  <a:rPr lang="en-US" dirty="0" err="1"/>
                  <a:t>scanTXTable</a:t>
                </a:r>
                <a:r>
                  <a:rPr lang="en-US" dirty="0"/>
                  <a:t>(ix, WTS))</a:t>
                </a:r>
                <a:endParaRPr lang="en-US" sz="1000" dirty="0"/>
              </a:p>
              <a:p>
                <a:r>
                  <a:rPr lang="en-US" dirty="0"/>
                  <a:t>#3 Basic TO w/ Serializable</a:t>
                </a:r>
              </a:p>
              <a:p>
                <a:pPr lvl="1"/>
                <a:r>
                  <a:rPr lang="en-US" dirty="0"/>
                  <a:t>Basic TO w/ read committed</a:t>
                </a:r>
              </a:p>
              <a:p>
                <a:pPr lvl="1"/>
                <a:r>
                  <a:rPr lang="en-US" dirty="0"/>
                  <a:t>Deleted bit, forced cleanup in epochs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 TS &lt; max(RTS,WTS))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3AD7B67-69AF-D25B-8C9D-38AAC450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0733-716C-6002-17E2-A84F2C16E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362684" cy="717437"/>
          </a:xfrm>
        </p:spPr>
        <p:txBody>
          <a:bodyPr/>
          <a:lstStyle/>
          <a:p>
            <a:r>
              <a:rPr lang="en-US" dirty="0"/>
              <a:t>Excursus: Basic Timestamp Ordering in Project Reference 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DEB21-394C-545A-1871-B04150F9CC1D}"/>
              </a:ext>
            </a:extLst>
          </p:cNvPr>
          <p:cNvSpPr/>
          <p:nvPr/>
        </p:nvSpPr>
        <p:spPr>
          <a:xfrm>
            <a:off x="7251185" y="3848317"/>
            <a:ext cx="332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dirty="0">
                <a:latin typeface="Consolas" panose="020B0609020204030204" pitchFamily="49" charset="0"/>
              </a:rPr>
              <a:t>Time to run:  15.394s.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301F9-E9C3-3A87-7BAB-0A439283998C}"/>
              </a:ext>
            </a:extLst>
          </p:cNvPr>
          <p:cNvSpPr/>
          <p:nvPr/>
        </p:nvSpPr>
        <p:spPr>
          <a:xfrm>
            <a:off x="7252944" y="2739596"/>
            <a:ext cx="3325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dirty="0">
                <a:latin typeface="Consolas" panose="020B0609020204030204" pitchFamily="49" charset="0"/>
              </a:rPr>
              <a:t>Time to run:  15.223s.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FEAAB-7900-3892-0E46-5BF3976FD1EC}"/>
              </a:ext>
            </a:extLst>
          </p:cNvPr>
          <p:cNvSpPr/>
          <p:nvPr/>
        </p:nvSpPr>
        <p:spPr>
          <a:xfrm>
            <a:off x="6955264" y="1936491"/>
            <a:ext cx="382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>
                <a:latin typeface="Consolas" panose="020B0609020204030204" pitchFamily="49" charset="0"/>
              </a:rPr>
              <a:t>./</a:t>
            </a:r>
            <a:r>
              <a:rPr lang="en-US" dirty="0" err="1">
                <a:latin typeface="Consolas" panose="020B0609020204030204" pitchFamily="49" charset="0"/>
              </a:rPr>
              <a:t>speed_test</a:t>
            </a:r>
            <a:r>
              <a:rPr lang="en-US" dirty="0">
                <a:latin typeface="Consolas" panose="020B0609020204030204" pitchFamily="49" charset="0"/>
              </a:rPr>
              <a:t> 1468 0 0 0 0 \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 4000 160000 100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D348B-51EC-BBF0-D0D7-59B3BC5590E4}"/>
              </a:ext>
            </a:extLst>
          </p:cNvPr>
          <p:cNvSpPr/>
          <p:nvPr/>
        </p:nvSpPr>
        <p:spPr>
          <a:xfrm>
            <a:off x="7260456" y="5049774"/>
            <a:ext cx="340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NotImplementedException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D58251-92D1-E0D3-787D-A2F938AE8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Logging and Recovery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F49C-141D-C1ED-A47B-27067A025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(Atomicity and Durability)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8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EB2D3-0FB9-0269-0D63-E44D42CA8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Transaction Failures</a:t>
            </a:r>
          </a:p>
          <a:p>
            <a:pPr lvl="1"/>
            <a:r>
              <a:rPr lang="en-US" dirty="0"/>
              <a:t>E.g., Violated integrity constraints, abort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R1-Recovery: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UNDO</a:t>
            </a:r>
            <a:r>
              <a:rPr lang="en-US" dirty="0">
                <a:sym typeface="Wingdings" panose="05000000000000000000" pitchFamily="2" charset="2"/>
              </a:rPr>
              <a:t> of this uncommitted TX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System Failures </a:t>
            </a:r>
            <a:r>
              <a:rPr lang="en-US" b="0" dirty="0"/>
              <a:t>(soft crash)</a:t>
            </a:r>
          </a:p>
          <a:p>
            <a:pPr lvl="1"/>
            <a:r>
              <a:rPr lang="en-US" dirty="0"/>
              <a:t>E.g., HW or operating system crash, power outage</a:t>
            </a:r>
          </a:p>
          <a:p>
            <a:pPr lvl="1"/>
            <a:r>
              <a:rPr lang="en-US" dirty="0"/>
              <a:t>Kills all in-flight transactions, but does not lose persistent data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R2-Reovery: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R3-Recovery: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UNDO</a:t>
            </a:r>
            <a:r>
              <a:rPr lang="en-US" dirty="0">
                <a:sym typeface="Wingdings" panose="05000000000000000000" pitchFamily="2" charset="2"/>
              </a:rPr>
              <a:t> of all uncommitted TXs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Media Failures </a:t>
            </a:r>
            <a:r>
              <a:rPr lang="en-US" b="0" dirty="0"/>
              <a:t>(hard crash)</a:t>
            </a:r>
          </a:p>
          <a:p>
            <a:pPr lvl="1"/>
            <a:r>
              <a:rPr lang="en-US" dirty="0"/>
              <a:t>E.g., disk hard errors (non-restorable)</a:t>
            </a:r>
          </a:p>
          <a:p>
            <a:pPr lvl="1"/>
            <a:r>
              <a:rPr lang="en-US" dirty="0"/>
              <a:t>Loses persistent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need backup data (checkpoint)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R4-Recovery: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93517-6D26-1228-FAF9-E799D0028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Failure Types and Recovery</a:t>
            </a:r>
          </a:p>
        </p:txBody>
      </p:sp>
    </p:spTree>
    <p:extLst>
      <p:ext uri="{BB962C8B-B14F-4D97-AF65-F5344CB8AC3E}">
        <p14:creationId xmlns:p14="http://schemas.microsoft.com/office/powerpoint/2010/main" val="29946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86547-CFE7-1A31-9844-246A678820EB}"/>
              </a:ext>
            </a:extLst>
          </p:cNvPr>
          <p:cNvSpPr txBox="1"/>
          <p:nvPr/>
        </p:nvSpPr>
        <p:spPr>
          <a:xfrm>
            <a:off x="564088" y="3683005"/>
            <a:ext cx="7101191" cy="19697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Literature: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Transaction Processing: Concepts and Techniques.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1993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[Gerhard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Weikum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Gottfried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Vossen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Transactional Information Systems: Theory, Algorithms, and the Practice of Concurrency Control and Recovery.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2002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86DED-273E-6A2F-74FD-7A5C1E337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of changes to some (dirty) data page must be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backward (UNDO) processing</a:t>
            </a:r>
          </a:p>
          <a:p>
            <a:pPr lvl="1"/>
            <a:r>
              <a:rPr lang="en-US" dirty="0"/>
              <a:t>Log sequence number (LSN)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347F-6254-51B8-2314-0DAB0AAD6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(Transaction)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E716E-8A89-9ED5-4581-48500133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62" y="4722812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0DCBF-D3C3-11C0-37D7-A34F519CCA31}"/>
              </a:ext>
            </a:extLst>
          </p:cNvPr>
          <p:cNvSpPr txBox="1"/>
          <p:nvPr/>
        </p:nvSpPr>
        <p:spPr>
          <a:xfrm>
            <a:off x="7487323" y="4452003"/>
            <a:ext cx="34706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60F655D-5F1C-8449-0D01-2C1BFCF89452}"/>
              </a:ext>
            </a:extLst>
          </p:cNvPr>
          <p:cNvSpPr/>
          <p:nvPr/>
        </p:nvSpPr>
        <p:spPr>
          <a:xfrm>
            <a:off x="7309859" y="3212308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F2542ED-D245-D938-F86C-277BBCA7F29D}"/>
              </a:ext>
            </a:extLst>
          </p:cNvPr>
          <p:cNvSpPr/>
          <p:nvPr/>
        </p:nvSpPr>
        <p:spPr>
          <a:xfrm>
            <a:off x="7122129" y="1178614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6B21FC3-5761-367E-59C6-6C2BDD1DA0AC}"/>
              </a:ext>
            </a:extLst>
          </p:cNvPr>
          <p:cNvSpPr/>
          <p:nvPr/>
        </p:nvSpPr>
        <p:spPr>
          <a:xfrm>
            <a:off x="7309858" y="1791504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52E062-089D-6D79-F498-4E1E00158160}"/>
              </a:ext>
            </a:extLst>
          </p:cNvPr>
          <p:cNvSpPr/>
          <p:nvPr/>
        </p:nvSpPr>
        <p:spPr>
          <a:xfrm>
            <a:off x="9107929" y="1791503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CA28A-8ABC-7930-A2EC-D0D4A4F5F7CC}"/>
              </a:ext>
            </a:extLst>
          </p:cNvPr>
          <p:cNvSpPr txBox="1"/>
          <p:nvPr/>
        </p:nvSpPr>
        <p:spPr>
          <a:xfrm>
            <a:off x="7134187" y="508821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B9F8C-52CB-89A7-84E8-658C94D42F5B}"/>
              </a:ext>
            </a:extLst>
          </p:cNvPr>
          <p:cNvCxnSpPr>
            <a:stCxn id="10" idx="2"/>
          </p:cNvCxnSpPr>
          <p:nvPr/>
        </p:nvCxnSpPr>
        <p:spPr>
          <a:xfrm>
            <a:off x="7677679" y="878153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4F7913-D7F4-0110-52F0-F6D31BFF3093}"/>
              </a:ext>
            </a:extLst>
          </p:cNvPr>
          <p:cNvSpPr txBox="1"/>
          <p:nvPr/>
        </p:nvSpPr>
        <p:spPr>
          <a:xfrm>
            <a:off x="8025891" y="3499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D0582-5A17-A854-791D-1118DA84358A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8569383" y="719269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98676-7020-8BAE-70AA-DBFD0862B23F}"/>
              </a:ext>
            </a:extLst>
          </p:cNvPr>
          <p:cNvSpPr txBox="1"/>
          <p:nvPr/>
        </p:nvSpPr>
        <p:spPr>
          <a:xfrm>
            <a:off x="8975959" y="5023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4B63E7-0D88-9622-35A2-D86EAF4DBB48}"/>
              </a:ext>
            </a:extLst>
          </p:cNvPr>
          <p:cNvCxnSpPr>
            <a:stCxn id="14" idx="2"/>
          </p:cNvCxnSpPr>
          <p:nvPr/>
        </p:nvCxnSpPr>
        <p:spPr>
          <a:xfrm flipH="1">
            <a:off x="9171239" y="871669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0F0E43F-EA69-A91A-A2B4-12CBB65C5D40}"/>
              </a:ext>
            </a:extLst>
          </p:cNvPr>
          <p:cNvSpPr/>
          <p:nvPr/>
        </p:nvSpPr>
        <p:spPr>
          <a:xfrm>
            <a:off x="746225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8DDB60D-D9A1-CCA0-1A20-E627D16102F1}"/>
              </a:ext>
            </a:extLst>
          </p:cNvPr>
          <p:cNvSpPr/>
          <p:nvPr/>
        </p:nvSpPr>
        <p:spPr>
          <a:xfrm>
            <a:off x="7673022" y="2154668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1F4913A-5F2A-229B-7387-56BAF4B49596}"/>
              </a:ext>
            </a:extLst>
          </p:cNvPr>
          <p:cNvSpPr/>
          <p:nvPr/>
        </p:nvSpPr>
        <p:spPr>
          <a:xfrm>
            <a:off x="8214532" y="215142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7BD9863-9288-1871-E697-BDBB7AC84B8A}"/>
              </a:ext>
            </a:extLst>
          </p:cNvPr>
          <p:cNvSpPr/>
          <p:nvPr/>
        </p:nvSpPr>
        <p:spPr>
          <a:xfrm>
            <a:off x="9235937" y="2345980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2A47C23-1D24-A6B3-8606-1CC8B6A3BB25}"/>
              </a:ext>
            </a:extLst>
          </p:cNvPr>
          <p:cNvSpPr/>
          <p:nvPr/>
        </p:nvSpPr>
        <p:spPr>
          <a:xfrm>
            <a:off x="9232694" y="2478924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8C517968-DE48-B34D-2F9E-313E0A7CBE1B}"/>
              </a:ext>
            </a:extLst>
          </p:cNvPr>
          <p:cNvSpPr/>
          <p:nvPr/>
        </p:nvSpPr>
        <p:spPr>
          <a:xfrm>
            <a:off x="9372127" y="3232791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FA5D2-F184-36AF-42C9-F22E6B51E65B}"/>
              </a:ext>
            </a:extLst>
          </p:cNvPr>
          <p:cNvCxnSpPr>
            <a:stCxn id="8" idx="2"/>
            <a:endCxn id="6" idx="1"/>
          </p:cNvCxnSpPr>
          <p:nvPr/>
        </p:nvCxnSpPr>
        <p:spPr>
          <a:xfrm flipH="1">
            <a:off x="8127367" y="2631500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AC583D-E3BE-D405-693F-50B99F8E7C2D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9532267" y="2631500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6DA7F2-E367-1979-5B88-B5AF1DE2AC3F}"/>
              </a:ext>
            </a:extLst>
          </p:cNvPr>
          <p:cNvSpPr txBox="1"/>
          <p:nvPr/>
        </p:nvSpPr>
        <p:spPr>
          <a:xfrm>
            <a:off x="7755500" y="3720625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5E564-86FF-9100-FD80-3B93ABD6B5B0}"/>
              </a:ext>
            </a:extLst>
          </p:cNvPr>
          <p:cNvSpPr txBox="1"/>
          <p:nvPr/>
        </p:nvSpPr>
        <p:spPr>
          <a:xfrm>
            <a:off x="9250319" y="3727109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E7505-D270-ABD6-7B37-2348BDF424F5}"/>
              </a:ext>
            </a:extLst>
          </p:cNvPr>
          <p:cNvSpPr/>
          <p:nvPr/>
        </p:nvSpPr>
        <p:spPr>
          <a:xfrm>
            <a:off x="9107929" y="3049417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53D34BDB-26D3-6147-0EA7-0BE0FEE805F6}"/>
              </a:ext>
            </a:extLst>
          </p:cNvPr>
          <p:cNvSpPr/>
          <p:nvPr/>
        </p:nvSpPr>
        <p:spPr>
          <a:xfrm>
            <a:off x="7951883" y="327983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F693122F-6904-AFD5-A305-0336F7E2F8AA}"/>
              </a:ext>
            </a:extLst>
          </p:cNvPr>
          <p:cNvSpPr/>
          <p:nvPr/>
        </p:nvSpPr>
        <p:spPr>
          <a:xfrm>
            <a:off x="842529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51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9" grpId="0" animBg="1"/>
      <p:bldP spid="20" grpId="0" animBg="1"/>
      <p:bldP spid="21" grpId="0" animBg="1"/>
      <p:bldP spid="25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FF0B2-179A-90BE-1DED-57992F6F62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Logical (Operation)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operation (not data)</a:t>
            </a:r>
            <a:r>
              <a:rPr lang="en-US" dirty="0"/>
              <a:t> to construct after state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inverse operations</a:t>
            </a:r>
            <a:r>
              <a:rPr lang="en-US" dirty="0"/>
              <a:t> (e.g., increment/decrement), not stored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/>
              <a:t> cannot be handled, more flexibility on locking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Physical (Value)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REDO (after) image</a:t>
            </a:r>
            <a:r>
              <a:rPr lang="en-US" dirty="0"/>
              <a:t> of record or page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log UNDO (before) image</a:t>
            </a:r>
            <a:r>
              <a:rPr lang="en-US" dirty="0"/>
              <a:t> of record or page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Larger space overhead</a:t>
            </a:r>
            <a:r>
              <a:rPr lang="en-US" dirty="0"/>
              <a:t> (despite page diff) for set-oriented updates</a:t>
            </a:r>
          </a:p>
          <a:p>
            <a:pPr lvl="2"/>
            <a:endParaRPr lang="en-US" sz="700" dirty="0"/>
          </a:p>
          <a:p>
            <a:r>
              <a:rPr lang="en-US" dirty="0"/>
              <a:t>Restart Recovery (ARIES)</a:t>
            </a:r>
          </a:p>
          <a:p>
            <a:pPr lvl="1"/>
            <a:r>
              <a:rPr lang="en-US" dirty="0"/>
              <a:t>Conceptually: take database checkpoint and replay log since checkpoint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 and value locking</a:t>
            </a:r>
            <a:r>
              <a:rPr lang="en-US" dirty="0"/>
              <a:t>; stores log seq. number (LSN, 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PrevLSN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Analysis:</a:t>
            </a:r>
            <a:r>
              <a:rPr lang="en-US" dirty="0"/>
              <a:t> determine winner and loser transactions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Redo:</a:t>
            </a:r>
            <a:r>
              <a:rPr lang="en-US" dirty="0"/>
              <a:t> replay all TXs in order </a:t>
            </a:r>
            <a:r>
              <a:rPr lang="en-US" b="1" dirty="0">
                <a:solidFill>
                  <a:srgbClr val="7889FB"/>
                </a:solidFill>
              </a:rPr>
              <a:t>[repeating history]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state at crash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3 Undo:</a:t>
            </a:r>
            <a:r>
              <a:rPr lang="en-US" dirty="0"/>
              <a:t> replay uncommitted TXs (losers) in reverse order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7A443-205C-645B-DB45-7C4CA3377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Logging Types and Recovery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28EFA-3AD4-AC6B-05DC-94C8A0B14D73}"/>
              </a:ext>
            </a:extLst>
          </p:cNvPr>
          <p:cNvSpPr txBox="1"/>
          <p:nvPr/>
        </p:nvSpPr>
        <p:spPr>
          <a:xfrm>
            <a:off x="8433995" y="2715455"/>
            <a:ext cx="31919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Emp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SET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Salary=Salary+100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W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Dep=‘R&amp;D’;</a:t>
            </a:r>
          </a:p>
        </p:txBody>
      </p:sp>
    </p:spTree>
    <p:extLst>
      <p:ext uri="{BB962C8B-B14F-4D97-AF65-F5344CB8AC3E}">
        <p14:creationId xmlns:p14="http://schemas.microsoft.com/office/powerpoint/2010/main" val="9886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65E96-0154-8AD8-0CF5-29F5607ACC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Background: Storage Class Memory (SCM)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Byte-addressable, persistent memory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with higher capacity, </a:t>
            </a:r>
            <a:br>
              <a:rPr lang="en-US" dirty="0"/>
            </a:br>
            <a:r>
              <a:rPr lang="en-US" dirty="0"/>
              <a:t>but latency close to DRAM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Examples:</a:t>
            </a:r>
            <a:r>
              <a:rPr lang="en-US" dirty="0"/>
              <a:t> Resistive RAM, Magnetic RAM,</a:t>
            </a:r>
            <a:br>
              <a:rPr lang="en-US" dirty="0"/>
            </a:br>
            <a:r>
              <a:rPr lang="en-US" dirty="0"/>
              <a:t>Phase-Change Memory (e.g., </a:t>
            </a:r>
            <a:r>
              <a:rPr lang="en-US" b="1" dirty="0">
                <a:solidFill>
                  <a:srgbClr val="7889FB"/>
                </a:solidFill>
              </a:rPr>
              <a:t>Intel 3D </a:t>
            </a:r>
            <a:r>
              <a:rPr lang="en-US" b="1" dirty="0" err="1">
                <a:solidFill>
                  <a:srgbClr val="7889FB"/>
                </a:solidFill>
              </a:rPr>
              <a:t>XPoint</a:t>
            </a:r>
            <a:r>
              <a:rPr lang="en-US" dirty="0"/>
              <a:t>)</a:t>
            </a:r>
            <a:endParaRPr lang="en-US" sz="1200" dirty="0"/>
          </a:p>
          <a:p>
            <a:r>
              <a:rPr lang="en-US" dirty="0"/>
              <a:t>SOFORT: DB Recovery on SCM</a:t>
            </a:r>
          </a:p>
          <a:p>
            <a:pPr lvl="1"/>
            <a:r>
              <a:rPr lang="en-US" dirty="0"/>
              <a:t>Simulated DBMS prototype on SCM</a:t>
            </a:r>
          </a:p>
          <a:p>
            <a:pPr lvl="1"/>
            <a:r>
              <a:rPr lang="en-US" dirty="0"/>
              <a:t>Instant recovery by trading TX throughput vs </a:t>
            </a:r>
            <a:br>
              <a:rPr lang="en-US" dirty="0"/>
            </a:br>
            <a:r>
              <a:rPr lang="en-US" dirty="0"/>
              <a:t>recovery time (</a:t>
            </a:r>
            <a:r>
              <a:rPr lang="en-US" b="1" dirty="0">
                <a:solidFill>
                  <a:schemeClr val="accent1"/>
                </a:solidFill>
              </a:rPr>
              <a:t>% of data structures on SCM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Write-Behind Logging </a:t>
            </a:r>
            <a:r>
              <a:rPr lang="en-US" b="0" dirty="0"/>
              <a:t>(for hybrid SCM)</a:t>
            </a:r>
          </a:p>
          <a:p>
            <a:pPr lvl="1"/>
            <a:r>
              <a:rPr lang="en-US" dirty="0"/>
              <a:t>Update persistent data (SCM) on commit, </a:t>
            </a:r>
            <a:br>
              <a:rPr lang="en-US" dirty="0"/>
            </a:br>
            <a:r>
              <a:rPr lang="en-US" dirty="0"/>
              <a:t>log change metadata + timestamps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1.3x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CCF56-0FF0-FDF6-7D39-0A4314BB3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Recovery on Storage Class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C87AA-51D9-105E-4111-304AD664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270" y="3038865"/>
            <a:ext cx="4386679" cy="2020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BF1F1-A304-377D-B68B-461000A0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22" y="1074484"/>
            <a:ext cx="2619037" cy="1736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8C4B9-6DFB-743C-6E67-9D6BA35081AD}"/>
              </a:ext>
            </a:extLst>
          </p:cNvPr>
          <p:cNvSpPr txBox="1"/>
          <p:nvPr/>
        </p:nvSpPr>
        <p:spPr>
          <a:xfrm>
            <a:off x="10251514" y="1419287"/>
            <a:ext cx="194048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computerhope.com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293B2-4520-8467-5F67-73EA906AE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428" y="4227605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D64D1-8320-4A0E-9125-0527075DD4B7}"/>
              </a:ext>
            </a:extLst>
          </p:cNvPr>
          <p:cNvSpPr txBox="1"/>
          <p:nvPr/>
        </p:nvSpPr>
        <p:spPr>
          <a:xfrm>
            <a:off x="1831776" y="4168783"/>
            <a:ext cx="37836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Ismail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Oukid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Kissinger,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Willhalm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Bumbulis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Instant Recovery for Main 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F2BF0-7CED-4F3B-F915-2C89FBFA7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811" y="5190566"/>
            <a:ext cx="49755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4243CA-2ED5-634F-BE67-FB8678D27147}"/>
              </a:ext>
            </a:extLst>
          </p:cNvPr>
          <p:cNvSpPr txBox="1"/>
          <p:nvPr/>
        </p:nvSpPr>
        <p:spPr>
          <a:xfrm>
            <a:off x="6216045" y="5148744"/>
            <a:ext cx="238415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Write-Behind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283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Recovery</a:t>
            </a:r>
          </a:p>
          <a:p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Dec 12: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dirty="0"/>
              <a:t>Additional lectures / Q&amp;A sessions on demand</a:t>
            </a:r>
          </a:p>
          <a:p>
            <a:pPr lvl="1"/>
            <a:r>
              <a:rPr lang="en-US" dirty="0"/>
              <a:t>Jan 26: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(virtual)</a:t>
            </a:r>
          </a:p>
          <a:p>
            <a:pPr lvl="1"/>
            <a:r>
              <a:rPr lang="en-US" dirty="0"/>
              <a:t>Feb 02: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6ADB6-FAE4-8B99-1A04-03EA38CDB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Transaction processing from user perspective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 to ensure </a:t>
            </a:r>
            <a:r>
              <a:rPr lang="en-US" b="1" dirty="0">
                <a:solidFill>
                  <a:schemeClr val="accent1"/>
                </a:solidFill>
              </a:rPr>
              <a:t>#1 correctness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 to ensure </a:t>
            </a:r>
            <a:r>
              <a:rPr lang="en-US" b="1" dirty="0">
                <a:solidFill>
                  <a:schemeClr val="accent1"/>
                </a:solidFill>
              </a:rPr>
              <a:t>#2 reliability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2A902-9E19-2A09-0CA1-BB11D2B14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Transaction (TX) Processing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6A9ABEA1-2DC1-463B-102F-2DF4E4FB9585}"/>
              </a:ext>
            </a:extLst>
          </p:cNvPr>
          <p:cNvSpPr/>
          <p:nvPr/>
        </p:nvSpPr>
        <p:spPr>
          <a:xfrm>
            <a:off x="4539342" y="334288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B4C4C20-0512-F27B-6E4A-2C5064B320D0}"/>
              </a:ext>
            </a:extLst>
          </p:cNvPr>
          <p:cNvSpPr/>
          <p:nvPr/>
        </p:nvSpPr>
        <p:spPr>
          <a:xfrm>
            <a:off x="4422346" y="258771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DC0A398-90BA-A418-6ED2-25CA51D66AA2}"/>
              </a:ext>
            </a:extLst>
          </p:cNvPr>
          <p:cNvSpPr/>
          <p:nvPr/>
        </p:nvSpPr>
        <p:spPr>
          <a:xfrm>
            <a:off x="3746364" y="321405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5A9522F3-9E6F-F073-0C87-7208D2D66209}"/>
              </a:ext>
            </a:extLst>
          </p:cNvPr>
          <p:cNvSpPr/>
          <p:nvPr/>
        </p:nvSpPr>
        <p:spPr>
          <a:xfrm>
            <a:off x="5400413" y="334288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E9D6C66-1768-712F-4128-CDB5B99E81F2}"/>
              </a:ext>
            </a:extLst>
          </p:cNvPr>
          <p:cNvSpPr/>
          <p:nvPr/>
        </p:nvSpPr>
        <p:spPr>
          <a:xfrm>
            <a:off x="3653668" y="233638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450BB4-22E1-B3CE-2FC2-35FE45F3A145}"/>
              </a:ext>
            </a:extLst>
          </p:cNvPr>
          <p:cNvCxnSpPr>
            <a:stCxn id="7" idx="2"/>
            <a:endCxn id="6" idx="1"/>
          </p:cNvCxnSpPr>
          <p:nvPr/>
        </p:nvCxnSpPr>
        <p:spPr>
          <a:xfrm flipH="1">
            <a:off x="4831573" y="3071144"/>
            <a:ext cx="407076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C3A5AF-E26D-D8F3-A518-AA691A5532CD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5238649" y="3071144"/>
            <a:ext cx="453995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B38C23-A186-DA6E-4B73-0414182EEE09}"/>
              </a:ext>
            </a:extLst>
          </p:cNvPr>
          <p:cNvSpPr txBox="1"/>
          <p:nvPr/>
        </p:nvSpPr>
        <p:spPr>
          <a:xfrm>
            <a:off x="3746364" y="126688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CFD8C3-065B-4489-FFEA-47915C9CC4EC}"/>
              </a:ext>
            </a:extLst>
          </p:cNvPr>
          <p:cNvCxnSpPr>
            <a:stCxn id="13" idx="2"/>
          </p:cNvCxnSpPr>
          <p:nvPr/>
        </p:nvCxnSpPr>
        <p:spPr>
          <a:xfrm>
            <a:off x="4289856" y="1636215"/>
            <a:ext cx="733408" cy="9514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6CFEB3-B820-35AE-68B1-0AC447CC1F59}"/>
              </a:ext>
            </a:extLst>
          </p:cNvPr>
          <p:cNvSpPr txBox="1"/>
          <p:nvPr/>
        </p:nvSpPr>
        <p:spPr>
          <a:xfrm>
            <a:off x="4638068" y="110799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8A06BB-8FCB-C36E-D4E0-75624D60BB84}"/>
              </a:ext>
            </a:extLst>
          </p:cNvPr>
          <p:cNvCxnSpPr>
            <a:stCxn id="15" idx="2"/>
            <a:endCxn id="7" idx="0"/>
          </p:cNvCxnSpPr>
          <p:nvPr/>
        </p:nvCxnSpPr>
        <p:spPr>
          <a:xfrm>
            <a:off x="5181560" y="1477331"/>
            <a:ext cx="57089" cy="1110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56C9B0-5E5D-D2C7-F79F-4A9AD321D93D}"/>
              </a:ext>
            </a:extLst>
          </p:cNvPr>
          <p:cNvSpPr txBox="1"/>
          <p:nvPr/>
        </p:nvSpPr>
        <p:spPr>
          <a:xfrm>
            <a:off x="5588136" y="126039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DC8003-AD06-26B0-ABE2-559D9D2B0851}"/>
              </a:ext>
            </a:extLst>
          </p:cNvPr>
          <p:cNvCxnSpPr>
            <a:stCxn id="17" idx="2"/>
          </p:cNvCxnSpPr>
          <p:nvPr/>
        </p:nvCxnSpPr>
        <p:spPr>
          <a:xfrm flipH="1">
            <a:off x="5488363" y="1629731"/>
            <a:ext cx="643265" cy="9579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524CC1-916A-364D-5F58-88F2863EA456}"/>
              </a:ext>
            </a:extLst>
          </p:cNvPr>
          <p:cNvSpPr txBox="1"/>
          <p:nvPr/>
        </p:nvSpPr>
        <p:spPr>
          <a:xfrm>
            <a:off x="6876156" y="1698146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users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Correctness?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28CCC-01D7-852A-6473-A319C44C7C24}"/>
              </a:ext>
            </a:extLst>
          </p:cNvPr>
          <p:cNvSpPr txBox="1"/>
          <p:nvPr/>
        </p:nvSpPr>
        <p:spPr>
          <a:xfrm>
            <a:off x="6872913" y="2619028"/>
            <a:ext cx="2470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failures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(TX, system, media)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Reliability?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15E87-E426-AD18-A84E-5912B41385EF}"/>
              </a:ext>
            </a:extLst>
          </p:cNvPr>
          <p:cNvSpPr txBox="1"/>
          <p:nvPr/>
        </p:nvSpPr>
        <p:spPr>
          <a:xfrm>
            <a:off x="2537623" y="1770572"/>
            <a:ext cx="19649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read/write TXs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DF1AEF-7AFF-4563-6ADC-22EB6F803FE4}"/>
              </a:ext>
            </a:extLst>
          </p:cNvPr>
          <p:cNvSpPr txBox="1"/>
          <p:nvPr/>
        </p:nvSpPr>
        <p:spPr>
          <a:xfrm>
            <a:off x="7245538" y="3935780"/>
            <a:ext cx="1157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Disk failure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487F9-613B-EE16-E051-07CE8DDB22CD}"/>
              </a:ext>
            </a:extLst>
          </p:cNvPr>
          <p:cNvSpPr txBox="1"/>
          <p:nvPr/>
        </p:nvSpPr>
        <p:spPr>
          <a:xfrm>
            <a:off x="8396127" y="3700134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Crash/power failure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C7C90-0F23-C0AC-A018-7E7A8C69DCA0}"/>
              </a:ext>
            </a:extLst>
          </p:cNvPr>
          <p:cNvSpPr txBox="1"/>
          <p:nvPr/>
        </p:nvSpPr>
        <p:spPr>
          <a:xfrm>
            <a:off x="9628783" y="3519341"/>
            <a:ext cx="1157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failure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5F32E-9311-2927-391D-342D8C2FDDEF}"/>
              </a:ext>
            </a:extLst>
          </p:cNvPr>
          <p:cNvSpPr txBox="1"/>
          <p:nvPr/>
        </p:nvSpPr>
        <p:spPr>
          <a:xfrm>
            <a:off x="9016633" y="2939529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violations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125184-B81C-2E61-7A9D-1CC28497A690}"/>
              </a:ext>
            </a:extLst>
          </p:cNvPr>
          <p:cNvSpPr txBox="1"/>
          <p:nvPr/>
        </p:nvSpPr>
        <p:spPr>
          <a:xfrm>
            <a:off x="9577736" y="2616896"/>
            <a:ext cx="12791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Deadlocks</a:t>
            </a:r>
          </a:p>
        </p:txBody>
      </p:sp>
    </p:spTree>
    <p:extLst>
      <p:ext uri="{BB962C8B-B14F-4D97-AF65-F5344CB8AC3E}">
        <p14:creationId xmlns:p14="http://schemas.microsoft.com/office/powerpoint/2010/main" val="686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7971F5-4D84-14CF-60F0-8E9125B23A1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BC04D-AD65-6099-7706-F2047F2797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4D41-7679-8B7D-B76A-28E764776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48FB6-B5AF-BFEC-52B7-2A2F589199AF}"/>
              </a:ext>
            </a:extLst>
          </p:cNvPr>
          <p:cNvSpPr txBox="1"/>
          <p:nvPr/>
        </p:nvSpPr>
        <p:spPr>
          <a:xfrm>
            <a:off x="4911620" y="3456804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26A45-8553-EED9-8395-B2E4EA8FD0C9}"/>
              </a:ext>
            </a:extLst>
          </p:cNvPr>
          <p:cNvSpPr txBox="1"/>
          <p:nvPr/>
        </p:nvSpPr>
        <p:spPr>
          <a:xfrm>
            <a:off x="4273879" y="2873466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(BOT/BT)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86427-1BD9-06F3-1F97-B5D9FD37745E}"/>
              </a:ext>
            </a:extLst>
          </p:cNvPr>
          <p:cNvSpPr txBox="1"/>
          <p:nvPr/>
        </p:nvSpPr>
        <p:spPr>
          <a:xfrm>
            <a:off x="2012250" y="5212642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EOT/ET)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85628-B5EB-702A-D171-F93E5BB2AA4E}"/>
              </a:ext>
            </a:extLst>
          </p:cNvPr>
          <p:cNvSpPr txBox="1"/>
          <p:nvPr/>
        </p:nvSpPr>
        <p:spPr>
          <a:xfrm>
            <a:off x="7757782" y="5707956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EOT/ET)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1267-FCF1-4DB3-20D3-D4AC73F419F3}"/>
              </a:ext>
            </a:extLst>
          </p:cNvPr>
          <p:cNvSpPr txBox="1"/>
          <p:nvPr/>
        </p:nvSpPr>
        <p:spPr>
          <a:xfrm>
            <a:off x="7843928" y="2727391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B1B39-D832-F299-BAF5-B68299E61A6B}"/>
              </a:ext>
            </a:extLst>
          </p:cNvPr>
          <p:cNvSpPr txBox="1"/>
          <p:nvPr/>
        </p:nvSpPr>
        <p:spPr>
          <a:xfrm>
            <a:off x="2047920" y="3915619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BAFFA-A5E6-82BF-3A93-0FFED0968D3B}"/>
              </a:ext>
            </a:extLst>
          </p:cNvPr>
          <p:cNvSpPr txBox="1"/>
          <p:nvPr/>
        </p:nvSpPr>
        <p:spPr>
          <a:xfrm>
            <a:off x="8985773" y="4518633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372E5C-A880-CF35-727C-DC220A307796}"/>
              </a:ext>
            </a:extLst>
          </p:cNvPr>
          <p:cNvCxnSpPr>
            <a:stCxn id="4" idx="0"/>
          </p:cNvCxnSpPr>
          <p:nvPr/>
        </p:nvCxnSpPr>
        <p:spPr>
          <a:xfrm flipV="1">
            <a:off x="7539264" y="3373723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959713-B96F-59B0-0EEE-889A11DDCDB7}"/>
              </a:ext>
            </a:extLst>
          </p:cNvPr>
          <p:cNvCxnSpPr>
            <a:endCxn id="5" idx="2"/>
          </p:cNvCxnSpPr>
          <p:nvPr/>
        </p:nvCxnSpPr>
        <p:spPr>
          <a:xfrm flipV="1">
            <a:off x="5791394" y="3242798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19B0B5-1015-1820-C85E-671A29494BAB}"/>
              </a:ext>
            </a:extLst>
          </p:cNvPr>
          <p:cNvCxnSpPr/>
          <p:nvPr/>
        </p:nvCxnSpPr>
        <p:spPr>
          <a:xfrm flipH="1" flipV="1">
            <a:off x="4040415" y="4293168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57B37-38E9-B31A-C6AA-1D212844A44B}"/>
              </a:ext>
            </a:extLst>
          </p:cNvPr>
          <p:cNvCxnSpPr/>
          <p:nvPr/>
        </p:nvCxnSpPr>
        <p:spPr>
          <a:xfrm flipH="1" flipV="1">
            <a:off x="5155852" y="3816512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337F92-79D1-4AA3-3EC6-F9F8DDEB6C88}"/>
              </a:ext>
            </a:extLst>
          </p:cNvPr>
          <p:cNvCxnSpPr/>
          <p:nvPr/>
        </p:nvCxnSpPr>
        <p:spPr>
          <a:xfrm flipH="1">
            <a:off x="4390609" y="5707956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1429F-42F3-0B19-46B8-6FA16B7CA5E2}"/>
              </a:ext>
            </a:extLst>
          </p:cNvPr>
          <p:cNvCxnSpPr/>
          <p:nvPr/>
        </p:nvCxnSpPr>
        <p:spPr>
          <a:xfrm flipH="1">
            <a:off x="7133809" y="5889540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A78A9-069B-EBEF-AE20-078ED23E89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  <a:p>
            <a:pPr lvl="1"/>
            <a:r>
              <a:rPr lang="en-US" dirty="0"/>
              <a:t>Write-heavy database workloads, primarily with point lookups/accesses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Applications:</a:t>
            </a:r>
            <a:r>
              <a:rPr lang="en-US" dirty="0"/>
              <a:t> financial, commercial, travel, medical, and governmental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Benchmarks:</a:t>
            </a:r>
            <a:r>
              <a:rPr lang="en-US" dirty="0"/>
              <a:t> e.g., </a:t>
            </a:r>
            <a:r>
              <a:rPr lang="en-US" b="1" dirty="0">
                <a:solidFill>
                  <a:schemeClr val="accent1"/>
                </a:solidFill>
              </a:rPr>
              <a:t>TPC-C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TPC-E</a:t>
            </a:r>
            <a:r>
              <a:rPr lang="en-US" dirty="0"/>
              <a:t>, </a:t>
            </a:r>
            <a:r>
              <a:rPr lang="en-US" dirty="0" err="1"/>
              <a:t>AuctionMark</a:t>
            </a:r>
            <a:r>
              <a:rPr lang="en-US" dirty="0"/>
              <a:t>, SEATS (Airline), </a:t>
            </a:r>
            <a:r>
              <a:rPr lang="en-US" b="1" dirty="0">
                <a:solidFill>
                  <a:schemeClr val="accent1"/>
                </a:solidFill>
              </a:rPr>
              <a:t>Voter</a:t>
            </a:r>
          </a:p>
          <a:p>
            <a:pPr lvl="1"/>
            <a:endParaRPr lang="en-US" dirty="0"/>
          </a:p>
          <a:p>
            <a:r>
              <a:rPr lang="en-US" dirty="0"/>
              <a:t>Example TPC-C</a:t>
            </a:r>
          </a:p>
          <a:p>
            <a:pPr lvl="1"/>
            <a:r>
              <a:rPr lang="en-US" dirty="0"/>
              <a:t>45% New-Order</a:t>
            </a:r>
          </a:p>
          <a:p>
            <a:pPr lvl="1"/>
            <a:r>
              <a:rPr lang="en-US" dirty="0"/>
              <a:t>43% Payment</a:t>
            </a:r>
          </a:p>
          <a:p>
            <a:pPr lvl="1"/>
            <a:r>
              <a:rPr lang="en-US" dirty="0"/>
              <a:t>4% Order Status</a:t>
            </a:r>
          </a:p>
          <a:p>
            <a:pPr lvl="1"/>
            <a:r>
              <a:rPr lang="en-US" dirty="0"/>
              <a:t>4% Delivery</a:t>
            </a:r>
          </a:p>
          <a:p>
            <a:pPr lvl="1"/>
            <a:r>
              <a:rPr lang="en-US" dirty="0"/>
              <a:t>4% Stock Level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5404-55C2-809B-A9E9-E784A57BB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OLTP 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0D851-794E-825C-59A9-83E310908B51}"/>
              </a:ext>
            </a:extLst>
          </p:cNvPr>
          <p:cNvSpPr txBox="1"/>
          <p:nvPr/>
        </p:nvSpPr>
        <p:spPr>
          <a:xfrm>
            <a:off x="4917366" y="2718393"/>
            <a:ext cx="5138515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Order Transaction: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1) Get records describing a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warehouse (tax), customer, district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2) Update the district to increment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next available order number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3) Insert record into Order and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NewOrder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4) For All Items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a) Get item record (and price)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b) Get/update stock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c) Insert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OrderLine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5) Update total amount of order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AA3E8-342A-DB7D-6AF8-DD1A738DF6DF}"/>
              </a:ext>
            </a:extLst>
          </p:cNvPr>
          <p:cNvSpPr txBox="1"/>
          <p:nvPr/>
        </p:nvSpPr>
        <p:spPr>
          <a:xfrm>
            <a:off x="2096350" y="5128778"/>
            <a:ext cx="20622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http://www.tpc.org/tpc_documents_current_versions/pdf/tpc-c_v5.11.0.pdf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C9D7CA-9887-306A-7858-EB1F57C2A68B}"/>
              </a:ext>
            </a:extLst>
          </p:cNvPr>
          <p:cNvCxnSpPr>
            <a:cxnSpLocks/>
          </p:cNvCxnSpPr>
          <p:nvPr/>
        </p:nvCxnSpPr>
        <p:spPr>
          <a:xfrm flipV="1">
            <a:off x="2893807" y="2805942"/>
            <a:ext cx="1948050" cy="50583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A2A746-5EFA-B4B5-DB84-093A032F68B5}"/>
              </a:ext>
            </a:extLst>
          </p:cNvPr>
          <p:cNvCxnSpPr>
            <a:cxnSpLocks/>
          </p:cNvCxnSpPr>
          <p:nvPr/>
        </p:nvCxnSpPr>
        <p:spPr>
          <a:xfrm>
            <a:off x="2893807" y="3429000"/>
            <a:ext cx="1948050" cy="24287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D62A68-59A1-38B8-098F-AC1FE82E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84" y="518050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726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6A3BF-AE36-3BD2-88C2-F7AA8D205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2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2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5961-0AD3-8612-8FA7-05E78465A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355D6-D033-1F1F-7ADC-A3DFBA79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536" y="429108"/>
            <a:ext cx="42321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D2820-AACF-04E4-C9D6-72709EB4BA56}"/>
              </a:ext>
            </a:extLst>
          </p:cNvPr>
          <p:cNvSpPr txBox="1"/>
          <p:nvPr/>
        </p:nvSpPr>
        <p:spPr>
          <a:xfrm>
            <a:off x="6572921" y="375318"/>
            <a:ext cx="32880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Härder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Principles of Transaction-Oriented Database Recovery.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15(4) 1983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261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BA512-4C22-3410-0E9F-405963EF6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Exclusive lock on write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85475-3DE1-C02A-B3D6-DF5384D02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Lost Update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6089B1-AE01-8DE5-A436-19CF7D5F6591}"/>
              </a:ext>
            </a:extLst>
          </p:cNvPr>
          <p:cNvCxnSpPr/>
          <p:nvPr/>
        </p:nvCxnSpPr>
        <p:spPr>
          <a:xfrm flipV="1">
            <a:off x="6022119" y="1441275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FC9C8D-3F6E-0F2C-794D-7489006BE8E4}"/>
              </a:ext>
            </a:extLst>
          </p:cNvPr>
          <p:cNvSpPr txBox="1"/>
          <p:nvPr/>
        </p:nvSpPr>
        <p:spPr>
          <a:xfrm>
            <a:off x="5516279" y="4787588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6BED8-2733-D520-8DCC-FC26FE870AAE}"/>
              </a:ext>
            </a:extLst>
          </p:cNvPr>
          <p:cNvSpPr txBox="1"/>
          <p:nvPr/>
        </p:nvSpPr>
        <p:spPr>
          <a:xfrm>
            <a:off x="2234803" y="1924403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23.5;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C13E6-F68F-145C-553B-A103DC2DFA92}"/>
              </a:ext>
            </a:extLst>
          </p:cNvPr>
          <p:cNvSpPr txBox="1"/>
          <p:nvPr/>
        </p:nvSpPr>
        <p:spPr>
          <a:xfrm>
            <a:off x="2792535" y="1117226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14B21-3219-ED1A-0E6A-DF2ECCC88A73}"/>
              </a:ext>
            </a:extLst>
          </p:cNvPr>
          <p:cNvSpPr txBox="1"/>
          <p:nvPr/>
        </p:nvSpPr>
        <p:spPr>
          <a:xfrm>
            <a:off x="7040291" y="1113982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ACBB-365F-8A52-3424-202AA12EFA15}"/>
              </a:ext>
            </a:extLst>
          </p:cNvPr>
          <p:cNvSpPr txBox="1"/>
          <p:nvPr/>
        </p:nvSpPr>
        <p:spPr>
          <a:xfrm>
            <a:off x="6531198" y="2164349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3ECC6F-7DB9-095C-3595-97B8FB1F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04" y="4661131"/>
            <a:ext cx="517251" cy="517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CC404-4D2B-AB9F-98FC-BCCC4D95AB32}"/>
              </a:ext>
            </a:extLst>
          </p:cNvPr>
          <p:cNvSpPr txBox="1"/>
          <p:nvPr/>
        </p:nvSpPr>
        <p:spPr>
          <a:xfrm>
            <a:off x="7477243" y="4622219"/>
            <a:ext cx="23289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24 instead of 47.5 points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(lost update 23.5)</a:t>
            </a:r>
          </a:p>
        </p:txBody>
      </p:sp>
    </p:spTree>
    <p:extLst>
      <p:ext uri="{BB962C8B-B14F-4D97-AF65-F5344CB8AC3E}">
        <p14:creationId xmlns:p14="http://schemas.microsoft.com/office/powerpoint/2010/main" val="20977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4282</Words>
  <Application>Microsoft Office PowerPoint</Application>
  <PresentationFormat>Widescreen</PresentationFormat>
  <Paragraphs>639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Transaction Processing</dc:title>
  <dc:creator>Matthias Boehm</dc:creator>
  <cp:lastModifiedBy>Matthias Boehm</cp:lastModifiedBy>
  <cp:revision>487</cp:revision>
  <cp:lastPrinted>2021-03-24T16:10:50Z</cp:lastPrinted>
  <dcterms:created xsi:type="dcterms:W3CDTF">2023-02-25T13:39:16Z</dcterms:created>
  <dcterms:modified xsi:type="dcterms:W3CDTF">2025-11-08T10:15:41Z</dcterms:modified>
</cp:coreProperties>
</file>