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710" r:id="rId2"/>
  </p:sldMasterIdLst>
  <p:notesMasterIdLst>
    <p:notesMasterId r:id="rId40"/>
  </p:notesMasterIdLst>
  <p:sldIdLst>
    <p:sldId id="359" r:id="rId3"/>
    <p:sldId id="387" r:id="rId4"/>
    <p:sldId id="484" r:id="rId5"/>
    <p:sldId id="354" r:id="rId6"/>
    <p:sldId id="468" r:id="rId7"/>
    <p:sldId id="388" r:id="rId8"/>
    <p:sldId id="423" r:id="rId9"/>
    <p:sldId id="459" r:id="rId10"/>
    <p:sldId id="461" r:id="rId11"/>
    <p:sldId id="460" r:id="rId12"/>
    <p:sldId id="451" r:id="rId13"/>
    <p:sldId id="426" r:id="rId14"/>
    <p:sldId id="462" r:id="rId15"/>
    <p:sldId id="422" r:id="rId16"/>
    <p:sldId id="463" r:id="rId17"/>
    <p:sldId id="464" r:id="rId18"/>
    <p:sldId id="449" r:id="rId19"/>
    <p:sldId id="454" r:id="rId20"/>
    <p:sldId id="455" r:id="rId21"/>
    <p:sldId id="456" r:id="rId22"/>
    <p:sldId id="465" r:id="rId23"/>
    <p:sldId id="407" r:id="rId24"/>
    <p:sldId id="398" r:id="rId25"/>
    <p:sldId id="408" r:id="rId26"/>
    <p:sldId id="409" r:id="rId27"/>
    <p:sldId id="452" r:id="rId28"/>
    <p:sldId id="367" r:id="rId29"/>
    <p:sldId id="411" r:id="rId30"/>
    <p:sldId id="414" r:id="rId31"/>
    <p:sldId id="413" r:id="rId32"/>
    <p:sldId id="453" r:id="rId33"/>
    <p:sldId id="373" r:id="rId34"/>
    <p:sldId id="368" r:id="rId35"/>
    <p:sldId id="485" r:id="rId36"/>
    <p:sldId id="412" r:id="rId37"/>
    <p:sldId id="420" r:id="rId38"/>
    <p:sldId id="421" r:id="rId3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89FB"/>
    <a:srgbClr val="C40D1E"/>
    <a:srgbClr val="000000"/>
    <a:srgbClr val="FF6C00"/>
    <a:srgbClr val="1F90CC"/>
    <a:srgbClr val="9013FE"/>
    <a:srgbClr val="434343"/>
    <a:srgbClr val="C40E02"/>
    <a:srgbClr val="FFFFFF"/>
    <a:srgbClr val="49CB4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/>
    <p:restoredTop sz="84282" autoAdjust="0"/>
  </p:normalViewPr>
  <p:slideViewPr>
    <p:cSldViewPr snapToGrid="0" snapToObjects="1">
      <p:cViewPr varScale="1">
        <p:scale>
          <a:sx n="80" d="100"/>
          <a:sy n="80" d="100"/>
        </p:scale>
        <p:origin x="312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 showGuides="1">
      <p:cViewPr varScale="1">
        <p:scale>
          <a:sx n="153" d="100"/>
          <a:sy n="153" d="100"/>
        </p:scale>
        <p:origin x="492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6180F-3EA1-4748-B4F4-956BB5176995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3C3961-1900-1342-BF9B-82C3215CD312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931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4784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7125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All employees and students are committed to</a:t>
            </a:r>
          </a:p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892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1116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81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Compelling</a:t>
            </a:r>
            <a:r>
              <a:rPr lang="en-US" baseline="0" dirty="0"/>
              <a:t> properties: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rPr>
              <a:t>The components are balanced under α = 0.5.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rPr>
              <a:t>The score of the original X is always </a:t>
            </a:r>
            <a:r>
              <a:rPr lang="en-US" sz="1200" b="0" i="0" u="none" strike="noStrike" kern="1200" baseline="0" dirty="0" err="1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rPr>
              <a:t>sc</a:t>
            </a: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rPr>
              <a:t> = 0.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rPr>
              <a:t>For α = 0 (all weight on size), the maximum feasible score is 0, and no slice smaller than X can reach it.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0" i="0" u="none" strike="noStrike" kern="1200" baseline="0" dirty="0">
                <a:solidFill>
                  <a:schemeClr val="tx1"/>
                </a:solidFill>
                <a:latin typeface="+mn-lt"/>
                <a:ea typeface="ＭＳ Ｐゴシック" pitchFamily="-107" charset="-128"/>
                <a:cs typeface="ＭＳ Ｐゴシック" pitchFamily="-107" charset="-128"/>
              </a:rPr>
              <a:t>All components of Equation (1) are either constants, or slice errors and sizes, which makes this function amenable to pruning.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0369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3C3961-1900-1342-BF9B-82C3215CD312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4179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704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4D4CAA-133B-B88A-74F8-407F69B249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14945" y="1262740"/>
            <a:ext cx="5545201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chemeClr val="tx1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  <p:extLst>
      <p:ext uri="{BB962C8B-B14F-4D97-AF65-F5344CB8AC3E}">
        <p14:creationId xmlns:p14="http://schemas.microsoft.com/office/powerpoint/2010/main" val="420617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halt - Text und Stich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5">
            <a:extLst>
              <a:ext uri="{FF2B5EF4-FFF2-40B4-BE49-F238E27FC236}">
                <a16:creationId xmlns:a16="http://schemas.microsoft.com/office/drawing/2014/main" id="{D7BD4116-72F8-7D4E-846E-4E9887F60C0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799" y="1268963"/>
            <a:ext cx="11075143" cy="4506685"/>
          </a:xfrm>
          <a:prstGeom prst="rect">
            <a:avLst/>
          </a:prstGeom>
        </p:spPr>
        <p:txBody>
          <a:bodyPr lIns="0" tIns="0" rIns="0" bIns="0"/>
          <a:lstStyle>
            <a:lvl1pPr marL="228600" indent="-228600">
              <a:lnSpc>
                <a:spcPts val="2400"/>
              </a:lnSpc>
              <a:buClr>
                <a:srgbClr val="C40D1E"/>
              </a:buClr>
              <a:buSzPct val="100000"/>
              <a:buFont typeface="Wingdings" panose="05000000000000000000" pitchFamily="2" charset="2"/>
              <a:buChar char="§"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  <a:lvl2pPr marL="685800" indent="-228600">
              <a:lnSpc>
                <a:spcPts val="24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  <a:defRPr sz="1800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7" name="Textplatzhalter 17">
            <a:extLst>
              <a:ext uri="{FF2B5EF4-FFF2-40B4-BE49-F238E27FC236}">
                <a16:creationId xmlns:a16="http://schemas.microsoft.com/office/drawing/2014/main" id="{5B12DAD6-93EF-5042-858F-4BB3334F10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396545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2800"/>
              </a:lnSpc>
              <a:spcBef>
                <a:spcPts val="0"/>
              </a:spcBef>
              <a:buNone/>
              <a:defRPr sz="24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1431473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17">
            <a:extLst>
              <a:ext uri="{FF2B5EF4-FFF2-40B4-BE49-F238E27FC236}">
                <a16:creationId xmlns:a16="http://schemas.microsoft.com/office/drawing/2014/main" id="{E494F037-B453-E6C3-6931-1688CF9B959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5867" y="2582402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ts val="3700"/>
              </a:lnSpc>
              <a:spcBef>
                <a:spcPts val="0"/>
              </a:spcBef>
              <a:buNone/>
              <a:defRPr sz="3700" b="1">
                <a:solidFill>
                  <a:srgbClr val="C40D1E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  <p:sp>
        <p:nvSpPr>
          <p:cNvPr id="5" name="Textplatzhalter 17">
            <a:extLst>
              <a:ext uri="{FF2B5EF4-FFF2-40B4-BE49-F238E27FC236}">
                <a16:creationId xmlns:a16="http://schemas.microsoft.com/office/drawing/2014/main" id="{A837A2E9-5AA7-3D02-1A49-6988BEC5B8B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1510" y="4180427"/>
            <a:ext cx="8311908" cy="71743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solidFill>
                  <a:srgbClr val="000000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Headline</a:t>
            </a:r>
            <a:br>
              <a:rPr lang="en-US" noProof="0" dirty="0"/>
            </a:br>
            <a:r>
              <a:rPr lang="en-US" noProof="0" dirty="0"/>
              <a:t>optionally 2 lines</a:t>
            </a:r>
          </a:p>
        </p:txBody>
      </p:sp>
    </p:spTree>
    <p:extLst>
      <p:ext uri="{BB962C8B-B14F-4D97-AF65-F5344CB8AC3E}">
        <p14:creationId xmlns:p14="http://schemas.microsoft.com/office/powerpoint/2010/main" val="361949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3.sv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4">
            <a:extLst>
              <a:ext uri="{FF2B5EF4-FFF2-40B4-BE49-F238E27FC236}">
                <a16:creationId xmlns:a16="http://schemas.microsoft.com/office/drawing/2014/main" id="{B97C5655-F240-634C-9B7B-B6181A1B3AF5}"/>
              </a:ext>
            </a:extLst>
          </p:cNvPr>
          <p:cNvSpPr/>
          <p:nvPr userDrawn="1"/>
        </p:nvSpPr>
        <p:spPr>
          <a:xfrm>
            <a:off x="0" y="1668462"/>
            <a:ext cx="12192000" cy="5189537"/>
          </a:xfrm>
          <a:custGeom>
            <a:avLst/>
            <a:gdLst>
              <a:gd name="connsiteX0" fmla="*/ 0 w 12192000"/>
              <a:gd name="connsiteY0" fmla="*/ 0 h 4760912"/>
              <a:gd name="connsiteX1" fmla="*/ 12192000 w 12192000"/>
              <a:gd name="connsiteY1" fmla="*/ 0 h 4760912"/>
              <a:gd name="connsiteX2" fmla="*/ 12192000 w 12192000"/>
              <a:gd name="connsiteY2" fmla="*/ 4760912 h 4760912"/>
              <a:gd name="connsiteX3" fmla="*/ 0 w 12192000"/>
              <a:gd name="connsiteY3" fmla="*/ 4760912 h 4760912"/>
              <a:gd name="connsiteX4" fmla="*/ 0 w 12192000"/>
              <a:gd name="connsiteY4" fmla="*/ 0 h 4760912"/>
              <a:gd name="connsiteX0" fmla="*/ 0 w 12192000"/>
              <a:gd name="connsiteY0" fmla="*/ 212725 h 4973637"/>
              <a:gd name="connsiteX1" fmla="*/ 12192000 w 12192000"/>
              <a:gd name="connsiteY1" fmla="*/ 0 h 4973637"/>
              <a:gd name="connsiteX2" fmla="*/ 12192000 w 12192000"/>
              <a:gd name="connsiteY2" fmla="*/ 4973637 h 4973637"/>
              <a:gd name="connsiteX3" fmla="*/ 0 w 12192000"/>
              <a:gd name="connsiteY3" fmla="*/ 4973637 h 4973637"/>
              <a:gd name="connsiteX4" fmla="*/ 0 w 12192000"/>
              <a:gd name="connsiteY4" fmla="*/ 212725 h 4973637"/>
              <a:gd name="connsiteX0" fmla="*/ 0 w 12192000"/>
              <a:gd name="connsiteY0" fmla="*/ 428625 h 5189537"/>
              <a:gd name="connsiteX1" fmla="*/ 12192000 w 12192000"/>
              <a:gd name="connsiteY1" fmla="*/ 0 h 5189537"/>
              <a:gd name="connsiteX2" fmla="*/ 12192000 w 12192000"/>
              <a:gd name="connsiteY2" fmla="*/ 5189537 h 5189537"/>
              <a:gd name="connsiteX3" fmla="*/ 0 w 12192000"/>
              <a:gd name="connsiteY3" fmla="*/ 5189537 h 5189537"/>
              <a:gd name="connsiteX4" fmla="*/ 0 w 12192000"/>
              <a:gd name="connsiteY4" fmla="*/ 428625 h 5189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5189537">
                <a:moveTo>
                  <a:pt x="0" y="428625"/>
                </a:moveTo>
                <a:lnTo>
                  <a:pt x="12192000" y="0"/>
                </a:lnTo>
                <a:lnTo>
                  <a:pt x="12192000" y="5189537"/>
                </a:lnTo>
                <a:lnTo>
                  <a:pt x="0" y="5189537"/>
                </a:lnTo>
                <a:lnTo>
                  <a:pt x="0" y="42862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8DDEEBD-D00D-1249-9E02-EDC0548BFC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88168" y="378741"/>
            <a:ext cx="2250000" cy="7740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597FE0-CC24-D198-44F6-8B86AC8E52DB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2D5CBC3-F82D-3CBE-40BC-802F674C616B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5A0E74B8-E76E-1A0B-C1A8-60E6BE5351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969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47" userDrawn="1">
          <p15:clr>
            <a:srgbClr val="F26B43"/>
          </p15:clr>
        </p15:guide>
        <p15:guide id="2" pos="7333" userDrawn="1">
          <p15:clr>
            <a:srgbClr val="F26B43"/>
          </p15:clr>
        </p15:guide>
        <p15:guide id="3" orient="horz" pos="346" userDrawn="1">
          <p15:clr>
            <a:srgbClr val="F26B43"/>
          </p15:clr>
        </p15:guide>
        <p15:guide id="4" pos="1232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1003" userDrawn="1">
          <p15:clr>
            <a:srgbClr val="F26B43"/>
          </p15:clr>
        </p15:guide>
        <p15:guide id="8" orient="horz" pos="1321" userDrawn="1">
          <p15:clr>
            <a:srgbClr val="F26B43"/>
          </p15:clr>
        </p15:guide>
        <p15:guide id="9" orient="horz" pos="1661" userDrawn="1">
          <p15:clr>
            <a:srgbClr val="F26B43"/>
          </p15:clr>
        </p15:guide>
        <p15:guide id="10" orient="horz" pos="2001" userDrawn="1">
          <p15:clr>
            <a:srgbClr val="F26B43"/>
          </p15:clr>
        </p15:guide>
        <p15:guide id="11" orient="horz" pos="3339" userDrawn="1">
          <p15:clr>
            <a:srgbClr val="F26B43"/>
          </p15:clr>
        </p15:guide>
        <p15:guide id="12" orient="horz" pos="2319" userDrawn="1">
          <p15:clr>
            <a:srgbClr val="F26B43"/>
          </p15:clr>
        </p15:guide>
        <p15:guide id="13" orient="horz" pos="2999" userDrawn="1">
          <p15:clr>
            <a:srgbClr val="F26B43"/>
          </p15:clr>
        </p15:guide>
        <p15:guide id="14" orient="horz" pos="3657" userDrawn="1">
          <p15:clr>
            <a:srgbClr val="F26B43"/>
          </p15:clr>
        </p15:guide>
        <p15:guide id="15" orient="horz" pos="2659" userDrawn="1">
          <p15:clr>
            <a:srgbClr val="F26B43"/>
          </p15:clr>
        </p15:guide>
        <p15:guide id="16" pos="2094" userDrawn="1">
          <p15:clr>
            <a:srgbClr val="F26B43"/>
          </p15:clr>
        </p15:guide>
        <p15:guide id="17" pos="2978" userDrawn="1">
          <p15:clr>
            <a:srgbClr val="F26B43"/>
          </p15:clr>
        </p15:guide>
        <p15:guide id="18" pos="3840" userDrawn="1">
          <p15:clr>
            <a:srgbClr val="F26B43"/>
          </p15:clr>
        </p15:guide>
        <p15:guide id="19" pos="4725" userDrawn="1">
          <p15:clr>
            <a:srgbClr val="F26B43"/>
          </p15:clr>
        </p15:guide>
        <p15:guide id="20" pos="5586" userDrawn="1">
          <p15:clr>
            <a:srgbClr val="F26B43"/>
          </p15:clr>
        </p15:guide>
        <p15:guide id="21" pos="6471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1">
            <a:extLst>
              <a:ext uri="{FF2B5EF4-FFF2-40B4-BE49-F238E27FC236}">
                <a16:creationId xmlns:a16="http://schemas.microsoft.com/office/drawing/2014/main" id="{48266648-C51B-EA45-AE41-AF74B0A4657C}"/>
              </a:ext>
            </a:extLst>
          </p:cNvPr>
          <p:cNvSpPr/>
          <p:nvPr userDrawn="1"/>
        </p:nvSpPr>
        <p:spPr>
          <a:xfrm>
            <a:off x="0" y="5748124"/>
            <a:ext cx="12195175" cy="1109875"/>
          </a:xfrm>
          <a:custGeom>
            <a:avLst/>
            <a:gdLst>
              <a:gd name="connsiteX0" fmla="*/ 0 w 12192000"/>
              <a:gd name="connsiteY0" fmla="*/ 0 h 687600"/>
              <a:gd name="connsiteX1" fmla="*/ 12192000 w 12192000"/>
              <a:gd name="connsiteY1" fmla="*/ 0 h 687600"/>
              <a:gd name="connsiteX2" fmla="*/ 12192000 w 12192000"/>
              <a:gd name="connsiteY2" fmla="*/ 687600 h 687600"/>
              <a:gd name="connsiteX3" fmla="*/ 0 w 12192000"/>
              <a:gd name="connsiteY3" fmla="*/ 687600 h 687600"/>
              <a:gd name="connsiteX4" fmla="*/ 0 w 12192000"/>
              <a:gd name="connsiteY4" fmla="*/ 0 h 687600"/>
              <a:gd name="connsiteX0" fmla="*/ 0 w 12195175"/>
              <a:gd name="connsiteY0" fmla="*/ 422275 h 1109875"/>
              <a:gd name="connsiteX1" fmla="*/ 12195175 w 12195175"/>
              <a:gd name="connsiteY1" fmla="*/ 0 h 1109875"/>
              <a:gd name="connsiteX2" fmla="*/ 12192000 w 12195175"/>
              <a:gd name="connsiteY2" fmla="*/ 1109875 h 1109875"/>
              <a:gd name="connsiteX3" fmla="*/ 0 w 12195175"/>
              <a:gd name="connsiteY3" fmla="*/ 1109875 h 1109875"/>
              <a:gd name="connsiteX4" fmla="*/ 0 w 12195175"/>
              <a:gd name="connsiteY4" fmla="*/ 422275 h 1109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5175" h="1109875">
                <a:moveTo>
                  <a:pt x="0" y="422275"/>
                </a:moveTo>
                <a:lnTo>
                  <a:pt x="12195175" y="0"/>
                </a:lnTo>
                <a:cubicBezTo>
                  <a:pt x="12194117" y="369958"/>
                  <a:pt x="12193058" y="739917"/>
                  <a:pt x="12192000" y="1109875"/>
                </a:cubicBezTo>
                <a:lnTo>
                  <a:pt x="0" y="1109875"/>
                </a:lnTo>
                <a:lnTo>
                  <a:pt x="0" y="422275"/>
                </a:lnTo>
                <a:close/>
              </a:path>
            </a:pathLst>
          </a:custGeom>
          <a:gradFill>
            <a:gsLst>
              <a:gs pos="0">
                <a:srgbClr val="FF6C00"/>
              </a:gs>
              <a:gs pos="100000">
                <a:srgbClr val="C40D1E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90A395C2-361B-A14B-9312-A16F3F6780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4598" y="378000"/>
            <a:ext cx="1004400" cy="766068"/>
          </a:xfrm>
          <a:prstGeom prst="rect">
            <a:avLst/>
          </a:prstGeom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36184FE9-ADE0-F94C-90C6-58CFCA50F9A4}"/>
              </a:ext>
            </a:extLst>
          </p:cNvPr>
          <p:cNvSpPr txBox="1"/>
          <p:nvPr userDrawn="1"/>
        </p:nvSpPr>
        <p:spPr>
          <a:xfrm>
            <a:off x="1196393" y="6393866"/>
            <a:ext cx="7615318" cy="21544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Matthias Boehm | FG DAMS | DIA </a:t>
            </a:r>
            <a:r>
              <a:rPr lang="en-US" sz="1400" b="0" noProof="0" dirty="0" err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WiSe</a:t>
            </a:r>
            <a:r>
              <a:rPr lang="en-US" sz="1400" b="0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2026/27 – </a:t>
            </a:r>
            <a:r>
              <a:rPr lang="en-US" sz="1400" b="1" noProof="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01 Introduction and Overview</a:t>
            </a:r>
            <a:endParaRPr lang="en-US" sz="1400" b="0" noProof="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CF44FBF-6529-4A53-F1BA-D10222FCFDB0}"/>
              </a:ext>
            </a:extLst>
          </p:cNvPr>
          <p:cNvGrpSpPr/>
          <p:nvPr userDrawn="1"/>
        </p:nvGrpSpPr>
        <p:grpSpPr>
          <a:xfrm>
            <a:off x="9433249" y="6055568"/>
            <a:ext cx="2258008" cy="569167"/>
            <a:chOff x="9433249" y="6055568"/>
            <a:chExt cx="2258008" cy="569167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0132AE6E-5DB2-25F8-161D-6A04BD40CA8C}"/>
                </a:ext>
              </a:extLst>
            </p:cNvPr>
            <p:cNvSpPr/>
            <p:nvPr userDrawn="1"/>
          </p:nvSpPr>
          <p:spPr>
            <a:xfrm>
              <a:off x="9433249" y="6055568"/>
              <a:ext cx="2258008" cy="569167"/>
            </a:xfrm>
            <a:prstGeom prst="roundRect">
              <a:avLst>
                <a:gd name="adj" fmla="val 24864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A17F1DB4-F8F6-5B0E-9657-BBA11B1CD3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490187" y="6124808"/>
              <a:ext cx="2124769" cy="426320"/>
            </a:xfrm>
            <a:prstGeom prst="rect">
              <a:avLst/>
            </a:prstGeom>
          </p:spPr>
        </p:pic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FEDE8D1-082D-9900-BD99-D84E6B3FBCD0}"/>
              </a:ext>
            </a:extLst>
          </p:cNvPr>
          <p:cNvSpPr/>
          <p:nvPr userDrawn="1"/>
        </p:nvSpPr>
        <p:spPr>
          <a:xfrm>
            <a:off x="559027" y="6393872"/>
            <a:ext cx="391886" cy="217302"/>
          </a:xfrm>
          <a:prstGeom prst="roundRect">
            <a:avLst>
              <a:gd name="adj" fmla="val 294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fld id="{675EF3AE-78B3-9641-A88A-C3B5FFA9245E}" type="slidenum">
              <a:rPr lang="de-DE" sz="1400" b="1" smtClean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pPr/>
              <a:t>‹#›</a:t>
            </a:fld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24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07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u-berlin.zoom.us/j/9529634787?pwd=R1ZsN1M3SC9BOU1OcFdmem9zT202UT09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mboehm7.github.io/teaching/ws2627_dia/index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mailto:AwAn@dams.tu-berlin.de" TargetMode="External"/><Relationship Id="rId3" Type="http://schemas.openxmlformats.org/officeDocument/2006/relationships/hyperlink" Target="https://www.tu.berlin/eecs/awan" TargetMode="External"/><Relationship Id="rId7" Type="http://schemas.openxmlformats.org/officeDocument/2006/relationships/hyperlink" Target="mailto:eecs-TB-awareness@win.tu-berlin.d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boehm7.github.io/teaching/ws2627_dia/index.htm" TargetMode="External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hyperlink" Target="https://tu-berlin.zoom.us/j/9529634787?pwd=R1ZsN1M3SC9BOU1OcFdmem9zT202UT09" TargetMode="External"/><Relationship Id="rId4" Type="http://schemas.openxmlformats.org/officeDocument/2006/relationships/hyperlink" Target="https://isis.tu-berlin.de/user/index.php?id=49228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webp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ssues.apache.org/jira/secure/Dashboard.jspa?selectPageId=12335852#Filter-Results/12365413" TargetMode="External"/><Relationship Id="rId2" Type="http://schemas.openxmlformats.org/officeDocument/2006/relationships/hyperlink" Target="https://github.com/apache/systemds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hyperlink" Target="https://forms.gle/XcmRZxmxQ9AZvVjj7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github.com/damslab/datasets/tree/master/ais_data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hyperlink" Target="https://github.com/apache/systemds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svg"/><Relationship Id="rId7" Type="http://schemas.openxmlformats.org/officeDocument/2006/relationships/image" Target="../media/image47.png"/><Relationship Id="rId12" Type="http://schemas.openxmlformats.org/officeDocument/2006/relationships/image" Target="../media/image52.jpg"/><Relationship Id="rId17" Type="http://schemas.openxmlformats.org/officeDocument/2006/relationships/image" Target="../media/image27.emf"/><Relationship Id="rId2" Type="http://schemas.openxmlformats.org/officeDocument/2006/relationships/image" Target="../media/image42.png"/><Relationship Id="rId16" Type="http://schemas.openxmlformats.org/officeDocument/2006/relationships/image" Target="../media/image26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56.png"/><Relationship Id="rId7" Type="http://schemas.openxmlformats.org/officeDocument/2006/relationships/image" Target="../media/image44.png"/><Relationship Id="rId12" Type="http://schemas.openxmlformats.org/officeDocument/2006/relationships/image" Target="../media/image63.png"/><Relationship Id="rId2" Type="http://schemas.openxmlformats.org/officeDocument/2006/relationships/hyperlink" Target="https://github.com/apache/systemds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11" Type="http://schemas.openxmlformats.org/officeDocument/2006/relationships/image" Target="../media/image62.png"/><Relationship Id="rId5" Type="http://schemas.openxmlformats.org/officeDocument/2006/relationships/image" Target="../media/image58.png"/><Relationship Id="rId10" Type="http://schemas.openxmlformats.org/officeDocument/2006/relationships/image" Target="../media/image61.png"/><Relationship Id="rId4" Type="http://schemas.openxmlformats.org/officeDocument/2006/relationships/image" Target="../media/image57.jpeg"/><Relationship Id="rId9" Type="http://schemas.openxmlformats.org/officeDocument/2006/relationships/image" Target="../media/image60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8.emf"/><Relationship Id="rId4" Type="http://schemas.openxmlformats.org/officeDocument/2006/relationships/image" Target="../media/image67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jpg"/><Relationship Id="rId4" Type="http://schemas.openxmlformats.org/officeDocument/2006/relationships/image" Target="../media/image71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0.png"/><Relationship Id="rId3" Type="http://schemas.openxmlformats.org/officeDocument/2006/relationships/image" Target="../media/image570.pn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590.png"/><Relationship Id="rId10" Type="http://schemas.openxmlformats.org/officeDocument/2006/relationships/image" Target="../media/image73.png"/><Relationship Id="rId4" Type="http://schemas.openxmlformats.org/officeDocument/2006/relationships/image" Target="../media/image74.jpeg"/><Relationship Id="rId9" Type="http://schemas.openxmlformats.org/officeDocument/2006/relationships/image" Target="../media/image7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0.png"/><Relationship Id="rId4" Type="http://schemas.openxmlformats.org/officeDocument/2006/relationships/image" Target="../media/image79.e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0.png"/><Relationship Id="rId4" Type="http://schemas.openxmlformats.org/officeDocument/2006/relationships/image" Target="../media/image83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93.jpg"/><Relationship Id="rId3" Type="http://schemas.openxmlformats.org/officeDocument/2006/relationships/image" Target="../media/image83.jpg"/><Relationship Id="rId7" Type="http://schemas.openxmlformats.org/officeDocument/2006/relationships/image" Target="../media/image88.jpeg"/><Relationship Id="rId12" Type="http://schemas.openxmlformats.org/officeDocument/2006/relationships/image" Target="../media/image92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jpeg"/><Relationship Id="rId11" Type="http://schemas.openxmlformats.org/officeDocument/2006/relationships/image" Target="../media/image91.png"/><Relationship Id="rId5" Type="http://schemas.openxmlformats.org/officeDocument/2006/relationships/image" Target="../media/image86.png"/><Relationship Id="rId15" Type="http://schemas.openxmlformats.org/officeDocument/2006/relationships/image" Target="../media/image80.png"/><Relationship Id="rId10" Type="http://schemas.openxmlformats.org/officeDocument/2006/relationships/image" Target="../media/image90.png"/><Relationship Id="rId4" Type="http://schemas.openxmlformats.org/officeDocument/2006/relationships/image" Target="../media/image85.jpe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B91E010B-877E-604A-96C7-32EFC5B57054}"/>
              </a:ext>
            </a:extLst>
          </p:cNvPr>
          <p:cNvSpPr txBox="1"/>
          <p:nvPr/>
        </p:nvSpPr>
        <p:spPr>
          <a:xfrm>
            <a:off x="550801" y="3050935"/>
            <a:ext cx="1164119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Data Integration and Large-scale Analysis (DIA)</a:t>
            </a:r>
            <a:b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</a:br>
            <a:r>
              <a:rPr lang="en-US" sz="4500" b="1" dirty="0">
                <a:solidFill>
                  <a:schemeClr val="bg1"/>
                </a:solidFill>
                <a:cs typeface="Arial" panose="020B0604020202020204" pitchFamily="34" charset="0"/>
              </a:rPr>
              <a:t>01 Introduction and Overview</a:t>
            </a:r>
            <a:endParaRPr lang="en-US" sz="41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7FB4931-3EF5-3045-BA3B-F8959781C0D1}"/>
              </a:ext>
            </a:extLst>
          </p:cNvPr>
          <p:cNvSpPr txBox="1"/>
          <p:nvPr/>
        </p:nvSpPr>
        <p:spPr>
          <a:xfrm>
            <a:off x="550801" y="4575355"/>
            <a:ext cx="8328079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200" b="1" dirty="0">
                <a:solidFill>
                  <a:schemeClr val="bg1"/>
                </a:solidFill>
                <a:cs typeface="Arial" panose="020B0604020202020204" pitchFamily="34" charset="0"/>
              </a:rPr>
              <a:t>Prof. Dr. Matthias Boehm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 err="1">
                <a:solidFill>
                  <a:schemeClr val="bg1"/>
                </a:solidFill>
                <a:cs typeface="Arial" panose="020B0604020202020204" pitchFamily="34" charset="0"/>
              </a:rPr>
              <a:t>Technische</a:t>
            </a: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 Universität Berlin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Berlin Institute for the Foundations of Learning and Data</a:t>
            </a:r>
          </a:p>
          <a:p>
            <a:pPr marL="0" marR="0" lvl="0" indent="0" algn="l" defTabSz="914400" rtl="0" eaLnBrk="1" fontAlgn="auto" latinLnBrk="0" hangingPunct="1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  <a:cs typeface="Arial" panose="020B0604020202020204" pitchFamily="34" charset="0"/>
              </a:rPr>
              <a:t>Big Data Engineering (DAMS Lab)</a:t>
            </a:r>
            <a:endParaRPr lang="de-DE" sz="20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C28C5F3-C7B7-3F09-E67B-2CB951E0B5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01" y="6321314"/>
            <a:ext cx="853163" cy="3014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8920D0-3EF7-66BD-9DA1-37967723809B}"/>
              </a:ext>
            </a:extLst>
          </p:cNvPr>
          <p:cNvSpPr txBox="1"/>
          <p:nvPr/>
        </p:nvSpPr>
        <p:spPr>
          <a:xfrm>
            <a:off x="1518108" y="6275437"/>
            <a:ext cx="326409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Last update: Oct 15, 2026</a:t>
            </a:r>
          </a:p>
        </p:txBody>
      </p:sp>
    </p:spTree>
    <p:extLst>
      <p:ext uri="{BB962C8B-B14F-4D97-AF65-F5344CB8AC3E}">
        <p14:creationId xmlns:p14="http://schemas.microsoft.com/office/powerpoint/2010/main" val="3533876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1F8E86-A5F3-FA9D-806F-C20DBF522E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#1 Hybrid &amp; Video Recording</a:t>
            </a:r>
          </a:p>
          <a:p>
            <a:pPr lvl="1"/>
            <a:r>
              <a:rPr lang="en-US" dirty="0"/>
              <a:t>Hybrid lectures (in-person, zoom) with optional attendance</a:t>
            </a:r>
            <a:br>
              <a:rPr lang="en-US" dirty="0"/>
            </a:br>
            <a:r>
              <a:rPr lang="en-US" dirty="0">
                <a:hlinkClick r:id="rId3"/>
              </a:rPr>
              <a:t>https://tu-berlin.zoom.us/j/9529634787?pwd=R1ZsN1M3SC9BOU1OcFdmem9zT202UT09</a:t>
            </a:r>
            <a:endParaRPr lang="en-US" dirty="0"/>
          </a:p>
          <a:p>
            <a:pPr lvl="1"/>
            <a:r>
              <a:rPr lang="en-US" dirty="0"/>
              <a:t>Zoom </a:t>
            </a:r>
            <a:r>
              <a:rPr lang="en-US" b="1" dirty="0">
                <a:solidFill>
                  <a:srgbClr val="7889FB"/>
                </a:solidFill>
              </a:rPr>
              <a:t>video recordings</a:t>
            </a:r>
            <a:r>
              <a:rPr lang="en-US" dirty="0"/>
              <a:t>, links from website</a:t>
            </a:r>
            <a:br>
              <a:rPr lang="en-US" dirty="0"/>
            </a:br>
            <a:r>
              <a:rPr lang="en-US" dirty="0">
                <a:hlinkClick r:id="rId4"/>
              </a:rPr>
              <a:t>https://mboehm7.github.io/teaching/ws2627_dia/index.htm</a:t>
            </a:r>
            <a:r>
              <a:rPr lang="en-US" dirty="0"/>
              <a:t> </a:t>
            </a:r>
          </a:p>
          <a:p>
            <a:pPr lvl="1"/>
            <a:endParaRPr lang="en-US" dirty="0"/>
          </a:p>
          <a:p>
            <a:r>
              <a:rPr lang="en-US" dirty="0"/>
              <a:t>#2 Course Registrations</a:t>
            </a:r>
          </a:p>
          <a:p>
            <a:pPr lvl="1"/>
            <a:r>
              <a:rPr lang="en-US" dirty="0"/>
              <a:t>TU Berlin ISIS registrations as of Oct 11</a:t>
            </a:r>
          </a:p>
          <a:p>
            <a:pPr lvl="1"/>
            <a:r>
              <a:rPr lang="en-US" dirty="0"/>
              <a:t>Bachelor/Master, CS/ISM/other ratios</a:t>
            </a:r>
          </a:p>
          <a:p>
            <a:pPr lvl="1"/>
            <a:endParaRPr lang="en-US" dirty="0"/>
          </a:p>
          <a:p>
            <a:r>
              <a:rPr lang="en-US" dirty="0"/>
              <a:t>#3 Hackathon on </a:t>
            </a:r>
            <a:r>
              <a:rPr lang="en-US" dirty="0">
                <a:solidFill>
                  <a:srgbClr val="7889FB"/>
                </a:solidFill>
              </a:rPr>
              <a:t>AI in Medicine</a:t>
            </a:r>
          </a:p>
          <a:p>
            <a:pPr lvl="1"/>
            <a:r>
              <a:rPr lang="en-GB" dirty="0"/>
              <a:t>BIFOLD/Charité hackathon in planning</a:t>
            </a:r>
          </a:p>
          <a:p>
            <a:pPr lvl="1"/>
            <a:r>
              <a:rPr lang="en-GB" dirty="0"/>
              <a:t>Help us find suitable dates that work for you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F9665-3AAA-960B-6947-87080883F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Announcements / 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6137F6-5235-2F9C-BDBF-AE61B5FA57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15555" y="1875164"/>
            <a:ext cx="1210387" cy="3167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B37BAE-0183-4C0D-AA5C-E784A3894C53}"/>
              </a:ext>
            </a:extLst>
          </p:cNvPr>
          <p:cNvSpPr txBox="1"/>
          <p:nvPr/>
        </p:nvSpPr>
        <p:spPr>
          <a:xfrm flipH="1">
            <a:off x="10088672" y="3211333"/>
            <a:ext cx="1796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C40D1E"/>
                </a:solidFill>
              </a:rPr>
              <a:t>~300</a:t>
            </a:r>
          </a:p>
        </p:txBody>
      </p:sp>
      <p:pic>
        <p:nvPicPr>
          <p:cNvPr id="8" name="Inhaltsplatzhalter 1">
            <a:extLst>
              <a:ext uri="{FF2B5EF4-FFF2-40B4-BE49-F238E27FC236}">
                <a16:creationId xmlns:a16="http://schemas.microsoft.com/office/drawing/2014/main" id="{069BDC25-2046-0BF4-8221-E84F738C8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1568" y="4069086"/>
            <a:ext cx="1538359" cy="153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81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3CB-1498-D0F3-EA57-30751CFAE57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Goal: </a:t>
            </a:r>
            <a:r>
              <a:rPr lang="en-US" b="1" dirty="0">
                <a:solidFill>
                  <a:srgbClr val="C40D1E"/>
                </a:solidFill>
              </a:rPr>
              <a:t>Low-barrier approachability</a:t>
            </a:r>
            <a:r>
              <a:rPr lang="en-US" dirty="0"/>
              <a:t> for spectrum of awareness and antidiscrimination issues</a:t>
            </a:r>
          </a:p>
          <a:p>
            <a:r>
              <a:rPr lang="en-US" dirty="0"/>
              <a:t>Team</a:t>
            </a:r>
          </a:p>
          <a:p>
            <a:pPr lvl="1"/>
            <a:r>
              <a:rPr lang="en-US" b="1" dirty="0"/>
              <a:t>Irene Hube-Achter</a:t>
            </a:r>
            <a:r>
              <a:rPr lang="en-US" dirty="0"/>
              <a:t> (MTSV)</a:t>
            </a:r>
          </a:p>
          <a:p>
            <a:pPr lvl="1"/>
            <a:r>
              <a:rPr lang="en-US" b="1" dirty="0"/>
              <a:t>Matthias Boehm </a:t>
            </a:r>
            <a:r>
              <a:rPr lang="en-US" dirty="0"/>
              <a:t>(professors)</a:t>
            </a:r>
          </a:p>
          <a:p>
            <a:pPr lvl="1"/>
            <a:r>
              <a:rPr lang="es-ES" b="1" dirty="0" err="1"/>
              <a:t>Ceenu</a:t>
            </a:r>
            <a:r>
              <a:rPr lang="es-ES" b="1" dirty="0"/>
              <a:t> George</a:t>
            </a:r>
            <a:r>
              <a:rPr lang="es-ES" dirty="0"/>
              <a:t> (</a:t>
            </a:r>
            <a:r>
              <a:rPr lang="es-ES" dirty="0" err="1"/>
              <a:t>professors</a:t>
            </a:r>
            <a:r>
              <a:rPr lang="es-ES" dirty="0"/>
              <a:t>)</a:t>
            </a:r>
            <a:endParaRPr lang="en-US" dirty="0"/>
          </a:p>
          <a:p>
            <a:pPr lvl="1"/>
            <a:r>
              <a:rPr lang="en-US" b="1" dirty="0"/>
              <a:t>Nadine Karsten</a:t>
            </a:r>
            <a:r>
              <a:rPr lang="en-US" dirty="0"/>
              <a:t> (scientific staff)</a:t>
            </a:r>
          </a:p>
          <a:p>
            <a:pPr lvl="1"/>
            <a:r>
              <a:rPr lang="en-US" b="1" dirty="0"/>
              <a:t>Maria </a:t>
            </a:r>
            <a:r>
              <a:rPr lang="sv-SE" b="1" dirty="0"/>
              <a:t>Fleßner-Jung</a:t>
            </a:r>
            <a:r>
              <a:rPr lang="sv-SE" dirty="0"/>
              <a:t> </a:t>
            </a:r>
            <a:r>
              <a:rPr lang="en-US" dirty="0"/>
              <a:t>(mentoring)</a:t>
            </a:r>
          </a:p>
          <a:p>
            <a:pPr lvl="1"/>
            <a:r>
              <a:rPr lang="en-US" b="1" dirty="0"/>
              <a:t>N.N. </a:t>
            </a:r>
            <a:r>
              <a:rPr lang="en-US" dirty="0"/>
              <a:t>(students)</a:t>
            </a:r>
          </a:p>
          <a:p>
            <a:r>
              <a:rPr lang="en-US" dirty="0"/>
              <a:t>Mission Statement</a:t>
            </a:r>
          </a:p>
          <a:p>
            <a:pPr lvl="1"/>
            <a:r>
              <a:rPr lang="en-US" b="0" dirty="0"/>
              <a:t>Account for </a:t>
            </a:r>
            <a:r>
              <a:rPr lang="en-US" dirty="0"/>
              <a:t>heterogeneity and complexity of modern societies at TU Berlin</a:t>
            </a:r>
            <a:r>
              <a:rPr lang="en-US" b="0" dirty="0"/>
              <a:t> </a:t>
            </a:r>
          </a:p>
          <a:p>
            <a:pPr lvl="1"/>
            <a:r>
              <a:rPr lang="en-US" b="1" dirty="0"/>
              <a:t>#1</a:t>
            </a:r>
            <a:r>
              <a:rPr lang="en-US" b="1" dirty="0">
                <a:solidFill>
                  <a:srgbClr val="7889FB"/>
                </a:solidFill>
              </a:rPr>
              <a:t> Treat all persons with fairness and respect</a:t>
            </a:r>
          </a:p>
          <a:p>
            <a:pPr lvl="1"/>
            <a:r>
              <a:rPr lang="en-US" b="1" dirty="0"/>
              <a:t>#2</a:t>
            </a:r>
            <a:r>
              <a:rPr lang="en-US" b="1" dirty="0">
                <a:solidFill>
                  <a:srgbClr val="7889FB"/>
                </a:solidFill>
              </a:rPr>
              <a:t> Ensure a safe environment for all</a:t>
            </a:r>
          </a:p>
          <a:p>
            <a:pPr lvl="1"/>
            <a:r>
              <a:rPr lang="en-US" b="1" dirty="0"/>
              <a:t>#3</a:t>
            </a:r>
            <a:r>
              <a:rPr lang="en-US" b="1" dirty="0">
                <a:solidFill>
                  <a:srgbClr val="7889FB"/>
                </a:solidFill>
              </a:rPr>
              <a:t> Comply with our duty of care towards others</a:t>
            </a:r>
            <a:r>
              <a:rPr lang="en-US" b="0" dirty="0"/>
              <a:t> </a:t>
            </a:r>
          </a:p>
          <a:p>
            <a:pPr lvl="1"/>
            <a:r>
              <a:rPr lang="en-US" b="1" dirty="0"/>
              <a:t>#4</a:t>
            </a:r>
            <a:r>
              <a:rPr lang="en-US" b="1" dirty="0">
                <a:solidFill>
                  <a:srgbClr val="7889FB"/>
                </a:solidFill>
              </a:rPr>
              <a:t> Actively support the implementation of the above guidelines and contribute</a:t>
            </a:r>
            <a:r>
              <a:rPr lang="en-US" b="0" dirty="0"/>
              <a:t>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F7E5D2-AF09-236D-AC1D-595301CC6D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#4 Faculty IV - Team Awareness and Antidiscrimination</a:t>
            </a:r>
          </a:p>
          <a:p>
            <a:r>
              <a:rPr lang="en-US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https://www.tu.berlin/eecs/awan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EAC1202-3576-AC61-9082-BA833D613B6C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6057283" y="2029327"/>
            <a:ext cx="1203951" cy="18059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031A660-8ED4-DAC8-BCDF-755A3EEB0A00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8951215" y="2029327"/>
            <a:ext cx="1203951" cy="180592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50FFB35-75C8-0E2B-2DD4-8E7EB8A0DA61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4653482" y="2029327"/>
            <a:ext cx="1203951" cy="18059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A2CCB66-05D6-9D4B-794D-389E57026D82}"/>
              </a:ext>
            </a:extLst>
          </p:cNvPr>
          <p:cNvSpPr txBox="1"/>
          <p:nvPr/>
        </p:nvSpPr>
        <p:spPr>
          <a:xfrm>
            <a:off x="8265450" y="4507922"/>
            <a:ext cx="3779431" cy="83099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private email, </a:t>
            </a:r>
          </a:p>
          <a:p>
            <a:pPr algn="ctr"/>
            <a:r>
              <a:rPr lang="en-US" sz="1600" b="1" dirty="0">
                <a:hlinkClick r:id="rId7"/>
              </a:rPr>
              <a:t>eecs-TB-awareness@win.tu-berlin.de</a:t>
            </a: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US" sz="16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AwAn@dams.tu-berlin.de</a:t>
            </a:r>
            <a:r>
              <a:rPr lang="en-US" sz="16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026" name="Picture 2" descr="Person Photo">
            <a:extLst>
              <a:ext uri="{FF2B5EF4-FFF2-40B4-BE49-F238E27FC236}">
                <a16:creationId xmlns:a16="http://schemas.microsoft.com/office/drawing/2014/main" id="{D7463FB9-C74E-ACAD-4DBF-1EEB1644C99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084" y="2029327"/>
            <a:ext cx="1289523" cy="180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5FF755-1BD5-E4CD-E48A-7042AE381431}"/>
              </a:ext>
            </a:extLst>
          </p:cNvPr>
          <p:cNvPicPr>
            <a:picLocks noChangeAspect="1"/>
          </p:cNvPicPr>
          <p:nvPr/>
        </p:nvPicPr>
        <p:blipFill>
          <a:blip r:embed="rId10">
            <a:grayscl/>
          </a:blip>
          <a:stretch>
            <a:fillRect/>
          </a:stretch>
        </p:blipFill>
        <p:spPr>
          <a:xfrm>
            <a:off x="10354258" y="2027633"/>
            <a:ext cx="1203951" cy="180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9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3913C5CE-83A0-B44C-9181-4118DEE6BC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Since 09/2022 TU Berlin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University professor for Big Data Engineering (DAMS)</a:t>
            </a:r>
          </a:p>
          <a:p>
            <a:pPr lvl="5"/>
            <a:endParaRPr lang="en-US" sz="700" dirty="0"/>
          </a:p>
          <a:p>
            <a:r>
              <a:rPr lang="en-US" dirty="0"/>
              <a:t>2018-2022 TU Graz</a:t>
            </a:r>
            <a:r>
              <a:rPr lang="en-US" b="0" dirty="0"/>
              <a:t>, Austria</a:t>
            </a:r>
          </a:p>
          <a:p>
            <a:pPr lvl="1"/>
            <a:r>
              <a:rPr lang="en-US" dirty="0"/>
              <a:t>BMK endowed chair for data management + research area manager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Data management for data science </a:t>
            </a:r>
            <a:r>
              <a:rPr lang="en-US" dirty="0">
                <a:solidFill>
                  <a:schemeClr val="tx1"/>
                </a:solidFill>
              </a:rPr>
              <a:t>(DAMS), </a:t>
            </a:r>
            <a:r>
              <a:rPr lang="en-US" b="1" dirty="0" err="1">
                <a:solidFill>
                  <a:srgbClr val="7889FB"/>
                </a:solidFill>
              </a:rPr>
              <a:t>SystemDS</a:t>
            </a:r>
            <a:r>
              <a:rPr lang="en-US" b="1" dirty="0">
                <a:solidFill>
                  <a:srgbClr val="7889FB"/>
                </a:solidFill>
              </a:rPr>
              <a:t> &amp; DAPHNE</a:t>
            </a:r>
          </a:p>
          <a:p>
            <a:pPr lvl="5"/>
            <a:endParaRPr lang="en-US" sz="700" dirty="0">
              <a:solidFill>
                <a:schemeClr val="tx1"/>
              </a:solidFill>
            </a:endParaRPr>
          </a:p>
          <a:p>
            <a:r>
              <a:rPr lang="en-US" dirty="0"/>
              <a:t>2012-2018 IBM Research – Almaden</a:t>
            </a:r>
            <a:r>
              <a:rPr lang="en-US" b="0" dirty="0"/>
              <a:t>, CA, USA</a:t>
            </a:r>
          </a:p>
          <a:p>
            <a:pPr lvl="1"/>
            <a:r>
              <a:rPr lang="en-US" dirty="0"/>
              <a:t>Declarative large-scale machine learning</a:t>
            </a:r>
          </a:p>
          <a:p>
            <a:pPr lvl="1"/>
            <a:r>
              <a:rPr lang="en-US" dirty="0"/>
              <a:t>Optimizer and runtime of </a:t>
            </a:r>
            <a:r>
              <a:rPr lang="en-US" b="1" dirty="0">
                <a:solidFill>
                  <a:srgbClr val="7889FB"/>
                </a:solidFill>
              </a:rPr>
              <a:t>Apache </a:t>
            </a:r>
            <a:r>
              <a:rPr lang="en-US" b="1" dirty="0" err="1">
                <a:solidFill>
                  <a:srgbClr val="7889FB"/>
                </a:solidFill>
              </a:rPr>
              <a:t>SystemML</a:t>
            </a:r>
            <a:endParaRPr lang="en-US" b="1" dirty="0">
              <a:solidFill>
                <a:srgbClr val="7889FB"/>
              </a:solidFill>
            </a:endParaRPr>
          </a:p>
          <a:p>
            <a:pPr lvl="5"/>
            <a:endParaRPr lang="en-US" sz="700" dirty="0"/>
          </a:p>
          <a:p>
            <a:r>
              <a:rPr lang="en-US" dirty="0"/>
              <a:t>2007-2011 PhD TU Dresden</a:t>
            </a:r>
            <a:r>
              <a:rPr lang="en-US" b="0" dirty="0"/>
              <a:t>, Germany</a:t>
            </a:r>
          </a:p>
          <a:p>
            <a:pPr lvl="1"/>
            <a:r>
              <a:rPr lang="en-US" dirty="0"/>
              <a:t>Cost-based optimization of integration flows</a:t>
            </a:r>
          </a:p>
          <a:p>
            <a:pPr lvl="1"/>
            <a:r>
              <a:rPr lang="en-US" dirty="0"/>
              <a:t>Time series forecasting / in-memory indexing &amp; query processing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DDBDE21-4AC1-EB4D-9875-252AE5A89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FG Big Data Engineering (DAMS Lab) – </a:t>
            </a:r>
            <a:r>
              <a:rPr lang="de-DE" dirty="0"/>
              <a:t>About Me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39D0C0-8A92-24C8-BDC8-C61851E043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967" y="3526759"/>
            <a:ext cx="1683707" cy="6187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FD4D6-3879-1DCD-4BE3-5F9682E228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78" y="4576195"/>
            <a:ext cx="1962723" cy="5688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FB32D7-B892-10D8-86C1-BB6896025F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368" y="2000483"/>
            <a:ext cx="1828800" cy="914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F5197A1-C91C-34D8-E9A5-3DD79203F23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2333"/>
          <a:stretch/>
        </p:blipFill>
        <p:spPr>
          <a:xfrm>
            <a:off x="8732430" y="2835639"/>
            <a:ext cx="956140" cy="4089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EF83CE3-01F6-780F-3636-084480F58442}"/>
              </a:ext>
            </a:extLst>
          </p:cNvPr>
          <p:cNvSpPr txBox="1"/>
          <p:nvPr/>
        </p:nvSpPr>
        <p:spPr>
          <a:xfrm>
            <a:off x="8477096" y="5150805"/>
            <a:ext cx="133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group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1E16B02-1556-CCA6-471A-D2296184FB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187225" y="1225295"/>
            <a:ext cx="1850956" cy="6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90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75698-2495-C1A9-94F6-CCAD60A2C2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FG Big Data Engineering (DAMS Lab) – Teaching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33B0A86-E8EA-5DD9-327B-EBDCC4EE2CBA}"/>
              </a:ext>
            </a:extLst>
          </p:cNvPr>
          <p:cNvCxnSpPr/>
          <p:nvPr/>
        </p:nvCxnSpPr>
        <p:spPr>
          <a:xfrm>
            <a:off x="1184863" y="3474839"/>
            <a:ext cx="4635864" cy="0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160E5A86-972A-1C2F-0734-5221F5C29DC4}"/>
              </a:ext>
            </a:extLst>
          </p:cNvPr>
          <p:cNvSpPr/>
          <p:nvPr/>
        </p:nvSpPr>
        <p:spPr>
          <a:xfrm>
            <a:off x="3331379" y="4584935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/ Databases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SS+WS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C48E01-2FA7-01D8-2C1E-4EC096258C0B}"/>
              </a:ext>
            </a:extLst>
          </p:cNvPr>
          <p:cNvSpPr/>
          <p:nvPr/>
        </p:nvSpPr>
        <p:spPr>
          <a:xfrm>
            <a:off x="1184863" y="1432934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Database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(ADBS,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5B0E7C-17BF-B449-94C2-9C8CB80D9423}"/>
              </a:ext>
            </a:extLst>
          </p:cNvPr>
          <p:cNvSpPr/>
          <p:nvPr/>
        </p:nvSpPr>
        <p:spPr>
          <a:xfrm>
            <a:off x="5477895" y="1433806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5CD68E6-056D-C7AD-7CC4-50489BBBF816}"/>
              </a:ext>
            </a:extLst>
          </p:cNvPr>
          <p:cNvSpPr/>
          <p:nvPr/>
        </p:nvSpPr>
        <p:spPr>
          <a:xfrm>
            <a:off x="3328109" y="3009370"/>
            <a:ext cx="2146516" cy="930938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19C2D3-9A9A-72EE-E962-4C147F49C666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H="1" flipV="1">
            <a:off x="4401367" y="3940308"/>
            <a:ext cx="3270" cy="64462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A20D2C9-478A-8263-CBE7-40EBF9A54C4F}"/>
              </a:ext>
            </a:extLst>
          </p:cNvPr>
          <p:cNvCxnSpPr>
            <a:cxnSpLocks/>
            <a:stCxn id="5" idx="3"/>
            <a:endCxn id="7" idx="2"/>
          </p:cNvCxnSpPr>
          <p:nvPr/>
        </p:nvCxnSpPr>
        <p:spPr>
          <a:xfrm flipV="1">
            <a:off x="5477895" y="2364744"/>
            <a:ext cx="1073258" cy="2685660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627EB5E-8209-3277-AC13-407739D458B3}"/>
              </a:ext>
            </a:extLst>
          </p:cNvPr>
          <p:cNvCxnSpPr>
            <a:cxnSpLocks/>
            <a:stCxn id="5" idx="1"/>
            <a:endCxn id="6" idx="2"/>
          </p:cNvCxnSpPr>
          <p:nvPr/>
        </p:nvCxnSpPr>
        <p:spPr>
          <a:xfrm flipH="1" flipV="1">
            <a:off x="2258121" y="2363872"/>
            <a:ext cx="1073258" cy="268653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88232F-3F7D-1D21-A54A-DA267C2E8534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2892703" y="2363437"/>
            <a:ext cx="435406" cy="111140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C0898754-1E77-3FA7-88E5-31C8A476068D}"/>
              </a:ext>
            </a:extLst>
          </p:cNvPr>
          <p:cNvCxnSpPr>
            <a:stCxn id="8" idx="3"/>
          </p:cNvCxnSpPr>
          <p:nvPr/>
        </p:nvCxnSpPr>
        <p:spPr>
          <a:xfrm flipV="1">
            <a:off x="5474625" y="2363872"/>
            <a:ext cx="539899" cy="111096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DEA42C7-B2FA-2F06-C1B4-F6BAAAE8A10D}"/>
              </a:ext>
            </a:extLst>
          </p:cNvPr>
          <p:cNvSpPr txBox="1"/>
          <p:nvPr/>
        </p:nvSpPr>
        <p:spPr>
          <a:xfrm>
            <a:off x="1190363" y="3009370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D9DCD8-01E6-CE8B-908A-D342BB519B12}"/>
              </a:ext>
            </a:extLst>
          </p:cNvPr>
          <p:cNvSpPr txBox="1"/>
          <p:nvPr/>
        </p:nvSpPr>
        <p:spPr>
          <a:xfrm>
            <a:off x="1196849" y="3618972"/>
            <a:ext cx="875489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Bachelor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87B685-3C5C-2455-9E97-7584B9EE7679}"/>
              </a:ext>
            </a:extLst>
          </p:cNvPr>
          <p:cNvSpPr txBox="1"/>
          <p:nvPr/>
        </p:nvSpPr>
        <p:spPr>
          <a:xfrm>
            <a:off x="5732420" y="4701668"/>
            <a:ext cx="281946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from user/application perspective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CA64E5-EA77-85F4-300D-8D7A59F85759}"/>
              </a:ext>
            </a:extLst>
          </p:cNvPr>
          <p:cNvSpPr txBox="1"/>
          <p:nvPr/>
        </p:nvSpPr>
        <p:spPr>
          <a:xfrm>
            <a:off x="6281089" y="3156218"/>
            <a:ext cx="218068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Management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CD24C0-2632-4463-CB54-40472A439DA9}"/>
              </a:ext>
            </a:extLst>
          </p:cNvPr>
          <p:cNvSpPr txBox="1"/>
          <p:nvPr/>
        </p:nvSpPr>
        <p:spPr>
          <a:xfrm>
            <a:off x="7775665" y="1420971"/>
            <a:ext cx="2180686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 system internals,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science lifecycle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+ prog. project</a:t>
            </a:r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7B7FC3C-95E0-7192-034D-E7FC83FD2F72}"/>
              </a:ext>
            </a:extLst>
          </p:cNvPr>
          <p:cNvSpPr txBox="1"/>
          <p:nvPr/>
        </p:nvSpPr>
        <p:spPr>
          <a:xfrm>
            <a:off x="3473107" y="1423608"/>
            <a:ext cx="1494073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 system internals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 </a:t>
            </a:r>
            <a:r>
              <a:rPr lang="en-US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project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9F370A-4EF5-C360-B3CA-2885E1346531}"/>
              </a:ext>
            </a:extLst>
          </p:cNvPr>
          <p:cNvSpPr/>
          <p:nvPr/>
        </p:nvSpPr>
        <p:spPr>
          <a:xfrm>
            <a:off x="633901" y="4034896"/>
            <a:ext cx="1901337" cy="635843"/>
          </a:xfrm>
          <a:prstGeom prst="rect">
            <a:avLst/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Intro to Scientific Methods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WS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EFDA48-69D6-443F-36A9-BC99D3750BB8}"/>
              </a:ext>
            </a:extLst>
          </p:cNvPr>
          <p:cNvSpPr/>
          <p:nvPr/>
        </p:nvSpPr>
        <p:spPr>
          <a:xfrm>
            <a:off x="8728697" y="3317981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SE/PR Large-scale Data Engineering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(LDE,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E31582B-EBD5-B91C-8B7F-B04C5D22C144}"/>
              </a:ext>
            </a:extLst>
          </p:cNvPr>
          <p:cNvSpPr/>
          <p:nvPr/>
        </p:nvSpPr>
        <p:spPr>
          <a:xfrm>
            <a:off x="5480569" y="1430763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Architecture of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(AMLS,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B16F7F6-73E4-E398-FCE4-04EB0DF3A291}"/>
              </a:ext>
            </a:extLst>
          </p:cNvPr>
          <p:cNvSpPr/>
          <p:nvPr/>
        </p:nvSpPr>
        <p:spPr>
          <a:xfrm>
            <a:off x="3326973" y="3012042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and Large-Scale Analysis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(DIA,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170FD4D-C6A8-7E38-E6ED-810D1A9F3214}"/>
              </a:ext>
            </a:extLst>
          </p:cNvPr>
          <p:cNvSpPr/>
          <p:nvPr/>
        </p:nvSpPr>
        <p:spPr>
          <a:xfrm>
            <a:off x="8725704" y="4584935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PP Prog.-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Practicals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Data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(PPDS,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E4776F-E31F-AF0B-3404-B2FFF42F79E8}"/>
              </a:ext>
            </a:extLst>
          </p:cNvPr>
          <p:cNvSpPr/>
          <p:nvPr/>
        </p:nvSpPr>
        <p:spPr>
          <a:xfrm>
            <a:off x="9466558" y="2647693"/>
            <a:ext cx="2146516" cy="635843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SE Joint ML and DM 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(MLDM,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SoSe+WiSe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7FC9B1-149B-4479-6D7B-415DF6E7A1F6}"/>
              </a:ext>
            </a:extLst>
          </p:cNvPr>
          <p:cNvSpPr txBox="1"/>
          <p:nvPr/>
        </p:nvSpPr>
        <p:spPr>
          <a:xfrm>
            <a:off x="6794531" y="396545"/>
            <a:ext cx="3618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40D1E"/>
                </a:solidFill>
              </a:rPr>
              <a:t>Successfully Established TUB Teaching Portfolio (modules, slides)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95549C5-621C-F371-F76F-74156F0192A7}"/>
              </a:ext>
            </a:extLst>
          </p:cNvPr>
          <p:cNvSpPr/>
          <p:nvPr/>
        </p:nvSpPr>
        <p:spPr>
          <a:xfrm>
            <a:off x="9864867" y="1423608"/>
            <a:ext cx="2146516" cy="930938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PR Project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(PMLS,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8E6B740-90B4-2824-A3A0-344284AC14EE}"/>
              </a:ext>
            </a:extLst>
          </p:cNvPr>
          <p:cNvSpPr/>
          <p:nvPr/>
        </p:nvSpPr>
        <p:spPr>
          <a:xfrm>
            <a:off x="3326973" y="4583690"/>
            <a:ext cx="2146516" cy="930938"/>
          </a:xfrm>
          <a:prstGeom prst="rect">
            <a:avLst/>
          </a:prstGeom>
          <a:solidFill>
            <a:srgbClr val="C40D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 and Systems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(DMS,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WiSe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268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7" grpId="0" animBg="1"/>
      <p:bldP spid="28" grpId="0" animBg="1"/>
      <p:bldP spid="2" grpId="0" animBg="1"/>
      <p:bldP spid="26" grpId="0" animBg="1"/>
      <p:bldP spid="21" grpId="0"/>
      <p:bldP spid="22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77752A-3C19-3D7B-F46B-F552950D511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</a:p>
          <a:p>
            <a:r>
              <a:rPr lang="en-US" dirty="0"/>
              <a:t>Course Motivation and Goals</a:t>
            </a:r>
          </a:p>
          <a:p>
            <a:r>
              <a:rPr lang="en-US" dirty="0"/>
              <a:t>Course Outline and Projects/Exercise</a:t>
            </a:r>
          </a:p>
          <a:p>
            <a:r>
              <a:rPr lang="en-US" dirty="0"/>
              <a:t>Excursus: </a:t>
            </a:r>
            <a:r>
              <a:rPr lang="en-US" dirty="0">
                <a:solidFill>
                  <a:srgbClr val="7889FB"/>
                </a:solidFill>
              </a:rPr>
              <a:t>Apache </a:t>
            </a:r>
            <a:r>
              <a:rPr lang="en-US" dirty="0" err="1">
                <a:solidFill>
                  <a:srgbClr val="7889FB"/>
                </a:solidFill>
              </a:rPr>
              <a:t>SystemDS</a:t>
            </a:r>
            <a:endParaRPr lang="en-US" dirty="0">
              <a:solidFill>
                <a:srgbClr val="7889FB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53A55A-84FA-DA28-D1A0-B8512BB22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72850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Organization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42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B687B7-99BA-498B-81AD-108650E41B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Staff</a:t>
            </a:r>
          </a:p>
          <a:p>
            <a:pPr lvl="1"/>
            <a:r>
              <a:rPr lang="en-US" b="1" dirty="0"/>
              <a:t>Lecturer:</a:t>
            </a:r>
            <a:r>
              <a:rPr lang="en-US" dirty="0"/>
              <a:t> Prof. Dr. Matthias Boehm, DAMS</a:t>
            </a:r>
          </a:p>
          <a:p>
            <a:pPr lvl="1"/>
            <a:r>
              <a:rPr lang="en-US" b="1" dirty="0"/>
              <a:t>Teaching Assistant:</a:t>
            </a:r>
            <a:r>
              <a:rPr lang="en-US" dirty="0"/>
              <a:t> David </a:t>
            </a:r>
            <a:r>
              <a:rPr lang="en-US" dirty="0" err="1"/>
              <a:t>Weissteiner</a:t>
            </a:r>
            <a:r>
              <a:rPr lang="en-US" dirty="0"/>
              <a:t>, DAMS</a:t>
            </a:r>
            <a:endParaRPr lang="en-US" sz="400" dirty="0"/>
          </a:p>
          <a:p>
            <a:r>
              <a:rPr lang="en-US" dirty="0"/>
              <a:t>Language</a:t>
            </a:r>
          </a:p>
          <a:p>
            <a:pPr lvl="1"/>
            <a:r>
              <a:rPr lang="en-US" dirty="0"/>
              <a:t>Lectures and slides: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</a:p>
          <a:p>
            <a:pPr lvl="1"/>
            <a:r>
              <a:rPr lang="en-US" dirty="0"/>
              <a:t>Communication and examination: </a:t>
            </a:r>
            <a:r>
              <a:rPr lang="en-US" b="1" dirty="0">
                <a:solidFill>
                  <a:srgbClr val="7889FB"/>
                </a:solidFill>
              </a:rPr>
              <a:t>English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b="1" dirty="0">
                <a:solidFill>
                  <a:schemeClr val="accent1"/>
                </a:solidFill>
              </a:rPr>
              <a:t>German</a:t>
            </a:r>
            <a:endParaRPr lang="en-US" sz="400" dirty="0">
              <a:solidFill>
                <a:schemeClr val="accent1"/>
              </a:solidFill>
            </a:endParaRPr>
          </a:p>
          <a:p>
            <a:r>
              <a:rPr lang="en-US" dirty="0"/>
              <a:t>Course Format</a:t>
            </a:r>
          </a:p>
          <a:p>
            <a:pPr lvl="1"/>
            <a:r>
              <a:rPr lang="en-US" dirty="0"/>
              <a:t>VL/UE 3/2 SWS, </a:t>
            </a:r>
            <a:r>
              <a:rPr lang="en-US" b="1" dirty="0">
                <a:solidFill>
                  <a:schemeClr val="accent1"/>
                </a:solidFill>
              </a:rPr>
              <a:t>6 ECTS</a:t>
            </a:r>
            <a:r>
              <a:rPr lang="en-US" dirty="0"/>
              <a:t> (3 ECTS + 3 ECTS), bachelor/master; no capacity restrictions 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Weekly lectures</a:t>
            </a:r>
            <a:r>
              <a:rPr lang="en-US" dirty="0"/>
              <a:t> (</a:t>
            </a:r>
            <a:r>
              <a:rPr lang="en-US" b="1" dirty="0">
                <a:solidFill>
                  <a:schemeClr val="accent1"/>
                </a:solidFill>
              </a:rPr>
              <a:t>Thu 4.15pm </a:t>
            </a:r>
            <a:r>
              <a:rPr lang="en-US" b="1" dirty="0">
                <a:solidFill>
                  <a:srgbClr val="7889FB"/>
                </a:solidFill>
              </a:rPr>
              <a:t>sharp</a:t>
            </a:r>
            <a:r>
              <a:rPr lang="en-US" dirty="0"/>
              <a:t>, in-person &amp; zoom livestreaming/recording), </a:t>
            </a:r>
            <a:r>
              <a:rPr lang="en-US" b="1" dirty="0">
                <a:solidFill>
                  <a:srgbClr val="7889FB"/>
                </a:solidFill>
              </a:rPr>
              <a:t> optional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attendance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Mandatory exercises or programming project </a:t>
            </a:r>
            <a:r>
              <a:rPr lang="en-US" dirty="0">
                <a:solidFill>
                  <a:schemeClr val="tx1"/>
                </a:solidFill>
              </a:rPr>
              <a:t>(3 ECTS), office hour </a:t>
            </a:r>
            <a:r>
              <a:rPr lang="en-US" b="1" dirty="0">
                <a:solidFill>
                  <a:srgbClr val="C40D1E"/>
                </a:solidFill>
              </a:rPr>
              <a:t>Wed 2pm-3pm</a:t>
            </a:r>
            <a:r>
              <a:rPr lang="en-US" dirty="0">
                <a:solidFill>
                  <a:schemeClr val="tx1"/>
                </a:solidFill>
              </a:rPr>
              <a:t> (sharp) 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Recommended papers </a:t>
            </a:r>
            <a:r>
              <a:rPr lang="en-US" dirty="0"/>
              <a:t>for additional reading on your own</a:t>
            </a:r>
            <a:endParaRPr lang="en-US" sz="400" dirty="0"/>
          </a:p>
          <a:p>
            <a:r>
              <a:rPr lang="en-US" dirty="0"/>
              <a:t>Prerequisites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</a:t>
            </a:r>
            <a:r>
              <a:rPr lang="en-US" dirty="0"/>
              <a:t>asic understanding of SQL / RA (or willingness to fill gaps)</a:t>
            </a:r>
          </a:p>
          <a:p>
            <a:pPr lvl="1"/>
            <a:r>
              <a:rPr lang="en-US" dirty="0"/>
              <a:t>Basic programming skills (Python, R, Java, C++)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1255E-B3FC-83BE-B2A5-9EA1D8742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Logistics</a:t>
            </a:r>
          </a:p>
        </p:txBody>
      </p:sp>
      <p:pic>
        <p:nvPicPr>
          <p:cNvPr id="5" name="Picture 4" descr="prof_pic.jpg">
            <a:extLst>
              <a:ext uri="{FF2B5EF4-FFF2-40B4-BE49-F238E27FC236}">
                <a16:creationId xmlns:a16="http://schemas.microsoft.com/office/drawing/2014/main" id="{1EC1ABA8-6EAE-1E96-9C50-CE54450CD3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554" b="12744"/>
          <a:stretch>
            <a:fillRect/>
          </a:stretch>
        </p:blipFill>
        <p:spPr>
          <a:xfrm>
            <a:off x="9049725" y="1268964"/>
            <a:ext cx="1361100" cy="1546398"/>
          </a:xfrm>
          <a:prstGeom prst="rect">
            <a:avLst/>
          </a:prstGeom>
        </p:spPr>
      </p:pic>
      <p:pic>
        <p:nvPicPr>
          <p:cNvPr id="7" name="Picture 6" descr="Matthias Boehm">
            <a:extLst>
              <a:ext uri="{FF2B5EF4-FFF2-40B4-BE49-F238E27FC236}">
                <a16:creationId xmlns:a16="http://schemas.microsoft.com/office/drawing/2014/main" id="{EE029C85-ED2C-CBC9-6F41-EEFFDD78D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1377" y="1268964"/>
            <a:ext cx="1546398" cy="1546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51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E573BB-DF50-E236-C44D-1CC516408C8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Website / ISIS Course / Zoom</a:t>
            </a:r>
          </a:p>
          <a:p>
            <a:pPr lvl="1"/>
            <a:r>
              <a:rPr lang="en-US" dirty="0">
                <a:hlinkClick r:id="rId3"/>
              </a:rPr>
              <a:t>https://mboehm7.github.io/teaching/ws2627_dia/index.htm</a:t>
            </a:r>
            <a:r>
              <a:rPr lang="en-US" dirty="0"/>
              <a:t> (public)</a:t>
            </a:r>
          </a:p>
          <a:p>
            <a:pPr lvl="1"/>
            <a:r>
              <a:rPr lang="en-US" dirty="0">
                <a:hlinkClick r:id="rId4"/>
              </a:rPr>
              <a:t>https://isis.tu-berlin.de/user/index.php?id=49228</a:t>
            </a:r>
            <a:r>
              <a:rPr lang="en-US" dirty="0"/>
              <a:t> (TUB-internal)</a:t>
            </a:r>
          </a:p>
          <a:p>
            <a:pPr lvl="1"/>
            <a:r>
              <a:rPr lang="en-US" dirty="0">
                <a:hlinkClick r:id="rId5"/>
              </a:rPr>
              <a:t>https://tu-berlin.zoom.us/j/9529634787?pwd=R1ZsN1M3SC9BOU1OcFdmem9zT202UT09</a:t>
            </a:r>
            <a:endParaRPr lang="en-US" dirty="0"/>
          </a:p>
          <a:p>
            <a:r>
              <a:rPr lang="en-US" dirty="0"/>
              <a:t>Communication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Informal language </a:t>
            </a:r>
            <a:r>
              <a:rPr lang="en-US" dirty="0"/>
              <a:t>(first name is fine); </a:t>
            </a:r>
            <a:r>
              <a:rPr lang="en-US" b="1" dirty="0">
                <a:solidFill>
                  <a:srgbClr val="7889FB"/>
                </a:solidFill>
              </a:rPr>
              <a:t>immediate feedback </a:t>
            </a:r>
            <a:r>
              <a:rPr lang="en-US" dirty="0"/>
              <a:t>welcome</a:t>
            </a:r>
          </a:p>
          <a:p>
            <a:pPr lvl="1"/>
            <a:r>
              <a:rPr lang="en-US" dirty="0"/>
              <a:t>ISIS Forum for offline Q&amp;A on projects/exercises as well as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TA Office hours:</a:t>
            </a:r>
            <a:r>
              <a:rPr lang="en-US" dirty="0"/>
              <a:t> </a:t>
            </a:r>
            <a:r>
              <a:rPr lang="en-US"/>
              <a:t>Wednesday 2-3pm</a:t>
            </a:r>
            <a:r>
              <a:rPr lang="en-US" dirty="0"/>
              <a:t>, starting in second week</a:t>
            </a:r>
          </a:p>
          <a:p>
            <a:r>
              <a:rPr lang="en-US" dirty="0"/>
              <a:t>Academic Honesty / No Plagiarism</a:t>
            </a:r>
            <a:r>
              <a:rPr lang="en-US" b="0" dirty="0"/>
              <a:t> (incl LLMs like ChatGPT)</a:t>
            </a:r>
          </a:p>
          <a:p>
            <a:r>
              <a:rPr lang="en-US" dirty="0"/>
              <a:t>Exam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Exam Prerequisite: </a:t>
            </a:r>
            <a:r>
              <a:rPr lang="en-US" b="1" dirty="0">
                <a:solidFill>
                  <a:schemeClr val="accent1"/>
                </a:solidFill>
              </a:rPr>
              <a:t>Completed exercises or project </a:t>
            </a:r>
            <a:r>
              <a:rPr lang="en-US" dirty="0">
                <a:solidFill>
                  <a:schemeClr val="tx1"/>
                </a:solidFill>
              </a:rPr>
              <a:t>(checked by teaching assistants)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Final written exam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(oral exam if &lt;35 students take the exam): </a:t>
            </a:r>
            <a:r>
              <a:rPr lang="en-US" b="1" dirty="0">
                <a:solidFill>
                  <a:srgbClr val="C40D1E"/>
                </a:solidFill>
              </a:rPr>
              <a:t>Feb 04, 4pm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b="1" dirty="0">
                <a:solidFill>
                  <a:srgbClr val="C40D1E"/>
                </a:solidFill>
              </a:rPr>
              <a:t>Feb 25, 4pm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b="1" dirty="0">
                <a:solidFill>
                  <a:srgbClr val="C40D1E"/>
                </a:solidFill>
              </a:rPr>
              <a:t>Mar 18, 4pm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Grading</a:t>
            </a:r>
            <a:r>
              <a:rPr lang="en-US" dirty="0">
                <a:solidFill>
                  <a:schemeClr val="tx1"/>
                </a:solidFill>
              </a:rPr>
              <a:t> (project/exercises pass/fail, 100% exam)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7889FB"/>
                </a:solidFill>
                <a:sym typeface="Wingdings" panose="05000000000000000000" pitchFamily="2" charset="2"/>
              </a:rPr>
              <a:t>5 extra points in exam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if exercises with &gt;= 90%</a:t>
            </a:r>
            <a:endParaRPr lang="en-US" dirty="0">
              <a:solidFill>
                <a:schemeClr val="tx1"/>
              </a:solidFill>
            </a:endParaRPr>
          </a:p>
          <a:p>
            <a:pPr lvl="1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D4E75F-9D2D-A28B-64D3-96EC6D3D4B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Logistics, cont.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06D5F5-1F4D-338C-E956-C5E8E4DFF9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15555" y="1829052"/>
            <a:ext cx="1210387" cy="3167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3F5404-43E7-A483-CF99-6FE17BA469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647" y="3753096"/>
            <a:ext cx="669627" cy="669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78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294CE1-C656-30D5-315E-DA4104B4F3E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>
                <a:solidFill>
                  <a:srgbClr val="7889FB"/>
                </a:solidFill>
              </a:rPr>
              <a:t>Bachelor</a:t>
            </a:r>
            <a:r>
              <a:rPr lang="en-US" dirty="0"/>
              <a:t> study programs computer science, information systems management, </a:t>
            </a:r>
            <a:br>
              <a:rPr lang="en-US" dirty="0"/>
            </a:br>
            <a:r>
              <a:rPr lang="en-US" dirty="0"/>
              <a:t>computer engineering, and electrical engineering</a:t>
            </a:r>
          </a:p>
          <a:p>
            <a:r>
              <a:rPr lang="en-US" dirty="0">
                <a:solidFill>
                  <a:srgbClr val="7889FB"/>
                </a:solidFill>
              </a:rPr>
              <a:t>Master</a:t>
            </a:r>
            <a:r>
              <a:rPr lang="en-US" dirty="0"/>
              <a:t> study programs computer science, information systems management, </a:t>
            </a:r>
            <a:br>
              <a:rPr lang="en-US" dirty="0"/>
            </a:br>
            <a:r>
              <a:rPr lang="en-US" dirty="0"/>
              <a:t>computer engineering, and electrical engineering</a:t>
            </a:r>
          </a:p>
          <a:p>
            <a:pPr lvl="1"/>
            <a:r>
              <a:rPr lang="en-US" dirty="0"/>
              <a:t>Data and software engineering</a:t>
            </a:r>
          </a:p>
          <a:p>
            <a:pPr lvl="1"/>
            <a:r>
              <a:rPr lang="en-US" dirty="0"/>
              <a:t>Cognitive systems</a:t>
            </a:r>
          </a:p>
          <a:p>
            <a:pPr lvl="1"/>
            <a:r>
              <a:rPr lang="en-US" dirty="0"/>
              <a:t>Distributed systems and networks</a:t>
            </a:r>
          </a:p>
          <a:p>
            <a:r>
              <a:rPr lang="en-US" b="1" dirty="0">
                <a:solidFill>
                  <a:srgbClr val="7889FB"/>
                </a:solidFill>
              </a:rPr>
              <a:t>Free subject course</a:t>
            </a:r>
            <a:r>
              <a:rPr lang="en-US" dirty="0"/>
              <a:t> in any other study program or university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Different than “Data Integration: Algorithms and Systems (DI)”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83081-8C13-D9FE-3BE3-940F4634A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Applicability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11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Motivation and Goals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691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8E32D0-BCD2-9AA7-108D-D7A4157690B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Terminology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Integration</a:t>
            </a:r>
            <a:r>
              <a:rPr lang="en-US" dirty="0"/>
              <a:t> (Latin integer = whole): consolidation of data objects / sources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Homogeneity</a:t>
            </a:r>
            <a:r>
              <a:rPr lang="en-US" dirty="0"/>
              <a:t> (Greek homo/</a:t>
            </a:r>
            <a:r>
              <a:rPr lang="en-US" dirty="0" err="1"/>
              <a:t>homoios</a:t>
            </a:r>
            <a:r>
              <a:rPr lang="en-US" dirty="0"/>
              <a:t> = same): similarity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Heterogeneity</a:t>
            </a:r>
            <a:r>
              <a:rPr lang="en-US" dirty="0"/>
              <a:t>: dissimilarity, different representation / meaning</a:t>
            </a:r>
            <a:endParaRPr lang="en-US" sz="700" dirty="0"/>
          </a:p>
          <a:p>
            <a:r>
              <a:rPr lang="en-US" dirty="0"/>
              <a:t>Heterogeneous IT Infrastructure</a:t>
            </a:r>
          </a:p>
          <a:p>
            <a:pPr lvl="1"/>
            <a:r>
              <a:rPr lang="en-US" dirty="0"/>
              <a:t>Common enterprise IT infrastructure contains &gt;100s of</a:t>
            </a:r>
            <a:br>
              <a:rPr lang="en-US" dirty="0"/>
            </a:br>
            <a:r>
              <a:rPr lang="en-US" b="1" dirty="0">
                <a:solidFill>
                  <a:srgbClr val="7889FB"/>
                </a:solidFill>
              </a:rPr>
              <a:t>heterogeneous and distributed systems and applications</a:t>
            </a:r>
          </a:p>
          <a:p>
            <a:pPr lvl="1"/>
            <a:r>
              <a:rPr lang="en-US" dirty="0"/>
              <a:t>E.g., health care data management: 20 - 120 systems</a:t>
            </a:r>
            <a:endParaRPr lang="en-US" sz="700" dirty="0"/>
          </a:p>
          <a:p>
            <a:r>
              <a:rPr lang="en-US" dirty="0"/>
              <a:t>Multi-Modal Data (example health care)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Structured patient data</a:t>
            </a:r>
            <a:r>
              <a:rPr lang="en-US" dirty="0"/>
              <a:t>, patient records incl. prescribed drugs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Knowledge base</a:t>
            </a:r>
            <a:r>
              <a:rPr lang="en-US" dirty="0"/>
              <a:t> drug APIs (active pharmaceutical ingredients) + interactions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Doctor notes</a:t>
            </a:r>
            <a:r>
              <a:rPr lang="en-US" dirty="0"/>
              <a:t> (text), diagnostic codes, outcomes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Radiology images</a:t>
            </a:r>
            <a:r>
              <a:rPr lang="en-US" dirty="0"/>
              <a:t> (e.g., MRI scans), </a:t>
            </a:r>
            <a:r>
              <a:rPr lang="en-US" b="1" dirty="0">
                <a:solidFill>
                  <a:srgbClr val="7889FB"/>
                </a:solidFill>
              </a:rPr>
              <a:t>patient videos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Time series</a:t>
            </a:r>
            <a:r>
              <a:rPr lang="en-US" dirty="0"/>
              <a:t> (e.g., EEG, </a:t>
            </a:r>
            <a:r>
              <a:rPr lang="en-US" dirty="0" err="1"/>
              <a:t>ECoG</a:t>
            </a:r>
            <a:r>
              <a:rPr lang="en-US" dirty="0"/>
              <a:t>, heart rate, blood pressure) 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986E4-76CC-3B60-8256-F1A3701007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 Sources and Heterogeneity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0549D9F-05C2-7186-1490-F9E7D76C1A18}"/>
              </a:ext>
            </a:extLst>
          </p:cNvPr>
          <p:cNvGrpSpPr/>
          <p:nvPr/>
        </p:nvGrpSpPr>
        <p:grpSpPr>
          <a:xfrm>
            <a:off x="8730056" y="2144562"/>
            <a:ext cx="1732530" cy="1804321"/>
            <a:chOff x="7355416" y="2660932"/>
            <a:chExt cx="1732530" cy="1804321"/>
          </a:xfrm>
        </p:grpSpPr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FD44D899-2D56-8B15-191B-319751168D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 l="7762" t="4412" b="20577"/>
            <a:stretch>
              <a:fillRect/>
            </a:stretch>
          </p:blipFill>
          <p:spPr bwMode="auto">
            <a:xfrm>
              <a:off x="7355416" y="3046200"/>
              <a:ext cx="1711014" cy="14190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9F90033-CA74-CBA4-00E6-8A5F220BBB85}"/>
                </a:ext>
              </a:extLst>
            </p:cNvPr>
            <p:cNvSpPr txBox="1"/>
            <p:nvPr/>
          </p:nvSpPr>
          <p:spPr>
            <a:xfrm>
              <a:off x="7403384" y="2660932"/>
              <a:ext cx="1684562" cy="30777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[</a:t>
              </a:r>
              <a:r>
                <a:rPr lang="en-US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Credit: 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Albert Maier]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4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95F4B-7B5B-11BF-015B-59E102FD0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Recap: The Data Science Lifecycle</a:t>
            </a:r>
          </a:p>
          <a:p>
            <a:r>
              <a:rPr lang="en-US" sz="2400" dirty="0"/>
              <a:t>(aka KDD Process, aka CRISP-DM)</a:t>
            </a:r>
            <a:endParaRPr lang="en-US" dirty="0"/>
          </a:p>
        </p:txBody>
      </p:sp>
      <p:pic>
        <p:nvPicPr>
          <p:cNvPr id="4" name="Picture 10" descr="https://upload.wikimedia.org/wikipedia/commons/thumb/d/d8/Emblem-person-blue.svg/1024px-Emblem-person-blue.svg.png">
            <a:extLst>
              <a:ext uri="{FF2B5EF4-FFF2-40B4-BE49-F238E27FC236}">
                <a16:creationId xmlns:a16="http://schemas.microsoft.com/office/drawing/2014/main" id="{4940211B-5DCB-5C4B-4DAE-E9F8346D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19" y="1344329"/>
            <a:ext cx="900732" cy="90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CC0A36F-A9AE-F1BD-CF49-1A39B9A6DC0C}"/>
              </a:ext>
            </a:extLst>
          </p:cNvPr>
          <p:cNvGrpSpPr>
            <a:grpSpLocks noChangeAspect="1"/>
          </p:cNvGrpSpPr>
          <p:nvPr/>
        </p:nvGrpSpPr>
        <p:grpSpPr>
          <a:xfrm>
            <a:off x="2281158" y="4184711"/>
            <a:ext cx="1391352" cy="1407754"/>
            <a:chOff x="3930084" y="4978403"/>
            <a:chExt cx="1729952" cy="1750352"/>
          </a:xfrm>
        </p:grpSpPr>
        <p:pic>
          <p:nvPicPr>
            <p:cNvPr id="6" name="Picture 5" descr="https://upload.wikimedia.org/wikipedia/commons/thumb/1/1b/Emblem-person-red.svg/2000px-Emblem-person-red.svg.png">
              <a:extLst>
                <a:ext uri="{FF2B5EF4-FFF2-40B4-BE49-F238E27FC236}">
                  <a16:creationId xmlns:a16="http://schemas.microsoft.com/office/drawing/2014/main" id="{E3D2CB34-CCF2-25A0-B13F-4F472DFECF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033" y="4978403"/>
              <a:ext cx="1118656" cy="1118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14BAA3-51F2-EC05-6A4D-D972055AB2D3}"/>
                </a:ext>
              </a:extLst>
            </p:cNvPr>
            <p:cNvSpPr txBox="1"/>
            <p:nvPr/>
          </p:nvSpPr>
          <p:spPr>
            <a:xfrm>
              <a:off x="3930084" y="5925130"/>
              <a:ext cx="1729952" cy="803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Data/SW Engineer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6E20403-73C4-A6A0-BDB7-31768B9CE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23" y="2484908"/>
            <a:ext cx="726111" cy="74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8A791A-324E-C798-1645-9B82EDADB6F3}"/>
              </a:ext>
            </a:extLst>
          </p:cNvPr>
          <p:cNvGrpSpPr>
            <a:grpSpLocks noChangeAspect="1"/>
          </p:cNvGrpSpPr>
          <p:nvPr/>
        </p:nvGrpSpPr>
        <p:grpSpPr>
          <a:xfrm>
            <a:off x="8965006" y="4174198"/>
            <a:ext cx="1391352" cy="1407754"/>
            <a:chOff x="3930084" y="4978403"/>
            <a:chExt cx="1729952" cy="1750352"/>
          </a:xfrm>
        </p:grpSpPr>
        <p:pic>
          <p:nvPicPr>
            <p:cNvPr id="10" name="Picture 9" descr="https://upload.wikimedia.org/wikipedia/commons/thumb/1/1b/Emblem-person-red.svg/2000px-Emblem-person-red.svg.png">
              <a:extLst>
                <a:ext uri="{FF2B5EF4-FFF2-40B4-BE49-F238E27FC236}">
                  <a16:creationId xmlns:a16="http://schemas.microsoft.com/office/drawing/2014/main" id="{DA024F1B-C685-61BE-54E6-6F9BE1CA32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033" y="4978403"/>
              <a:ext cx="1118656" cy="1118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30CEE4-834B-C208-A5D5-3F403B6E779C}"/>
                </a:ext>
              </a:extLst>
            </p:cNvPr>
            <p:cNvSpPr txBox="1"/>
            <p:nvPr/>
          </p:nvSpPr>
          <p:spPr>
            <a:xfrm>
              <a:off x="3930084" y="5925130"/>
              <a:ext cx="1729952" cy="803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DevOps Engineer</a:t>
              </a:r>
            </a:p>
          </p:txBody>
        </p:sp>
      </p:grpSp>
      <p:sp>
        <p:nvSpPr>
          <p:cNvPr id="12" name="Chevron 23">
            <a:extLst>
              <a:ext uri="{FF2B5EF4-FFF2-40B4-BE49-F238E27FC236}">
                <a16:creationId xmlns:a16="http://schemas.microsoft.com/office/drawing/2014/main" id="{BB2BAC7A-4295-A7A3-7CB0-3AA68D61B284}"/>
              </a:ext>
            </a:extLst>
          </p:cNvPr>
          <p:cNvSpPr/>
          <p:nvPr/>
        </p:nvSpPr>
        <p:spPr>
          <a:xfrm>
            <a:off x="2635234" y="2735894"/>
            <a:ext cx="2670084" cy="984738"/>
          </a:xfrm>
          <a:prstGeom prst="chevron">
            <a:avLst>
              <a:gd name="adj" fmla="val 3673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Cleaning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Preparation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0C8D60-6308-A0E7-364D-177D6DAA727B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2956969" y="3719517"/>
            <a:ext cx="0" cy="465194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6C5EC22-F339-E7ED-8EA6-A245668A61A5}"/>
              </a:ext>
            </a:extLst>
          </p:cNvPr>
          <p:cNvCxnSpPr>
            <a:stCxn id="4" idx="2"/>
            <a:endCxn id="17" idx="0"/>
          </p:cNvCxnSpPr>
          <p:nvPr/>
        </p:nvCxnSpPr>
        <p:spPr>
          <a:xfrm>
            <a:off x="6128785" y="2245068"/>
            <a:ext cx="169546" cy="49194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8D9760-4D1E-C6ED-8C52-95466919A8E0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9636824" y="3721747"/>
            <a:ext cx="3993" cy="45245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DE9A46D5-2866-6EAB-AE3B-A93D32A0D5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5" t="9698" r="6904" b="11693"/>
          <a:stretch/>
        </p:blipFill>
        <p:spPr>
          <a:xfrm>
            <a:off x="1592328" y="3170461"/>
            <a:ext cx="967752" cy="896761"/>
          </a:xfrm>
          <a:prstGeom prst="rect">
            <a:avLst/>
          </a:prstGeom>
        </p:spPr>
      </p:pic>
      <p:sp>
        <p:nvSpPr>
          <p:cNvPr id="17" name="Chevron 30">
            <a:extLst>
              <a:ext uri="{FF2B5EF4-FFF2-40B4-BE49-F238E27FC236}">
                <a16:creationId xmlns:a16="http://schemas.microsoft.com/office/drawing/2014/main" id="{4A63F6F6-0A37-F42B-BDA2-7EA5F6D715F3}"/>
              </a:ext>
            </a:extLst>
          </p:cNvPr>
          <p:cNvSpPr/>
          <p:nvPr/>
        </p:nvSpPr>
        <p:spPr>
          <a:xfrm>
            <a:off x="5144161" y="2737009"/>
            <a:ext cx="2670084" cy="984738"/>
          </a:xfrm>
          <a:prstGeom prst="chevron">
            <a:avLst>
              <a:gd name="adj" fmla="val 3673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Model Selection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Training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Hyper-parameters</a:t>
            </a:r>
          </a:p>
        </p:txBody>
      </p:sp>
      <p:sp>
        <p:nvSpPr>
          <p:cNvPr id="18" name="Chevron 31">
            <a:extLst>
              <a:ext uri="{FF2B5EF4-FFF2-40B4-BE49-F238E27FC236}">
                <a16:creationId xmlns:a16="http://schemas.microsoft.com/office/drawing/2014/main" id="{41F74ABE-E25D-A73F-D199-FE0363077A09}"/>
              </a:ext>
            </a:extLst>
          </p:cNvPr>
          <p:cNvSpPr/>
          <p:nvPr/>
        </p:nvSpPr>
        <p:spPr>
          <a:xfrm>
            <a:off x="7608450" y="2737009"/>
            <a:ext cx="2670084" cy="984738"/>
          </a:xfrm>
          <a:prstGeom prst="chevron">
            <a:avLst>
              <a:gd name="adj" fmla="val 3673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Validate &amp; Debug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Deployment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Scoring &amp; Feedback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1EEA7F-44C4-FBE6-7DAF-008DA8C4E486}"/>
              </a:ext>
            </a:extLst>
          </p:cNvPr>
          <p:cNvSpPr txBox="1"/>
          <p:nvPr/>
        </p:nvSpPr>
        <p:spPr>
          <a:xfrm>
            <a:off x="6452779" y="1424899"/>
            <a:ext cx="103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Scientist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0A3466-ACC8-683F-46D2-7CA6C49C45E6}"/>
              </a:ext>
            </a:extLst>
          </p:cNvPr>
          <p:cNvCxnSpPr>
            <a:stCxn id="4" idx="2"/>
            <a:endCxn id="12" idx="0"/>
          </p:cNvCxnSpPr>
          <p:nvPr/>
        </p:nvCxnSpPr>
        <p:spPr>
          <a:xfrm flipH="1">
            <a:off x="3789404" y="2245068"/>
            <a:ext cx="2339381" cy="490826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38EC59-8BF5-D4FE-7F2B-3CA2B2A77F49}"/>
              </a:ext>
            </a:extLst>
          </p:cNvPr>
          <p:cNvCxnSpPr>
            <a:stCxn id="4" idx="2"/>
            <a:endCxn id="18" idx="0"/>
          </p:cNvCxnSpPr>
          <p:nvPr/>
        </p:nvCxnSpPr>
        <p:spPr>
          <a:xfrm>
            <a:off x="6128785" y="2245068"/>
            <a:ext cx="2633835" cy="49194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C0E9F9D-F1CE-B762-2AAB-8D7624B1FD22}"/>
              </a:ext>
            </a:extLst>
          </p:cNvPr>
          <p:cNvCxnSpPr>
            <a:endCxn id="12" idx="2"/>
          </p:cNvCxnSpPr>
          <p:nvPr/>
        </p:nvCxnSpPr>
        <p:spPr>
          <a:xfrm flipH="1" flipV="1">
            <a:off x="3789404" y="3720632"/>
            <a:ext cx="1576" cy="548159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90D5D1C-8C43-F47A-A439-55E954DBE0C1}"/>
              </a:ext>
            </a:extLst>
          </p:cNvPr>
          <p:cNvCxnSpPr>
            <a:endCxn id="17" idx="2"/>
          </p:cNvCxnSpPr>
          <p:nvPr/>
        </p:nvCxnSpPr>
        <p:spPr>
          <a:xfrm flipV="1">
            <a:off x="6298331" y="3721747"/>
            <a:ext cx="0" cy="547044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9B1C0DA-3392-1A3D-1CB5-4CC80D28D932}"/>
              </a:ext>
            </a:extLst>
          </p:cNvPr>
          <p:cNvCxnSpPr>
            <a:endCxn id="18" idx="2"/>
          </p:cNvCxnSpPr>
          <p:nvPr/>
        </p:nvCxnSpPr>
        <p:spPr>
          <a:xfrm flipV="1">
            <a:off x="8762620" y="3721747"/>
            <a:ext cx="0" cy="547044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BE7EE49-073B-94FF-2880-7E1EA83FBCD9}"/>
              </a:ext>
            </a:extLst>
          </p:cNvPr>
          <p:cNvCxnSpPr/>
          <p:nvPr/>
        </p:nvCxnSpPr>
        <p:spPr>
          <a:xfrm flipH="1">
            <a:off x="3790980" y="4268791"/>
            <a:ext cx="4971640" cy="0"/>
          </a:xfrm>
          <a:prstGeom prst="straightConnector1">
            <a:avLst/>
          </a:prstGeom>
          <a:ln w="19050">
            <a:solidFill>
              <a:srgbClr val="7889FB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AE3B126-08E6-F9A9-DD95-354C3D40B739}"/>
              </a:ext>
            </a:extLst>
          </p:cNvPr>
          <p:cNvSpPr txBox="1"/>
          <p:nvPr/>
        </p:nvSpPr>
        <p:spPr>
          <a:xfrm>
            <a:off x="3894035" y="4358625"/>
            <a:ext cx="478674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Exploratory Process </a:t>
            </a:r>
            <a:b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(experimentation, refinements, ML pipelines)</a:t>
            </a:r>
          </a:p>
        </p:txBody>
      </p:sp>
      <p:sp>
        <p:nvSpPr>
          <p:cNvPr id="29" name="Chevron 33">
            <a:extLst>
              <a:ext uri="{FF2B5EF4-FFF2-40B4-BE49-F238E27FC236}">
                <a16:creationId xmlns:a16="http://schemas.microsoft.com/office/drawing/2014/main" id="{E790E32A-5D29-3D76-E3AE-05096311CD20}"/>
              </a:ext>
            </a:extLst>
          </p:cNvPr>
          <p:cNvSpPr/>
          <p:nvPr/>
        </p:nvSpPr>
        <p:spPr>
          <a:xfrm>
            <a:off x="2633242" y="2734779"/>
            <a:ext cx="2670084" cy="984738"/>
          </a:xfrm>
          <a:prstGeom prst="chevron">
            <a:avLst>
              <a:gd name="adj" fmla="val 36735"/>
            </a:avLst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Cleaning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Preparation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789083-F740-4D6C-8A95-801F661FC029}"/>
              </a:ext>
            </a:extLst>
          </p:cNvPr>
          <p:cNvSpPr txBox="1"/>
          <p:nvPr/>
        </p:nvSpPr>
        <p:spPr>
          <a:xfrm>
            <a:off x="8150275" y="325589"/>
            <a:ext cx="2190606" cy="120032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Data-centric View: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Application perspective</a:t>
            </a:r>
          </a:p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Workload perspective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System perspective</a:t>
            </a:r>
          </a:p>
        </p:txBody>
      </p:sp>
    </p:spTree>
    <p:extLst>
      <p:ext uri="{BB962C8B-B14F-4D97-AF65-F5344CB8AC3E}">
        <p14:creationId xmlns:p14="http://schemas.microsoft.com/office/powerpoint/2010/main" val="368470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CE1683-1054-46AF-CD87-302E880B25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Data Sourcing Effort</a:t>
            </a:r>
          </a:p>
          <a:p>
            <a:pPr lvl="1"/>
            <a:r>
              <a:rPr lang="en-US" dirty="0"/>
              <a:t>Data scientists spend </a:t>
            </a:r>
            <a:r>
              <a:rPr lang="en-US" b="1" dirty="0">
                <a:solidFill>
                  <a:schemeClr val="accent1"/>
                </a:solidFill>
              </a:rPr>
              <a:t>80-90% time</a:t>
            </a:r>
            <a:r>
              <a:rPr lang="en-US" dirty="0"/>
              <a:t> on finding, integrating, cleaning datasets</a:t>
            </a:r>
            <a:endParaRPr lang="en-US" sz="700" dirty="0"/>
          </a:p>
          <a:p>
            <a:r>
              <a:rPr lang="en-US" dirty="0"/>
              <a:t>Technical Debts in ML Systems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Glue code, pipeline jungles, dead code paths</a:t>
            </a:r>
          </a:p>
          <a:p>
            <a:pPr lvl="1"/>
            <a:r>
              <a:rPr lang="en-US" dirty="0"/>
              <a:t>Plain-old-data types (arrays), multiple languages, prototypes</a:t>
            </a:r>
          </a:p>
          <a:p>
            <a:pPr lvl="1"/>
            <a:r>
              <a:rPr lang="en-US" dirty="0"/>
              <a:t>Abstraction and configuration debts</a:t>
            </a:r>
          </a:p>
          <a:p>
            <a:pPr lvl="1"/>
            <a:r>
              <a:rPr lang="en-US" dirty="0"/>
              <a:t>Data testing, reproducibility, process management, and cultural debts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CEF6F8-CA6B-8023-7DBD-85504FF19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The 80% Argument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6AE9A9-F4AB-2755-F128-F7CE98E1F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009" y="2388049"/>
            <a:ext cx="6402175" cy="2120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569BA2-C452-4472-05B0-5522BB059633}"/>
              </a:ext>
            </a:extLst>
          </p:cNvPr>
          <p:cNvSpPr txBox="1"/>
          <p:nvPr/>
        </p:nvSpPr>
        <p:spPr>
          <a:xfrm>
            <a:off x="8636299" y="2910275"/>
            <a:ext cx="2534421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[D. Sculley et al.: Hidden 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Technical Debt in Machine Learning Systems. </a:t>
            </a:r>
            <a:r>
              <a:rPr lang="en-US" sz="1400" b="1" dirty="0" err="1">
                <a:latin typeface="Calibri" panose="020F0502020204030204" pitchFamily="34" charset="0"/>
                <a:cs typeface="Calibri" panose="020F0502020204030204" pitchFamily="34" charset="0"/>
              </a:rPr>
              <a:t>NeurIPS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 2015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CE8EDB-A772-ABCF-BA01-B3474E850792}"/>
              </a:ext>
            </a:extLst>
          </p:cNvPr>
          <p:cNvSpPr/>
          <p:nvPr/>
        </p:nvSpPr>
        <p:spPr>
          <a:xfrm>
            <a:off x="4265913" y="3493504"/>
            <a:ext cx="341393" cy="25254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b="1" dirty="0"/>
              <a:t>ML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266C03-1689-CF1B-CC4F-270DFAD69D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7712" y="2958551"/>
            <a:ext cx="497489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49F69C-C318-015B-F5F2-27FEF5C47A2F}"/>
              </a:ext>
            </a:extLst>
          </p:cNvPr>
          <p:cNvSpPr txBox="1"/>
          <p:nvPr/>
        </p:nvSpPr>
        <p:spPr>
          <a:xfrm>
            <a:off x="8636299" y="1551954"/>
            <a:ext cx="2549526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[Michael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Stonebraker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Ihab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F. </a:t>
            </a:r>
            <a:r>
              <a:rPr lang="en-US" sz="1400" dirty="0" err="1">
                <a:latin typeface="Calibri" panose="020F0502020204030204" pitchFamily="34" charset="0"/>
                <a:cs typeface="Calibri" panose="020F0502020204030204" pitchFamily="34" charset="0"/>
              </a:rPr>
              <a:t>Ilyas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: Data Integration: The Current Status and the Way Forward. </a:t>
            </a:r>
            <a:b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IEEE Data Eng. Bull. 41(2) (2018)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80CB60-C7D0-5F52-6511-39E28ED318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17712" y="1718059"/>
            <a:ext cx="497489" cy="640080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</p:spTree>
    <p:extLst>
      <p:ext uri="{BB962C8B-B14F-4D97-AF65-F5344CB8AC3E}">
        <p14:creationId xmlns:p14="http://schemas.microsoft.com/office/powerpoint/2010/main" val="94766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233D6F9-F639-5D0B-253F-BEF7A7479FD4}"/>
              </a:ext>
            </a:extLst>
          </p:cNvPr>
          <p:cNvCxnSpPr>
            <a:cxnSpLocks/>
          </p:cNvCxnSpPr>
          <p:nvPr/>
        </p:nvCxnSpPr>
        <p:spPr>
          <a:xfrm>
            <a:off x="5767713" y="1617819"/>
            <a:ext cx="3784569" cy="3562139"/>
          </a:xfrm>
          <a:prstGeom prst="line">
            <a:avLst/>
          </a:prstGeom>
          <a:ln w="19050">
            <a:solidFill>
              <a:schemeClr val="tx1"/>
            </a:solidFill>
            <a:prstDash val="dash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5EDDD0-D34F-CF03-90F6-3E096871E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Complementary System Architectures</a:t>
            </a:r>
          </a:p>
        </p:txBody>
      </p:sp>
      <p:sp>
        <p:nvSpPr>
          <p:cNvPr id="4" name="Gleichschenkliges Dreieck 59">
            <a:extLst>
              <a:ext uri="{FF2B5EF4-FFF2-40B4-BE49-F238E27FC236}">
                <a16:creationId xmlns:a16="http://schemas.microsoft.com/office/drawing/2014/main" id="{1717D100-8D27-E196-CF4B-86AF2036B6C0}"/>
              </a:ext>
            </a:extLst>
          </p:cNvPr>
          <p:cNvSpPr>
            <a:spLocks/>
          </p:cNvSpPr>
          <p:nvPr/>
        </p:nvSpPr>
        <p:spPr>
          <a:xfrm>
            <a:off x="1127649" y="1703333"/>
            <a:ext cx="7058026" cy="3476625"/>
          </a:xfrm>
          <a:prstGeom prst="triangle">
            <a:avLst/>
          </a:prstGeom>
          <a:solidFill>
            <a:srgbClr val="7889FB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Operational Systems</a:t>
            </a:r>
          </a:p>
        </p:txBody>
      </p:sp>
      <p:sp>
        <p:nvSpPr>
          <p:cNvPr id="5" name="Gleichschenkliges Dreieck 62">
            <a:extLst>
              <a:ext uri="{FF2B5EF4-FFF2-40B4-BE49-F238E27FC236}">
                <a16:creationId xmlns:a16="http://schemas.microsoft.com/office/drawing/2014/main" id="{9A0A50E5-45E9-44E3-9319-6E975033D4FD}"/>
              </a:ext>
            </a:extLst>
          </p:cNvPr>
          <p:cNvSpPr>
            <a:spLocks/>
          </p:cNvSpPr>
          <p:nvPr/>
        </p:nvSpPr>
        <p:spPr>
          <a:xfrm>
            <a:off x="2156349" y="1708950"/>
            <a:ext cx="5010150" cy="2470884"/>
          </a:xfrm>
          <a:prstGeom prst="triangle">
            <a:avLst/>
          </a:prstGeom>
          <a:solidFill>
            <a:schemeClr val="accent1"/>
          </a:solidFill>
          <a:ln w="19050">
            <a:solidFill>
              <a:srgbClr val="788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de-DE" sz="1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de-DE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Analytical Systems</a:t>
            </a:r>
          </a:p>
        </p:txBody>
      </p:sp>
      <p:sp>
        <p:nvSpPr>
          <p:cNvPr id="6" name="Gleichschenkliges Dreieck 64">
            <a:extLst>
              <a:ext uri="{FF2B5EF4-FFF2-40B4-BE49-F238E27FC236}">
                <a16:creationId xmlns:a16="http://schemas.microsoft.com/office/drawing/2014/main" id="{FA692CC9-17B9-FA5D-3A53-DD54FAEEEA5A}"/>
              </a:ext>
            </a:extLst>
          </p:cNvPr>
          <p:cNvSpPr/>
          <p:nvPr/>
        </p:nvSpPr>
        <p:spPr>
          <a:xfrm>
            <a:off x="3232675" y="1703334"/>
            <a:ext cx="2857500" cy="1409700"/>
          </a:xfrm>
          <a:prstGeom prst="triangle">
            <a:avLst/>
          </a:prstGeom>
          <a:solidFill>
            <a:schemeClr val="accent1"/>
          </a:solidFill>
          <a:ln w="19050">
            <a:solidFill>
              <a:srgbClr val="7889F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Strategic </a:t>
            </a:r>
            <a:b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Systems</a:t>
            </a:r>
          </a:p>
        </p:txBody>
      </p:sp>
      <p:sp>
        <p:nvSpPr>
          <p:cNvPr id="7" name="Rechteck 66">
            <a:extLst>
              <a:ext uri="{FF2B5EF4-FFF2-40B4-BE49-F238E27FC236}">
                <a16:creationId xmlns:a16="http://schemas.microsoft.com/office/drawing/2014/main" id="{D913D442-751A-FB98-6BFB-E17BA36EC27C}"/>
              </a:ext>
            </a:extLst>
          </p:cNvPr>
          <p:cNvSpPr/>
          <p:nvPr/>
        </p:nvSpPr>
        <p:spPr>
          <a:xfrm>
            <a:off x="4358800" y="2072717"/>
            <a:ext cx="583611" cy="390524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DSS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7689C0D7-AC2A-941D-1563-CFBA056BD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b="11689"/>
          <a:stretch>
            <a:fillRect/>
          </a:stretch>
        </p:blipFill>
        <p:spPr bwMode="auto">
          <a:xfrm>
            <a:off x="2464638" y="4220357"/>
            <a:ext cx="962025" cy="849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hteck 68">
            <a:extLst>
              <a:ext uri="{FF2B5EF4-FFF2-40B4-BE49-F238E27FC236}">
                <a16:creationId xmlns:a16="http://schemas.microsoft.com/office/drawing/2014/main" id="{A8862283-F3D9-7987-9C64-3C595E407BF5}"/>
              </a:ext>
            </a:extLst>
          </p:cNvPr>
          <p:cNvSpPr/>
          <p:nvPr/>
        </p:nvSpPr>
        <p:spPr>
          <a:xfrm>
            <a:off x="4724942" y="4265348"/>
            <a:ext cx="659375" cy="37322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A64E0E-AD05-5E39-B060-5FD9C5707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1662" y="4029623"/>
            <a:ext cx="1362075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hteck 70">
            <a:extLst>
              <a:ext uri="{FF2B5EF4-FFF2-40B4-BE49-F238E27FC236}">
                <a16:creationId xmlns:a16="http://schemas.microsoft.com/office/drawing/2014/main" id="{230DF631-E4F5-63BF-95CF-946FBACC0D72}"/>
              </a:ext>
            </a:extLst>
          </p:cNvPr>
          <p:cNvSpPr/>
          <p:nvPr/>
        </p:nvSpPr>
        <p:spPr>
          <a:xfrm>
            <a:off x="7571607" y="4747970"/>
            <a:ext cx="1377822" cy="37322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eCommerce</a:t>
            </a:r>
          </a:p>
        </p:txBody>
      </p:sp>
      <p:pic>
        <p:nvPicPr>
          <p:cNvPr id="12" name="Picture 10">
            <a:extLst>
              <a:ext uri="{FF2B5EF4-FFF2-40B4-BE49-F238E27FC236}">
                <a16:creationId xmlns:a16="http://schemas.microsoft.com/office/drawing/2014/main" id="{0A01192A-C813-A647-A9BF-4B3C73D47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b="8708"/>
          <a:stretch>
            <a:fillRect/>
          </a:stretch>
        </p:blipFill>
        <p:spPr bwMode="auto">
          <a:xfrm>
            <a:off x="137049" y="3840809"/>
            <a:ext cx="1216479" cy="111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Rechteck 72">
            <a:extLst>
              <a:ext uri="{FF2B5EF4-FFF2-40B4-BE49-F238E27FC236}">
                <a16:creationId xmlns:a16="http://schemas.microsoft.com/office/drawing/2014/main" id="{8CEDD9CF-9FE2-A9C7-0B05-92F43D9CEBAA}"/>
              </a:ext>
            </a:extLst>
          </p:cNvPr>
          <p:cNvSpPr/>
          <p:nvPr/>
        </p:nvSpPr>
        <p:spPr>
          <a:xfrm>
            <a:off x="892183" y="4735562"/>
            <a:ext cx="827318" cy="37322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SCM</a:t>
            </a:r>
          </a:p>
        </p:txBody>
      </p:sp>
      <p:sp>
        <p:nvSpPr>
          <p:cNvPr id="14" name="Rechteck 73">
            <a:extLst>
              <a:ext uri="{FF2B5EF4-FFF2-40B4-BE49-F238E27FC236}">
                <a16:creationId xmlns:a16="http://schemas.microsoft.com/office/drawing/2014/main" id="{7F0359F3-7EEE-18F7-9381-D81681BD5C88}"/>
              </a:ext>
            </a:extLst>
          </p:cNvPr>
          <p:cNvSpPr/>
          <p:nvPr/>
        </p:nvSpPr>
        <p:spPr>
          <a:xfrm>
            <a:off x="6677567" y="4379648"/>
            <a:ext cx="659375" cy="37322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CRM</a:t>
            </a:r>
          </a:p>
        </p:txBody>
      </p:sp>
      <p:sp>
        <p:nvSpPr>
          <p:cNvPr id="15" name="Rechteck 74">
            <a:extLst>
              <a:ext uri="{FF2B5EF4-FFF2-40B4-BE49-F238E27FC236}">
                <a16:creationId xmlns:a16="http://schemas.microsoft.com/office/drawing/2014/main" id="{3A4177D2-D4F9-6434-26E9-9C7E8408FD72}"/>
              </a:ext>
            </a:extLst>
          </p:cNvPr>
          <p:cNvSpPr/>
          <p:nvPr/>
        </p:nvSpPr>
        <p:spPr>
          <a:xfrm>
            <a:off x="3042174" y="4237930"/>
            <a:ext cx="1008643" cy="373223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Material</a:t>
            </a:r>
          </a:p>
        </p:txBody>
      </p:sp>
      <p:cxnSp>
        <p:nvCxnSpPr>
          <p:cNvPr id="16" name="Gerade Verbindung mit Pfeil 75">
            <a:extLst>
              <a:ext uri="{FF2B5EF4-FFF2-40B4-BE49-F238E27FC236}">
                <a16:creationId xmlns:a16="http://schemas.microsoft.com/office/drawing/2014/main" id="{B6B6A540-E2F8-E852-6F33-175293B33ACB}"/>
              </a:ext>
            </a:extLst>
          </p:cNvPr>
          <p:cNvCxnSpPr/>
          <p:nvPr/>
        </p:nvCxnSpPr>
        <p:spPr>
          <a:xfrm flipV="1">
            <a:off x="1134453" y="5432426"/>
            <a:ext cx="7060746" cy="2931"/>
          </a:xfrm>
          <a:prstGeom prst="straightConnector1">
            <a:avLst/>
          </a:prstGeom>
          <a:ln w="19050">
            <a:solidFill>
              <a:srgbClr val="0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8">
            <a:extLst>
              <a:ext uri="{FF2B5EF4-FFF2-40B4-BE49-F238E27FC236}">
                <a16:creationId xmlns:a16="http://schemas.microsoft.com/office/drawing/2014/main" id="{2DF7B3E6-1DD4-A11C-A36C-CD93F93DAC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11043" t="8592" r="12077" b="4900"/>
          <a:stretch>
            <a:fillRect/>
          </a:stretch>
        </p:blipFill>
        <p:spPr bwMode="auto">
          <a:xfrm>
            <a:off x="5661549" y="4208408"/>
            <a:ext cx="891631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feld 79">
            <a:extLst>
              <a:ext uri="{FF2B5EF4-FFF2-40B4-BE49-F238E27FC236}">
                <a16:creationId xmlns:a16="http://schemas.microsoft.com/office/drawing/2014/main" id="{4A1BF767-8340-D2C9-DC0B-754D161C897A}"/>
              </a:ext>
            </a:extLst>
          </p:cNvPr>
          <p:cNvSpPr txBox="1"/>
          <p:nvPr/>
        </p:nvSpPr>
        <p:spPr>
          <a:xfrm>
            <a:off x="2546874" y="5438286"/>
            <a:ext cx="4210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Horizontal Integration </a:t>
            </a: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(e.g., EAI) </a:t>
            </a:r>
          </a:p>
        </p:txBody>
      </p:sp>
      <p:cxnSp>
        <p:nvCxnSpPr>
          <p:cNvPr id="19" name="Gerade Verbindung mit Pfeil 80">
            <a:extLst>
              <a:ext uri="{FF2B5EF4-FFF2-40B4-BE49-F238E27FC236}">
                <a16:creationId xmlns:a16="http://schemas.microsoft.com/office/drawing/2014/main" id="{0E9DF33D-6B5E-7B02-2D96-31486D002769}"/>
              </a:ext>
            </a:extLst>
          </p:cNvPr>
          <p:cNvCxnSpPr/>
          <p:nvPr/>
        </p:nvCxnSpPr>
        <p:spPr>
          <a:xfrm flipV="1">
            <a:off x="1493583" y="1708950"/>
            <a:ext cx="0" cy="2791633"/>
          </a:xfrm>
          <a:prstGeom prst="straightConnector1">
            <a:avLst/>
          </a:prstGeom>
          <a:ln w="19050">
            <a:solidFill>
              <a:srgbClr val="00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81">
            <a:extLst>
              <a:ext uri="{FF2B5EF4-FFF2-40B4-BE49-F238E27FC236}">
                <a16:creationId xmlns:a16="http://schemas.microsoft.com/office/drawing/2014/main" id="{5A9D5F20-7965-A0FE-6E19-3A16B5C5557E}"/>
              </a:ext>
            </a:extLst>
          </p:cNvPr>
          <p:cNvSpPr txBox="1"/>
          <p:nvPr/>
        </p:nvSpPr>
        <p:spPr>
          <a:xfrm>
            <a:off x="126736" y="2371359"/>
            <a:ext cx="1325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b="1" dirty="0" err="1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Vertical</a:t>
            </a:r>
            <a:r>
              <a:rPr lang="de-DE" sz="18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Integration </a:t>
            </a:r>
            <a:br>
              <a:rPr lang="de-DE" sz="18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dirty="0">
                <a:latin typeface="Calibri" panose="020F0502020204030204" pitchFamily="34" charset="0"/>
                <a:cs typeface="Calibri" panose="020F0502020204030204" pitchFamily="34" charset="0"/>
              </a:rPr>
              <a:t>(e.g., ETL) </a:t>
            </a:r>
          </a:p>
        </p:txBody>
      </p:sp>
      <p:sp>
        <p:nvSpPr>
          <p:cNvPr id="21" name="Zylinder 65">
            <a:extLst>
              <a:ext uri="{FF2B5EF4-FFF2-40B4-BE49-F238E27FC236}">
                <a16:creationId xmlns:a16="http://schemas.microsoft.com/office/drawing/2014/main" id="{3A31F51B-1964-340D-4483-0A7B6D59767A}"/>
              </a:ext>
            </a:extLst>
          </p:cNvPr>
          <p:cNvSpPr/>
          <p:nvPr/>
        </p:nvSpPr>
        <p:spPr>
          <a:xfrm>
            <a:off x="4753244" y="3141610"/>
            <a:ext cx="974980" cy="647699"/>
          </a:xfrm>
          <a:prstGeom prst="can">
            <a:avLst>
              <a:gd name="adj" fmla="val 32246"/>
            </a:avLst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dirty="0">
                <a:solidFill>
                  <a:srgbClr val="000000"/>
                </a:solidFill>
              </a:rPr>
              <a:t>DWH</a:t>
            </a:r>
          </a:p>
        </p:txBody>
      </p:sp>
      <p:pic>
        <p:nvPicPr>
          <p:cNvPr id="22" name="Picture 3">
            <a:extLst>
              <a:ext uri="{FF2B5EF4-FFF2-40B4-BE49-F238E27FC236}">
                <a16:creationId xmlns:a16="http://schemas.microsoft.com/office/drawing/2014/main" id="{8329F55F-AF07-40AB-0473-C46CE1655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70824" y="3151134"/>
            <a:ext cx="827966" cy="66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048E50E-3E2A-41D5-07BF-7A4618736141}"/>
              </a:ext>
            </a:extLst>
          </p:cNvPr>
          <p:cNvSpPr txBox="1"/>
          <p:nvPr/>
        </p:nvSpPr>
        <p:spPr>
          <a:xfrm>
            <a:off x="1514823" y="1396758"/>
            <a:ext cx="260633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#1 Information System Pyramid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BECEC4B-67B6-4566-90B7-DD16188478E7}"/>
              </a:ext>
            </a:extLst>
          </p:cNvPr>
          <p:cNvSpPr txBox="1"/>
          <p:nvPr/>
        </p:nvSpPr>
        <p:spPr>
          <a:xfrm>
            <a:off x="8058071" y="2615623"/>
            <a:ext cx="1445009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#2 Data </a:t>
            </a:r>
            <a:b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6EACFF2-2F57-3071-1F1E-3692CE4BC0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4448" y="1476289"/>
            <a:ext cx="2097502" cy="1231327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1944672-5DB5-3134-A422-AE690158B716}"/>
              </a:ext>
            </a:extLst>
          </p:cNvPr>
          <p:cNvSpPr txBox="1"/>
          <p:nvPr/>
        </p:nvSpPr>
        <p:spPr>
          <a:xfrm>
            <a:off x="9511050" y="2737718"/>
            <a:ext cx="209138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Audio, Image, Video, Text, Streams, Logs</a:t>
            </a:r>
          </a:p>
        </p:txBody>
      </p:sp>
      <p:sp>
        <p:nvSpPr>
          <p:cNvPr id="28" name="Rechteck 70">
            <a:extLst>
              <a:ext uri="{FF2B5EF4-FFF2-40B4-BE49-F238E27FC236}">
                <a16:creationId xmlns:a16="http://schemas.microsoft.com/office/drawing/2014/main" id="{7EFAD401-4238-1D75-CB16-3B1F7416A54F}"/>
              </a:ext>
            </a:extLst>
          </p:cNvPr>
          <p:cNvSpPr/>
          <p:nvPr/>
        </p:nvSpPr>
        <p:spPr>
          <a:xfrm>
            <a:off x="10312969" y="3474802"/>
            <a:ext cx="1306956" cy="564962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</a:t>
            </a:r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Data Stores</a:t>
            </a:r>
          </a:p>
        </p:txBody>
      </p:sp>
      <p:sp>
        <p:nvSpPr>
          <p:cNvPr id="29" name="Rechteck 70">
            <a:extLst>
              <a:ext uri="{FF2B5EF4-FFF2-40B4-BE49-F238E27FC236}">
                <a16:creationId xmlns:a16="http://schemas.microsoft.com/office/drawing/2014/main" id="{8E997A61-7A04-7DA8-3C9D-41255DB7F3BE}"/>
              </a:ext>
            </a:extLst>
          </p:cNvPr>
          <p:cNvSpPr/>
          <p:nvPr/>
        </p:nvSpPr>
        <p:spPr>
          <a:xfrm>
            <a:off x="7886612" y="1465662"/>
            <a:ext cx="1459160" cy="851604"/>
          </a:xfrm>
          <a:prstGeom prst="rect">
            <a:avLst/>
          </a:prstGeom>
          <a:solidFill>
            <a:schemeClr val="bg1"/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8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</a:t>
            </a:r>
            <a:r>
              <a:rPr lang="de-DE" sz="18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Computation</a:t>
            </a:r>
          </a:p>
          <a:p>
            <a:pPr algn="ctr"/>
            <a:r>
              <a:rPr lang="de-DE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Frameworks</a:t>
            </a:r>
            <a:endParaRPr lang="de-DE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Can 75">
            <a:extLst>
              <a:ext uri="{FF2B5EF4-FFF2-40B4-BE49-F238E27FC236}">
                <a16:creationId xmlns:a16="http://schemas.microsoft.com/office/drawing/2014/main" id="{D09B2052-AA4C-5535-01BD-BF361D211DDD}"/>
              </a:ext>
            </a:extLst>
          </p:cNvPr>
          <p:cNvSpPr/>
          <p:nvPr/>
        </p:nvSpPr>
        <p:spPr>
          <a:xfrm>
            <a:off x="9273767" y="3465093"/>
            <a:ext cx="944747" cy="400502"/>
          </a:xfrm>
          <a:prstGeom prst="can">
            <a:avLst>
              <a:gd name="adj" fmla="val 20759"/>
            </a:avLst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6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Catalogs</a:t>
            </a:r>
          </a:p>
        </p:txBody>
      </p:sp>
      <p:pic>
        <p:nvPicPr>
          <p:cNvPr id="31" name="Picture 2" descr="http://spark.apache.org/images/spark-logo-trademark.png">
            <a:extLst>
              <a:ext uri="{FF2B5EF4-FFF2-40B4-BE49-F238E27FC236}">
                <a16:creationId xmlns:a16="http://schemas.microsoft.com/office/drawing/2014/main" id="{F71E1CAF-83E8-D74C-9410-887924D10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135" y="1465662"/>
            <a:ext cx="659544" cy="35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754C48E-9593-78B9-DA6E-0419247A9B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944" y="4112299"/>
            <a:ext cx="535006" cy="40125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D6426CF-23A5-E3F7-0BEA-A12E0AE887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158947" y="4112299"/>
            <a:ext cx="846906" cy="32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21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5" grpId="0"/>
      <p:bldP spid="27" grpId="0"/>
      <p:bldP spid="28" grpId="0" animBg="1"/>
      <p:bldP spid="29" grpId="0" animBg="1"/>
      <p:bldP spid="3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9E19B0-52C9-C929-F8AA-BBE2F69C36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Common Data and System Characteristics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Heterogeneous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data sources</a:t>
            </a:r>
            <a:r>
              <a:rPr lang="en-US" dirty="0"/>
              <a:t> and formats, often distributed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Large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data collections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distributed</a:t>
            </a:r>
            <a:r>
              <a:rPr lang="en-US" dirty="0">
                <a:sym typeface="Wingdings" panose="05000000000000000000" pitchFamily="2" charset="2"/>
              </a:rPr>
              <a:t> data storage and analysis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#1 </a:t>
            </a:r>
            <a:r>
              <a:rPr lang="en-US" dirty="0">
                <a:solidFill>
                  <a:srgbClr val="7889FB"/>
                </a:solidFill>
              </a:rPr>
              <a:t>Major data integration architectures</a:t>
            </a:r>
          </a:p>
          <a:p>
            <a:pPr lvl="1"/>
            <a:endParaRPr lang="en-US" dirty="0"/>
          </a:p>
          <a:p>
            <a:r>
              <a:rPr lang="en-US" dirty="0"/>
              <a:t>#2 </a:t>
            </a:r>
            <a:r>
              <a:rPr lang="en-US" dirty="0">
                <a:solidFill>
                  <a:srgbClr val="7889FB"/>
                </a:solidFill>
              </a:rPr>
              <a:t>Key techniques for data integration and cleaning</a:t>
            </a:r>
          </a:p>
          <a:p>
            <a:pPr lvl="1"/>
            <a:endParaRPr lang="en-US" dirty="0"/>
          </a:p>
          <a:p>
            <a:r>
              <a:rPr lang="en-US" dirty="0"/>
              <a:t>#3 </a:t>
            </a:r>
            <a:r>
              <a:rPr lang="en-US" dirty="0">
                <a:solidFill>
                  <a:srgbClr val="7889FB"/>
                </a:solidFill>
              </a:rPr>
              <a:t>Methods for large-scale data storage and analysis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08F04-E3A4-E23B-19C2-23F770C714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</p:txBody>
      </p:sp>
    </p:spTree>
    <p:extLst>
      <p:ext uri="{BB962C8B-B14F-4D97-AF65-F5344CB8AC3E}">
        <p14:creationId xmlns:p14="http://schemas.microsoft.com/office/powerpoint/2010/main" val="225095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9832A-7462-CE84-0AF6-245C630632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Course Outline and Projects/Exercise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D9B8C2-8511-D114-9724-88D8D387D38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2013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5E7042-347B-7B47-27BE-CE7B196B9FC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Data Integration Architectures</a:t>
            </a:r>
          </a:p>
          <a:p>
            <a:r>
              <a:rPr lang="en-US" dirty="0"/>
              <a:t>01 Introduction and Overview </a:t>
            </a:r>
            <a:r>
              <a:rPr lang="en-US" sz="1600" b="0" dirty="0"/>
              <a:t>[Oct 15]</a:t>
            </a:r>
          </a:p>
          <a:p>
            <a:r>
              <a:rPr lang="en-US" dirty="0"/>
              <a:t>02 Data Warehousing, ETL, and SQL/OLAP </a:t>
            </a:r>
            <a:r>
              <a:rPr lang="en-US" sz="1600" b="0" dirty="0"/>
              <a:t>[Oct 22]</a:t>
            </a:r>
          </a:p>
          <a:p>
            <a:r>
              <a:rPr lang="en-US" dirty="0"/>
              <a:t>03 Message-oriented Middleware, EAI, and Replication </a:t>
            </a:r>
            <a:r>
              <a:rPr lang="en-US" sz="1600" b="0" dirty="0"/>
              <a:t>[Oct 29]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Key Integration Techniques</a:t>
            </a:r>
          </a:p>
          <a:p>
            <a:r>
              <a:rPr lang="en-US" dirty="0"/>
              <a:t>04 Schema Matching and Mapping </a:t>
            </a:r>
            <a:r>
              <a:rPr lang="en-US" sz="1600" b="0" dirty="0"/>
              <a:t>[Nov 05]</a:t>
            </a:r>
          </a:p>
          <a:p>
            <a:r>
              <a:rPr lang="en-US" dirty="0"/>
              <a:t>05 Entity Linking and Deduplication </a:t>
            </a:r>
            <a:r>
              <a:rPr lang="en-US" sz="1600" b="0" dirty="0"/>
              <a:t>[Nov 12]</a:t>
            </a:r>
          </a:p>
          <a:p>
            <a:r>
              <a:rPr lang="en-US" dirty="0"/>
              <a:t>06 Data Cleaning and Data Fusion </a:t>
            </a:r>
            <a:r>
              <a:rPr lang="en-US" sz="1600" b="0" dirty="0"/>
              <a:t>[Nov 19]</a:t>
            </a:r>
          </a:p>
          <a:p>
            <a:r>
              <a:rPr lang="en-US" dirty="0"/>
              <a:t>07 Data Provenance and Catalogs </a:t>
            </a:r>
            <a:r>
              <a:rPr lang="en-US" sz="1600" b="0" dirty="0"/>
              <a:t>[Nov 26]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5FD26-D84D-BF8A-B313-33C614485E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Part A: Data Integration and Preparation</a:t>
            </a:r>
          </a:p>
        </p:txBody>
      </p:sp>
    </p:spTree>
    <p:extLst>
      <p:ext uri="{BB962C8B-B14F-4D97-AF65-F5344CB8AC3E}">
        <p14:creationId xmlns:p14="http://schemas.microsoft.com/office/powerpoint/2010/main" val="64912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B2C34B-A14D-7A62-41B5-D8EDE8C278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Cloud Computing</a:t>
            </a:r>
          </a:p>
          <a:p>
            <a:r>
              <a:rPr lang="en-US" dirty="0"/>
              <a:t>08 Cloud Computing Foundations </a:t>
            </a:r>
            <a:r>
              <a:rPr lang="en-US" sz="1600" b="0" dirty="0"/>
              <a:t>[Dec 03]</a:t>
            </a:r>
          </a:p>
          <a:p>
            <a:r>
              <a:rPr lang="en-US" dirty="0"/>
              <a:t>09 Cloud Resource Management and Scheduling </a:t>
            </a:r>
            <a:r>
              <a:rPr lang="en-US" sz="1600" b="0" dirty="0"/>
              <a:t>[Dec 10]</a:t>
            </a:r>
          </a:p>
          <a:p>
            <a:r>
              <a:rPr lang="en-US" dirty="0"/>
              <a:t>10 Distributed Data Storage </a:t>
            </a:r>
            <a:r>
              <a:rPr lang="en-US" sz="1600" b="0" dirty="0"/>
              <a:t>[Dec 17]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Large-Scale Data Analysis</a:t>
            </a:r>
          </a:p>
          <a:p>
            <a:r>
              <a:rPr lang="en-US" dirty="0"/>
              <a:t>11 Distributed, Data-Parallel Computation </a:t>
            </a:r>
            <a:r>
              <a:rPr lang="en-US" sz="1600" b="0" dirty="0"/>
              <a:t>[Jan 14]</a:t>
            </a:r>
          </a:p>
          <a:p>
            <a:r>
              <a:rPr lang="en-US" dirty="0"/>
              <a:t>12 Distributed Stream Processing </a:t>
            </a:r>
            <a:r>
              <a:rPr lang="en-US" sz="1600" b="0" dirty="0"/>
              <a:t>[Jan 21]</a:t>
            </a:r>
          </a:p>
          <a:p>
            <a:r>
              <a:rPr lang="en-US" dirty="0"/>
              <a:t>13 Distributed Machine Learning Systems </a:t>
            </a:r>
            <a:r>
              <a:rPr lang="en-US" sz="1600" b="0" dirty="0"/>
              <a:t>[Jan 28]</a:t>
            </a:r>
            <a:br>
              <a:rPr lang="en-US" sz="1600" b="0" dirty="0"/>
            </a:br>
            <a:r>
              <a:rPr lang="en-US" dirty="0"/>
              <a:t>+ Q&amp;A and Exam Preparation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1482A-1CB1-0734-D5EA-99EBE910F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Part B: Large-Scale Data Management &amp; Analysis</a:t>
            </a:r>
          </a:p>
        </p:txBody>
      </p:sp>
    </p:spTree>
    <p:extLst>
      <p:ext uri="{BB962C8B-B14F-4D97-AF65-F5344CB8AC3E}">
        <p14:creationId xmlns:p14="http://schemas.microsoft.com/office/powerpoint/2010/main" val="15032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60F8714-2013-59BA-C718-C5F11B58C8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Team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1-3 person teams</a:t>
            </a:r>
            <a:r>
              <a:rPr lang="en-US" b="0" dirty="0"/>
              <a:t> (w/ clearly separated responsibilities)</a:t>
            </a:r>
          </a:p>
          <a:p>
            <a:pPr lvl="4"/>
            <a:endParaRPr lang="en-US" sz="1000" dirty="0"/>
          </a:p>
          <a:p>
            <a:r>
              <a:rPr lang="en-US" dirty="0"/>
              <a:t>Objectives</a:t>
            </a:r>
          </a:p>
          <a:p>
            <a:pPr lvl="1"/>
            <a:r>
              <a:rPr lang="en-US" dirty="0"/>
              <a:t>Non-trivial programming project in DIA context (</a:t>
            </a:r>
            <a:r>
              <a:rPr lang="en-US" b="1" dirty="0">
                <a:solidFill>
                  <a:schemeClr val="accent1"/>
                </a:solidFill>
              </a:rPr>
              <a:t>3 ECTS </a:t>
            </a:r>
            <a:r>
              <a:rPr lang="en-AT" b="1" dirty="0">
                <a:solidFill>
                  <a:schemeClr val="accent1"/>
                </a:solidFill>
                <a:sym typeface="Wingdings" panose="05000000000000000000" pitchFamily="2" charset="2"/>
              </a:rPr>
              <a:t></a:t>
            </a:r>
            <a:r>
              <a:rPr lang="en-US" b="1" dirty="0">
                <a:solidFill>
                  <a:schemeClr val="accent1"/>
                </a:solidFill>
              </a:rPr>
              <a:t> 80-90 hours</a:t>
            </a:r>
            <a:r>
              <a:rPr lang="en-US" dirty="0"/>
              <a:t>)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Preferred:</a:t>
            </a:r>
            <a:r>
              <a:rPr lang="en-US" dirty="0"/>
              <a:t> Open-source contribution to </a:t>
            </a:r>
            <a:r>
              <a:rPr lang="en-US" b="1" dirty="0">
                <a:solidFill>
                  <a:srgbClr val="7889FB"/>
                </a:solidFill>
              </a:rPr>
              <a:t>Apache </a:t>
            </a:r>
            <a:r>
              <a:rPr lang="en-US" b="1" dirty="0" err="1">
                <a:solidFill>
                  <a:srgbClr val="7889FB"/>
                </a:solidFill>
              </a:rPr>
              <a:t>SystemDS</a:t>
            </a:r>
            <a:br>
              <a:rPr lang="en-US" dirty="0"/>
            </a:br>
            <a:r>
              <a:rPr lang="en-US" dirty="0">
                <a:hlinkClick r:id="rId2"/>
              </a:rPr>
              <a:t>https://github.com/apache/systemds</a:t>
            </a:r>
            <a:r>
              <a:rPr lang="en-US" dirty="0"/>
              <a:t> (from HW to high-level scripting)</a:t>
            </a:r>
          </a:p>
          <a:p>
            <a:pPr lvl="1"/>
            <a:r>
              <a:rPr lang="en-US" dirty="0">
                <a:hlinkClick r:id="rId3"/>
              </a:rPr>
              <a:t>https://issues.apache.org/jira/secure/</a:t>
            </a:r>
            <a:br>
              <a:rPr lang="en-US" dirty="0">
                <a:hlinkClick r:id="rId3"/>
              </a:rPr>
            </a:br>
            <a:r>
              <a:rPr lang="en-US" dirty="0" err="1">
                <a:hlinkClick r:id="rId3"/>
              </a:rPr>
              <a:t>Dashboard.jspa?selectPageId</a:t>
            </a:r>
            <a:r>
              <a:rPr lang="en-US" dirty="0">
                <a:hlinkClick r:id="rId3"/>
              </a:rPr>
              <a:t>=12335852#Filter-Results/12365413</a:t>
            </a:r>
            <a:endParaRPr lang="en-US" dirty="0"/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Alternative Exercise:</a:t>
            </a:r>
            <a:r>
              <a:rPr lang="en-US" dirty="0"/>
              <a:t>  </a:t>
            </a:r>
            <a:r>
              <a:rPr lang="en-US" b="1" dirty="0"/>
              <a:t>“Ship Collision Detection” (most students) </a:t>
            </a:r>
            <a:br>
              <a:rPr lang="en-US" b="1" dirty="0"/>
            </a:br>
            <a:endParaRPr lang="en-US" sz="1000" dirty="0"/>
          </a:p>
          <a:p>
            <a:r>
              <a:rPr lang="en-US" dirty="0"/>
              <a:t>Timeline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Oct 23:</a:t>
            </a:r>
            <a:r>
              <a:rPr lang="en-US" dirty="0"/>
              <a:t> Binding project/exercise selection (via google forms)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Jan 28:</a:t>
            </a:r>
            <a:r>
              <a:rPr lang="en-US" dirty="0"/>
              <a:t> Project/exercise submission deadline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8B3C0-BC4E-6A52-16DF-75684A89F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Overview Projects or Exercises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5C3C1A-8496-A265-4441-DA65858CA287}"/>
              </a:ext>
            </a:extLst>
          </p:cNvPr>
          <p:cNvSpPr txBox="1"/>
          <p:nvPr/>
        </p:nvSpPr>
        <p:spPr>
          <a:xfrm>
            <a:off x="7564195" y="4657959"/>
            <a:ext cx="38028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40D1E"/>
                </a:solidFill>
                <a:hlinkClick r:id="rId4"/>
              </a:rPr>
              <a:t>https://forms.gle/</a:t>
            </a:r>
            <a:br>
              <a:rPr lang="en-US" sz="3200" b="1" dirty="0">
                <a:solidFill>
                  <a:srgbClr val="C40D1E"/>
                </a:solidFill>
                <a:hlinkClick r:id="rId4"/>
              </a:rPr>
            </a:br>
            <a:r>
              <a:rPr lang="en-US" sz="3200" b="1" dirty="0">
                <a:solidFill>
                  <a:srgbClr val="C40D1E"/>
                </a:solidFill>
                <a:hlinkClick r:id="rId4"/>
              </a:rPr>
              <a:t>XcmRZxmxQ9AZvVjj7</a:t>
            </a:r>
            <a:r>
              <a:rPr lang="en-US" sz="3200" b="1" dirty="0">
                <a:solidFill>
                  <a:srgbClr val="C40D1E"/>
                </a:solidFill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B07A2-4556-3F2D-A8D3-0FA41EBAD6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9623" y="1528208"/>
            <a:ext cx="3226319" cy="198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618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267FC-FFD2-1068-14EC-2661F22BC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DIA Exercise (alternative to projects), cont. 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C1FD5B-9808-510B-0877-699C876CBB77}"/>
              </a:ext>
            </a:extLst>
          </p:cNvPr>
          <p:cNvSpPr txBox="1"/>
          <p:nvPr/>
        </p:nvSpPr>
        <p:spPr>
          <a:xfrm>
            <a:off x="7772400" y="1068038"/>
            <a:ext cx="282377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https://github.com/damslab/datasets/tree/master/ais_data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6D36CC-DFB4-1D83-40B5-53D066614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1990" y="1659280"/>
            <a:ext cx="3032569" cy="3653095"/>
          </a:xfrm>
          <a:prstGeom prst="rect">
            <a:avLst/>
          </a:prstGeom>
          <a:ln w="25400">
            <a:solidFill>
              <a:srgbClr val="7889FB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B0F27E-DB6F-7825-3614-16E844582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590" y="1113982"/>
            <a:ext cx="6796618" cy="430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4F2A13-8B68-0714-1590-B4257892D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5866" y="2582402"/>
            <a:ext cx="8724767" cy="717437"/>
          </a:xfrm>
        </p:spPr>
        <p:txBody>
          <a:bodyPr/>
          <a:lstStyle/>
          <a:p>
            <a:r>
              <a:rPr lang="en-US" dirty="0"/>
              <a:t>Apache </a:t>
            </a:r>
            <a:r>
              <a:rPr lang="en-US" dirty="0" err="1"/>
              <a:t>SystemDS</a:t>
            </a:r>
            <a:r>
              <a:rPr lang="en-US" dirty="0"/>
              <a:t>: A Declarative ML System for the End-to-End Data Science Lifecycle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C6DCEE-6D4D-473E-1689-1791BD2F34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https://github.com/apache/systemds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EC4043-87E5-D4EB-2FDC-E5B27788B85D}"/>
              </a:ext>
            </a:extLst>
          </p:cNvPr>
          <p:cNvGrpSpPr/>
          <p:nvPr/>
        </p:nvGrpSpPr>
        <p:grpSpPr>
          <a:xfrm>
            <a:off x="551510" y="5084942"/>
            <a:ext cx="2371390" cy="617038"/>
            <a:chOff x="1548914" y="5246611"/>
            <a:chExt cx="2371390" cy="61703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AFB48C2-2E12-5A7A-CBCB-32BBD43FB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85742" y="5279896"/>
              <a:ext cx="534562" cy="51114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C7660E76-A5A5-6021-5191-3BE9732948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8914" y="5246611"/>
              <a:ext cx="1517988" cy="6170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7987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Rectangle 138">
            <a:extLst>
              <a:ext uri="{FF2B5EF4-FFF2-40B4-BE49-F238E27FC236}">
                <a16:creationId xmlns:a16="http://schemas.microsoft.com/office/drawing/2014/main" id="{6AF77641-2928-2C81-5487-430A8346A14F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6B813-9A89-2F65-2135-B0AAB8FEE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What is an ML System?</a:t>
            </a:r>
          </a:p>
        </p:txBody>
      </p:sp>
      <p:sp>
        <p:nvSpPr>
          <p:cNvPr id="113" name="Content Placeholder 2">
            <a:extLst>
              <a:ext uri="{FF2B5EF4-FFF2-40B4-BE49-F238E27FC236}">
                <a16:creationId xmlns:a16="http://schemas.microsoft.com/office/drawing/2014/main" id="{89E87381-1D78-9BA6-2294-9FC4431A2A74}"/>
              </a:ext>
            </a:extLst>
          </p:cNvPr>
          <p:cNvSpPr txBox="1">
            <a:spLocks/>
          </p:cNvSpPr>
          <p:nvPr/>
        </p:nvSpPr>
        <p:spPr>
          <a:xfrm>
            <a:off x="2142439" y="1431716"/>
            <a:ext cx="7886700" cy="46673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/>
          </a:p>
          <a:p>
            <a:endParaRPr lang="en-US" sz="1800" dirty="0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EDB87A81-918C-1625-0785-981F9007802C}"/>
              </a:ext>
            </a:extLst>
          </p:cNvPr>
          <p:cNvSpPr/>
          <p:nvPr/>
        </p:nvSpPr>
        <p:spPr>
          <a:xfrm>
            <a:off x="3606540" y="1260525"/>
            <a:ext cx="5005633" cy="155559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07BD7F98-A14D-2B6A-2A52-EEAA6AF61B92}"/>
              </a:ext>
            </a:extLst>
          </p:cNvPr>
          <p:cNvSpPr/>
          <p:nvPr/>
        </p:nvSpPr>
        <p:spPr>
          <a:xfrm>
            <a:off x="6679233" y="1346873"/>
            <a:ext cx="1762812" cy="1296000"/>
          </a:xfrm>
          <a:prstGeom prst="ellipse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Machine Learning (ML)</a:t>
            </a: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C93E93C3-5D62-0190-D946-24AF77ED32C9}"/>
              </a:ext>
            </a:extLst>
          </p:cNvPr>
          <p:cNvSpPr/>
          <p:nvPr/>
        </p:nvSpPr>
        <p:spPr>
          <a:xfrm>
            <a:off x="3797331" y="1346873"/>
            <a:ext cx="1764000" cy="1296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Statistics</a:t>
            </a: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B5A4AB10-8C5E-2CE3-3604-22F8895D7923}"/>
              </a:ext>
            </a:extLst>
          </p:cNvPr>
          <p:cNvSpPr/>
          <p:nvPr/>
        </p:nvSpPr>
        <p:spPr>
          <a:xfrm>
            <a:off x="5183270" y="1357806"/>
            <a:ext cx="1762812" cy="1296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Mining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211D269D-60FF-1022-9A87-47B88F1A08A2}"/>
              </a:ext>
            </a:extLst>
          </p:cNvPr>
          <p:cNvSpPr txBox="1"/>
          <p:nvPr/>
        </p:nvSpPr>
        <p:spPr>
          <a:xfrm>
            <a:off x="1732862" y="1565193"/>
            <a:ext cx="1873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ML Applications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(entire KDD/DS lifecycle)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D61117C-1A4C-53AD-44C6-CC5F1B4B7C6E}"/>
              </a:ext>
            </a:extLst>
          </p:cNvPr>
          <p:cNvSpPr txBox="1"/>
          <p:nvPr/>
        </p:nvSpPr>
        <p:spPr>
          <a:xfrm>
            <a:off x="8591454" y="1149322"/>
            <a:ext cx="1857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Classification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Regression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Recommenders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Clustering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Dim Reduction</a:t>
            </a:r>
          </a:p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Neural Networks</a:t>
            </a:r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9649998-A235-38B6-C1AF-B8695020B39E}"/>
              </a:ext>
            </a:extLst>
          </p:cNvPr>
          <p:cNvSpPr/>
          <p:nvPr/>
        </p:nvSpPr>
        <p:spPr>
          <a:xfrm>
            <a:off x="5085026" y="3411485"/>
            <a:ext cx="2047140" cy="875220"/>
          </a:xfrm>
          <a:prstGeom prst="rect">
            <a:avLst/>
          </a:prstGeom>
          <a:solidFill>
            <a:srgbClr val="C40D1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ML System</a:t>
            </a:r>
          </a:p>
        </p:txBody>
      </p: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CEB91930-9D7B-DCD3-3952-32F517DEEDA7}"/>
              </a:ext>
            </a:extLst>
          </p:cNvPr>
          <p:cNvCxnSpPr>
            <a:cxnSpLocks/>
            <a:stCxn id="120" idx="0"/>
            <a:endCxn id="114" idx="2"/>
          </p:cNvCxnSpPr>
          <p:nvPr/>
        </p:nvCxnSpPr>
        <p:spPr>
          <a:xfrm flipV="1">
            <a:off x="6108596" y="2816120"/>
            <a:ext cx="761" cy="595365"/>
          </a:xfrm>
          <a:prstGeom prst="straightConnector1">
            <a:avLst/>
          </a:prstGeom>
          <a:ln w="25400">
            <a:solidFill>
              <a:srgbClr val="7889FB"/>
            </a:solidFill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tangle 121">
            <a:extLst>
              <a:ext uri="{FF2B5EF4-FFF2-40B4-BE49-F238E27FC236}">
                <a16:creationId xmlns:a16="http://schemas.microsoft.com/office/drawing/2014/main" id="{95A61281-8464-1DCC-7188-0A9CD4954EB5}"/>
              </a:ext>
            </a:extLst>
          </p:cNvPr>
          <p:cNvSpPr/>
          <p:nvPr/>
        </p:nvSpPr>
        <p:spPr>
          <a:xfrm>
            <a:off x="1516366" y="1111264"/>
            <a:ext cx="9099081" cy="5302651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C44799C5-0823-7C81-3876-3A1D05E45DBD}"/>
              </a:ext>
            </a:extLst>
          </p:cNvPr>
          <p:cNvSpPr/>
          <p:nvPr/>
        </p:nvSpPr>
        <p:spPr>
          <a:xfrm>
            <a:off x="8481324" y="4336740"/>
            <a:ext cx="1762812" cy="1296000"/>
          </a:xfrm>
          <a:prstGeom prst="ellipse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HPC</a:t>
            </a:r>
          </a:p>
          <a:p>
            <a:pPr algn="ctr"/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2ECF07AA-AD97-D344-C081-668BD892CE39}"/>
              </a:ext>
            </a:extLst>
          </p:cNvPr>
          <p:cNvSpPr/>
          <p:nvPr/>
        </p:nvSpPr>
        <p:spPr>
          <a:xfrm>
            <a:off x="8175002" y="4967086"/>
            <a:ext cx="1764000" cy="1296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Language Compilers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E7EF06E4-1054-078F-F58B-BCF9F6736170}"/>
              </a:ext>
            </a:extLst>
          </p:cNvPr>
          <p:cNvCxnSpPr>
            <a:cxnSpLocks/>
            <a:endCxn id="120" idx="3"/>
          </p:cNvCxnSpPr>
          <p:nvPr/>
        </p:nvCxnSpPr>
        <p:spPr>
          <a:xfrm flipH="1" flipV="1">
            <a:off x="7132166" y="3849095"/>
            <a:ext cx="1178587" cy="672189"/>
          </a:xfrm>
          <a:prstGeom prst="straightConnector1">
            <a:avLst/>
          </a:prstGeom>
          <a:ln w="25400">
            <a:solidFill>
              <a:srgbClr val="7889FB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D5764551-2A0F-37A2-D615-EBDF16EB2C86}"/>
              </a:ext>
            </a:extLst>
          </p:cNvPr>
          <p:cNvSpPr txBox="1"/>
          <p:nvPr/>
        </p:nvSpPr>
        <p:spPr>
          <a:xfrm>
            <a:off x="8310753" y="3668319"/>
            <a:ext cx="2139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Compilation Techniques</a:t>
            </a: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ECF16758-4427-013F-F97D-EE1E734846BE}"/>
              </a:ext>
            </a:extLst>
          </p:cNvPr>
          <p:cNvSpPr/>
          <p:nvPr/>
        </p:nvSpPr>
        <p:spPr>
          <a:xfrm>
            <a:off x="1906073" y="3983584"/>
            <a:ext cx="1764000" cy="1296000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Distributed Systems</a:t>
            </a:r>
          </a:p>
          <a:p>
            <a:pPr algn="ctr"/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121A050C-3C74-8AB7-89F7-7695256F9273}"/>
              </a:ext>
            </a:extLst>
          </p:cNvPr>
          <p:cNvSpPr/>
          <p:nvPr/>
        </p:nvSpPr>
        <p:spPr>
          <a:xfrm>
            <a:off x="2078804" y="4984740"/>
            <a:ext cx="1762812" cy="1296000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b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Operating  Systems</a:t>
            </a: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09AD8FDA-0603-5003-B632-5EAB8C422ACE}"/>
              </a:ext>
            </a:extLst>
          </p:cNvPr>
          <p:cNvSpPr/>
          <p:nvPr/>
        </p:nvSpPr>
        <p:spPr>
          <a:xfrm>
            <a:off x="2611418" y="4560081"/>
            <a:ext cx="1931321" cy="1139472"/>
          </a:xfrm>
          <a:prstGeom prst="ellipse">
            <a:avLst/>
          </a:prstGeom>
          <a:solidFill>
            <a:srgbClr val="7889F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Management</a:t>
            </a:r>
          </a:p>
        </p:txBody>
      </p: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621ABA00-7BC7-6626-D5E8-9696C3B6F360}"/>
              </a:ext>
            </a:extLst>
          </p:cNvPr>
          <p:cNvCxnSpPr>
            <a:cxnSpLocks/>
            <a:endCxn id="120" idx="1"/>
          </p:cNvCxnSpPr>
          <p:nvPr/>
        </p:nvCxnSpPr>
        <p:spPr>
          <a:xfrm flipV="1">
            <a:off x="3906439" y="3849095"/>
            <a:ext cx="1178587" cy="546956"/>
          </a:xfrm>
          <a:prstGeom prst="straightConnector1">
            <a:avLst/>
          </a:prstGeom>
          <a:ln w="25400">
            <a:solidFill>
              <a:srgbClr val="7889FB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A44A09D-0306-F6B8-0188-DC16D49BE0E4}"/>
              </a:ext>
            </a:extLst>
          </p:cNvPr>
          <p:cNvSpPr txBox="1"/>
          <p:nvPr/>
        </p:nvSpPr>
        <p:spPr>
          <a:xfrm>
            <a:off x="1828871" y="3315075"/>
            <a:ext cx="2713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Runtime Techniques (Execution, Data Access)</a:t>
            </a: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id="{D25E94C1-437A-5FE3-729F-9B585B49F7BD}"/>
              </a:ext>
            </a:extLst>
          </p:cNvPr>
          <p:cNvSpPr/>
          <p:nvPr/>
        </p:nvSpPr>
        <p:spPr>
          <a:xfrm>
            <a:off x="5166074" y="5106828"/>
            <a:ext cx="1939093" cy="1023403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HW Architecture</a:t>
            </a:r>
          </a:p>
        </p:txBody>
      </p: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A926E090-22FD-2764-B3EA-3E642B2609FA}"/>
              </a:ext>
            </a:extLst>
          </p:cNvPr>
          <p:cNvCxnSpPr>
            <a:cxnSpLocks/>
            <a:endCxn id="120" idx="2"/>
          </p:cNvCxnSpPr>
          <p:nvPr/>
        </p:nvCxnSpPr>
        <p:spPr>
          <a:xfrm flipV="1">
            <a:off x="6108584" y="4286705"/>
            <a:ext cx="12" cy="682668"/>
          </a:xfrm>
          <a:prstGeom prst="straightConnector1">
            <a:avLst/>
          </a:prstGeom>
          <a:ln w="25400">
            <a:solidFill>
              <a:srgbClr val="7889FB"/>
            </a:solidFill>
            <a:headEnd type="non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136">
            <a:extLst>
              <a:ext uri="{FF2B5EF4-FFF2-40B4-BE49-F238E27FC236}">
                <a16:creationId xmlns:a16="http://schemas.microsoft.com/office/drawing/2014/main" id="{D1AE994B-68D2-F269-BEAB-6CDF83B4EC07}"/>
              </a:ext>
            </a:extLst>
          </p:cNvPr>
          <p:cNvSpPr txBox="1"/>
          <p:nvPr/>
        </p:nvSpPr>
        <p:spPr>
          <a:xfrm>
            <a:off x="5989624" y="4748765"/>
            <a:ext cx="165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Accelerators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0745762A-2DC2-AE99-BFE2-6953F4D2962D}"/>
              </a:ext>
            </a:extLst>
          </p:cNvPr>
          <p:cNvSpPr/>
          <p:nvPr/>
        </p:nvSpPr>
        <p:spPr>
          <a:xfrm>
            <a:off x="7440995" y="3057434"/>
            <a:ext cx="17395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Rapidly Evolving</a:t>
            </a:r>
          </a:p>
        </p:txBody>
      </p:sp>
    </p:spTree>
    <p:extLst>
      <p:ext uri="{BB962C8B-B14F-4D97-AF65-F5344CB8AC3E}">
        <p14:creationId xmlns:p14="http://schemas.microsoft.com/office/powerpoint/2010/main" val="163085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2" grpId="0" animBg="1"/>
      <p:bldP spid="124" grpId="0" animBg="1"/>
      <p:bldP spid="125" grpId="0" animBg="1"/>
      <p:bldP spid="127" grpId="0"/>
      <p:bldP spid="129" grpId="0" animBg="1"/>
      <p:bldP spid="130" grpId="0" animBg="1"/>
      <p:bldP spid="131" grpId="0" animBg="1"/>
      <p:bldP spid="133" grpId="0"/>
      <p:bldP spid="135" grpId="0" animBg="1"/>
      <p:bldP spid="137" grpId="0"/>
      <p:bldP spid="1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5B52B4-CC76-E00F-1C0C-8BED0B9A446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Existing ML Systems</a:t>
            </a:r>
            <a:endParaRPr lang="en-US" b="0" dirty="0"/>
          </a:p>
          <a:p>
            <a:pPr lvl="1"/>
            <a:r>
              <a:rPr lang="en-US" b="1" dirty="0"/>
              <a:t>#1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Numerical computing</a:t>
            </a:r>
            <a:r>
              <a:rPr lang="en-US" dirty="0"/>
              <a:t> frameworks</a:t>
            </a:r>
          </a:p>
          <a:p>
            <a:pPr lvl="1"/>
            <a:r>
              <a:rPr lang="en-US" b="1" dirty="0"/>
              <a:t>#2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ML Algorithm libraries</a:t>
            </a:r>
            <a:r>
              <a:rPr lang="en-US" dirty="0"/>
              <a:t> (local, large-scale)</a:t>
            </a:r>
          </a:p>
          <a:p>
            <a:pPr lvl="1"/>
            <a:r>
              <a:rPr lang="en-US" b="1" dirty="0"/>
              <a:t>#3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Linear algebra ML systems </a:t>
            </a:r>
            <a:r>
              <a:rPr lang="en-US" dirty="0">
                <a:solidFill>
                  <a:schemeClr val="tx1"/>
                </a:solidFill>
              </a:rPr>
              <a:t>(large-scale)</a:t>
            </a:r>
          </a:p>
          <a:p>
            <a:pPr lvl="1"/>
            <a:r>
              <a:rPr lang="en-US" b="1" dirty="0"/>
              <a:t>#4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Deep neural network</a:t>
            </a:r>
            <a:r>
              <a:rPr lang="en-US" dirty="0"/>
              <a:t> (DNN) frameworks</a:t>
            </a:r>
          </a:p>
          <a:p>
            <a:pPr lvl="1"/>
            <a:r>
              <a:rPr lang="en-US" b="1" dirty="0"/>
              <a:t>#5 </a:t>
            </a:r>
            <a:r>
              <a:rPr lang="en-US" b="1" dirty="0">
                <a:solidFill>
                  <a:srgbClr val="7889FB"/>
                </a:solidFill>
              </a:rPr>
              <a:t>Model management, and deployment</a:t>
            </a:r>
            <a:endParaRPr lang="en-US" sz="700" dirty="0"/>
          </a:p>
          <a:p>
            <a:r>
              <a:rPr lang="en-US" dirty="0"/>
              <a:t>Exploratory Data-Science Lifecycle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Open-ended problems </a:t>
            </a:r>
            <a:r>
              <a:rPr lang="en-US" dirty="0"/>
              <a:t>w/ underspecified objectives</a:t>
            </a:r>
          </a:p>
          <a:p>
            <a:pPr lvl="1"/>
            <a:r>
              <a:rPr lang="en-US" dirty="0"/>
              <a:t>Hypotheses, data integration, run analytics 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Unknown value </a:t>
            </a:r>
            <a:r>
              <a:rPr lang="en-US" dirty="0">
                <a:sym typeface="Wingdings" panose="05000000000000000000" pitchFamily="2" charset="2"/>
              </a:rPr>
              <a:t> lack of system infrastructure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b="1" dirty="0">
                <a:solidFill>
                  <a:schemeClr val="accent1"/>
                </a:solidFill>
                <a:sym typeface="Wingdings" panose="05000000000000000000" pitchFamily="2" charset="2"/>
              </a:rPr>
              <a:t>Redundancy of manual efforts and computation</a:t>
            </a:r>
            <a:endParaRPr lang="en-US" sz="700" dirty="0"/>
          </a:p>
          <a:p>
            <a:r>
              <a:rPr lang="en-US" dirty="0"/>
              <a:t>Data Preparation Problem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80% Argument:</a:t>
            </a:r>
            <a:r>
              <a:rPr lang="en-US" dirty="0"/>
              <a:t> 80-90% time for finding, integrating, cleaning data</a:t>
            </a:r>
          </a:p>
          <a:p>
            <a:pPr lvl="1"/>
            <a:r>
              <a:rPr lang="en-US" dirty="0"/>
              <a:t>Diversity of tools </a:t>
            </a:r>
            <a:r>
              <a:rPr lang="en-US" dirty="0">
                <a:sym typeface="Wingdings" panose="05000000000000000000" pitchFamily="2" charset="2"/>
              </a:rPr>
              <a:t> boundary crossing, lack of optimization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4DB09-EF53-5C15-761B-B4AC33B70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Landscape of ML Systems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9ECDBA7-FE39-DC5A-E96E-1A6B551C8F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545" y="1525357"/>
            <a:ext cx="741075" cy="385587"/>
          </a:xfrm>
          <a:prstGeom prst="rect">
            <a:avLst/>
          </a:prstGeom>
        </p:spPr>
      </p:pic>
      <p:pic>
        <p:nvPicPr>
          <p:cNvPr id="3" name="Graphic 87">
            <a:extLst>
              <a:ext uri="{FF2B5EF4-FFF2-40B4-BE49-F238E27FC236}">
                <a16:creationId xmlns:a16="http://schemas.microsoft.com/office/drawing/2014/main" id="{EED3F196-5317-1543-2023-28AE3751BF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67441" y="2018732"/>
            <a:ext cx="1043527" cy="2511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EDB3C9-D3A8-B3B1-1BF9-40E2F3C3DB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286" y="1963584"/>
            <a:ext cx="1087676" cy="31633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309A6E-8B3E-9B86-F0B7-4C9C0F268C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9328" y="2305746"/>
            <a:ext cx="659373" cy="561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8538BD0-8D3E-7BD4-E9E8-7063DD433F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656" y="2347022"/>
            <a:ext cx="1027585" cy="2130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D4D72F8-0DB6-EB67-62FD-12654F32F7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0755" y="1140611"/>
            <a:ext cx="919781" cy="3650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E06812-D5F8-FFCD-B2F2-D3D05A7862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465" y="1308674"/>
            <a:ext cx="491759" cy="3811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BFB8F2-049F-26F4-E198-11B7975454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539" y="1607069"/>
            <a:ext cx="447590" cy="3356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A9F918B-C990-9B77-8A17-E158CB5E60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005" y="1622384"/>
            <a:ext cx="771734" cy="27975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8D64658-9553-E588-F69D-D27B67AEF9DE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70043" y="1118455"/>
            <a:ext cx="548869" cy="3952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D4F39A3-2598-00D7-C198-A0CF51C0090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923" y="2363862"/>
            <a:ext cx="765094" cy="26231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828487-BEF2-EDB9-4FBC-88A5AFB04E2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977" y="2690463"/>
            <a:ext cx="737545" cy="21388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0A2EE4D-E287-1471-9A81-7E9A2A2A80A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16101" y="2768253"/>
            <a:ext cx="620898" cy="254150"/>
          </a:xfrm>
          <a:prstGeom prst="rect">
            <a:avLst/>
          </a:prstGeom>
        </p:spPr>
      </p:pic>
      <p:pic>
        <p:nvPicPr>
          <p:cNvPr id="17" name="Picture 2" descr="Bildergebnis für dask">
            <a:extLst>
              <a:ext uri="{FF2B5EF4-FFF2-40B4-BE49-F238E27FC236}">
                <a16:creationId xmlns:a16="http://schemas.microsoft.com/office/drawing/2014/main" id="{2DA24675-9EA4-23D4-D009-458BE333C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64576" y="926811"/>
            <a:ext cx="726229" cy="299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D06197-B0EF-2704-35A0-C18AC8984E87}"/>
              </a:ext>
            </a:extLst>
          </p:cNvPr>
          <p:cNvSpPr txBox="1"/>
          <p:nvPr/>
        </p:nvSpPr>
        <p:spPr>
          <a:xfrm>
            <a:off x="7246421" y="3407951"/>
            <a:ext cx="2300727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“Take these datasets and show value or competitive advantage”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EE7E2C7-2B6C-40E5-E5FB-115A8BE4CC48}"/>
              </a:ext>
            </a:extLst>
          </p:cNvPr>
          <p:cNvGrpSpPr/>
          <p:nvPr/>
        </p:nvGrpSpPr>
        <p:grpSpPr>
          <a:xfrm>
            <a:off x="9747150" y="4428287"/>
            <a:ext cx="2010190" cy="1177430"/>
            <a:chOff x="7035487" y="2877160"/>
            <a:chExt cx="2010190" cy="117743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E9376ED-19B9-9174-2968-46652125F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425399" y="3283416"/>
              <a:ext cx="497489" cy="640080"/>
            </a:xfrm>
            <a:prstGeom prst="rect">
              <a:avLst/>
            </a:prstGeom>
            <a:ln w="25400">
              <a:solidFill>
                <a:srgbClr val="7889FB"/>
              </a:solidFill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F88B759-CCA5-722D-3F8B-5CC1490C2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123954" y="3414510"/>
              <a:ext cx="497489" cy="640080"/>
            </a:xfrm>
            <a:prstGeom prst="rect">
              <a:avLst/>
            </a:prstGeom>
            <a:ln w="25400">
              <a:solidFill>
                <a:srgbClr val="7889FB"/>
              </a:solidFill>
            </a:ln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EE8C7A6-27F0-D470-272D-E251DF237E5B}"/>
                </a:ext>
              </a:extLst>
            </p:cNvPr>
            <p:cNvSpPr/>
            <p:nvPr/>
          </p:nvSpPr>
          <p:spPr>
            <a:xfrm>
              <a:off x="7919760" y="2877160"/>
              <a:ext cx="112591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[</a:t>
              </a:r>
              <a:r>
                <a:rPr lang="en-US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NIPS 2015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]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5E8410-9EC8-D3BE-D490-66A823F5DD7C}"/>
                </a:ext>
              </a:extLst>
            </p:cNvPr>
            <p:cNvSpPr/>
            <p:nvPr/>
          </p:nvSpPr>
          <p:spPr>
            <a:xfrm>
              <a:off x="7035487" y="3089232"/>
              <a:ext cx="143059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[</a:t>
              </a:r>
              <a:r>
                <a:rPr lang="en-US" sz="1400" b="1" dirty="0" err="1">
                  <a:latin typeface="Calibri" panose="020F0502020204030204" pitchFamily="34" charset="0"/>
                  <a:cs typeface="Calibri" panose="020F0502020204030204" pitchFamily="34" charset="0"/>
                </a:rPr>
                <a:t>DEBull</a:t>
              </a:r>
              <a:r>
                <a:rPr lang="en-US" sz="1400" b="1" dirty="0">
                  <a:latin typeface="Calibri" panose="020F0502020204030204" pitchFamily="34" charset="0"/>
                  <a:cs typeface="Calibri" panose="020F0502020204030204" pitchFamily="34" charset="0"/>
                </a:rPr>
                <a:t> 2018</a:t>
              </a:r>
              <a:r>
                <a:rPr lang="en-US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068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D95F4B-7B5B-11BF-015B-59E102FD05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The Data Science Lifecycle</a:t>
            </a:r>
          </a:p>
          <a:p>
            <a:r>
              <a:rPr lang="en-US" sz="2400" dirty="0"/>
              <a:t>(aka KDD Process, aka CRISP-DM)</a:t>
            </a:r>
            <a:endParaRPr lang="en-US" dirty="0"/>
          </a:p>
        </p:txBody>
      </p:sp>
      <p:pic>
        <p:nvPicPr>
          <p:cNvPr id="4" name="Picture 10" descr="https://upload.wikimedia.org/wikipedia/commons/thumb/d/d8/Emblem-person-blue.svg/1024px-Emblem-person-blue.svg.png">
            <a:extLst>
              <a:ext uri="{FF2B5EF4-FFF2-40B4-BE49-F238E27FC236}">
                <a16:creationId xmlns:a16="http://schemas.microsoft.com/office/drawing/2014/main" id="{4940211B-5DCB-5C4B-4DAE-E9F8346DF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539" y="1602513"/>
            <a:ext cx="900732" cy="900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CC0A36F-A9AE-F1BD-CF49-1A39B9A6DC0C}"/>
              </a:ext>
            </a:extLst>
          </p:cNvPr>
          <p:cNvGrpSpPr>
            <a:grpSpLocks noChangeAspect="1"/>
          </p:cNvGrpSpPr>
          <p:nvPr/>
        </p:nvGrpSpPr>
        <p:grpSpPr>
          <a:xfrm>
            <a:off x="2098278" y="4442895"/>
            <a:ext cx="1391352" cy="1407754"/>
            <a:chOff x="3930084" y="4978403"/>
            <a:chExt cx="1729952" cy="1750352"/>
          </a:xfrm>
        </p:grpSpPr>
        <p:pic>
          <p:nvPicPr>
            <p:cNvPr id="6" name="Picture 5" descr="https://upload.wikimedia.org/wikipedia/commons/thumb/1/1b/Emblem-person-red.svg/2000px-Emblem-person-red.svg.png">
              <a:extLst>
                <a:ext uri="{FF2B5EF4-FFF2-40B4-BE49-F238E27FC236}">
                  <a16:creationId xmlns:a16="http://schemas.microsoft.com/office/drawing/2014/main" id="{E3D2CB34-CCF2-25A0-B13F-4F472DFECF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033" y="4978403"/>
              <a:ext cx="1118656" cy="1118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314BAA3-51F2-EC05-6A4D-D972055AB2D3}"/>
                </a:ext>
              </a:extLst>
            </p:cNvPr>
            <p:cNvSpPr txBox="1"/>
            <p:nvPr/>
          </p:nvSpPr>
          <p:spPr>
            <a:xfrm>
              <a:off x="3930084" y="5925130"/>
              <a:ext cx="1729952" cy="803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Data/SW Engineer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E6E20403-73C4-A6A0-BDB7-31768B9CE5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5443" y="2743092"/>
            <a:ext cx="726111" cy="744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28A791A-324E-C798-1645-9B82EDADB6F3}"/>
              </a:ext>
            </a:extLst>
          </p:cNvPr>
          <p:cNvGrpSpPr>
            <a:grpSpLocks noChangeAspect="1"/>
          </p:cNvGrpSpPr>
          <p:nvPr/>
        </p:nvGrpSpPr>
        <p:grpSpPr>
          <a:xfrm>
            <a:off x="8782126" y="4432382"/>
            <a:ext cx="1391352" cy="1407754"/>
            <a:chOff x="3930084" y="4978403"/>
            <a:chExt cx="1729952" cy="1750352"/>
          </a:xfrm>
        </p:grpSpPr>
        <p:pic>
          <p:nvPicPr>
            <p:cNvPr id="10" name="Picture 9" descr="https://upload.wikimedia.org/wikipedia/commons/thumb/1/1b/Emblem-person-red.svg/2000px-Emblem-person-red.svg.png">
              <a:extLst>
                <a:ext uri="{FF2B5EF4-FFF2-40B4-BE49-F238E27FC236}">
                  <a16:creationId xmlns:a16="http://schemas.microsoft.com/office/drawing/2014/main" id="{DA024F1B-C685-61BE-54E6-6F9BE1CA32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11033" y="4978403"/>
              <a:ext cx="1118656" cy="1118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630CEE4-834B-C208-A5D5-3F403B6E779C}"/>
                </a:ext>
              </a:extLst>
            </p:cNvPr>
            <p:cNvSpPr txBox="1"/>
            <p:nvPr/>
          </p:nvSpPr>
          <p:spPr>
            <a:xfrm>
              <a:off x="3930084" y="5925130"/>
              <a:ext cx="1729952" cy="8036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DevOps Engineer</a:t>
              </a:r>
            </a:p>
          </p:txBody>
        </p:sp>
      </p:grpSp>
      <p:sp>
        <p:nvSpPr>
          <p:cNvPr id="12" name="Chevron 23">
            <a:extLst>
              <a:ext uri="{FF2B5EF4-FFF2-40B4-BE49-F238E27FC236}">
                <a16:creationId xmlns:a16="http://schemas.microsoft.com/office/drawing/2014/main" id="{BB2BAC7A-4295-A7A3-7CB0-3AA68D61B284}"/>
              </a:ext>
            </a:extLst>
          </p:cNvPr>
          <p:cNvSpPr/>
          <p:nvPr/>
        </p:nvSpPr>
        <p:spPr>
          <a:xfrm>
            <a:off x="2452354" y="2994078"/>
            <a:ext cx="2670084" cy="984738"/>
          </a:xfrm>
          <a:prstGeom prst="chevron">
            <a:avLst>
              <a:gd name="adj" fmla="val 3673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Cleaning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Preparation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80C8D60-6308-A0E7-364D-177D6DAA727B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2774089" y="3977701"/>
            <a:ext cx="0" cy="465194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6C5EC22-F339-E7ED-8EA6-A245668A61A5}"/>
              </a:ext>
            </a:extLst>
          </p:cNvPr>
          <p:cNvCxnSpPr>
            <a:stCxn id="4" idx="2"/>
            <a:endCxn id="17" idx="0"/>
          </p:cNvCxnSpPr>
          <p:nvPr/>
        </p:nvCxnSpPr>
        <p:spPr>
          <a:xfrm>
            <a:off x="5945905" y="2503252"/>
            <a:ext cx="169546" cy="49194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9A8D9760-4D1E-C6ED-8C52-95466919A8E0}"/>
              </a:ext>
            </a:extLst>
          </p:cNvPr>
          <p:cNvCxnSpPr>
            <a:cxnSpLocks/>
            <a:stCxn id="10" idx="0"/>
          </p:cNvCxnSpPr>
          <p:nvPr/>
        </p:nvCxnSpPr>
        <p:spPr>
          <a:xfrm flipH="1" flipV="1">
            <a:off x="9453944" y="3979931"/>
            <a:ext cx="3993" cy="45245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>
            <a:extLst>
              <a:ext uri="{FF2B5EF4-FFF2-40B4-BE49-F238E27FC236}">
                <a16:creationId xmlns:a16="http://schemas.microsoft.com/office/drawing/2014/main" id="{DE9A46D5-2866-6EAB-AE3B-A93D32A0D55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5" t="9698" r="6904" b="11693"/>
          <a:stretch/>
        </p:blipFill>
        <p:spPr>
          <a:xfrm>
            <a:off x="1409448" y="3428645"/>
            <a:ext cx="967752" cy="896761"/>
          </a:xfrm>
          <a:prstGeom prst="rect">
            <a:avLst/>
          </a:prstGeom>
        </p:spPr>
      </p:pic>
      <p:sp>
        <p:nvSpPr>
          <p:cNvPr id="17" name="Chevron 30">
            <a:extLst>
              <a:ext uri="{FF2B5EF4-FFF2-40B4-BE49-F238E27FC236}">
                <a16:creationId xmlns:a16="http://schemas.microsoft.com/office/drawing/2014/main" id="{4A63F6F6-0A37-F42B-BDA2-7EA5F6D715F3}"/>
              </a:ext>
            </a:extLst>
          </p:cNvPr>
          <p:cNvSpPr/>
          <p:nvPr/>
        </p:nvSpPr>
        <p:spPr>
          <a:xfrm>
            <a:off x="4961281" y="2995193"/>
            <a:ext cx="2670084" cy="984738"/>
          </a:xfrm>
          <a:prstGeom prst="chevron">
            <a:avLst>
              <a:gd name="adj" fmla="val 3673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Model Selection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Training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Hyper-parameters</a:t>
            </a:r>
          </a:p>
        </p:txBody>
      </p:sp>
      <p:sp>
        <p:nvSpPr>
          <p:cNvPr id="18" name="Chevron 31">
            <a:extLst>
              <a:ext uri="{FF2B5EF4-FFF2-40B4-BE49-F238E27FC236}">
                <a16:creationId xmlns:a16="http://schemas.microsoft.com/office/drawing/2014/main" id="{41F74ABE-E25D-A73F-D199-FE0363077A09}"/>
              </a:ext>
            </a:extLst>
          </p:cNvPr>
          <p:cNvSpPr/>
          <p:nvPr/>
        </p:nvSpPr>
        <p:spPr>
          <a:xfrm>
            <a:off x="7425570" y="2995193"/>
            <a:ext cx="2670084" cy="984738"/>
          </a:xfrm>
          <a:prstGeom prst="chevron">
            <a:avLst>
              <a:gd name="adj" fmla="val 3673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Validate &amp; Debug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Deployment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Scoring &amp; Feedback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41EEA7F-44C4-FBE6-7DAF-008DA8C4E486}"/>
              </a:ext>
            </a:extLst>
          </p:cNvPr>
          <p:cNvSpPr txBox="1"/>
          <p:nvPr/>
        </p:nvSpPr>
        <p:spPr>
          <a:xfrm>
            <a:off x="6269899" y="1683083"/>
            <a:ext cx="103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Scientist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0A3466-ACC8-683F-46D2-7CA6C49C45E6}"/>
              </a:ext>
            </a:extLst>
          </p:cNvPr>
          <p:cNvCxnSpPr>
            <a:stCxn id="4" idx="2"/>
            <a:endCxn id="12" idx="0"/>
          </p:cNvCxnSpPr>
          <p:nvPr/>
        </p:nvCxnSpPr>
        <p:spPr>
          <a:xfrm flipH="1">
            <a:off x="3606524" y="2503252"/>
            <a:ext cx="2339381" cy="490826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38EC59-8BF5-D4FE-7F2B-3CA2B2A77F49}"/>
              </a:ext>
            </a:extLst>
          </p:cNvPr>
          <p:cNvCxnSpPr>
            <a:stCxn id="4" idx="2"/>
            <a:endCxn id="18" idx="0"/>
          </p:cNvCxnSpPr>
          <p:nvPr/>
        </p:nvCxnSpPr>
        <p:spPr>
          <a:xfrm>
            <a:off x="5945905" y="2503252"/>
            <a:ext cx="2633835" cy="491941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C0E9F9D-F1CE-B762-2AAB-8D7624B1FD22}"/>
              </a:ext>
            </a:extLst>
          </p:cNvPr>
          <p:cNvCxnSpPr>
            <a:endCxn id="12" idx="2"/>
          </p:cNvCxnSpPr>
          <p:nvPr/>
        </p:nvCxnSpPr>
        <p:spPr>
          <a:xfrm flipH="1" flipV="1">
            <a:off x="3606524" y="3978816"/>
            <a:ext cx="1576" cy="548159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90D5D1C-8C43-F47A-A439-55E954DBE0C1}"/>
              </a:ext>
            </a:extLst>
          </p:cNvPr>
          <p:cNvCxnSpPr>
            <a:endCxn id="17" idx="2"/>
          </p:cNvCxnSpPr>
          <p:nvPr/>
        </p:nvCxnSpPr>
        <p:spPr>
          <a:xfrm flipV="1">
            <a:off x="6115451" y="3979931"/>
            <a:ext cx="0" cy="547044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9B1C0DA-3392-1A3D-1CB5-4CC80D28D932}"/>
              </a:ext>
            </a:extLst>
          </p:cNvPr>
          <p:cNvCxnSpPr>
            <a:endCxn id="18" idx="2"/>
          </p:cNvCxnSpPr>
          <p:nvPr/>
        </p:nvCxnSpPr>
        <p:spPr>
          <a:xfrm flipV="1">
            <a:off x="8579740" y="3979931"/>
            <a:ext cx="0" cy="547044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BE7EE49-073B-94FF-2880-7E1EA83FBCD9}"/>
              </a:ext>
            </a:extLst>
          </p:cNvPr>
          <p:cNvCxnSpPr/>
          <p:nvPr/>
        </p:nvCxnSpPr>
        <p:spPr>
          <a:xfrm flipH="1">
            <a:off x="3608100" y="4526975"/>
            <a:ext cx="4971640" cy="0"/>
          </a:xfrm>
          <a:prstGeom prst="straightConnector1">
            <a:avLst/>
          </a:prstGeom>
          <a:ln w="19050">
            <a:solidFill>
              <a:srgbClr val="7889FB"/>
            </a:solidFill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AE3B126-08E6-F9A9-DD95-354C3D40B739}"/>
              </a:ext>
            </a:extLst>
          </p:cNvPr>
          <p:cNvSpPr txBox="1"/>
          <p:nvPr/>
        </p:nvSpPr>
        <p:spPr>
          <a:xfrm>
            <a:off x="3711155" y="4616809"/>
            <a:ext cx="478674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Exploratory Process </a:t>
            </a:r>
            <a:b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(experimentation, refinements, ML pipelines)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B5DCAA1-9803-E8DC-5534-DF26946E7762}"/>
              </a:ext>
            </a:extLst>
          </p:cNvPr>
          <p:cNvSpPr/>
          <p:nvPr/>
        </p:nvSpPr>
        <p:spPr>
          <a:xfrm>
            <a:off x="7872249" y="1392391"/>
            <a:ext cx="3756218" cy="707886"/>
          </a:xfrm>
          <a:prstGeom prst="rect">
            <a:avLst/>
          </a:prstGeom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Key observation: </a:t>
            </a:r>
            <a:r>
              <a:rPr lang="en-US" sz="2000" b="1" dirty="0" err="1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SotA</a:t>
            </a:r>
            <a:r>
              <a:rPr lang="en-US" sz="2000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data integration/cleaning based on ML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ounded Rectangular Callout 6">
            <a:extLst>
              <a:ext uri="{FF2B5EF4-FFF2-40B4-BE49-F238E27FC236}">
                <a16:creationId xmlns:a16="http://schemas.microsoft.com/office/drawing/2014/main" id="{05981CA4-1FE3-EED9-E0E1-84BA1D437DFC}"/>
              </a:ext>
            </a:extLst>
          </p:cNvPr>
          <p:cNvSpPr/>
          <p:nvPr/>
        </p:nvSpPr>
        <p:spPr>
          <a:xfrm>
            <a:off x="1548821" y="1389431"/>
            <a:ext cx="3886319" cy="1152092"/>
          </a:xfrm>
          <a:prstGeom prst="wedgeRoundRectCallout">
            <a:avLst>
              <a:gd name="adj1" fmla="val -1331"/>
              <a:gd name="adj2" fmla="val 877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Data extraction, schema alignment, entity resolution, data validation, data cleaning, outlier detection, missing value imputation, semantic type detection, data augmentation, feature selection, feature engineering, feature transformations </a:t>
            </a:r>
          </a:p>
        </p:txBody>
      </p:sp>
      <p:sp>
        <p:nvSpPr>
          <p:cNvPr id="29" name="Chevron 33">
            <a:extLst>
              <a:ext uri="{FF2B5EF4-FFF2-40B4-BE49-F238E27FC236}">
                <a16:creationId xmlns:a16="http://schemas.microsoft.com/office/drawing/2014/main" id="{E790E32A-5D29-3D76-E3AE-05096311CD20}"/>
              </a:ext>
            </a:extLst>
          </p:cNvPr>
          <p:cNvSpPr/>
          <p:nvPr/>
        </p:nvSpPr>
        <p:spPr>
          <a:xfrm>
            <a:off x="2450362" y="2992963"/>
            <a:ext cx="2670084" cy="984738"/>
          </a:xfrm>
          <a:prstGeom prst="chevron">
            <a:avLst>
              <a:gd name="adj" fmla="val 36735"/>
            </a:avLst>
          </a:prstGeom>
          <a:solidFill>
            <a:srgbClr val="7889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Integration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Cleaning </a:t>
            </a:r>
            <a:b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Data Preparation</a:t>
            </a:r>
          </a:p>
        </p:txBody>
      </p:sp>
    </p:spTree>
    <p:extLst>
      <p:ext uri="{BB962C8B-B14F-4D97-AF65-F5344CB8AC3E}">
        <p14:creationId xmlns:p14="http://schemas.microsoft.com/office/powerpoint/2010/main" val="301290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EF719F64-56DE-62D2-1323-675F6623E647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EFD82F-7FFE-D6CA-0AE0-3F6C7FA1D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Apache </a:t>
            </a:r>
            <a:r>
              <a:rPr lang="en-US" dirty="0" err="1"/>
              <a:t>SystemDS</a:t>
            </a:r>
            <a:r>
              <a:rPr lang="en-US" dirty="0"/>
              <a:t> </a:t>
            </a:r>
            <a:r>
              <a:rPr lang="en-US" sz="1800" b="0" dirty="0">
                <a:solidFill>
                  <a:srgbClr val="000000"/>
                </a:solidFill>
              </a:rPr>
              <a:t>[</a:t>
            </a:r>
            <a:r>
              <a:rPr lang="en-US" sz="1800" b="0" dirty="0">
                <a:hlinkClick r:id="rId2"/>
              </a:rPr>
              <a:t>https://github.com/apache/systemds</a:t>
            </a:r>
            <a:r>
              <a:rPr lang="en-US" sz="1800" b="0" dirty="0">
                <a:solidFill>
                  <a:srgbClr val="000000"/>
                </a:solidFill>
              </a:rPr>
              <a:t>]</a:t>
            </a:r>
            <a:r>
              <a:rPr lang="en-US" sz="2400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61117E-7545-FDBB-B143-975703A51E34}"/>
              </a:ext>
            </a:extLst>
          </p:cNvPr>
          <p:cNvSpPr txBox="1"/>
          <p:nvPr/>
        </p:nvSpPr>
        <p:spPr>
          <a:xfrm>
            <a:off x="561634" y="2612479"/>
            <a:ext cx="3655723" cy="203132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[SIGMOD’15,’17,’19,’21abc,’23abc,’24ab]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[PVLDB’14,’16ab,’18,’22]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[ICDE’11,’12,’15]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[EDBT’25][BTW’25ab]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[CIDR’17,’20]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[VLDBJ’18] [TODS’26]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[CIKM’22]</a:t>
            </a:r>
            <a:b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[DEBull’14]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[PPoPP’15]</a:t>
            </a:r>
          </a:p>
        </p:txBody>
      </p:sp>
      <p:cxnSp>
        <p:nvCxnSpPr>
          <p:cNvPr id="7" name="AutoShape 54">
            <a:extLst>
              <a:ext uri="{FF2B5EF4-FFF2-40B4-BE49-F238E27FC236}">
                <a16:creationId xmlns:a16="http://schemas.microsoft.com/office/drawing/2014/main" id="{FB8D9D0B-5AB8-D4FD-2D04-A544AA19F09E}"/>
              </a:ext>
            </a:extLst>
          </p:cNvPr>
          <p:cNvCxnSpPr>
            <a:cxnSpLocks noChangeShapeType="1"/>
            <a:endCxn id="15" idx="0"/>
          </p:cNvCxnSpPr>
          <p:nvPr/>
        </p:nvCxnSpPr>
        <p:spPr bwMode="auto">
          <a:xfrm rot="10800000" flipV="1">
            <a:off x="4063729" y="3485560"/>
            <a:ext cx="1266750" cy="420687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lg"/>
          </a:ln>
        </p:spPr>
      </p:cxnSp>
      <p:pic>
        <p:nvPicPr>
          <p:cNvPr id="8" name="Picture 6" descr="http://www.sas.com/content/dam/SAS/sv_se/image/logo2/hadoop_elephant.png">
            <a:extLst>
              <a:ext uri="{FF2B5EF4-FFF2-40B4-BE49-F238E27FC236}">
                <a16:creationId xmlns:a16="http://schemas.microsoft.com/office/drawing/2014/main" id="{11C74F9B-8550-19A9-3362-FC5F9019A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58857" y="4758047"/>
            <a:ext cx="1452562" cy="34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0" descr="http://www.nersc.gov/assets/ImageGallery/Computational-Systems/_resampled/resizedimage250247-Magellan1.jpg">
            <a:extLst>
              <a:ext uri="{FF2B5EF4-FFF2-40B4-BE49-F238E27FC236}">
                <a16:creationId xmlns:a16="http://schemas.microsoft.com/office/drawing/2014/main" id="{0FFA4B28-A382-6013-0796-1F2F06547D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25819" y="5213659"/>
            <a:ext cx="10890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0" descr="http://www.nersc.gov/assets/ImageGallery/Computational-Systems/_resampled/resizedimage250247-Magellan1.jpg">
            <a:extLst>
              <a:ext uri="{FF2B5EF4-FFF2-40B4-BE49-F238E27FC236}">
                <a16:creationId xmlns:a16="http://schemas.microsoft.com/office/drawing/2014/main" id="{D36FB64A-C656-75B8-4F71-701964046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65232" y="5213659"/>
            <a:ext cx="1089025" cy="107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 descr="Product image">
            <a:extLst>
              <a:ext uri="{FF2B5EF4-FFF2-40B4-BE49-F238E27FC236}">
                <a16:creationId xmlns:a16="http://schemas.microsoft.com/office/drawing/2014/main" id="{8CCC5F42-7E20-F61B-74FD-7F71C657A1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79158" y="5064355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 descr="http://upload.wikimedia.org/wikipedia/commons/thumb/a/a4/Java_logo_and_wordmark.svg/100px-Java_logo_and_wordmark.svg.png">
            <a:extLst>
              <a:ext uri="{FF2B5EF4-FFF2-40B4-BE49-F238E27FC236}">
                <a16:creationId xmlns:a16="http://schemas.microsoft.com/office/drawing/2014/main" id="{6D08AFAB-9F68-F711-2AF5-91671556F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909383" y="4848455"/>
            <a:ext cx="3079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Straight Arrow Connector 23">
            <a:extLst>
              <a:ext uri="{FF2B5EF4-FFF2-40B4-BE49-F238E27FC236}">
                <a16:creationId xmlns:a16="http://schemas.microsoft.com/office/drawing/2014/main" id="{5C4B5A51-B4A1-736F-A670-E9F1795E4C6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578219" y="3825570"/>
            <a:ext cx="914400" cy="914400"/>
          </a:xfrm>
          <a:prstGeom prst="straightConnector1">
            <a:avLst/>
          </a:prstGeom>
          <a:noFill/>
          <a:ln w="9525">
            <a:noFill/>
            <a:round/>
            <a:headEnd/>
            <a:tailEnd type="arrow" w="med" len="med"/>
          </a:ln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8B67F6A-2896-0509-D792-99FE70CB3AB4}"/>
              </a:ext>
            </a:extLst>
          </p:cNvPr>
          <p:cNvSpPr txBox="1"/>
          <p:nvPr/>
        </p:nvSpPr>
        <p:spPr>
          <a:xfrm>
            <a:off x="6487482" y="4023034"/>
            <a:ext cx="281940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Hadoop</a:t>
            </a:r>
            <a:r>
              <a:rPr lang="en-US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 or Spark Cluster </a:t>
            </a:r>
            <a:b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(scale-out)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C84B28-7A52-0386-F895-E5A46E9A64BE}"/>
              </a:ext>
            </a:extLst>
          </p:cNvPr>
          <p:cNvSpPr txBox="1"/>
          <p:nvPr/>
        </p:nvSpPr>
        <p:spPr>
          <a:xfrm>
            <a:off x="2693358" y="4034067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In-Memory Single Node </a:t>
            </a:r>
            <a:b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(scale-up)</a:t>
            </a:r>
          </a:p>
        </p:txBody>
      </p:sp>
      <p:sp>
        <p:nvSpPr>
          <p:cNvPr id="16" name="AutoShape 40">
            <a:extLst>
              <a:ext uri="{FF2B5EF4-FFF2-40B4-BE49-F238E27FC236}">
                <a16:creationId xmlns:a16="http://schemas.microsoft.com/office/drawing/2014/main" id="{518CB269-D735-1AAF-C0AA-2D03F7F80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391" y="3015026"/>
            <a:ext cx="2514600" cy="470535"/>
          </a:xfrm>
          <a:prstGeom prst="flowChartAlternateProcess">
            <a:avLst/>
          </a:prstGeom>
          <a:solidFill>
            <a:srgbClr val="7889F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>
                <a:solidFill>
                  <a:srgbClr val="FFFFFF"/>
                </a:solidFill>
                <a:ea typeface="ＭＳ Ｐゴシック" charset="0"/>
                <a:cs typeface="Calibri" panose="020F0502020204030204" pitchFamily="34" charset="0"/>
              </a:rPr>
              <a:t>Runtime</a:t>
            </a:r>
          </a:p>
        </p:txBody>
      </p:sp>
      <p:sp>
        <p:nvSpPr>
          <p:cNvPr id="17" name="AutoShape 40">
            <a:extLst>
              <a:ext uri="{FF2B5EF4-FFF2-40B4-BE49-F238E27FC236}">
                <a16:creationId xmlns:a16="http://schemas.microsoft.com/office/drawing/2014/main" id="{47C5C132-0A55-039C-6848-D69FF8E915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391" y="2468291"/>
            <a:ext cx="2514600" cy="470535"/>
          </a:xfrm>
          <a:prstGeom prst="flowChartAlternateProcess">
            <a:avLst/>
          </a:prstGeom>
          <a:solidFill>
            <a:srgbClr val="7889F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>
                <a:solidFill>
                  <a:srgbClr val="FFFFFF"/>
                </a:solidFill>
                <a:ea typeface="ＭＳ Ｐゴシック" charset="0"/>
                <a:cs typeface="Calibri" panose="020F0502020204030204" pitchFamily="34" charset="0"/>
              </a:rPr>
              <a:t>Compiler</a:t>
            </a:r>
          </a:p>
        </p:txBody>
      </p:sp>
      <p:sp>
        <p:nvSpPr>
          <p:cNvPr id="18" name="AutoShape 40">
            <a:extLst>
              <a:ext uri="{FF2B5EF4-FFF2-40B4-BE49-F238E27FC236}">
                <a16:creationId xmlns:a16="http://schemas.microsoft.com/office/drawing/2014/main" id="{4095102F-8229-3E46-7197-DEC13B8AD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391" y="1934891"/>
            <a:ext cx="2514600" cy="470535"/>
          </a:xfrm>
          <a:prstGeom prst="flowChartAlternateProcess">
            <a:avLst/>
          </a:prstGeom>
          <a:solidFill>
            <a:srgbClr val="7889FB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>
                <a:solidFill>
                  <a:srgbClr val="FFFFFF"/>
                </a:solidFill>
                <a:ea typeface="ＭＳ Ｐゴシック" charset="0"/>
                <a:cs typeface="Calibri" panose="020F0502020204030204" pitchFamily="34" charset="0"/>
              </a:rPr>
              <a:t>Language</a:t>
            </a:r>
          </a:p>
        </p:txBody>
      </p:sp>
      <p:cxnSp>
        <p:nvCxnSpPr>
          <p:cNvPr id="19" name="AutoShape 54">
            <a:extLst>
              <a:ext uri="{FF2B5EF4-FFF2-40B4-BE49-F238E27FC236}">
                <a16:creationId xmlns:a16="http://schemas.microsoft.com/office/drawing/2014/main" id="{03FB74F0-9DDB-BC02-B5AE-305954456AD0}"/>
              </a:ext>
            </a:extLst>
          </p:cNvPr>
          <p:cNvCxnSpPr>
            <a:cxnSpLocks noChangeShapeType="1"/>
            <a:endCxn id="14" idx="0"/>
          </p:cNvCxnSpPr>
          <p:nvPr/>
        </p:nvCxnSpPr>
        <p:spPr bwMode="auto">
          <a:xfrm>
            <a:off x="6290991" y="3502329"/>
            <a:ext cx="1277938" cy="403919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lg"/>
          </a:ln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F49F729-A165-26A3-4591-4E71563EF1AD}"/>
              </a:ext>
            </a:extLst>
          </p:cNvPr>
          <p:cNvSpPr txBox="1"/>
          <p:nvPr/>
        </p:nvSpPr>
        <p:spPr>
          <a:xfrm>
            <a:off x="4538391" y="1287429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DML Scripts</a:t>
            </a:r>
          </a:p>
        </p:txBody>
      </p:sp>
      <p:cxnSp>
        <p:nvCxnSpPr>
          <p:cNvPr id="21" name="AutoShape 54">
            <a:extLst>
              <a:ext uri="{FF2B5EF4-FFF2-40B4-BE49-F238E27FC236}">
                <a16:creationId xmlns:a16="http://schemas.microsoft.com/office/drawing/2014/main" id="{CD22D344-5A8B-777D-8908-A7DF0AD2367E}"/>
              </a:ext>
            </a:extLst>
          </p:cNvPr>
          <p:cNvCxnSpPr>
            <a:cxnSpLocks noChangeShapeType="1"/>
            <a:stCxn id="20" idx="2"/>
            <a:endCxn id="18" idx="0"/>
          </p:cNvCxnSpPr>
          <p:nvPr/>
        </p:nvCxnSpPr>
        <p:spPr bwMode="auto">
          <a:xfrm>
            <a:off x="5795691" y="1656761"/>
            <a:ext cx="0" cy="278130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lg"/>
          </a:ln>
        </p:spPr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4598A95-7A71-8448-4764-602EF0854895}"/>
              </a:ext>
            </a:extLst>
          </p:cNvPr>
          <p:cNvSpPr txBox="1"/>
          <p:nvPr/>
        </p:nvSpPr>
        <p:spPr>
          <a:xfrm>
            <a:off x="6026347" y="6342570"/>
            <a:ext cx="15787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since 2010/11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DEEE88-7ECD-3375-9F93-FFA72B4F9A1F}"/>
              </a:ext>
            </a:extLst>
          </p:cNvPr>
          <p:cNvSpPr txBox="1"/>
          <p:nvPr/>
        </p:nvSpPr>
        <p:spPr>
          <a:xfrm>
            <a:off x="3425247" y="6356580"/>
            <a:ext cx="1257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since 2012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519AF18-DBC6-0FFD-B2DC-1504027BF180}"/>
              </a:ext>
            </a:extLst>
          </p:cNvPr>
          <p:cNvSpPr txBox="1"/>
          <p:nvPr/>
        </p:nvSpPr>
        <p:spPr>
          <a:xfrm>
            <a:off x="8282298" y="6345547"/>
            <a:ext cx="1383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since 2015</a:t>
            </a:r>
          </a:p>
        </p:txBody>
      </p:sp>
      <p:sp>
        <p:nvSpPr>
          <p:cNvPr id="25" name="AutoShape 40">
            <a:extLst>
              <a:ext uri="{FF2B5EF4-FFF2-40B4-BE49-F238E27FC236}">
                <a16:creationId xmlns:a16="http://schemas.microsoft.com/office/drawing/2014/main" id="{1720BEF9-6D4C-A35F-9275-4B5BAE41F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149" y="1553623"/>
            <a:ext cx="3785765" cy="843597"/>
          </a:xfrm>
          <a:prstGeom prst="flowChartAlternateProcess">
            <a:avLst/>
          </a:prstGeom>
          <a:noFill/>
          <a:ln w="19050">
            <a:solidFill>
              <a:srgbClr val="7889FB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APIs:</a:t>
            </a:r>
            <a:r>
              <a:rPr lang="en-US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 Command line, JMLC, Python</a:t>
            </a:r>
            <a:br>
              <a:rPr lang="en-US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Spark </a:t>
            </a:r>
            <a:r>
              <a:rPr lang="en-US" kern="0" dirty="0" err="1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MLContext</a:t>
            </a:r>
            <a:r>
              <a:rPr lang="en-US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, Spark ML, </a:t>
            </a:r>
            <a:br>
              <a:rPr lang="en-US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kern="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(Scalable Algorithms + Primitives)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8E1B30A-DC40-B974-D9E6-3D5AC4F711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49076" y="1939563"/>
            <a:ext cx="1889230" cy="549451"/>
          </a:xfrm>
          <a:prstGeom prst="rect">
            <a:avLst/>
          </a:prstGeom>
        </p:spPr>
      </p:pic>
      <p:pic>
        <p:nvPicPr>
          <p:cNvPr id="27" name="Picture 2" descr="http://spark.apache.org/images/spark-logo-trademark.png">
            <a:extLst>
              <a:ext uri="{FF2B5EF4-FFF2-40B4-BE49-F238E27FC236}">
                <a16:creationId xmlns:a16="http://schemas.microsoft.com/office/drawing/2014/main" id="{C14EBBC1-5F49-6CE0-482D-66BAE1195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5374" y="4656853"/>
            <a:ext cx="876724" cy="46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6AC0752-9FD5-7D5B-A9E5-0153841368AD}"/>
              </a:ext>
            </a:extLst>
          </p:cNvPr>
          <p:cNvGrpSpPr/>
          <p:nvPr/>
        </p:nvGrpSpPr>
        <p:grpSpPr>
          <a:xfrm>
            <a:off x="1364732" y="4664585"/>
            <a:ext cx="1787917" cy="2027572"/>
            <a:chOff x="78982" y="4536767"/>
            <a:chExt cx="1787917" cy="20275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02CDD4-A796-401A-C20D-0B04F5011C2F}"/>
                </a:ext>
              </a:extLst>
            </p:cNvPr>
            <p:cNvSpPr txBox="1"/>
            <p:nvPr/>
          </p:nvSpPr>
          <p:spPr>
            <a:xfrm>
              <a:off x="78982" y="4536767"/>
              <a:ext cx="1787917" cy="754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0F0F0F"/>
                  </a:solidFill>
                  <a:ea typeface="ＭＳ Ｐゴシック" charset="0"/>
                  <a:cs typeface="Calibri" panose="020F0502020204030204" pitchFamily="34" charset="0"/>
                </a:rPr>
                <a:t>In-Progress:</a:t>
              </a:r>
              <a:endParaRPr lang="en-US" sz="16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endParaRPr>
            </a:p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endParaRPr lang="en-US" sz="7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endParaRPr>
            </a:p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F0F0F"/>
                  </a:solidFill>
                  <a:ea typeface="ＭＳ Ｐゴシック" charset="0"/>
                  <a:cs typeface="Calibri" panose="020F0502020204030204" pitchFamily="34" charset="0"/>
                </a:rPr>
                <a:t>GPU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3D6796D-B03F-E93D-585A-B0817888FE05}"/>
                </a:ext>
              </a:extLst>
            </p:cNvPr>
            <p:cNvSpPr txBox="1"/>
            <p:nvPr/>
          </p:nvSpPr>
          <p:spPr>
            <a:xfrm>
              <a:off x="177040" y="6225785"/>
              <a:ext cx="15787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000000"/>
                  </a:solidFill>
                  <a:ea typeface="ＭＳ Ｐゴシック" charset="0"/>
                  <a:cs typeface="Calibri" panose="020F0502020204030204" pitchFamily="34" charset="0"/>
                </a:rPr>
                <a:t>since 2014/16</a:t>
              </a:r>
            </a:p>
          </p:txBody>
        </p:sp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698E5D07-E60E-C046-5F1A-21FB286CA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4393" y="5369277"/>
              <a:ext cx="1032611" cy="641017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171C014-BEF5-EC95-B447-F6CF63DE84A8}"/>
              </a:ext>
            </a:extLst>
          </p:cNvPr>
          <p:cNvSpPr txBox="1"/>
          <p:nvPr/>
        </p:nvSpPr>
        <p:spPr>
          <a:xfrm>
            <a:off x="8418493" y="2436263"/>
            <a:ext cx="3211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07/2020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 Renamed to </a:t>
            </a:r>
            <a:r>
              <a:rPr lang="en-US" sz="1400" b="1" dirty="0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</a:rPr>
              <a:t>Apache </a:t>
            </a:r>
            <a:r>
              <a:rPr lang="en-US" sz="1400" b="1" dirty="0" err="1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</a:rPr>
              <a:t>SystemDS</a:t>
            </a:r>
            <a:br>
              <a:rPr lang="en-US" sz="1400" b="1" dirty="0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05/2017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 Apache Top-Level Project</a:t>
            </a:r>
            <a:b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11/2015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 Apache Incubator Project</a:t>
            </a:r>
            <a:endParaRPr lang="en-US" sz="1400" b="1" dirty="0">
              <a:solidFill>
                <a:srgbClr val="0F0F0F"/>
              </a:solidFill>
              <a:ea typeface="ＭＳ Ｐゴシック" charset="0"/>
              <a:cs typeface="Calibri" panose="020F050202020403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08/2015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 Open Source Release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96D4B91-E90E-A943-8760-52DD53FE0D9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6596" b="15089"/>
          <a:stretch/>
        </p:blipFill>
        <p:spPr>
          <a:xfrm>
            <a:off x="7434003" y="412282"/>
            <a:ext cx="2757364" cy="103238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1241B520-6EF5-D706-21DE-89DA7F5686B4}"/>
              </a:ext>
            </a:extLst>
          </p:cNvPr>
          <p:cNvSpPr txBox="1"/>
          <p:nvPr/>
        </p:nvSpPr>
        <p:spPr>
          <a:xfrm>
            <a:off x="5143948" y="3482665"/>
            <a:ext cx="1387932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</a:rPr>
              <a:t>Write Once, Run Anywhere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E620678A-D305-FA0A-61E5-D7456213A7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04799" y="5172644"/>
            <a:ext cx="245233" cy="275887"/>
          </a:xfrm>
          <a:prstGeom prst="rect">
            <a:avLst/>
          </a:prstGeom>
        </p:spPr>
      </p:pic>
      <p:cxnSp>
        <p:nvCxnSpPr>
          <p:cNvPr id="36" name="AutoShape 54">
            <a:extLst>
              <a:ext uri="{FF2B5EF4-FFF2-40B4-BE49-F238E27FC236}">
                <a16:creationId xmlns:a16="http://schemas.microsoft.com/office/drawing/2014/main" id="{DD01FC42-5F62-A7BE-9988-CE773049F1EA}"/>
              </a:ext>
            </a:extLst>
          </p:cNvPr>
          <p:cNvCxnSpPr>
            <a:cxnSpLocks noChangeShapeType="1"/>
            <a:endCxn id="37" idx="0"/>
          </p:cNvCxnSpPr>
          <p:nvPr/>
        </p:nvCxnSpPr>
        <p:spPr bwMode="auto">
          <a:xfrm>
            <a:off x="6936660" y="3502329"/>
            <a:ext cx="3778308" cy="517462"/>
          </a:xfrm>
          <a:prstGeom prst="straightConnector1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lg"/>
          </a:ln>
        </p:spPr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0156C632-D19F-1991-4CA7-FE737F4BFBF8}"/>
              </a:ext>
            </a:extLst>
          </p:cNvPr>
          <p:cNvSpPr txBox="1"/>
          <p:nvPr/>
        </p:nvSpPr>
        <p:spPr>
          <a:xfrm>
            <a:off x="9991569" y="4019791"/>
            <a:ext cx="1446797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Federated </a:t>
            </a:r>
            <a:b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(LA progs, PS)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235542F-85B2-A828-D6DC-67F0C2C846A8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5" t="10125" r="25398" b="6951"/>
          <a:stretch/>
        </p:blipFill>
        <p:spPr>
          <a:xfrm>
            <a:off x="10349976" y="4739970"/>
            <a:ext cx="730293" cy="49438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BFBB7EF-A2BD-07EF-A770-E674B12CBA5F}"/>
              </a:ext>
            </a:extLst>
          </p:cNvPr>
          <p:cNvSpPr txBox="1"/>
          <p:nvPr/>
        </p:nvSpPr>
        <p:spPr>
          <a:xfrm>
            <a:off x="10023452" y="5268408"/>
            <a:ext cx="1383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since 2019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A3B681-5785-785E-BB50-8D8A5DB8A8CB}"/>
              </a:ext>
            </a:extLst>
          </p:cNvPr>
          <p:cNvSpPr txBox="1"/>
          <p:nvPr/>
        </p:nvSpPr>
        <p:spPr>
          <a:xfrm>
            <a:off x="77998" y="5050076"/>
            <a:ext cx="1427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Others: </a:t>
            </a:r>
            <a:r>
              <a:rPr lang="en-US" dirty="0">
                <a:solidFill>
                  <a:srgbClr val="000000"/>
                </a:solidFill>
              </a:rPr>
              <a:t>Netezza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Apache </a:t>
            </a:r>
            <a:r>
              <a:rPr lang="en-US" dirty="0" err="1">
                <a:solidFill>
                  <a:srgbClr val="000000"/>
                </a:solidFill>
              </a:rPr>
              <a:t>Flink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845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0"/>
      <p:bldP spid="37" grpId="0"/>
      <p:bldP spid="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C400783-B882-189F-456C-288396FD5B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Example: </a:t>
            </a:r>
            <a:br>
              <a:rPr lang="en-US" dirty="0"/>
            </a:br>
            <a:r>
              <a:rPr lang="en-US" b="0" dirty="0"/>
              <a:t>Stepwise </a:t>
            </a:r>
            <a:br>
              <a:rPr lang="en-US" b="0" dirty="0"/>
            </a:br>
            <a:r>
              <a:rPr lang="en-US" b="0" dirty="0"/>
              <a:t>Linear </a:t>
            </a:r>
            <a:br>
              <a:rPr lang="en-US" b="0" dirty="0"/>
            </a:br>
            <a:r>
              <a:rPr lang="en-US" b="0" dirty="0"/>
              <a:t>Regression</a:t>
            </a:r>
            <a:endParaRPr lang="en-DE" b="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AA942-028E-C124-3785-10A2E5258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Language Abstractions and APIs</a:t>
            </a:r>
          </a:p>
        </p:txBody>
      </p:sp>
      <p:sp>
        <p:nvSpPr>
          <p:cNvPr id="38" name="Folded Corner 4">
            <a:extLst>
              <a:ext uri="{FF2B5EF4-FFF2-40B4-BE49-F238E27FC236}">
                <a16:creationId xmlns:a16="http://schemas.microsoft.com/office/drawing/2014/main" id="{F948DD0B-118E-F997-519D-E5256A8D2A42}"/>
              </a:ext>
            </a:extLst>
          </p:cNvPr>
          <p:cNvSpPr/>
          <p:nvPr/>
        </p:nvSpPr>
        <p:spPr>
          <a:xfrm>
            <a:off x="2184470" y="1614142"/>
            <a:ext cx="2202427" cy="1084285"/>
          </a:xfrm>
          <a:prstGeom prst="foldedCorner">
            <a:avLst>
              <a:gd name="adj" fmla="val 14853"/>
            </a:avLst>
          </a:prstGeom>
          <a:solidFill>
            <a:srgbClr val="FFFFFF"/>
          </a:solidFill>
          <a:ln w="19050" cap="flat" cmpd="sng" algn="ctr">
            <a:solidFill>
              <a:srgbClr val="0F0F0F"/>
            </a:solidFill>
            <a:prstDash val="solid"/>
            <a:miter lim="800000"/>
          </a:ln>
          <a:effectLst/>
        </p:spPr>
        <p:txBody>
          <a:bodyPr tIns="182880"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X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read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(‘features.csv’)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Y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read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(‘labels.csv’)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[B,S] = </a:t>
            </a:r>
            <a:r>
              <a:rPr lang="en-US" sz="1200" b="1" kern="0" dirty="0" err="1">
                <a:solidFill>
                  <a:srgbClr val="C00000"/>
                </a:solidFill>
                <a:latin typeface="Consolas" panose="020B0609020204030204" pitchFamily="49" charset="0"/>
              </a:rPr>
              <a:t>steplm</a:t>
            </a:r>
            <a:r>
              <a:rPr lang="en-US" sz="1200" kern="0" dirty="0">
                <a:solidFill>
                  <a:srgbClr val="C00000"/>
                </a:solidFill>
                <a:latin typeface="Consolas" panose="020B0609020204030204" pitchFamily="49" charset="0"/>
              </a:rPr>
              <a:t>(X, Y,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C00000"/>
                </a:solidFill>
                <a:latin typeface="Consolas" panose="020B0609020204030204" pitchFamily="49" charset="0"/>
              </a:rPr>
              <a:t>  </a:t>
            </a:r>
            <a:r>
              <a:rPr lang="en-US" sz="1200" kern="0" dirty="0" err="1">
                <a:solidFill>
                  <a:srgbClr val="C00000"/>
                </a:solidFill>
                <a:latin typeface="Consolas" panose="020B0609020204030204" pitchFamily="49" charset="0"/>
              </a:rPr>
              <a:t>icpt</a:t>
            </a:r>
            <a:r>
              <a:rPr lang="en-US" sz="1200" kern="0" dirty="0">
                <a:solidFill>
                  <a:srgbClr val="C00000"/>
                </a:solidFill>
                <a:latin typeface="Consolas" panose="020B0609020204030204" pitchFamily="49" charset="0"/>
              </a:rPr>
              <a:t>=0, </a:t>
            </a:r>
            <a:r>
              <a:rPr lang="en-US" sz="1200" kern="0" dirty="0" err="1">
                <a:solidFill>
                  <a:srgbClr val="C00000"/>
                </a:solidFill>
                <a:latin typeface="Consolas" panose="020B0609020204030204" pitchFamily="49" charset="0"/>
              </a:rPr>
              <a:t>reg</a:t>
            </a:r>
            <a:r>
              <a:rPr lang="en-US" sz="1200" kern="0" dirty="0">
                <a:solidFill>
                  <a:srgbClr val="C00000"/>
                </a:solidFill>
                <a:latin typeface="Consolas" panose="020B0609020204030204" pitchFamily="49" charset="0"/>
              </a:rPr>
              <a:t>=0.001)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write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(B, ‘model.txt’)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277F273-4C85-029A-69F4-8638447C8616}"/>
              </a:ext>
            </a:extLst>
          </p:cNvPr>
          <p:cNvSpPr txBox="1"/>
          <p:nvPr/>
        </p:nvSpPr>
        <p:spPr>
          <a:xfrm>
            <a:off x="2223799" y="1243253"/>
            <a:ext cx="122903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</a:rPr>
              <a:t>User Script</a:t>
            </a:r>
          </a:p>
        </p:txBody>
      </p:sp>
      <p:sp>
        <p:nvSpPr>
          <p:cNvPr id="40" name="Folded Corner 6">
            <a:extLst>
              <a:ext uri="{FF2B5EF4-FFF2-40B4-BE49-F238E27FC236}">
                <a16:creationId xmlns:a16="http://schemas.microsoft.com/office/drawing/2014/main" id="{08BC3FD2-F57B-026F-6B83-163D565F6DBF}"/>
              </a:ext>
            </a:extLst>
          </p:cNvPr>
          <p:cNvSpPr/>
          <p:nvPr/>
        </p:nvSpPr>
        <p:spPr>
          <a:xfrm>
            <a:off x="4844104" y="1619055"/>
            <a:ext cx="2748110" cy="2003603"/>
          </a:xfrm>
          <a:prstGeom prst="foldedCorner">
            <a:avLst>
              <a:gd name="adj" fmla="val 9888"/>
            </a:avLst>
          </a:prstGeom>
          <a:solidFill>
            <a:srgbClr val="FFFFFF"/>
          </a:solidFill>
          <a:ln w="19050" cap="flat" cmpd="sng" algn="ctr">
            <a:solidFill>
              <a:srgbClr val="0F0F0F"/>
            </a:solidFill>
            <a:prstDash val="solid"/>
            <a:miter lim="800000"/>
          </a:ln>
          <a:effectLst/>
        </p:spPr>
        <p:txBody>
          <a:bodyPr tIns="182880"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 err="1">
                <a:solidFill>
                  <a:srgbClr val="C00000"/>
                </a:solidFill>
                <a:latin typeface="Consolas" panose="020B0609020204030204" pitchFamily="49" charset="0"/>
              </a:rPr>
              <a:t>m_steplm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  while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 continue 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parfor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in 1:n 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      if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 !fixed[1,i] 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    Xi = </a:t>
            </a:r>
            <a:r>
              <a:rPr lang="en-US" sz="1200" b="1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cbind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Xg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, X[,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])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    B[,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200" b="1" kern="0" dirty="0">
                <a:solidFill>
                  <a:srgbClr val="C00000"/>
                </a:solidFill>
                <a:latin typeface="Consolas" panose="020B0609020204030204" pitchFamily="49" charset="0"/>
              </a:rPr>
              <a:t>lm</a:t>
            </a:r>
            <a:r>
              <a:rPr lang="en-US" sz="1200" kern="0" dirty="0">
                <a:solidFill>
                  <a:srgbClr val="C00000"/>
                </a:solidFill>
                <a:latin typeface="Consolas" panose="020B0609020204030204" pitchFamily="49" charset="0"/>
              </a:rPr>
              <a:t>(Xi, y, ...)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F0F0F"/>
                </a:solidFill>
                <a:latin typeface="Consolas" panose="020B0609020204030204" pitchFamily="49" charset="0"/>
              </a:rPr>
              <a:t>   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} }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# add best to 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Xg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b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# (AIC)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} }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6867A0-EE6D-93CC-CB15-88F1E8DFB1CD}"/>
              </a:ext>
            </a:extLst>
          </p:cNvPr>
          <p:cNvCxnSpPr/>
          <p:nvPr/>
        </p:nvCxnSpPr>
        <p:spPr>
          <a:xfrm>
            <a:off x="4632713" y="1380404"/>
            <a:ext cx="0" cy="4095493"/>
          </a:xfrm>
          <a:prstGeom prst="line">
            <a:avLst/>
          </a:prstGeom>
          <a:noFill/>
          <a:ln w="19050" cap="flat" cmpd="sng" algn="ctr">
            <a:solidFill>
              <a:srgbClr val="0F0F0F"/>
            </a:solidFill>
            <a:prstDash val="dash"/>
            <a:miter lim="800000"/>
            <a:tailEnd type="none"/>
          </a:ln>
          <a:effectLst/>
        </p:spPr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318E8128-6E44-AE0E-20EE-CF676F21C569}"/>
              </a:ext>
            </a:extLst>
          </p:cNvPr>
          <p:cNvSpPr txBox="1"/>
          <p:nvPr/>
        </p:nvSpPr>
        <p:spPr>
          <a:xfrm>
            <a:off x="4922757" y="1248167"/>
            <a:ext cx="1878852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</a:rPr>
              <a:t>Built-in Functions</a:t>
            </a:r>
          </a:p>
        </p:txBody>
      </p:sp>
      <p:sp>
        <p:nvSpPr>
          <p:cNvPr id="43" name="Folded Corner 13">
            <a:extLst>
              <a:ext uri="{FF2B5EF4-FFF2-40B4-BE49-F238E27FC236}">
                <a16:creationId xmlns:a16="http://schemas.microsoft.com/office/drawing/2014/main" id="{EDDC1063-A979-91DC-7209-44D94DFC3C20}"/>
              </a:ext>
            </a:extLst>
          </p:cNvPr>
          <p:cNvSpPr/>
          <p:nvPr/>
        </p:nvSpPr>
        <p:spPr>
          <a:xfrm>
            <a:off x="7105514" y="2995927"/>
            <a:ext cx="2202427" cy="1242887"/>
          </a:xfrm>
          <a:prstGeom prst="foldedCorner">
            <a:avLst>
              <a:gd name="adj" fmla="val 14853"/>
            </a:avLst>
          </a:prstGeom>
          <a:solidFill>
            <a:srgbClr val="FFFFFF"/>
          </a:solidFill>
          <a:ln w="19050" cap="flat" cmpd="sng" algn="ctr">
            <a:solidFill>
              <a:srgbClr val="0F0F0F"/>
            </a:solidFill>
            <a:prstDash val="solid"/>
            <a:miter lim="800000"/>
          </a:ln>
          <a:effectLst/>
        </p:spPr>
        <p:txBody>
          <a:bodyPr tIns="182880"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 err="1">
                <a:solidFill>
                  <a:schemeClr val="accent1"/>
                </a:solidFill>
                <a:latin typeface="Consolas" panose="020B0609020204030204" pitchFamily="49" charset="0"/>
              </a:rPr>
              <a:t>m_lm</a:t>
            </a:r>
            <a:r>
              <a:rPr lang="en-US" sz="1200" kern="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  if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b="1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ncol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(X) &gt; 1024 )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B = </a:t>
            </a:r>
            <a:r>
              <a:rPr lang="en-US" sz="1200" b="1" kern="0" dirty="0" err="1">
                <a:solidFill>
                  <a:schemeClr val="accent1"/>
                </a:solidFill>
                <a:latin typeface="Consolas" panose="020B0609020204030204" pitchFamily="49" charset="0"/>
              </a:rPr>
              <a:t>lmCG</a:t>
            </a:r>
            <a:r>
              <a:rPr lang="en-US" sz="1200" kern="0" dirty="0">
                <a:solidFill>
                  <a:schemeClr val="accent1"/>
                </a:solidFill>
                <a:latin typeface="Consolas" panose="020B0609020204030204" pitchFamily="49" charset="0"/>
              </a:rPr>
              <a:t>(X, y, ...)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kern="0" dirty="0">
                <a:solidFill>
                  <a:srgbClr val="0F0F0F"/>
                </a:solidFill>
                <a:latin typeface="Consolas" panose="020B0609020204030204" pitchFamily="49" charset="0"/>
              </a:rPr>
              <a:t> 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else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B =</a:t>
            </a:r>
            <a:r>
              <a:rPr lang="en-US" sz="1200" kern="0" dirty="0">
                <a:solidFill>
                  <a:srgbClr val="0F0F0F"/>
                </a:solidFill>
                <a:latin typeface="Consolas" panose="020B0609020204030204" pitchFamily="49" charset="0"/>
              </a:rPr>
              <a:t> </a:t>
            </a:r>
            <a:r>
              <a:rPr lang="en-US" sz="1200" b="1" kern="0" dirty="0" err="1">
                <a:solidFill>
                  <a:schemeClr val="accent1"/>
                </a:solidFill>
                <a:latin typeface="Consolas" panose="020B0609020204030204" pitchFamily="49" charset="0"/>
              </a:rPr>
              <a:t>lmDS</a:t>
            </a:r>
            <a:r>
              <a:rPr lang="en-US" sz="1200" kern="0" dirty="0">
                <a:solidFill>
                  <a:schemeClr val="accent1"/>
                </a:solidFill>
                <a:latin typeface="Consolas" panose="020B0609020204030204" pitchFamily="49" charset="0"/>
              </a:rPr>
              <a:t>(X, y, ...)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4" name="Folded Corner 14">
            <a:extLst>
              <a:ext uri="{FF2B5EF4-FFF2-40B4-BE49-F238E27FC236}">
                <a16:creationId xmlns:a16="http://schemas.microsoft.com/office/drawing/2014/main" id="{894F8EDA-8079-EBBE-BF2B-00740FFF1525}"/>
              </a:ext>
            </a:extLst>
          </p:cNvPr>
          <p:cNvSpPr/>
          <p:nvPr/>
        </p:nvSpPr>
        <p:spPr>
          <a:xfrm>
            <a:off x="7975671" y="1604659"/>
            <a:ext cx="2576056" cy="1263446"/>
          </a:xfrm>
          <a:prstGeom prst="foldedCorner">
            <a:avLst>
              <a:gd name="adj" fmla="val 14853"/>
            </a:avLst>
          </a:prstGeom>
          <a:solidFill>
            <a:srgbClr val="FFFFFF"/>
          </a:solidFill>
          <a:ln w="19050" cap="flat" cmpd="sng" algn="ctr">
            <a:solidFill>
              <a:srgbClr val="0F0F0F"/>
            </a:solidFill>
            <a:prstDash val="solid"/>
            <a:miter lim="800000"/>
          </a:ln>
          <a:effectLst/>
        </p:spPr>
        <p:txBody>
          <a:bodyPr tIns="182880"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 err="1">
                <a:solidFill>
                  <a:schemeClr val="accent1"/>
                </a:solidFill>
                <a:latin typeface="Consolas" panose="020B0609020204030204" pitchFamily="49" charset="0"/>
              </a:rPr>
              <a:t>m_lmCG</a:t>
            </a:r>
            <a:r>
              <a:rPr lang="en-US" sz="1200" kern="0" dirty="0">
                <a:solidFill>
                  <a:srgbClr val="0F0F0F"/>
                </a:solidFill>
                <a:latin typeface="Consolas" panose="020B0609020204030204" pitchFamily="49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while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&lt;maxi&amp;nr2&gt;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tgt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q = (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t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(X) %*% (X %*% p))</a:t>
            </a:r>
            <a:b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  + lambda * p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  beta = ... }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45" name="Folded Corner 15">
            <a:extLst>
              <a:ext uri="{FF2B5EF4-FFF2-40B4-BE49-F238E27FC236}">
                <a16:creationId xmlns:a16="http://schemas.microsoft.com/office/drawing/2014/main" id="{FA1A915A-9A82-5846-71B7-441B4A1405B9}"/>
              </a:ext>
            </a:extLst>
          </p:cNvPr>
          <p:cNvSpPr/>
          <p:nvPr/>
        </p:nvSpPr>
        <p:spPr>
          <a:xfrm>
            <a:off x="7970755" y="4382281"/>
            <a:ext cx="2576056" cy="1084285"/>
          </a:xfrm>
          <a:prstGeom prst="foldedCorner">
            <a:avLst>
              <a:gd name="adj" fmla="val 14853"/>
            </a:avLst>
          </a:prstGeom>
          <a:solidFill>
            <a:srgbClr val="FFFFFF"/>
          </a:solidFill>
          <a:ln w="19050" cap="flat" cmpd="sng" algn="ctr">
            <a:solidFill>
              <a:srgbClr val="0F0F0F"/>
            </a:solidFill>
            <a:prstDash val="solid"/>
            <a:miter lim="800000"/>
          </a:ln>
          <a:effectLst/>
        </p:spPr>
        <p:txBody>
          <a:bodyPr tIns="182880" rtlCol="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 err="1">
                <a:solidFill>
                  <a:schemeClr val="accent1"/>
                </a:solidFill>
                <a:latin typeface="Consolas" panose="020B0609020204030204" pitchFamily="49" charset="0"/>
              </a:rPr>
              <a:t>m_lmDS</a:t>
            </a:r>
            <a:r>
              <a:rPr lang="en-US" sz="1200" kern="0" dirty="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l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matrix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reg,</a:t>
            </a:r>
            <a:r>
              <a:rPr lang="en-US" sz="1200" b="1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ncol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(X),1)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A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t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(X) %*% X + </a:t>
            </a:r>
            <a:r>
              <a:rPr lang="en-US" sz="1200" b="1" kern="0" dirty="0" err="1">
                <a:solidFill>
                  <a:srgbClr val="000000"/>
                </a:solidFill>
                <a:latin typeface="Consolas" panose="020B0609020204030204" pitchFamily="49" charset="0"/>
              </a:rPr>
              <a:t>diag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(l)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b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t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(X) %*% y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  beta = </a:t>
            </a:r>
            <a:r>
              <a:rPr lang="en-US" sz="1200" b="1" kern="0" dirty="0">
                <a:solidFill>
                  <a:srgbClr val="000000"/>
                </a:solidFill>
                <a:latin typeface="Consolas" panose="020B0609020204030204" pitchFamily="49" charset="0"/>
              </a:rPr>
              <a:t>solve</a:t>
            </a:r>
            <a:r>
              <a:rPr lang="en-US" sz="1200" kern="0" dirty="0">
                <a:solidFill>
                  <a:srgbClr val="000000"/>
                </a:solidFill>
                <a:latin typeface="Consolas" panose="020B0609020204030204" pitchFamily="49" charset="0"/>
              </a:rPr>
              <a:t>(A, b) ...}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C66B112-2E03-A2D5-CF93-052FFA977885}"/>
              </a:ext>
            </a:extLst>
          </p:cNvPr>
          <p:cNvSpPr txBox="1"/>
          <p:nvPr/>
        </p:nvSpPr>
        <p:spPr>
          <a:xfrm>
            <a:off x="9303026" y="3131045"/>
            <a:ext cx="1101213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chemeClr val="tx1">
                    <a:lumMod val="50000"/>
                  </a:schemeClr>
                </a:solidFill>
                <a:ea typeface="ＭＳ Ｐゴシック" charset="0"/>
                <a:cs typeface="Calibri" panose="020F0502020204030204" pitchFamily="34" charset="0"/>
              </a:rPr>
              <a:t>Linear Algebra Programs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3A8267C-1743-FA02-DBFF-F7E767C2195C}"/>
              </a:ext>
            </a:extLst>
          </p:cNvPr>
          <p:cNvSpPr txBox="1"/>
          <p:nvPr/>
        </p:nvSpPr>
        <p:spPr>
          <a:xfrm>
            <a:off x="6781044" y="4306004"/>
            <a:ext cx="110121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ML Algorithms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0AAA902-8C63-C064-FBA5-87ACADDEC049}"/>
              </a:ext>
            </a:extLst>
          </p:cNvPr>
          <p:cNvSpPr txBox="1"/>
          <p:nvPr/>
        </p:nvSpPr>
        <p:spPr>
          <a:xfrm>
            <a:off x="4849002" y="3632491"/>
            <a:ext cx="110121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Feature Selection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40F2F30-8D4C-37F9-7FD8-B49E7389A24C}"/>
              </a:ext>
            </a:extLst>
          </p:cNvPr>
          <p:cNvCxnSpPr>
            <a:cxnSpLocks/>
          </p:cNvCxnSpPr>
          <p:nvPr/>
        </p:nvCxnSpPr>
        <p:spPr>
          <a:xfrm flipV="1">
            <a:off x="4052601" y="1768160"/>
            <a:ext cx="791503" cy="487815"/>
          </a:xfrm>
          <a:prstGeom prst="straightConnector1">
            <a:avLst/>
          </a:prstGeom>
          <a:noFill/>
          <a:ln w="19050" cap="flat" cmpd="sng" algn="ctr">
            <a:solidFill>
              <a:srgbClr val="7889FB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4E09990F-2E3E-1ABF-AF41-FC2B5438E8CE}"/>
              </a:ext>
            </a:extLst>
          </p:cNvPr>
          <p:cNvCxnSpPr>
            <a:cxnSpLocks/>
          </p:cNvCxnSpPr>
          <p:nvPr/>
        </p:nvCxnSpPr>
        <p:spPr>
          <a:xfrm>
            <a:off x="6530324" y="2852461"/>
            <a:ext cx="553109" cy="142567"/>
          </a:xfrm>
          <a:prstGeom prst="straightConnector1">
            <a:avLst/>
          </a:prstGeom>
          <a:noFill/>
          <a:ln w="19050" cap="flat" cmpd="sng" algn="ctr">
            <a:solidFill>
              <a:srgbClr val="7889FB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2B6825C-98EB-B541-EC1B-CB6CE8E1E3B8}"/>
              </a:ext>
            </a:extLst>
          </p:cNvPr>
          <p:cNvCxnSpPr>
            <a:cxnSpLocks/>
            <a:endCxn id="44" idx="2"/>
          </p:cNvCxnSpPr>
          <p:nvPr/>
        </p:nvCxnSpPr>
        <p:spPr>
          <a:xfrm flipV="1">
            <a:off x="8516446" y="2868105"/>
            <a:ext cx="747253" cy="648242"/>
          </a:xfrm>
          <a:prstGeom prst="straightConnector1">
            <a:avLst/>
          </a:prstGeom>
          <a:noFill/>
          <a:ln w="19050" cap="flat" cmpd="sng" algn="ctr">
            <a:solidFill>
              <a:srgbClr val="7889FB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32DF187-D430-4F62-0065-894CCE603C90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8516446" y="3955657"/>
            <a:ext cx="742337" cy="426624"/>
          </a:xfrm>
          <a:prstGeom prst="straightConnector1">
            <a:avLst/>
          </a:prstGeom>
          <a:noFill/>
          <a:ln w="19050" cap="flat" cmpd="sng" algn="ctr">
            <a:solidFill>
              <a:srgbClr val="7889FB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D5C777E2-7313-2EBC-193C-BE3DF76BE32E}"/>
              </a:ext>
            </a:extLst>
          </p:cNvPr>
          <p:cNvSpPr txBox="1"/>
          <p:nvPr/>
        </p:nvSpPr>
        <p:spPr>
          <a:xfrm>
            <a:off x="2105813" y="4306004"/>
            <a:ext cx="2342539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</a:rPr>
              <a:t>Facilitates optimization across data science lifecycle tasks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9B2DB1B-2EF6-C302-B430-07CC0ABB11C1}"/>
              </a:ext>
            </a:extLst>
          </p:cNvPr>
          <p:cNvSpPr txBox="1"/>
          <p:nvPr/>
        </p:nvSpPr>
        <p:spPr>
          <a:xfrm>
            <a:off x="6662647" y="737710"/>
            <a:ext cx="4095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Data Independence + </a:t>
            </a:r>
            <a:r>
              <a:rPr lang="en-US" dirty="0" err="1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Impl</a:t>
            </a: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-Agnostic Ops</a:t>
            </a:r>
            <a:b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  <a:sym typeface="Wingdings" panose="05000000000000000000" pitchFamily="2" charset="2"/>
              </a:rPr>
              <a:t> “</a:t>
            </a:r>
            <a:r>
              <a:rPr lang="en-US" b="1" dirty="0">
                <a:solidFill>
                  <a:srgbClr val="C00000"/>
                </a:solidFill>
                <a:ea typeface="ＭＳ Ｐゴシック" charset="0"/>
                <a:cs typeface="Calibri" panose="020F0502020204030204" pitchFamily="34" charset="0"/>
              </a:rPr>
              <a:t>Separation of Concerns” </a:t>
            </a:r>
          </a:p>
        </p:txBody>
      </p:sp>
    </p:spTree>
    <p:extLst>
      <p:ext uri="{BB962C8B-B14F-4D97-AF65-F5344CB8AC3E}">
        <p14:creationId xmlns:p14="http://schemas.microsoft.com/office/powerpoint/2010/main" val="1865076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0" grpId="0" animBg="1"/>
      <p:bldP spid="43" grpId="0" animBg="1"/>
      <p:bldP spid="47" grpId="0"/>
      <p:bldP spid="48" grpId="0"/>
      <p:bldP spid="53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1F1DF-49D4-A8A9-9649-5BDE3AC6F1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Basic HOP and LOP DAG Compilation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BCB90B-ADA5-9505-6FF7-1C4BED4397F9}"/>
              </a:ext>
            </a:extLst>
          </p:cNvPr>
          <p:cNvSpPr txBox="1"/>
          <p:nvPr/>
        </p:nvSpPr>
        <p:spPr>
          <a:xfrm>
            <a:off x="594424" y="1030442"/>
            <a:ext cx="3434760" cy="33393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err="1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LinregDS</a:t>
            </a:r>
            <a: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 (Direct Solve)</a:t>
            </a:r>
            <a:endParaRPr lang="en-US" dirty="0">
              <a:solidFill>
                <a:srgbClr val="0F0F0F"/>
              </a:solidFill>
              <a:ea typeface="ＭＳ Ｐゴシック" charset="0"/>
              <a:cs typeface="Calibri" panose="020F0502020204030204" pitchFamily="34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z="700" dirty="0">
              <a:solidFill>
                <a:srgbClr val="0F0F0F"/>
              </a:solidFill>
              <a:latin typeface="Consolas" panose="020B0609020204030204" pitchFamily="49" charset="0"/>
              <a:ea typeface="ＭＳ Ｐゴシック" charset="0"/>
              <a:cs typeface="Courier New" pitchFamily="49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X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read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$1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);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y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read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$2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);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intercept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$3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;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lambda = 0.001;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...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z="300" b="1" dirty="0">
              <a:solidFill>
                <a:srgbClr val="0F0F0F"/>
              </a:solidFill>
              <a:latin typeface="Consolas" panose="020B0609020204030204" pitchFamily="49" charset="0"/>
              <a:ea typeface="ＭＳ Ｐゴシック" charset="0"/>
              <a:cs typeface="Courier New" pitchFamily="49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if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 intercept == 1 ) {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  ones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matrix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(1, </a:t>
            </a:r>
            <a:r>
              <a:rPr lang="en-US" sz="1200" b="1" dirty="0" err="1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nrow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(X), 1);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  X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append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(X, ones);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}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sz="300" dirty="0">
              <a:solidFill>
                <a:srgbClr val="0F0F0F"/>
              </a:solidFill>
              <a:latin typeface="Consolas" panose="020B0609020204030204" pitchFamily="49" charset="0"/>
              <a:ea typeface="ＭＳ Ｐゴシック" charset="0"/>
              <a:cs typeface="Courier New" pitchFamily="49" charset="0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I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matrix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(1, </a:t>
            </a:r>
            <a:r>
              <a:rPr lang="en-US" sz="1200" b="1" dirty="0" err="1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ncol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(X), 1);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A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t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(X) %*% X + </a:t>
            </a:r>
            <a:r>
              <a:rPr lang="en-US" sz="1200" b="1" dirty="0" err="1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diag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(I)*lambda;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b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t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(X) %*% y;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beta =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solve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(A, b);</a:t>
            </a:r>
            <a:b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</a:b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...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write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(beta, </a:t>
            </a:r>
            <a:r>
              <a:rPr lang="en-US" sz="12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$4</a:t>
            </a:r>
            <a:r>
              <a:rPr lang="en-US" sz="12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cs typeface="Courier New" pitchFamily="49" charset="0"/>
              </a:rPr>
              <a:t>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46A2A4-C25F-1568-7D5C-3BADB5648F01}"/>
              </a:ext>
            </a:extLst>
          </p:cNvPr>
          <p:cNvSpPr/>
          <p:nvPr/>
        </p:nvSpPr>
        <p:spPr>
          <a:xfrm>
            <a:off x="801678" y="2612090"/>
            <a:ext cx="2770952" cy="422028"/>
          </a:xfrm>
          <a:prstGeom prst="rect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2ED578-0CF6-9302-26B7-BF7E405AA546}"/>
              </a:ext>
            </a:extLst>
          </p:cNvPr>
          <p:cNvSpPr/>
          <p:nvPr/>
        </p:nvSpPr>
        <p:spPr>
          <a:xfrm>
            <a:off x="582597" y="3211424"/>
            <a:ext cx="3068664" cy="1101972"/>
          </a:xfrm>
          <a:prstGeom prst="rect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1518AB-3D34-8E66-0FE7-154725049658}"/>
              </a:ext>
            </a:extLst>
          </p:cNvPr>
          <p:cNvSpPr/>
          <p:nvPr/>
        </p:nvSpPr>
        <p:spPr>
          <a:xfrm>
            <a:off x="582597" y="2449430"/>
            <a:ext cx="3068664" cy="709248"/>
          </a:xfrm>
          <a:prstGeom prst="rect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6C3565-B36E-8016-8BDC-317106AB133C}"/>
              </a:ext>
            </a:extLst>
          </p:cNvPr>
          <p:cNvSpPr txBox="1"/>
          <p:nvPr/>
        </p:nvSpPr>
        <p:spPr>
          <a:xfrm>
            <a:off x="4643094" y="1019224"/>
            <a:ext cx="1828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HOP DAG</a:t>
            </a:r>
            <a:b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(after rewrites)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C7C3C5-1C95-A7F7-6D63-48EA0188DED5}"/>
              </a:ext>
            </a:extLst>
          </p:cNvPr>
          <p:cNvSpPr txBox="1"/>
          <p:nvPr/>
        </p:nvSpPr>
        <p:spPr>
          <a:xfrm>
            <a:off x="5099118" y="3760320"/>
            <a:ext cx="18288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LOP DAG</a:t>
            </a:r>
            <a:b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sz="16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(after rewrites)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EC7438-C680-F607-C797-39695AC33E72}"/>
              </a:ext>
            </a:extLst>
          </p:cNvPr>
          <p:cNvSpPr txBox="1"/>
          <p:nvPr/>
        </p:nvSpPr>
        <p:spPr>
          <a:xfrm>
            <a:off x="8535631" y="1022638"/>
            <a:ext cx="22421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</a:rPr>
              <a:t>Cluster </a:t>
            </a:r>
            <a:r>
              <a:rPr lang="en-US" b="1" dirty="0" err="1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</a:rPr>
              <a:t>Config</a:t>
            </a:r>
            <a:r>
              <a:rPr lang="en-US" b="1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</a:rPr>
              <a:t>: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</a:rPr>
              <a:t> driver mem: 20 GB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</a:pPr>
            <a:r>
              <a:rPr lang="en-US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</a:rPr>
              <a:t> exec mem:   60 GB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EDAD7A-E825-5DC0-A54A-F94C093BD661}"/>
              </a:ext>
            </a:extLst>
          </p:cNvPr>
          <p:cNvSpPr/>
          <p:nvPr/>
        </p:nvSpPr>
        <p:spPr>
          <a:xfrm>
            <a:off x="6194654" y="2236469"/>
            <a:ext cx="2791840" cy="1219200"/>
          </a:xfrm>
          <a:prstGeom prst="rect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8633D56-77B7-8BA4-5F75-CA0C2F6D2B1B}"/>
              </a:ext>
            </a:extLst>
          </p:cNvPr>
          <p:cNvCxnSpPr>
            <a:cxnSpLocks/>
          </p:cNvCxnSpPr>
          <p:nvPr/>
        </p:nvCxnSpPr>
        <p:spPr>
          <a:xfrm flipV="1">
            <a:off x="3352800" y="1735727"/>
            <a:ext cx="1335654" cy="2181387"/>
          </a:xfrm>
          <a:prstGeom prst="straightConnector1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  <a:headEnd type="oval"/>
            <a:tailEnd type="arrow"/>
          </a:ln>
          <a:effectLst/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B60E41-0D3E-56F5-7E3C-CBFA7A655385}"/>
              </a:ext>
            </a:extLst>
          </p:cNvPr>
          <p:cNvGrpSpPr/>
          <p:nvPr/>
        </p:nvGrpSpPr>
        <p:grpSpPr>
          <a:xfrm>
            <a:off x="5024094" y="1199350"/>
            <a:ext cx="3505200" cy="2290465"/>
            <a:chOff x="4114800" y="1749623"/>
            <a:chExt cx="3505200" cy="229046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ADDD4C0-E154-98FF-8A84-B4CE9C159884}"/>
                </a:ext>
              </a:extLst>
            </p:cNvPr>
            <p:cNvSpPr txBox="1"/>
            <p:nvPr/>
          </p:nvSpPr>
          <p:spPr>
            <a:xfrm>
              <a:off x="4114800" y="3578423"/>
              <a:ext cx="1295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dg(rand)</a:t>
              </a:r>
              <a:b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</a:b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3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x1,10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3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)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4EEAE7B-873C-495C-53E0-3B49B9FBA1B6}"/>
                </a:ext>
              </a:extLst>
            </p:cNvPr>
            <p:cNvCxnSpPr>
              <a:stCxn id="14" idx="0"/>
              <a:endCxn id="16" idx="2"/>
            </p:cNvCxnSpPr>
            <p:nvPr/>
          </p:nvCxnSpPr>
          <p:spPr>
            <a:xfrm rot="5400000" flipH="1" flipV="1">
              <a:off x="4495880" y="3311803"/>
              <a:ext cx="533240" cy="1588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614248-065E-F7BD-CA8A-C8FD95092C51}"/>
                </a:ext>
              </a:extLst>
            </p:cNvPr>
            <p:cNvSpPr txBox="1"/>
            <p:nvPr/>
          </p:nvSpPr>
          <p:spPr>
            <a:xfrm>
              <a:off x="4267200" y="2768184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r(</a:t>
              </a: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diag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D3CB35-D008-8573-4D73-549295315E9A}"/>
                </a:ext>
              </a:extLst>
            </p:cNvPr>
            <p:cNvSpPr txBox="1"/>
            <p:nvPr/>
          </p:nvSpPr>
          <p:spPr>
            <a:xfrm>
              <a:off x="5181600" y="3578423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X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8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x10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3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,10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11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E5FF1DD-A4A9-9C40-79ED-79F5CB48F3D4}"/>
                </a:ext>
              </a:extLst>
            </p:cNvPr>
            <p:cNvSpPr txBox="1"/>
            <p:nvPr/>
          </p:nvSpPr>
          <p:spPr>
            <a:xfrm>
              <a:off x="6477000" y="3578423"/>
              <a:ext cx="1143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y</a:t>
              </a:r>
              <a:b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</a:b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8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x1,10</a:t>
              </a:r>
              <a:r>
                <a:rPr kumimoji="0" lang="en-US" sz="1200" b="0" i="0" u="none" strike="noStrike" kern="0" cap="none" spc="0" normalizeH="0" baseline="30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8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6E34633-3863-4836-A23E-23068FED1F1F}"/>
                </a:ext>
              </a:extLst>
            </p:cNvPr>
            <p:cNvSpPr txBox="1"/>
            <p:nvPr/>
          </p:nvSpPr>
          <p:spPr>
            <a:xfrm>
              <a:off x="5410200" y="2768184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ba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(+*)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312F8A1-D65C-90B4-F8B2-64F902F5B90C}"/>
                </a:ext>
              </a:extLst>
            </p:cNvPr>
            <p:cNvSpPr txBox="1"/>
            <p:nvPr/>
          </p:nvSpPr>
          <p:spPr>
            <a:xfrm>
              <a:off x="6553200" y="2768184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ba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(+*)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F35FC8-0267-BBDE-50EA-AEF5EF8A267A}"/>
                </a:ext>
              </a:extLst>
            </p:cNvPr>
            <p:cNvSpPr txBox="1"/>
            <p:nvPr/>
          </p:nvSpPr>
          <p:spPr>
            <a:xfrm>
              <a:off x="5029200" y="3245822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r(t)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5C7DA2E7-BD6C-2A47-4DE6-C4503C9973A1}"/>
                </a:ext>
              </a:extLst>
            </p:cNvPr>
            <p:cNvCxnSpPr/>
            <p:nvPr/>
          </p:nvCxnSpPr>
          <p:spPr>
            <a:xfrm rot="10800000">
              <a:off x="5562600" y="3522822"/>
              <a:ext cx="228600" cy="104001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28098E4A-1B2D-B0FE-55C7-94F6DE0F568E}"/>
                </a:ext>
              </a:extLst>
            </p:cNvPr>
            <p:cNvCxnSpPr>
              <a:stCxn id="17" idx="0"/>
              <a:endCxn id="19" idx="2"/>
            </p:cNvCxnSpPr>
            <p:nvPr/>
          </p:nvCxnSpPr>
          <p:spPr>
            <a:xfrm rot="5400000" flipH="1" flipV="1">
              <a:off x="5638880" y="3311803"/>
              <a:ext cx="533240" cy="1588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52C5DD65-AA9E-E472-2F3E-76E9E8F84E77}"/>
                </a:ext>
              </a:extLst>
            </p:cNvPr>
            <p:cNvCxnSpPr>
              <a:stCxn id="21" idx="0"/>
            </p:cNvCxnSpPr>
            <p:nvPr/>
          </p:nvCxnSpPr>
          <p:spPr>
            <a:xfrm rot="5400000" flipH="1" flipV="1">
              <a:off x="5495231" y="3026053"/>
              <a:ext cx="249038" cy="190500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D4DE4F5-FC06-B343-52C3-E9D8BCB0CDFC}"/>
                </a:ext>
              </a:extLst>
            </p:cNvPr>
            <p:cNvCxnSpPr/>
            <p:nvPr/>
          </p:nvCxnSpPr>
          <p:spPr>
            <a:xfrm flipV="1">
              <a:off x="5726724" y="3017222"/>
              <a:ext cx="1131276" cy="331100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7322289E-2490-13AC-4FD1-602637667F2B}"/>
                </a:ext>
              </a:extLst>
            </p:cNvPr>
            <p:cNvCxnSpPr>
              <a:stCxn id="18" idx="0"/>
              <a:endCxn id="20" idx="2"/>
            </p:cNvCxnSpPr>
            <p:nvPr/>
          </p:nvCxnSpPr>
          <p:spPr>
            <a:xfrm rot="5400000" flipH="1" flipV="1">
              <a:off x="6781880" y="3311803"/>
              <a:ext cx="533240" cy="1588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C5F4B66-475E-12B0-42F2-291BBC5B3DC3}"/>
                </a:ext>
              </a:extLst>
            </p:cNvPr>
            <p:cNvSpPr txBox="1"/>
            <p:nvPr/>
          </p:nvSpPr>
          <p:spPr>
            <a:xfrm>
              <a:off x="4953000" y="2407622"/>
              <a:ext cx="838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b(+)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3CB85E5-3CDC-BE1F-75EC-716ECEC9D09E}"/>
                </a:ext>
              </a:extLst>
            </p:cNvPr>
            <p:cNvCxnSpPr>
              <a:stCxn id="16" idx="0"/>
            </p:cNvCxnSpPr>
            <p:nvPr/>
          </p:nvCxnSpPr>
          <p:spPr>
            <a:xfrm rot="5400000" flipH="1" flipV="1">
              <a:off x="4906069" y="2492653"/>
              <a:ext cx="131962" cy="419100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8AA9C94-77E7-FA2D-F16D-20BA5C787045}"/>
                </a:ext>
              </a:extLst>
            </p:cNvPr>
            <p:cNvCxnSpPr>
              <a:stCxn id="19" idx="0"/>
            </p:cNvCxnSpPr>
            <p:nvPr/>
          </p:nvCxnSpPr>
          <p:spPr>
            <a:xfrm rot="16200000" flipV="1">
              <a:off x="5629969" y="2492653"/>
              <a:ext cx="131962" cy="419100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EF5A7C4-7233-7FEE-E4D5-A114EEB06A2F}"/>
                </a:ext>
              </a:extLst>
            </p:cNvPr>
            <p:cNvSpPr txBox="1"/>
            <p:nvPr/>
          </p:nvSpPr>
          <p:spPr>
            <a:xfrm>
              <a:off x="5791200" y="2179022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b(solve)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ABEAF065-FF79-485F-05D8-6A3AFE2AE219}"/>
                </a:ext>
              </a:extLst>
            </p:cNvPr>
            <p:cNvCxnSpPr/>
            <p:nvPr/>
          </p:nvCxnSpPr>
          <p:spPr>
            <a:xfrm flipV="1">
              <a:off x="5562600" y="2407622"/>
              <a:ext cx="457200" cy="76200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DB56EDC7-2A47-C614-C5E2-A213E2C6BC6E}"/>
                </a:ext>
              </a:extLst>
            </p:cNvPr>
            <p:cNvCxnSpPr>
              <a:stCxn id="20" idx="0"/>
            </p:cNvCxnSpPr>
            <p:nvPr/>
          </p:nvCxnSpPr>
          <p:spPr>
            <a:xfrm rot="16200000" flipV="1">
              <a:off x="6544369" y="2264053"/>
              <a:ext cx="360562" cy="647700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4A44BF4-E100-4F96-EA19-617D42335B44}"/>
                </a:ext>
              </a:extLst>
            </p:cNvPr>
            <p:cNvSpPr txBox="1"/>
            <p:nvPr/>
          </p:nvSpPr>
          <p:spPr>
            <a:xfrm>
              <a:off x="5791200" y="1749623"/>
              <a:ext cx="990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write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5F1ACF8A-6AF4-4BDF-6FFB-E0BB4147B82C}"/>
                </a:ext>
              </a:extLst>
            </p:cNvPr>
            <p:cNvCxnSpPr>
              <a:stCxn id="30" idx="0"/>
              <a:endCxn id="33" idx="2"/>
            </p:cNvCxnSpPr>
            <p:nvPr/>
          </p:nvCxnSpPr>
          <p:spPr>
            <a:xfrm rot="5400000" flipH="1" flipV="1">
              <a:off x="6210300" y="2102822"/>
              <a:ext cx="152400" cy="1588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B2EF3B5-612A-807D-738E-9FBD90B4555C}"/>
              </a:ext>
            </a:extLst>
          </p:cNvPr>
          <p:cNvSpPr txBox="1"/>
          <p:nvPr/>
        </p:nvSpPr>
        <p:spPr>
          <a:xfrm>
            <a:off x="2124183" y="1411442"/>
            <a:ext cx="1524000" cy="738664"/>
          </a:xfrm>
          <a:prstGeom prst="rect">
            <a:avLst/>
          </a:prstGeom>
          <a:solidFill>
            <a:srgbClr val="7889FB"/>
          </a:solidFill>
        </p:spPr>
        <p:txBody>
          <a:bodyPr wrap="square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Scenario: </a:t>
            </a:r>
            <a:br>
              <a:rPr lang="en-US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</a:br>
            <a: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X: 10</a:t>
            </a:r>
            <a:r>
              <a:rPr lang="de-DE" sz="14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8</a:t>
            </a:r>
            <a: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x 10</a:t>
            </a:r>
            <a:r>
              <a:rPr lang="de-DE" sz="14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3</a:t>
            </a:r>
            <a: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, 10</a:t>
            </a:r>
            <a:r>
              <a:rPr lang="de-DE" sz="14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11</a:t>
            </a:r>
            <a: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b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</a:br>
            <a: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y: 10</a:t>
            </a:r>
            <a:r>
              <a:rPr lang="de-DE" sz="14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8</a:t>
            </a:r>
            <a:r>
              <a:rPr lang="de-DE" sz="14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x 1, 10</a:t>
            </a:r>
            <a:r>
              <a:rPr lang="de-DE" sz="14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8</a:t>
            </a:r>
            <a:endParaRPr lang="en-US" sz="1400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23F4EB-5715-E0FD-4A05-325975311F4A}"/>
              </a:ext>
            </a:extLst>
          </p:cNvPr>
          <p:cNvSpPr txBox="1"/>
          <p:nvPr/>
        </p:nvSpPr>
        <p:spPr>
          <a:xfrm>
            <a:off x="422853" y="4600594"/>
            <a:ext cx="533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è"/>
            </a:pPr>
            <a:r>
              <a:rPr lang="en-US" b="1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Hybrid Runtime Plans:</a:t>
            </a:r>
          </a:p>
          <a:p>
            <a:pPr marL="182880" lvl="1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Size propagation / memory estimates</a:t>
            </a:r>
          </a:p>
          <a:p>
            <a:pPr marL="182880" lvl="1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Integrated CP / Spark runtime</a:t>
            </a:r>
          </a:p>
          <a:p>
            <a:pPr marL="182880" lvl="1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Dynamic recompilation</a:t>
            </a:r>
            <a:r>
              <a:rPr lang="en-US" b="1" dirty="0">
                <a:solidFill>
                  <a:srgbClr val="FF0000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</a:t>
            </a: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during runtime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B314845-0ACF-7873-1A66-BA2AC599F056}"/>
              </a:ext>
            </a:extLst>
          </p:cNvPr>
          <p:cNvGrpSpPr/>
          <p:nvPr/>
        </p:nvGrpSpPr>
        <p:grpSpPr>
          <a:xfrm>
            <a:off x="4947894" y="1019224"/>
            <a:ext cx="4114800" cy="2243480"/>
            <a:chOff x="4038600" y="1569497"/>
            <a:chExt cx="4114800" cy="224348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8ED3A1-333F-C84B-A5BD-73A36B08D11B}"/>
                </a:ext>
              </a:extLst>
            </p:cNvPr>
            <p:cNvSpPr txBox="1"/>
            <p:nvPr/>
          </p:nvSpPr>
          <p:spPr>
            <a:xfrm>
              <a:off x="7086600" y="3505200"/>
              <a:ext cx="762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800MB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5372090-5E65-50ED-D8BB-D90FE6946573}"/>
                </a:ext>
              </a:extLst>
            </p:cNvPr>
            <p:cNvSpPr txBox="1"/>
            <p:nvPr/>
          </p:nvSpPr>
          <p:spPr>
            <a:xfrm>
              <a:off x="7315200" y="2740223"/>
              <a:ext cx="838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800GB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D1250B-A46E-EE0F-8A08-E56AD50E638A}"/>
                </a:ext>
              </a:extLst>
            </p:cNvPr>
            <p:cNvSpPr txBox="1"/>
            <p:nvPr/>
          </p:nvSpPr>
          <p:spPr>
            <a:xfrm>
              <a:off x="5943600" y="3505200"/>
              <a:ext cx="838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800GB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8FAAD64-FF62-D8B0-609E-654A5942C2DB}"/>
                </a:ext>
              </a:extLst>
            </p:cNvPr>
            <p:cNvSpPr txBox="1"/>
            <p:nvPr/>
          </p:nvSpPr>
          <p:spPr>
            <a:xfrm>
              <a:off x="4114800" y="3349823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8KB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21977E4-824D-7977-CD47-EC6501C6927B}"/>
                </a:ext>
              </a:extLst>
            </p:cNvPr>
            <p:cNvSpPr txBox="1"/>
            <p:nvPr/>
          </p:nvSpPr>
          <p:spPr>
            <a:xfrm>
              <a:off x="4038600" y="2508646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172KB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9E3B6D5-7A24-6F59-5F0F-12A7EBA2F908}"/>
                </a:ext>
              </a:extLst>
            </p:cNvPr>
            <p:cNvSpPr txBox="1"/>
            <p:nvPr/>
          </p:nvSpPr>
          <p:spPr>
            <a:xfrm>
              <a:off x="4876800" y="3093497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1.6TB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899A79D-E8DB-3ADA-89BE-66D6915FEDB4}"/>
                </a:ext>
              </a:extLst>
            </p:cNvPr>
            <p:cNvSpPr txBox="1"/>
            <p:nvPr/>
          </p:nvSpPr>
          <p:spPr>
            <a:xfrm>
              <a:off x="5867400" y="2554069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1.6TB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F428C0F-97C8-9E11-3730-9BADFF32DF73}"/>
                </a:ext>
              </a:extLst>
            </p:cNvPr>
            <p:cNvSpPr txBox="1"/>
            <p:nvPr/>
          </p:nvSpPr>
          <p:spPr>
            <a:xfrm>
              <a:off x="4876800" y="2146439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16MB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EACBAAD-8D22-D7FE-8642-B2D5ADC8BD40}"/>
                </a:ext>
              </a:extLst>
            </p:cNvPr>
            <p:cNvSpPr txBox="1"/>
            <p:nvPr/>
          </p:nvSpPr>
          <p:spPr>
            <a:xfrm>
              <a:off x="5715000" y="1978223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8MB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9DEF8A8-AAD1-1138-B6C3-DB61D750ADD4}"/>
                </a:ext>
              </a:extLst>
            </p:cNvPr>
            <p:cNvSpPr txBox="1"/>
            <p:nvPr/>
          </p:nvSpPr>
          <p:spPr>
            <a:xfrm>
              <a:off x="5715000" y="1569497"/>
              <a:ext cx="914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F70146"/>
                  </a:solidFill>
                  <a:ea typeface="ＭＳ Ｐゴシック" charset="0"/>
                  <a:cs typeface="Calibri" panose="020F0502020204030204" pitchFamily="34" charset="0"/>
                </a:rPr>
                <a:t>8KB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09A5F1E-BB0B-14C5-816C-10CD46647928}"/>
              </a:ext>
            </a:extLst>
          </p:cNvPr>
          <p:cNvGrpSpPr/>
          <p:nvPr/>
        </p:nvGrpSpPr>
        <p:grpSpPr>
          <a:xfrm>
            <a:off x="4871694" y="1171624"/>
            <a:ext cx="3722914" cy="2139554"/>
            <a:chOff x="3962400" y="1721897"/>
            <a:chExt cx="3722914" cy="2139554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1E0320A-83A9-88E7-4B41-5D0464DEB115}"/>
                </a:ext>
              </a:extLst>
            </p:cNvPr>
            <p:cNvSpPr txBox="1"/>
            <p:nvPr/>
          </p:nvSpPr>
          <p:spPr>
            <a:xfrm>
              <a:off x="3962400" y="3553674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CP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05BD099-F63C-3CF6-68DF-7ECB83A57992}"/>
                </a:ext>
              </a:extLst>
            </p:cNvPr>
            <p:cNvSpPr txBox="1"/>
            <p:nvPr/>
          </p:nvSpPr>
          <p:spPr>
            <a:xfrm>
              <a:off x="4905984" y="3270646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SP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9AD6A107-3D87-2F7E-D41E-EC4D5B3FFB57}"/>
                </a:ext>
              </a:extLst>
            </p:cNvPr>
            <p:cNvSpPr txBox="1"/>
            <p:nvPr/>
          </p:nvSpPr>
          <p:spPr>
            <a:xfrm>
              <a:off x="4038600" y="2715474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CP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CFAE7B-BBF2-D2A2-6E6D-C36660213490}"/>
                </a:ext>
              </a:extLst>
            </p:cNvPr>
            <p:cNvSpPr txBox="1"/>
            <p:nvPr/>
          </p:nvSpPr>
          <p:spPr>
            <a:xfrm>
              <a:off x="4800600" y="2334474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CP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2C664D8-AAE1-A5B3-A1D9-3AEB07A04BCE}"/>
                </a:ext>
              </a:extLst>
            </p:cNvPr>
            <p:cNvSpPr txBox="1"/>
            <p:nvPr/>
          </p:nvSpPr>
          <p:spPr>
            <a:xfrm>
              <a:off x="5638800" y="1721897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CP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6E7D57F-2DEA-573C-43B8-44E3FA391D43}"/>
                </a:ext>
              </a:extLst>
            </p:cNvPr>
            <p:cNvSpPr txBox="1"/>
            <p:nvPr/>
          </p:nvSpPr>
          <p:spPr>
            <a:xfrm>
              <a:off x="6085114" y="2737246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SP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ADBEB36-C528-2D7E-52A3-8AF3E67B1DAE}"/>
                </a:ext>
              </a:extLst>
            </p:cNvPr>
            <p:cNvSpPr txBox="1"/>
            <p:nvPr/>
          </p:nvSpPr>
          <p:spPr>
            <a:xfrm>
              <a:off x="7151914" y="2911418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SP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E7DDFA-E2F4-7550-EF28-033CA43B54BF}"/>
                </a:ext>
              </a:extLst>
            </p:cNvPr>
            <p:cNvSpPr txBox="1"/>
            <p:nvPr/>
          </p:nvSpPr>
          <p:spPr>
            <a:xfrm>
              <a:off x="5486400" y="2138532"/>
              <a:ext cx="533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b="1" dirty="0">
                  <a:solidFill>
                    <a:srgbClr val="7889FB"/>
                  </a:solidFill>
                  <a:ea typeface="ＭＳ Ｐゴシック" charset="0"/>
                  <a:cs typeface="Calibri" panose="020F0502020204030204" pitchFamily="34" charset="0"/>
                </a:rPr>
                <a:t>CP</a:t>
              </a:r>
            </a:p>
          </p:txBody>
        </p:sp>
      </p:grp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1F97070E-AA9C-9508-B3BB-711254B11572}"/>
              </a:ext>
            </a:extLst>
          </p:cNvPr>
          <p:cNvCxnSpPr/>
          <p:nvPr/>
        </p:nvCxnSpPr>
        <p:spPr>
          <a:xfrm rot="5400000">
            <a:off x="8263388" y="3679521"/>
            <a:ext cx="685800" cy="1588"/>
          </a:xfrm>
          <a:prstGeom prst="straightConnector1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  <a:headEnd type="oval"/>
            <a:tailEnd type="arrow"/>
          </a:ln>
          <a:effectLst/>
        </p:spPr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3514B9EA-81B2-A57A-1DC2-C11A5C65BC7B}"/>
              </a:ext>
            </a:extLst>
          </p:cNvPr>
          <p:cNvSpPr/>
          <p:nvPr/>
        </p:nvSpPr>
        <p:spPr>
          <a:xfrm>
            <a:off x="582597" y="1411442"/>
            <a:ext cx="3068664" cy="979368"/>
          </a:xfrm>
          <a:prstGeom prst="rect">
            <a:avLst/>
          </a:prstGeom>
          <a:noFill/>
          <a:ln w="19050" cap="flat" cmpd="sng" algn="ctr">
            <a:solidFill>
              <a:srgbClr val="7889FB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38B12B2-A3DC-9A66-64E9-5F493A21F42E}"/>
              </a:ext>
            </a:extLst>
          </p:cNvPr>
          <p:cNvGrpSpPr/>
          <p:nvPr/>
        </p:nvGrpSpPr>
        <p:grpSpPr>
          <a:xfrm>
            <a:off x="6271575" y="3704256"/>
            <a:ext cx="3086100" cy="2030566"/>
            <a:chOff x="5377860" y="4423395"/>
            <a:chExt cx="3086100" cy="203056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CB07BC7-F64C-43B5-2D44-085E2871985F}"/>
                </a:ext>
              </a:extLst>
            </p:cNvPr>
            <p:cNvSpPr txBox="1"/>
            <p:nvPr/>
          </p:nvSpPr>
          <p:spPr>
            <a:xfrm>
              <a:off x="5377860" y="5455741"/>
              <a:ext cx="7239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0146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1.6GB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1310518-D2D6-A2B2-18A9-BB4331C3D1F2}"/>
                </a:ext>
              </a:extLst>
            </p:cNvPr>
            <p:cNvSpPr txBox="1"/>
            <p:nvPr/>
          </p:nvSpPr>
          <p:spPr>
            <a:xfrm>
              <a:off x="5500670" y="5225752"/>
              <a:ext cx="8106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0146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800MB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406A990-1454-CCEC-2179-0BC774124DD4}"/>
                </a:ext>
              </a:extLst>
            </p:cNvPr>
            <p:cNvSpPr txBox="1"/>
            <p:nvPr/>
          </p:nvSpPr>
          <p:spPr>
            <a:xfrm>
              <a:off x="5991515" y="4423395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F70146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16KB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C7B053F-72CE-1614-6CD9-A421F27746C1}"/>
                </a:ext>
              </a:extLst>
            </p:cNvPr>
            <p:cNvSpPr txBox="1"/>
            <p:nvPr/>
          </p:nvSpPr>
          <p:spPr>
            <a:xfrm>
              <a:off x="6635160" y="560052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X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2A22EA3-1928-38F8-2016-D7943FA981BE}"/>
                </a:ext>
              </a:extLst>
            </p:cNvPr>
            <p:cNvSpPr txBox="1"/>
            <p:nvPr/>
          </p:nvSpPr>
          <p:spPr>
            <a:xfrm>
              <a:off x="5701710" y="6176962"/>
              <a:ext cx="6096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y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onsolas" panose="020B0609020204030204" pitchFamily="49" charset="0"/>
                <a:ea typeface="ＭＳ Ｐゴシック" charset="0"/>
                <a:cs typeface="Courier New" pitchFamily="49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16908BA2-04CB-B7C3-32A1-EC10F44FB4B0}"/>
                </a:ext>
              </a:extLst>
            </p:cNvPr>
            <p:cNvSpPr txBox="1"/>
            <p:nvPr/>
          </p:nvSpPr>
          <p:spPr>
            <a:xfrm>
              <a:off x="5625510" y="564624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r’(CP)</a:t>
              </a:r>
            </a:p>
          </p:txBody>
        </p: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906C84B-5DB9-C803-4222-F6F7E89B19CF}"/>
                </a:ext>
              </a:extLst>
            </p:cNvPr>
            <p:cNvCxnSpPr>
              <a:endCxn id="67" idx="2"/>
            </p:cNvCxnSpPr>
            <p:nvPr/>
          </p:nvCxnSpPr>
          <p:spPr>
            <a:xfrm rot="10800000">
              <a:off x="6673260" y="5344121"/>
              <a:ext cx="495300" cy="256401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BEA87A0-8ADC-57A8-4926-29221969DBF7}"/>
                </a:ext>
              </a:extLst>
            </p:cNvPr>
            <p:cNvSpPr txBox="1"/>
            <p:nvPr/>
          </p:nvSpPr>
          <p:spPr>
            <a:xfrm>
              <a:off x="6025560" y="506712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mapmm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(SP)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14C3BD4-23E1-24E5-6775-1A46CF0C3D63}"/>
                </a:ext>
              </a:extLst>
            </p:cNvPr>
            <p:cNvSpPr txBox="1"/>
            <p:nvPr/>
          </p:nvSpPr>
          <p:spPr>
            <a:xfrm>
              <a:off x="7168560" y="5067121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tsmm</a:t>
              </a: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(SP)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8768EAF-538D-BF35-C257-CE884F4E501B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6438380" y="4984640"/>
              <a:ext cx="164961" cy="1588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8D3C8FB-8BF7-3F70-BF1A-F3FF477377D5}"/>
                </a:ext>
              </a:extLst>
            </p:cNvPr>
            <p:cNvCxnSpPr>
              <a:stCxn id="68" idx="0"/>
            </p:cNvCxnSpPr>
            <p:nvPr/>
          </p:nvCxnSpPr>
          <p:spPr>
            <a:xfrm rot="5400000" flipH="1" flipV="1">
              <a:off x="7733780" y="4984641"/>
              <a:ext cx="164961" cy="1588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9ACB7D60-2EE3-1A4A-4A8C-8D1CB2E5CE6E}"/>
                </a:ext>
              </a:extLst>
            </p:cNvPr>
            <p:cNvCxnSpPr>
              <a:endCxn id="68" idx="2"/>
            </p:cNvCxnSpPr>
            <p:nvPr/>
          </p:nvCxnSpPr>
          <p:spPr>
            <a:xfrm flipV="1">
              <a:off x="7397162" y="5344120"/>
              <a:ext cx="419098" cy="256401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3E42201D-14A5-CCCA-D432-F4FFD75FC2F0}"/>
                </a:ext>
              </a:extLst>
            </p:cNvPr>
            <p:cNvCxnSpPr>
              <a:stCxn id="64" idx="0"/>
              <a:endCxn id="65" idx="2"/>
            </p:cNvCxnSpPr>
            <p:nvPr/>
          </p:nvCxnSpPr>
          <p:spPr>
            <a:xfrm flipV="1">
              <a:off x="6006510" y="5923240"/>
              <a:ext cx="0" cy="253722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653F6C14-05A3-D019-2765-2321CFF97651}"/>
                </a:ext>
              </a:extLst>
            </p:cNvPr>
            <p:cNvCxnSpPr>
              <a:cxnSpLocks/>
              <a:stCxn id="65" idx="0"/>
            </p:cNvCxnSpPr>
            <p:nvPr/>
          </p:nvCxnSpPr>
          <p:spPr>
            <a:xfrm flipV="1">
              <a:off x="6006510" y="5344120"/>
              <a:ext cx="428228" cy="302121"/>
            </a:xfrm>
            <a:prstGeom prst="straightConnector1">
              <a:avLst/>
            </a:prstGeom>
            <a:noFill/>
            <a:ln w="12700" cap="flat" cmpd="sng" algn="ctr">
              <a:solidFill>
                <a:srgbClr val="0F0F0F"/>
              </a:solidFill>
              <a:prstDash val="solid"/>
              <a:miter lim="800000"/>
              <a:tailEnd type="triangle" w="med" len="med"/>
            </a:ln>
            <a:effectLst/>
          </p:spPr>
        </p:cxn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6C749A9-7F5D-B8E5-EEBE-0E06AC0B2999}"/>
                </a:ext>
              </a:extLst>
            </p:cNvPr>
            <p:cNvSpPr txBox="1"/>
            <p:nvPr/>
          </p:nvSpPr>
          <p:spPr>
            <a:xfrm>
              <a:off x="5890849" y="4636253"/>
              <a:ext cx="12954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cs typeface="Courier New" pitchFamily="49" charset="0"/>
                </a:rPr>
                <a:t>r’(CP)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96E912F0-346D-38BD-DC9C-970FDF9BECDD}"/>
                </a:ext>
              </a:extLst>
            </p:cNvPr>
            <p:cNvSpPr txBox="1"/>
            <p:nvPr/>
          </p:nvSpPr>
          <p:spPr>
            <a:xfrm>
              <a:off x="7018421" y="5847135"/>
              <a:ext cx="1295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7889FB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(persisted in MEM_DISK)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E95E8A9-DF3B-7D2B-F292-00CE8FA17A19}"/>
              </a:ext>
            </a:extLst>
          </p:cNvPr>
          <p:cNvGrpSpPr/>
          <p:nvPr/>
        </p:nvGrpSpPr>
        <p:grpSpPr>
          <a:xfrm>
            <a:off x="9219288" y="4316717"/>
            <a:ext cx="443191" cy="1267384"/>
            <a:chOff x="7952246" y="5448396"/>
            <a:chExt cx="443191" cy="1267384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72AD951-5062-884E-7CFC-921F3AD3ECAD}"/>
                </a:ext>
              </a:extLst>
            </p:cNvPr>
            <p:cNvSpPr/>
            <p:nvPr/>
          </p:nvSpPr>
          <p:spPr>
            <a:xfrm>
              <a:off x="7952246" y="5448396"/>
              <a:ext cx="437413" cy="395306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X</a:t>
              </a:r>
              <a:r>
                <a:rPr kumimoji="0" lang="en-US" sz="1700" b="0" i="0" u="none" strike="noStrike" kern="0" cap="none" spc="0" normalizeH="0" baseline="-25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1,1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A8039B7-8EF5-B8D2-5E5E-31F8568B51B9}"/>
                </a:ext>
              </a:extLst>
            </p:cNvPr>
            <p:cNvSpPr/>
            <p:nvPr/>
          </p:nvSpPr>
          <p:spPr>
            <a:xfrm>
              <a:off x="7955354" y="5887834"/>
              <a:ext cx="437413" cy="395306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X</a:t>
              </a:r>
              <a:r>
                <a:rPr kumimoji="0" lang="en-US" sz="1700" b="0" i="0" u="none" strike="noStrike" kern="0" cap="none" spc="0" normalizeH="0" baseline="-25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2,1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4C307253-CC84-43CE-8CB8-3010A9F6959C}"/>
                </a:ext>
              </a:extLst>
            </p:cNvPr>
            <p:cNvSpPr/>
            <p:nvPr/>
          </p:nvSpPr>
          <p:spPr>
            <a:xfrm>
              <a:off x="7958024" y="6320474"/>
              <a:ext cx="437413" cy="395306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X</a:t>
              </a:r>
              <a:r>
                <a:rPr kumimoji="0" lang="en-US" sz="1700" b="0" i="0" u="none" strike="noStrike" kern="0" cap="none" spc="0" normalizeH="0" baseline="-2500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+mn-ea"/>
                  <a:cs typeface="+mn-cs"/>
                </a:rPr>
                <a:t>m,1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EDBD75A4-953A-96A5-CB86-D7F328CDCAF3}"/>
              </a:ext>
            </a:extLst>
          </p:cNvPr>
          <p:cNvSpPr txBox="1"/>
          <p:nvPr/>
        </p:nvSpPr>
        <p:spPr>
          <a:xfrm>
            <a:off x="9207537" y="3155134"/>
            <a:ext cx="2984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è"/>
            </a:pPr>
            <a:r>
              <a:rPr lang="en-US" b="1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Distributed Matrices</a:t>
            </a:r>
          </a:p>
          <a:p>
            <a:pPr marL="182880" lvl="1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Fixed-size matrix blocks</a:t>
            </a:r>
          </a:p>
          <a:p>
            <a:pPr marL="182880" lvl="1" defTabSz="4572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  <a:sym typeface="Wingdings" pitchFamily="2" charset="2"/>
              </a:rPr>
              <a:t> Data-parallel operations</a:t>
            </a:r>
          </a:p>
        </p:txBody>
      </p:sp>
    </p:spTree>
    <p:extLst>
      <p:ext uri="{BB962C8B-B14F-4D97-AF65-F5344CB8AC3E}">
        <p14:creationId xmlns:p14="http://schemas.microsoft.com/office/powerpoint/2010/main" val="206146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9" grpId="0"/>
      <p:bldP spid="11" grpId="0" animBg="1"/>
      <p:bldP spid="36" grpId="0"/>
      <p:bldP spid="58" grpId="0" animBg="1"/>
      <p:bldP spid="8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AF3808EE-8287-43D8-02BA-2E45D3609181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521416-ACB0-B19D-2E69-EA79F540A07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2000" dirty="0"/>
              <a:t>Example Static Rewrites </a:t>
            </a:r>
            <a:r>
              <a:rPr lang="en-US" sz="2000" b="0" dirty="0"/>
              <a:t>(size-indep</a:t>
            </a:r>
            <a:r>
              <a:rPr lang="en-US" b="0" dirty="0"/>
              <a:t>endent</a:t>
            </a:r>
            <a:r>
              <a:rPr lang="en-US" sz="2000" b="0" dirty="0"/>
              <a:t>)</a:t>
            </a:r>
          </a:p>
          <a:p>
            <a:pPr lvl="1"/>
            <a:r>
              <a:rPr lang="en-US" sz="1800" dirty="0"/>
              <a:t>Common Subexpression Elimination</a:t>
            </a:r>
          </a:p>
          <a:p>
            <a:pPr lvl="1"/>
            <a:r>
              <a:rPr lang="en-US" sz="1800" dirty="0"/>
              <a:t>Constant Folding / Branch Removal /</a:t>
            </a:r>
            <a:br>
              <a:rPr lang="en-US" sz="1800" dirty="0"/>
            </a:br>
            <a:r>
              <a:rPr lang="en-US" sz="1800" dirty="0"/>
              <a:t>Block Sequence Merge</a:t>
            </a:r>
          </a:p>
          <a:p>
            <a:pPr lvl="1"/>
            <a:r>
              <a:rPr lang="en-US" sz="1800" b="1" dirty="0">
                <a:solidFill>
                  <a:srgbClr val="7889FB"/>
                </a:solidFill>
              </a:rPr>
              <a:t>Static Simplification Rewrites</a:t>
            </a:r>
          </a:p>
          <a:p>
            <a:pPr lvl="1"/>
            <a:r>
              <a:rPr lang="en-US" sz="1800" dirty="0"/>
              <a:t>Right/Left Indexing Vectorization</a:t>
            </a:r>
          </a:p>
          <a:p>
            <a:pPr lvl="1"/>
            <a:r>
              <a:rPr lang="en-US" sz="1800" dirty="0"/>
              <a:t>For Loop Vectorization </a:t>
            </a:r>
          </a:p>
          <a:p>
            <a:pPr lvl="1"/>
            <a:r>
              <a:rPr lang="en-US" sz="1800" dirty="0"/>
              <a:t>Spark checkpoint/repartition injection</a:t>
            </a:r>
          </a:p>
          <a:p>
            <a:pPr lvl="1"/>
            <a:endParaRPr lang="en-US" sz="1000" dirty="0"/>
          </a:p>
          <a:p>
            <a:r>
              <a:rPr lang="en-US" sz="2000" dirty="0"/>
              <a:t>Example Dynamic Rewrites </a:t>
            </a:r>
            <a:r>
              <a:rPr lang="en-US" sz="2000" b="0" dirty="0"/>
              <a:t>(size-dependent)</a:t>
            </a:r>
          </a:p>
          <a:p>
            <a:pPr lvl="1"/>
            <a:r>
              <a:rPr lang="en-US" sz="1800" b="1" dirty="0">
                <a:solidFill>
                  <a:srgbClr val="7889FB"/>
                </a:solidFill>
              </a:rPr>
              <a:t>Dynamic Simplification Rewrites</a:t>
            </a:r>
          </a:p>
          <a:p>
            <a:pPr lvl="1"/>
            <a:r>
              <a:rPr lang="en-US" sz="1800" b="1" dirty="0">
                <a:solidFill>
                  <a:srgbClr val="7889FB"/>
                </a:solidFill>
              </a:rPr>
              <a:t>Matrix </a:t>
            </a:r>
            <a:r>
              <a:rPr lang="en-US" sz="1800" b="1" dirty="0" err="1">
                <a:solidFill>
                  <a:srgbClr val="7889FB"/>
                </a:solidFill>
              </a:rPr>
              <a:t>Mult</a:t>
            </a:r>
            <a:r>
              <a:rPr lang="en-US" sz="1800" b="1" dirty="0">
                <a:solidFill>
                  <a:srgbClr val="7889FB"/>
                </a:solidFill>
              </a:rPr>
              <a:t> Chain Optimization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4BB7E-8565-B2CD-42B4-FF37421C95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Static and Dynamic Rewrites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57F5A1-20C4-603C-8F30-814E22462F57}"/>
              </a:ext>
            </a:extLst>
          </p:cNvPr>
          <p:cNvSpPr txBox="1"/>
          <p:nvPr/>
        </p:nvSpPr>
        <p:spPr>
          <a:xfrm>
            <a:off x="8273511" y="519070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endParaRPr lang="en-US" dirty="0">
              <a:solidFill>
                <a:srgbClr val="0F0F0F"/>
              </a:solidFill>
              <a:ea typeface="ＭＳ Ｐゴシック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2E4212E-5CAB-65CC-0295-9075B228A049}"/>
              </a:ext>
            </a:extLst>
          </p:cNvPr>
          <p:cNvGrpSpPr/>
          <p:nvPr/>
        </p:nvGrpSpPr>
        <p:grpSpPr>
          <a:xfrm>
            <a:off x="5775658" y="4903093"/>
            <a:ext cx="2365552" cy="1117437"/>
            <a:chOff x="1447800" y="2455590"/>
            <a:chExt cx="2365552" cy="1117437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770F26B-EE9D-0666-2985-9E4C50FDC5D0}"/>
                </a:ext>
              </a:extLst>
            </p:cNvPr>
            <p:cNvSpPr>
              <a:spLocks/>
            </p:cNvSpPr>
            <p:nvPr/>
          </p:nvSpPr>
          <p:spPr>
            <a:xfrm>
              <a:off x="1640393" y="2474408"/>
              <a:ext cx="667512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t(X)</a:t>
              </a:r>
              <a:b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1kx1k</a:t>
              </a:r>
            </a:p>
          </p:txBody>
        </p:sp>
        <p:sp>
          <p:nvSpPr>
            <p:cNvPr id="7" name="Right Bracket 6">
              <a:extLst>
                <a:ext uri="{FF2B5EF4-FFF2-40B4-BE49-F238E27FC236}">
                  <a16:creationId xmlns:a16="http://schemas.microsoft.com/office/drawing/2014/main" id="{902421D4-3436-E26D-8E95-C4AED209DD63}"/>
                </a:ext>
              </a:extLst>
            </p:cNvPr>
            <p:cNvSpPr/>
            <p:nvPr/>
          </p:nvSpPr>
          <p:spPr>
            <a:xfrm rot="10800000">
              <a:off x="1447800" y="2455590"/>
              <a:ext cx="76201" cy="706425"/>
            </a:xfrm>
            <a:prstGeom prst="rightBracket">
              <a:avLst/>
            </a:prstGeom>
            <a:noFill/>
            <a:ln w="25400" cap="flat" cmpd="sng" algn="ctr">
              <a:solidFill>
                <a:srgbClr val="F7014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2A2684-0CB8-123F-17C5-0EAFDE150E4D}"/>
                </a:ext>
              </a:extLst>
            </p:cNvPr>
            <p:cNvSpPr>
              <a:spLocks/>
            </p:cNvSpPr>
            <p:nvPr/>
          </p:nvSpPr>
          <p:spPr>
            <a:xfrm>
              <a:off x="2450125" y="2474408"/>
              <a:ext cx="667512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X</a:t>
              </a:r>
              <a:b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1kx1k</a:t>
              </a:r>
            </a:p>
          </p:txBody>
        </p:sp>
        <p:sp>
          <p:nvSpPr>
            <p:cNvPr id="9" name="Right Bracket 8">
              <a:extLst>
                <a:ext uri="{FF2B5EF4-FFF2-40B4-BE49-F238E27FC236}">
                  <a16:creationId xmlns:a16="http://schemas.microsoft.com/office/drawing/2014/main" id="{2B89E98A-9EDC-960E-2B3D-6D26BBBEBA80}"/>
                </a:ext>
              </a:extLst>
            </p:cNvPr>
            <p:cNvSpPr/>
            <p:nvPr/>
          </p:nvSpPr>
          <p:spPr>
            <a:xfrm>
              <a:off x="3217988" y="2455593"/>
              <a:ext cx="76201" cy="703481"/>
            </a:xfrm>
            <a:prstGeom prst="rightBracket">
              <a:avLst/>
            </a:prstGeom>
            <a:noFill/>
            <a:ln w="25400" cap="flat" cmpd="sng" algn="ctr">
              <a:solidFill>
                <a:srgbClr val="F7014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FC98AA8-77DA-23A8-8FF1-64410D72FBE8}"/>
                </a:ext>
              </a:extLst>
            </p:cNvPr>
            <p:cNvSpPr>
              <a:spLocks/>
            </p:cNvSpPr>
            <p:nvPr/>
          </p:nvSpPr>
          <p:spPr>
            <a:xfrm>
              <a:off x="3432352" y="2474408"/>
              <a:ext cx="381000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Z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114B9E5-0B7F-DCA9-A192-25FAF88AE649}"/>
                </a:ext>
              </a:extLst>
            </p:cNvPr>
            <p:cNvSpPr txBox="1"/>
            <p:nvPr/>
          </p:nvSpPr>
          <p:spPr>
            <a:xfrm>
              <a:off x="1447800" y="3203695"/>
              <a:ext cx="23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2,002  MFLOPs</a:t>
              </a: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D5DD1CF-0D35-220D-2A8E-09BED08BE47F}"/>
              </a:ext>
            </a:extLst>
          </p:cNvPr>
          <p:cNvSpPr/>
          <p:nvPr/>
        </p:nvSpPr>
        <p:spPr>
          <a:xfrm>
            <a:off x="6583402" y="3108723"/>
            <a:ext cx="343653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sum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</a:t>
            </a:r>
            <a:r>
              <a:rPr lang="el-GR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λ</a:t>
            </a:r>
            <a:r>
              <a:rPr lang="en-US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*X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)  </a:t>
            </a:r>
            <a:r>
              <a:rPr lang="el-GR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λ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*</a:t>
            </a: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sum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(X)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sum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</a:t>
            </a:r>
            <a:r>
              <a:rPr lang="en-US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X+Y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)  </a:t>
            </a: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sum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(X)+</a:t>
            </a: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sum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(Y)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F57840-46F9-C17E-864D-F3DD44366B60}"/>
              </a:ext>
            </a:extLst>
          </p:cNvPr>
          <p:cNvGrpSpPr/>
          <p:nvPr/>
        </p:nvGrpSpPr>
        <p:grpSpPr>
          <a:xfrm>
            <a:off x="6598683" y="1245351"/>
            <a:ext cx="3504994" cy="1763130"/>
            <a:chOff x="5421298" y="1488319"/>
            <a:chExt cx="3504994" cy="176313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6545C32-A644-6BC0-67DA-25C1FBD6C1E2}"/>
                </a:ext>
              </a:extLst>
            </p:cNvPr>
            <p:cNvSpPr>
              <a:spLocks/>
            </p:cNvSpPr>
            <p:nvPr/>
          </p:nvSpPr>
          <p:spPr>
            <a:xfrm>
              <a:off x="5452910" y="2580749"/>
              <a:ext cx="666538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X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7516111-E504-C820-05D2-956857A7E89B}"/>
                </a:ext>
              </a:extLst>
            </p:cNvPr>
            <p:cNvSpPr>
              <a:spLocks/>
            </p:cNvSpPr>
            <p:nvPr/>
          </p:nvSpPr>
          <p:spPr>
            <a:xfrm>
              <a:off x="6137876" y="1888925"/>
              <a:ext cx="666538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Y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A3808704-E11C-A51E-52F4-6D528892CD8A}"/>
                </a:ext>
              </a:extLst>
            </p:cNvPr>
            <p:cNvSpPr>
              <a:spLocks/>
            </p:cNvSpPr>
            <p:nvPr/>
          </p:nvSpPr>
          <p:spPr>
            <a:xfrm>
              <a:off x="6137876" y="2580749"/>
              <a:ext cx="666538" cy="667512"/>
            </a:xfrm>
            <a:prstGeom prst="rect">
              <a:avLst/>
            </a:prstGeom>
            <a:solidFill>
              <a:srgbClr val="C40D1E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7014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B28318B-8B9E-0E36-1652-4F0F23E12C34}"/>
                </a:ext>
              </a:extLst>
            </p:cNvPr>
            <p:cNvCxnSpPr/>
            <p:nvPr/>
          </p:nvCxnSpPr>
          <p:spPr>
            <a:xfrm>
              <a:off x="6137876" y="2580749"/>
              <a:ext cx="666538" cy="667512"/>
            </a:xfrm>
            <a:prstGeom prst="line">
              <a:avLst/>
            </a:prstGeom>
            <a:noFill/>
            <a:ln w="2540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15E63022-9FC8-92E3-ACA2-4EF5EB7E3B91}"/>
                </a:ext>
              </a:extLst>
            </p:cNvPr>
            <p:cNvSpPr>
              <a:spLocks/>
            </p:cNvSpPr>
            <p:nvPr/>
          </p:nvSpPr>
          <p:spPr>
            <a:xfrm>
              <a:off x="7393915" y="2582424"/>
              <a:ext cx="666538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X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1F99406-0205-755D-A421-62CEC9D25B0B}"/>
                </a:ext>
              </a:extLst>
            </p:cNvPr>
            <p:cNvSpPr txBox="1"/>
            <p:nvPr/>
          </p:nvSpPr>
          <p:spPr>
            <a:xfrm>
              <a:off x="6843770" y="2723104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Arial"/>
                  <a:ea typeface="ＭＳ Ｐゴシック" charset="0"/>
                  <a:sym typeface="Wingdings" panose="05000000000000000000" pitchFamily="2" charset="2"/>
                </a:rPr>
                <a:t>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Arial"/>
                <a:ea typeface="ＭＳ Ｐゴシック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3481D1F-128B-9F79-BF39-1A6F2063C851}"/>
                </a:ext>
              </a:extLst>
            </p:cNvPr>
            <p:cNvSpPr>
              <a:spLocks/>
            </p:cNvSpPr>
            <p:nvPr/>
          </p:nvSpPr>
          <p:spPr>
            <a:xfrm>
              <a:off x="8259754" y="2583937"/>
              <a:ext cx="666538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Y</a:t>
              </a:r>
              <a:r>
                <a:rPr kumimoji="0" lang="en-US" sz="1800" b="0" i="0" u="none" strike="noStrike" kern="0" cap="none" spc="0" normalizeH="0" baseline="6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  <a:sym typeface="Wingdings" panose="05000000000000000000" pitchFamily="2" charset="2"/>
                </a:rPr>
                <a:t> ┬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1CFE6BB-FEB6-8B10-7782-3B64AE596328}"/>
                </a:ext>
              </a:extLst>
            </p:cNvPr>
            <p:cNvSpPr txBox="1"/>
            <p:nvPr/>
          </p:nvSpPr>
          <p:spPr>
            <a:xfrm>
              <a:off x="7880423" y="2724781"/>
              <a:ext cx="553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  <a:sym typeface="Wingdings" panose="05000000000000000000" pitchFamily="2" charset="2"/>
                </a:rPr>
                <a:t>*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ea typeface="ＭＳ Ｐゴシック" charset="0"/>
                <a:cs typeface="Calibri" panose="020F050202020403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B9DD3EE-FEA1-9D26-FD51-C4DE09E8FDBF}"/>
                </a:ext>
              </a:extLst>
            </p:cNvPr>
            <p:cNvSpPr/>
            <p:nvPr/>
          </p:nvSpPr>
          <p:spPr>
            <a:xfrm>
              <a:off x="5496749" y="1488319"/>
              <a:ext cx="3403496" cy="3539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sym typeface="Wingdings" panose="05000000000000000000" pitchFamily="2" charset="2"/>
                </a:rPr>
                <a:t>trace</a:t>
              </a: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sym typeface="Wingdings" panose="05000000000000000000" pitchFamily="2" charset="2"/>
                </a:rPr>
                <a:t>(X%*%Y)  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sym typeface="Wingdings" panose="05000000000000000000" pitchFamily="2" charset="2"/>
                </a:rPr>
                <a:t>sum</a:t>
              </a: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sym typeface="Wingdings" panose="05000000000000000000" pitchFamily="2" charset="2"/>
                </a:rPr>
                <a:t>(X*</a:t>
              </a:r>
              <a:r>
                <a:rPr kumimoji="0" lang="en-US" sz="1700" b="1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sym typeface="Wingdings" panose="05000000000000000000" pitchFamily="2" charset="2"/>
                </a:rPr>
                <a:t>t</a:t>
              </a:r>
              <a:r>
                <a:rPr kumimoji="0" lang="en-US" sz="17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latin typeface="Consolas" panose="020B0609020204030204" pitchFamily="49" charset="0"/>
                  <a:ea typeface="ＭＳ Ｐゴシック" charset="0"/>
                  <a:sym typeface="Wingdings" panose="05000000000000000000" pitchFamily="2" charset="2"/>
                </a:rPr>
                <a:t>(Y))</a:t>
              </a:r>
              <a:endParaRPr kumimoji="0" lang="en-US" sz="1700" b="0" i="0" u="none" strike="noStrike" kern="0" cap="none" spc="0" normalizeH="0" baseline="0" noProof="0" dirty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Consolas" panose="020B0609020204030204" pitchFamily="49" charset="0"/>
                <a:ea typeface="ＭＳ Ｐゴシック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44BDF36-12AD-83F4-5299-E7BFCB97D931}"/>
                </a:ext>
              </a:extLst>
            </p:cNvPr>
            <p:cNvSpPr txBox="1"/>
            <p:nvPr/>
          </p:nvSpPr>
          <p:spPr>
            <a:xfrm>
              <a:off x="5421298" y="2168243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O(n</a:t>
              </a:r>
              <a:r>
                <a:rPr kumimoji="0" lang="en-US" sz="1800" b="1" i="0" u="none" strike="noStrike" kern="0" cap="none" spc="0" normalizeH="0" baseline="3000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3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E82F49B-6B97-4A0B-E954-09ED416DBF72}"/>
                </a:ext>
              </a:extLst>
            </p:cNvPr>
            <p:cNvSpPr txBox="1"/>
            <p:nvPr/>
          </p:nvSpPr>
          <p:spPr>
            <a:xfrm>
              <a:off x="7774290" y="2169919"/>
              <a:ext cx="8001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O(n</a:t>
              </a:r>
              <a:r>
                <a:rPr kumimoji="0" lang="en-US" sz="1800" b="1" i="0" u="none" strike="noStrike" kern="0" cap="none" spc="0" normalizeH="0" baseline="3000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2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)</a:t>
              </a:r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CEB0C7E3-D90B-2EC0-BE81-081EC8A4DEE5}"/>
              </a:ext>
            </a:extLst>
          </p:cNvPr>
          <p:cNvSpPr/>
          <p:nvPr/>
        </p:nvSpPr>
        <p:spPr>
          <a:xfrm>
            <a:off x="6028469" y="4084226"/>
            <a:ext cx="461830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 err="1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rowSums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(X)  X, </a:t>
            </a:r>
            <a:r>
              <a:rPr lang="en-US" sz="1700" dirty="0" err="1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iff</a:t>
            </a:r>
            <a:r>
              <a:rPr lang="en-US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 </a:t>
            </a:r>
            <a:r>
              <a:rPr lang="en-US" sz="1700" b="1" dirty="0" err="1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ncol</a:t>
            </a:r>
            <a:r>
              <a:rPr lang="en-US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(X)=1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sum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(X^2)  X%*%</a:t>
            </a:r>
            <a:r>
              <a:rPr lang="en-US" sz="1700" b="1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t</a:t>
            </a:r>
            <a:r>
              <a:rPr lang="en-US" sz="1700" dirty="0">
                <a:solidFill>
                  <a:srgbClr val="0F0F0F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(X), </a:t>
            </a:r>
            <a:r>
              <a:rPr lang="en-US" sz="1700" dirty="0" err="1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iff</a:t>
            </a:r>
            <a:r>
              <a:rPr lang="en-US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 </a:t>
            </a:r>
            <a:r>
              <a:rPr lang="en-US" sz="1700" b="1" dirty="0" err="1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ncol</a:t>
            </a:r>
            <a:r>
              <a:rPr lang="en-US" sz="1700" dirty="0">
                <a:solidFill>
                  <a:schemeClr val="accent1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(X)=1</a:t>
            </a:r>
            <a:r>
              <a:rPr lang="en-US" sz="17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 </a:t>
            </a:r>
            <a:r>
              <a:rPr lang="en-US" sz="1700" baseline="60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charset="0"/>
                <a:sym typeface="Wingdings" panose="05000000000000000000" pitchFamily="2" charset="2"/>
              </a:rPr>
              <a:t> </a:t>
            </a:r>
            <a:endParaRPr lang="en-US" sz="1700" dirty="0">
              <a:solidFill>
                <a:srgbClr val="FF0000"/>
              </a:solidFill>
              <a:latin typeface="Consolas" panose="020B0609020204030204" pitchFamily="49" charset="0"/>
              <a:ea typeface="ＭＳ Ｐゴシック" charset="0"/>
              <a:sym typeface="Wingdings" panose="05000000000000000000" pitchFamily="2" charset="2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555EA37-48CB-DB8A-6734-0E1DE19CF96B}"/>
              </a:ext>
            </a:extLst>
          </p:cNvPr>
          <p:cNvGrpSpPr/>
          <p:nvPr/>
        </p:nvGrpSpPr>
        <p:grpSpPr>
          <a:xfrm>
            <a:off x="8952625" y="4904768"/>
            <a:ext cx="2368902" cy="1117437"/>
            <a:chOff x="1447800" y="2455590"/>
            <a:chExt cx="2368902" cy="111743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66432D6-3C1E-4E56-D8DB-325041055A10}"/>
                </a:ext>
              </a:extLst>
            </p:cNvPr>
            <p:cNvSpPr>
              <a:spLocks/>
            </p:cNvSpPr>
            <p:nvPr/>
          </p:nvSpPr>
          <p:spPr>
            <a:xfrm>
              <a:off x="1449475" y="2474408"/>
              <a:ext cx="667512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t(X)</a:t>
              </a:r>
              <a:b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1kx1k</a:t>
              </a:r>
            </a:p>
          </p:txBody>
        </p:sp>
        <p:sp>
          <p:nvSpPr>
            <p:cNvPr id="28" name="Right Bracket 27">
              <a:extLst>
                <a:ext uri="{FF2B5EF4-FFF2-40B4-BE49-F238E27FC236}">
                  <a16:creationId xmlns:a16="http://schemas.microsoft.com/office/drawing/2014/main" id="{D853ED80-930C-FF87-ED9F-8A83C2CEE459}"/>
                </a:ext>
              </a:extLst>
            </p:cNvPr>
            <p:cNvSpPr/>
            <p:nvPr/>
          </p:nvSpPr>
          <p:spPr>
            <a:xfrm rot="10800000">
              <a:off x="2261717" y="2455590"/>
              <a:ext cx="76201" cy="706425"/>
            </a:xfrm>
            <a:prstGeom prst="rightBracket">
              <a:avLst/>
            </a:prstGeom>
            <a:noFill/>
            <a:ln w="25400" cap="flat" cmpd="sng" algn="ctr">
              <a:solidFill>
                <a:srgbClr val="F7014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8083E033-9935-ECC4-BD68-A8BB75ECF9B1}"/>
                </a:ext>
              </a:extLst>
            </p:cNvPr>
            <p:cNvSpPr>
              <a:spLocks/>
            </p:cNvSpPr>
            <p:nvPr/>
          </p:nvSpPr>
          <p:spPr>
            <a:xfrm>
              <a:off x="2440077" y="2474408"/>
              <a:ext cx="667512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X</a:t>
              </a:r>
              <a:b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</a:b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1kx1k</a:t>
              </a:r>
            </a:p>
          </p:txBody>
        </p:sp>
        <p:sp>
          <p:nvSpPr>
            <p:cNvPr id="30" name="Right Bracket 29">
              <a:extLst>
                <a:ext uri="{FF2B5EF4-FFF2-40B4-BE49-F238E27FC236}">
                  <a16:creationId xmlns:a16="http://schemas.microsoft.com/office/drawing/2014/main" id="{33D3B069-9CF1-D867-8EFF-2AAE7A422D98}"/>
                </a:ext>
              </a:extLst>
            </p:cNvPr>
            <p:cNvSpPr/>
            <p:nvPr/>
          </p:nvSpPr>
          <p:spPr>
            <a:xfrm>
              <a:off x="3740501" y="2455593"/>
              <a:ext cx="76201" cy="703481"/>
            </a:xfrm>
            <a:prstGeom prst="rightBracket">
              <a:avLst/>
            </a:prstGeom>
            <a:noFill/>
            <a:ln w="25400" cap="flat" cmpd="sng" algn="ctr">
              <a:solidFill>
                <a:srgbClr val="F7014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F0F0F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81A79E1-B92C-75A7-49CC-F46641106F9F}"/>
                </a:ext>
              </a:extLst>
            </p:cNvPr>
            <p:cNvSpPr>
              <a:spLocks/>
            </p:cNvSpPr>
            <p:nvPr/>
          </p:nvSpPr>
          <p:spPr>
            <a:xfrm>
              <a:off x="3251483" y="2474408"/>
              <a:ext cx="381000" cy="667512"/>
            </a:xfrm>
            <a:prstGeom prst="rect">
              <a:avLst/>
            </a:prstGeom>
            <a:solidFill>
              <a:srgbClr val="7889F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p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E6E9CD5-D911-D02E-BBCB-AC8EB53E7163}"/>
                </a:ext>
              </a:extLst>
            </p:cNvPr>
            <p:cNvSpPr txBox="1"/>
            <p:nvPr/>
          </p:nvSpPr>
          <p:spPr>
            <a:xfrm>
              <a:off x="1447800" y="3203695"/>
              <a:ext cx="23655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4  MFLOPs</a:t>
              </a: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BC1866F7-208A-E2C0-B874-C19F7FC5D045}"/>
              </a:ext>
            </a:extLst>
          </p:cNvPr>
          <p:cNvSpPr txBox="1"/>
          <p:nvPr/>
        </p:nvSpPr>
        <p:spPr>
          <a:xfrm>
            <a:off x="6238947" y="6047536"/>
            <a:ext cx="472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chemeClr val="accent1"/>
                </a:solidFill>
                <a:ea typeface="ＭＳ Ｐゴシック" charset="0"/>
                <a:cs typeface="Calibri" panose="020F0502020204030204" pitchFamily="34" charset="0"/>
              </a:rPr>
              <a:t>Size propagation and sparsity estimation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B6DBF44-E313-B154-0EA3-481A2912F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5816" y="5432235"/>
            <a:ext cx="850749" cy="850749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7F72402-5D56-BE7F-8CD2-87F0C14FA120}"/>
              </a:ext>
            </a:extLst>
          </p:cNvPr>
          <p:cNvSpPr/>
          <p:nvPr/>
        </p:nvSpPr>
        <p:spPr>
          <a:xfrm>
            <a:off x="3093988" y="5575090"/>
            <a:ext cx="2086471" cy="774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Sparsity Estimation &amp; Sparse DP Enum</a:t>
            </a:r>
            <a:b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latin typeface="Calibri" panose="020F0502020204030204" pitchFamily="34" charset="0"/>
                <a:cs typeface="Calibri" panose="020F0502020204030204" pitchFamily="34" charset="0"/>
              </a:rPr>
              <a:t>SIGMOD’19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3406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33" grpId="0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A1C61-DBF0-8763-0B32-E501BE86E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Apache </a:t>
            </a:r>
            <a:r>
              <a:rPr lang="en-US" dirty="0" err="1"/>
              <a:t>SystemDS</a:t>
            </a:r>
            <a:r>
              <a:rPr lang="en-US" dirty="0"/>
              <a:t> Architecture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FCC35D-96B5-EB5C-0C74-7A591407CC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2231" y="1162148"/>
            <a:ext cx="7724686" cy="5947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A6896B1-6D09-1A90-9D22-601A950AF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231" y="1162148"/>
            <a:ext cx="7875874" cy="20747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023A11-C52A-9B73-A867-E2853AD35C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2231" y="1162149"/>
            <a:ext cx="7875873" cy="44863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6C590B-9F53-06C5-2138-BA0FB941F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2231" y="1162149"/>
            <a:ext cx="7875873" cy="453953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F95762C-28F5-C380-88CC-973EA0D0ACCB}"/>
              </a:ext>
            </a:extLst>
          </p:cNvPr>
          <p:cNvGrpSpPr/>
          <p:nvPr/>
        </p:nvGrpSpPr>
        <p:grpSpPr>
          <a:xfrm>
            <a:off x="8641119" y="282698"/>
            <a:ext cx="1677597" cy="888685"/>
            <a:chOff x="7250172" y="363530"/>
            <a:chExt cx="1677597" cy="88868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EBE8A17-CB04-04F1-2B23-876F7E78E470}"/>
                </a:ext>
              </a:extLst>
            </p:cNvPr>
            <p:cNvSpPr txBox="1"/>
            <p:nvPr/>
          </p:nvSpPr>
          <p:spPr>
            <a:xfrm>
              <a:off x="7250172" y="363530"/>
              <a:ext cx="1677597" cy="646331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&gt;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500K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 tests</a:t>
              </a:r>
            </a:p>
            <a:p>
              <a:pPr marL="0" marR="0" lvl="0" indent="0" algn="ctr" defTabSz="4572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&gt;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70146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 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10K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70146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 </a:t>
              </a: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F0F0F"/>
                  </a:solidFill>
                  <a:effectLst/>
                  <a:uLnTx/>
                  <a:uFillTx/>
                  <a:ea typeface="ＭＳ Ｐゴシック" charset="0"/>
                  <a:cs typeface="Calibri" panose="020F0502020204030204" pitchFamily="34" charset="0"/>
                </a:rPr>
                <a:t>DSL tests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FAADAE82-6BE2-AA4B-F767-FF9297C538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561006" y="983970"/>
              <a:ext cx="325125" cy="268245"/>
            </a:xfrm>
            <a:prstGeom prst="straightConnector1">
              <a:avLst/>
            </a:prstGeom>
            <a:noFill/>
            <a:ln w="19050" cap="flat" cmpd="sng" algn="ctr">
              <a:solidFill>
                <a:srgbClr val="C40D1E"/>
              </a:solidFill>
              <a:prstDash val="solid"/>
              <a:miter lim="800000"/>
              <a:tailEnd type="triangle" w="med" len="lg"/>
            </a:ln>
            <a:effectLst/>
          </p:spPr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57ECB396-AA8B-C102-1305-1794AD1515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03573" y="979053"/>
              <a:ext cx="325125" cy="268245"/>
            </a:xfrm>
            <a:prstGeom prst="straightConnector1">
              <a:avLst/>
            </a:prstGeom>
            <a:noFill/>
            <a:ln w="19050" cap="flat" cmpd="sng" algn="ctr">
              <a:solidFill>
                <a:srgbClr val="C40D1E"/>
              </a:solidFill>
              <a:prstDash val="solid"/>
              <a:miter lim="800000"/>
              <a:tailEnd type="triangle" w="med" len="lg"/>
            </a:ln>
            <a:effectLst/>
          </p:spPr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26EC921-39D7-7547-E365-C36C45B2C5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846140" y="983968"/>
              <a:ext cx="325125" cy="268245"/>
            </a:xfrm>
            <a:prstGeom prst="straightConnector1">
              <a:avLst/>
            </a:prstGeom>
            <a:noFill/>
            <a:ln w="19050" cap="flat" cmpd="sng" algn="ctr">
              <a:solidFill>
                <a:srgbClr val="C40D1E"/>
              </a:solidFill>
              <a:prstDash val="solid"/>
              <a:miter lim="800000"/>
              <a:tailEnd type="triangle" w="med" len="lg"/>
            </a:ln>
            <a:effectLst/>
          </p:spPr>
        </p:cxn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0A339F5-56D1-9A4D-245E-C5250F5CED77}"/>
              </a:ext>
            </a:extLst>
          </p:cNvPr>
          <p:cNvSpPr txBox="1"/>
          <p:nvPr/>
        </p:nvSpPr>
        <p:spPr>
          <a:xfrm>
            <a:off x="4640439" y="419493"/>
            <a:ext cx="212231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CIDR’20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8017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207">
            <a:extLst>
              <a:ext uri="{FF2B5EF4-FFF2-40B4-BE49-F238E27FC236}">
                <a16:creationId xmlns:a16="http://schemas.microsoft.com/office/drawing/2014/main" id="{D8EA04DA-59D6-65AC-BA57-9E2A5452777F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B0C176-D95B-B7E7-6E76-E6E069AEC0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2000" dirty="0"/>
              <a:t>Automatic Generation of Cleaning Pipelines</a:t>
            </a:r>
          </a:p>
          <a:p>
            <a:pPr lvl="1"/>
            <a:r>
              <a:rPr lang="en-US" sz="1800" dirty="0"/>
              <a:t>Library of robust, parameterized </a:t>
            </a:r>
            <a:r>
              <a:rPr lang="en-US" sz="1800" b="1" dirty="0">
                <a:solidFill>
                  <a:srgbClr val="7889FB"/>
                </a:solidFill>
              </a:rPr>
              <a:t>data cleaning primitives</a:t>
            </a:r>
            <a:r>
              <a:rPr lang="en-US" sz="1800" b="1" dirty="0"/>
              <a:t>, </a:t>
            </a:r>
            <a:r>
              <a:rPr lang="en-US" sz="1800" dirty="0"/>
              <a:t> </a:t>
            </a:r>
          </a:p>
          <a:p>
            <a:pPr lvl="1"/>
            <a:r>
              <a:rPr lang="en-US" sz="1800" b="1" dirty="0">
                <a:solidFill>
                  <a:srgbClr val="7889FB"/>
                </a:solidFill>
              </a:rPr>
              <a:t>Enumeration of DAGs </a:t>
            </a:r>
            <a:r>
              <a:rPr lang="en-US" sz="1800" dirty="0"/>
              <a:t>of primitives &amp; </a:t>
            </a:r>
            <a:r>
              <a:rPr lang="en-US" sz="1800" b="1" dirty="0">
                <a:solidFill>
                  <a:srgbClr val="7889FB"/>
                </a:solidFill>
              </a:rPr>
              <a:t>hyper-parameter optimization </a:t>
            </a:r>
            <a:r>
              <a:rPr lang="en-US" sz="1800" dirty="0"/>
              <a:t>(evolutionary, HB)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C8188E-C388-6187-558F-D25B9332F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Data Cleaning Pipelines</a:t>
            </a:r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38AD3022-3648-8BF6-DDA1-4D0B2BBC0F06}"/>
              </a:ext>
            </a:extLst>
          </p:cNvPr>
          <p:cNvCxnSpPr>
            <a:stCxn id="134" idx="3"/>
            <a:endCxn id="108" idx="0"/>
          </p:cNvCxnSpPr>
          <p:nvPr/>
        </p:nvCxnSpPr>
        <p:spPr>
          <a:xfrm flipH="1">
            <a:off x="4716952" y="3515845"/>
            <a:ext cx="1181976" cy="734149"/>
          </a:xfrm>
          <a:prstGeom prst="line">
            <a:avLst/>
          </a:prstGeom>
          <a:noFill/>
          <a:ln w="6350" cap="flat" cmpd="sng" algn="ctr">
            <a:solidFill>
              <a:srgbClr val="A5A5A5"/>
            </a:solidFill>
            <a:prstDash val="lgDashDotDot"/>
            <a:miter lim="800000"/>
            <a:tailEnd type="none"/>
          </a:ln>
          <a:effectLst/>
        </p:spPr>
      </p:cxnSp>
      <p:graphicFrame>
        <p:nvGraphicFramePr>
          <p:cNvPr id="108" name="Table 107">
            <a:extLst>
              <a:ext uri="{FF2B5EF4-FFF2-40B4-BE49-F238E27FC236}">
                <a16:creationId xmlns:a16="http://schemas.microsoft.com/office/drawing/2014/main" id="{B1FC3539-A5A5-472D-05CE-D147C0039535}"/>
              </a:ext>
            </a:extLst>
          </p:cNvPr>
          <p:cNvGraphicFramePr>
            <a:graphicFrameLocks noGrp="1"/>
          </p:cNvGraphicFramePr>
          <p:nvPr/>
        </p:nvGraphicFramePr>
        <p:xfrm>
          <a:off x="3164508" y="4249994"/>
          <a:ext cx="3104889" cy="274320"/>
        </p:xfrm>
        <a:graphic>
          <a:graphicData uri="http://schemas.openxmlformats.org/drawingml/2006/table">
            <a:tbl>
              <a:tblPr firstRow="1" bandRow="1"/>
              <a:tblGrid>
                <a:gridCol w="3104889">
                  <a:extLst>
                    <a:ext uri="{9D8B030D-6E8A-4147-A177-3AD203B41FA5}">
                      <a16:colId xmlns:a16="http://schemas.microsoft.com/office/drawing/2014/main" val="2926837652"/>
                    </a:ext>
                  </a:extLst>
                </a:gridCol>
              </a:tblGrid>
              <a:tr h="2462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12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1:  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gmm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imputeFD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mergeDup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delML</a:t>
                      </a:r>
                      <a:endParaRPr lang="en-US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F70146"/>
                      </a:solidFill>
                    </a:lnT>
                    <a:lnB w="12700" cmpd="sng">
                      <a:solidFill>
                        <a:srgbClr val="F701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9079756"/>
                  </a:ext>
                </a:extLst>
              </a:tr>
            </a:tbl>
          </a:graphicData>
        </a:graphic>
      </p:graphicFrame>
      <p:graphicFrame>
        <p:nvGraphicFramePr>
          <p:cNvPr id="109" name="Table 108">
            <a:extLst>
              <a:ext uri="{FF2B5EF4-FFF2-40B4-BE49-F238E27FC236}">
                <a16:creationId xmlns:a16="http://schemas.microsoft.com/office/drawing/2014/main" id="{EB58D8BC-C5A3-E68F-433B-5A9EA888DF52}"/>
              </a:ext>
            </a:extLst>
          </p:cNvPr>
          <p:cNvGraphicFramePr>
            <a:graphicFrameLocks noGrp="1"/>
          </p:cNvGraphicFramePr>
          <p:nvPr/>
        </p:nvGraphicFramePr>
        <p:xfrm>
          <a:off x="6368673" y="4254070"/>
          <a:ext cx="2907417" cy="274320"/>
        </p:xfrm>
        <a:graphic>
          <a:graphicData uri="http://schemas.openxmlformats.org/drawingml/2006/table">
            <a:tbl>
              <a:tblPr firstRow="1" bandRow="1"/>
              <a:tblGrid>
                <a:gridCol w="2907417">
                  <a:extLst>
                    <a:ext uri="{9D8B030D-6E8A-4147-A177-3AD203B41FA5}">
                      <a16:colId xmlns:a16="http://schemas.microsoft.com/office/drawing/2014/main" val="2926837652"/>
                    </a:ext>
                  </a:extLst>
                </a:gridCol>
              </a:tblGrid>
              <a:tr h="2027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</a:t>
                      </a:r>
                      <a:r>
                        <a:rPr lang="en-US" sz="1200" baseline="-25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</a:t>
                      </a:r>
                      <a:r>
                        <a:rPr lang="en-US" sz="1200" baseline="-25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:  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outlierBySd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mice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d</a:t>
                      </a:r>
                      <a:r>
                        <a:rPr lang="en-US" sz="12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elDup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v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oting</a:t>
                      </a:r>
                      <a:endParaRPr lang="en-US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F70146"/>
                      </a:solidFill>
                    </a:lnT>
                    <a:lnB w="12700" cmpd="sng">
                      <a:solidFill>
                        <a:srgbClr val="F701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9079756"/>
                  </a:ext>
                </a:extLst>
              </a:tr>
            </a:tbl>
          </a:graphicData>
        </a:graphic>
      </p:graphicFrame>
      <p:grpSp>
        <p:nvGrpSpPr>
          <p:cNvPr id="110" name="Group 109">
            <a:extLst>
              <a:ext uri="{FF2B5EF4-FFF2-40B4-BE49-F238E27FC236}">
                <a16:creationId xmlns:a16="http://schemas.microsoft.com/office/drawing/2014/main" id="{EF2B89B4-C581-9897-DF40-F6C5EE297231}"/>
              </a:ext>
            </a:extLst>
          </p:cNvPr>
          <p:cNvGrpSpPr/>
          <p:nvPr/>
        </p:nvGrpSpPr>
        <p:grpSpPr>
          <a:xfrm>
            <a:off x="4579550" y="2602287"/>
            <a:ext cx="3494363" cy="946227"/>
            <a:chOff x="2984216" y="2631471"/>
            <a:chExt cx="3494363" cy="946227"/>
          </a:xfrm>
        </p:grpSpPr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3B1AD2E1-AD89-026F-A7B4-21E01FE6218C}"/>
                </a:ext>
              </a:extLst>
            </p:cNvPr>
            <p:cNvGrpSpPr/>
            <p:nvPr/>
          </p:nvGrpSpPr>
          <p:grpSpPr>
            <a:xfrm>
              <a:off x="2984216" y="2631471"/>
              <a:ext cx="3494363" cy="946227"/>
              <a:chOff x="5549057" y="13313957"/>
              <a:chExt cx="6753938" cy="3175506"/>
            </a:xfrm>
          </p:grpSpPr>
          <p:grpSp>
            <p:nvGrpSpPr>
              <p:cNvPr id="116" name="Group 115">
                <a:extLst>
                  <a:ext uri="{FF2B5EF4-FFF2-40B4-BE49-F238E27FC236}">
                    <a16:creationId xmlns:a16="http://schemas.microsoft.com/office/drawing/2014/main" id="{54159047-0BDF-963F-6AE8-9B729B933EB1}"/>
                  </a:ext>
                </a:extLst>
              </p:cNvPr>
              <p:cNvGrpSpPr/>
              <p:nvPr/>
            </p:nvGrpSpPr>
            <p:grpSpPr>
              <a:xfrm>
                <a:off x="6307142" y="13313957"/>
                <a:ext cx="5995853" cy="3175506"/>
                <a:chOff x="5798852" y="12952646"/>
                <a:chExt cx="5995853" cy="3175506"/>
              </a:xfrm>
            </p:grpSpPr>
            <p:cxnSp>
              <p:nvCxnSpPr>
                <p:cNvPr id="118" name="Straight Connector 117">
                  <a:extLst>
                    <a:ext uri="{FF2B5EF4-FFF2-40B4-BE49-F238E27FC236}">
                      <a16:creationId xmlns:a16="http://schemas.microsoft.com/office/drawing/2014/main" id="{93F172C5-5DBA-DB20-F511-805A5CCFCDF5}"/>
                    </a:ext>
                  </a:extLst>
                </p:cNvPr>
                <p:cNvCxnSpPr/>
                <p:nvPr/>
              </p:nvCxnSpPr>
              <p:spPr>
                <a:xfrm flipH="1">
                  <a:off x="5798852" y="14860135"/>
                  <a:ext cx="834823" cy="60971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19" name="Straight Connector 118">
                  <a:extLst>
                    <a:ext uri="{FF2B5EF4-FFF2-40B4-BE49-F238E27FC236}">
                      <a16:creationId xmlns:a16="http://schemas.microsoft.com/office/drawing/2014/main" id="{B0142900-F200-C0EB-823B-4C14234732F9}"/>
                    </a:ext>
                  </a:extLst>
                </p:cNvPr>
                <p:cNvCxnSpPr/>
                <p:nvPr/>
              </p:nvCxnSpPr>
              <p:spPr>
                <a:xfrm flipH="1">
                  <a:off x="8405988" y="13706774"/>
                  <a:ext cx="22676" cy="384482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0" name="Straight Connector 119">
                  <a:extLst>
                    <a:ext uri="{FF2B5EF4-FFF2-40B4-BE49-F238E27FC236}">
                      <a16:creationId xmlns:a16="http://schemas.microsoft.com/office/drawing/2014/main" id="{45762189-4065-4275-7E39-774E51B82940}"/>
                    </a:ext>
                  </a:extLst>
                </p:cNvPr>
                <p:cNvCxnSpPr>
                  <a:endCxn id="131" idx="0"/>
                </p:cNvCxnSpPr>
                <p:nvPr/>
              </p:nvCxnSpPr>
              <p:spPr>
                <a:xfrm>
                  <a:off x="6584088" y="14845385"/>
                  <a:ext cx="203444" cy="527606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1" name="Straight Connector 120">
                  <a:extLst>
                    <a:ext uri="{FF2B5EF4-FFF2-40B4-BE49-F238E27FC236}">
                      <a16:creationId xmlns:a16="http://schemas.microsoft.com/office/drawing/2014/main" id="{5ACACF4D-2295-B49D-0867-E4AECEBEC918}"/>
                    </a:ext>
                  </a:extLst>
                </p:cNvPr>
                <p:cNvCxnSpPr>
                  <a:endCxn id="134" idx="0"/>
                </p:cNvCxnSpPr>
                <p:nvPr/>
              </p:nvCxnSpPr>
              <p:spPr>
                <a:xfrm flipH="1">
                  <a:off x="7925410" y="14839908"/>
                  <a:ext cx="472957" cy="53958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2" name="Straight Connector 121">
                  <a:extLst>
                    <a:ext uri="{FF2B5EF4-FFF2-40B4-BE49-F238E27FC236}">
                      <a16:creationId xmlns:a16="http://schemas.microsoft.com/office/drawing/2014/main" id="{7284B709-873E-CBA4-E6E5-07989BE66A61}"/>
                    </a:ext>
                  </a:extLst>
                </p:cNvPr>
                <p:cNvCxnSpPr>
                  <a:endCxn id="133" idx="1"/>
                </p:cNvCxnSpPr>
                <p:nvPr/>
              </p:nvCxnSpPr>
              <p:spPr>
                <a:xfrm>
                  <a:off x="8398368" y="14839908"/>
                  <a:ext cx="330383" cy="643131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3" name="Straight Connector 122">
                  <a:extLst>
                    <a:ext uri="{FF2B5EF4-FFF2-40B4-BE49-F238E27FC236}">
                      <a16:creationId xmlns:a16="http://schemas.microsoft.com/office/drawing/2014/main" id="{C63F2850-46B8-A12B-913E-B39E7836CC87}"/>
                    </a:ext>
                  </a:extLst>
                </p:cNvPr>
                <p:cNvCxnSpPr/>
                <p:nvPr/>
              </p:nvCxnSpPr>
              <p:spPr>
                <a:xfrm flipH="1">
                  <a:off x="10116997" y="14781396"/>
                  <a:ext cx="151622" cy="574519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24" name="Straight Connector 123">
                  <a:extLst>
                    <a:ext uri="{FF2B5EF4-FFF2-40B4-BE49-F238E27FC236}">
                      <a16:creationId xmlns:a16="http://schemas.microsoft.com/office/drawing/2014/main" id="{E36F20EF-85A5-70C1-88E2-9552552057E0}"/>
                    </a:ext>
                  </a:extLst>
                </p:cNvPr>
                <p:cNvCxnSpPr>
                  <a:endCxn id="132" idx="0"/>
                </p:cNvCxnSpPr>
                <p:nvPr/>
              </p:nvCxnSpPr>
              <p:spPr>
                <a:xfrm>
                  <a:off x="10268619" y="14781396"/>
                  <a:ext cx="1052979" cy="578817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25" name="Oval 124">
                  <a:extLst>
                    <a:ext uri="{FF2B5EF4-FFF2-40B4-BE49-F238E27FC236}">
                      <a16:creationId xmlns:a16="http://schemas.microsoft.com/office/drawing/2014/main" id="{ACD75059-B1AB-D296-969F-C15D5474AF36}"/>
                    </a:ext>
                  </a:extLst>
                </p:cNvPr>
                <p:cNvSpPr/>
                <p:nvPr/>
              </p:nvSpPr>
              <p:spPr>
                <a:xfrm>
                  <a:off x="9579659" y="14066401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LP</a:t>
                  </a:r>
                  <a:r>
                    <a:rPr lang="en-US" sz="1000" b="1" kern="0" baseline="-2500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n</a:t>
                  </a:r>
                </a:p>
              </p:txBody>
            </p:sp>
            <p:sp>
              <p:nvSpPr>
                <p:cNvPr id="126" name="Oval 125">
                  <a:extLst>
                    <a:ext uri="{FF2B5EF4-FFF2-40B4-BE49-F238E27FC236}">
                      <a16:creationId xmlns:a16="http://schemas.microsoft.com/office/drawing/2014/main" id="{8E6B1990-A999-CF6F-1C9F-98DECB4EF494}"/>
                    </a:ext>
                  </a:extLst>
                </p:cNvPr>
                <p:cNvSpPr/>
                <p:nvPr/>
              </p:nvSpPr>
              <p:spPr>
                <a:xfrm>
                  <a:off x="9732909" y="15366241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PP</a:t>
                  </a:r>
                  <a:r>
                    <a:rPr lang="en-US" sz="1000" b="1" kern="0" baseline="-2500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1</a:t>
                  </a:r>
                </a:p>
              </p:txBody>
            </p: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3400C529-237D-5010-9AB8-2A762677FE13}"/>
                    </a:ext>
                  </a:extLst>
                </p:cNvPr>
                <p:cNvCxnSpPr>
                  <a:endCxn id="125" idx="1"/>
                </p:cNvCxnSpPr>
                <p:nvPr/>
              </p:nvCxnSpPr>
              <p:spPr>
                <a:xfrm>
                  <a:off x="8874265" y="13521154"/>
                  <a:ext cx="843964" cy="654885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F049D7CC-2CD8-D7F6-8C13-E1C08330B52A}"/>
                    </a:ext>
                  </a:extLst>
                </p:cNvPr>
                <p:cNvSpPr/>
                <p:nvPr/>
              </p:nvSpPr>
              <p:spPr>
                <a:xfrm>
                  <a:off x="7947937" y="14096733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LP</a:t>
                  </a:r>
                  <a:r>
                    <a:rPr lang="en-US" sz="1000" b="1" kern="0" baseline="-2500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2</a:t>
                  </a:r>
                </a:p>
              </p:txBody>
            </p: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78B306A8-F8FC-C20C-D2C2-B4FB3C83F0E5}"/>
                    </a:ext>
                  </a:extLst>
                </p:cNvPr>
                <p:cNvCxnSpPr>
                  <a:stCxn id="135" idx="3"/>
                  <a:endCxn id="130" idx="7"/>
                </p:cNvCxnSpPr>
                <p:nvPr/>
              </p:nvCxnSpPr>
              <p:spPr>
                <a:xfrm flipH="1">
                  <a:off x="7017770" y="13591660"/>
                  <a:ext cx="1119180" cy="629461"/>
                </a:xfrm>
                <a:prstGeom prst="line">
                  <a:avLst/>
                </a:prstGeom>
                <a:no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30" name="Oval 129">
                  <a:extLst>
                    <a:ext uri="{FF2B5EF4-FFF2-40B4-BE49-F238E27FC236}">
                      <a16:creationId xmlns:a16="http://schemas.microsoft.com/office/drawing/2014/main" id="{CF44C42F-09FC-0FEC-5A89-02C496F188D2}"/>
                    </a:ext>
                  </a:extLst>
                </p:cNvPr>
                <p:cNvSpPr/>
                <p:nvPr/>
              </p:nvSpPr>
              <p:spPr>
                <a:xfrm>
                  <a:off x="6210126" y="14111483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LP</a:t>
                  </a:r>
                  <a:r>
                    <a:rPr lang="en-US" sz="1000" b="1" kern="0" baseline="-2500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1</a:t>
                  </a:r>
                </a:p>
              </p:txBody>
            </p:sp>
            <p:sp>
              <p:nvSpPr>
                <p:cNvPr id="131" name="Oval 130">
                  <a:extLst>
                    <a:ext uri="{FF2B5EF4-FFF2-40B4-BE49-F238E27FC236}">
                      <a16:creationId xmlns:a16="http://schemas.microsoft.com/office/drawing/2014/main" id="{59B4234F-3A9A-2984-70E2-8D8280B3B941}"/>
                    </a:ext>
                  </a:extLst>
                </p:cNvPr>
                <p:cNvSpPr/>
                <p:nvPr/>
              </p:nvSpPr>
              <p:spPr>
                <a:xfrm>
                  <a:off x="6314425" y="15372991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 err="1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PP</a:t>
                  </a:r>
                  <a:r>
                    <a:rPr lang="en-US" sz="1000" b="1" kern="0" baseline="-25000" dirty="0" err="1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n</a:t>
                  </a:r>
                  <a:endParaRPr lang="en-US" sz="1000" b="1" kern="0" baseline="-25000" dirty="0">
                    <a:solidFill>
                      <a:srgbClr val="FFFFFF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2" name="Oval 131">
                  <a:extLst>
                    <a:ext uri="{FF2B5EF4-FFF2-40B4-BE49-F238E27FC236}">
                      <a16:creationId xmlns:a16="http://schemas.microsoft.com/office/drawing/2014/main" id="{EEADB5DF-7865-91D1-7A65-1E3D2F45CC25}"/>
                    </a:ext>
                  </a:extLst>
                </p:cNvPr>
                <p:cNvSpPr/>
                <p:nvPr/>
              </p:nvSpPr>
              <p:spPr>
                <a:xfrm>
                  <a:off x="10848491" y="15360213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 err="1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PP</a:t>
                  </a:r>
                  <a:r>
                    <a:rPr lang="en-US" sz="1000" b="1" kern="0" baseline="-25000" dirty="0" err="1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n</a:t>
                  </a:r>
                  <a:endParaRPr lang="en-US" sz="1000" b="1" kern="0" baseline="-25000" dirty="0">
                    <a:solidFill>
                      <a:srgbClr val="FFFFFF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3" name="Oval 132">
                  <a:extLst>
                    <a:ext uri="{FF2B5EF4-FFF2-40B4-BE49-F238E27FC236}">
                      <a16:creationId xmlns:a16="http://schemas.microsoft.com/office/drawing/2014/main" id="{9CE0501F-4D35-C514-3A26-195DFDCDBD8A}"/>
                    </a:ext>
                  </a:extLst>
                </p:cNvPr>
                <p:cNvSpPr/>
                <p:nvPr/>
              </p:nvSpPr>
              <p:spPr>
                <a:xfrm>
                  <a:off x="8590181" y="15373401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 err="1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PP</a:t>
                  </a:r>
                  <a:r>
                    <a:rPr lang="en-US" sz="1000" b="1" kern="0" baseline="-25000" dirty="0" err="1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n</a:t>
                  </a:r>
                  <a:endParaRPr lang="en-US" sz="1000" b="1" kern="0" baseline="-25000" dirty="0">
                    <a:solidFill>
                      <a:srgbClr val="FFFFFF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4" name="Oval 133">
                  <a:extLst>
                    <a:ext uri="{FF2B5EF4-FFF2-40B4-BE49-F238E27FC236}">
                      <a16:creationId xmlns:a16="http://schemas.microsoft.com/office/drawing/2014/main" id="{4C6AF647-3376-0B44-A43E-4B62E0E0DAC9}"/>
                    </a:ext>
                  </a:extLst>
                </p:cNvPr>
                <p:cNvSpPr/>
                <p:nvPr/>
              </p:nvSpPr>
              <p:spPr>
                <a:xfrm>
                  <a:off x="7452303" y="15379500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PP</a:t>
                  </a:r>
                  <a:r>
                    <a:rPr lang="en-US" sz="1000" b="1" kern="0" baseline="-2500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1</a:t>
                  </a:r>
                </a:p>
              </p:txBody>
            </p:sp>
            <p:sp>
              <p:nvSpPr>
                <p:cNvPr id="135" name="Oval 134">
                  <a:extLst>
                    <a:ext uri="{FF2B5EF4-FFF2-40B4-BE49-F238E27FC236}">
                      <a16:creationId xmlns:a16="http://schemas.microsoft.com/office/drawing/2014/main" id="{A6077CD8-11A0-5ABF-B3B5-A790170FFFD1}"/>
                    </a:ext>
                  </a:extLst>
                </p:cNvPr>
                <p:cNvSpPr/>
                <p:nvPr/>
              </p:nvSpPr>
              <p:spPr>
                <a:xfrm>
                  <a:off x="7998380" y="12952646"/>
                  <a:ext cx="946214" cy="748652"/>
                </a:xfrm>
                <a:prstGeom prst="ellipse">
                  <a:avLst/>
                </a:prstGeom>
                <a:solidFill>
                  <a:srgbClr val="F70146"/>
                </a:solidFill>
                <a:ln w="28575" cap="flat" cmpd="sng" algn="ctr">
                  <a:solidFill>
                    <a:srgbClr val="F70146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000" b="1" kern="0" dirty="0">
                      <a:solidFill>
                        <a:srgbClr val="FFFFFF"/>
                      </a:solidFill>
                      <a:latin typeface="Arial"/>
                      <a:cs typeface="Calibri" panose="020F0502020204030204" pitchFamily="34" charset="0"/>
                    </a:rPr>
                    <a:t>O</a:t>
                  </a:r>
                </a:p>
              </p:txBody>
            </p:sp>
          </p:grp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66A5B958-B8DC-5822-2A33-62FB4C9CA1FB}"/>
                  </a:ext>
                </a:extLst>
              </p:cNvPr>
              <p:cNvSpPr/>
              <p:nvPr/>
            </p:nvSpPr>
            <p:spPr>
              <a:xfrm>
                <a:off x="5549057" y="15721524"/>
                <a:ext cx="946214" cy="748652"/>
              </a:xfrm>
              <a:prstGeom prst="ellipse">
                <a:avLst/>
              </a:prstGeom>
              <a:solidFill>
                <a:srgbClr val="F70146"/>
              </a:solidFill>
              <a:ln w="28575" cap="flat" cmpd="sng" algn="ctr">
                <a:solidFill>
                  <a:srgbClr val="F70146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algn="ctr" defTabSz="45720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sz="1000" b="1" kern="0" dirty="0">
                    <a:solidFill>
                      <a:srgbClr val="FFFFFF"/>
                    </a:solidFill>
                    <a:latin typeface="Arial"/>
                    <a:cs typeface="Calibri" panose="020F0502020204030204" pitchFamily="34" charset="0"/>
                  </a:rPr>
                  <a:t>PP</a:t>
                </a:r>
                <a:r>
                  <a:rPr lang="en-US" sz="1000" b="1" kern="0" baseline="-25000" dirty="0">
                    <a:solidFill>
                      <a:srgbClr val="FFFFFF"/>
                    </a:solidFill>
                    <a:latin typeface="Arial"/>
                    <a:cs typeface="Calibri" panose="020F0502020204030204" pitchFamily="34" charset="0"/>
                  </a:rPr>
                  <a:t>1</a:t>
                </a:r>
              </a:p>
            </p:txBody>
          </p:sp>
        </p:grp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4C864F8-12B0-5C83-656F-E62C31A52E1A}"/>
                </a:ext>
              </a:extLst>
            </p:cNvPr>
            <p:cNvSpPr txBox="1"/>
            <p:nvPr/>
          </p:nvSpPr>
          <p:spPr>
            <a:xfrm>
              <a:off x="3399845" y="3224478"/>
              <a:ext cx="3187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13831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AT" sz="1000" b="1" kern="0" dirty="0">
                  <a:solidFill>
                    <a:prstClr val="black"/>
                  </a:solidFill>
                  <a:ea typeface="ＭＳ Ｐゴシック" charset="0"/>
                  <a:cs typeface="Calibri" panose="020F0502020204030204" pitchFamily="34" charset="0"/>
                </a:rPr>
                <a:t>…</a:t>
              </a:r>
              <a:endParaRPr lang="en-US" sz="1000" b="1" kern="0" baseline="-25000" dirty="0">
                <a:solidFill>
                  <a:prstClr val="black"/>
                </a:solidFill>
                <a:ea typeface="ＭＳ Ｐゴシック" charset="0"/>
                <a:cs typeface="Calibri" panose="020F0502020204030204" pitchFamily="34" charset="0"/>
              </a:endParaRP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AEB1BE1C-48C2-9682-7BCE-A6D26BF49E5B}"/>
                </a:ext>
              </a:extLst>
            </p:cNvPr>
            <p:cNvSpPr txBox="1"/>
            <p:nvPr/>
          </p:nvSpPr>
          <p:spPr>
            <a:xfrm>
              <a:off x="4983154" y="2888778"/>
              <a:ext cx="3187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13831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AT" sz="1000" b="1" kern="0" dirty="0">
                  <a:solidFill>
                    <a:prstClr val="black"/>
                  </a:solidFill>
                  <a:ea typeface="ＭＳ Ｐゴシック" charset="0"/>
                  <a:cs typeface="Calibri" panose="020F0502020204030204" pitchFamily="34" charset="0"/>
                </a:rPr>
                <a:t>…</a:t>
              </a:r>
              <a:endParaRPr lang="en-US" sz="1000" b="1" kern="0" baseline="-25000" dirty="0">
                <a:solidFill>
                  <a:prstClr val="black"/>
                </a:solidFill>
                <a:ea typeface="ＭＳ Ｐゴシック" charset="0"/>
                <a:cs typeface="Calibri" panose="020F0502020204030204" pitchFamily="34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7736458C-4B53-8FCA-F749-7AA53673A4B5}"/>
                </a:ext>
              </a:extLst>
            </p:cNvPr>
            <p:cNvSpPr txBox="1"/>
            <p:nvPr/>
          </p:nvSpPr>
          <p:spPr>
            <a:xfrm>
              <a:off x="5767456" y="3186425"/>
              <a:ext cx="3187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13831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AT" sz="1000" b="1" kern="0" dirty="0">
                  <a:solidFill>
                    <a:prstClr val="black"/>
                  </a:solidFill>
                  <a:ea typeface="ＭＳ Ｐゴシック" charset="0"/>
                  <a:cs typeface="Calibri" panose="020F0502020204030204" pitchFamily="34" charset="0"/>
                </a:rPr>
                <a:t>…</a:t>
              </a:r>
              <a:endParaRPr lang="en-US" sz="1000" b="1" kern="0" baseline="-25000" dirty="0">
                <a:solidFill>
                  <a:prstClr val="black"/>
                </a:solidFill>
                <a:ea typeface="ＭＳ Ｐゴシック" charset="0"/>
                <a:cs typeface="Calibri" panose="020F0502020204030204" pitchFamily="34" charset="0"/>
              </a:endParaRP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59F2F93-6DF8-D48B-ACC3-90D95F2EFBDE}"/>
                </a:ext>
              </a:extLst>
            </p:cNvPr>
            <p:cNvSpPr txBox="1"/>
            <p:nvPr/>
          </p:nvSpPr>
          <p:spPr>
            <a:xfrm>
              <a:off x="4596359" y="3208618"/>
              <a:ext cx="3187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2138314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AT" sz="1000" b="1" kern="0" dirty="0">
                  <a:solidFill>
                    <a:prstClr val="black"/>
                  </a:solidFill>
                  <a:ea typeface="ＭＳ Ｐゴシック" charset="0"/>
                  <a:cs typeface="Calibri" panose="020F0502020204030204" pitchFamily="34" charset="0"/>
                </a:rPr>
                <a:t>…</a:t>
              </a:r>
              <a:endParaRPr lang="en-US" sz="1000" b="1" kern="0" baseline="-25000" dirty="0">
                <a:solidFill>
                  <a:prstClr val="black"/>
                </a:solidFill>
                <a:ea typeface="ＭＳ Ｐゴシック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82166A1F-D6B1-D51B-8CD6-35C64B81CDD0}"/>
              </a:ext>
            </a:extLst>
          </p:cNvPr>
          <p:cNvCxnSpPr>
            <a:stCxn id="133" idx="5"/>
            <a:endCxn id="109" idx="0"/>
          </p:cNvCxnSpPr>
          <p:nvPr/>
        </p:nvCxnSpPr>
        <p:spPr>
          <a:xfrm>
            <a:off x="6833811" y="3514028"/>
            <a:ext cx="988570" cy="740042"/>
          </a:xfrm>
          <a:prstGeom prst="line">
            <a:avLst/>
          </a:prstGeom>
          <a:noFill/>
          <a:ln w="6350" cap="flat" cmpd="sng" algn="ctr">
            <a:solidFill>
              <a:srgbClr val="A5A5A5"/>
            </a:solidFill>
            <a:prstDash val="lgDashDotDot"/>
            <a:miter lim="800000"/>
            <a:tailEnd type="none"/>
          </a:ln>
          <a:effectLst/>
        </p:spPr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1541BA39-4176-D82A-A073-316E718774C2}"/>
              </a:ext>
            </a:extLst>
          </p:cNvPr>
          <p:cNvCxnSpPr/>
          <p:nvPr/>
        </p:nvCxnSpPr>
        <p:spPr>
          <a:xfrm>
            <a:off x="6324615" y="3171336"/>
            <a:ext cx="1521" cy="682477"/>
          </a:xfrm>
          <a:prstGeom prst="line">
            <a:avLst/>
          </a:prstGeom>
          <a:noFill/>
          <a:ln w="6350" cap="flat" cmpd="sng" algn="ctr">
            <a:solidFill>
              <a:srgbClr val="A5A5A5"/>
            </a:solidFill>
            <a:prstDash val="lgDashDotDot"/>
            <a:miter lim="800000"/>
            <a:tailEnd type="none"/>
          </a:ln>
          <a:effectLst/>
        </p:spPr>
      </p:cxnSp>
      <p:graphicFrame>
        <p:nvGraphicFramePr>
          <p:cNvPr id="138" name="Table 137">
            <a:extLst>
              <a:ext uri="{FF2B5EF4-FFF2-40B4-BE49-F238E27FC236}">
                <a16:creationId xmlns:a16="http://schemas.microsoft.com/office/drawing/2014/main" id="{C1EB3250-1617-989A-CAE8-080FB5500ED7}"/>
              </a:ext>
            </a:extLst>
          </p:cNvPr>
          <p:cNvGraphicFramePr>
            <a:graphicFrameLocks noGrp="1"/>
          </p:cNvGraphicFramePr>
          <p:nvPr/>
        </p:nvGraphicFramePr>
        <p:xfrm>
          <a:off x="4179884" y="3859538"/>
          <a:ext cx="4307861" cy="274320"/>
        </p:xfrm>
        <a:graphic>
          <a:graphicData uri="http://schemas.openxmlformats.org/drawingml/2006/table">
            <a:tbl>
              <a:tblPr firstRow="1" bandRow="1"/>
              <a:tblGrid>
                <a:gridCol w="4307861">
                  <a:extLst>
                    <a:ext uri="{9D8B030D-6E8A-4147-A177-3AD203B41FA5}">
                      <a16:colId xmlns:a16="http://schemas.microsoft.com/office/drawing/2014/main" val="2926837652"/>
                    </a:ext>
                  </a:extLst>
                </a:gridCol>
              </a:tblGrid>
              <a:tr h="2455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/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Outlier</a:t>
                      </a:r>
                      <a:r>
                        <a:rPr lang="en-US" sz="1200" baseline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Detection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MVI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Deduplication </a:t>
                      </a:r>
                      <a:r>
                        <a:rPr lang="en-AT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Resolve Mislabels</a:t>
                      </a:r>
                      <a:endParaRPr lang="en-US" sz="1200" b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mpd="sng">
                      <a:solidFill>
                        <a:srgbClr val="F70146"/>
                      </a:solidFill>
                    </a:lnT>
                    <a:lnB w="12700" cmpd="sng">
                      <a:solidFill>
                        <a:srgbClr val="F70146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9079756"/>
                  </a:ext>
                </a:extLst>
              </a:tr>
            </a:tbl>
          </a:graphicData>
        </a:graphic>
      </p:graphicFrame>
      <p:grpSp>
        <p:nvGrpSpPr>
          <p:cNvPr id="139" name="Group 138">
            <a:extLst>
              <a:ext uri="{FF2B5EF4-FFF2-40B4-BE49-F238E27FC236}">
                <a16:creationId xmlns:a16="http://schemas.microsoft.com/office/drawing/2014/main" id="{FD119585-115F-3F02-EAC1-FF53D1A2EB01}"/>
              </a:ext>
            </a:extLst>
          </p:cNvPr>
          <p:cNvGrpSpPr>
            <a:grpSpLocks noChangeAspect="1"/>
          </p:cNvGrpSpPr>
          <p:nvPr/>
        </p:nvGrpSpPr>
        <p:grpSpPr>
          <a:xfrm>
            <a:off x="10349626" y="3675336"/>
            <a:ext cx="554984" cy="560947"/>
            <a:chOff x="18811446" y="17861516"/>
            <a:chExt cx="2407848" cy="1301318"/>
          </a:xfrm>
          <a:effectLst/>
        </p:grpSpPr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28AB85A6-B9C5-89D3-693F-01A99242E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811446" y="17861516"/>
              <a:ext cx="2407848" cy="1301318"/>
            </a:xfrm>
            <a:prstGeom prst="rect">
              <a:avLst/>
            </a:prstGeom>
            <a:ln w="25400">
              <a:solidFill>
                <a:srgbClr val="7889FB"/>
              </a:solidFill>
            </a:ln>
            <a:effectLst/>
          </p:spPr>
        </p:pic>
        <p:sp>
          <p:nvSpPr>
            <p:cNvPr id="141" name="Freeform 51">
              <a:extLst>
                <a:ext uri="{FF2B5EF4-FFF2-40B4-BE49-F238E27FC236}">
                  <a16:creationId xmlns:a16="http://schemas.microsoft.com/office/drawing/2014/main" id="{638862E2-18EE-D6AC-57EE-DD3CD609ABE7}"/>
                </a:ext>
              </a:extLst>
            </p:cNvPr>
            <p:cNvSpPr/>
            <p:nvPr/>
          </p:nvSpPr>
          <p:spPr>
            <a:xfrm rot="2708034">
              <a:off x="20196167" y="18539341"/>
              <a:ext cx="743864" cy="452884"/>
            </a:xfrm>
            <a:custGeom>
              <a:avLst/>
              <a:gdLst>
                <a:gd name="connsiteX0" fmla="*/ 531323 w 2907375"/>
                <a:gd name="connsiteY0" fmla="*/ 532632 h 1741171"/>
                <a:gd name="connsiteX1" fmla="*/ 574242 w 2907375"/>
                <a:gd name="connsiteY1" fmla="*/ 1168592 h 1741171"/>
                <a:gd name="connsiteX2" fmla="*/ 1210396 w 2907375"/>
                <a:gd name="connsiteY2" fmla="*/ 1208538 h 1741171"/>
                <a:gd name="connsiteX3" fmla="*/ 1318252 w 2907375"/>
                <a:gd name="connsiteY3" fmla="*/ 984201 h 1741171"/>
                <a:gd name="connsiteX4" fmla="*/ 1319740 w 2907375"/>
                <a:gd name="connsiteY4" fmla="*/ 932117 h 1741171"/>
                <a:gd name="connsiteX5" fmla="*/ 1311303 w 2907375"/>
                <a:gd name="connsiteY5" fmla="*/ 923681 h 1741171"/>
                <a:gd name="connsiteX6" fmla="*/ 1320236 w 2907375"/>
                <a:gd name="connsiteY6" fmla="*/ 914749 h 1741171"/>
                <a:gd name="connsiteX7" fmla="*/ 1320691 w 2907375"/>
                <a:gd name="connsiteY7" fmla="*/ 898829 h 1741171"/>
                <a:gd name="connsiteX8" fmla="*/ 1167480 w 2907375"/>
                <a:gd name="connsiteY8" fmla="*/ 572575 h 1741171"/>
                <a:gd name="connsiteX9" fmla="*/ 531323 w 2907375"/>
                <a:gd name="connsiteY9" fmla="*/ 532632 h 1741171"/>
                <a:gd name="connsiteX10" fmla="*/ 233315 w 2907375"/>
                <a:gd name="connsiteY10" fmla="*/ 236014 h 1741171"/>
                <a:gd name="connsiteX11" fmla="*/ 1464097 w 2907375"/>
                <a:gd name="connsiteY11" fmla="*/ 274568 h 1741171"/>
                <a:gd name="connsiteX12" fmla="*/ 1665639 w 2907375"/>
                <a:gd name="connsiteY12" fmla="*/ 568409 h 1741171"/>
                <a:gd name="connsiteX13" fmla="*/ 1665870 w 2907375"/>
                <a:gd name="connsiteY13" fmla="*/ 569114 h 1741171"/>
                <a:gd name="connsiteX14" fmla="*/ 1725267 w 2907375"/>
                <a:gd name="connsiteY14" fmla="*/ 509716 h 1741171"/>
                <a:gd name="connsiteX15" fmla="*/ 1725267 w 2907375"/>
                <a:gd name="connsiteY15" fmla="*/ 716699 h 1741171"/>
                <a:gd name="connsiteX16" fmla="*/ 2907375 w 2907375"/>
                <a:gd name="connsiteY16" fmla="*/ 716699 h 1741171"/>
                <a:gd name="connsiteX17" fmla="*/ 2907375 w 2907375"/>
                <a:gd name="connsiteY17" fmla="*/ 1130663 h 1741171"/>
                <a:gd name="connsiteX18" fmla="*/ 1725267 w 2907375"/>
                <a:gd name="connsiteY18" fmla="*/ 1130663 h 1741171"/>
                <a:gd name="connsiteX19" fmla="*/ 1725267 w 2907375"/>
                <a:gd name="connsiteY19" fmla="*/ 1337645 h 1741171"/>
                <a:gd name="connsiteX20" fmla="*/ 1665500 w 2907375"/>
                <a:gd name="connsiteY20" fmla="*/ 1277877 h 1741171"/>
                <a:gd name="connsiteX21" fmla="*/ 1656151 w 2907375"/>
                <a:gd name="connsiteY21" fmla="*/ 1299391 h 1741171"/>
                <a:gd name="connsiteX22" fmla="*/ 1508404 w 2907375"/>
                <a:gd name="connsiteY22" fmla="*/ 1505156 h 1741171"/>
                <a:gd name="connsiteX23" fmla="*/ 277622 w 2907375"/>
                <a:gd name="connsiteY23" fmla="*/ 1466602 h 1741171"/>
                <a:gd name="connsiteX24" fmla="*/ 233315 w 2907375"/>
                <a:gd name="connsiteY24" fmla="*/ 236014 h 174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907375" h="1741171">
                  <a:moveTo>
                    <a:pt x="531323" y="532632"/>
                  </a:moveTo>
                  <a:cubicBezTo>
                    <a:pt x="367506" y="697217"/>
                    <a:pt x="386721" y="981946"/>
                    <a:pt x="574242" y="1168592"/>
                  </a:cubicBezTo>
                  <a:cubicBezTo>
                    <a:pt x="761763" y="1355238"/>
                    <a:pt x="1046579" y="1373123"/>
                    <a:pt x="1210396" y="1208538"/>
                  </a:cubicBezTo>
                  <a:cubicBezTo>
                    <a:pt x="1271828" y="1146818"/>
                    <a:pt x="1307521" y="1068203"/>
                    <a:pt x="1318252" y="984201"/>
                  </a:cubicBezTo>
                  <a:lnTo>
                    <a:pt x="1319740" y="932117"/>
                  </a:lnTo>
                  <a:lnTo>
                    <a:pt x="1311303" y="923681"/>
                  </a:lnTo>
                  <a:lnTo>
                    <a:pt x="1320236" y="914749"/>
                  </a:lnTo>
                  <a:lnTo>
                    <a:pt x="1320691" y="898829"/>
                  </a:lnTo>
                  <a:cubicBezTo>
                    <a:pt x="1312924" y="783742"/>
                    <a:pt x="1261241" y="665899"/>
                    <a:pt x="1167480" y="572575"/>
                  </a:cubicBezTo>
                  <a:cubicBezTo>
                    <a:pt x="979959" y="385929"/>
                    <a:pt x="695142" y="368046"/>
                    <a:pt x="531323" y="532632"/>
                  </a:cubicBezTo>
                  <a:close/>
                  <a:moveTo>
                    <a:pt x="233315" y="236014"/>
                  </a:moveTo>
                  <a:cubicBezTo>
                    <a:pt x="560950" y="-93156"/>
                    <a:pt x="1111991" y="-75895"/>
                    <a:pt x="1464097" y="274568"/>
                  </a:cubicBezTo>
                  <a:cubicBezTo>
                    <a:pt x="1552123" y="362184"/>
                    <a:pt x="1619383" y="462332"/>
                    <a:pt x="1665639" y="568409"/>
                  </a:cubicBezTo>
                  <a:lnTo>
                    <a:pt x="1665870" y="569114"/>
                  </a:lnTo>
                  <a:lnTo>
                    <a:pt x="1725267" y="509716"/>
                  </a:lnTo>
                  <a:lnTo>
                    <a:pt x="1725267" y="716699"/>
                  </a:lnTo>
                  <a:lnTo>
                    <a:pt x="2907375" y="716699"/>
                  </a:lnTo>
                  <a:lnTo>
                    <a:pt x="2907375" y="1130663"/>
                  </a:lnTo>
                  <a:lnTo>
                    <a:pt x="1725267" y="1130663"/>
                  </a:lnTo>
                  <a:lnTo>
                    <a:pt x="1725267" y="1337645"/>
                  </a:lnTo>
                  <a:lnTo>
                    <a:pt x="1665500" y="1277877"/>
                  </a:lnTo>
                  <a:lnTo>
                    <a:pt x="1656151" y="1299391"/>
                  </a:lnTo>
                  <a:cubicBezTo>
                    <a:pt x="1619050" y="1373921"/>
                    <a:pt x="1569836" y="1443436"/>
                    <a:pt x="1508404" y="1505156"/>
                  </a:cubicBezTo>
                  <a:cubicBezTo>
                    <a:pt x="1180769" y="1834326"/>
                    <a:pt x="629728" y="1817066"/>
                    <a:pt x="277622" y="1466602"/>
                  </a:cubicBezTo>
                  <a:cubicBezTo>
                    <a:pt x="-74483" y="1116138"/>
                    <a:pt x="-94319" y="565183"/>
                    <a:pt x="233315" y="236014"/>
                  </a:cubicBezTo>
                  <a:close/>
                </a:path>
              </a:pathLst>
            </a:custGeom>
            <a:gradFill flip="none" rotWithShape="1">
              <a:gsLst>
                <a:gs pos="70150">
                  <a:srgbClr val="969696"/>
                </a:gs>
                <a:gs pos="27000">
                  <a:srgbClr val="FFFFFF">
                    <a:lumMod val="65000"/>
                  </a:srgbClr>
                </a:gs>
                <a:gs pos="50000">
                  <a:srgbClr val="FFFFFF">
                    <a:lumMod val="65000"/>
                    <a:shade val="67500"/>
                    <a:satMod val="115000"/>
                  </a:srgbClr>
                </a:gs>
                <a:gs pos="93000">
                  <a:srgbClr val="FFFFFF">
                    <a:lumMod val="65000"/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 w="25400" cap="flat" cmpd="sng" algn="ctr">
              <a:solidFill>
                <a:srgbClr val="7889FB"/>
              </a:solidFill>
              <a:prstDash val="solid"/>
              <a:miter lim="800000"/>
            </a:ln>
            <a:effectLst/>
            <a:scene3d>
              <a:camera prst="perspectiveRelaxedModerately"/>
              <a:lightRig rig="freezing" dir="t"/>
            </a:scene3d>
            <a:sp3d extrusionH="127000" prstMaterial="powder"/>
          </p:spPr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800" kern="0">
                <a:solidFill>
                  <a:srgbClr val="FFFFFF"/>
                </a:solidFill>
                <a:latin typeface="Arial"/>
                <a:cs typeface="Calibri" panose="020F0502020204030204" pitchFamily="34" charset="0"/>
              </a:endParaRPr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C1B51676-3B81-B355-7157-5D757655D371}"/>
              </a:ext>
            </a:extLst>
          </p:cNvPr>
          <p:cNvSpPr txBox="1"/>
          <p:nvPr/>
        </p:nvSpPr>
        <p:spPr>
          <a:xfrm flipH="1">
            <a:off x="9986288" y="4246714"/>
            <a:ext cx="1279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C40D1E"/>
                </a:solidFill>
                <a:ea typeface="ＭＳ Ｐゴシック" charset="0"/>
                <a:cs typeface="Calibri" panose="020F0502020204030204" pitchFamily="34" charset="0"/>
              </a:rPr>
              <a:t>Debugging</a:t>
            </a:r>
          </a:p>
        </p:txBody>
      </p:sp>
      <p:graphicFrame>
        <p:nvGraphicFramePr>
          <p:cNvPr id="143" name="Table 142">
            <a:extLst>
              <a:ext uri="{FF2B5EF4-FFF2-40B4-BE49-F238E27FC236}">
                <a16:creationId xmlns:a16="http://schemas.microsoft.com/office/drawing/2014/main" id="{D0CB4D62-C3D3-2098-FE24-7C828406A34C}"/>
              </a:ext>
            </a:extLst>
          </p:cNvPr>
          <p:cNvGraphicFramePr>
            <a:graphicFrameLocks noGrp="1"/>
          </p:cNvGraphicFramePr>
          <p:nvPr/>
        </p:nvGraphicFramePr>
        <p:xfrm>
          <a:off x="2379825" y="4804000"/>
          <a:ext cx="1431908" cy="1578951"/>
        </p:xfrm>
        <a:graphic>
          <a:graphicData uri="http://schemas.openxmlformats.org/drawingml/2006/table">
            <a:tbl>
              <a:tblPr/>
              <a:tblGrid>
                <a:gridCol w="715954">
                  <a:extLst>
                    <a:ext uri="{9D8B030D-6E8A-4147-A177-3AD203B41FA5}">
                      <a16:colId xmlns:a16="http://schemas.microsoft.com/office/drawing/2014/main" val="537367528"/>
                    </a:ext>
                  </a:extLst>
                </a:gridCol>
                <a:gridCol w="715954">
                  <a:extLst>
                    <a:ext uri="{9D8B030D-6E8A-4147-A177-3AD203B41FA5}">
                      <a16:colId xmlns:a16="http://schemas.microsoft.com/office/drawing/2014/main" val="1617153590"/>
                    </a:ext>
                  </a:extLst>
                </a:gridCol>
              </a:tblGrid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University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Country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070191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TU Graz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Austria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873474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TU Graz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Austria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147490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TU Graz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</a:rPr>
                        <a:t>Germany</a:t>
                      </a:r>
                      <a:endParaRPr lang="en-US" sz="800" b="0" i="0" u="none" strike="noStrike" dirty="0">
                        <a:solidFill>
                          <a:srgbClr val="F70146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7519442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India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300994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F70146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095971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US" sz="800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0745196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India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2017303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SIBA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Pakistan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5730098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SIBA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5938106"/>
                  </a:ext>
                </a:extLst>
              </a:tr>
              <a:tr h="1435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SIBA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6280455"/>
                  </a:ext>
                </a:extLst>
              </a:tr>
            </a:tbl>
          </a:graphicData>
        </a:graphic>
      </p:graphicFrame>
      <p:graphicFrame>
        <p:nvGraphicFramePr>
          <p:cNvPr id="144" name="Table 143">
            <a:extLst>
              <a:ext uri="{FF2B5EF4-FFF2-40B4-BE49-F238E27FC236}">
                <a16:creationId xmlns:a16="http://schemas.microsoft.com/office/drawing/2014/main" id="{3A43ED7C-65AE-BE3D-299C-20F634787A9A}"/>
              </a:ext>
            </a:extLst>
          </p:cNvPr>
          <p:cNvGraphicFramePr>
            <a:graphicFrameLocks noGrp="1"/>
          </p:cNvGraphicFramePr>
          <p:nvPr/>
        </p:nvGraphicFramePr>
        <p:xfrm>
          <a:off x="4298337" y="4788759"/>
          <a:ext cx="1433022" cy="1587322"/>
        </p:xfrm>
        <a:graphic>
          <a:graphicData uri="http://schemas.openxmlformats.org/drawingml/2006/table">
            <a:tbl>
              <a:tblPr/>
              <a:tblGrid>
                <a:gridCol w="716511">
                  <a:extLst>
                    <a:ext uri="{9D8B030D-6E8A-4147-A177-3AD203B41FA5}">
                      <a16:colId xmlns:a16="http://schemas.microsoft.com/office/drawing/2014/main" val="3160497493"/>
                    </a:ext>
                  </a:extLst>
                </a:gridCol>
                <a:gridCol w="716511">
                  <a:extLst>
                    <a:ext uri="{9D8B030D-6E8A-4147-A177-3AD203B41FA5}">
                      <a16:colId xmlns:a16="http://schemas.microsoft.com/office/drawing/2014/main" val="929781119"/>
                    </a:ext>
                  </a:extLst>
                </a:gridCol>
              </a:tblGrid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University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Country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5056456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TU Graz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Austria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101248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TU Graz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Austria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9354620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TU Graz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</a:rPr>
                        <a:t>Austria</a:t>
                      </a:r>
                      <a:endParaRPr lang="en-US" sz="800" b="1" i="0" u="none" strike="noStrike" dirty="0">
                        <a:solidFill>
                          <a:srgbClr val="7889FB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4643187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India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221168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5035098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algn="l" defTabSz="457200" rtl="0" eaLnBrk="1" fontAlgn="b" latinLnBrk="0" hangingPunct="1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60203709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IIT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India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0695054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SIBA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Pakistan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151542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>
                          <a:effectLst/>
                          <a:latin typeface="Consolas" panose="020B0609020204030204" pitchFamily="49" charset="0"/>
                        </a:rPr>
                        <a:t>SIBA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3709896"/>
                  </a:ext>
                </a:extLst>
              </a:tr>
              <a:tr h="1443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u="none" strike="noStrike" dirty="0">
                          <a:effectLst/>
                          <a:latin typeface="Consolas" panose="020B0609020204030204" pitchFamily="49" charset="0"/>
                        </a:rPr>
                        <a:t>SIBA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574037"/>
                  </a:ext>
                </a:extLst>
              </a:tr>
            </a:tbl>
          </a:graphicData>
        </a:graphic>
      </p:graphicFrame>
      <p:graphicFrame>
        <p:nvGraphicFramePr>
          <p:cNvPr id="145" name="Table 144">
            <a:extLst>
              <a:ext uri="{FF2B5EF4-FFF2-40B4-BE49-F238E27FC236}">
                <a16:creationId xmlns:a16="http://schemas.microsoft.com/office/drawing/2014/main" id="{F089508F-64D6-0413-C1D9-5E7BCFACCB75}"/>
              </a:ext>
            </a:extLst>
          </p:cNvPr>
          <p:cNvGraphicFramePr>
            <a:graphicFrameLocks noGrp="1"/>
          </p:cNvGraphicFramePr>
          <p:nvPr/>
        </p:nvGraphicFramePr>
        <p:xfrm>
          <a:off x="6345540" y="4795626"/>
          <a:ext cx="1755282" cy="1583100"/>
        </p:xfrm>
        <a:graphic>
          <a:graphicData uri="http://schemas.openxmlformats.org/drawingml/2006/table">
            <a:tbl>
              <a:tblPr/>
              <a:tblGrid>
                <a:gridCol w="520966">
                  <a:extLst>
                    <a:ext uri="{9D8B030D-6E8A-4147-A177-3AD203B41FA5}">
                      <a16:colId xmlns:a16="http://schemas.microsoft.com/office/drawing/2014/main" val="2296566761"/>
                    </a:ext>
                  </a:extLst>
                </a:gridCol>
                <a:gridCol w="474727">
                  <a:extLst>
                    <a:ext uri="{9D8B030D-6E8A-4147-A177-3AD203B41FA5}">
                      <a16:colId xmlns:a16="http://schemas.microsoft.com/office/drawing/2014/main" val="3910534228"/>
                    </a:ext>
                  </a:extLst>
                </a:gridCol>
                <a:gridCol w="399046">
                  <a:extLst>
                    <a:ext uri="{9D8B030D-6E8A-4147-A177-3AD203B41FA5}">
                      <a16:colId xmlns:a16="http://schemas.microsoft.com/office/drawing/2014/main" val="2707703731"/>
                    </a:ext>
                  </a:extLst>
                </a:gridCol>
                <a:gridCol w="360543">
                  <a:extLst>
                    <a:ext uri="{9D8B030D-6E8A-4147-A177-3AD203B41FA5}">
                      <a16:colId xmlns:a16="http://schemas.microsoft.com/office/drawing/2014/main" val="3876436657"/>
                    </a:ext>
                  </a:extLst>
                </a:gridCol>
              </a:tblGrid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A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>
                          <a:effectLst/>
                          <a:latin typeface="Consolas" panose="020B0609020204030204" pitchFamily="49" charset="0"/>
                        </a:rPr>
                        <a:t>B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>
                          <a:effectLst/>
                          <a:latin typeface="Consolas" panose="020B0609020204030204" pitchFamily="49" charset="0"/>
                        </a:rPr>
                        <a:t>C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D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616466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0.77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0.80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933514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0.96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0.12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544204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0.66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0.09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10414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0.23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0.04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756617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0.91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0.02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906360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0.21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0.38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55587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0.31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74498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0.75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0.21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277481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F70146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null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5428896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0.19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0.61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731371"/>
                  </a:ext>
                </a:extLst>
              </a:tr>
              <a:tr h="131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0.64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0.31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260210"/>
                  </a:ext>
                </a:extLst>
              </a:tr>
            </a:tbl>
          </a:graphicData>
        </a:graphic>
      </p:graphicFrame>
      <p:graphicFrame>
        <p:nvGraphicFramePr>
          <p:cNvPr id="146" name="Table 145">
            <a:extLst>
              <a:ext uri="{FF2B5EF4-FFF2-40B4-BE49-F238E27FC236}">
                <a16:creationId xmlns:a16="http://schemas.microsoft.com/office/drawing/2014/main" id="{1ACBF410-8DF8-D561-1C20-BF0CD6B624D1}"/>
              </a:ext>
            </a:extLst>
          </p:cNvPr>
          <p:cNvGraphicFramePr>
            <a:graphicFrameLocks noGrp="1"/>
          </p:cNvGraphicFramePr>
          <p:nvPr/>
        </p:nvGraphicFramePr>
        <p:xfrm>
          <a:off x="8565652" y="4795626"/>
          <a:ext cx="1771074" cy="1572168"/>
        </p:xfrm>
        <a:graphic>
          <a:graphicData uri="http://schemas.openxmlformats.org/drawingml/2006/table">
            <a:tbl>
              <a:tblPr/>
              <a:tblGrid>
                <a:gridCol w="540780">
                  <a:extLst>
                    <a:ext uri="{9D8B030D-6E8A-4147-A177-3AD203B41FA5}">
                      <a16:colId xmlns:a16="http://schemas.microsoft.com/office/drawing/2014/main" val="2296566761"/>
                    </a:ext>
                  </a:extLst>
                </a:gridCol>
                <a:gridCol w="432068">
                  <a:extLst>
                    <a:ext uri="{9D8B030D-6E8A-4147-A177-3AD203B41FA5}">
                      <a16:colId xmlns:a16="http://schemas.microsoft.com/office/drawing/2014/main" val="3910534228"/>
                    </a:ext>
                  </a:extLst>
                </a:gridCol>
                <a:gridCol w="432068">
                  <a:extLst>
                    <a:ext uri="{9D8B030D-6E8A-4147-A177-3AD203B41FA5}">
                      <a16:colId xmlns:a16="http://schemas.microsoft.com/office/drawing/2014/main" val="2707703731"/>
                    </a:ext>
                  </a:extLst>
                </a:gridCol>
                <a:gridCol w="366158">
                  <a:extLst>
                    <a:ext uri="{9D8B030D-6E8A-4147-A177-3AD203B41FA5}">
                      <a16:colId xmlns:a16="http://schemas.microsoft.com/office/drawing/2014/main" val="3876436657"/>
                    </a:ext>
                  </a:extLst>
                </a:gridCol>
              </a:tblGrid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>
                          <a:effectLst/>
                          <a:latin typeface="Consolas" panose="020B0609020204030204" pitchFamily="49" charset="0"/>
                        </a:rPr>
                        <a:t>A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B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C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dirty="0">
                          <a:effectLst/>
                          <a:latin typeface="Consolas" panose="020B0609020204030204" pitchFamily="49" charset="0"/>
                        </a:rPr>
                        <a:t>D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9616466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0.77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0.80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7933514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0.96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0.12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8544204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0.66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0.09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8110414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0.23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0.04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1756617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0.91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0.02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8906360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0.21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0.38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555587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0.31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0.29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17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974498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0.75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0.21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9277481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0.41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US" sz="800" b="1" u="none" strike="noStrike" kern="1200" dirty="0">
                          <a:solidFill>
                            <a:srgbClr val="7889FB"/>
                          </a:solidFill>
                          <a:effectLst/>
                          <a:latin typeface="Consolas" panose="020B0609020204030204" pitchFamily="49" charset="0"/>
                          <a:ea typeface="+mn-ea"/>
                          <a:cs typeface="+mn-cs"/>
                        </a:rPr>
                        <a:t>0.24</a:t>
                      </a: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5428896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0.19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0.61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731371"/>
                  </a:ext>
                </a:extLst>
              </a:tr>
              <a:tr h="1310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0.64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0.31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>
                          <a:effectLst/>
                          <a:latin typeface="Consolas" panose="020B0609020204030204" pitchFamily="49" charset="0"/>
                        </a:rPr>
                        <a:t>20</a:t>
                      </a:r>
                      <a:endParaRPr lang="en-AT" sz="800" b="0" i="0" u="none" strike="noStrike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l" fontAlgn="b"/>
                      <a:r>
                        <a:rPr lang="en-AT" sz="800" u="none" strike="noStrike" dirty="0">
                          <a:effectLst/>
                          <a:latin typeface="Consolas" panose="020B0609020204030204" pitchFamily="49" charset="0"/>
                        </a:rPr>
                        <a:t>1</a:t>
                      </a:r>
                      <a:endParaRPr lang="en-AT" sz="800" b="0" i="0" u="none" strike="noStrike" dirty="0">
                        <a:solidFill>
                          <a:srgbClr val="000000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7620" marR="7620" marT="7620" marB="0" anchor="b">
                    <a:lnL w="12700" cmpd="sng">
                      <a:solidFill>
                        <a:srgbClr val="A5A5A5"/>
                      </a:solidFill>
                    </a:lnL>
                    <a:lnR w="12700" cmpd="sng">
                      <a:solidFill>
                        <a:srgbClr val="A5A5A5"/>
                      </a:solidFill>
                    </a:lnR>
                    <a:lnT w="12700" cmpd="sng">
                      <a:solidFill>
                        <a:srgbClr val="A5A5A5"/>
                      </a:solidFill>
                    </a:lnT>
                    <a:lnB w="12700" cmpd="sng">
                      <a:solidFill>
                        <a:srgbClr val="A5A5A5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3260210"/>
                  </a:ext>
                </a:extLst>
              </a:tr>
            </a:tbl>
          </a:graphicData>
        </a:graphic>
      </p:graphicFrame>
      <p:sp>
        <p:nvSpPr>
          <p:cNvPr id="147" name="TextBox 146">
            <a:extLst>
              <a:ext uri="{FF2B5EF4-FFF2-40B4-BE49-F238E27FC236}">
                <a16:creationId xmlns:a16="http://schemas.microsoft.com/office/drawing/2014/main" id="{9688FC07-966F-20D1-4027-7322B5D3E57E}"/>
              </a:ext>
            </a:extLst>
          </p:cNvPr>
          <p:cNvSpPr txBox="1"/>
          <p:nvPr/>
        </p:nvSpPr>
        <p:spPr>
          <a:xfrm>
            <a:off x="2531393" y="6361977"/>
            <a:ext cx="112302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Dirty Data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8F2C6F16-3C55-C16F-F8B1-B951478A0DE5}"/>
              </a:ext>
            </a:extLst>
          </p:cNvPr>
          <p:cNvSpPr txBox="1"/>
          <p:nvPr/>
        </p:nvSpPr>
        <p:spPr>
          <a:xfrm>
            <a:off x="4089431" y="6360697"/>
            <a:ext cx="1923588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de-DE"/>
            </a:defPPr>
            <a:lvl1pPr>
              <a:defRPr sz="12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800" b="0" dirty="0">
                <a:solidFill>
                  <a:srgbClr val="0F0F0F"/>
                </a:solidFill>
                <a:ea typeface="ＭＳ Ｐゴシック" charset="0"/>
              </a:rPr>
              <a:t>After </a:t>
            </a:r>
            <a:r>
              <a:rPr lang="en-US" sz="1800" dirty="0" err="1">
                <a:solidFill>
                  <a:srgbClr val="7889FB"/>
                </a:solidFill>
                <a:ea typeface="ＭＳ Ｐゴシック" charset="0"/>
              </a:rPr>
              <a:t>imputeFD</a:t>
            </a:r>
            <a:r>
              <a:rPr lang="en-US" sz="1800" dirty="0">
                <a:solidFill>
                  <a:srgbClr val="7889FB"/>
                </a:solidFill>
                <a:ea typeface="ＭＳ Ｐゴシック" charset="0"/>
              </a:rPr>
              <a:t>(0.5)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D72B364-A36C-422F-EA12-67DD0F450D20}"/>
              </a:ext>
            </a:extLst>
          </p:cNvPr>
          <p:cNvSpPr txBox="1"/>
          <p:nvPr/>
        </p:nvSpPr>
        <p:spPr>
          <a:xfrm>
            <a:off x="8713583" y="6357736"/>
            <a:ext cx="1494617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After </a:t>
            </a:r>
            <a:r>
              <a:rPr lang="en-US" b="1" dirty="0">
                <a:solidFill>
                  <a:srgbClr val="7889FB"/>
                </a:solidFill>
                <a:ea typeface="ＭＳ Ｐゴシック" charset="0"/>
                <a:cs typeface="Calibri" panose="020F0502020204030204" pitchFamily="34" charset="0"/>
              </a:rPr>
              <a:t>MICE</a:t>
            </a: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AFE7D6AF-F141-4ABB-9C5A-1F6D21265BD1}"/>
              </a:ext>
            </a:extLst>
          </p:cNvPr>
          <p:cNvGrpSpPr>
            <a:grpSpLocks noChangeAspect="1"/>
          </p:cNvGrpSpPr>
          <p:nvPr/>
        </p:nvGrpSpPr>
        <p:grpSpPr>
          <a:xfrm>
            <a:off x="2123568" y="2574029"/>
            <a:ext cx="496527" cy="480535"/>
            <a:chOff x="6358929" y="3848272"/>
            <a:chExt cx="2418304" cy="2340419"/>
          </a:xfrm>
        </p:grpSpPr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8EA34FAC-6129-09FF-0B64-27B3C5D700A3}"/>
                </a:ext>
              </a:extLst>
            </p:cNvPr>
            <p:cNvGrpSpPr/>
            <p:nvPr/>
          </p:nvGrpSpPr>
          <p:grpSpPr>
            <a:xfrm>
              <a:off x="6857057" y="3848272"/>
              <a:ext cx="1920176" cy="1860868"/>
              <a:chOff x="5257697" y="1796729"/>
              <a:chExt cx="1920176" cy="1860868"/>
            </a:xfrm>
          </p:grpSpPr>
          <p:grpSp>
            <p:nvGrpSpPr>
              <p:cNvPr id="178" name="Group 177">
                <a:extLst>
                  <a:ext uri="{FF2B5EF4-FFF2-40B4-BE49-F238E27FC236}">
                    <a16:creationId xmlns:a16="http://schemas.microsoft.com/office/drawing/2014/main" id="{467074D9-777E-6EEE-9797-91E4041320F0}"/>
                  </a:ext>
                </a:extLst>
              </p:cNvPr>
              <p:cNvGrpSpPr/>
              <p:nvPr/>
            </p:nvGrpSpPr>
            <p:grpSpPr>
              <a:xfrm>
                <a:off x="5266067" y="2960861"/>
                <a:ext cx="1911806" cy="696736"/>
                <a:chOff x="5266067" y="2167044"/>
                <a:chExt cx="1911806" cy="696736"/>
              </a:xfrm>
            </p:grpSpPr>
            <p:sp>
              <p:nvSpPr>
                <p:cNvPr id="187" name="Cube 186">
                  <a:extLst>
                    <a:ext uri="{FF2B5EF4-FFF2-40B4-BE49-F238E27FC236}">
                      <a16:creationId xmlns:a16="http://schemas.microsoft.com/office/drawing/2014/main" id="{B6518F5D-F0E1-5A13-35D3-B2F2A0214082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8" name="Cube 187">
                  <a:extLst>
                    <a:ext uri="{FF2B5EF4-FFF2-40B4-BE49-F238E27FC236}">
                      <a16:creationId xmlns:a16="http://schemas.microsoft.com/office/drawing/2014/main" id="{AD356402-F2AF-AA54-D60C-A5F7BBCCD288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9" name="Cube 188">
                  <a:extLst>
                    <a:ext uri="{FF2B5EF4-FFF2-40B4-BE49-F238E27FC236}">
                      <a16:creationId xmlns:a16="http://schemas.microsoft.com/office/drawing/2014/main" id="{D33DA6BB-1DE9-4C23-17AF-E407D7BF3659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79" name="Group 178">
                <a:extLst>
                  <a:ext uri="{FF2B5EF4-FFF2-40B4-BE49-F238E27FC236}">
                    <a16:creationId xmlns:a16="http://schemas.microsoft.com/office/drawing/2014/main" id="{3D4F476E-F130-BCC5-EA1F-C845D9BC9CA7}"/>
                  </a:ext>
                </a:extLst>
              </p:cNvPr>
              <p:cNvGrpSpPr/>
              <p:nvPr/>
            </p:nvGrpSpPr>
            <p:grpSpPr>
              <a:xfrm>
                <a:off x="5257697" y="2379734"/>
                <a:ext cx="1911806" cy="696736"/>
                <a:chOff x="5266067" y="2167044"/>
                <a:chExt cx="1911806" cy="696736"/>
              </a:xfrm>
            </p:grpSpPr>
            <p:sp>
              <p:nvSpPr>
                <p:cNvPr id="184" name="Cube 183">
                  <a:extLst>
                    <a:ext uri="{FF2B5EF4-FFF2-40B4-BE49-F238E27FC236}">
                      <a16:creationId xmlns:a16="http://schemas.microsoft.com/office/drawing/2014/main" id="{A31C6814-F0BA-E53C-8460-5854DD5F9D8E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5" name="Cube 184">
                  <a:extLst>
                    <a:ext uri="{FF2B5EF4-FFF2-40B4-BE49-F238E27FC236}">
                      <a16:creationId xmlns:a16="http://schemas.microsoft.com/office/drawing/2014/main" id="{9FB0C214-7E40-8D1D-08F0-08820BB2DA97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6" name="Cube 185">
                  <a:extLst>
                    <a:ext uri="{FF2B5EF4-FFF2-40B4-BE49-F238E27FC236}">
                      <a16:creationId xmlns:a16="http://schemas.microsoft.com/office/drawing/2014/main" id="{2F87C3A8-BC7C-9C49-804E-1B59E6E2DDFF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80" name="Group 179">
                <a:extLst>
                  <a:ext uri="{FF2B5EF4-FFF2-40B4-BE49-F238E27FC236}">
                    <a16:creationId xmlns:a16="http://schemas.microsoft.com/office/drawing/2014/main" id="{EE84C1DA-F896-AF18-7A12-AEB0490EA371}"/>
                  </a:ext>
                </a:extLst>
              </p:cNvPr>
              <p:cNvGrpSpPr/>
              <p:nvPr/>
            </p:nvGrpSpPr>
            <p:grpSpPr>
              <a:xfrm>
                <a:off x="5258424" y="1796729"/>
                <a:ext cx="1911806" cy="696736"/>
                <a:chOff x="5266067" y="2167044"/>
                <a:chExt cx="1911806" cy="696736"/>
              </a:xfrm>
            </p:grpSpPr>
            <p:sp>
              <p:nvSpPr>
                <p:cNvPr id="181" name="Cube 180">
                  <a:extLst>
                    <a:ext uri="{FF2B5EF4-FFF2-40B4-BE49-F238E27FC236}">
                      <a16:creationId xmlns:a16="http://schemas.microsoft.com/office/drawing/2014/main" id="{FBD0CBE6-25F4-A1B4-FC0B-7F31DD972745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2" name="Cube 181">
                  <a:extLst>
                    <a:ext uri="{FF2B5EF4-FFF2-40B4-BE49-F238E27FC236}">
                      <a16:creationId xmlns:a16="http://schemas.microsoft.com/office/drawing/2014/main" id="{080618D5-220B-34AA-1636-494335AFA13E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3" name="Cube 182">
                  <a:extLst>
                    <a:ext uri="{FF2B5EF4-FFF2-40B4-BE49-F238E27FC236}">
                      <a16:creationId xmlns:a16="http://schemas.microsoft.com/office/drawing/2014/main" id="{62861F8F-DC9D-5D26-ECB1-48BBC7B9B0E8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9185F23C-A723-85F4-F9B3-D01008281EC3}"/>
                </a:ext>
              </a:extLst>
            </p:cNvPr>
            <p:cNvGrpSpPr/>
            <p:nvPr/>
          </p:nvGrpSpPr>
          <p:grpSpPr>
            <a:xfrm>
              <a:off x="6607993" y="4081970"/>
              <a:ext cx="1920176" cy="1860868"/>
              <a:chOff x="5257697" y="1796729"/>
              <a:chExt cx="1920176" cy="1860868"/>
            </a:xfrm>
          </p:grpSpPr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D44EFB71-D26D-2687-3EC0-80DBAC3DDB8D}"/>
                  </a:ext>
                </a:extLst>
              </p:cNvPr>
              <p:cNvGrpSpPr/>
              <p:nvPr/>
            </p:nvGrpSpPr>
            <p:grpSpPr>
              <a:xfrm>
                <a:off x="5266067" y="2960861"/>
                <a:ext cx="1911806" cy="696736"/>
                <a:chOff x="5266067" y="2167044"/>
                <a:chExt cx="1911806" cy="696736"/>
              </a:xfrm>
            </p:grpSpPr>
            <p:sp>
              <p:nvSpPr>
                <p:cNvPr id="175" name="Cube 174">
                  <a:extLst>
                    <a:ext uri="{FF2B5EF4-FFF2-40B4-BE49-F238E27FC236}">
                      <a16:creationId xmlns:a16="http://schemas.microsoft.com/office/drawing/2014/main" id="{5C809C50-47BE-BE72-D05E-5F2679E968F5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6" name="Cube 175">
                  <a:extLst>
                    <a:ext uri="{FF2B5EF4-FFF2-40B4-BE49-F238E27FC236}">
                      <a16:creationId xmlns:a16="http://schemas.microsoft.com/office/drawing/2014/main" id="{ECEAB4BE-A6C2-4F52-4AE7-618AF2758300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7" name="Cube 176">
                  <a:extLst>
                    <a:ext uri="{FF2B5EF4-FFF2-40B4-BE49-F238E27FC236}">
                      <a16:creationId xmlns:a16="http://schemas.microsoft.com/office/drawing/2014/main" id="{065BA5BD-7C34-16C3-C497-E2D5699D8D67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A3FFB09C-E180-7FB0-044A-78E5AE34697A}"/>
                  </a:ext>
                </a:extLst>
              </p:cNvPr>
              <p:cNvGrpSpPr/>
              <p:nvPr/>
            </p:nvGrpSpPr>
            <p:grpSpPr>
              <a:xfrm>
                <a:off x="5257697" y="2379734"/>
                <a:ext cx="1911806" cy="696736"/>
                <a:chOff x="5266067" y="2167044"/>
                <a:chExt cx="1911806" cy="696736"/>
              </a:xfrm>
            </p:grpSpPr>
            <p:sp>
              <p:nvSpPr>
                <p:cNvPr id="172" name="Cube 171">
                  <a:extLst>
                    <a:ext uri="{FF2B5EF4-FFF2-40B4-BE49-F238E27FC236}">
                      <a16:creationId xmlns:a16="http://schemas.microsoft.com/office/drawing/2014/main" id="{D99EFF46-C393-9FD9-D02D-7C18E624BA81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3" name="Cube 172">
                  <a:extLst>
                    <a:ext uri="{FF2B5EF4-FFF2-40B4-BE49-F238E27FC236}">
                      <a16:creationId xmlns:a16="http://schemas.microsoft.com/office/drawing/2014/main" id="{805A7AF1-2791-440E-A4FE-B7452E0FCF31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4" name="Cube 173">
                  <a:extLst>
                    <a:ext uri="{FF2B5EF4-FFF2-40B4-BE49-F238E27FC236}">
                      <a16:creationId xmlns:a16="http://schemas.microsoft.com/office/drawing/2014/main" id="{10725703-C825-942C-8826-A17D0B78951C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8" name="Group 167">
                <a:extLst>
                  <a:ext uri="{FF2B5EF4-FFF2-40B4-BE49-F238E27FC236}">
                    <a16:creationId xmlns:a16="http://schemas.microsoft.com/office/drawing/2014/main" id="{3F061709-B738-41B4-4EA0-60909D2C17F7}"/>
                  </a:ext>
                </a:extLst>
              </p:cNvPr>
              <p:cNvGrpSpPr/>
              <p:nvPr/>
            </p:nvGrpSpPr>
            <p:grpSpPr>
              <a:xfrm>
                <a:off x="5258424" y="1796729"/>
                <a:ext cx="1911806" cy="696736"/>
                <a:chOff x="5266067" y="2167044"/>
                <a:chExt cx="1911806" cy="696736"/>
              </a:xfrm>
            </p:grpSpPr>
            <p:sp>
              <p:nvSpPr>
                <p:cNvPr id="169" name="Cube 168">
                  <a:extLst>
                    <a:ext uri="{FF2B5EF4-FFF2-40B4-BE49-F238E27FC236}">
                      <a16:creationId xmlns:a16="http://schemas.microsoft.com/office/drawing/2014/main" id="{A3764D96-B904-AB99-9D9C-666A8B6E43A4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solidFill>
                  <a:srgbClr val="F70146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0" name="Cube 169">
                  <a:extLst>
                    <a:ext uri="{FF2B5EF4-FFF2-40B4-BE49-F238E27FC236}">
                      <a16:creationId xmlns:a16="http://schemas.microsoft.com/office/drawing/2014/main" id="{1EFD84F8-8D09-6CCB-C0FF-93D075741863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1" name="Cube 170">
                  <a:extLst>
                    <a:ext uri="{FF2B5EF4-FFF2-40B4-BE49-F238E27FC236}">
                      <a16:creationId xmlns:a16="http://schemas.microsoft.com/office/drawing/2014/main" id="{7791D832-24A4-C06B-F322-4EE2FE6C233B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53" name="Group 152">
              <a:extLst>
                <a:ext uri="{FF2B5EF4-FFF2-40B4-BE49-F238E27FC236}">
                  <a16:creationId xmlns:a16="http://schemas.microsoft.com/office/drawing/2014/main" id="{91F0FD60-2174-2BD6-3CD6-7AD824E5641F}"/>
                </a:ext>
              </a:extLst>
            </p:cNvPr>
            <p:cNvGrpSpPr/>
            <p:nvPr/>
          </p:nvGrpSpPr>
          <p:grpSpPr>
            <a:xfrm>
              <a:off x="6358929" y="4327823"/>
              <a:ext cx="1920176" cy="1860868"/>
              <a:chOff x="5257697" y="1796729"/>
              <a:chExt cx="1920176" cy="1860868"/>
            </a:xfrm>
            <a:solidFill>
              <a:srgbClr val="F70146"/>
            </a:solidFill>
          </p:grpSpPr>
          <p:grpSp>
            <p:nvGrpSpPr>
              <p:cNvPr id="154" name="Group 153">
                <a:extLst>
                  <a:ext uri="{FF2B5EF4-FFF2-40B4-BE49-F238E27FC236}">
                    <a16:creationId xmlns:a16="http://schemas.microsoft.com/office/drawing/2014/main" id="{71773646-C175-6C2B-9D6A-3926FD1B748F}"/>
                  </a:ext>
                </a:extLst>
              </p:cNvPr>
              <p:cNvGrpSpPr/>
              <p:nvPr/>
            </p:nvGrpSpPr>
            <p:grpSpPr>
              <a:xfrm>
                <a:off x="5266067" y="2960861"/>
                <a:ext cx="1911806" cy="696736"/>
                <a:chOff x="5266067" y="2167044"/>
                <a:chExt cx="1911806" cy="696736"/>
              </a:xfrm>
              <a:grpFill/>
            </p:grpSpPr>
            <p:sp>
              <p:nvSpPr>
                <p:cNvPr id="163" name="Cube 162">
                  <a:extLst>
                    <a:ext uri="{FF2B5EF4-FFF2-40B4-BE49-F238E27FC236}">
                      <a16:creationId xmlns:a16="http://schemas.microsoft.com/office/drawing/2014/main" id="{EFF87773-9F64-EC9E-1385-9707C6D367AA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4" name="Cube 163">
                  <a:extLst>
                    <a:ext uri="{FF2B5EF4-FFF2-40B4-BE49-F238E27FC236}">
                      <a16:creationId xmlns:a16="http://schemas.microsoft.com/office/drawing/2014/main" id="{3F61731F-33AC-EA9A-8B73-23260BA8D008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5" name="Cube 164">
                  <a:extLst>
                    <a:ext uri="{FF2B5EF4-FFF2-40B4-BE49-F238E27FC236}">
                      <a16:creationId xmlns:a16="http://schemas.microsoft.com/office/drawing/2014/main" id="{A60B2ADC-7E36-77AF-F88D-B8ACC333C37E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5" name="Group 154">
                <a:extLst>
                  <a:ext uri="{FF2B5EF4-FFF2-40B4-BE49-F238E27FC236}">
                    <a16:creationId xmlns:a16="http://schemas.microsoft.com/office/drawing/2014/main" id="{68810F72-5288-257B-54C1-C7DF797D9DB9}"/>
                  </a:ext>
                </a:extLst>
              </p:cNvPr>
              <p:cNvGrpSpPr/>
              <p:nvPr/>
            </p:nvGrpSpPr>
            <p:grpSpPr>
              <a:xfrm>
                <a:off x="5257697" y="2379734"/>
                <a:ext cx="1911806" cy="696736"/>
                <a:chOff x="5266067" y="2167044"/>
                <a:chExt cx="1911806" cy="696736"/>
              </a:xfrm>
              <a:grpFill/>
            </p:grpSpPr>
            <p:sp>
              <p:nvSpPr>
                <p:cNvPr id="160" name="Cube 159">
                  <a:extLst>
                    <a:ext uri="{FF2B5EF4-FFF2-40B4-BE49-F238E27FC236}">
                      <a16:creationId xmlns:a16="http://schemas.microsoft.com/office/drawing/2014/main" id="{A20030C7-9DB0-3C27-D2AC-47F39DCAF87C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1" name="Cube 160">
                  <a:extLst>
                    <a:ext uri="{FF2B5EF4-FFF2-40B4-BE49-F238E27FC236}">
                      <a16:creationId xmlns:a16="http://schemas.microsoft.com/office/drawing/2014/main" id="{9F1A5777-A932-81BD-3CAE-E3203832BDD7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62" name="Cube 161">
                  <a:extLst>
                    <a:ext uri="{FF2B5EF4-FFF2-40B4-BE49-F238E27FC236}">
                      <a16:creationId xmlns:a16="http://schemas.microsoft.com/office/drawing/2014/main" id="{4CC76052-8D9F-6CC4-EA62-2FE9EF551A96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6" name="Group 155">
                <a:extLst>
                  <a:ext uri="{FF2B5EF4-FFF2-40B4-BE49-F238E27FC236}">
                    <a16:creationId xmlns:a16="http://schemas.microsoft.com/office/drawing/2014/main" id="{B6DB067D-5ABB-8571-2EC5-9D5C8D61FB78}"/>
                  </a:ext>
                </a:extLst>
              </p:cNvPr>
              <p:cNvGrpSpPr/>
              <p:nvPr/>
            </p:nvGrpSpPr>
            <p:grpSpPr>
              <a:xfrm>
                <a:off x="5258424" y="1796729"/>
                <a:ext cx="1911806" cy="696736"/>
                <a:chOff x="5266067" y="2167044"/>
                <a:chExt cx="1911806" cy="696736"/>
              </a:xfrm>
              <a:grpFill/>
            </p:grpSpPr>
            <p:sp>
              <p:nvSpPr>
                <p:cNvPr id="157" name="Cube 156">
                  <a:extLst>
                    <a:ext uri="{FF2B5EF4-FFF2-40B4-BE49-F238E27FC236}">
                      <a16:creationId xmlns:a16="http://schemas.microsoft.com/office/drawing/2014/main" id="{EF08A080-0605-20F1-C45F-90A5585D8117}"/>
                    </a:ext>
                  </a:extLst>
                </p:cNvPr>
                <p:cNvSpPr/>
                <p:nvPr/>
              </p:nvSpPr>
              <p:spPr>
                <a:xfrm>
                  <a:off x="5266067" y="2167044"/>
                  <a:ext cx="702654" cy="696736"/>
                </a:xfrm>
                <a:prstGeom prst="cube">
                  <a:avLst/>
                </a:prstGeom>
                <a:grpFill/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8" name="Cube 157">
                  <a:extLst>
                    <a:ext uri="{FF2B5EF4-FFF2-40B4-BE49-F238E27FC236}">
                      <a16:creationId xmlns:a16="http://schemas.microsoft.com/office/drawing/2014/main" id="{5AB470B3-1722-A430-490A-41970C536EDB}"/>
                    </a:ext>
                  </a:extLst>
                </p:cNvPr>
                <p:cNvSpPr/>
                <p:nvPr/>
              </p:nvSpPr>
              <p:spPr>
                <a:xfrm>
                  <a:off x="5870643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9" name="Cube 158">
                  <a:extLst>
                    <a:ext uri="{FF2B5EF4-FFF2-40B4-BE49-F238E27FC236}">
                      <a16:creationId xmlns:a16="http://schemas.microsoft.com/office/drawing/2014/main" id="{C5A5D408-0AE0-1DCC-2DC6-0F931C6B8B80}"/>
                    </a:ext>
                  </a:extLst>
                </p:cNvPr>
                <p:cNvSpPr/>
                <p:nvPr/>
              </p:nvSpPr>
              <p:spPr>
                <a:xfrm>
                  <a:off x="6475219" y="2167044"/>
                  <a:ext cx="702654" cy="696736"/>
                </a:xfrm>
                <a:prstGeom prst="cube">
                  <a:avLst/>
                </a:prstGeom>
                <a:solidFill>
                  <a:srgbClr val="7889FB"/>
                </a:solidFill>
                <a:ln w="12700" cap="flat" cmpd="sng" algn="ctr">
                  <a:solidFill>
                    <a:srgbClr val="0F0F0F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defTabSz="457200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kern="0">
                    <a:solidFill>
                      <a:srgbClr val="F70146"/>
                    </a:solidFill>
                    <a:latin typeface="Arial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190" name="Right Arrow 107">
            <a:extLst>
              <a:ext uri="{FF2B5EF4-FFF2-40B4-BE49-F238E27FC236}">
                <a16:creationId xmlns:a16="http://schemas.microsoft.com/office/drawing/2014/main" id="{A9C40A93-7E07-1222-BCB7-4BDF4CFD5A34}"/>
              </a:ext>
            </a:extLst>
          </p:cNvPr>
          <p:cNvSpPr/>
          <p:nvPr/>
        </p:nvSpPr>
        <p:spPr>
          <a:xfrm>
            <a:off x="3268809" y="3057587"/>
            <a:ext cx="326229" cy="320865"/>
          </a:xfrm>
          <a:prstGeom prst="rightArrow">
            <a:avLst/>
          </a:prstGeom>
          <a:solidFill>
            <a:srgbClr val="7889F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Arial"/>
              <a:cs typeface="Calibri" panose="020F0502020204030204" pitchFamily="34" charset="0"/>
            </a:endParaRPr>
          </a:p>
        </p:txBody>
      </p:sp>
      <p:pic>
        <p:nvPicPr>
          <p:cNvPr id="191" name="Picture 190">
            <a:extLst>
              <a:ext uri="{FF2B5EF4-FFF2-40B4-BE49-F238E27FC236}">
                <a16:creationId xmlns:a16="http://schemas.microsoft.com/office/drawing/2014/main" id="{42AAA40B-6665-1BEE-076F-4A968F609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902" y="3261920"/>
            <a:ext cx="523989" cy="396784"/>
          </a:xfrm>
          <a:prstGeom prst="rect">
            <a:avLst/>
          </a:prstGeom>
          <a:ln w="25400">
            <a:solidFill>
              <a:srgbClr val="7889FB"/>
            </a:solidFill>
          </a:ln>
          <a:effectLst/>
        </p:spPr>
      </p:pic>
      <p:sp>
        <p:nvSpPr>
          <p:cNvPr id="192" name="TextBox 191">
            <a:extLst>
              <a:ext uri="{FF2B5EF4-FFF2-40B4-BE49-F238E27FC236}">
                <a16:creationId xmlns:a16="http://schemas.microsoft.com/office/drawing/2014/main" id="{BE99BC80-1B2A-28D1-E10A-0FFA98072C42}"/>
              </a:ext>
            </a:extLst>
          </p:cNvPr>
          <p:cNvSpPr txBox="1"/>
          <p:nvPr/>
        </p:nvSpPr>
        <p:spPr>
          <a:xfrm>
            <a:off x="1260605" y="2490392"/>
            <a:ext cx="781304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Data Samples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CA473292-DDCC-051E-3A8C-3317F52D2724}"/>
              </a:ext>
            </a:extLst>
          </p:cNvPr>
          <p:cNvSpPr txBox="1"/>
          <p:nvPr/>
        </p:nvSpPr>
        <p:spPr>
          <a:xfrm>
            <a:off x="1225191" y="3126109"/>
            <a:ext cx="825690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C40D1E"/>
                </a:solidFill>
                <a:ea typeface="ＭＳ Ｐゴシック" charset="0"/>
                <a:cs typeface="Calibri" panose="020F0502020204030204" pitchFamily="34" charset="0"/>
              </a:rPr>
              <a:t>Target </a:t>
            </a:r>
            <a:br>
              <a:rPr lang="en-US" b="1" dirty="0">
                <a:solidFill>
                  <a:srgbClr val="C40D1E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C40D1E"/>
                </a:solidFill>
                <a:ea typeface="ＭＳ Ｐゴシック" charset="0"/>
                <a:cs typeface="Calibri" panose="020F0502020204030204" pitchFamily="34" charset="0"/>
              </a:rPr>
              <a:t>App</a:t>
            </a: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F8250C77-4847-65F2-BE63-6E8C72757F26}"/>
              </a:ext>
            </a:extLst>
          </p:cNvPr>
          <p:cNvSpPr txBox="1"/>
          <p:nvPr/>
        </p:nvSpPr>
        <p:spPr>
          <a:xfrm>
            <a:off x="6715035" y="6357061"/>
            <a:ext cx="1123023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Dirty Data</a:t>
            </a:r>
          </a:p>
        </p:txBody>
      </p:sp>
      <p:sp>
        <p:nvSpPr>
          <p:cNvPr id="195" name="Right Arrow 112">
            <a:extLst>
              <a:ext uri="{FF2B5EF4-FFF2-40B4-BE49-F238E27FC236}">
                <a16:creationId xmlns:a16="http://schemas.microsoft.com/office/drawing/2014/main" id="{721D0799-5396-7A8F-F1E6-B95D95044400}"/>
              </a:ext>
            </a:extLst>
          </p:cNvPr>
          <p:cNvSpPr/>
          <p:nvPr/>
        </p:nvSpPr>
        <p:spPr>
          <a:xfrm>
            <a:off x="3892637" y="5402587"/>
            <a:ext cx="326229" cy="320865"/>
          </a:xfrm>
          <a:prstGeom prst="rightArrow">
            <a:avLst/>
          </a:prstGeom>
          <a:solidFill>
            <a:srgbClr val="7889F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Consolas" panose="020B0609020204030204" pitchFamily="49" charset="0"/>
            </a:endParaRPr>
          </a:p>
        </p:txBody>
      </p:sp>
      <p:sp>
        <p:nvSpPr>
          <p:cNvPr id="196" name="Right Arrow 113">
            <a:extLst>
              <a:ext uri="{FF2B5EF4-FFF2-40B4-BE49-F238E27FC236}">
                <a16:creationId xmlns:a16="http://schemas.microsoft.com/office/drawing/2014/main" id="{4FA52D94-FB09-09AD-F1A7-163B547B93ED}"/>
              </a:ext>
            </a:extLst>
          </p:cNvPr>
          <p:cNvSpPr/>
          <p:nvPr/>
        </p:nvSpPr>
        <p:spPr>
          <a:xfrm>
            <a:off x="8184431" y="5397670"/>
            <a:ext cx="326229" cy="320865"/>
          </a:xfrm>
          <a:prstGeom prst="rightArrow">
            <a:avLst/>
          </a:prstGeom>
          <a:solidFill>
            <a:srgbClr val="7889F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Consolas" panose="020B0609020204030204" pitchFamily="49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1B697E1-FF39-CA92-C49A-1222B26C8642}"/>
              </a:ext>
            </a:extLst>
          </p:cNvPr>
          <p:cNvSpPr txBox="1"/>
          <p:nvPr/>
        </p:nvSpPr>
        <p:spPr>
          <a:xfrm>
            <a:off x="1157056" y="3765956"/>
            <a:ext cx="166998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Rules/Objectives</a:t>
            </a:r>
          </a:p>
        </p:txBody>
      </p:sp>
      <p:sp>
        <p:nvSpPr>
          <p:cNvPr id="198" name="Right Arrow 119">
            <a:extLst>
              <a:ext uri="{FF2B5EF4-FFF2-40B4-BE49-F238E27FC236}">
                <a16:creationId xmlns:a16="http://schemas.microsoft.com/office/drawing/2014/main" id="{98B717F0-2A34-89F4-581C-B2AC96240F11}"/>
              </a:ext>
            </a:extLst>
          </p:cNvPr>
          <p:cNvSpPr/>
          <p:nvPr/>
        </p:nvSpPr>
        <p:spPr>
          <a:xfrm>
            <a:off x="8871912" y="3062504"/>
            <a:ext cx="326229" cy="320865"/>
          </a:xfrm>
          <a:prstGeom prst="rightArrow">
            <a:avLst/>
          </a:prstGeom>
          <a:solidFill>
            <a:srgbClr val="7889FB"/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kern="0">
              <a:solidFill>
                <a:srgbClr val="FFFFFF"/>
              </a:solidFill>
              <a:latin typeface="Arial"/>
              <a:cs typeface="Calibri" panose="020F0502020204030204" pitchFamily="34" charset="0"/>
            </a:endParaRP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39F1AC46-141A-908D-53D2-4B9AAE6F8B94}"/>
              </a:ext>
            </a:extLst>
          </p:cNvPr>
          <p:cNvGrpSpPr/>
          <p:nvPr/>
        </p:nvGrpSpPr>
        <p:grpSpPr>
          <a:xfrm rot="5400000">
            <a:off x="9780177" y="3055699"/>
            <a:ext cx="388442" cy="325885"/>
            <a:chOff x="5581337" y="3056661"/>
            <a:chExt cx="293277" cy="236705"/>
          </a:xfrm>
        </p:grpSpPr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12FE6899-BCB5-DC4A-41B3-0652231C2D21}"/>
                </a:ext>
              </a:extLst>
            </p:cNvPr>
            <p:cNvSpPr/>
            <p:nvPr/>
          </p:nvSpPr>
          <p:spPr>
            <a:xfrm rot="5400000">
              <a:off x="5719738" y="3138490"/>
              <a:ext cx="236705" cy="73047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srgbClr val="FFFFFF"/>
                </a:solidFill>
                <a:latin typeface="Arial"/>
                <a:cs typeface="Calibri" panose="020F0502020204030204" pitchFamily="34" charset="0"/>
              </a:endParaRPr>
            </a:p>
          </p:txBody>
        </p:sp>
        <p:sp>
          <p:nvSpPr>
            <p:cNvPr id="201" name="Rectangle 200">
              <a:extLst>
                <a:ext uri="{FF2B5EF4-FFF2-40B4-BE49-F238E27FC236}">
                  <a16:creationId xmlns:a16="http://schemas.microsoft.com/office/drawing/2014/main" id="{0A4C2D4B-1851-EE94-7BD8-A510D5444351}"/>
                </a:ext>
              </a:extLst>
            </p:cNvPr>
            <p:cNvSpPr/>
            <p:nvPr/>
          </p:nvSpPr>
          <p:spPr>
            <a:xfrm rot="5400000">
              <a:off x="5646691" y="3138490"/>
              <a:ext cx="236705" cy="73047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srgbClr val="FFFFFF"/>
                </a:solidFill>
                <a:latin typeface="Arial"/>
                <a:cs typeface="Calibri" panose="020F0502020204030204" pitchFamily="34" charset="0"/>
              </a:endParaRPr>
            </a:p>
          </p:txBody>
        </p:sp>
        <p:sp>
          <p:nvSpPr>
            <p:cNvPr id="202" name="Rectangle 201">
              <a:extLst>
                <a:ext uri="{FF2B5EF4-FFF2-40B4-BE49-F238E27FC236}">
                  <a16:creationId xmlns:a16="http://schemas.microsoft.com/office/drawing/2014/main" id="{9135CF3B-ACFD-B6A4-9E62-FA6D4F065489}"/>
                </a:ext>
              </a:extLst>
            </p:cNvPr>
            <p:cNvSpPr/>
            <p:nvPr/>
          </p:nvSpPr>
          <p:spPr>
            <a:xfrm rot="5400000">
              <a:off x="5573019" y="3138490"/>
              <a:ext cx="236705" cy="73047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srgbClr val="FFFFFF"/>
                </a:solidFill>
                <a:latin typeface="Arial"/>
                <a:cs typeface="Calibri" panose="020F0502020204030204" pitchFamily="34" charset="0"/>
              </a:endParaRPr>
            </a:p>
          </p:txBody>
        </p:sp>
        <p:sp>
          <p:nvSpPr>
            <p:cNvPr id="203" name="Rectangle 202">
              <a:extLst>
                <a:ext uri="{FF2B5EF4-FFF2-40B4-BE49-F238E27FC236}">
                  <a16:creationId xmlns:a16="http://schemas.microsoft.com/office/drawing/2014/main" id="{4C12BFB9-16AE-55D2-1E13-5D7AD42AD3C8}"/>
                </a:ext>
              </a:extLst>
            </p:cNvPr>
            <p:cNvSpPr/>
            <p:nvPr/>
          </p:nvSpPr>
          <p:spPr>
            <a:xfrm rot="5400000">
              <a:off x="5499508" y="3138490"/>
              <a:ext cx="236705" cy="73047"/>
            </a:xfrm>
            <a:prstGeom prst="rect">
              <a:avLst/>
            </a:prstGeom>
            <a:noFill/>
            <a:ln w="19050" cap="flat" cmpd="sng" algn="ctr">
              <a:solidFill>
                <a:srgbClr val="7889FB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dirty="0">
                <a:solidFill>
                  <a:srgbClr val="FFFFFF"/>
                </a:solidFill>
                <a:latin typeface="Arial"/>
                <a:cs typeface="Calibri" panose="020F0502020204030204" pitchFamily="34" charset="0"/>
              </a:endParaRPr>
            </a:p>
          </p:txBody>
        </p:sp>
      </p:grpSp>
      <p:sp>
        <p:nvSpPr>
          <p:cNvPr id="204" name="TextBox 203">
            <a:extLst>
              <a:ext uri="{FF2B5EF4-FFF2-40B4-BE49-F238E27FC236}">
                <a16:creationId xmlns:a16="http://schemas.microsoft.com/office/drawing/2014/main" id="{1D055840-03BD-9DC3-7ED5-175182CB91AF}"/>
              </a:ext>
            </a:extLst>
          </p:cNvPr>
          <p:cNvSpPr txBox="1"/>
          <p:nvPr/>
        </p:nvSpPr>
        <p:spPr>
          <a:xfrm flipH="1">
            <a:off x="10003936" y="2895369"/>
            <a:ext cx="127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Top-k Pipelines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6080913F-E395-6D1C-54F7-55D14EED3B86}"/>
              </a:ext>
            </a:extLst>
          </p:cNvPr>
          <p:cNvSpPr txBox="1"/>
          <p:nvPr/>
        </p:nvSpPr>
        <p:spPr>
          <a:xfrm>
            <a:off x="7270589" y="2313750"/>
            <a:ext cx="2321816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srgbClr val="C40D1E"/>
                </a:solidFill>
                <a:ea typeface="ＭＳ Ｐゴシック" charset="0"/>
                <a:cs typeface="Calibri" panose="020F0502020204030204" pitchFamily="34" charset="0"/>
              </a:rPr>
              <a:t>Data- and Task-parallel Computation</a:t>
            </a: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4B8856D1-0993-0378-E5C0-6E6A55053822}"/>
              </a:ext>
            </a:extLst>
          </p:cNvPr>
          <p:cNvSpPr txBox="1"/>
          <p:nvPr/>
        </p:nvSpPr>
        <p:spPr>
          <a:xfrm flipH="1">
            <a:off x="4534771" y="2578031"/>
            <a:ext cx="110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0"/>
                <a:cs typeface="Calibri" panose="020F0502020204030204" pitchFamily="34" charset="0"/>
              </a:rPr>
              <a:t>Logical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D77A596F-BAA1-5E03-FF52-10E68B513923}"/>
              </a:ext>
            </a:extLst>
          </p:cNvPr>
          <p:cNvSpPr txBox="1"/>
          <p:nvPr/>
        </p:nvSpPr>
        <p:spPr>
          <a:xfrm flipH="1">
            <a:off x="3930085" y="2986068"/>
            <a:ext cx="110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Physical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5535DA-AEF7-7628-BF9A-B4169B588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819" y="404015"/>
            <a:ext cx="704545" cy="8412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53146C-5BCD-1CA7-71DE-D68C06147AEC}"/>
              </a:ext>
            </a:extLst>
          </p:cNvPr>
          <p:cNvSpPr txBox="1"/>
          <p:nvPr/>
        </p:nvSpPr>
        <p:spPr>
          <a:xfrm>
            <a:off x="3657451" y="436728"/>
            <a:ext cx="1925992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SIGMOD’24a, TODS’26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CE150B-7622-51E6-E7D9-3F8D8421E2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119" y="404807"/>
            <a:ext cx="630822" cy="8412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72D092-A165-D3A9-720A-75AD76534DAB}"/>
              </a:ext>
            </a:extLst>
          </p:cNvPr>
          <p:cNvSpPr txBox="1"/>
          <p:nvPr/>
        </p:nvSpPr>
        <p:spPr>
          <a:xfrm>
            <a:off x="9697141" y="1325647"/>
            <a:ext cx="1944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[</a:t>
            </a:r>
            <a:r>
              <a:rPr lang="en-US" sz="1400" b="1" dirty="0">
                <a:solidFill>
                  <a:srgbClr val="000000"/>
                </a:solidFill>
              </a:rPr>
              <a:t>best paper runner-up </a:t>
            </a:r>
            <a:r>
              <a:rPr lang="en-US" sz="1400" dirty="0">
                <a:solidFill>
                  <a:srgbClr val="000000"/>
                </a:solidFill>
              </a:rPr>
              <a:t>w/ Shafaq and Roman]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62992D-49DA-CD6F-F608-89C15830768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" r="74819"/>
          <a:stretch/>
        </p:blipFill>
        <p:spPr>
          <a:xfrm>
            <a:off x="11598060" y="1372071"/>
            <a:ext cx="360086" cy="42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84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" grpId="0"/>
      <p:bldP spid="147" grpId="0"/>
      <p:bldP spid="148" grpId="0"/>
      <p:bldP spid="149" grpId="0"/>
      <p:bldP spid="190" grpId="0" animBg="1"/>
      <p:bldP spid="192" grpId="0"/>
      <p:bldP spid="193" grpId="0"/>
      <p:bldP spid="194" grpId="0"/>
      <p:bldP spid="195" grpId="0" animBg="1"/>
      <p:bldP spid="196" grpId="0" animBg="1"/>
      <p:bldP spid="197" grpId="0"/>
      <p:bldP spid="198" grpId="0" animBg="1"/>
      <p:bldP spid="204" grpId="0"/>
      <p:bldP spid="205" grpId="0"/>
      <p:bldP spid="206" grpId="0"/>
      <p:bldP spid="20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F979DC7A-87B7-C0EF-86C3-B9474EC12205}"/>
                  </a:ext>
                </a:extLst>
              </p:cNvPr>
              <p:cNvSpPr>
                <a:spLocks noGrp="1"/>
              </p:cNvSpPr>
              <p:nvPr>
                <p:ph type="body" sz="quarter" idx="18"/>
              </p:nvPr>
            </p:nvSpPr>
            <p:spPr/>
            <p:txBody>
              <a:bodyPr/>
              <a:lstStyle/>
              <a:p>
                <a:r>
                  <a:rPr lang="en-US" dirty="0"/>
                  <a:t>Problem Formulation</a:t>
                </a:r>
              </a:p>
              <a:p>
                <a:pPr lvl="1"/>
                <a:r>
                  <a:rPr lang="en-US" b="1" dirty="0">
                    <a:solidFill>
                      <a:srgbClr val="7889FB"/>
                    </a:solidFill>
                  </a:rPr>
                  <a:t>Intuitive slice scoring function</a:t>
                </a:r>
              </a:p>
              <a:p>
                <a:pPr lvl="1"/>
                <a:r>
                  <a:rPr lang="en-US" dirty="0"/>
                  <a:t>Exact </a:t>
                </a:r>
                <a:r>
                  <a:rPr lang="en-US" b="1" dirty="0">
                    <a:solidFill>
                      <a:srgbClr val="C00000"/>
                    </a:solidFill>
                  </a:rPr>
                  <a:t>top-k slice finding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𝑠𝑐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∈(0,1]</m:t>
                    </m:r>
                  </m:oMath>
                </a14:m>
                <a:endParaRPr lang="en-US" sz="1200" dirty="0"/>
              </a:p>
              <a:p>
                <a:pPr lvl="1"/>
                <a:endParaRPr lang="en-US" dirty="0"/>
              </a:p>
              <a:p>
                <a:r>
                  <a:rPr lang="en-US" dirty="0"/>
                  <a:t>Properties &amp; Pruning</a:t>
                </a:r>
              </a:p>
              <a:p>
                <a:pPr lvl="1"/>
                <a:r>
                  <a:rPr lang="en-US" dirty="0"/>
                  <a:t>Monotonicity of slice sizes, errors </a:t>
                </a:r>
              </a:p>
              <a:p>
                <a:pPr lvl="1"/>
                <a:r>
                  <a:rPr lang="en-US" b="1" dirty="0">
                    <a:solidFill>
                      <a:srgbClr val="7889FB"/>
                    </a:solidFill>
                  </a:rPr>
                  <a:t>Upper bound sizes/errors/scores </a:t>
                </a:r>
                <a:br>
                  <a:rPr lang="en-US" dirty="0"/>
                </a:br>
                <a:r>
                  <a:rPr lang="en-US" dirty="0">
                    <a:sym typeface="Wingdings" panose="05000000000000000000" pitchFamily="2" charset="2"/>
                  </a:rPr>
                  <a:t></a:t>
                </a:r>
                <a:r>
                  <a:rPr lang="en-US" dirty="0"/>
                  <a:t> pruning &amp; termination</a:t>
                </a:r>
                <a:endParaRPr lang="en-US" sz="1200" dirty="0"/>
              </a:p>
              <a:p>
                <a:pPr lvl="1"/>
                <a:endParaRPr lang="en-US" dirty="0"/>
              </a:p>
              <a:p>
                <a:r>
                  <a:rPr lang="en-US" dirty="0"/>
                  <a:t>Linear-Algebra-based Slice Finding</a:t>
                </a:r>
              </a:p>
              <a:p>
                <a:pPr lvl="1"/>
                <a:r>
                  <a:rPr lang="en-US" dirty="0"/>
                  <a:t>Recoded/binned matrix </a:t>
                </a:r>
                <a:r>
                  <a:rPr lang="en-US" b="1" dirty="0"/>
                  <a:t>X</a:t>
                </a:r>
                <a:r>
                  <a:rPr lang="en-US" dirty="0"/>
                  <a:t>, error vector e</a:t>
                </a:r>
              </a:p>
              <a:p>
                <a:pPr lvl="1"/>
                <a:r>
                  <a:rPr lang="en-US" b="1" dirty="0">
                    <a:solidFill>
                      <a:srgbClr val="7889FB"/>
                    </a:solidFill>
                  </a:rPr>
                  <a:t>Vectorized implementation in linear algebra </a:t>
                </a:r>
                <a:r>
                  <a:rPr lang="en-US" dirty="0"/>
                  <a:t>(join &amp; eval via sparse-sparse </a:t>
                </a:r>
                <a:r>
                  <a:rPr lang="en-US" dirty="0" err="1"/>
                  <a:t>matmult</a:t>
                </a:r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Local and distributed task/data-parallel execution</a:t>
                </a:r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F979DC7A-87B7-C0EF-86C3-B9474EC122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8"/>
              </p:nvPr>
            </p:nvSpPr>
            <p:spPr>
              <a:blipFill>
                <a:blip r:embed="rId3"/>
                <a:stretch>
                  <a:fillRect l="-1321" t="-1759" b="-32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A8D996-3CE8-CA7F-41E1-01116C5B5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 err="1"/>
              <a:t>SliceLine</a:t>
            </a:r>
            <a:r>
              <a:rPr lang="en-US" dirty="0"/>
              <a:t> for Model Debugging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F6824C-6A19-A6AD-232C-A3A9DEABB671}"/>
              </a:ext>
            </a:extLst>
          </p:cNvPr>
          <p:cNvSpPr txBox="1"/>
          <p:nvPr/>
        </p:nvSpPr>
        <p:spPr>
          <a:xfrm>
            <a:off x="8756880" y="821562"/>
            <a:ext cx="1634247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Credit: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sliceline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Silicon Valley, HBO]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B833DA-A930-C393-E1C3-40FCAB6067A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6909" y="352081"/>
            <a:ext cx="1841273" cy="4957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0C52B8-59BF-280D-0B3B-9CCF09C85C24}"/>
                  </a:ext>
                </a:extLst>
              </p:cNvPr>
              <p:cNvSpPr txBox="1"/>
              <p:nvPr/>
            </p:nvSpPr>
            <p:spPr>
              <a:xfrm>
                <a:off x="4509477" y="1280870"/>
                <a:ext cx="4756826" cy="1342996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m>
                        <m:mPr>
                          <m:mcs>
                            <m:mc>
                              <m:mcPr>
                                <m:count m:val="3"/>
                                <m:mcJc m:val="center"/>
                              </m:mcPr>
                            </m:mc>
                          </m:mcs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𝑐</m:t>
                            </m:r>
                          </m:e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sz="16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𝛼</m:t>
                            </m:r>
                            <m:d>
                              <m:dPr>
                                <m:ctrlPr>
                                  <a:rPr lang="en-US" sz="1600" b="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acc>
                                      <m:accPr>
                                        <m:chr m:val="̅"/>
                                        <m:ctrlPr>
                                          <a:rPr lang="en-US" sz="1600" b="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600" b="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acc>
                                    <m: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num>
                                  <m:den>
                                    <m:acc>
                                      <m:accPr>
                                        <m:chr m:val="̅"/>
                                        <m:ctrlPr>
                                          <a:rPr lang="en-US" sz="1600" b="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1600" b="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</m:acc>
                                    <m: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  <m:r>
                                      <a:rPr lang="en-US" sz="1600" b="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  <m:r>
                                  <a:rPr lang="en-US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en-US" sz="16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1600" b="0" i="1">
                                    <a:solidFill>
                                      <a:srgbClr val="7889F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b="0" i="1">
                                        <a:solidFill>
                                          <a:srgbClr val="7889F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b="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d>
                                  </m:num>
                                  <m:den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b="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</m:d>
                                  </m:den>
                                </m:f>
                                <m:r>
                                  <a:rPr lang="en-US" sz="1600" b="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</m:mr>
                        <m:mr>
                          <m:e/>
                          <m:e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=</m:t>
                            </m:r>
                          </m:e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d>
                                  </m:num>
                                  <m:den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</m:d>
                                  </m:den>
                                </m:f>
                                <m:r>
                                  <a:rPr lang="en-US" sz="16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</a:rPr>
                                  <m:t>⋅</m:t>
                                </m:r>
                                <m:f>
                                  <m:fPr>
                                    <m:ctrlPr>
                                      <a:rPr lang="en-US" sz="16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nary>
                                      <m:naryPr>
                                        <m:chr m:val="∑"/>
                                        <m:limLoc m:val="subSup"/>
                                        <m:ctrlP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5"/>
                                          </m:rP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</m:sup>
                                      <m:e>
                                        <m: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1600" b="0" i="1" smtClean="0">
                                                <a:solidFill>
                                                  <a:schemeClr val="accent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solidFill>
                                                  <a:schemeClr val="accent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𝑠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solidFill>
                                                  <a:schemeClr val="accent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num>
                                  <m:den>
                                    <m:nary>
                                      <m:naryPr>
                                        <m:chr m:val="∑"/>
                                        <m:limLoc m:val="subSup"/>
                                        <m:ctrlP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m:rPr>
                                            <m:brk m:alnAt="25"/>
                                          </m:rP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=1</m:t>
                                        </m:r>
                                      </m:sub>
                                      <m:sup>
                                        <m: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  <m:r>
                                          <a:rPr lang="en-US" sz="1600" i="1">
                                            <a:solidFill>
                                              <a:schemeClr val="accent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|</m:t>
                                        </m:r>
                                      </m:sup>
                                      <m:e>
                                        <m:sSub>
                                          <m:sSubPr>
                                            <m:ctrlPr>
                                              <a:rPr lang="en-US" sz="1600" b="0" i="1" smtClean="0">
                                                <a:solidFill>
                                                  <a:schemeClr val="accent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b="0" i="1" smtClean="0">
                                                <a:solidFill>
                                                  <a:schemeClr val="accent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𝑒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i="1">
                                                <a:solidFill>
                                                  <a:schemeClr val="accent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sub>
                                        </m:sSub>
                                      </m:e>
                                    </m:nary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d>
                              <m:d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e>
                            </m:d>
                            <m:d>
                              <m:dPr>
                                <m:ctrlPr>
                                  <a:rPr lang="en-US" sz="1600" i="1">
                                    <a:solidFill>
                                      <a:srgbClr val="7889F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600" i="1">
                                        <a:solidFill>
                                          <a:srgbClr val="7889F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𝑋</m:t>
                                        </m:r>
                                      </m:e>
                                    </m:d>
                                  </m:num>
                                  <m:den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sz="160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1">
                                            <a:solidFill>
                                              <a:srgbClr val="7889F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𝑆</m:t>
                                        </m:r>
                                      </m:e>
                                    </m:d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e>
                        </m:mr>
                      </m:m>
                    </m:oMath>
                  </m:oMathPara>
                </a14:m>
                <a:endParaRPr lang="en-US" sz="16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90C52B8-59BF-280D-0B3B-9CCF09C85C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477" y="1280870"/>
                <a:ext cx="4756826" cy="13429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31C767EA-4D17-9FD7-B6BD-73BBB69CC327}"/>
              </a:ext>
            </a:extLst>
          </p:cNvPr>
          <p:cNvSpPr txBox="1"/>
          <p:nvPr/>
        </p:nvSpPr>
        <p:spPr>
          <a:xfrm>
            <a:off x="5696247" y="2594104"/>
            <a:ext cx="113813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slice error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35F86CE-AA9E-A71F-08CD-4DB96BE1F71C}"/>
              </a:ext>
            </a:extLst>
          </p:cNvPr>
          <p:cNvSpPr txBox="1"/>
          <p:nvPr/>
        </p:nvSpPr>
        <p:spPr>
          <a:xfrm>
            <a:off x="7716357" y="2600588"/>
            <a:ext cx="113813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rgbClr val="7889F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slice size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6251F6-2527-CAF7-92E4-3D215576CA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9315" y="3963431"/>
            <a:ext cx="2169048" cy="16981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515B663-145E-1DA3-3882-CFC44826F5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158" y="3139366"/>
            <a:ext cx="3784064" cy="155814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70AF75-A136-2DC4-72DA-F6697384D682}"/>
                  </a:ext>
                </a:extLst>
              </p:cNvPr>
              <p:cNvSpPr txBox="1"/>
              <p:nvPr/>
            </p:nvSpPr>
            <p:spPr>
              <a:xfrm>
                <a:off x="8184142" y="3081777"/>
                <a:ext cx="2890345" cy="6039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limLoc m:val="subSup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p>
                          </m:sSup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970AF75-A136-2DC4-72DA-F6697384D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4142" y="3081777"/>
                <a:ext cx="2890345" cy="6039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022BB3B-444C-FB07-8300-F78025215A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71935" y="304663"/>
            <a:ext cx="695325" cy="876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06B681-16FD-3096-23EB-260D652E8A3A}"/>
              </a:ext>
            </a:extLst>
          </p:cNvPr>
          <p:cNvSpPr txBox="1"/>
          <p:nvPr/>
        </p:nvSpPr>
        <p:spPr>
          <a:xfrm>
            <a:off x="4587870" y="451767"/>
            <a:ext cx="212231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SIGMOD’21b, BTW’25a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EB27E10-1483-FC0C-CC3B-45ACD54AB8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82157" y="1372071"/>
            <a:ext cx="1429995" cy="42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521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D2CC853A-E5E7-D41E-8F35-5433F0C7A32B}"/>
              </a:ext>
            </a:extLst>
          </p:cNvPr>
          <p:cNvSpPr/>
          <p:nvPr/>
        </p:nvSpPr>
        <p:spPr>
          <a:xfrm>
            <a:off x="1194318" y="5700827"/>
            <a:ext cx="10997682" cy="11571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err="1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A2C9331-1265-A1FA-3726-F0FA9E086B1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2000" dirty="0"/>
              <a:t>Lineage as Key Enabling Technique</a:t>
            </a:r>
          </a:p>
          <a:p>
            <a:pPr lvl="1"/>
            <a:r>
              <a:rPr lang="en-US" sz="1800" b="1" dirty="0">
                <a:solidFill>
                  <a:srgbClr val="7889FB"/>
                </a:solidFill>
              </a:rPr>
              <a:t>Trace lineage of ops </a:t>
            </a:r>
            <a:r>
              <a:rPr lang="en-US" sz="1800" dirty="0"/>
              <a:t>(incl. non-determinism), </a:t>
            </a:r>
            <a:r>
              <a:rPr lang="en-US" sz="1800" b="1" dirty="0" err="1">
                <a:solidFill>
                  <a:srgbClr val="7889FB"/>
                </a:solidFill>
              </a:rPr>
              <a:t>dedup</a:t>
            </a:r>
            <a:r>
              <a:rPr lang="en-US" sz="1800" b="1" dirty="0">
                <a:solidFill>
                  <a:srgbClr val="7889FB"/>
                </a:solidFill>
              </a:rPr>
              <a:t> for loops</a:t>
            </a:r>
            <a:r>
              <a:rPr lang="en-US" sz="1800" dirty="0"/>
              <a:t>/</a:t>
            </a:r>
            <a:r>
              <a:rPr lang="en-US" sz="1800" dirty="0" err="1"/>
              <a:t>funcs</a:t>
            </a:r>
            <a:endParaRPr lang="en-US" sz="1800" dirty="0"/>
          </a:p>
          <a:p>
            <a:pPr lvl="1"/>
            <a:r>
              <a:rPr lang="en-US" sz="1800" dirty="0"/>
              <a:t>Model versioning, </a:t>
            </a:r>
            <a:r>
              <a:rPr lang="en-US" sz="1800" b="1" dirty="0">
                <a:solidFill>
                  <a:srgbClr val="7889FB"/>
                </a:solidFill>
              </a:rPr>
              <a:t>data reuse</a:t>
            </a:r>
            <a:r>
              <a:rPr lang="en-US" sz="1800" dirty="0"/>
              <a:t>, incr. maintenance,  </a:t>
            </a:r>
            <a:r>
              <a:rPr lang="en-US" sz="1800" dirty="0" err="1"/>
              <a:t>autodiff</a:t>
            </a:r>
            <a:r>
              <a:rPr lang="en-US" sz="1800" dirty="0"/>
              <a:t>, debugging</a:t>
            </a:r>
          </a:p>
          <a:p>
            <a:pPr lvl="6"/>
            <a:endParaRPr lang="en-US" sz="700" dirty="0">
              <a:solidFill>
                <a:srgbClr val="7889FB"/>
              </a:solidFill>
            </a:endParaRPr>
          </a:p>
          <a:p>
            <a:r>
              <a:rPr lang="en-US" sz="2000" dirty="0">
                <a:solidFill>
                  <a:srgbClr val="7889FB"/>
                </a:solidFill>
              </a:rPr>
              <a:t>Full Reuse </a:t>
            </a:r>
            <a:r>
              <a:rPr lang="en-US" sz="2000" dirty="0"/>
              <a:t>of Intermediates</a:t>
            </a:r>
          </a:p>
          <a:p>
            <a:pPr lvl="1"/>
            <a:r>
              <a:rPr lang="en-US" sz="1800" dirty="0"/>
              <a:t>Before executing instruction, probe output lineage in cache </a:t>
            </a:r>
            <a:br>
              <a:rPr lang="en-US" sz="1800" dirty="0"/>
            </a:br>
            <a:r>
              <a:rPr lang="en-US" sz="1800" dirty="0">
                <a:latin typeface="Consolas" panose="020B0609020204030204" pitchFamily="49" charset="0"/>
              </a:rPr>
              <a:t>Map&lt;Lineage, </a:t>
            </a:r>
            <a:r>
              <a:rPr lang="en-US" sz="1800" dirty="0" err="1">
                <a:latin typeface="Consolas" panose="020B0609020204030204" pitchFamily="49" charset="0"/>
              </a:rPr>
              <a:t>MatrixBlock</a:t>
            </a:r>
            <a:r>
              <a:rPr lang="en-US" sz="1800" dirty="0">
                <a:latin typeface="Consolas" panose="020B0609020204030204" pitchFamily="49" charset="0"/>
              </a:rPr>
              <a:t>&gt;</a:t>
            </a:r>
            <a:r>
              <a:rPr lang="en-US" sz="1800" dirty="0"/>
              <a:t> </a:t>
            </a:r>
          </a:p>
          <a:p>
            <a:pPr lvl="1"/>
            <a:r>
              <a:rPr lang="en-US" sz="1800" dirty="0"/>
              <a:t>Cost-based/heuristic caching and eviction decisions </a:t>
            </a:r>
            <a:br>
              <a:rPr lang="en-US" sz="1800" dirty="0"/>
            </a:br>
            <a:r>
              <a:rPr lang="en-US" sz="1800" dirty="0"/>
              <a:t>(compiler-assisted)</a:t>
            </a:r>
            <a:endParaRPr lang="en-US" sz="700" dirty="0"/>
          </a:p>
          <a:p>
            <a:r>
              <a:rPr lang="en-US" sz="2000" dirty="0">
                <a:solidFill>
                  <a:srgbClr val="7889FB"/>
                </a:solidFill>
              </a:rPr>
              <a:t>Partial Reuse </a:t>
            </a:r>
            <a:r>
              <a:rPr lang="en-US" sz="2000" dirty="0"/>
              <a:t>of Intermediates</a:t>
            </a:r>
          </a:p>
          <a:p>
            <a:pPr lvl="1"/>
            <a:r>
              <a:rPr lang="en-US" sz="1800" b="1" dirty="0">
                <a:solidFill>
                  <a:srgbClr val="C00000"/>
                </a:solidFill>
              </a:rPr>
              <a:t>Problem: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dirty="0"/>
              <a:t>Often partial result overlap</a:t>
            </a:r>
          </a:p>
          <a:p>
            <a:pPr lvl="1"/>
            <a:r>
              <a:rPr lang="en-US" sz="1800" dirty="0"/>
              <a:t>Reuse partial results via dedicated rewrites (compensation plans)</a:t>
            </a:r>
          </a:p>
          <a:p>
            <a:pPr lvl="1"/>
            <a:r>
              <a:rPr lang="en-US" sz="1800" dirty="0"/>
              <a:t>Example: </a:t>
            </a:r>
            <a:r>
              <a:rPr lang="en-US" sz="1800" dirty="0" err="1"/>
              <a:t>steplm</a:t>
            </a:r>
            <a:endParaRPr lang="en-US" sz="1800" dirty="0"/>
          </a:p>
          <a:p>
            <a:pPr lvl="5"/>
            <a:endParaRPr lang="en-US" sz="300" dirty="0"/>
          </a:p>
          <a:p>
            <a:r>
              <a:rPr lang="en-US" sz="2000" dirty="0">
                <a:solidFill>
                  <a:srgbClr val="C00000"/>
                </a:solidFill>
              </a:rPr>
              <a:t>Next Steps:</a:t>
            </a:r>
            <a:r>
              <a:rPr lang="en-US" sz="2000" b="0" dirty="0">
                <a:solidFill>
                  <a:srgbClr val="F70146"/>
                </a:solidFill>
              </a:rPr>
              <a:t> </a:t>
            </a:r>
            <a:r>
              <a:rPr lang="en-US" sz="2000" b="0" dirty="0"/>
              <a:t>multi-backend, unified mem </a:t>
            </a:r>
            <a:r>
              <a:rPr lang="en-US" sz="2000" b="0" dirty="0" err="1"/>
              <a:t>mgmt</a:t>
            </a:r>
            <a:r>
              <a:rPr lang="en-US" sz="2000" dirty="0"/>
              <a:t>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D3B8D-9DF9-B16B-7BC5-2F7A47DF2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Multi-level Lineage Tracing &amp; Reuse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D76094-F1F1-65A7-B507-9A03F4874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33" y="404807"/>
            <a:ext cx="630822" cy="841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2376F1-08C0-F5CC-C09F-1BEAE55B53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455" y="404807"/>
            <a:ext cx="841248" cy="8412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AF1A44-23EB-1E41-24D5-6D604EBC5B85}"/>
              </a:ext>
            </a:extLst>
          </p:cNvPr>
          <p:cNvSpPr txBox="1"/>
          <p:nvPr/>
        </p:nvSpPr>
        <p:spPr>
          <a:xfrm>
            <a:off x="5239535" y="419493"/>
            <a:ext cx="2122317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CIDR’20, SIGMOD’21a, EDBT’25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A72F98-B0A9-B817-F591-8F7135E2C6C4}"/>
              </a:ext>
            </a:extLst>
          </p:cNvPr>
          <p:cNvSpPr/>
          <p:nvPr/>
        </p:nvSpPr>
        <p:spPr>
          <a:xfrm>
            <a:off x="7921969" y="2744864"/>
            <a:ext cx="398206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rgbClr val="000000"/>
                </a:solidFill>
                <a:latin typeface="Consolas" panose="020B0609020204030204" pitchFamily="49" charset="0"/>
              </a:rPr>
              <a:t>for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in 1:numModels ) </a:t>
            </a:r>
          </a:p>
          <a:p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  R[,</a:t>
            </a:r>
            <a:r>
              <a:rPr lang="en-US" sz="15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500" b="1" dirty="0">
                <a:solidFill>
                  <a:srgbClr val="7889FB"/>
                </a:solidFill>
                <a:latin typeface="Consolas" panose="020B0609020204030204" pitchFamily="49" charset="0"/>
              </a:rPr>
              <a:t>lm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(X, y, </a:t>
            </a:r>
            <a:r>
              <a:rPr lang="en-US" sz="1500" b="1" dirty="0">
                <a:solidFill>
                  <a:srgbClr val="7889FB"/>
                </a:solidFill>
                <a:latin typeface="Consolas" panose="020B0609020204030204" pitchFamily="49" charset="0"/>
              </a:rPr>
              <a:t>lambda[</a:t>
            </a:r>
            <a:r>
              <a:rPr lang="en-US" sz="1500" b="1" dirty="0" err="1">
                <a:solidFill>
                  <a:srgbClr val="7889FB"/>
                </a:solidFill>
                <a:latin typeface="Consolas" panose="020B0609020204030204" pitchFamily="49" charset="0"/>
              </a:rPr>
              <a:t>i</a:t>
            </a:r>
            <a:r>
              <a:rPr lang="en-US" sz="1500" b="1" dirty="0">
                <a:solidFill>
                  <a:srgbClr val="7889FB"/>
                </a:solidFill>
                <a:latin typeface="Consolas" panose="020B0609020204030204" pitchFamily="49" charset="0"/>
              </a:rPr>
              <a:t>,]</a:t>
            </a:r>
            <a:r>
              <a:rPr lang="en-US" sz="1500" dirty="0">
                <a:solidFill>
                  <a:srgbClr val="000000"/>
                </a:solidFill>
                <a:latin typeface="Consolas" panose="020B0609020204030204" pitchFamily="49" charset="0"/>
              </a:rPr>
              <a:t>, ...)</a:t>
            </a:r>
          </a:p>
        </p:txBody>
      </p:sp>
      <p:sp>
        <p:nvSpPr>
          <p:cNvPr id="9" name="Folded Corner 5">
            <a:extLst>
              <a:ext uri="{FF2B5EF4-FFF2-40B4-BE49-F238E27FC236}">
                <a16:creationId xmlns:a16="http://schemas.microsoft.com/office/drawing/2014/main" id="{AD21AB14-2D3A-FB41-1BEF-9E30E92192F5}"/>
              </a:ext>
            </a:extLst>
          </p:cNvPr>
          <p:cNvSpPr/>
          <p:nvPr/>
        </p:nvSpPr>
        <p:spPr>
          <a:xfrm>
            <a:off x="9087090" y="3410089"/>
            <a:ext cx="2576056" cy="1084285"/>
          </a:xfrm>
          <a:prstGeom prst="foldedCorner">
            <a:avLst>
              <a:gd name="adj" fmla="val 14853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m_lmDS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l = 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matrix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reg,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ncol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(X),1)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A = </a:t>
            </a:r>
            <a:r>
              <a:rPr lang="en-US" sz="1200" b="1" dirty="0">
                <a:solidFill>
                  <a:srgbClr val="F70146"/>
                </a:solidFill>
                <a:latin typeface="Consolas" panose="020B0609020204030204" pitchFamily="49" charset="0"/>
              </a:rPr>
              <a:t>t</a:t>
            </a:r>
            <a:r>
              <a:rPr lang="en-US" sz="1200" dirty="0">
                <a:solidFill>
                  <a:srgbClr val="F70146"/>
                </a:solidFill>
                <a:latin typeface="Consolas" panose="020B0609020204030204" pitchFamily="49" charset="0"/>
              </a:rPr>
              <a:t>(X) %*% X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+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200" b="1" dirty="0" err="1">
                <a:solidFill>
                  <a:srgbClr val="7889FB"/>
                </a:solidFill>
                <a:latin typeface="Consolas" panose="020B0609020204030204" pitchFamily="49" charset="0"/>
              </a:rPr>
              <a:t>diag</a:t>
            </a:r>
            <a:r>
              <a:rPr lang="en-US" sz="1200" dirty="0">
                <a:solidFill>
                  <a:srgbClr val="7889FB"/>
                </a:solidFill>
                <a:latin typeface="Consolas" panose="020B0609020204030204" pitchFamily="49" charset="0"/>
              </a:rPr>
              <a:t>(l)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b = </a:t>
            </a:r>
            <a:r>
              <a:rPr lang="en-US" sz="1200" b="1" dirty="0">
                <a:solidFill>
                  <a:srgbClr val="F70146"/>
                </a:solidFill>
                <a:latin typeface="Consolas" panose="020B0609020204030204" pitchFamily="49" charset="0"/>
              </a:rPr>
              <a:t>t</a:t>
            </a:r>
            <a:r>
              <a:rPr lang="en-US" sz="1200" dirty="0">
                <a:solidFill>
                  <a:srgbClr val="F70146"/>
                </a:solidFill>
                <a:latin typeface="Consolas" panose="020B0609020204030204" pitchFamily="49" charset="0"/>
              </a:rPr>
              <a:t>(X) %*% y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beta = 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solve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(A, b) ...}</a:t>
            </a:r>
          </a:p>
        </p:txBody>
      </p:sp>
      <p:sp>
        <p:nvSpPr>
          <p:cNvPr id="10" name="Folded Corner 6">
            <a:extLst>
              <a:ext uri="{FF2B5EF4-FFF2-40B4-BE49-F238E27FC236}">
                <a16:creationId xmlns:a16="http://schemas.microsoft.com/office/drawing/2014/main" id="{62B43F13-6016-6580-5F56-885CCA6904AD}"/>
              </a:ext>
            </a:extLst>
          </p:cNvPr>
          <p:cNvSpPr/>
          <p:nvPr/>
        </p:nvSpPr>
        <p:spPr>
          <a:xfrm>
            <a:off x="8988871" y="4642260"/>
            <a:ext cx="2748110" cy="1801378"/>
          </a:xfrm>
          <a:prstGeom prst="foldedCorner">
            <a:avLst>
              <a:gd name="adj" fmla="val 9888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82880" rtlCol="0" anchor="ctr"/>
          <a:lstStyle/>
          <a:p>
            <a:r>
              <a:rPr lang="en-US" sz="1200" dirty="0" err="1">
                <a:solidFill>
                  <a:srgbClr val="F70146"/>
                </a:solidFill>
                <a:latin typeface="Consolas" panose="020B0609020204030204" pitchFamily="49" charset="0"/>
              </a:rPr>
              <a:t>m_steplm</a:t>
            </a:r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= </a:t>
            </a:r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function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(...) {</a:t>
            </a:r>
          </a:p>
          <a:p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while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continue ) {</a:t>
            </a:r>
          </a:p>
          <a:p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parfor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in 1:n ) {</a:t>
            </a:r>
          </a:p>
          <a:p>
            <a:r>
              <a:rPr lang="en-US" sz="1200" b="1" dirty="0">
                <a:solidFill>
                  <a:srgbClr val="000000"/>
                </a:solidFill>
                <a:latin typeface="Consolas" panose="020B0609020204030204" pitchFamily="49" charset="0"/>
              </a:rPr>
              <a:t>      if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 !fixed[1,i] ) {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Xi = </a:t>
            </a:r>
            <a:r>
              <a:rPr lang="en-US" sz="12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cbind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Xg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, X[,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    B[,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] = </a:t>
            </a:r>
            <a:r>
              <a:rPr lang="en-US" sz="1200" b="1" dirty="0">
                <a:solidFill>
                  <a:srgbClr val="F70146"/>
                </a:solidFill>
                <a:latin typeface="Consolas" panose="020B0609020204030204" pitchFamily="49" charset="0"/>
              </a:rPr>
              <a:t>lm</a:t>
            </a:r>
            <a:r>
              <a:rPr lang="en-US" sz="1200" dirty="0">
                <a:solidFill>
                  <a:srgbClr val="F70146"/>
                </a:solidFill>
                <a:latin typeface="Consolas" panose="020B0609020204030204" pitchFamily="49" charset="0"/>
              </a:rPr>
              <a:t>(Xi, y, ...)</a:t>
            </a:r>
          </a:p>
          <a:p>
            <a:r>
              <a:rPr lang="en-US" sz="1200" dirty="0">
                <a:solidFill>
                  <a:schemeClr val="tx1"/>
                </a:solidFill>
                <a:latin typeface="Consolas" panose="020B0609020204030204" pitchFamily="49" charset="0"/>
              </a:rPr>
              <a:t>    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 }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   # add best to </a:t>
            </a:r>
            <a:r>
              <a:rPr lang="en-US" sz="1200" dirty="0" err="1">
                <a:solidFill>
                  <a:srgbClr val="000000"/>
                </a:solidFill>
                <a:latin typeface="Consolas" panose="020B0609020204030204" pitchFamily="49" charset="0"/>
              </a:rPr>
              <a:t>Xg</a:t>
            </a:r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 (AIC)</a:t>
            </a:r>
          </a:p>
          <a:p>
            <a:r>
              <a:rPr lang="en-US" sz="1200" dirty="0">
                <a:solidFill>
                  <a:srgbClr val="000000"/>
                </a:solidFill>
                <a:latin typeface="Consolas" panose="020B0609020204030204" pitchFamily="49" charset="0"/>
              </a:rPr>
              <a:t>} }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37C2821-C361-A021-B6D6-3692FB9CAE12}"/>
              </a:ext>
            </a:extLst>
          </p:cNvPr>
          <p:cNvCxnSpPr>
            <a:cxnSpLocks/>
          </p:cNvCxnSpPr>
          <p:nvPr/>
        </p:nvCxnSpPr>
        <p:spPr>
          <a:xfrm>
            <a:off x="9259156" y="3269366"/>
            <a:ext cx="570270" cy="111227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6C093B-D213-0724-FEAC-9F49927B2A5C}"/>
              </a:ext>
            </a:extLst>
          </p:cNvPr>
          <p:cNvGrpSpPr/>
          <p:nvPr/>
        </p:nvGrpSpPr>
        <p:grpSpPr>
          <a:xfrm>
            <a:off x="7021813" y="4753704"/>
            <a:ext cx="1660983" cy="1691424"/>
            <a:chOff x="4183122" y="4130761"/>
            <a:chExt cx="1660983" cy="1691424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63DE978-80FC-BA7A-8167-971A6D217755}"/>
                </a:ext>
              </a:extLst>
            </p:cNvPr>
            <p:cNvGrpSpPr/>
            <p:nvPr/>
          </p:nvGrpSpPr>
          <p:grpSpPr>
            <a:xfrm>
              <a:off x="5250828" y="4130761"/>
              <a:ext cx="593273" cy="1019762"/>
              <a:chOff x="4315226" y="4559895"/>
              <a:chExt cx="593273" cy="1019762"/>
            </a:xfrm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64B5792-4023-32BF-09E8-525DC0421F42}"/>
                  </a:ext>
                </a:extLst>
              </p:cNvPr>
              <p:cNvSpPr/>
              <p:nvPr/>
            </p:nvSpPr>
            <p:spPr>
              <a:xfrm rot="5400000">
                <a:off x="4057402" y="4817719"/>
                <a:ext cx="1019762" cy="504114"/>
              </a:xfrm>
              <a:prstGeom prst="rect">
                <a:avLst/>
              </a:prstGeom>
              <a:solidFill>
                <a:srgbClr val="7889FB"/>
              </a:solidFill>
              <a:ln w="25400" cap="flat" cmpd="sng" algn="ctr">
                <a:solidFill>
                  <a:srgbClr val="7889FB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68027C5-2532-4080-4676-A309F067ACFD}"/>
                  </a:ext>
                </a:extLst>
              </p:cNvPr>
              <p:cNvSpPr/>
              <p:nvPr/>
            </p:nvSpPr>
            <p:spPr>
              <a:xfrm rot="5400000" flipV="1">
                <a:off x="4359122" y="5030279"/>
                <a:ext cx="1019762" cy="78993"/>
              </a:xfrm>
              <a:prstGeom prst="rect">
                <a:avLst/>
              </a:prstGeom>
              <a:solidFill>
                <a:srgbClr val="F70146"/>
              </a:solidFill>
              <a:ln w="25400" cap="flat" cmpd="sng" algn="ctr">
                <a:solidFill>
                  <a:srgbClr val="7889FB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70C7D39A-4664-7DDB-341B-B6C761758951}"/>
                </a:ext>
              </a:extLst>
            </p:cNvPr>
            <p:cNvGrpSpPr/>
            <p:nvPr/>
          </p:nvGrpSpPr>
          <p:grpSpPr>
            <a:xfrm rot="5400000">
              <a:off x="4396366" y="5010749"/>
              <a:ext cx="593273" cy="1019762"/>
              <a:chOff x="4315226" y="4559895"/>
              <a:chExt cx="593273" cy="1019762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F7EEEF7-87F0-1FF7-ED77-F6D1E19C6BF0}"/>
                  </a:ext>
                </a:extLst>
              </p:cNvPr>
              <p:cNvSpPr/>
              <p:nvPr/>
            </p:nvSpPr>
            <p:spPr>
              <a:xfrm rot="5400000">
                <a:off x="4057402" y="4817719"/>
                <a:ext cx="1019762" cy="504114"/>
              </a:xfrm>
              <a:prstGeom prst="rect">
                <a:avLst/>
              </a:prstGeom>
              <a:solidFill>
                <a:srgbClr val="7889FB"/>
              </a:solidFill>
              <a:ln w="25400" cap="flat" cmpd="sng" algn="ctr">
                <a:solidFill>
                  <a:srgbClr val="7889FB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892265E-F88E-EC7A-0EAD-5BFC2F5D63F0}"/>
                  </a:ext>
                </a:extLst>
              </p:cNvPr>
              <p:cNvSpPr/>
              <p:nvPr/>
            </p:nvSpPr>
            <p:spPr>
              <a:xfrm rot="5400000" flipV="1">
                <a:off x="4359122" y="5030279"/>
                <a:ext cx="1019762" cy="78993"/>
              </a:xfrm>
              <a:prstGeom prst="rect">
                <a:avLst/>
              </a:prstGeom>
              <a:solidFill>
                <a:srgbClr val="F70146"/>
              </a:solidFill>
              <a:ln w="25400" cap="flat" cmpd="sng" algn="ctr">
                <a:solidFill>
                  <a:srgbClr val="7889FB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0C7BC74-7B43-42B9-6B3C-BC65411FCDFF}"/>
                </a:ext>
              </a:extLst>
            </p:cNvPr>
            <p:cNvSpPr txBox="1"/>
            <p:nvPr/>
          </p:nvSpPr>
          <p:spPr>
            <a:xfrm>
              <a:off x="5335440" y="4410207"/>
              <a:ext cx="37515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750C998-A8D1-BFCC-7DE1-382009596797}"/>
                </a:ext>
              </a:extLst>
            </p:cNvPr>
            <p:cNvSpPr txBox="1"/>
            <p:nvPr/>
          </p:nvSpPr>
          <p:spPr>
            <a:xfrm>
              <a:off x="4445620" y="5300027"/>
              <a:ext cx="509842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</a:t>
              </a:r>
              <a:r>
                <a:rPr lang="en-US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X</a:t>
              </a:r>
              <a:r>
                <a:rPr lang="en-US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)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22026F0-4661-96B5-0DA2-BCBB247E08DD}"/>
                </a:ext>
              </a:extLst>
            </p:cNvPr>
            <p:cNvSpPr/>
            <p:nvPr/>
          </p:nvSpPr>
          <p:spPr>
            <a:xfrm rot="5400000">
              <a:off x="5237613" y="5215696"/>
              <a:ext cx="520712" cy="504114"/>
            </a:xfrm>
            <a:prstGeom prst="rect">
              <a:avLst/>
            </a:prstGeom>
            <a:solidFill>
              <a:srgbClr val="7889FB"/>
            </a:solidFill>
            <a:ln w="25400" cap="flat" cmpd="sng" algn="ctr">
              <a:solidFill>
                <a:srgbClr val="7889FB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D99750D-0732-E434-0354-C67EF862A9EB}"/>
                </a:ext>
              </a:extLst>
            </p:cNvPr>
            <p:cNvSpPr/>
            <p:nvPr/>
          </p:nvSpPr>
          <p:spPr>
            <a:xfrm rot="5400000" flipV="1">
              <a:off x="5544251" y="5428257"/>
              <a:ext cx="520713" cy="78995"/>
            </a:xfrm>
            <a:prstGeom prst="rect">
              <a:avLst/>
            </a:prstGeom>
            <a:solidFill>
              <a:srgbClr val="F70146"/>
            </a:solidFill>
            <a:ln w="25400" cap="flat" cmpd="sng" algn="ctr">
              <a:solidFill>
                <a:srgbClr val="7889FB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19D5AD5-5B2B-6DD3-6D40-8BF0A1D60306}"/>
                </a:ext>
              </a:extLst>
            </p:cNvPr>
            <p:cNvSpPr/>
            <p:nvPr/>
          </p:nvSpPr>
          <p:spPr>
            <a:xfrm rot="10800000" flipV="1">
              <a:off x="5249924" y="5743188"/>
              <a:ext cx="505352" cy="78996"/>
            </a:xfrm>
            <a:prstGeom prst="rect">
              <a:avLst/>
            </a:prstGeom>
            <a:solidFill>
              <a:srgbClr val="F70146"/>
            </a:solidFill>
            <a:ln w="25400" cap="flat" cmpd="sng" algn="ctr">
              <a:solidFill>
                <a:srgbClr val="7889FB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F6F01E79-5977-1FFB-B612-2AECF748C686}"/>
                </a:ext>
              </a:extLst>
            </p:cNvPr>
            <p:cNvSpPr/>
            <p:nvPr/>
          </p:nvSpPr>
          <p:spPr>
            <a:xfrm rot="5400000" flipV="1">
              <a:off x="5760359" y="5740732"/>
              <a:ext cx="83911" cy="78995"/>
            </a:xfrm>
            <a:prstGeom prst="rect">
              <a:avLst/>
            </a:prstGeom>
            <a:solidFill>
              <a:srgbClr val="F70146"/>
            </a:solidFill>
            <a:ln w="25400" cap="flat" cmpd="sng" algn="ctr">
              <a:solidFill>
                <a:srgbClr val="7889FB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CC3CB17-35F0-1033-39C8-2F4DC853561D}"/>
                </a:ext>
              </a:extLst>
            </p:cNvPr>
            <p:cNvSpPr txBox="1"/>
            <p:nvPr/>
          </p:nvSpPr>
          <p:spPr>
            <a:xfrm>
              <a:off x="4350875" y="4769484"/>
              <a:ext cx="955069" cy="36933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dirty="0">
                  <a:solidFill>
                    <a:srgbClr val="F70146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m&gt;&gt;n</a:t>
              </a:r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50CCFE73-77A6-31C1-E6A6-8DCF27C8BE8A}"/>
              </a:ext>
            </a:extLst>
          </p:cNvPr>
          <p:cNvCxnSpPr>
            <a:cxnSpLocks/>
          </p:cNvCxnSpPr>
          <p:nvPr/>
        </p:nvCxnSpPr>
        <p:spPr>
          <a:xfrm flipV="1">
            <a:off x="11589402" y="4494374"/>
            <a:ext cx="0" cy="1034242"/>
          </a:xfrm>
          <a:prstGeom prst="straightConnector1">
            <a:avLst/>
          </a:prstGeom>
          <a:ln w="19050">
            <a:solidFill>
              <a:srgbClr val="7889FB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>
            <a:extLst>
              <a:ext uri="{FF2B5EF4-FFF2-40B4-BE49-F238E27FC236}">
                <a16:creationId xmlns:a16="http://schemas.microsoft.com/office/drawing/2014/main" id="{E4F491C9-13BF-BBD4-9AE8-85E3FAF830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200" y="1568860"/>
            <a:ext cx="3486455" cy="100918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5AE1ED-1372-8E00-2A39-C88C5A5BC85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459"/>
          <a:stretch/>
        </p:blipFill>
        <p:spPr>
          <a:xfrm>
            <a:off x="6437552" y="706884"/>
            <a:ext cx="1381863" cy="39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33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8" grpId="0"/>
      <p:bldP spid="9" grpId="0" animBg="1"/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E8FDFEC-26E5-6A81-8A0F-7C9731E604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658" y="3213914"/>
            <a:ext cx="5975819" cy="2403384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1A9B8E6-02A3-921B-1B22-523A42D1916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2000" dirty="0"/>
              <a:t>Lossless Matrix Compression</a:t>
            </a:r>
          </a:p>
          <a:p>
            <a:pPr lvl="1"/>
            <a:r>
              <a:rPr lang="en-US" sz="1800" b="1" dirty="0">
                <a:solidFill>
                  <a:srgbClr val="7889FB"/>
                </a:solidFill>
              </a:rPr>
              <a:t>Improved general applicability</a:t>
            </a:r>
            <a:r>
              <a:rPr lang="en-US" sz="1800" dirty="0"/>
              <a:t> (adaptive compression time, </a:t>
            </a:r>
            <a:br>
              <a:rPr lang="en-US" sz="1800" dirty="0"/>
            </a:br>
            <a:r>
              <a:rPr lang="en-US" sz="1800" dirty="0"/>
              <a:t>new compression schemes, new kernels, intermediates, workload-aware)</a:t>
            </a:r>
          </a:p>
          <a:p>
            <a:pPr lvl="1"/>
            <a:r>
              <a:rPr lang="en-US" sz="1800" dirty="0"/>
              <a:t>Sparsity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b="1" dirty="0">
                <a:solidFill>
                  <a:srgbClr val="7889FB"/>
                </a:solidFill>
                <a:sym typeface="Wingdings" panose="05000000000000000000" pitchFamily="2" charset="2"/>
              </a:rPr>
              <a:t>Redundancy exploitation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(data redundancy, structural redundancy)</a:t>
            </a:r>
            <a:endParaRPr lang="en-US" sz="1800" dirty="0"/>
          </a:p>
          <a:p>
            <a:pPr lvl="8"/>
            <a:endParaRPr lang="en-US" sz="300" dirty="0"/>
          </a:p>
          <a:p>
            <a:r>
              <a:rPr lang="en-US" sz="2000" dirty="0"/>
              <a:t>Workload-aware Compression</a:t>
            </a:r>
          </a:p>
          <a:p>
            <a:pPr lvl="1"/>
            <a:r>
              <a:rPr lang="en-US" sz="1800" dirty="0"/>
              <a:t>Workload summary </a:t>
            </a:r>
            <a:br>
              <a:rPr lang="en-US" sz="1800" dirty="0"/>
            </a:br>
            <a:r>
              <a:rPr lang="en-US" sz="1800" dirty="0">
                <a:sym typeface="Wingdings" panose="05000000000000000000" pitchFamily="2" charset="2"/>
              </a:rPr>
              <a:t> compression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Compressed Representation </a:t>
            </a:r>
            <a:br>
              <a:rPr lang="en-US" sz="1800" dirty="0">
                <a:sym typeface="Wingdings" panose="05000000000000000000" pitchFamily="2" charset="2"/>
              </a:rPr>
            </a:br>
            <a:r>
              <a:rPr lang="en-US" sz="1800" dirty="0">
                <a:sym typeface="Wingdings" panose="05000000000000000000" pitchFamily="2" charset="2"/>
              </a:rPr>
              <a:t> execution planning</a:t>
            </a:r>
            <a:endParaRPr lang="en-US" sz="1800" dirty="0"/>
          </a:p>
          <a:p>
            <a:pPr lvl="7"/>
            <a:endParaRPr lang="en-US" sz="300" dirty="0"/>
          </a:p>
          <a:p>
            <a:r>
              <a:rPr lang="en-US" dirty="0">
                <a:solidFill>
                  <a:srgbClr val="C00000"/>
                </a:solidFill>
              </a:rPr>
              <a:t>BWARE: Compressed Feature Engineering</a:t>
            </a:r>
            <a:r>
              <a:rPr lang="en-US" b="0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dirty="0"/>
              <a:t>Frame compression, compressed I/O</a:t>
            </a:r>
          </a:p>
          <a:p>
            <a:pPr lvl="1"/>
            <a:r>
              <a:rPr lang="en-US" dirty="0"/>
              <a:t>Compressed feature transformations</a:t>
            </a:r>
          </a:p>
          <a:p>
            <a:pPr lvl="1"/>
            <a:r>
              <a:rPr lang="en-US" dirty="0"/>
              <a:t>Morphing of compressed data</a:t>
            </a:r>
            <a:endParaRPr lang="en-DE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11F43E-EBC6-5E1A-707D-678829681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Compressed Linear Algebra Extended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3EF0C-7489-3F5D-2C2F-853FBFF334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3669" y="1384609"/>
            <a:ext cx="2636110" cy="169347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68C026-55CF-0363-9E90-5F58D8BED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6205" y="398385"/>
            <a:ext cx="840730" cy="8407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F03DD9-8C0F-556A-F853-6B38ED3BF6EA}"/>
              </a:ext>
            </a:extLst>
          </p:cNvPr>
          <p:cNvSpPr txBox="1"/>
          <p:nvPr/>
        </p:nvSpPr>
        <p:spPr>
          <a:xfrm>
            <a:off x="5435476" y="417250"/>
            <a:ext cx="3362144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PVLDB’16a, VLDBJ’18, SIGMOD’23a, </a:t>
            </a:r>
            <a:b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</a:b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PVLDB’26a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]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B4A27C-30F1-7388-0702-30FE03BCAE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459"/>
          <a:stretch/>
        </p:blipFill>
        <p:spPr>
          <a:xfrm>
            <a:off x="6960560" y="706884"/>
            <a:ext cx="1381863" cy="39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3554CEC-A299-1F35-4C49-DC320263BB6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Federated Backend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Federated data</a:t>
            </a:r>
            <a:r>
              <a:rPr lang="en-US" dirty="0"/>
              <a:t> (matrices/frames) as meta data objects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Federated linear algebra</a:t>
            </a:r>
            <a:r>
              <a:rPr lang="en-US" dirty="0"/>
              <a:t>, (and </a:t>
            </a:r>
            <a:r>
              <a:rPr lang="en-US" b="1" dirty="0">
                <a:solidFill>
                  <a:srgbClr val="7889FB"/>
                </a:solidFill>
              </a:rPr>
              <a:t>federated parameter server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1C7E7B-044D-2142-1136-92ABFCB54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Federated Learning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F96A3E-35B3-3630-1EE1-1A4138A9A4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5386" y="396545"/>
            <a:ext cx="640698" cy="8322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08E964-0434-C02F-76A0-80FBC0F441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8116" y="396545"/>
            <a:ext cx="840730" cy="84073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11061C-FD92-91F3-1781-B16F4B8D32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110691" y="396545"/>
            <a:ext cx="628406" cy="832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00229A-5ABB-3B6B-EA0B-A1475CDFE84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6807" y="1295568"/>
            <a:ext cx="838313" cy="8412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3F321B-F2FF-2E5C-B1CB-8FE958784E1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60324" y="1295569"/>
            <a:ext cx="627124" cy="8412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492422-981E-8E7F-509C-FF23E13D9CF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8"/>
          <a:stretch/>
        </p:blipFill>
        <p:spPr>
          <a:xfrm>
            <a:off x="9768387" y="396545"/>
            <a:ext cx="619360" cy="81905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EE7053E-0BBC-7A09-ED43-253846FEE5D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5" t="10125" r="25398" b="6951"/>
          <a:stretch/>
        </p:blipFill>
        <p:spPr>
          <a:xfrm>
            <a:off x="6330734" y="432562"/>
            <a:ext cx="730293" cy="49438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91DBE9A-0FDB-C50A-16D6-3567661C20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04791" y="850192"/>
            <a:ext cx="432988" cy="35803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F68BA89-BF0D-A993-723F-BE2AD41B79A9}"/>
              </a:ext>
            </a:extLst>
          </p:cNvPr>
          <p:cNvGrpSpPr>
            <a:grpSpLocks noChangeAspect="1"/>
          </p:cNvGrpSpPr>
          <p:nvPr/>
        </p:nvGrpSpPr>
        <p:grpSpPr>
          <a:xfrm>
            <a:off x="6315887" y="80551"/>
            <a:ext cx="3057559" cy="269338"/>
            <a:chOff x="1125336" y="5855312"/>
            <a:chExt cx="4827800" cy="425277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CFB813B-FC86-04EE-7BFA-9C1F423F72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5336" y="5911889"/>
              <a:ext cx="1670888" cy="317469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112FDB2-F92A-9423-EB3A-84225D7C84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4375" y="5897268"/>
              <a:ext cx="1670886" cy="346709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1D81FEE1-EDDF-C4B5-7A91-CE165C623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4528" y="5855312"/>
              <a:ext cx="578608" cy="425277"/>
            </a:xfrm>
            <a:prstGeom prst="rect">
              <a:avLst/>
            </a:prstGeom>
          </p:spPr>
        </p:pic>
      </p:grpSp>
      <p:pic>
        <p:nvPicPr>
          <p:cNvPr id="24" name="Bildplatzhalter 7">
            <a:extLst>
              <a:ext uri="{FF2B5EF4-FFF2-40B4-BE49-F238E27FC236}">
                <a16:creationId xmlns:a16="http://schemas.microsoft.com/office/drawing/2014/main" id="{64A59D57-B0F1-DA29-ECA7-808AFA7577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2917" y="73205"/>
            <a:ext cx="719922" cy="265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9C38F42-AE9A-1EDE-DA05-CCEE03B56EEA}"/>
              </a:ext>
            </a:extLst>
          </p:cNvPr>
          <p:cNvSpPr txBox="1"/>
          <p:nvPr/>
        </p:nvSpPr>
        <p:spPr>
          <a:xfrm>
            <a:off x="3168974" y="419493"/>
            <a:ext cx="2122317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[</a:t>
            </a:r>
            <a:r>
              <a:rPr lang="en-US" sz="1400" b="1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SIGMOD’21c, CIKM’22</a:t>
            </a:r>
            <a:r>
              <a:rPr lang="en-US" sz="1400" dirty="0">
                <a:solidFill>
                  <a:srgbClr val="0F0F0F"/>
                </a:solidFill>
                <a:ea typeface="ＭＳ Ｐゴシック" charset="0"/>
                <a:cs typeface="Calibri" panose="020F0502020204030204" pitchFamily="34" charset="0"/>
              </a:rPr>
              <a:t>]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79688CD-37B6-D799-AF80-07067F66C637}"/>
              </a:ext>
            </a:extLst>
          </p:cNvPr>
          <p:cNvSpPr/>
          <p:nvPr/>
        </p:nvSpPr>
        <p:spPr>
          <a:xfrm>
            <a:off x="797400" y="2280729"/>
            <a:ext cx="76071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X = </a:t>
            </a:r>
            <a:r>
              <a:rPr lang="en-US" sz="1400" b="1" dirty="0">
                <a:solidFill>
                  <a:srgbClr val="000000"/>
                </a:solidFill>
                <a:latin typeface="Consolas" panose="020B0609020204030204" pitchFamily="49" charset="0"/>
              </a:rPr>
              <a:t>federated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(addresses=list(node1, node2, node3),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ranges=list(list(0,0), list(40K,70), ..., list(80K,0), list(100K,70)));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4D2EAE0-4C57-714B-8FA2-5F4BD171DC4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076" y="2896773"/>
            <a:ext cx="7194589" cy="295400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792FFB3-F946-0255-8FA9-2FCC8DDE2D2C}"/>
              </a:ext>
            </a:extLst>
          </p:cNvPr>
          <p:cNvSpPr txBox="1"/>
          <p:nvPr/>
        </p:nvSpPr>
        <p:spPr>
          <a:xfrm>
            <a:off x="8391361" y="3694731"/>
            <a:ext cx="345775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Federated Requests:</a:t>
            </a: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b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READ, PUT, GET, EXEC_INST, </a:t>
            </a:r>
            <a:b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US" sz="1800" b="0" dirty="0">
                <a:solidFill>
                  <a:srgbClr val="000000"/>
                </a:solidFill>
                <a:latin typeface="Consolas" panose="020B0609020204030204" pitchFamily="49" charset="0"/>
              </a:rPr>
              <a:t>EXEC_UDF, CLEAR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EF9315-38E7-961A-3D2C-4A7348E5C5B3}"/>
              </a:ext>
            </a:extLst>
          </p:cNvPr>
          <p:cNvSpPr/>
          <p:nvPr/>
        </p:nvSpPr>
        <p:spPr>
          <a:xfrm>
            <a:off x="8444465" y="4729932"/>
            <a:ext cx="28335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457200">
              <a:spcBef>
                <a:spcPct val="20000"/>
              </a:spcBef>
              <a:buClr>
                <a:srgbClr val="F70146"/>
              </a:buClr>
            </a:pP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ea typeface="ＭＳ Ｐゴシック" pitchFamily="-107" charset="-128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7" charset="-128"/>
                <a:cs typeface="Calibri" panose="020F0502020204030204" pitchFamily="34" charset="0"/>
              </a:rPr>
              <a:t>Design Simplicity: </a:t>
            </a:r>
            <a:br>
              <a:rPr lang="en-US" b="1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7" charset="-128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7" charset="-128"/>
                <a:cs typeface="Calibri" panose="020F0502020204030204" pitchFamily="34" charset="0"/>
              </a:rPr>
              <a:t>(1) reuse instructions </a:t>
            </a: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7" charset="-128"/>
                <a:cs typeface="Calibri" panose="020F0502020204030204" pitchFamily="34" charset="0"/>
              </a:rPr>
            </a:b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ＭＳ Ｐゴシック" pitchFamily="-107" charset="-128"/>
                <a:cs typeface="Calibri" panose="020F0502020204030204" pitchFamily="34" charset="0"/>
              </a:rPr>
              <a:t>(2) federation hierarchies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338196-BE14-405C-CFFE-BB165E4D7D1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52459"/>
          <a:stretch/>
        </p:blipFill>
        <p:spPr>
          <a:xfrm>
            <a:off x="3121636" y="728663"/>
            <a:ext cx="1381863" cy="39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E7D3DA-3607-CF83-B533-4BF30CD4B9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Workloads and Baselines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LM:</a:t>
            </a:r>
            <a:r>
              <a:rPr lang="en-US" dirty="0">
                <a:solidFill>
                  <a:srgbClr val="7889FB"/>
                </a:solidFill>
              </a:rPr>
              <a:t> </a:t>
            </a:r>
            <a:r>
              <a:rPr lang="en-US" dirty="0"/>
              <a:t>linear regression, </a:t>
            </a:r>
            <a:r>
              <a:rPr lang="en-US" dirty="0" err="1"/>
              <a:t>lmCG</a:t>
            </a:r>
            <a:endParaRPr lang="en-US" dirty="0"/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L2SVM:</a:t>
            </a:r>
            <a:r>
              <a:rPr lang="en-US" dirty="0"/>
              <a:t> l2-regularized SVM</a:t>
            </a:r>
          </a:p>
          <a:p>
            <a:pPr lvl="1"/>
            <a:r>
              <a:rPr lang="en-US" b="1" dirty="0" err="1">
                <a:solidFill>
                  <a:srgbClr val="7889FB"/>
                </a:solidFill>
              </a:rPr>
              <a:t>MLogReg</a:t>
            </a:r>
            <a:r>
              <a:rPr lang="en-US" b="1" dirty="0">
                <a:solidFill>
                  <a:srgbClr val="7889FB"/>
                </a:solidFill>
              </a:rPr>
              <a:t>:</a:t>
            </a:r>
            <a:r>
              <a:rPr lang="en-US" dirty="0"/>
              <a:t> multinomial </a:t>
            </a:r>
            <a:r>
              <a:rPr lang="en-US" dirty="0" err="1"/>
              <a:t>logreg</a:t>
            </a:r>
            <a:endParaRPr lang="en-US" dirty="0"/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K-Means:</a:t>
            </a:r>
            <a:r>
              <a:rPr lang="en-US" dirty="0"/>
              <a:t> Lloyd’s alg. w/ K-Means++ </a:t>
            </a:r>
            <a:r>
              <a:rPr lang="en-US" dirty="0" err="1"/>
              <a:t>init</a:t>
            </a:r>
            <a:endParaRPr lang="en-US" dirty="0"/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PCA:</a:t>
            </a:r>
            <a:r>
              <a:rPr lang="en-US" dirty="0"/>
              <a:t> principal component analysis 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FFN:</a:t>
            </a:r>
            <a:r>
              <a:rPr lang="en-US" dirty="0"/>
              <a:t> fully-connected feed-forward NN</a:t>
            </a:r>
          </a:p>
          <a:p>
            <a:pPr lvl="1"/>
            <a:r>
              <a:rPr lang="en-US" b="1" dirty="0">
                <a:solidFill>
                  <a:srgbClr val="7889FB"/>
                </a:solidFill>
              </a:rPr>
              <a:t>CNN:</a:t>
            </a:r>
            <a:r>
              <a:rPr lang="en-US" dirty="0"/>
              <a:t> convolutional NN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FDD40C-978D-E3BC-8D9C-5E34525E02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Federated Learning – Experiments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A1EBDC-A4A4-7B91-36CA-272F55B52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053" y="1291203"/>
            <a:ext cx="10442638" cy="224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D8BD954-2BE5-7CF8-C454-ED38548DC73F}"/>
              </a:ext>
            </a:extLst>
          </p:cNvPr>
          <p:cNvSpPr txBox="1"/>
          <p:nvPr/>
        </p:nvSpPr>
        <p:spPr>
          <a:xfrm>
            <a:off x="7639034" y="295755"/>
            <a:ext cx="2169394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Reproducible Results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9CD5E7-574C-2E15-9B3E-7A85A573FAF3}"/>
              </a:ext>
            </a:extLst>
          </p:cNvPr>
          <p:cNvSpPr txBox="1"/>
          <p:nvPr/>
        </p:nvSpPr>
        <p:spPr>
          <a:xfrm>
            <a:off x="5353146" y="4463899"/>
            <a:ext cx="1941759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Comparisons w/ </a:t>
            </a:r>
            <a:b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Scikit-learn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TensorFlow</a:t>
            </a:r>
            <a:r>
              <a:rPr lang="en-US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500C51-D0FD-0CD7-0CF0-2EEE56193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776" y="3842660"/>
            <a:ext cx="4342086" cy="1755237"/>
          </a:xfrm>
          <a:prstGeom prst="rect">
            <a:avLst/>
          </a:prstGeom>
        </p:spPr>
      </p:pic>
      <p:sp>
        <p:nvSpPr>
          <p:cNvPr id="8" name="Right Brace 7">
            <a:extLst>
              <a:ext uri="{FF2B5EF4-FFF2-40B4-BE49-F238E27FC236}">
                <a16:creationId xmlns:a16="http://schemas.microsoft.com/office/drawing/2014/main" id="{ACF6784B-238C-4AC8-DC2C-A553A4F271C6}"/>
              </a:ext>
            </a:extLst>
          </p:cNvPr>
          <p:cNvSpPr/>
          <p:nvPr/>
        </p:nvSpPr>
        <p:spPr>
          <a:xfrm>
            <a:off x="5118149" y="4819427"/>
            <a:ext cx="267271" cy="1095450"/>
          </a:xfrm>
          <a:prstGeom prst="rightBrace">
            <a:avLst>
              <a:gd name="adj1" fmla="val 8333"/>
              <a:gd name="adj2" fmla="val 28803"/>
            </a:avLst>
          </a:prstGeom>
          <a:ln w="19050">
            <a:solidFill>
              <a:srgbClr val="7889FB"/>
            </a:solidFill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9C2CE1-E6A4-12E3-9C75-E6AFE02860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9170" y="619031"/>
            <a:ext cx="2906653" cy="39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80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C20C36-E1A2-19A7-8F6D-85E46EC84DB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Course Goals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#1</a:t>
            </a:r>
            <a:r>
              <a:rPr lang="en-US" dirty="0">
                <a:solidFill>
                  <a:schemeClr val="tx1"/>
                </a:solidFill>
              </a:rPr>
              <a:t> Major data integration architectures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#2</a:t>
            </a:r>
            <a:r>
              <a:rPr lang="en-US" dirty="0">
                <a:solidFill>
                  <a:schemeClr val="tx1"/>
                </a:solidFill>
              </a:rPr>
              <a:t> Key techniques for data integration and cleaning</a:t>
            </a:r>
          </a:p>
          <a:p>
            <a:pPr lvl="1"/>
            <a:r>
              <a:rPr lang="en-US" b="1" dirty="0">
                <a:solidFill>
                  <a:schemeClr val="tx1"/>
                </a:solidFill>
              </a:rPr>
              <a:t>#3</a:t>
            </a:r>
            <a:r>
              <a:rPr lang="en-US" dirty="0">
                <a:solidFill>
                  <a:schemeClr val="tx1"/>
                </a:solidFill>
              </a:rPr>
              <a:t> Methods for large-scale data storage and analysis</a:t>
            </a:r>
          </a:p>
          <a:p>
            <a:pPr lvl="1"/>
            <a:endParaRPr lang="en-US" dirty="0"/>
          </a:p>
          <a:p>
            <a:r>
              <a:rPr lang="en-US" dirty="0"/>
              <a:t>Programming Projects</a:t>
            </a:r>
          </a:p>
          <a:p>
            <a:pPr lvl="1"/>
            <a:r>
              <a:rPr lang="en-US" dirty="0"/>
              <a:t>Unique project in </a:t>
            </a:r>
            <a:r>
              <a:rPr lang="en-US" b="1" dirty="0">
                <a:solidFill>
                  <a:schemeClr val="accent1"/>
                </a:solidFill>
              </a:rPr>
              <a:t>Apache </a:t>
            </a:r>
            <a:r>
              <a:rPr lang="en-US" b="1" dirty="0" err="1">
                <a:solidFill>
                  <a:schemeClr val="accent1"/>
                </a:solidFill>
              </a:rPr>
              <a:t>SystemDS</a:t>
            </a:r>
            <a:r>
              <a:rPr lang="en-US" dirty="0"/>
              <a:t> (teams or individuals), </a:t>
            </a:r>
            <a:r>
              <a:rPr lang="en-US" b="1" dirty="0">
                <a:solidFill>
                  <a:schemeClr val="accent1"/>
                </a:solidFill>
              </a:rPr>
              <a:t>or</a:t>
            </a:r>
          </a:p>
          <a:p>
            <a:pPr lvl="1"/>
            <a:r>
              <a:rPr lang="en-US" dirty="0"/>
              <a:t>Exercise on </a:t>
            </a:r>
            <a:r>
              <a:rPr lang="en-US" b="1" dirty="0">
                <a:solidFill>
                  <a:schemeClr val="accent1"/>
                </a:solidFill>
              </a:rPr>
              <a:t>data engineering / analytics</a:t>
            </a:r>
          </a:p>
          <a:p>
            <a:pPr lvl="1"/>
            <a:r>
              <a:rPr lang="en-US" dirty="0"/>
              <a:t>Project selection by Oct 23 EOD</a:t>
            </a:r>
          </a:p>
          <a:p>
            <a:pPr lvl="1"/>
            <a:endParaRPr lang="en-US" dirty="0"/>
          </a:p>
          <a:p>
            <a:r>
              <a:rPr lang="en-US" dirty="0"/>
              <a:t>Next Lectures</a:t>
            </a:r>
          </a:p>
          <a:p>
            <a:pPr lvl="1"/>
            <a:r>
              <a:rPr lang="en-US" b="1" dirty="0"/>
              <a:t>02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Data Warehousing, ETL, and SQL/OLAP</a:t>
            </a:r>
            <a:r>
              <a:rPr lang="en-US" dirty="0"/>
              <a:t> </a:t>
            </a:r>
            <a:r>
              <a:rPr lang="en-US" b="0" dirty="0"/>
              <a:t>[Oct 22]</a:t>
            </a:r>
          </a:p>
          <a:p>
            <a:pPr lvl="1"/>
            <a:r>
              <a:rPr lang="en-US" b="1" dirty="0"/>
              <a:t>03</a:t>
            </a:r>
            <a:r>
              <a:rPr lang="en-US" dirty="0"/>
              <a:t> </a:t>
            </a:r>
            <a:r>
              <a:rPr lang="en-US" b="1" dirty="0">
                <a:solidFill>
                  <a:srgbClr val="7889FB"/>
                </a:solidFill>
              </a:rPr>
              <a:t>Message-oriented Middleware, EAI, and Replication</a:t>
            </a:r>
            <a:r>
              <a:rPr lang="en-US" dirty="0"/>
              <a:t> </a:t>
            </a:r>
            <a:r>
              <a:rPr lang="en-US" b="0" dirty="0"/>
              <a:t>[Oct 29]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83EAB1-F127-C540-FA42-25B5B48C7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Summary and Q&amp;A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41A884-634A-E43F-F647-F1181829BB63}"/>
              </a:ext>
            </a:extLst>
          </p:cNvPr>
          <p:cNvSpPr txBox="1"/>
          <p:nvPr/>
        </p:nvSpPr>
        <p:spPr>
          <a:xfrm>
            <a:off x="6788077" y="965746"/>
            <a:ext cx="4055633" cy="121571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7300" b="1" dirty="0">
                <a:solidFill>
                  <a:srgbClr val="C40D1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1DE08D-2EFC-0AD9-05D0-780EEF0A4C9D}"/>
              </a:ext>
            </a:extLst>
          </p:cNvPr>
          <p:cNvSpPr txBox="1"/>
          <p:nvPr/>
        </p:nvSpPr>
        <p:spPr>
          <a:xfrm>
            <a:off x="7838373" y="2967294"/>
            <a:ext cx="380282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3200" b="1" dirty="0">
                <a:solidFill>
                  <a:srgbClr val="C40D1E"/>
                </a:solidFill>
              </a:rPr>
              <a:t>https://forms.gle/</a:t>
            </a:r>
            <a:br>
              <a:rPr lang="en-US" sz="3200" b="1" dirty="0">
                <a:solidFill>
                  <a:srgbClr val="C40D1E"/>
                </a:solidFill>
              </a:rPr>
            </a:br>
            <a:r>
              <a:rPr lang="en-US" sz="3200" b="1" dirty="0">
                <a:solidFill>
                  <a:srgbClr val="C40D1E"/>
                </a:solidFill>
              </a:rPr>
              <a:t>XcmRZxmxQ9AZvVjj7</a:t>
            </a:r>
          </a:p>
        </p:txBody>
      </p:sp>
    </p:spTree>
    <p:extLst>
      <p:ext uri="{BB962C8B-B14F-4D97-AF65-F5344CB8AC3E}">
        <p14:creationId xmlns:p14="http://schemas.microsoft.com/office/powerpoint/2010/main" val="234411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itelfolien zur Auswahl">
  <a:themeElements>
    <a:clrScheme name="TU Berlin">
      <a:dk1>
        <a:srgbClr val="434343"/>
      </a:dk1>
      <a:lt1>
        <a:srgbClr val="FFFFFF"/>
      </a:lt1>
      <a:dk2>
        <a:srgbClr val="434343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848A7489-E40A-E247-AA59-65F245259B10}"/>
    </a:ext>
  </a:extLst>
</a:theme>
</file>

<file path=ppt/theme/theme2.xml><?xml version="1.0" encoding="utf-8"?>
<a:theme xmlns:a="http://schemas.openxmlformats.org/drawingml/2006/main" name="Master für Folgeseite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E7E6E6"/>
      </a:lt2>
      <a:accent1>
        <a:srgbClr val="C30D1E"/>
      </a:accent1>
      <a:accent2>
        <a:srgbClr val="B2B2B2"/>
      </a:accent2>
      <a:accent3>
        <a:srgbClr val="FF6C00"/>
      </a:accent3>
      <a:accent4>
        <a:srgbClr val="1F90CC"/>
      </a:accent4>
      <a:accent5>
        <a:srgbClr val="9013FE"/>
      </a:accent5>
      <a:accent6>
        <a:srgbClr val="49CB40"/>
      </a:accent6>
      <a:hlink>
        <a:srgbClr val="C30D1E"/>
      </a:hlink>
      <a:folHlink>
        <a:srgbClr val="C30D1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rIns="0" rtlCol="0">
        <a:spAutoFit/>
      </a:bodyPr>
      <a:lstStyle>
        <a:defPPr algn="l">
          <a:defRPr sz="1600" dirty="0">
            <a:solidFill>
              <a:srgbClr val="000000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9" id="{246E6033-15ED-8042-86E0-B76FF5BFC716}" vid="{7CAADE83-5F25-0A48-B83D-03A7471B880E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TU-Berlin-Praesentation-Master-Verlauf-Orange-Rot</Template>
  <TotalTime>0</TotalTime>
  <Words>4036</Words>
  <Application>Microsoft Office PowerPoint</Application>
  <PresentationFormat>Widescreen</PresentationFormat>
  <Paragraphs>788</Paragraphs>
  <Slides>37</Slides>
  <Notes>7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ＭＳ Ｐゴシック</vt:lpstr>
      <vt:lpstr>Arial</vt:lpstr>
      <vt:lpstr>Calibri</vt:lpstr>
      <vt:lpstr>Cambria Math</vt:lpstr>
      <vt:lpstr>Consolas</vt:lpstr>
      <vt:lpstr>Wingdings</vt:lpstr>
      <vt:lpstr>Titelfolien zur Auswahl</vt:lpstr>
      <vt:lpstr>Master für Folgeseiten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- 01 Introduction and Overview</dc:title>
  <dc:creator>Matthias Boehm</dc:creator>
  <cp:lastModifiedBy>Matthias Boehm</cp:lastModifiedBy>
  <cp:revision>475</cp:revision>
  <cp:lastPrinted>2021-03-24T16:10:50Z</cp:lastPrinted>
  <dcterms:created xsi:type="dcterms:W3CDTF">2023-02-25T13:39:16Z</dcterms:created>
  <dcterms:modified xsi:type="dcterms:W3CDTF">2026-10-15T13:17:17Z</dcterms:modified>
</cp:coreProperties>
</file>