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0" r:id="rId2"/>
  </p:sldMasterIdLst>
  <p:notesMasterIdLst>
    <p:notesMasterId r:id="rId34"/>
  </p:notesMasterIdLst>
  <p:handoutMasterIdLst>
    <p:handoutMasterId r:id="rId35"/>
  </p:handoutMasterIdLst>
  <p:sldIdLst>
    <p:sldId id="359" r:id="rId3"/>
    <p:sldId id="387" r:id="rId4"/>
    <p:sldId id="484" r:id="rId5"/>
    <p:sldId id="388" r:id="rId6"/>
    <p:sldId id="486" r:id="rId7"/>
    <p:sldId id="354" r:id="rId8"/>
    <p:sldId id="423" r:id="rId9"/>
    <p:sldId id="485" r:id="rId10"/>
    <p:sldId id="475" r:id="rId11"/>
    <p:sldId id="488" r:id="rId12"/>
    <p:sldId id="489" r:id="rId13"/>
    <p:sldId id="490" r:id="rId14"/>
    <p:sldId id="491" r:id="rId15"/>
    <p:sldId id="492" r:id="rId16"/>
    <p:sldId id="487" r:id="rId17"/>
    <p:sldId id="493" r:id="rId18"/>
    <p:sldId id="494" r:id="rId19"/>
    <p:sldId id="505" r:id="rId20"/>
    <p:sldId id="495" r:id="rId21"/>
    <p:sldId id="496" r:id="rId22"/>
    <p:sldId id="497" r:id="rId23"/>
    <p:sldId id="455" r:id="rId24"/>
    <p:sldId id="456" r:id="rId25"/>
    <p:sldId id="498" r:id="rId26"/>
    <p:sldId id="499" r:id="rId27"/>
    <p:sldId id="500" r:id="rId28"/>
    <p:sldId id="501" r:id="rId29"/>
    <p:sldId id="504" r:id="rId30"/>
    <p:sldId id="503" r:id="rId31"/>
    <p:sldId id="502" r:id="rId32"/>
    <p:sldId id="421" r:id="rId3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89FB"/>
    <a:srgbClr val="C40D1E"/>
    <a:srgbClr val="000000"/>
    <a:srgbClr val="FF6C00"/>
    <a:srgbClr val="1F90CC"/>
    <a:srgbClr val="9013FE"/>
    <a:srgbClr val="434343"/>
    <a:srgbClr val="C40E02"/>
    <a:srgbClr val="FFFFFF"/>
    <a:srgbClr val="49CB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84282" autoAdjust="0"/>
  </p:normalViewPr>
  <p:slideViewPr>
    <p:cSldViewPr snapToGrid="0" snapToObjects="1">
      <p:cViewPr varScale="1">
        <p:scale>
          <a:sx n="80" d="100"/>
          <a:sy n="80" d="100"/>
        </p:scale>
        <p:origin x="89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64" d="100"/>
          <a:sy n="64" d="100"/>
        </p:scale>
        <p:origin x="3192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C65016-F466-65F2-1647-F2D65EC6DD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8699B-DCFC-9457-9B24-BB3645C0A6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52E21-16B8-4FAD-8424-BDD4550E58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BA9BA-3A7F-9FC3-5FDF-2AD1D34638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842FF1-55D3-2AD7-9662-D337382FA8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BE3A1-6E20-4D8E-B1B3-D17FFCFF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18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6180F-3EA1-4748-B4F4-956BB5176995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C3961-1900-1342-BF9B-82C3215CD31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93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78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7125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All employees and students are committed to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89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111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2023: 100B -&gt; 2030: 250 projected 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345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Stonebraker: made a similar case, and mentioned that vector DBs are integrated too – existing DBMS show respective features, and ANN indexes alone are not the foundation of </a:t>
            </a:r>
            <a:r>
              <a:rPr lang="en-US"/>
              <a:t>new system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08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European AI Act, Article 50 – declaration of generated/modified content, since Aug 02, 2026 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46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70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4D4CAA-133B-B88A-74F8-407F69B249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4945" y="1262740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2061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11075143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143147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7">
            <a:extLst>
              <a:ext uri="{FF2B5EF4-FFF2-40B4-BE49-F238E27FC236}">
                <a16:creationId xmlns:a16="http://schemas.microsoft.com/office/drawing/2014/main" id="{E494F037-B453-E6C3-6931-1688CF9B95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2582402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3700"/>
              </a:lnSpc>
              <a:spcBef>
                <a:spcPts val="0"/>
              </a:spcBef>
              <a:buNone/>
              <a:defRPr sz="37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5" name="Textplatzhalter 17">
            <a:extLst>
              <a:ext uri="{FF2B5EF4-FFF2-40B4-BE49-F238E27FC236}">
                <a16:creationId xmlns:a16="http://schemas.microsoft.com/office/drawing/2014/main" id="{A837A2E9-5AA7-3D02-1A49-6988BEC5B8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510" y="4180427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361949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3.sv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4">
            <a:extLst>
              <a:ext uri="{FF2B5EF4-FFF2-40B4-BE49-F238E27FC236}">
                <a16:creationId xmlns:a16="http://schemas.microsoft.com/office/drawing/2014/main" id="{B97C5655-F240-634C-9B7B-B6181A1B3AF5}"/>
              </a:ext>
            </a:extLst>
          </p:cNvPr>
          <p:cNvSpPr/>
          <p:nvPr userDrawn="1"/>
        </p:nvSpPr>
        <p:spPr>
          <a:xfrm>
            <a:off x="0" y="1668462"/>
            <a:ext cx="12192000" cy="5189537"/>
          </a:xfrm>
          <a:custGeom>
            <a:avLst/>
            <a:gdLst>
              <a:gd name="connsiteX0" fmla="*/ 0 w 12192000"/>
              <a:gd name="connsiteY0" fmla="*/ 0 h 4760912"/>
              <a:gd name="connsiteX1" fmla="*/ 12192000 w 12192000"/>
              <a:gd name="connsiteY1" fmla="*/ 0 h 4760912"/>
              <a:gd name="connsiteX2" fmla="*/ 12192000 w 12192000"/>
              <a:gd name="connsiteY2" fmla="*/ 4760912 h 4760912"/>
              <a:gd name="connsiteX3" fmla="*/ 0 w 12192000"/>
              <a:gd name="connsiteY3" fmla="*/ 4760912 h 4760912"/>
              <a:gd name="connsiteX4" fmla="*/ 0 w 12192000"/>
              <a:gd name="connsiteY4" fmla="*/ 0 h 4760912"/>
              <a:gd name="connsiteX0" fmla="*/ 0 w 12192000"/>
              <a:gd name="connsiteY0" fmla="*/ 212725 h 4973637"/>
              <a:gd name="connsiteX1" fmla="*/ 12192000 w 12192000"/>
              <a:gd name="connsiteY1" fmla="*/ 0 h 4973637"/>
              <a:gd name="connsiteX2" fmla="*/ 12192000 w 12192000"/>
              <a:gd name="connsiteY2" fmla="*/ 4973637 h 4973637"/>
              <a:gd name="connsiteX3" fmla="*/ 0 w 12192000"/>
              <a:gd name="connsiteY3" fmla="*/ 4973637 h 4973637"/>
              <a:gd name="connsiteX4" fmla="*/ 0 w 12192000"/>
              <a:gd name="connsiteY4" fmla="*/ 212725 h 4973637"/>
              <a:gd name="connsiteX0" fmla="*/ 0 w 12192000"/>
              <a:gd name="connsiteY0" fmla="*/ 428625 h 5189537"/>
              <a:gd name="connsiteX1" fmla="*/ 12192000 w 12192000"/>
              <a:gd name="connsiteY1" fmla="*/ 0 h 5189537"/>
              <a:gd name="connsiteX2" fmla="*/ 12192000 w 12192000"/>
              <a:gd name="connsiteY2" fmla="*/ 5189537 h 5189537"/>
              <a:gd name="connsiteX3" fmla="*/ 0 w 12192000"/>
              <a:gd name="connsiteY3" fmla="*/ 5189537 h 5189537"/>
              <a:gd name="connsiteX4" fmla="*/ 0 w 12192000"/>
              <a:gd name="connsiteY4" fmla="*/ 428625 h 518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189537">
                <a:moveTo>
                  <a:pt x="0" y="428625"/>
                </a:moveTo>
                <a:lnTo>
                  <a:pt x="12192000" y="0"/>
                </a:lnTo>
                <a:lnTo>
                  <a:pt x="12192000" y="5189537"/>
                </a:lnTo>
                <a:lnTo>
                  <a:pt x="0" y="5189537"/>
                </a:lnTo>
                <a:lnTo>
                  <a:pt x="0" y="42862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DDEEBD-D00D-1249-9E02-EDC0548BFC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168" y="378741"/>
            <a:ext cx="2250000" cy="77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597FE0-CC24-D198-44F6-8B86AC8E52DB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2D5CBC3-F82D-3CBE-40BC-802F674C616B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A0E74B8-E76E-1A0B-C1A8-60E6BE535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969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pos="1232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1003" userDrawn="1">
          <p15:clr>
            <a:srgbClr val="F26B43"/>
          </p15:clr>
        </p15:guide>
        <p15:guide id="8" orient="horz" pos="1321" userDrawn="1">
          <p15:clr>
            <a:srgbClr val="F26B43"/>
          </p15:clr>
        </p15:guide>
        <p15:guide id="9" orient="horz" pos="1661" userDrawn="1">
          <p15:clr>
            <a:srgbClr val="F26B43"/>
          </p15:clr>
        </p15:guide>
        <p15:guide id="10" orient="horz" pos="2001" userDrawn="1">
          <p15:clr>
            <a:srgbClr val="F26B43"/>
          </p15:clr>
        </p15:guide>
        <p15:guide id="11" orient="horz" pos="3339" userDrawn="1">
          <p15:clr>
            <a:srgbClr val="F26B43"/>
          </p15:clr>
        </p15:guide>
        <p15:guide id="12" orient="horz" pos="2319" userDrawn="1">
          <p15:clr>
            <a:srgbClr val="F26B43"/>
          </p15:clr>
        </p15:guide>
        <p15:guide id="13" orient="horz" pos="2999" userDrawn="1">
          <p15:clr>
            <a:srgbClr val="F26B43"/>
          </p15:clr>
        </p15:guide>
        <p15:guide id="14" orient="horz" pos="3657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pos="2094" userDrawn="1">
          <p15:clr>
            <a:srgbClr val="F26B43"/>
          </p15:clr>
        </p15:guide>
        <p15:guide id="17" pos="2978" userDrawn="1">
          <p15:clr>
            <a:srgbClr val="F26B43"/>
          </p15:clr>
        </p15:guide>
        <p15:guide id="18" pos="3840" userDrawn="1">
          <p15:clr>
            <a:srgbClr val="F26B43"/>
          </p15:clr>
        </p15:guide>
        <p15:guide id="19" pos="4725" userDrawn="1">
          <p15:clr>
            <a:srgbClr val="F26B43"/>
          </p15:clr>
        </p15:guide>
        <p15:guide id="20" pos="5586" userDrawn="1">
          <p15:clr>
            <a:srgbClr val="F26B43"/>
          </p15:clr>
        </p15:guide>
        <p15:guide id="21" pos="647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1">
            <a:extLst>
              <a:ext uri="{FF2B5EF4-FFF2-40B4-BE49-F238E27FC236}">
                <a16:creationId xmlns:a16="http://schemas.microsoft.com/office/drawing/2014/main" id="{48266648-C51B-EA45-AE41-AF74B0A4657C}"/>
              </a:ext>
            </a:extLst>
          </p:cNvPr>
          <p:cNvSpPr/>
          <p:nvPr userDrawn="1"/>
        </p:nvSpPr>
        <p:spPr>
          <a:xfrm>
            <a:off x="0" y="5748124"/>
            <a:ext cx="12195175" cy="1109875"/>
          </a:xfrm>
          <a:custGeom>
            <a:avLst/>
            <a:gdLst>
              <a:gd name="connsiteX0" fmla="*/ 0 w 12192000"/>
              <a:gd name="connsiteY0" fmla="*/ 0 h 687600"/>
              <a:gd name="connsiteX1" fmla="*/ 12192000 w 12192000"/>
              <a:gd name="connsiteY1" fmla="*/ 0 h 687600"/>
              <a:gd name="connsiteX2" fmla="*/ 12192000 w 12192000"/>
              <a:gd name="connsiteY2" fmla="*/ 687600 h 687600"/>
              <a:gd name="connsiteX3" fmla="*/ 0 w 12192000"/>
              <a:gd name="connsiteY3" fmla="*/ 687600 h 687600"/>
              <a:gd name="connsiteX4" fmla="*/ 0 w 12192000"/>
              <a:gd name="connsiteY4" fmla="*/ 0 h 687600"/>
              <a:gd name="connsiteX0" fmla="*/ 0 w 12195175"/>
              <a:gd name="connsiteY0" fmla="*/ 422275 h 1109875"/>
              <a:gd name="connsiteX1" fmla="*/ 12195175 w 12195175"/>
              <a:gd name="connsiteY1" fmla="*/ 0 h 1109875"/>
              <a:gd name="connsiteX2" fmla="*/ 12192000 w 12195175"/>
              <a:gd name="connsiteY2" fmla="*/ 1109875 h 1109875"/>
              <a:gd name="connsiteX3" fmla="*/ 0 w 12195175"/>
              <a:gd name="connsiteY3" fmla="*/ 1109875 h 1109875"/>
              <a:gd name="connsiteX4" fmla="*/ 0 w 12195175"/>
              <a:gd name="connsiteY4" fmla="*/ 422275 h 110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175" h="1109875">
                <a:moveTo>
                  <a:pt x="0" y="422275"/>
                </a:moveTo>
                <a:lnTo>
                  <a:pt x="12195175" y="0"/>
                </a:lnTo>
                <a:cubicBezTo>
                  <a:pt x="12194117" y="369958"/>
                  <a:pt x="12193058" y="739917"/>
                  <a:pt x="12192000" y="1109875"/>
                </a:cubicBezTo>
                <a:lnTo>
                  <a:pt x="0" y="1109875"/>
                </a:lnTo>
                <a:lnTo>
                  <a:pt x="0" y="42227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A395C2-361B-A14B-9312-A16F3F6780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4598" y="378000"/>
            <a:ext cx="1004400" cy="76606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36184FE9-ADE0-F94C-90C6-58CFCA50F9A4}"/>
              </a:ext>
            </a:extLst>
          </p:cNvPr>
          <p:cNvSpPr txBox="1"/>
          <p:nvPr userDrawn="1"/>
        </p:nvSpPr>
        <p:spPr>
          <a:xfrm>
            <a:off x="1196393" y="6393866"/>
            <a:ext cx="761531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Matthias Boehm | FG DAMS | DMS </a:t>
            </a:r>
            <a:r>
              <a:rPr lang="en-US" sz="1400" b="0" noProof="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WiSe</a:t>
            </a: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2026/27 – </a:t>
            </a:r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01 Introduction and Overview</a:t>
            </a:r>
            <a:endParaRPr lang="en-US" sz="1400" b="0" noProof="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F44FBF-6529-4A53-F1BA-D10222FCFDB0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132AE6E-5DB2-25F8-161D-6A04BD40CA8C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A17F1DB4-F8F6-5B0E-9657-BBA11B1CD3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FEDE8D1-082D-9900-BD99-D84E6B3FBCD0}"/>
              </a:ext>
            </a:extLst>
          </p:cNvPr>
          <p:cNvSpPr/>
          <p:nvPr userDrawn="1"/>
        </p:nvSpPr>
        <p:spPr>
          <a:xfrm>
            <a:off x="559027" y="6393872"/>
            <a:ext cx="391886" cy="217302"/>
          </a:xfrm>
          <a:prstGeom prst="roundRect">
            <a:avLst>
              <a:gd name="adj" fmla="val 29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675EF3AE-78B3-9641-A88A-C3B5FFA9245E}" type="slidenum">
              <a:rPr lang="de-DE" sz="1400" b="1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pPr/>
              <a:t>‹#›</a:t>
            </a:fld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4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7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u-berlin.zoom.us/j/9529634787?pwd=R1ZsN1M3SC9BOU1OcFdmem9zT202UT0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mboehm7.github.io/teaching/ws2627_dms/index.ht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AwAn@dams.tu-berlin.de" TargetMode="External"/><Relationship Id="rId3" Type="http://schemas.openxmlformats.org/officeDocument/2006/relationships/hyperlink" Target="https://www.tu.berlin/eecs/awan" TargetMode="External"/><Relationship Id="rId7" Type="http://schemas.openxmlformats.org/officeDocument/2006/relationships/hyperlink" Target="mailto:eecs-TB-awareness@win.tu-berlin.d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mboehm7.github.io/teaching/ws2627_dms/index.htm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g"/><Relationship Id="rId4" Type="http://schemas.openxmlformats.org/officeDocument/2006/relationships/image" Target="../media/image3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EPTZVGk3WY" TargetMode="External"/><Relationship Id="rId2" Type="http://schemas.openxmlformats.org/officeDocument/2006/relationships/hyperlink" Target="https://dl.acm.org/citation.cfm?doid=2886013.2869958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hyperlink" Target="http://vldb.org/2015/wp-content/uploads/2015/09/stonebraker.pdf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emf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91E010B-877E-604A-96C7-32EFC5B57054}"/>
              </a:ext>
            </a:extLst>
          </p:cNvPr>
          <p:cNvSpPr txBox="1"/>
          <p:nvPr/>
        </p:nvSpPr>
        <p:spPr>
          <a:xfrm>
            <a:off x="550801" y="3050935"/>
            <a:ext cx="11641199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Data Management and Systems (DMS)</a:t>
            </a:r>
          </a:p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Introduction and Overview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7FB4931-3EF5-3045-BA3B-F8959781C0D1}"/>
              </a:ext>
            </a:extLst>
          </p:cNvPr>
          <p:cNvSpPr txBox="1"/>
          <p:nvPr/>
        </p:nvSpPr>
        <p:spPr>
          <a:xfrm>
            <a:off x="550801" y="4575355"/>
            <a:ext cx="832807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cs typeface="Arial" panose="020B0604020202020204" pitchFamily="34" charset="0"/>
              </a:rPr>
              <a:t>Prof. Dr. Matthias Boehm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 err="1">
                <a:solidFill>
                  <a:schemeClr val="bg1"/>
                </a:solidFill>
                <a:cs typeface="Arial" panose="020B0604020202020204" pitchFamily="34" charset="0"/>
              </a:rPr>
              <a:t>Technische</a:t>
            </a: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 Universität Berlin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Berlin Institute for the Foundations of Learning and Data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Big Data Engineering (DAMS Lab)</a:t>
            </a:r>
            <a:endParaRPr lang="de-DE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C5F3-C7B7-3F09-E67B-2CB951E0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6321314"/>
            <a:ext cx="853163" cy="301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8920D0-3EF7-66BD-9DA1-37967723809B}"/>
              </a:ext>
            </a:extLst>
          </p:cNvPr>
          <p:cNvSpPr txBox="1"/>
          <p:nvPr/>
        </p:nvSpPr>
        <p:spPr>
          <a:xfrm>
            <a:off x="1518108" y="6275437"/>
            <a:ext cx="326409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update: Oct 13, 2026</a:t>
            </a:r>
          </a:p>
        </p:txBody>
      </p:sp>
    </p:spTree>
    <p:extLst>
      <p:ext uri="{BB962C8B-B14F-4D97-AF65-F5344CB8AC3E}">
        <p14:creationId xmlns:p14="http://schemas.microsoft.com/office/powerpoint/2010/main" val="353387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1F8E86-A5F3-FA9D-806F-C20DBF522E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Hybrid &amp; Video Recording</a:t>
            </a:r>
          </a:p>
          <a:p>
            <a:pPr lvl="1"/>
            <a:r>
              <a:rPr lang="en-US" dirty="0"/>
              <a:t>Hybrid lectures (in-person, zoom) with optional attendance</a:t>
            </a:r>
            <a:br>
              <a:rPr lang="en-US" dirty="0"/>
            </a:br>
            <a:r>
              <a:rPr lang="en-US" dirty="0">
                <a:hlinkClick r:id="rId3"/>
              </a:rPr>
              <a:t>https://tu-berlin.zoom.us/j/9529634787?pwd=R1ZsN1M3SC9BOU1OcFdmem9zT202UT09</a:t>
            </a:r>
            <a:endParaRPr lang="en-US" dirty="0"/>
          </a:p>
          <a:p>
            <a:pPr lvl="1"/>
            <a:r>
              <a:rPr lang="en-US" dirty="0"/>
              <a:t>Zoom </a:t>
            </a:r>
            <a:r>
              <a:rPr lang="en-US" b="1" dirty="0">
                <a:solidFill>
                  <a:srgbClr val="7889FB"/>
                </a:solidFill>
              </a:rPr>
              <a:t>video recordings</a:t>
            </a:r>
            <a:r>
              <a:rPr lang="en-US" dirty="0"/>
              <a:t>, links from website</a:t>
            </a:r>
            <a:br>
              <a:rPr lang="en-US" dirty="0"/>
            </a:br>
            <a:r>
              <a:rPr lang="en-US" dirty="0">
                <a:hlinkClick r:id="rId4"/>
              </a:rPr>
              <a:t>https://mboehm7.github.io/teaching/ws2627_dms/index.htm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#2 Course Registrations</a:t>
            </a:r>
          </a:p>
          <a:p>
            <a:pPr lvl="1"/>
            <a:r>
              <a:rPr lang="en-US" dirty="0"/>
              <a:t>TU Berlin ISIS registrations as of Oct 13</a:t>
            </a:r>
          </a:p>
          <a:p>
            <a:pPr lvl="1"/>
            <a:r>
              <a:rPr lang="en-US" dirty="0"/>
              <a:t>Bachelor CS/ISM vs others ratio?</a:t>
            </a:r>
          </a:p>
          <a:p>
            <a:pPr lvl="1"/>
            <a:endParaRPr lang="en-US" dirty="0"/>
          </a:p>
          <a:p>
            <a:r>
              <a:rPr lang="en-US" dirty="0"/>
              <a:t>#3 Hackathon on </a:t>
            </a:r>
            <a:r>
              <a:rPr lang="en-US" dirty="0">
                <a:solidFill>
                  <a:srgbClr val="7889FB"/>
                </a:solidFill>
              </a:rPr>
              <a:t>AI in Medicine</a:t>
            </a:r>
          </a:p>
          <a:p>
            <a:pPr lvl="1"/>
            <a:r>
              <a:rPr lang="en-GB" dirty="0"/>
              <a:t>BIFOLD/Charité hackathon in planning</a:t>
            </a:r>
          </a:p>
          <a:p>
            <a:pPr lvl="1"/>
            <a:r>
              <a:rPr lang="en-GB" dirty="0"/>
              <a:t>Help us find suitable dates that work for you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F9665-3AAA-960B-6947-87080883F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Announcements / 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137F6-5235-2F9C-BDBF-AE61B5FA5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5555" y="1875164"/>
            <a:ext cx="1210387" cy="3167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B37BAE-0183-4C0D-AA5C-E784A3894C53}"/>
              </a:ext>
            </a:extLst>
          </p:cNvPr>
          <p:cNvSpPr txBox="1"/>
          <p:nvPr/>
        </p:nvSpPr>
        <p:spPr>
          <a:xfrm flipH="1">
            <a:off x="10088672" y="3211333"/>
            <a:ext cx="1796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40D1E"/>
                </a:solidFill>
              </a:rPr>
              <a:t>~230</a:t>
            </a:r>
          </a:p>
        </p:txBody>
      </p:sp>
      <p:pic>
        <p:nvPicPr>
          <p:cNvPr id="8" name="Inhaltsplatzhalter 1">
            <a:extLst>
              <a:ext uri="{FF2B5EF4-FFF2-40B4-BE49-F238E27FC236}">
                <a16:creationId xmlns:a16="http://schemas.microsoft.com/office/drawing/2014/main" id="{069BDC25-2046-0BF4-8221-E84F738C8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1568" y="4069086"/>
            <a:ext cx="1538359" cy="153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3CB-1498-D0F3-EA57-30751CFAE57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Goal: </a:t>
            </a:r>
            <a:r>
              <a:rPr lang="en-US" b="1" dirty="0">
                <a:solidFill>
                  <a:srgbClr val="C40D1E"/>
                </a:solidFill>
              </a:rPr>
              <a:t>Low-barrier approachability</a:t>
            </a:r>
            <a:r>
              <a:rPr lang="en-US" dirty="0"/>
              <a:t> for spectrum of awareness and antidiscrimination issues</a:t>
            </a:r>
          </a:p>
          <a:p>
            <a:r>
              <a:rPr lang="en-US" dirty="0"/>
              <a:t>Team</a:t>
            </a:r>
          </a:p>
          <a:p>
            <a:pPr lvl="1"/>
            <a:r>
              <a:rPr lang="en-US" b="1" dirty="0"/>
              <a:t>Irene Hube-Achter</a:t>
            </a:r>
            <a:r>
              <a:rPr lang="en-US" dirty="0"/>
              <a:t> (MTSV)</a:t>
            </a:r>
          </a:p>
          <a:p>
            <a:pPr lvl="1"/>
            <a:r>
              <a:rPr lang="en-US" b="1" dirty="0"/>
              <a:t>Matthias Boehm </a:t>
            </a:r>
            <a:r>
              <a:rPr lang="en-US" dirty="0"/>
              <a:t>(professors)</a:t>
            </a:r>
          </a:p>
          <a:p>
            <a:pPr lvl="1"/>
            <a:r>
              <a:rPr lang="es-ES" b="1" dirty="0" err="1"/>
              <a:t>Ceenu</a:t>
            </a:r>
            <a:r>
              <a:rPr lang="es-ES" b="1" dirty="0"/>
              <a:t> George</a:t>
            </a:r>
            <a:r>
              <a:rPr lang="es-ES" dirty="0"/>
              <a:t> (</a:t>
            </a:r>
            <a:r>
              <a:rPr lang="es-ES" dirty="0" err="1"/>
              <a:t>professors</a:t>
            </a:r>
            <a:r>
              <a:rPr lang="es-ES" dirty="0"/>
              <a:t>)</a:t>
            </a:r>
            <a:endParaRPr lang="en-US" dirty="0"/>
          </a:p>
          <a:p>
            <a:pPr lvl="1"/>
            <a:r>
              <a:rPr lang="en-US" b="1" dirty="0"/>
              <a:t>Nadine Karsten</a:t>
            </a:r>
            <a:r>
              <a:rPr lang="en-US" dirty="0"/>
              <a:t> (scientific staff)</a:t>
            </a:r>
          </a:p>
          <a:p>
            <a:pPr lvl="1"/>
            <a:r>
              <a:rPr lang="en-US" b="1" dirty="0"/>
              <a:t>Maria </a:t>
            </a:r>
            <a:r>
              <a:rPr lang="sv-SE" b="1" dirty="0"/>
              <a:t>Fleßner-Jung</a:t>
            </a:r>
            <a:r>
              <a:rPr lang="sv-SE" dirty="0"/>
              <a:t> </a:t>
            </a:r>
            <a:r>
              <a:rPr lang="en-US" dirty="0"/>
              <a:t>(mentoring)</a:t>
            </a:r>
          </a:p>
          <a:p>
            <a:pPr lvl="1"/>
            <a:r>
              <a:rPr lang="en-US" b="1" dirty="0"/>
              <a:t>N.N. </a:t>
            </a:r>
            <a:r>
              <a:rPr lang="en-US" dirty="0"/>
              <a:t>(students)</a:t>
            </a:r>
          </a:p>
          <a:p>
            <a:r>
              <a:rPr lang="en-US" dirty="0"/>
              <a:t>Mission Statement</a:t>
            </a:r>
          </a:p>
          <a:p>
            <a:pPr lvl="1"/>
            <a:r>
              <a:rPr lang="en-US" b="0" dirty="0"/>
              <a:t>Account for </a:t>
            </a:r>
            <a:r>
              <a:rPr lang="en-US" dirty="0"/>
              <a:t>heterogeneity and complexity of modern societies at TU Berlin</a:t>
            </a:r>
            <a:r>
              <a:rPr lang="en-US" b="0" dirty="0"/>
              <a:t> </a:t>
            </a:r>
          </a:p>
          <a:p>
            <a:pPr lvl="1"/>
            <a:r>
              <a:rPr lang="en-US" b="1" dirty="0"/>
              <a:t>#1</a:t>
            </a:r>
            <a:r>
              <a:rPr lang="en-US" b="1" dirty="0">
                <a:solidFill>
                  <a:srgbClr val="7889FB"/>
                </a:solidFill>
              </a:rPr>
              <a:t> Treat all persons with fairness and respect</a:t>
            </a:r>
          </a:p>
          <a:p>
            <a:pPr lvl="1"/>
            <a:r>
              <a:rPr lang="en-US" b="1" dirty="0"/>
              <a:t>#2</a:t>
            </a:r>
            <a:r>
              <a:rPr lang="en-US" b="1" dirty="0">
                <a:solidFill>
                  <a:srgbClr val="7889FB"/>
                </a:solidFill>
              </a:rPr>
              <a:t> Ensure a safe environment for all</a:t>
            </a:r>
          </a:p>
          <a:p>
            <a:pPr lvl="1"/>
            <a:r>
              <a:rPr lang="en-US" b="1" dirty="0"/>
              <a:t>#3</a:t>
            </a:r>
            <a:r>
              <a:rPr lang="en-US" b="1" dirty="0">
                <a:solidFill>
                  <a:srgbClr val="7889FB"/>
                </a:solidFill>
              </a:rPr>
              <a:t> Comply with our duty of care towards others</a:t>
            </a:r>
            <a:r>
              <a:rPr lang="en-US" b="0" dirty="0"/>
              <a:t> </a:t>
            </a:r>
          </a:p>
          <a:p>
            <a:pPr lvl="1"/>
            <a:r>
              <a:rPr lang="en-US" b="1" dirty="0"/>
              <a:t>#4</a:t>
            </a:r>
            <a:r>
              <a:rPr lang="en-US" b="1" dirty="0">
                <a:solidFill>
                  <a:srgbClr val="7889FB"/>
                </a:solidFill>
              </a:rPr>
              <a:t> Actively support the implementation of the above guidelines and contribute</a:t>
            </a:r>
            <a:r>
              <a:rPr lang="en-US" b="0" dirty="0"/>
              <a:t>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F7E5D2-AF09-236D-AC1D-595301CC6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#4 Faculty IV - Team Awareness and Antidiscrimination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https://www.tu.berlin/eecs/awan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AC1202-3576-AC61-9082-BA833D613B6C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6057283" y="2029327"/>
            <a:ext cx="1203951" cy="18059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31A660-8ED4-DAC8-BCDF-755A3EEB0A00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8951215" y="2029327"/>
            <a:ext cx="1203951" cy="18059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50FFB35-75C8-0E2B-2DD4-8E7EB8A0DA61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4653482" y="2029327"/>
            <a:ext cx="1203951" cy="18059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A2CCB66-05D6-9D4B-794D-389E57026D82}"/>
              </a:ext>
            </a:extLst>
          </p:cNvPr>
          <p:cNvSpPr txBox="1"/>
          <p:nvPr/>
        </p:nvSpPr>
        <p:spPr>
          <a:xfrm>
            <a:off x="8265450" y="4507922"/>
            <a:ext cx="3779431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private email, </a:t>
            </a:r>
          </a:p>
          <a:p>
            <a:pPr algn="ctr"/>
            <a:r>
              <a:rPr lang="en-US" sz="1600" b="1" dirty="0">
                <a:hlinkClick r:id="rId7"/>
              </a:rPr>
              <a:t>eecs-TB-awareness@win.tu-berlin.de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</a:t>
            </a:r>
            <a:r>
              <a:rPr lang="en-US" sz="1600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AwAn@dams.tu-berlin.de</a:t>
            </a:r>
            <a:r>
              <a:rPr lang="en-US" sz="1600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26" name="Picture 2" descr="Person Photo">
            <a:extLst>
              <a:ext uri="{FF2B5EF4-FFF2-40B4-BE49-F238E27FC236}">
                <a16:creationId xmlns:a16="http://schemas.microsoft.com/office/drawing/2014/main" id="{D7463FB9-C74E-ACAD-4DBF-1EEB1644C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084" y="2029327"/>
            <a:ext cx="1289523" cy="180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5FF755-1BD5-E4CD-E48A-7042AE381431}"/>
              </a:ext>
            </a:extLst>
          </p:cNvPr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10354258" y="2027633"/>
            <a:ext cx="1203951" cy="180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77752A-3C19-3D7B-F46B-F552950D51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Data Management Group(s)</a:t>
            </a:r>
          </a:p>
          <a:p>
            <a:r>
              <a:rPr lang="en-US" dirty="0"/>
              <a:t>Course Motivation, Goals, and Outline</a:t>
            </a:r>
          </a:p>
          <a:p>
            <a:r>
              <a:rPr lang="en-US" dirty="0"/>
              <a:t>Course Organization and Logistics</a:t>
            </a:r>
          </a:p>
          <a:p>
            <a:r>
              <a:rPr lang="en-US" dirty="0"/>
              <a:t>History of Data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3A55A-84FA-DA28-D1A0-B8512BB22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28501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07B0D-186B-C56F-1EB6-75776923D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Data Management Group(s)</a:t>
            </a:r>
            <a:endParaRPr lang="en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F7983-1C67-D32A-10A7-2725285D1B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78362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913C5CE-83A0-B44C-9181-4118DEE6BC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Since 09/2022 TU Berlin</a:t>
            </a:r>
            <a:r>
              <a:rPr lang="en-US" b="0" dirty="0"/>
              <a:t>, Germany</a:t>
            </a:r>
          </a:p>
          <a:p>
            <a:pPr lvl="1"/>
            <a:r>
              <a:rPr lang="en-US" dirty="0"/>
              <a:t>University professor for Big Data Engineering (DAMS)</a:t>
            </a:r>
          </a:p>
          <a:p>
            <a:pPr lvl="5"/>
            <a:endParaRPr lang="en-US" sz="700" dirty="0"/>
          </a:p>
          <a:p>
            <a:r>
              <a:rPr lang="en-US" dirty="0"/>
              <a:t>2018-2022 TU Graz</a:t>
            </a:r>
            <a:r>
              <a:rPr lang="en-US" b="0" dirty="0"/>
              <a:t>, Austria</a:t>
            </a:r>
          </a:p>
          <a:p>
            <a:pPr lvl="1"/>
            <a:r>
              <a:rPr lang="en-US" dirty="0"/>
              <a:t>BMK endowed chair for data management + research area manager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Data management for data science </a:t>
            </a:r>
            <a:r>
              <a:rPr lang="en-US" dirty="0">
                <a:solidFill>
                  <a:schemeClr val="tx1"/>
                </a:solidFill>
              </a:rPr>
              <a:t>(DAMS), </a:t>
            </a:r>
            <a:r>
              <a:rPr lang="en-US" b="1" dirty="0" err="1">
                <a:solidFill>
                  <a:srgbClr val="7889FB"/>
                </a:solidFill>
              </a:rPr>
              <a:t>SystemDS</a:t>
            </a:r>
            <a:r>
              <a:rPr lang="en-US" b="1" dirty="0">
                <a:solidFill>
                  <a:srgbClr val="7889FB"/>
                </a:solidFill>
              </a:rPr>
              <a:t> &amp; DAPHNE</a:t>
            </a:r>
          </a:p>
          <a:p>
            <a:pPr lvl="5"/>
            <a:endParaRPr lang="en-US" sz="700" dirty="0">
              <a:solidFill>
                <a:schemeClr val="tx1"/>
              </a:solidFill>
            </a:endParaRPr>
          </a:p>
          <a:p>
            <a:r>
              <a:rPr lang="en-US" dirty="0"/>
              <a:t>2012-2018 IBM Research – Almaden</a:t>
            </a:r>
            <a:r>
              <a:rPr lang="en-US" b="0" dirty="0"/>
              <a:t>, CA, USA</a:t>
            </a:r>
          </a:p>
          <a:p>
            <a:pPr lvl="1"/>
            <a:r>
              <a:rPr lang="en-US" dirty="0"/>
              <a:t>Declarative large-scale machine learning</a:t>
            </a:r>
          </a:p>
          <a:p>
            <a:pPr lvl="1"/>
            <a:r>
              <a:rPr lang="en-US" dirty="0"/>
              <a:t>Optimizer and runtime of </a:t>
            </a:r>
            <a:r>
              <a:rPr lang="en-US" b="1" dirty="0">
                <a:solidFill>
                  <a:srgbClr val="7889FB"/>
                </a:solidFill>
              </a:rPr>
              <a:t>Apache </a:t>
            </a:r>
            <a:r>
              <a:rPr lang="en-US" b="1" dirty="0" err="1">
                <a:solidFill>
                  <a:srgbClr val="7889FB"/>
                </a:solidFill>
              </a:rPr>
              <a:t>SystemML</a:t>
            </a:r>
            <a:endParaRPr lang="en-US" b="1" dirty="0">
              <a:solidFill>
                <a:srgbClr val="7889FB"/>
              </a:solidFill>
            </a:endParaRPr>
          </a:p>
          <a:p>
            <a:pPr lvl="5"/>
            <a:endParaRPr lang="en-US" sz="700" dirty="0"/>
          </a:p>
          <a:p>
            <a:r>
              <a:rPr lang="en-US" dirty="0"/>
              <a:t>2007-2011 PhD TU Dresden</a:t>
            </a:r>
            <a:r>
              <a:rPr lang="en-US" b="0" dirty="0"/>
              <a:t>, Germany</a:t>
            </a:r>
          </a:p>
          <a:p>
            <a:pPr lvl="1"/>
            <a:r>
              <a:rPr lang="en-US" dirty="0"/>
              <a:t>Cost-based optimization of integration flows</a:t>
            </a:r>
          </a:p>
          <a:p>
            <a:pPr lvl="1"/>
            <a:r>
              <a:rPr lang="en-US" dirty="0"/>
              <a:t>Time series forecasting / in-memory indexing &amp; query processing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DDBDE21-4AC1-EB4D-9875-252AE5A89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About 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39D0C0-8A92-24C8-BDC8-C61851E0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67" y="3526759"/>
            <a:ext cx="1683707" cy="618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4FD4D6-3879-1DCD-4BE3-5F9682E22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978" y="4576195"/>
            <a:ext cx="1962723" cy="5688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FB32D7-B892-10D8-86C1-BB6896025F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68" y="2000483"/>
            <a:ext cx="18288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5197A1-C91C-34D8-E9A5-3DD79203F2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2333"/>
          <a:stretch/>
        </p:blipFill>
        <p:spPr>
          <a:xfrm>
            <a:off x="8732430" y="2835639"/>
            <a:ext cx="956140" cy="4089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F83CE3-01F6-780F-3636-084480F58442}"/>
              </a:ext>
            </a:extLst>
          </p:cNvPr>
          <p:cNvSpPr txBox="1"/>
          <p:nvPr/>
        </p:nvSpPr>
        <p:spPr>
          <a:xfrm>
            <a:off x="8477096" y="5150805"/>
            <a:ext cx="133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group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1E16B02-1556-CCA6-471A-D2296184FB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87225" y="1225295"/>
            <a:ext cx="1850956" cy="63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90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75698-2495-C1A9-94F6-CCAD60A2C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FG Big Data Engineering (DAMS Lab) – Teaching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3B0A86-E8EA-5DD9-327B-EBDCC4EE2CBA}"/>
              </a:ext>
            </a:extLst>
          </p:cNvPr>
          <p:cNvCxnSpPr/>
          <p:nvPr/>
        </p:nvCxnSpPr>
        <p:spPr>
          <a:xfrm>
            <a:off x="1184863" y="3474839"/>
            <a:ext cx="4635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60E5A86-972A-1C2F-0734-5221F5C29DC4}"/>
              </a:ext>
            </a:extLst>
          </p:cNvPr>
          <p:cNvSpPr/>
          <p:nvPr/>
        </p:nvSpPr>
        <p:spPr>
          <a:xfrm>
            <a:off x="3331379" y="4584935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 / Databases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(DM,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SS+WS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C48E01-2FA7-01D8-2C1E-4EC096258C0B}"/>
              </a:ext>
            </a:extLst>
          </p:cNvPr>
          <p:cNvSpPr/>
          <p:nvPr/>
        </p:nvSpPr>
        <p:spPr>
          <a:xfrm>
            <a:off x="1184863" y="1432934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Database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(ADBS,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5B0E7C-17BF-B449-94C2-9C8CB80D9423}"/>
              </a:ext>
            </a:extLst>
          </p:cNvPr>
          <p:cNvSpPr/>
          <p:nvPr/>
        </p:nvSpPr>
        <p:spPr>
          <a:xfrm>
            <a:off x="5477895" y="1433806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(AMLS,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CD68E6-056D-C7AD-7CC4-50489BBBF816}"/>
              </a:ext>
            </a:extLst>
          </p:cNvPr>
          <p:cNvSpPr/>
          <p:nvPr/>
        </p:nvSpPr>
        <p:spPr>
          <a:xfrm>
            <a:off x="3328109" y="3009370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and Large-Scale Analysis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(DIA,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19C2D3-9A9A-72EE-E962-4C147F49C666}"/>
              </a:ext>
            </a:extLst>
          </p:cNvPr>
          <p:cNvCxnSpPr>
            <a:stCxn id="5" idx="0"/>
            <a:endCxn id="8" idx="2"/>
          </p:cNvCxnSpPr>
          <p:nvPr/>
        </p:nvCxnSpPr>
        <p:spPr>
          <a:xfrm flipH="1" flipV="1">
            <a:off x="4401367" y="3940308"/>
            <a:ext cx="3270" cy="64462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A20D2C9-478A-8263-CBE7-40EBF9A54C4F}"/>
              </a:ext>
            </a:extLst>
          </p:cNvPr>
          <p:cNvCxnSpPr>
            <a:cxnSpLocks/>
            <a:stCxn id="5" idx="3"/>
            <a:endCxn id="7" idx="2"/>
          </p:cNvCxnSpPr>
          <p:nvPr/>
        </p:nvCxnSpPr>
        <p:spPr>
          <a:xfrm flipV="1">
            <a:off x="5477895" y="2364744"/>
            <a:ext cx="1073258" cy="268566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27EB5E-8209-3277-AC13-407739D458B3}"/>
              </a:ext>
            </a:extLst>
          </p:cNvPr>
          <p:cNvCxnSpPr>
            <a:cxnSpLocks/>
            <a:stCxn id="5" idx="1"/>
            <a:endCxn id="6" idx="2"/>
          </p:cNvCxnSpPr>
          <p:nvPr/>
        </p:nvCxnSpPr>
        <p:spPr>
          <a:xfrm flipH="1" flipV="1">
            <a:off x="2258121" y="2363872"/>
            <a:ext cx="1073258" cy="268653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88232F-3F7D-1D21-A54A-DA267C2E8534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2892703" y="2363437"/>
            <a:ext cx="435406" cy="111140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898754-1E77-3FA7-88E5-31C8A476068D}"/>
              </a:ext>
            </a:extLst>
          </p:cNvPr>
          <p:cNvCxnSpPr>
            <a:stCxn id="8" idx="3"/>
          </p:cNvCxnSpPr>
          <p:nvPr/>
        </p:nvCxnSpPr>
        <p:spPr>
          <a:xfrm flipV="1">
            <a:off x="5474625" y="2363872"/>
            <a:ext cx="539899" cy="111096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EA42C7-B2FA-2F06-C1B4-F6BAAAE8A10D}"/>
              </a:ext>
            </a:extLst>
          </p:cNvPr>
          <p:cNvSpPr txBox="1"/>
          <p:nvPr/>
        </p:nvSpPr>
        <p:spPr>
          <a:xfrm>
            <a:off x="1190363" y="3009370"/>
            <a:ext cx="87548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D9DCD8-01E6-CE8B-908A-D342BB519B12}"/>
              </a:ext>
            </a:extLst>
          </p:cNvPr>
          <p:cNvSpPr txBox="1"/>
          <p:nvPr/>
        </p:nvSpPr>
        <p:spPr>
          <a:xfrm>
            <a:off x="1196849" y="3618972"/>
            <a:ext cx="87548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87B685-3C5C-2455-9E97-7584B9EE7679}"/>
              </a:ext>
            </a:extLst>
          </p:cNvPr>
          <p:cNvSpPr txBox="1"/>
          <p:nvPr/>
        </p:nvSpPr>
        <p:spPr>
          <a:xfrm>
            <a:off x="5732420" y="4701668"/>
            <a:ext cx="281946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management from user/application perspective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CA64E5-EA77-85F4-300D-8D7A59F85759}"/>
              </a:ext>
            </a:extLst>
          </p:cNvPr>
          <p:cNvSpPr txBox="1"/>
          <p:nvPr/>
        </p:nvSpPr>
        <p:spPr>
          <a:xfrm>
            <a:off x="6281089" y="3156218"/>
            <a:ext cx="2180686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Distributed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Management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CD24C0-2632-4463-CB54-40472A439DA9}"/>
              </a:ext>
            </a:extLst>
          </p:cNvPr>
          <p:cNvSpPr txBox="1"/>
          <p:nvPr/>
        </p:nvSpPr>
        <p:spPr>
          <a:xfrm>
            <a:off x="7775665" y="1420971"/>
            <a:ext cx="2180686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 system internals,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science lifecycle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prog. project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B7FC3C-95E0-7192-034D-E7FC83FD2F72}"/>
              </a:ext>
            </a:extLst>
          </p:cNvPr>
          <p:cNvSpPr txBox="1"/>
          <p:nvPr/>
        </p:nvSpPr>
        <p:spPr>
          <a:xfrm>
            <a:off x="3473107" y="1423608"/>
            <a:ext cx="1494073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system internals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project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9F370A-4EF5-C360-B3CA-2885E1346531}"/>
              </a:ext>
            </a:extLst>
          </p:cNvPr>
          <p:cNvSpPr/>
          <p:nvPr/>
        </p:nvSpPr>
        <p:spPr>
          <a:xfrm>
            <a:off x="633901" y="4034896"/>
            <a:ext cx="1901337" cy="635843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 to Scientific Methods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EFDA48-69D6-443F-36A9-BC99D3750BB8}"/>
              </a:ext>
            </a:extLst>
          </p:cNvPr>
          <p:cNvSpPr/>
          <p:nvPr/>
        </p:nvSpPr>
        <p:spPr>
          <a:xfrm>
            <a:off x="8728697" y="3317981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SE/PR Large-scale Data Engineering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(LDE,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31582B-EBD5-B91C-8B7F-B04C5D22C144}"/>
              </a:ext>
            </a:extLst>
          </p:cNvPr>
          <p:cNvSpPr/>
          <p:nvPr/>
        </p:nvSpPr>
        <p:spPr>
          <a:xfrm>
            <a:off x="5480569" y="1430763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16F7F6-73E4-E398-FCE4-04EB0DF3A291}"/>
              </a:ext>
            </a:extLst>
          </p:cNvPr>
          <p:cNvSpPr/>
          <p:nvPr/>
        </p:nvSpPr>
        <p:spPr>
          <a:xfrm>
            <a:off x="3326973" y="3012042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and Large-Scale Analysis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(DIA,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70FD4D-C6A8-7E38-E6ED-810D1A9F3214}"/>
              </a:ext>
            </a:extLst>
          </p:cNvPr>
          <p:cNvSpPr/>
          <p:nvPr/>
        </p:nvSpPr>
        <p:spPr>
          <a:xfrm>
            <a:off x="8725704" y="4584935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PP Prog.-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Practicals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Data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(PPDS,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E4776F-E31F-AF0B-3404-B2FFF42F79E8}"/>
              </a:ext>
            </a:extLst>
          </p:cNvPr>
          <p:cNvSpPr/>
          <p:nvPr/>
        </p:nvSpPr>
        <p:spPr>
          <a:xfrm>
            <a:off x="9466558" y="2647693"/>
            <a:ext cx="2146516" cy="63584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 Joint ML and DM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(MLDM,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7FC9B1-149B-4479-6D7B-415DF6E7A1F6}"/>
              </a:ext>
            </a:extLst>
          </p:cNvPr>
          <p:cNvSpPr txBox="1"/>
          <p:nvPr/>
        </p:nvSpPr>
        <p:spPr>
          <a:xfrm>
            <a:off x="6794531" y="396545"/>
            <a:ext cx="3618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40D1E"/>
                </a:solidFill>
              </a:rPr>
              <a:t>Successfully Established TUB Teaching Portfolio (modules, slides)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5549C5-621C-F371-F76F-74156F0192A7}"/>
              </a:ext>
            </a:extLst>
          </p:cNvPr>
          <p:cNvSpPr/>
          <p:nvPr/>
        </p:nvSpPr>
        <p:spPr>
          <a:xfrm>
            <a:off x="9864867" y="1423608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 Project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E6B740-90B4-2824-A3A0-344284AC14EE}"/>
              </a:ext>
            </a:extLst>
          </p:cNvPr>
          <p:cNvSpPr/>
          <p:nvPr/>
        </p:nvSpPr>
        <p:spPr>
          <a:xfrm>
            <a:off x="3326973" y="4583690"/>
            <a:ext cx="2146516" cy="930938"/>
          </a:xfrm>
          <a:prstGeom prst="rect">
            <a:avLst/>
          </a:prstGeom>
          <a:solidFill>
            <a:srgbClr val="C40D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 and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(DMS,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268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8" grpId="0" animBg="1"/>
      <p:bldP spid="2" grpId="0" animBg="1"/>
      <p:bldP spid="26" grpId="0" animBg="1"/>
      <p:bldP spid="21" grpId="0"/>
      <p:bldP spid="22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A8A676-110E-0C89-7D4A-518D109E59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rgbClr val="C40D1E"/>
                </a:solidFill>
              </a:rPr>
              <a:t>DIMA</a:t>
            </a:r>
            <a:r>
              <a:rPr lang="en-US" dirty="0"/>
              <a:t> (Database Systems and Information Management) </a:t>
            </a:r>
            <a:br>
              <a:rPr lang="en-US" dirty="0"/>
            </a:br>
            <a:r>
              <a:rPr lang="en-US" dirty="0"/>
              <a:t>Prof Dr. </a:t>
            </a:r>
            <a:r>
              <a:rPr lang="en-US" dirty="0">
                <a:solidFill>
                  <a:srgbClr val="7889FB"/>
                </a:solidFill>
              </a:rPr>
              <a:t>Volker Markl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C40D1E"/>
                </a:solidFill>
              </a:rPr>
              <a:t>DAMS</a:t>
            </a:r>
            <a:r>
              <a:rPr lang="en-US" dirty="0"/>
              <a:t> (Big Data Engineering)</a:t>
            </a:r>
            <a:br>
              <a:rPr lang="en-US" dirty="0"/>
            </a:br>
            <a:r>
              <a:rPr lang="en-US" dirty="0"/>
              <a:t>Prof. Dr. </a:t>
            </a:r>
            <a:r>
              <a:rPr lang="en-US" dirty="0">
                <a:solidFill>
                  <a:srgbClr val="7889FB"/>
                </a:solidFill>
              </a:rPr>
              <a:t>Matthias Boehm</a:t>
            </a:r>
          </a:p>
          <a:p>
            <a:r>
              <a:rPr lang="en-US" dirty="0">
                <a:solidFill>
                  <a:srgbClr val="C40D1E"/>
                </a:solidFill>
              </a:rPr>
              <a:t>D2IP</a:t>
            </a:r>
            <a:r>
              <a:rPr lang="en-US" dirty="0"/>
              <a:t> (Information Integration and Data Preparation)</a:t>
            </a:r>
            <a:br>
              <a:rPr lang="en-US" dirty="0"/>
            </a:br>
            <a:r>
              <a:rPr lang="en-US" dirty="0"/>
              <a:t>Prof. Dr. </a:t>
            </a:r>
            <a:r>
              <a:rPr lang="en-US" dirty="0" err="1">
                <a:solidFill>
                  <a:srgbClr val="7889FB"/>
                </a:solidFill>
              </a:rPr>
              <a:t>Ziawach</a:t>
            </a:r>
            <a:r>
              <a:rPr lang="en-US" dirty="0">
                <a:solidFill>
                  <a:srgbClr val="7889FB"/>
                </a:solidFill>
              </a:rPr>
              <a:t> </a:t>
            </a:r>
            <a:r>
              <a:rPr lang="en-US" dirty="0" err="1">
                <a:solidFill>
                  <a:srgbClr val="7889FB"/>
                </a:solidFill>
              </a:rPr>
              <a:t>Abedjan</a:t>
            </a:r>
            <a:endParaRPr lang="en-US" dirty="0">
              <a:solidFill>
                <a:srgbClr val="7889FB"/>
              </a:solidFill>
            </a:endParaRPr>
          </a:p>
          <a:p>
            <a:r>
              <a:rPr lang="en-US" dirty="0">
                <a:solidFill>
                  <a:srgbClr val="C40D1E"/>
                </a:solidFill>
              </a:rPr>
              <a:t>DEEM</a:t>
            </a:r>
            <a:r>
              <a:rPr lang="en-US" dirty="0"/>
              <a:t> (Data Engineering for Machine Learning)</a:t>
            </a:r>
            <a:br>
              <a:rPr lang="en-US" dirty="0"/>
            </a:br>
            <a:r>
              <a:rPr lang="en-US" dirty="0"/>
              <a:t>Prof. Dr. </a:t>
            </a:r>
            <a:r>
              <a:rPr lang="en-US" dirty="0">
                <a:solidFill>
                  <a:srgbClr val="7889FB"/>
                </a:solidFill>
              </a:rPr>
              <a:t>Sebastian Schelter</a:t>
            </a:r>
          </a:p>
          <a:p>
            <a:r>
              <a:rPr lang="en-US" dirty="0">
                <a:solidFill>
                  <a:srgbClr val="C40D1E"/>
                </a:solidFill>
              </a:rPr>
              <a:t>RSiM</a:t>
            </a:r>
            <a:r>
              <a:rPr lang="en-US" dirty="0"/>
              <a:t> (Big Data Analytics for Earth Observation)</a:t>
            </a:r>
            <a:br>
              <a:rPr lang="en-US" dirty="0"/>
            </a:br>
            <a:r>
              <a:rPr lang="en-US" dirty="0"/>
              <a:t>Prof. Dr. </a:t>
            </a:r>
            <a:r>
              <a:rPr lang="en-US" dirty="0">
                <a:solidFill>
                  <a:srgbClr val="7889FB"/>
                </a:solidFill>
              </a:rPr>
              <a:t>Begüm Demir</a:t>
            </a:r>
          </a:p>
          <a:p>
            <a:r>
              <a:rPr lang="en-US" dirty="0">
                <a:solidFill>
                  <a:srgbClr val="C40D1E"/>
                </a:solidFill>
              </a:rPr>
              <a:t>IoT</a:t>
            </a:r>
            <a:r>
              <a:rPr lang="en-US" dirty="0"/>
              <a:t> (Distributed Stream Processing in Heterogeneous Environments)</a:t>
            </a:r>
            <a:br>
              <a:rPr lang="en-US" dirty="0"/>
            </a:br>
            <a:r>
              <a:rPr lang="en-US" dirty="0"/>
              <a:t>Dr. </a:t>
            </a:r>
            <a:r>
              <a:rPr lang="en-US" dirty="0">
                <a:solidFill>
                  <a:srgbClr val="7889FB"/>
                </a:solidFill>
              </a:rPr>
              <a:t>Steffen </a:t>
            </a:r>
            <a:r>
              <a:rPr lang="en-US" dirty="0" err="1">
                <a:solidFill>
                  <a:srgbClr val="7889FB"/>
                </a:solidFill>
              </a:rPr>
              <a:t>Zeuch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F7297-DDDB-254B-7CD2-EFEA78954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BIFOLD Data Management Groups</a:t>
            </a:r>
            <a:endParaRPr lang="en-DE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EBC4F56-ED57-429F-156A-38740D7EE9A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638273" y="1330637"/>
            <a:ext cx="1233471" cy="123347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59E25AE-CC57-FD31-7719-B2619A8284E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638272" y="4142261"/>
            <a:ext cx="1233471" cy="123347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45B119F-F4C8-B9FC-09F0-0B6E8A3054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</a:blip>
          <a:srcRect t="12706" b="21254"/>
          <a:stretch/>
        </p:blipFill>
        <p:spPr>
          <a:xfrm>
            <a:off x="10101032" y="4311777"/>
            <a:ext cx="1238003" cy="123347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61AA865-CD0D-F67C-31E3-FEB3BD87D99E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10101032" y="1500171"/>
            <a:ext cx="1233471" cy="123347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985F74C-F574-A216-7F45-B0485F0905D9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10104130" y="2910736"/>
            <a:ext cx="1234905" cy="123347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F761005-9665-8B18-5602-008AA74C3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8638273" y="2736449"/>
            <a:ext cx="1233471" cy="12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2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2FC96-ADDD-F48E-8E6F-F1DB05E18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Motivation, Goals, and Outline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E6C82-E3CD-1803-089D-A26578D879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49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BE47EE-5F20-51C8-DDF8-ABD994BBA0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Def: Database System</a:t>
            </a:r>
          </a:p>
          <a:p>
            <a:pPr lvl="1"/>
            <a:r>
              <a:rPr lang="en-US" dirty="0"/>
              <a:t>Overall system of DBMS + DBs</a:t>
            </a:r>
          </a:p>
          <a:p>
            <a:pPr lvl="1"/>
            <a:r>
              <a:rPr lang="en-US" dirty="0"/>
              <a:t>DBMS: Database Management </a:t>
            </a:r>
            <a:br>
              <a:rPr lang="en-US" dirty="0"/>
            </a:br>
            <a:r>
              <a:rPr lang="en-US" dirty="0"/>
              <a:t>System (SW to handle DBs)</a:t>
            </a:r>
          </a:p>
          <a:p>
            <a:pPr lvl="1"/>
            <a:r>
              <a:rPr lang="en-US" dirty="0"/>
              <a:t>DBs: Database (data/metadata </a:t>
            </a:r>
            <a:br>
              <a:rPr lang="en-US" dirty="0"/>
            </a:br>
            <a:r>
              <a:rPr lang="en-US" dirty="0"/>
              <a:t>collection of conceptual mini-world)</a:t>
            </a:r>
          </a:p>
          <a:p>
            <a:pPr lvl="1"/>
            <a:r>
              <a:rPr lang="en-US" dirty="0"/>
              <a:t>Note: DB also a short for DBS/DBMS</a:t>
            </a:r>
          </a:p>
          <a:p>
            <a:pPr lvl="1"/>
            <a:r>
              <a:rPr lang="en-US" dirty="0"/>
              <a:t>Data System: broader term  for database systems</a:t>
            </a:r>
          </a:p>
          <a:p>
            <a:pPr lvl="1"/>
            <a:endParaRPr lang="en-US" dirty="0"/>
          </a:p>
          <a:p>
            <a:r>
              <a:rPr lang="en-US" dirty="0"/>
              <a:t>Importance in Practice</a:t>
            </a:r>
          </a:p>
          <a:p>
            <a:pPr lvl="1"/>
            <a:r>
              <a:rPr lang="en-US" dirty="0"/>
              <a:t>Market Volume: </a:t>
            </a:r>
            <a:r>
              <a:rPr lang="en-US" b="1" dirty="0">
                <a:solidFill>
                  <a:srgbClr val="7889FB"/>
                </a:solidFill>
              </a:rPr>
              <a:t>100-250B $US</a:t>
            </a:r>
          </a:p>
          <a:p>
            <a:pPr lvl="1"/>
            <a:r>
              <a:rPr lang="en-US" dirty="0"/>
              <a:t>Foundation of </a:t>
            </a:r>
            <a:br>
              <a:rPr lang="en-US" dirty="0"/>
            </a:br>
            <a:r>
              <a:rPr lang="en-US" dirty="0"/>
              <a:t>many applications </a:t>
            </a:r>
            <a:br>
              <a:rPr lang="en-US" dirty="0"/>
            </a:br>
            <a:r>
              <a:rPr lang="en-US" dirty="0"/>
              <a:t>in various domains</a:t>
            </a:r>
          </a:p>
          <a:p>
            <a:endParaRPr lang="en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7ADF6-581A-F783-B357-D3624638E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Definition and Impact</a:t>
            </a:r>
            <a:endParaRPr lang="en-DE" dirty="0"/>
          </a:p>
        </p:txBody>
      </p:sp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id="{0CF18EB8-2C2E-8A6B-29EB-3E0B65A03C1B}"/>
              </a:ext>
            </a:extLst>
          </p:cNvPr>
          <p:cNvSpPr/>
          <p:nvPr/>
        </p:nvSpPr>
        <p:spPr>
          <a:xfrm>
            <a:off x="6941554" y="2391747"/>
            <a:ext cx="584462" cy="499620"/>
          </a:xfrm>
          <a:prstGeom prst="flowChartMagneticDisk">
            <a:avLst/>
          </a:prstGeom>
          <a:solidFill>
            <a:srgbClr val="7889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9EC8DF3B-F3CA-812D-1C2C-A99A1BDC8E07}"/>
              </a:ext>
            </a:extLst>
          </p:cNvPr>
          <p:cNvSpPr/>
          <p:nvPr/>
        </p:nvSpPr>
        <p:spPr>
          <a:xfrm>
            <a:off x="6892652" y="1636572"/>
            <a:ext cx="1632605" cy="483432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DBMS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81503852-B3C4-ACE7-7E3F-3BCBB8B76536}"/>
              </a:ext>
            </a:extLst>
          </p:cNvPr>
          <p:cNvSpPr/>
          <p:nvPr/>
        </p:nvSpPr>
        <p:spPr>
          <a:xfrm>
            <a:off x="6216670" y="2262915"/>
            <a:ext cx="2949021" cy="712264"/>
          </a:xfrm>
          <a:prstGeom prst="flowChartProcess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DBs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48B2037F-2160-5A63-68F9-96E51D7DBC3B}"/>
              </a:ext>
            </a:extLst>
          </p:cNvPr>
          <p:cNvSpPr/>
          <p:nvPr/>
        </p:nvSpPr>
        <p:spPr>
          <a:xfrm>
            <a:off x="7666438" y="2391747"/>
            <a:ext cx="584462" cy="499620"/>
          </a:xfrm>
          <a:prstGeom prst="flowChartMagneticDisk">
            <a:avLst/>
          </a:prstGeom>
          <a:solidFill>
            <a:srgbClr val="7889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7A0D0DD3-6067-5048-9EF1-C31260061B21}"/>
              </a:ext>
            </a:extLst>
          </p:cNvPr>
          <p:cNvSpPr/>
          <p:nvPr/>
        </p:nvSpPr>
        <p:spPr>
          <a:xfrm>
            <a:off x="8391322" y="2391747"/>
            <a:ext cx="584462" cy="499620"/>
          </a:xfrm>
          <a:prstGeom prst="flowChartMagneticDisk">
            <a:avLst/>
          </a:prstGeom>
          <a:solidFill>
            <a:srgbClr val="7889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4516425D-930B-6DEC-2D44-DBF6CCCD4E68}"/>
              </a:ext>
            </a:extLst>
          </p:cNvPr>
          <p:cNvSpPr/>
          <p:nvPr/>
        </p:nvSpPr>
        <p:spPr>
          <a:xfrm>
            <a:off x="6123974" y="1385240"/>
            <a:ext cx="3167211" cy="1665352"/>
          </a:xfrm>
          <a:prstGeom prst="flowChartProcess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DBS</a:t>
            </a: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601508-D3C4-13B4-E3C1-DA7E4B38BE2F}"/>
              </a:ext>
            </a:extLst>
          </p:cNvPr>
          <p:cNvCxnSpPr>
            <a:stCxn id="7" idx="2"/>
            <a:endCxn id="6" idx="1"/>
          </p:cNvCxnSpPr>
          <p:nvPr/>
        </p:nvCxnSpPr>
        <p:spPr>
          <a:xfrm flipH="1">
            <a:off x="7233785" y="2120004"/>
            <a:ext cx="475170" cy="27174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B1A09D-1089-3AE7-B23E-639C7D15BA58}"/>
              </a:ext>
            </a:extLst>
          </p:cNvPr>
          <p:cNvCxnSpPr>
            <a:stCxn id="7" idx="2"/>
            <a:endCxn id="9" idx="1"/>
          </p:cNvCxnSpPr>
          <p:nvPr/>
        </p:nvCxnSpPr>
        <p:spPr>
          <a:xfrm>
            <a:off x="7708955" y="2120004"/>
            <a:ext cx="249714" cy="27174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FB5A60B-CFAF-D44F-1E1A-FF93B0A402EB}"/>
              </a:ext>
            </a:extLst>
          </p:cNvPr>
          <p:cNvCxnSpPr>
            <a:stCxn id="7" idx="2"/>
            <a:endCxn id="10" idx="1"/>
          </p:cNvCxnSpPr>
          <p:nvPr/>
        </p:nvCxnSpPr>
        <p:spPr>
          <a:xfrm>
            <a:off x="7708955" y="2120004"/>
            <a:ext cx="974598" cy="27174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7706C4E-C1FF-2B8C-302D-D1CB3A6A154B}"/>
              </a:ext>
            </a:extLst>
          </p:cNvPr>
          <p:cNvSpPr txBox="1"/>
          <p:nvPr/>
        </p:nvSpPr>
        <p:spPr>
          <a:xfrm>
            <a:off x="7254052" y="597967"/>
            <a:ext cx="90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User 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B1C3F20-2965-BFB7-1A5E-C70B201C1956}"/>
              </a:ext>
            </a:extLst>
          </p:cNvPr>
          <p:cNvCxnSpPr>
            <a:stCxn id="15" idx="2"/>
            <a:endCxn id="7" idx="0"/>
          </p:cNvCxnSpPr>
          <p:nvPr/>
        </p:nvCxnSpPr>
        <p:spPr>
          <a:xfrm>
            <a:off x="7704148" y="967299"/>
            <a:ext cx="4807" cy="66927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4F731E2-8517-D3AC-FDFD-D1C445817D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207"/>
          <a:stretch/>
        </p:blipFill>
        <p:spPr>
          <a:xfrm>
            <a:off x="6809847" y="3958839"/>
            <a:ext cx="1449035" cy="17680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BA036EC-B404-E345-862F-D75CFE40A450}"/>
              </a:ext>
            </a:extLst>
          </p:cNvPr>
          <p:cNvSpPr txBox="1"/>
          <p:nvPr/>
        </p:nvSpPr>
        <p:spPr>
          <a:xfrm>
            <a:off x="4223704" y="4750825"/>
            <a:ext cx="2624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“Relational databases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the foundation of western civilization”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53DEF7-80A3-284C-5E05-EE0DDB997ABA}"/>
              </a:ext>
            </a:extLst>
          </p:cNvPr>
          <p:cNvSpPr txBox="1"/>
          <p:nvPr/>
        </p:nvSpPr>
        <p:spPr>
          <a:xfrm>
            <a:off x="9325458" y="3907798"/>
            <a:ext cx="1767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[Marianne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Winslett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 Bruce Lindsay speaks out: […].  SIGMOD Record 34(2),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2005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ADC7C6-1975-4E83-5346-F0209231D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7770" y="4004821"/>
            <a:ext cx="928800" cy="1201507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6A429E7-00E8-F429-FB18-87DC67617049}"/>
              </a:ext>
            </a:extLst>
          </p:cNvPr>
          <p:cNvSpPr txBox="1"/>
          <p:nvPr/>
        </p:nvSpPr>
        <p:spPr>
          <a:xfrm>
            <a:off x="6632730" y="840803"/>
            <a:ext cx="90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User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7A7228-1A11-3391-8462-258E8000F4B6}"/>
              </a:ext>
            </a:extLst>
          </p:cNvPr>
          <p:cNvSpPr txBox="1"/>
          <p:nvPr/>
        </p:nvSpPr>
        <p:spPr>
          <a:xfrm>
            <a:off x="7820107" y="842477"/>
            <a:ext cx="90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User 3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120F5D4-41E0-A681-09CC-83BB14D84B88}"/>
              </a:ext>
            </a:extLst>
          </p:cNvPr>
          <p:cNvCxnSpPr>
            <a:stCxn id="21" idx="2"/>
          </p:cNvCxnSpPr>
          <p:nvPr/>
        </p:nvCxnSpPr>
        <p:spPr>
          <a:xfrm>
            <a:off x="7082826" y="1210135"/>
            <a:ext cx="450096" cy="42643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6EA76DC-698F-B8AE-09C2-6FF58FA8826D}"/>
              </a:ext>
            </a:extLst>
          </p:cNvPr>
          <p:cNvCxnSpPr>
            <a:stCxn id="22" idx="2"/>
          </p:cNvCxnSpPr>
          <p:nvPr/>
        </p:nvCxnSpPr>
        <p:spPr>
          <a:xfrm flipH="1">
            <a:off x="7958669" y="1211809"/>
            <a:ext cx="311534" cy="42476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99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D66CCD-7E05-4F27-0AB9-8FAC944535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Application development and maintenance costs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Declarative queries</a:t>
            </a:r>
            <a:r>
              <a:rPr lang="en-US" dirty="0"/>
              <a:t> (what not how) and </a:t>
            </a:r>
            <a:r>
              <a:rPr lang="en-US" b="1" dirty="0">
                <a:solidFill>
                  <a:srgbClr val="7889FB"/>
                </a:solidFill>
              </a:rPr>
              <a:t>data independence</a:t>
            </a:r>
          </a:p>
          <a:p>
            <a:pPr lvl="1"/>
            <a:r>
              <a:rPr lang="en-US" dirty="0"/>
              <a:t>Efficient, correct, and independent data organization, size, access</a:t>
            </a:r>
          </a:p>
          <a:p>
            <a:r>
              <a:rPr lang="en-US" dirty="0"/>
              <a:t>Multi-user operations and access control</a:t>
            </a:r>
          </a:p>
          <a:p>
            <a:pPr lvl="1"/>
            <a:r>
              <a:rPr lang="en-US" dirty="0"/>
              <a:t>Synchronization of </a:t>
            </a:r>
            <a:r>
              <a:rPr lang="en-US" b="1" dirty="0">
                <a:solidFill>
                  <a:schemeClr val="accent1"/>
                </a:solidFill>
              </a:rPr>
              <a:t>concurrent user queries and updates</a:t>
            </a:r>
          </a:p>
          <a:p>
            <a:pPr lvl="1"/>
            <a:r>
              <a:rPr lang="en-US" dirty="0"/>
              <a:t>Enforce access control (e.g., permissions on tables, views)</a:t>
            </a:r>
          </a:p>
          <a:p>
            <a:r>
              <a:rPr lang="en-US" dirty="0"/>
              <a:t>Consistency and data integrity</a:t>
            </a:r>
          </a:p>
          <a:p>
            <a:pPr lvl="1"/>
            <a:r>
              <a:rPr lang="en-US" dirty="0"/>
              <a:t>Eliminates </a:t>
            </a:r>
            <a:r>
              <a:rPr lang="en-US" b="1" dirty="0">
                <a:solidFill>
                  <a:schemeClr val="accent1"/>
                </a:solidFill>
              </a:rPr>
              <a:t>redundancy</a:t>
            </a:r>
            <a:r>
              <a:rPr lang="en-US" dirty="0"/>
              <a:t> and thus, enforces consistency</a:t>
            </a:r>
          </a:p>
          <a:p>
            <a:pPr lvl="1"/>
            <a:r>
              <a:rPr lang="en-US" dirty="0"/>
              <a:t>Enforces </a:t>
            </a:r>
            <a:r>
              <a:rPr lang="en-US" b="1" dirty="0">
                <a:solidFill>
                  <a:srgbClr val="7889FB"/>
                </a:solidFill>
              </a:rPr>
              <a:t>integrity constraints</a:t>
            </a:r>
            <a:r>
              <a:rPr lang="en-US" dirty="0"/>
              <a:t> (e.g., semantic rules)</a:t>
            </a:r>
          </a:p>
          <a:p>
            <a:r>
              <a:rPr lang="en-US" dirty="0"/>
              <a:t>Logging and Recovery</a:t>
            </a:r>
          </a:p>
          <a:p>
            <a:pPr lvl="1"/>
            <a:r>
              <a:rPr lang="en-US" dirty="0"/>
              <a:t>Recovery of consistent state after HW or SW failure</a:t>
            </a:r>
          </a:p>
          <a:p>
            <a:r>
              <a:rPr lang="en-US" dirty="0"/>
              <a:t>Performance and Scalability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High performance </a:t>
            </a:r>
            <a:r>
              <a:rPr lang="en-US" dirty="0"/>
              <a:t>for large datasets (with low resource req.) or high transaction throughput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53075-49B0-5EA1-A511-0473468D7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Motivation Database Systems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11729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3EDBF0-2013-9EB2-BBD0-FE9E281347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  <a:p>
            <a:pPr lvl="1"/>
            <a:r>
              <a:rPr lang="en-US" b="1" dirty="0"/>
              <a:t>A:</a:t>
            </a:r>
            <a:r>
              <a:rPr lang="en-US" dirty="0"/>
              <a:t> Understanding of </a:t>
            </a:r>
            <a:r>
              <a:rPr lang="en-US" b="1" dirty="0">
                <a:solidFill>
                  <a:srgbClr val="7889FB"/>
                </a:solidFill>
              </a:rPr>
              <a:t>database systems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(from user perspective)</a:t>
            </a:r>
          </a:p>
          <a:p>
            <a:pPr lvl="1"/>
            <a:r>
              <a:rPr lang="en-US" b="1" dirty="0"/>
              <a:t>B:</a:t>
            </a:r>
            <a:r>
              <a:rPr lang="en-US" dirty="0"/>
              <a:t> Understanding of </a:t>
            </a:r>
            <a:r>
              <a:rPr lang="en-US" b="1" dirty="0">
                <a:solidFill>
                  <a:srgbClr val="7889FB"/>
                </a:solidFill>
              </a:rPr>
              <a:t>modern data management </a:t>
            </a:r>
            <a:r>
              <a:rPr lang="en-US" dirty="0">
                <a:solidFill>
                  <a:schemeClr val="tx1"/>
                </a:solidFill>
              </a:rPr>
              <a:t>(from user perspective)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C:</a:t>
            </a:r>
            <a:r>
              <a:rPr lang="en-US" dirty="0"/>
              <a:t> Insights into internals of data systems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deeper understanding of </a:t>
            </a:r>
            <a:r>
              <a:rPr lang="en-DE" dirty="0"/>
              <a:t>algorithms </a:t>
            </a:r>
            <a:r>
              <a:rPr lang="en-US" dirty="0"/>
              <a:t>&amp;</a:t>
            </a:r>
            <a:r>
              <a:rPr lang="en-DE" dirty="0"/>
              <a:t> data structures, computer organization </a:t>
            </a:r>
            <a:r>
              <a:rPr lang="en-US" dirty="0"/>
              <a:t>&amp;</a:t>
            </a:r>
            <a:r>
              <a:rPr lang="en-DE" dirty="0"/>
              <a:t> distributed systems, foundations of programming paradigms, </a:t>
            </a:r>
            <a:r>
              <a:rPr lang="en-US" dirty="0"/>
              <a:t>and</a:t>
            </a:r>
            <a:r>
              <a:rPr lang="en-DE" dirty="0"/>
              <a:t> logic </a:t>
            </a:r>
            <a:r>
              <a:rPr lang="en-US" dirty="0"/>
              <a:t>&amp;</a:t>
            </a:r>
            <a:r>
              <a:rPr lang="en-DE" dirty="0"/>
              <a:t> discrete structures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Meta Goals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Understand</a:t>
            </a:r>
            <a:r>
              <a:rPr lang="en-US" dirty="0"/>
              <a:t>, </a:t>
            </a:r>
            <a:r>
              <a:rPr lang="en-US" b="1" dirty="0">
                <a:solidFill>
                  <a:srgbClr val="7889FB"/>
                </a:solidFill>
              </a:rPr>
              <a:t>use</a:t>
            </a:r>
            <a:r>
              <a:rPr lang="en-US" dirty="0"/>
              <a:t>, </a:t>
            </a:r>
            <a:r>
              <a:rPr lang="en-US" b="1" dirty="0">
                <a:solidFill>
                  <a:srgbClr val="7889FB"/>
                </a:solidFill>
              </a:rPr>
              <a:t>debug</a:t>
            </a:r>
            <a:r>
              <a:rPr lang="en-US" dirty="0"/>
              <a:t>, and </a:t>
            </a:r>
            <a:r>
              <a:rPr lang="en-US" b="1" dirty="0">
                <a:solidFill>
                  <a:srgbClr val="7889FB"/>
                </a:solidFill>
              </a:rPr>
              <a:t>evaluate</a:t>
            </a:r>
            <a:r>
              <a:rPr lang="en-US" dirty="0"/>
              <a:t> data management systems</a:t>
            </a:r>
          </a:p>
          <a:p>
            <a:pPr lvl="1"/>
            <a:r>
              <a:rPr lang="en-US" dirty="0"/>
              <a:t>Awareness of </a:t>
            </a:r>
            <a:r>
              <a:rPr lang="en-US" b="1" dirty="0">
                <a:solidFill>
                  <a:schemeClr val="accent1"/>
                </a:solidFill>
              </a:rPr>
              <a:t>system alternatives</a:t>
            </a:r>
            <a:r>
              <a:rPr lang="en-US" dirty="0"/>
              <a:t> and their </a:t>
            </a:r>
            <a:r>
              <a:rPr lang="en-US" b="1" dirty="0">
                <a:solidFill>
                  <a:schemeClr val="accent1"/>
                </a:solidFill>
              </a:rPr>
              <a:t>tradeoffs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Fundamental concepts as basis </a:t>
            </a:r>
            <a:r>
              <a:rPr lang="en-US" dirty="0"/>
              <a:t>for advanced courses and other areas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olidFill>
                  <a:srgbClr val="C40D1E"/>
                </a:solidFill>
                <a:sym typeface="Wingdings" panose="05000000000000000000" pitchFamily="2" charset="2"/>
              </a:rPr>
              <a:t></a:t>
            </a:r>
            <a:r>
              <a:rPr lang="en-US" dirty="0">
                <a:sym typeface="Wingdings" panose="05000000000000000000" pitchFamily="2" charset="2"/>
              </a:rPr>
              <a:t> How: (1) from basics to modern data systems, (2) practical skills, (3) breadth and depth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D115E-8472-1004-9965-E583FC91E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Goals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41543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8BACA1-28F4-D3DB-3DF4-3809D4A4D0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01 Introduction and Overview</a:t>
            </a:r>
            <a:r>
              <a:rPr lang="en-US" sz="1800" dirty="0"/>
              <a:t> </a:t>
            </a:r>
            <a:r>
              <a:rPr lang="en-US" sz="1800" b="0" dirty="0"/>
              <a:t>[Oct 13]</a:t>
            </a:r>
            <a:endParaRPr lang="en-DE" sz="1800" b="0" dirty="0"/>
          </a:p>
          <a:p>
            <a:r>
              <a:rPr lang="en-US" dirty="0"/>
              <a:t>02 Data Modeling I</a:t>
            </a:r>
            <a:r>
              <a:rPr lang="en-US" sz="1800" dirty="0"/>
              <a:t> </a:t>
            </a:r>
            <a:r>
              <a:rPr lang="en-US" sz="1800" b="0" dirty="0"/>
              <a:t>[Oct 20]</a:t>
            </a:r>
          </a:p>
          <a:p>
            <a:r>
              <a:rPr lang="en-US" dirty="0"/>
              <a:t>03 Data Modeling II and Normalization</a:t>
            </a:r>
            <a:r>
              <a:rPr lang="en-US" sz="1800" dirty="0"/>
              <a:t> </a:t>
            </a:r>
            <a:r>
              <a:rPr lang="en-US" sz="1800" b="0" dirty="0"/>
              <a:t>[Oct 27]</a:t>
            </a:r>
            <a:r>
              <a:rPr lang="en-US" sz="1800" dirty="0"/>
              <a:t>  </a:t>
            </a:r>
            <a:endParaRPr lang="en-DE" sz="1800" dirty="0"/>
          </a:p>
          <a:p>
            <a:r>
              <a:rPr lang="en-US" dirty="0"/>
              <a:t>04 Relational Algebra</a:t>
            </a:r>
            <a:r>
              <a:rPr lang="en-US" sz="1800" b="0" dirty="0"/>
              <a:t> [Nov 03]</a:t>
            </a:r>
          </a:p>
          <a:p>
            <a:pPr lvl="1"/>
            <a:endParaRPr lang="en-DE" dirty="0"/>
          </a:p>
          <a:p>
            <a:r>
              <a:rPr lang="en-US" dirty="0"/>
              <a:t>05 Query Languages I (SQL, XML, JSON)</a:t>
            </a:r>
            <a:r>
              <a:rPr lang="en-US" sz="1800" b="0" dirty="0"/>
              <a:t> [Nov 10]</a:t>
            </a:r>
          </a:p>
          <a:p>
            <a:r>
              <a:rPr lang="en-US" dirty="0"/>
              <a:t>06 Query Languages II and APIs</a:t>
            </a:r>
            <a:r>
              <a:rPr lang="en-US" sz="1800" b="0" dirty="0"/>
              <a:t> [Nov 17]</a:t>
            </a:r>
            <a:endParaRPr lang="en-DE" sz="1800" b="0" dirty="0"/>
          </a:p>
          <a:p>
            <a:r>
              <a:rPr lang="en-US" dirty="0"/>
              <a:t>07 Physical Design and Tuning</a:t>
            </a:r>
            <a:r>
              <a:rPr lang="en-US" sz="1800" b="0" dirty="0"/>
              <a:t> [Nov 24]</a:t>
            </a:r>
            <a:endParaRPr lang="en-DE" sz="1800" b="0" dirty="0"/>
          </a:p>
          <a:p>
            <a:r>
              <a:rPr lang="en-US" dirty="0"/>
              <a:t>08 Query Processing and Optimization</a:t>
            </a:r>
            <a:r>
              <a:rPr lang="en-US" sz="1800" b="0" dirty="0"/>
              <a:t> [Dec 01]</a:t>
            </a:r>
            <a:endParaRPr lang="en-DE" sz="1800" b="0" dirty="0"/>
          </a:p>
          <a:p>
            <a:pPr lvl="1"/>
            <a:endParaRPr lang="en-US" dirty="0"/>
          </a:p>
          <a:p>
            <a:r>
              <a:rPr lang="en-US" dirty="0"/>
              <a:t>09 Transaction Processing and Concurrency</a:t>
            </a:r>
            <a:r>
              <a:rPr lang="en-US" sz="1800" b="0" dirty="0"/>
              <a:t> [Dec 08]</a:t>
            </a:r>
            <a:endParaRPr lang="en-DE" sz="1800" b="0" dirty="0"/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4575C-D9F3-90A6-F988-8D7E5D84B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Outline: Part A (Relational) Database Systems</a:t>
            </a:r>
            <a:endParaRPr lang="en-DE" dirty="0"/>
          </a:p>
          <a:p>
            <a:endParaRPr lang="en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645055-364C-60F9-4975-BC1DC32660CD}"/>
              </a:ext>
            </a:extLst>
          </p:cNvPr>
          <p:cNvSpPr txBox="1"/>
          <p:nvPr/>
        </p:nvSpPr>
        <p:spPr>
          <a:xfrm>
            <a:off x="8058890" y="2607885"/>
            <a:ext cx="2129345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 1: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Database Creation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[Nov 11 – Dec 01]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4E927-1CBF-CB67-A406-5EA84DF2E0E8}"/>
              </a:ext>
            </a:extLst>
          </p:cNvPr>
          <p:cNvSpPr txBox="1"/>
          <p:nvPr/>
        </p:nvSpPr>
        <p:spPr>
          <a:xfrm>
            <a:off x="8240795" y="4645562"/>
            <a:ext cx="1759789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 2: Queries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[Nov 25 – Dec 15]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4EFED11-C848-9CFB-2753-1B079969D6D3}"/>
              </a:ext>
            </a:extLst>
          </p:cNvPr>
          <p:cNvCxnSpPr/>
          <p:nvPr/>
        </p:nvCxnSpPr>
        <p:spPr>
          <a:xfrm>
            <a:off x="7564323" y="5021022"/>
            <a:ext cx="388190" cy="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E9805A5-D93D-4FE6-A720-D85FF77B2D51}"/>
              </a:ext>
            </a:extLst>
          </p:cNvPr>
          <p:cNvCxnSpPr/>
          <p:nvPr/>
        </p:nvCxnSpPr>
        <p:spPr>
          <a:xfrm>
            <a:off x="7584448" y="2961828"/>
            <a:ext cx="388190" cy="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67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18FA07-54AF-CD34-9D2D-706B4231B8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10 Arrays and Vector Processing</a:t>
            </a:r>
            <a:r>
              <a:rPr lang="en-US" sz="1800" b="0" dirty="0"/>
              <a:t> [Dec 15]</a:t>
            </a:r>
          </a:p>
          <a:p>
            <a:pPr lvl="1"/>
            <a:endParaRPr lang="en-DE" b="0" dirty="0"/>
          </a:p>
          <a:p>
            <a:r>
              <a:rPr lang="en-US" dirty="0"/>
              <a:t>11 NoSQL (key-value, document, graph processing)</a:t>
            </a:r>
            <a:r>
              <a:rPr lang="en-US" sz="1800" b="0" dirty="0"/>
              <a:t> [Jan 05]</a:t>
            </a:r>
            <a:endParaRPr lang="en-DE" sz="1800" b="0" dirty="0"/>
          </a:p>
          <a:p>
            <a:r>
              <a:rPr lang="en-US" dirty="0"/>
              <a:t>12 Time Series Databases and Analytics</a:t>
            </a:r>
            <a:r>
              <a:rPr lang="en-US" sz="1800" b="0" dirty="0"/>
              <a:t> [Jan 12]</a:t>
            </a:r>
          </a:p>
          <a:p>
            <a:pPr lvl="1"/>
            <a:endParaRPr lang="en-DE" dirty="0"/>
          </a:p>
          <a:p>
            <a:r>
              <a:rPr lang="en-US" dirty="0"/>
              <a:t>13 Distributed Storage and Data Analysis</a:t>
            </a:r>
            <a:r>
              <a:rPr lang="en-US" sz="1800" b="0" dirty="0"/>
              <a:t> [Jan 19]</a:t>
            </a:r>
            <a:endParaRPr lang="en-DE" sz="1800" b="0" dirty="0"/>
          </a:p>
          <a:p>
            <a:r>
              <a:rPr lang="en-US" dirty="0"/>
              <a:t>14 Data Stream Processing Systems</a:t>
            </a:r>
            <a:r>
              <a:rPr lang="en-US" sz="1800" b="0" dirty="0"/>
              <a:t> [Jan 26]</a:t>
            </a:r>
          </a:p>
          <a:p>
            <a:r>
              <a:rPr lang="en-US" dirty="0"/>
              <a:t>15 </a:t>
            </a:r>
            <a:r>
              <a:rPr lang="en-US" dirty="0">
                <a:solidFill>
                  <a:srgbClr val="C40D1E"/>
                </a:solidFill>
              </a:rPr>
              <a:t>Q&amp;A and Exam Preparation</a:t>
            </a:r>
            <a:r>
              <a:rPr lang="en-US" sz="1800" b="0" dirty="0"/>
              <a:t> [Feb 02]</a:t>
            </a:r>
            <a:endParaRPr lang="en-DE" sz="1800" b="0" dirty="0"/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CE1F0-4210-BABE-84F1-00D74D21B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Outline: Part B: Modern Data Management (Systems)</a:t>
            </a:r>
            <a:endParaRPr lang="en-DE" dirty="0"/>
          </a:p>
          <a:p>
            <a:endParaRPr lang="en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E20697-7AA9-8F1D-8388-2350E7311109}"/>
              </a:ext>
            </a:extLst>
          </p:cNvPr>
          <p:cNvSpPr txBox="1"/>
          <p:nvPr/>
        </p:nvSpPr>
        <p:spPr>
          <a:xfrm>
            <a:off x="8240795" y="1349912"/>
            <a:ext cx="1759789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 3: Vector DBs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[Dec 16 – Jan 21]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FF6E304-32F7-70AD-6AF1-9EA3F9C3BDAD}"/>
              </a:ext>
            </a:extLst>
          </p:cNvPr>
          <p:cNvCxnSpPr/>
          <p:nvPr/>
        </p:nvCxnSpPr>
        <p:spPr>
          <a:xfrm>
            <a:off x="7564323" y="1725372"/>
            <a:ext cx="388190" cy="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90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C8EE33-B58F-1A72-7567-8A1571834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Organization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550EE-A463-8A22-4E56-EF616EF7D6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55659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2D0F19-61A8-9774-1195-EB4297DF31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Staff</a:t>
            </a:r>
          </a:p>
          <a:p>
            <a:pPr lvl="1"/>
            <a:r>
              <a:rPr lang="en-US" dirty="0"/>
              <a:t>Lecturer: Prof. Dr. </a:t>
            </a:r>
            <a:r>
              <a:rPr lang="en-US" b="1" dirty="0">
                <a:solidFill>
                  <a:srgbClr val="7889FB"/>
                </a:solidFill>
              </a:rPr>
              <a:t>Matthias Boehm</a:t>
            </a:r>
            <a:r>
              <a:rPr lang="en-US" dirty="0"/>
              <a:t> (DAMS)</a:t>
            </a:r>
          </a:p>
          <a:p>
            <a:pPr lvl="1"/>
            <a:r>
              <a:rPr lang="en-US" dirty="0"/>
              <a:t>Teaching Assistants</a:t>
            </a:r>
          </a:p>
          <a:p>
            <a:pPr lvl="2"/>
            <a:r>
              <a:rPr lang="en-US" b="1" dirty="0">
                <a:solidFill>
                  <a:srgbClr val="C40D1E"/>
                </a:solidFill>
              </a:rPr>
              <a:t>Gereon </a:t>
            </a:r>
            <a:r>
              <a:rPr lang="en-US" b="1" dirty="0" err="1">
                <a:solidFill>
                  <a:srgbClr val="C40D1E"/>
                </a:solidFill>
              </a:rPr>
              <a:t>Dusella</a:t>
            </a:r>
            <a:r>
              <a:rPr lang="en-US" dirty="0"/>
              <a:t> </a:t>
            </a:r>
            <a:r>
              <a:rPr lang="en-US" b="0" dirty="0"/>
              <a:t>(DIMA)</a:t>
            </a:r>
          </a:p>
          <a:p>
            <a:pPr lvl="2"/>
            <a:r>
              <a:rPr lang="en-US" b="1" dirty="0">
                <a:solidFill>
                  <a:srgbClr val="C40D1E"/>
                </a:solidFill>
              </a:rPr>
              <a:t>David Justen</a:t>
            </a:r>
            <a:r>
              <a:rPr lang="en-US" dirty="0"/>
              <a:t> (DAMS)</a:t>
            </a:r>
          </a:p>
          <a:p>
            <a:pPr lvl="2"/>
            <a:r>
              <a:rPr lang="en-US" dirty="0"/>
              <a:t>Leonardo Dominici </a:t>
            </a:r>
            <a:r>
              <a:rPr lang="en-US" b="0" dirty="0"/>
              <a:t>(DEEM)</a:t>
            </a:r>
          </a:p>
          <a:p>
            <a:pPr lvl="2"/>
            <a:r>
              <a:rPr lang="en-US" dirty="0"/>
              <a:t>Philipp Ortner (DAMS, backup)</a:t>
            </a:r>
            <a:endParaRPr lang="en-US" b="0" dirty="0"/>
          </a:p>
          <a:p>
            <a:pPr lvl="1"/>
            <a:r>
              <a:rPr lang="en-US" dirty="0"/>
              <a:t>Student Teaching Assistants: </a:t>
            </a:r>
            <a:r>
              <a:rPr lang="en-DE" b="1" dirty="0">
                <a:solidFill>
                  <a:srgbClr val="C40D1E"/>
                </a:solidFill>
              </a:rPr>
              <a:t>Vincent Johannes Kaulich</a:t>
            </a:r>
            <a:r>
              <a:rPr lang="en-DE" dirty="0"/>
              <a:t>, </a:t>
            </a:r>
            <a:r>
              <a:rPr lang="en-DE" b="1" dirty="0">
                <a:solidFill>
                  <a:srgbClr val="C40D1E"/>
                </a:solidFill>
              </a:rPr>
              <a:t>Sebastian Alberto Rodriguez Schmidt</a:t>
            </a:r>
            <a:endParaRPr lang="en-US" b="1" dirty="0">
              <a:solidFill>
                <a:srgbClr val="C40D1E"/>
              </a:solidFill>
            </a:endParaRPr>
          </a:p>
          <a:p>
            <a:r>
              <a:rPr lang="en-US" dirty="0"/>
              <a:t>Language</a:t>
            </a:r>
          </a:p>
          <a:p>
            <a:pPr lvl="1"/>
            <a:r>
              <a:rPr lang="en-US" dirty="0"/>
              <a:t>Lectures and slides: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</a:p>
          <a:p>
            <a:pPr lvl="1"/>
            <a:r>
              <a:rPr lang="en-US" dirty="0"/>
              <a:t>Communication and examination: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b="1" dirty="0">
                <a:solidFill>
                  <a:schemeClr val="accent1"/>
                </a:solidFill>
              </a:rPr>
              <a:t>German</a:t>
            </a:r>
          </a:p>
          <a:p>
            <a:r>
              <a:rPr lang="en-US" dirty="0"/>
              <a:t>Course Format</a:t>
            </a:r>
          </a:p>
          <a:p>
            <a:pPr lvl="1"/>
            <a:r>
              <a:rPr lang="en-US" dirty="0"/>
              <a:t>DMS lecture + exercise 2/2 (</a:t>
            </a:r>
            <a:r>
              <a:rPr lang="en-US" b="1" dirty="0">
                <a:solidFill>
                  <a:schemeClr val="accent1"/>
                </a:solidFill>
              </a:rPr>
              <a:t>3+3 ECTS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dirty="0"/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Weekly lectures</a:t>
            </a:r>
            <a:r>
              <a:rPr lang="en-US" dirty="0"/>
              <a:t> (</a:t>
            </a:r>
            <a:r>
              <a:rPr lang="en-US" b="1" dirty="0">
                <a:solidFill>
                  <a:schemeClr val="accent1"/>
                </a:solidFill>
              </a:rPr>
              <a:t>start 4.15pm</a:t>
            </a:r>
            <a:r>
              <a:rPr lang="en-US" dirty="0"/>
              <a:t>, including </a:t>
            </a:r>
            <a:r>
              <a:rPr lang="en-US" b="1" dirty="0">
                <a:solidFill>
                  <a:schemeClr val="accent1"/>
                </a:solidFill>
              </a:rPr>
              <a:t>Q&amp;A</a:t>
            </a:r>
            <a:r>
              <a:rPr lang="en-US" dirty="0"/>
              <a:t>), </a:t>
            </a:r>
            <a:r>
              <a:rPr lang="en-US" b="1" dirty="0">
                <a:solidFill>
                  <a:srgbClr val="7889FB"/>
                </a:solidFill>
              </a:rPr>
              <a:t>attendance optional</a:t>
            </a:r>
          </a:p>
          <a:p>
            <a:pPr lvl="1"/>
            <a:r>
              <a:rPr lang="en-US" dirty="0"/>
              <a:t>Weekly tutorials (3x, start Oct 20)</a:t>
            </a:r>
          </a:p>
          <a:p>
            <a:pPr lvl="2"/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03443-7402-DC82-3F46-61CA104AC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Basic Course Organization</a:t>
            </a:r>
            <a:endParaRPr lang="en-DE" dirty="0"/>
          </a:p>
        </p:txBody>
      </p:sp>
      <p:pic>
        <p:nvPicPr>
          <p:cNvPr id="4" name="Picture 3" descr="Matthias Boehm">
            <a:extLst>
              <a:ext uri="{FF2B5EF4-FFF2-40B4-BE49-F238E27FC236}">
                <a16:creationId xmlns:a16="http://schemas.microsoft.com/office/drawing/2014/main" id="{071A5CA0-A7AD-5D05-B9F4-6EEBBEA91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352" y="1646593"/>
            <a:ext cx="1086466" cy="1086466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F6D2515-FEE9-9517-2C90-1ECAB9C8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525" y="1658494"/>
            <a:ext cx="1086466" cy="108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8ED4CB-1C2F-37A8-A0AC-C1A1A222C5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29" b="21234"/>
          <a:stretch>
            <a:fillRect/>
          </a:stretch>
        </p:blipFill>
        <p:spPr>
          <a:xfrm>
            <a:off x="8060433" y="1646091"/>
            <a:ext cx="1057862" cy="1086466"/>
          </a:xfrm>
          <a:prstGeom prst="rect">
            <a:avLst/>
          </a:prstGeom>
        </p:spPr>
      </p:pic>
      <p:pic>
        <p:nvPicPr>
          <p:cNvPr id="8" name="Picture 7" descr="Gereon Dusella">
            <a:extLst>
              <a:ext uri="{FF2B5EF4-FFF2-40B4-BE49-F238E27FC236}">
                <a16:creationId xmlns:a16="http://schemas.microsoft.com/office/drawing/2014/main" id="{23D27DB5-FC93-FBD0-7079-4C9582ADB7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460" t="565" r="10315" b="17199"/>
          <a:stretch>
            <a:fillRect/>
          </a:stretch>
        </p:blipFill>
        <p:spPr>
          <a:xfrm>
            <a:off x="6855903" y="1646712"/>
            <a:ext cx="1069620" cy="1083852"/>
          </a:xfrm>
          <a:prstGeom prst="rect">
            <a:avLst/>
          </a:prstGeom>
        </p:spPr>
      </p:pic>
      <p:pic>
        <p:nvPicPr>
          <p:cNvPr id="9" name="Picture 8" descr="Leonardo Dominici">
            <a:extLst>
              <a:ext uri="{FF2B5EF4-FFF2-40B4-BE49-F238E27FC236}">
                <a16:creationId xmlns:a16="http://schemas.microsoft.com/office/drawing/2014/main" id="{168922FB-6213-0215-CC48-6C598FE16A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233" t="7000" r="10358" b="9750"/>
          <a:stretch>
            <a:fillRect/>
          </a:stretch>
        </p:blipFill>
        <p:spPr>
          <a:xfrm>
            <a:off x="9240868" y="1646185"/>
            <a:ext cx="1086466" cy="1084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16829A-F8DF-2B4B-50EB-0D5F47394818}"/>
              </a:ext>
            </a:extLst>
          </p:cNvPr>
          <p:cNvSpPr txBox="1"/>
          <p:nvPr/>
        </p:nvSpPr>
        <p:spPr>
          <a:xfrm>
            <a:off x="7077075" y="1268963"/>
            <a:ext cx="180022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previous ISDA TAs</a:t>
            </a:r>
            <a:endParaRPr lang="en-DE" b="1" dirty="0">
              <a:solidFill>
                <a:srgbClr val="C40D1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37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7DB4F6-6DC0-E5E5-5C00-18ECC25284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Informal language </a:t>
            </a:r>
            <a:r>
              <a:rPr lang="en-US" dirty="0"/>
              <a:t>(first name is fine)</a:t>
            </a:r>
          </a:p>
          <a:p>
            <a:pPr lvl="1"/>
            <a:r>
              <a:rPr lang="en-US" dirty="0"/>
              <a:t>Please, </a:t>
            </a:r>
            <a:r>
              <a:rPr lang="en-US" b="1" dirty="0">
                <a:solidFill>
                  <a:srgbClr val="7889FB"/>
                </a:solidFill>
              </a:rPr>
              <a:t>immediate feedback </a:t>
            </a:r>
            <a:r>
              <a:rPr lang="en-US" dirty="0"/>
              <a:t>(unclear content, missing background)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ISIS Q&amp;A forum</a:t>
            </a:r>
            <a:r>
              <a:rPr lang="en-US" dirty="0"/>
              <a:t>, and email for private matters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Office hour:</a:t>
            </a:r>
            <a:r>
              <a:rPr lang="en-US" dirty="0"/>
              <a:t> separately announced before exercise submission</a:t>
            </a:r>
          </a:p>
          <a:p>
            <a:r>
              <a:rPr lang="en-US" dirty="0"/>
              <a:t>Exercises</a:t>
            </a:r>
          </a:p>
          <a:p>
            <a:pPr lvl="1"/>
            <a:r>
              <a:rPr lang="en-US" dirty="0"/>
              <a:t>Written and programming exercises, submitted/graded through </a:t>
            </a:r>
            <a:r>
              <a:rPr lang="en-US" b="1" dirty="0">
                <a:solidFill>
                  <a:srgbClr val="7889FB"/>
                </a:solidFill>
              </a:rPr>
              <a:t>ISIS</a:t>
            </a:r>
            <a:r>
              <a:rPr lang="en-US" dirty="0"/>
              <a:t>; completed if</a:t>
            </a:r>
            <a:r>
              <a:rPr lang="en-US" b="1" dirty="0">
                <a:solidFill>
                  <a:srgbClr val="7889FB"/>
                </a:solidFill>
              </a:rPr>
              <a:t> &gt;75% each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/>
              <a:t>Deadlines are important (</a:t>
            </a:r>
            <a:r>
              <a:rPr lang="en-US" b="1" dirty="0">
                <a:solidFill>
                  <a:schemeClr val="accent1"/>
                </a:solidFill>
              </a:rPr>
              <a:t>at most 7 late days in total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Individual assignments (</a:t>
            </a:r>
            <a:r>
              <a:rPr lang="en-US" b="1" dirty="0">
                <a:solidFill>
                  <a:schemeClr val="accent1"/>
                </a:solidFill>
              </a:rPr>
              <a:t>academic honesty / no plagiarism</a:t>
            </a:r>
            <a:r>
              <a:rPr lang="en-US" dirty="0"/>
              <a:t>, incl GenAI)</a:t>
            </a:r>
          </a:p>
          <a:p>
            <a:r>
              <a:rPr lang="en-US" dirty="0"/>
              <a:t>Website</a:t>
            </a:r>
          </a:p>
          <a:p>
            <a:pPr lvl="1"/>
            <a:r>
              <a:rPr lang="en-US" dirty="0">
                <a:hlinkClick r:id="rId2"/>
              </a:rPr>
              <a:t>https://mboehm7.github.io/teaching/ws2627_dms/index.htm</a:t>
            </a:r>
            <a:r>
              <a:rPr lang="en-US" dirty="0"/>
              <a:t> </a:t>
            </a:r>
          </a:p>
          <a:p>
            <a:r>
              <a:rPr lang="en-US" dirty="0"/>
              <a:t>Exams</a:t>
            </a:r>
          </a:p>
          <a:p>
            <a:pPr lvl="1"/>
            <a:r>
              <a:rPr lang="en-US" dirty="0"/>
              <a:t>Feb 22, 2026, 3pm (first) and Mar 24, 2026, 2pm (second); laptop in-presence w/o private devices/materials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E6B1B-3018-2715-D9DD-6E5A79A04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Logistics</a:t>
            </a:r>
            <a:endParaRPr lang="en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E51ECB-DE7A-A6B8-6549-13BEAAAC6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548" y="3721608"/>
            <a:ext cx="669627" cy="669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960B80-D1FF-75FD-25CF-47D3576B8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779" y="4572440"/>
            <a:ext cx="853163" cy="30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A66776-B322-08F8-7255-A0D72C807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Timetable Lectures / Tutorials</a:t>
            </a:r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7E99F-2CCB-80F3-F9FC-BCAFC4DE1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57" y="1360549"/>
            <a:ext cx="11083636" cy="41750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443D96-F1DE-20B2-4381-99DB9F7A05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6" t="2788" r="1141"/>
          <a:stretch>
            <a:fillRect/>
          </a:stretch>
        </p:blipFill>
        <p:spPr>
          <a:xfrm>
            <a:off x="3401318" y="4781571"/>
            <a:ext cx="1878348" cy="689464"/>
          </a:xfrm>
          <a:prstGeom prst="rect">
            <a:avLst/>
          </a:prstGeom>
          <a:ln w="38100">
            <a:solidFill>
              <a:srgbClr val="C40D1E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10105E-922A-C385-BF4B-BC0718612E1F}"/>
              </a:ext>
            </a:extLst>
          </p:cNvPr>
          <p:cNvSpPr txBox="1"/>
          <p:nvPr/>
        </p:nvSpPr>
        <p:spPr>
          <a:xfrm>
            <a:off x="5318578" y="386615"/>
            <a:ext cx="5041379" cy="707886"/>
          </a:xfrm>
          <a:prstGeom prst="rect">
            <a:avLst/>
          </a:prstGeom>
          <a:solidFill>
            <a:srgbClr val="7889FB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tutorials: sign-up for the tutorials </a:t>
            </a:r>
            <a:b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MOSES by Oct 14 6pm</a:t>
            </a:r>
            <a:endParaRPr lang="en-DE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075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BABCBC-C6F3-5088-ABDF-BD43F88825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Not needed </a:t>
            </a:r>
            <a:r>
              <a:rPr lang="en-US" dirty="0"/>
              <a:t>for lectures / exercises </a:t>
            </a:r>
            <a:r>
              <a:rPr lang="en-US" b="0" dirty="0"/>
              <a:t>(course is self-contained),</a:t>
            </a:r>
            <a:r>
              <a:rPr lang="en-US" dirty="0"/>
              <a:t> but second perspective</a:t>
            </a:r>
          </a:p>
          <a:p>
            <a:pPr lvl="1"/>
            <a:endParaRPr lang="en-US" sz="700" dirty="0"/>
          </a:p>
          <a:p>
            <a:r>
              <a:rPr lang="en-US" b="0" dirty="0"/>
              <a:t>Raghu Ramakrishnan, Johannes Gehrke: Database Management Systems </a:t>
            </a:r>
            <a:br>
              <a:rPr lang="en-US" b="0" dirty="0"/>
            </a:br>
            <a:r>
              <a:rPr lang="en-US" b="0" dirty="0"/>
              <a:t>(3. ed.). McGraw-Hill 2003, ISBN 978-0-07-115110-8, pp. I-XXXII, 1-1065</a:t>
            </a:r>
          </a:p>
          <a:p>
            <a:r>
              <a:rPr lang="en-US" b="0" dirty="0"/>
              <a:t>Jeffrey D. Ullman, Jennifer Widom: A first course in database systems </a:t>
            </a:r>
            <a:br>
              <a:rPr lang="en-US" b="0" dirty="0"/>
            </a:br>
            <a:r>
              <a:rPr lang="en-US" b="0" dirty="0"/>
              <a:t>(2. ed.). Prentice Hall 2002, ISBN 978-0-13-035300-9, pp. I-XVI, 1-511</a:t>
            </a:r>
          </a:p>
          <a:p>
            <a:r>
              <a:rPr lang="en-US" b="0" dirty="0"/>
              <a:t>Ramez Elmasri, Shamkant B. Navathe: Fundamentals of Database Systems, </a:t>
            </a:r>
            <a:br>
              <a:rPr lang="en-US" b="0" dirty="0"/>
            </a:br>
            <a:r>
              <a:rPr lang="en-US" b="0" dirty="0"/>
              <a:t>3rd Edition. Addison-Wesley-Longman 2000, ISBN 978-0-8053-1755-8, pp. I-XXVII, 1-955</a:t>
            </a:r>
          </a:p>
          <a:p>
            <a:r>
              <a:rPr lang="en-US" b="0" dirty="0"/>
              <a:t>Alfons Kemper, André </a:t>
            </a:r>
            <a:r>
              <a:rPr lang="en-US" b="0" dirty="0" err="1"/>
              <a:t>Eickler</a:t>
            </a:r>
            <a:r>
              <a:rPr lang="en-US" b="0" dirty="0"/>
              <a:t>: </a:t>
            </a:r>
            <a:r>
              <a:rPr lang="en-US" b="0" dirty="0" err="1"/>
              <a:t>Datenbanksysteme</a:t>
            </a:r>
            <a:r>
              <a:rPr lang="en-US" b="0" dirty="0"/>
              <a:t> - Eine </a:t>
            </a:r>
            <a:r>
              <a:rPr lang="en-US" b="0" dirty="0" err="1"/>
              <a:t>Einführung</a:t>
            </a:r>
            <a:r>
              <a:rPr lang="en-US" b="0" dirty="0"/>
              <a:t>, </a:t>
            </a:r>
            <a:br>
              <a:rPr lang="en-US" b="0" dirty="0"/>
            </a:br>
            <a:r>
              <a:rPr lang="en-US" b="0" dirty="0"/>
              <a:t>10. </a:t>
            </a:r>
            <a:r>
              <a:rPr lang="en-US" b="0" dirty="0" err="1"/>
              <a:t>Auflage</a:t>
            </a:r>
            <a:r>
              <a:rPr lang="en-US" b="0" dirty="0"/>
              <a:t>. De Gruyter Studium, de Gruyter </a:t>
            </a:r>
            <a:r>
              <a:rPr lang="en-US" b="0" dirty="0" err="1"/>
              <a:t>Oldenbourg</a:t>
            </a:r>
            <a:r>
              <a:rPr lang="en-US" b="0" dirty="0"/>
              <a:t> 2015, </a:t>
            </a:r>
            <a:br>
              <a:rPr lang="en-US" b="0" dirty="0"/>
            </a:br>
            <a:r>
              <a:rPr lang="en-US" b="0" dirty="0"/>
              <a:t>ISBN 978-3-11-044375-2, pp. 1-879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1F9E7-6429-8D09-CA2A-967D27DF8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Literature</a:t>
            </a:r>
            <a:endParaRPr lang="en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D253E8-F859-00C4-71FC-FFB009DB595A}"/>
              </a:ext>
            </a:extLst>
          </p:cNvPr>
          <p:cNvSpPr txBox="1"/>
          <p:nvPr/>
        </p:nvSpPr>
        <p:spPr>
          <a:xfrm>
            <a:off x="6906533" y="4990423"/>
            <a:ext cx="1416818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Additional Perspective: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9B0F62-A1B1-2E22-B3CC-E72113D80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395" y="4977532"/>
            <a:ext cx="497709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5F246B-6445-2224-F56A-1E68040B47C5}"/>
              </a:ext>
            </a:extLst>
          </p:cNvPr>
          <p:cNvSpPr txBox="1"/>
          <p:nvPr/>
        </p:nvSpPr>
        <p:spPr>
          <a:xfrm>
            <a:off x="8190455" y="4794667"/>
            <a:ext cx="2853458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[Zachary G. Ives, Rachel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Pottinger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Arun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Kumar, Johannes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Gehrke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Jana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Giceva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The future of data(base) education: Is the </a:t>
            </a: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"cow book"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dead?,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VLDB 2021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2933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BDBBE-4017-07E7-5CAA-74D488A54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of Data Management</a:t>
            </a:r>
            <a:endParaRPr lang="en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E815F-0145-FEB9-C787-AA936615F7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43403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8AA3F-36E7-3803-6873-AE593017BA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Hierarchical Model</a:t>
            </a:r>
          </a:p>
          <a:p>
            <a:pPr lvl="1"/>
            <a:r>
              <a:rPr lang="en-US" dirty="0"/>
              <a:t>Tree of records</a:t>
            </a:r>
          </a:p>
          <a:p>
            <a:pPr lvl="1"/>
            <a:r>
              <a:rPr lang="en-US" dirty="0"/>
              <a:t>E.g., IBM Information Management System </a:t>
            </a:r>
            <a:br>
              <a:rPr lang="en-US" dirty="0"/>
            </a:br>
            <a:r>
              <a:rPr lang="en-US" dirty="0"/>
              <a:t>(IMS) </a:t>
            </a:r>
            <a:r>
              <a:rPr lang="en-AT" dirty="0"/>
              <a:t>–</a:t>
            </a:r>
            <a:r>
              <a:rPr lang="en-US" dirty="0"/>
              <a:t> IMS 15 (Oct 2017)</a:t>
            </a:r>
          </a:p>
          <a:p>
            <a:pPr lvl="1"/>
            <a:endParaRPr lang="en-US" dirty="0"/>
          </a:p>
          <a:p>
            <a:r>
              <a:rPr lang="en-US" dirty="0"/>
              <a:t>Network Model</a:t>
            </a:r>
          </a:p>
          <a:p>
            <a:pPr lvl="1"/>
            <a:r>
              <a:rPr lang="en-US" dirty="0"/>
              <a:t>CODASYL (COBOL, DB interfaces)</a:t>
            </a:r>
          </a:p>
          <a:p>
            <a:pPr lvl="1"/>
            <a:r>
              <a:rPr lang="en-US" dirty="0"/>
              <a:t>Graph of records</a:t>
            </a:r>
          </a:p>
          <a:p>
            <a:pPr lvl="1"/>
            <a:r>
              <a:rPr lang="en-US" dirty="0"/>
              <a:t>Charles Bachman (</a:t>
            </a:r>
            <a:r>
              <a:rPr lang="en-US" b="1" dirty="0">
                <a:solidFill>
                  <a:srgbClr val="7889FB"/>
                </a:solidFill>
              </a:rPr>
              <a:t>Turing Award ‘73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E.g., Integrated Data Store (IDS) </a:t>
            </a:r>
          </a:p>
          <a:p>
            <a:pPr lvl="1"/>
            <a:endParaRPr lang="en-US" dirty="0"/>
          </a:p>
          <a:p>
            <a:r>
              <a:rPr lang="en-US" dirty="0"/>
              <a:t>Pros and Cons </a:t>
            </a:r>
            <a:r>
              <a:rPr lang="en-US" b="0" dirty="0"/>
              <a:t>(see </a:t>
            </a:r>
            <a:r>
              <a:rPr lang="en-US" dirty="0">
                <a:solidFill>
                  <a:srgbClr val="7889FB"/>
                </a:solidFill>
              </a:rPr>
              <a:t>NoSQL Doc-Stores</a:t>
            </a:r>
            <a:r>
              <a:rPr lang="en-US" b="0" dirty="0"/>
              <a:t>)</a:t>
            </a:r>
          </a:p>
          <a:p>
            <a:pPr lvl="1"/>
            <a:r>
              <a:rPr lang="en-US" dirty="0"/>
              <a:t>Performance by </a:t>
            </a:r>
            <a:r>
              <a:rPr lang="en-US" b="1" dirty="0">
                <a:solidFill>
                  <a:schemeClr val="accent1"/>
                </a:solidFill>
              </a:rPr>
              <a:t>directly traversing static links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Duplicates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/>
              <a:t> inconsistencies on updates, </a:t>
            </a:r>
            <a:r>
              <a:rPr lang="en-US" b="1" dirty="0">
                <a:solidFill>
                  <a:schemeClr val="accent1"/>
                </a:solidFill>
              </a:rPr>
              <a:t>data dependence</a:t>
            </a:r>
            <a:endParaRPr lang="en-US" dirty="0"/>
          </a:p>
          <a:p>
            <a:endParaRPr lang="en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04DBE-E3A6-8C01-3550-438616141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1960/70s (pre-relational)</a:t>
            </a:r>
            <a:endParaRPr lang="en-D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F75EEB-DD36-D7E3-3ED8-5A505D03BA21}"/>
              </a:ext>
            </a:extLst>
          </p:cNvPr>
          <p:cNvSpPr>
            <a:spLocks/>
          </p:cNvSpPr>
          <p:nvPr/>
        </p:nvSpPr>
        <p:spPr>
          <a:xfrm>
            <a:off x="7960599" y="1333948"/>
            <a:ext cx="666538" cy="391939"/>
          </a:xfrm>
          <a:prstGeom prst="rect">
            <a:avLst/>
          </a:prstGeom>
          <a:solidFill>
            <a:srgbClr val="788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248E1E-F152-3CEE-E4C6-690E2AEFDA8C}"/>
              </a:ext>
            </a:extLst>
          </p:cNvPr>
          <p:cNvSpPr>
            <a:spLocks/>
          </p:cNvSpPr>
          <p:nvPr/>
        </p:nvSpPr>
        <p:spPr>
          <a:xfrm>
            <a:off x="7189173" y="1965030"/>
            <a:ext cx="666538" cy="391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Emp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642793-4162-B141-35C5-EE1D5AE5C8FA}"/>
              </a:ext>
            </a:extLst>
          </p:cNvPr>
          <p:cNvSpPr>
            <a:spLocks/>
          </p:cNvSpPr>
          <p:nvPr/>
        </p:nvSpPr>
        <p:spPr>
          <a:xfrm>
            <a:off x="7963740" y="1965029"/>
            <a:ext cx="666538" cy="391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Mgr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A92076-9033-36B7-53A3-BB655CFB0720}"/>
              </a:ext>
            </a:extLst>
          </p:cNvPr>
          <p:cNvSpPr>
            <a:spLocks/>
          </p:cNvSpPr>
          <p:nvPr/>
        </p:nvSpPr>
        <p:spPr>
          <a:xfrm>
            <a:off x="8757164" y="1966598"/>
            <a:ext cx="666538" cy="391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Parts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20EA23-DF2F-5BF3-EE6E-3DB9ABCAA3B1}"/>
              </a:ext>
            </a:extLst>
          </p:cNvPr>
          <p:cNvSpPr>
            <a:spLocks/>
          </p:cNvSpPr>
          <p:nvPr/>
        </p:nvSpPr>
        <p:spPr>
          <a:xfrm>
            <a:off x="9649566" y="1335520"/>
            <a:ext cx="666538" cy="391939"/>
          </a:xfrm>
          <a:prstGeom prst="rect">
            <a:avLst/>
          </a:prstGeom>
          <a:solidFill>
            <a:srgbClr val="788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Cust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584B2D-6085-68D6-32CD-810EAB15530F}"/>
              </a:ext>
            </a:extLst>
          </p:cNvPr>
          <p:cNvSpPr>
            <a:spLocks/>
          </p:cNvSpPr>
          <p:nvPr/>
        </p:nvSpPr>
        <p:spPr>
          <a:xfrm>
            <a:off x="9651138" y="1959262"/>
            <a:ext cx="666538" cy="391939"/>
          </a:xfrm>
          <a:prstGeom prst="rect">
            <a:avLst/>
          </a:prstGeom>
          <a:solidFill>
            <a:srgbClr val="788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Ordr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AD384D-51C1-FBAA-48F4-258C6B6659A5}"/>
              </a:ext>
            </a:extLst>
          </p:cNvPr>
          <p:cNvSpPr>
            <a:spLocks/>
          </p:cNvSpPr>
          <p:nvPr/>
        </p:nvSpPr>
        <p:spPr>
          <a:xfrm>
            <a:off x="9654281" y="2562059"/>
            <a:ext cx="666538" cy="391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Parts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72F783-404C-AD1C-F539-C8940FC48913}"/>
              </a:ext>
            </a:extLst>
          </p:cNvPr>
          <p:cNvCxnSpPr>
            <a:stCxn id="6" idx="2"/>
            <a:endCxn id="7" idx="0"/>
          </p:cNvCxnSpPr>
          <p:nvPr/>
        </p:nvCxnSpPr>
        <p:spPr>
          <a:xfrm flipH="1">
            <a:off x="7522442" y="1725887"/>
            <a:ext cx="771426" cy="23914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DA48A53-D056-C744-3826-7DC04D0407BD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8293868" y="1725887"/>
            <a:ext cx="3141" cy="23914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99367C-085A-25EB-B25B-F6337425758A}"/>
              </a:ext>
            </a:extLst>
          </p:cNvPr>
          <p:cNvCxnSpPr>
            <a:stCxn id="6" idx="2"/>
            <a:endCxn id="9" idx="0"/>
          </p:cNvCxnSpPr>
          <p:nvPr/>
        </p:nvCxnSpPr>
        <p:spPr>
          <a:xfrm>
            <a:off x="8293868" y="1725887"/>
            <a:ext cx="796565" cy="240711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EDA217-A34D-8971-2D98-63889AB37318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>
            <a:off x="9982835" y="1727459"/>
            <a:ext cx="1572" cy="23180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1B1097-56A4-A78A-492C-876B931CCC93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>
            <a:off x="9984407" y="2351201"/>
            <a:ext cx="3143" cy="210858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E52242-BBE2-121D-2114-5489380D89B5}"/>
              </a:ext>
            </a:extLst>
          </p:cNvPr>
          <p:cNvGrpSpPr/>
          <p:nvPr/>
        </p:nvGrpSpPr>
        <p:grpSpPr>
          <a:xfrm>
            <a:off x="6371685" y="2988914"/>
            <a:ext cx="2523120" cy="1691025"/>
            <a:chOff x="5156464" y="3129698"/>
            <a:chExt cx="2523120" cy="169102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9FD512-160C-9C28-A514-FABAC29DFB8D}"/>
                </a:ext>
              </a:extLst>
            </p:cNvPr>
            <p:cNvSpPr>
              <a:spLocks/>
            </p:cNvSpPr>
            <p:nvPr/>
          </p:nvSpPr>
          <p:spPr>
            <a:xfrm>
              <a:off x="5963529" y="3181821"/>
              <a:ext cx="666538" cy="391939"/>
            </a:xfrm>
            <a:prstGeom prst="rect">
              <a:avLst/>
            </a:prstGeom>
            <a:solidFill>
              <a:srgbClr val="788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Dep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EC6148-E14C-DED9-FE38-536CEBB6A6C2}"/>
                </a:ext>
              </a:extLst>
            </p:cNvPr>
            <p:cNvSpPr>
              <a:spLocks/>
            </p:cNvSpPr>
            <p:nvPr/>
          </p:nvSpPr>
          <p:spPr>
            <a:xfrm>
              <a:off x="5569181" y="3822331"/>
              <a:ext cx="666538" cy="391939"/>
            </a:xfrm>
            <a:prstGeom prst="rect">
              <a:avLst/>
            </a:prstGeom>
            <a:solidFill>
              <a:srgbClr val="788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Emp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525A8AD-A917-39CE-9194-AB56429D7E63}"/>
                </a:ext>
              </a:extLst>
            </p:cNvPr>
            <p:cNvSpPr>
              <a:spLocks/>
            </p:cNvSpPr>
            <p:nvPr/>
          </p:nvSpPr>
          <p:spPr>
            <a:xfrm>
              <a:off x="7011474" y="3183393"/>
              <a:ext cx="666538" cy="391939"/>
            </a:xfrm>
            <a:prstGeom prst="rect">
              <a:avLst/>
            </a:prstGeom>
            <a:solidFill>
              <a:srgbClr val="788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Cust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4E7BFB6-F954-2FF3-6D8F-F5ACFAB5A6B5}"/>
                </a:ext>
              </a:extLst>
            </p:cNvPr>
            <p:cNvSpPr>
              <a:spLocks/>
            </p:cNvSpPr>
            <p:nvPr/>
          </p:nvSpPr>
          <p:spPr>
            <a:xfrm>
              <a:off x="7013046" y="3807135"/>
              <a:ext cx="666538" cy="391939"/>
            </a:xfrm>
            <a:prstGeom prst="rect">
              <a:avLst/>
            </a:prstGeom>
            <a:solidFill>
              <a:srgbClr val="788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Ordr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A35C3A5-F719-B8E7-316E-06D15A164025}"/>
                </a:ext>
              </a:extLst>
            </p:cNvPr>
            <p:cNvSpPr>
              <a:spLocks/>
            </p:cNvSpPr>
            <p:nvPr/>
          </p:nvSpPr>
          <p:spPr>
            <a:xfrm>
              <a:off x="6544849" y="4428784"/>
              <a:ext cx="666538" cy="391939"/>
            </a:xfrm>
            <a:prstGeom prst="rect">
              <a:avLst/>
            </a:prstGeom>
            <a:solidFill>
              <a:srgbClr val="788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Parts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CB3ECCF-7641-58C5-8416-F5076EDA79B3}"/>
                </a:ext>
              </a:extLst>
            </p:cNvPr>
            <p:cNvCxnSpPr>
              <a:stCxn id="19" idx="2"/>
              <a:endCxn id="20" idx="0"/>
            </p:cNvCxnSpPr>
            <p:nvPr/>
          </p:nvCxnSpPr>
          <p:spPr>
            <a:xfrm flipH="1">
              <a:off x="5902450" y="3573760"/>
              <a:ext cx="394348" cy="248571"/>
            </a:xfrm>
            <a:prstGeom prst="straightConnector1">
              <a:avLst/>
            </a:prstGeom>
            <a:ln w="19050">
              <a:solidFill>
                <a:srgbClr val="7889FB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BA4D97D-E61C-21A4-6DC4-CB30CE8078F2}"/>
                </a:ext>
              </a:extLst>
            </p:cNvPr>
            <p:cNvCxnSpPr/>
            <p:nvPr/>
          </p:nvCxnSpPr>
          <p:spPr>
            <a:xfrm>
              <a:off x="5672776" y="3377790"/>
              <a:ext cx="3428" cy="444541"/>
            </a:xfrm>
            <a:prstGeom prst="straightConnector1">
              <a:avLst/>
            </a:prstGeom>
            <a:ln w="19050">
              <a:solidFill>
                <a:srgbClr val="7889FB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231BA3D-0B51-E9D6-6DED-55058200CC3E}"/>
                </a:ext>
              </a:extLst>
            </p:cNvPr>
            <p:cNvCxnSpPr>
              <a:stCxn id="19" idx="2"/>
              <a:endCxn id="23" idx="0"/>
            </p:cNvCxnSpPr>
            <p:nvPr/>
          </p:nvCxnSpPr>
          <p:spPr>
            <a:xfrm>
              <a:off x="6296798" y="3573760"/>
              <a:ext cx="581320" cy="855024"/>
            </a:xfrm>
            <a:prstGeom prst="straightConnector1">
              <a:avLst/>
            </a:prstGeom>
            <a:ln w="19050">
              <a:solidFill>
                <a:srgbClr val="7889FB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5F07A19-01AA-F576-BE09-F9249EE5A630}"/>
                </a:ext>
              </a:extLst>
            </p:cNvPr>
            <p:cNvCxnSpPr>
              <a:stCxn id="21" idx="2"/>
              <a:endCxn id="22" idx="0"/>
            </p:cNvCxnSpPr>
            <p:nvPr/>
          </p:nvCxnSpPr>
          <p:spPr>
            <a:xfrm>
              <a:off x="7344743" y="3575332"/>
              <a:ext cx="1572" cy="231803"/>
            </a:xfrm>
            <a:prstGeom prst="straightConnector1">
              <a:avLst/>
            </a:prstGeom>
            <a:ln w="19050">
              <a:solidFill>
                <a:srgbClr val="7889FB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0965DDB-438B-CB36-BF95-992EF7B935B4}"/>
                </a:ext>
              </a:extLst>
            </p:cNvPr>
            <p:cNvCxnSpPr>
              <a:stCxn id="22" idx="2"/>
              <a:endCxn id="23" idx="0"/>
            </p:cNvCxnSpPr>
            <p:nvPr/>
          </p:nvCxnSpPr>
          <p:spPr>
            <a:xfrm flipH="1">
              <a:off x="6878118" y="4199074"/>
              <a:ext cx="468197" cy="229710"/>
            </a:xfrm>
            <a:prstGeom prst="straightConnector1">
              <a:avLst/>
            </a:prstGeom>
            <a:ln w="19050">
              <a:solidFill>
                <a:srgbClr val="7889FB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824E91B-EF0C-44E7-C957-D3B92AFC466E}"/>
                </a:ext>
              </a:extLst>
            </p:cNvPr>
            <p:cNvCxnSpPr>
              <a:stCxn id="19" idx="1"/>
            </p:cNvCxnSpPr>
            <p:nvPr/>
          </p:nvCxnSpPr>
          <p:spPr>
            <a:xfrm flipH="1" flipV="1">
              <a:off x="5675420" y="3377790"/>
              <a:ext cx="288109" cy="1"/>
            </a:xfrm>
            <a:prstGeom prst="straightConnector1">
              <a:avLst/>
            </a:prstGeom>
            <a:ln w="19050">
              <a:solidFill>
                <a:srgbClr val="7889FB"/>
              </a:solidFill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E94C34-E98E-8515-9EAD-9679D50F42C3}"/>
                </a:ext>
              </a:extLst>
            </p:cNvPr>
            <p:cNvSpPr txBox="1"/>
            <p:nvPr/>
          </p:nvSpPr>
          <p:spPr>
            <a:xfrm>
              <a:off x="5156464" y="3129698"/>
              <a:ext cx="61058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Mgr</a:t>
              </a:r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DA5D651-9CF1-36ED-8149-30A59324B0BE}"/>
              </a:ext>
            </a:extLst>
          </p:cNvPr>
          <p:cNvSpPr txBox="1"/>
          <p:nvPr/>
        </p:nvSpPr>
        <p:spPr>
          <a:xfrm>
            <a:off x="9648496" y="3768934"/>
            <a:ext cx="2324327" cy="107721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b="1" dirty="0"/>
              <a:t>CODASYL: </a:t>
            </a:r>
            <a:r>
              <a:rPr lang="en-US" sz="1600" dirty="0"/>
              <a:t>Conference on Data Systems Languages</a:t>
            </a:r>
          </a:p>
          <a:p>
            <a:r>
              <a:rPr lang="en-US" sz="1600" b="1" dirty="0"/>
              <a:t>COBOL:</a:t>
            </a:r>
            <a:r>
              <a:rPr lang="en-US" sz="1600" dirty="0"/>
              <a:t> Common Business Oriented Language</a:t>
            </a:r>
          </a:p>
        </p:txBody>
      </p:sp>
    </p:spTree>
    <p:extLst>
      <p:ext uri="{BB962C8B-B14F-4D97-AF65-F5344CB8AC3E}">
        <p14:creationId xmlns:p14="http://schemas.microsoft.com/office/powerpoint/2010/main" val="58121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34F7D-DBA5-E5F7-DF65-FE1C10E53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1970/1980s (relational)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A49D5F-5E05-5316-0E02-30743E104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2223" y="1680274"/>
            <a:ext cx="1982430" cy="16127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DE9604-FF0E-0D1D-C17E-33A58B81B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7291" y="4369490"/>
            <a:ext cx="1286256" cy="14148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F2199C-C00E-1DA0-CD85-A00BDFA5B9E0}"/>
              </a:ext>
            </a:extLst>
          </p:cNvPr>
          <p:cNvSpPr/>
          <p:nvPr/>
        </p:nvSpPr>
        <p:spPr>
          <a:xfrm>
            <a:off x="6003546" y="4268185"/>
            <a:ext cx="38157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Edgar F. “Ted”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Codd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@ IBM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Research (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Turing Award ‘81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26EFA9-7515-F95B-4D21-5ADDE25B2F88}"/>
              </a:ext>
            </a:extLst>
          </p:cNvPr>
          <p:cNvSpPr txBox="1"/>
          <p:nvPr/>
        </p:nvSpPr>
        <p:spPr>
          <a:xfrm>
            <a:off x="4653407" y="3833042"/>
            <a:ext cx="270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Relational Model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555DA7-B81A-B1F8-16F8-DF27B2B8888C}"/>
              </a:ext>
            </a:extLst>
          </p:cNvPr>
          <p:cNvSpPr txBox="1"/>
          <p:nvPr/>
        </p:nvSpPr>
        <p:spPr>
          <a:xfrm>
            <a:off x="4020397" y="1303484"/>
            <a:ext cx="860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92297C-BCFE-764D-64FE-4C99E21CFAF8}"/>
              </a:ext>
            </a:extLst>
          </p:cNvPr>
          <p:cNvSpPr txBox="1"/>
          <p:nvPr/>
        </p:nvSpPr>
        <p:spPr>
          <a:xfrm>
            <a:off x="2995835" y="2043512"/>
            <a:ext cx="2904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Ingres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@ UC Berkeley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Stonebraker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et al.,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Turing Award ‘14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129CEB-87D3-6DA0-0D8A-B7EA7F5920B6}"/>
              </a:ext>
            </a:extLst>
          </p:cNvPr>
          <p:cNvSpPr txBox="1"/>
          <p:nvPr/>
        </p:nvSpPr>
        <p:spPr>
          <a:xfrm>
            <a:off x="6534622" y="202512"/>
            <a:ext cx="1939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SQL Standard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(SQL-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86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4D09F48-4397-A4ED-9449-FB2BF2BBEF94}"/>
              </a:ext>
            </a:extLst>
          </p:cNvPr>
          <p:cNvCxnSpPr>
            <a:stCxn id="15" idx="0"/>
            <a:endCxn id="14" idx="2"/>
          </p:cNvCxnSpPr>
          <p:nvPr/>
        </p:nvCxnSpPr>
        <p:spPr>
          <a:xfrm flipV="1">
            <a:off x="4447858" y="1672816"/>
            <a:ext cx="2872" cy="370696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D4138E-38CA-A5AA-992D-738A0153F5CA}"/>
              </a:ext>
            </a:extLst>
          </p:cNvPr>
          <p:cNvCxnSpPr>
            <a:stCxn id="13" idx="0"/>
            <a:endCxn id="15" idx="2"/>
          </p:cNvCxnSpPr>
          <p:nvPr/>
        </p:nvCxnSpPr>
        <p:spPr>
          <a:xfrm flipH="1" flipV="1">
            <a:off x="4447858" y="2966842"/>
            <a:ext cx="1558295" cy="86620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488ACDA-CEB7-489F-1873-A6207C801D71}"/>
              </a:ext>
            </a:extLst>
          </p:cNvPr>
          <p:cNvSpPr txBox="1"/>
          <p:nvPr/>
        </p:nvSpPr>
        <p:spPr>
          <a:xfrm>
            <a:off x="7241010" y="4978715"/>
            <a:ext cx="2959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[E. F. Codd: A Relational Model of Data for Large Shared Data Banks. </a:t>
            </a:r>
            <a:b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Comm. ACM 13(6),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1970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68A24A-2BE3-29C5-3D65-D5243096E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0156" y="4402281"/>
            <a:ext cx="927745" cy="1200829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D353CA-308B-C7A5-BD80-85822C4AB5E5}"/>
              </a:ext>
            </a:extLst>
          </p:cNvPr>
          <p:cNvCxnSpPr>
            <a:stCxn id="24" idx="0"/>
            <a:endCxn id="16" idx="2"/>
          </p:cNvCxnSpPr>
          <p:nvPr/>
        </p:nvCxnSpPr>
        <p:spPr>
          <a:xfrm flipH="1" flipV="1">
            <a:off x="7504288" y="848843"/>
            <a:ext cx="1514" cy="23622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623B283-8FEF-34B4-FBEA-03EDFA3D12FF}"/>
              </a:ext>
            </a:extLst>
          </p:cNvPr>
          <p:cNvSpPr txBox="1"/>
          <p:nvPr/>
        </p:nvSpPr>
        <p:spPr>
          <a:xfrm>
            <a:off x="3083053" y="3253045"/>
            <a:ext cx="1915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Tuple Calculus</a:t>
            </a:r>
          </a:p>
        </p:txBody>
      </p:sp>
      <p:pic>
        <p:nvPicPr>
          <p:cNvPr id="23" name="Content Placeholder 4">
            <a:extLst>
              <a:ext uri="{FF2B5EF4-FFF2-40B4-BE49-F238E27FC236}">
                <a16:creationId xmlns:a16="http://schemas.microsoft.com/office/drawing/2014/main" id="{1FFE5C9F-67E4-3D9B-5845-7040C3D30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386" y="1558294"/>
            <a:ext cx="2008370" cy="16127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54EF0CA-04A4-777B-E55A-CFB08F02FD21}"/>
              </a:ext>
            </a:extLst>
          </p:cNvPr>
          <p:cNvSpPr txBox="1"/>
          <p:nvPr/>
        </p:nvSpPr>
        <p:spPr>
          <a:xfrm>
            <a:off x="6907916" y="1085066"/>
            <a:ext cx="1195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SEQUEL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A581AC-C382-BD32-FB1D-A5F2EBC14742}"/>
              </a:ext>
            </a:extLst>
          </p:cNvPr>
          <p:cNvSpPr txBox="1"/>
          <p:nvPr/>
        </p:nvSpPr>
        <p:spPr>
          <a:xfrm>
            <a:off x="6327607" y="1768567"/>
            <a:ext cx="23642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System R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@ IBM Research –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Almaden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(Jim Gray et al.,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Turing Award ‘98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75168E-7519-2B08-F78A-963F0977F7B3}"/>
              </a:ext>
            </a:extLst>
          </p:cNvPr>
          <p:cNvCxnSpPr>
            <a:stCxn id="25" idx="0"/>
            <a:endCxn id="24" idx="2"/>
          </p:cNvCxnSpPr>
          <p:nvPr/>
        </p:nvCxnSpPr>
        <p:spPr>
          <a:xfrm flipH="1" flipV="1">
            <a:off x="7505802" y="1454398"/>
            <a:ext cx="3927" cy="314169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525D9DE-0BF7-2A23-96FA-BE40751E2171}"/>
              </a:ext>
            </a:extLst>
          </p:cNvPr>
          <p:cNvCxnSpPr>
            <a:stCxn id="13" idx="0"/>
            <a:endCxn id="25" idx="2"/>
          </p:cNvCxnSpPr>
          <p:nvPr/>
        </p:nvCxnSpPr>
        <p:spPr>
          <a:xfrm flipV="1">
            <a:off x="6006153" y="2968896"/>
            <a:ext cx="1503576" cy="864146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08369D9-43AC-B4C0-8501-DBA3BA699B0B}"/>
              </a:ext>
            </a:extLst>
          </p:cNvPr>
          <p:cNvSpPr txBox="1"/>
          <p:nvPr/>
        </p:nvSpPr>
        <p:spPr>
          <a:xfrm>
            <a:off x="6840422" y="3248576"/>
            <a:ext cx="255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Relational Algebra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3C1201-750D-959E-14F9-AEF8EEA4CC5D}"/>
              </a:ext>
            </a:extLst>
          </p:cNvPr>
          <p:cNvSpPr/>
          <p:nvPr/>
        </p:nvSpPr>
        <p:spPr>
          <a:xfrm>
            <a:off x="1645492" y="4413696"/>
            <a:ext cx="31964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Independence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(physical data independence)</a:t>
            </a:r>
          </a:p>
          <a:p>
            <a:pPr marL="36576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Ordering Dependence</a:t>
            </a:r>
          </a:p>
          <a:p>
            <a:pPr marL="36576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Indexing Dependence</a:t>
            </a:r>
          </a:p>
          <a:p>
            <a:pPr marL="36576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Access Path Dependence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9170F8-326E-0450-B127-3A5BE86F0191}"/>
              </a:ext>
            </a:extLst>
          </p:cNvPr>
          <p:cNvSpPr txBox="1"/>
          <p:nvPr/>
        </p:nvSpPr>
        <p:spPr>
          <a:xfrm>
            <a:off x="8687328" y="213682"/>
            <a:ext cx="1856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Oracle, IBM DB2, Informix, Sybase </a:t>
            </a:r>
            <a:r>
              <a:rPr lang="en-AT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MS SQL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710394E-0647-4F0A-9F7F-8267EA906A30}"/>
              </a:ext>
            </a:extLst>
          </p:cNvPr>
          <p:cNvCxnSpPr>
            <a:stCxn id="14" idx="3"/>
            <a:endCxn id="24" idx="1"/>
          </p:cNvCxnSpPr>
          <p:nvPr/>
        </p:nvCxnSpPr>
        <p:spPr>
          <a:xfrm flipV="1">
            <a:off x="4881063" y="1269732"/>
            <a:ext cx="2026853" cy="218418"/>
          </a:xfrm>
          <a:prstGeom prst="straightConnector1">
            <a:avLst/>
          </a:prstGeom>
          <a:ln w="19050">
            <a:solidFill>
              <a:srgbClr val="7889FB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95F89624-0552-C9E1-2E28-2C243D1B14CC}"/>
              </a:ext>
            </a:extLst>
          </p:cNvPr>
          <p:cNvGraphicFramePr>
            <a:graphicFrameLocks noGrp="1"/>
          </p:cNvGraphicFramePr>
          <p:nvPr/>
        </p:nvGraphicFramePr>
        <p:xfrm>
          <a:off x="5669139" y="2718092"/>
          <a:ext cx="62484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635073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1145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1330353"/>
                    </a:ext>
                  </a:extLst>
                </a:gridCol>
              </a:tblGrid>
              <a:tr h="183562"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258298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045393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27709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174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8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2" grpId="0"/>
      <p:bldP spid="24" grpId="0"/>
      <p:bldP spid="25" grpId="0"/>
      <p:bldP spid="28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A4024-1AFE-8E04-8DE3-00E63023F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Success of SQL / Relational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3810BB-06AD-D902-76AF-BC8C8114D979}"/>
              </a:ext>
            </a:extLst>
          </p:cNvPr>
          <p:cNvSpPr txBox="1"/>
          <p:nvPr/>
        </p:nvSpPr>
        <p:spPr>
          <a:xfrm>
            <a:off x="467052" y="983566"/>
            <a:ext cx="432690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Query:</a:t>
            </a:r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SELECT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O_OID,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sum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L_Price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FROM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Orders,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Lineitem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Customer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WHERE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O_OID = L_OID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AND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O_CID = C_CID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O_Odate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&gt;= ‘2018-11-14’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C_Msegment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‘AUTOMOBILE’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GROUP BY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O_OID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D96C5-70DB-9163-8DF1-90D7784960C4}"/>
              </a:ext>
            </a:extLst>
          </p:cNvPr>
          <p:cNvSpPr txBox="1"/>
          <p:nvPr/>
        </p:nvSpPr>
        <p:spPr>
          <a:xfrm>
            <a:off x="5375384" y="573000"/>
            <a:ext cx="1974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#1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Declarative: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not how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5E9FA-C1D6-C19A-F9A6-EC3B40848026}"/>
              </a:ext>
            </a:extLst>
          </p:cNvPr>
          <p:cNvSpPr txBox="1"/>
          <p:nvPr/>
        </p:nvSpPr>
        <p:spPr>
          <a:xfrm>
            <a:off x="7775919" y="590544"/>
            <a:ext cx="1941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#2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Flexibility: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closure property </a:t>
            </a:r>
            <a:r>
              <a:rPr lang="en-AT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composability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57AEDA-7AB3-D593-891E-B4F4725FB72A}"/>
              </a:ext>
            </a:extLst>
          </p:cNvPr>
          <p:cNvCxnSpPr>
            <a:cxnSpLocks/>
          </p:cNvCxnSpPr>
          <p:nvPr/>
        </p:nvCxnSpPr>
        <p:spPr>
          <a:xfrm>
            <a:off x="3892542" y="1331815"/>
            <a:ext cx="4705184" cy="59116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65DFD96-4976-0813-7360-074C4D4FBDB8}"/>
              </a:ext>
            </a:extLst>
          </p:cNvPr>
          <p:cNvSpPr txBox="1"/>
          <p:nvPr/>
        </p:nvSpPr>
        <p:spPr>
          <a:xfrm>
            <a:off x="7983412" y="1731820"/>
            <a:ext cx="3611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Logical Query Plans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7B3ECC-D989-33A3-C211-0BEB5168EF1D}"/>
              </a:ext>
            </a:extLst>
          </p:cNvPr>
          <p:cNvGrpSpPr/>
          <p:nvPr/>
        </p:nvGrpSpPr>
        <p:grpSpPr>
          <a:xfrm>
            <a:off x="9282745" y="2600535"/>
            <a:ext cx="2175125" cy="2955434"/>
            <a:chOff x="6953952" y="3223968"/>
            <a:chExt cx="2175125" cy="2955434"/>
          </a:xfrm>
        </p:grpSpPr>
        <p:sp>
          <p:nvSpPr>
            <p:cNvPr id="10" name="Textfeld 45">
              <a:extLst>
                <a:ext uri="{FF2B5EF4-FFF2-40B4-BE49-F238E27FC236}">
                  <a16:creationId xmlns:a16="http://schemas.microsoft.com/office/drawing/2014/main" id="{FD4328F2-69B8-01A5-BB99-79A866F45593}"/>
                </a:ext>
              </a:extLst>
            </p:cNvPr>
            <p:cNvSpPr txBox="1"/>
            <p:nvPr/>
          </p:nvSpPr>
          <p:spPr>
            <a:xfrm>
              <a:off x="7601260" y="3405168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b="0" dirty="0">
                  <a:latin typeface="Consolas" panose="020B0609020204030204" pitchFamily="49" charset="0"/>
                </a:rPr>
                <a:t>Γ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11" name="Gerade Verbindung 50">
              <a:extLst>
                <a:ext uri="{FF2B5EF4-FFF2-40B4-BE49-F238E27FC236}">
                  <a16:creationId xmlns:a16="http://schemas.microsoft.com/office/drawing/2014/main" id="{BD0F9A6E-BECB-7F9E-9091-10CF80B6AD9A}"/>
                </a:ext>
              </a:extLst>
            </p:cNvPr>
            <p:cNvCxnSpPr>
              <a:stCxn id="10" idx="0"/>
            </p:cNvCxnSpPr>
            <p:nvPr/>
          </p:nvCxnSpPr>
          <p:spPr>
            <a:xfrm flipV="1">
              <a:off x="7877723" y="3223968"/>
              <a:ext cx="0" cy="18120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feld 45">
              <a:extLst>
                <a:ext uri="{FF2B5EF4-FFF2-40B4-BE49-F238E27FC236}">
                  <a16:creationId xmlns:a16="http://schemas.microsoft.com/office/drawing/2014/main" id="{CA1A7217-13E4-1701-B09C-A7AC75A2E0D3}"/>
                </a:ext>
              </a:extLst>
            </p:cNvPr>
            <p:cNvSpPr txBox="1"/>
            <p:nvPr/>
          </p:nvSpPr>
          <p:spPr>
            <a:xfrm>
              <a:off x="7602829" y="3896933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13" name="Gerade Verbindung 50">
              <a:extLst>
                <a:ext uri="{FF2B5EF4-FFF2-40B4-BE49-F238E27FC236}">
                  <a16:creationId xmlns:a16="http://schemas.microsoft.com/office/drawing/2014/main" id="{B642B543-9F6A-8AA4-7CCF-CBD24318DC5F}"/>
                </a:ext>
              </a:extLst>
            </p:cNvPr>
            <p:cNvCxnSpPr>
              <a:stCxn id="12" idx="0"/>
              <a:endCxn id="10" idx="2"/>
            </p:cNvCxnSpPr>
            <p:nvPr/>
          </p:nvCxnSpPr>
          <p:spPr>
            <a:xfrm flipH="1" flipV="1">
              <a:off x="7877723" y="3712945"/>
              <a:ext cx="1569" cy="1839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feld 45">
              <a:extLst>
                <a:ext uri="{FF2B5EF4-FFF2-40B4-BE49-F238E27FC236}">
                  <a16:creationId xmlns:a16="http://schemas.microsoft.com/office/drawing/2014/main" id="{4FEC8913-09DA-1A08-696A-AF4B0929FA37}"/>
                </a:ext>
              </a:extLst>
            </p:cNvPr>
            <p:cNvSpPr txBox="1"/>
            <p:nvPr/>
          </p:nvSpPr>
          <p:spPr>
            <a:xfrm>
              <a:off x="7601260" y="4895947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sp>
          <p:nvSpPr>
            <p:cNvPr id="15" name="Textfeld 45">
              <a:extLst>
                <a:ext uri="{FF2B5EF4-FFF2-40B4-BE49-F238E27FC236}">
                  <a16:creationId xmlns:a16="http://schemas.microsoft.com/office/drawing/2014/main" id="{3C3D5248-3658-0D67-D171-AE7E26DECC42}"/>
                </a:ext>
              </a:extLst>
            </p:cNvPr>
            <p:cNvSpPr txBox="1"/>
            <p:nvPr/>
          </p:nvSpPr>
          <p:spPr>
            <a:xfrm>
              <a:off x="7604399" y="4398125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16" name="Gerade Verbindung 50">
              <a:extLst>
                <a:ext uri="{FF2B5EF4-FFF2-40B4-BE49-F238E27FC236}">
                  <a16:creationId xmlns:a16="http://schemas.microsoft.com/office/drawing/2014/main" id="{5E8DA6EB-E030-4001-7033-DC676CE3AD14}"/>
                </a:ext>
              </a:extLst>
            </p:cNvPr>
            <p:cNvCxnSpPr>
              <a:stCxn id="15" idx="0"/>
              <a:endCxn id="12" idx="2"/>
            </p:cNvCxnSpPr>
            <p:nvPr/>
          </p:nvCxnSpPr>
          <p:spPr>
            <a:xfrm flipH="1" flipV="1">
              <a:off x="7879292" y="4204710"/>
              <a:ext cx="1570" cy="19341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50">
              <a:extLst>
                <a:ext uri="{FF2B5EF4-FFF2-40B4-BE49-F238E27FC236}">
                  <a16:creationId xmlns:a16="http://schemas.microsoft.com/office/drawing/2014/main" id="{B109F571-5108-D884-CD65-5853A87B0EDA}"/>
                </a:ext>
              </a:extLst>
            </p:cNvPr>
            <p:cNvCxnSpPr>
              <a:stCxn id="14" idx="0"/>
              <a:endCxn id="15" idx="2"/>
            </p:cNvCxnSpPr>
            <p:nvPr/>
          </p:nvCxnSpPr>
          <p:spPr>
            <a:xfrm flipV="1">
              <a:off x="7877723" y="4705902"/>
              <a:ext cx="3139" cy="19004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45">
              <a:extLst>
                <a:ext uri="{FF2B5EF4-FFF2-40B4-BE49-F238E27FC236}">
                  <a16:creationId xmlns:a16="http://schemas.microsoft.com/office/drawing/2014/main" id="{D8729813-5E26-E556-2F64-B392C267BB8E}"/>
                </a:ext>
              </a:extLst>
            </p:cNvPr>
            <p:cNvSpPr txBox="1"/>
            <p:nvPr/>
          </p:nvSpPr>
          <p:spPr>
            <a:xfrm>
              <a:off x="7272892" y="5378288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19" name="Gerade Verbindung 50">
              <a:extLst>
                <a:ext uri="{FF2B5EF4-FFF2-40B4-BE49-F238E27FC236}">
                  <a16:creationId xmlns:a16="http://schemas.microsoft.com/office/drawing/2014/main" id="{8708EF08-69DF-2510-AA2D-E62E1F25BB9B}"/>
                </a:ext>
              </a:extLst>
            </p:cNvPr>
            <p:cNvCxnSpPr>
              <a:stCxn id="18" idx="0"/>
            </p:cNvCxnSpPr>
            <p:nvPr/>
          </p:nvCxnSpPr>
          <p:spPr>
            <a:xfrm flipV="1">
              <a:off x="7549355" y="5203724"/>
              <a:ext cx="190054" cy="17456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feld 45">
              <a:extLst>
                <a:ext uri="{FF2B5EF4-FFF2-40B4-BE49-F238E27FC236}">
                  <a16:creationId xmlns:a16="http://schemas.microsoft.com/office/drawing/2014/main" id="{487185DC-4970-5722-981B-624300447C94}"/>
                </a:ext>
              </a:extLst>
            </p:cNvPr>
            <p:cNvSpPr txBox="1"/>
            <p:nvPr/>
          </p:nvSpPr>
          <p:spPr>
            <a:xfrm>
              <a:off x="7887205" y="5379858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C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1" name="Gerade Verbindung 50">
              <a:extLst>
                <a:ext uri="{FF2B5EF4-FFF2-40B4-BE49-F238E27FC236}">
                  <a16:creationId xmlns:a16="http://schemas.microsoft.com/office/drawing/2014/main" id="{20C9ED00-886C-44F7-5F4B-8053913B6FCA}"/>
                </a:ext>
              </a:extLst>
            </p:cNvPr>
            <p:cNvCxnSpPr>
              <a:stCxn id="20" idx="0"/>
            </p:cNvCxnSpPr>
            <p:nvPr/>
          </p:nvCxnSpPr>
          <p:spPr>
            <a:xfrm flipH="1" flipV="1">
              <a:off x="7997018" y="5203887"/>
              <a:ext cx="166650" cy="175971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0D952AB-E4C1-3FA6-9FEE-C8ADFF504554}"/>
                </a:ext>
              </a:extLst>
            </p:cNvPr>
            <p:cNvSpPr/>
            <p:nvPr/>
          </p:nvSpPr>
          <p:spPr>
            <a:xfrm>
              <a:off x="7923334" y="4529952"/>
              <a:ext cx="103425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AUTOMOBILE</a:t>
              </a:r>
              <a:endParaRPr lang="en-US" sz="12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397930-2A14-59AF-168D-20F7FA757F7F}"/>
                </a:ext>
              </a:extLst>
            </p:cNvPr>
            <p:cNvSpPr/>
            <p:nvPr/>
          </p:nvSpPr>
          <p:spPr>
            <a:xfrm>
              <a:off x="7924901" y="3994191"/>
              <a:ext cx="12041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&gt;=2018-11-14</a:t>
              </a:r>
              <a:endParaRPr lang="en-US" sz="12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EA8DCF5-6FD5-B4F3-756E-9DF6A8401A8A}"/>
                </a:ext>
              </a:extLst>
            </p:cNvPr>
            <p:cNvSpPr/>
            <p:nvPr/>
          </p:nvSpPr>
          <p:spPr>
            <a:xfrm>
              <a:off x="7926470" y="3505566"/>
              <a:ext cx="103425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sum(Price)</a:t>
              </a:r>
              <a:endParaRPr lang="en-US" sz="1200" dirty="0"/>
            </a:p>
          </p:txBody>
        </p:sp>
        <p:sp>
          <p:nvSpPr>
            <p:cNvPr id="25" name="Textfeld 45">
              <a:extLst>
                <a:ext uri="{FF2B5EF4-FFF2-40B4-BE49-F238E27FC236}">
                  <a16:creationId xmlns:a16="http://schemas.microsoft.com/office/drawing/2014/main" id="{34A645B9-BB9A-E79E-D195-50AAD9D9FD53}"/>
                </a:ext>
              </a:extLst>
            </p:cNvPr>
            <p:cNvSpPr txBox="1"/>
            <p:nvPr/>
          </p:nvSpPr>
          <p:spPr>
            <a:xfrm>
              <a:off x="6953952" y="5870055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O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6" name="Gerade Verbindung 50">
              <a:extLst>
                <a:ext uri="{FF2B5EF4-FFF2-40B4-BE49-F238E27FC236}">
                  <a16:creationId xmlns:a16="http://schemas.microsoft.com/office/drawing/2014/main" id="{A955AB4D-02BC-712D-2577-908B2377B44B}"/>
                </a:ext>
              </a:extLst>
            </p:cNvPr>
            <p:cNvCxnSpPr>
              <a:stCxn id="25" idx="0"/>
            </p:cNvCxnSpPr>
            <p:nvPr/>
          </p:nvCxnSpPr>
          <p:spPr>
            <a:xfrm flipV="1">
              <a:off x="7230415" y="5695491"/>
              <a:ext cx="190054" cy="17456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feld 45">
              <a:extLst>
                <a:ext uri="{FF2B5EF4-FFF2-40B4-BE49-F238E27FC236}">
                  <a16:creationId xmlns:a16="http://schemas.microsoft.com/office/drawing/2014/main" id="{64F421BA-709E-9BAC-41BC-99600FC01BD2}"/>
                </a:ext>
              </a:extLst>
            </p:cNvPr>
            <p:cNvSpPr txBox="1"/>
            <p:nvPr/>
          </p:nvSpPr>
          <p:spPr>
            <a:xfrm>
              <a:off x="7568265" y="5871625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L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8" name="Gerade Verbindung 50">
              <a:extLst>
                <a:ext uri="{FF2B5EF4-FFF2-40B4-BE49-F238E27FC236}">
                  <a16:creationId xmlns:a16="http://schemas.microsoft.com/office/drawing/2014/main" id="{0D0E3359-D7DC-7D5A-4C92-2E0B9BD5743C}"/>
                </a:ext>
              </a:extLst>
            </p:cNvPr>
            <p:cNvCxnSpPr>
              <a:stCxn id="27" idx="0"/>
            </p:cNvCxnSpPr>
            <p:nvPr/>
          </p:nvCxnSpPr>
          <p:spPr>
            <a:xfrm flipH="1" flipV="1">
              <a:off x="7678078" y="5695655"/>
              <a:ext cx="166650" cy="17597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B151014-4D3C-3819-DDA9-3F708C551996}"/>
              </a:ext>
            </a:extLst>
          </p:cNvPr>
          <p:cNvGrpSpPr/>
          <p:nvPr/>
        </p:nvGrpSpPr>
        <p:grpSpPr>
          <a:xfrm>
            <a:off x="9329880" y="2138619"/>
            <a:ext cx="1809775" cy="3742450"/>
            <a:chOff x="6878537" y="2931733"/>
            <a:chExt cx="1809775" cy="374245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AAFE230-FDA0-4E87-2922-2F730025BB09}"/>
                </a:ext>
              </a:extLst>
            </p:cNvPr>
            <p:cNvSpPr txBox="1"/>
            <p:nvPr/>
          </p:nvSpPr>
          <p:spPr>
            <a:xfrm>
              <a:off x="6964866" y="4556177"/>
              <a:ext cx="69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DB2841-6D67-04E5-E591-FE9156A17326}"/>
                </a:ext>
              </a:extLst>
            </p:cNvPr>
            <p:cNvSpPr txBox="1"/>
            <p:nvPr/>
          </p:nvSpPr>
          <p:spPr>
            <a:xfrm>
              <a:off x="6878537" y="4048699"/>
              <a:ext cx="782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6164A0-AC9F-BCAC-14AD-2917C2ECB695}"/>
                </a:ext>
              </a:extLst>
            </p:cNvPr>
            <p:cNvSpPr txBox="1"/>
            <p:nvPr/>
          </p:nvSpPr>
          <p:spPr>
            <a:xfrm>
              <a:off x="7993956" y="5509853"/>
              <a:ext cx="69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10K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7976DD9-7EE2-71F4-0F96-2D82A290E3CC}"/>
                </a:ext>
              </a:extLst>
            </p:cNvPr>
            <p:cNvSpPr txBox="1"/>
            <p:nvPr/>
          </p:nvSpPr>
          <p:spPr>
            <a:xfrm>
              <a:off x="7552468" y="5992195"/>
              <a:ext cx="69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1G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55C8FA9-14B2-6155-1EA3-0E7B3751F411}"/>
                </a:ext>
              </a:extLst>
            </p:cNvPr>
            <p:cNvSpPr txBox="1"/>
            <p:nvPr/>
          </p:nvSpPr>
          <p:spPr>
            <a:xfrm>
              <a:off x="6891933" y="6304851"/>
              <a:ext cx="808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100M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702DEBF-7A65-4D41-0465-49435594E825}"/>
                </a:ext>
              </a:extLst>
            </p:cNvPr>
            <p:cNvSpPr txBox="1"/>
            <p:nvPr/>
          </p:nvSpPr>
          <p:spPr>
            <a:xfrm>
              <a:off x="6955058" y="2931733"/>
              <a:ext cx="1634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C(P)=2.2G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C7B814-008C-E9C7-73AF-D9B567B5E89A}"/>
              </a:ext>
            </a:extLst>
          </p:cNvPr>
          <p:cNvGrpSpPr/>
          <p:nvPr/>
        </p:nvGrpSpPr>
        <p:grpSpPr>
          <a:xfrm>
            <a:off x="7951138" y="2856850"/>
            <a:ext cx="1575738" cy="2444815"/>
            <a:chOff x="4730792" y="3451782"/>
            <a:chExt cx="1575738" cy="2444815"/>
          </a:xfrm>
        </p:grpSpPr>
        <p:sp>
          <p:nvSpPr>
            <p:cNvPr id="37" name="Textfeld 45">
              <a:extLst>
                <a:ext uri="{FF2B5EF4-FFF2-40B4-BE49-F238E27FC236}">
                  <a16:creationId xmlns:a16="http://schemas.microsoft.com/office/drawing/2014/main" id="{E7C5903C-9C5C-B7A6-EDE8-5C03A991C876}"/>
                </a:ext>
              </a:extLst>
            </p:cNvPr>
            <p:cNvSpPr txBox="1"/>
            <p:nvPr/>
          </p:nvSpPr>
          <p:spPr>
            <a:xfrm>
              <a:off x="5378101" y="3632982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b="0" dirty="0">
                  <a:latin typeface="Consolas" panose="020B0609020204030204" pitchFamily="49" charset="0"/>
                </a:rPr>
                <a:t>Γ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38" name="Gerade Verbindung 50">
              <a:extLst>
                <a:ext uri="{FF2B5EF4-FFF2-40B4-BE49-F238E27FC236}">
                  <a16:creationId xmlns:a16="http://schemas.microsoft.com/office/drawing/2014/main" id="{1B3FDEE8-04A0-FE57-91D2-0EE333DA0D95}"/>
                </a:ext>
              </a:extLst>
            </p:cNvPr>
            <p:cNvCxnSpPr>
              <a:stCxn id="37" idx="0"/>
            </p:cNvCxnSpPr>
            <p:nvPr/>
          </p:nvCxnSpPr>
          <p:spPr>
            <a:xfrm flipV="1">
              <a:off x="5654564" y="3451782"/>
              <a:ext cx="0" cy="18120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50">
              <a:extLst>
                <a:ext uri="{FF2B5EF4-FFF2-40B4-BE49-F238E27FC236}">
                  <a16:creationId xmlns:a16="http://schemas.microsoft.com/office/drawing/2014/main" id="{509EF76F-B6EC-C3FF-2B3E-1E97683A6521}"/>
                </a:ext>
              </a:extLst>
            </p:cNvPr>
            <p:cNvCxnSpPr>
              <a:stCxn id="40" idx="0"/>
              <a:endCxn id="37" idx="2"/>
            </p:cNvCxnSpPr>
            <p:nvPr/>
          </p:nvCxnSpPr>
          <p:spPr>
            <a:xfrm flipV="1">
              <a:off x="5654564" y="3940759"/>
              <a:ext cx="0" cy="19318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feld 45">
              <a:extLst>
                <a:ext uri="{FF2B5EF4-FFF2-40B4-BE49-F238E27FC236}">
                  <a16:creationId xmlns:a16="http://schemas.microsoft.com/office/drawing/2014/main" id="{B14EBC94-6F63-9D1D-6B1E-A101CD6A20C7}"/>
                </a:ext>
              </a:extLst>
            </p:cNvPr>
            <p:cNvSpPr txBox="1"/>
            <p:nvPr/>
          </p:nvSpPr>
          <p:spPr>
            <a:xfrm>
              <a:off x="5378101" y="4133944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41" name="Gerade Verbindung 50">
              <a:extLst>
                <a:ext uri="{FF2B5EF4-FFF2-40B4-BE49-F238E27FC236}">
                  <a16:creationId xmlns:a16="http://schemas.microsoft.com/office/drawing/2014/main" id="{8AF0B8FD-DD6A-60E3-0D92-D2A38A5F3F15}"/>
                </a:ext>
              </a:extLst>
            </p:cNvPr>
            <p:cNvCxnSpPr>
              <a:stCxn id="45" idx="0"/>
              <a:endCxn id="52" idx="2"/>
            </p:cNvCxnSpPr>
            <p:nvPr/>
          </p:nvCxnSpPr>
          <p:spPr>
            <a:xfrm flipV="1">
              <a:off x="5010427" y="5408240"/>
              <a:ext cx="3172" cy="18058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feld 45">
              <a:extLst>
                <a:ext uri="{FF2B5EF4-FFF2-40B4-BE49-F238E27FC236}">
                  <a16:creationId xmlns:a16="http://schemas.microsoft.com/office/drawing/2014/main" id="{28EDA485-F297-DE8D-038D-72F9006E540B}"/>
                </a:ext>
              </a:extLst>
            </p:cNvPr>
            <p:cNvSpPr txBox="1"/>
            <p:nvPr/>
          </p:nvSpPr>
          <p:spPr>
            <a:xfrm>
              <a:off x="5049733" y="4616285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43" name="Gerade Verbindung 50">
              <a:extLst>
                <a:ext uri="{FF2B5EF4-FFF2-40B4-BE49-F238E27FC236}">
                  <a16:creationId xmlns:a16="http://schemas.microsoft.com/office/drawing/2014/main" id="{C7D2B977-5797-BF6A-9AFE-A1C9C26B7DE4}"/>
                </a:ext>
              </a:extLst>
            </p:cNvPr>
            <p:cNvCxnSpPr>
              <a:stCxn id="42" idx="0"/>
            </p:cNvCxnSpPr>
            <p:nvPr/>
          </p:nvCxnSpPr>
          <p:spPr>
            <a:xfrm flipV="1">
              <a:off x="5326196" y="4441721"/>
              <a:ext cx="190054" cy="17456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50">
              <a:extLst>
                <a:ext uri="{FF2B5EF4-FFF2-40B4-BE49-F238E27FC236}">
                  <a16:creationId xmlns:a16="http://schemas.microsoft.com/office/drawing/2014/main" id="{8321045F-8000-40BE-E78C-B603ECFC8C65}"/>
                </a:ext>
              </a:extLst>
            </p:cNvPr>
            <p:cNvCxnSpPr>
              <a:stCxn id="48" idx="0"/>
            </p:cNvCxnSpPr>
            <p:nvPr/>
          </p:nvCxnSpPr>
          <p:spPr>
            <a:xfrm flipH="1" flipV="1">
              <a:off x="5791354" y="4430952"/>
              <a:ext cx="238713" cy="1931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feld 45">
              <a:extLst>
                <a:ext uri="{FF2B5EF4-FFF2-40B4-BE49-F238E27FC236}">
                  <a16:creationId xmlns:a16="http://schemas.microsoft.com/office/drawing/2014/main" id="{75C48B2C-9461-3219-2E00-CD6DAEBFAEF4}"/>
                </a:ext>
              </a:extLst>
            </p:cNvPr>
            <p:cNvSpPr txBox="1"/>
            <p:nvPr/>
          </p:nvSpPr>
          <p:spPr>
            <a:xfrm>
              <a:off x="4730792" y="5588820"/>
              <a:ext cx="559269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O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D5B4B300-C37E-D2D6-6021-0D77A96DFE4A}"/>
                </a:ext>
              </a:extLst>
            </p:cNvPr>
            <p:cNvSpPr txBox="1"/>
            <p:nvPr/>
          </p:nvSpPr>
          <p:spPr>
            <a:xfrm>
              <a:off x="5345106" y="5109622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L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7" name="Gerade Verbindung 50">
              <a:extLst>
                <a:ext uri="{FF2B5EF4-FFF2-40B4-BE49-F238E27FC236}">
                  <a16:creationId xmlns:a16="http://schemas.microsoft.com/office/drawing/2014/main" id="{FE0957F7-6AE6-7A28-DAF9-B0C2D62E3728}"/>
                </a:ext>
              </a:extLst>
            </p:cNvPr>
            <p:cNvCxnSpPr>
              <a:stCxn id="46" idx="0"/>
            </p:cNvCxnSpPr>
            <p:nvPr/>
          </p:nvCxnSpPr>
          <p:spPr>
            <a:xfrm flipH="1" flipV="1">
              <a:off x="5454919" y="4933652"/>
              <a:ext cx="166650" cy="17597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feld 45">
              <a:extLst>
                <a:ext uri="{FF2B5EF4-FFF2-40B4-BE49-F238E27FC236}">
                  <a16:creationId xmlns:a16="http://schemas.microsoft.com/office/drawing/2014/main" id="{1FC8FA83-FA50-5D93-98BF-B86FDC922D10}"/>
                </a:ext>
              </a:extLst>
            </p:cNvPr>
            <p:cNvSpPr txBox="1"/>
            <p:nvPr/>
          </p:nvSpPr>
          <p:spPr>
            <a:xfrm>
              <a:off x="5753604" y="4624140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49" name="Textfeld 45">
              <a:extLst>
                <a:ext uri="{FF2B5EF4-FFF2-40B4-BE49-F238E27FC236}">
                  <a16:creationId xmlns:a16="http://schemas.microsoft.com/office/drawing/2014/main" id="{BAA765F6-185A-FCAB-4295-BAB190997F24}"/>
                </a:ext>
              </a:extLst>
            </p:cNvPr>
            <p:cNvSpPr txBox="1"/>
            <p:nvPr/>
          </p:nvSpPr>
          <p:spPr>
            <a:xfrm>
              <a:off x="5748888" y="5108051"/>
              <a:ext cx="557641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C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50" name="Gerade Verbindung 50">
              <a:extLst>
                <a:ext uri="{FF2B5EF4-FFF2-40B4-BE49-F238E27FC236}">
                  <a16:creationId xmlns:a16="http://schemas.microsoft.com/office/drawing/2014/main" id="{D73B49A9-984E-E967-5C3E-00A3DD3BD6B3}"/>
                </a:ext>
              </a:extLst>
            </p:cNvPr>
            <p:cNvCxnSpPr>
              <a:stCxn id="49" idx="0"/>
              <a:endCxn id="48" idx="2"/>
            </p:cNvCxnSpPr>
            <p:nvPr/>
          </p:nvCxnSpPr>
          <p:spPr>
            <a:xfrm flipV="1">
              <a:off x="6027709" y="4931917"/>
              <a:ext cx="2358" cy="17613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>
              <a:extLst>
                <a:ext uri="{FF2B5EF4-FFF2-40B4-BE49-F238E27FC236}">
                  <a16:creationId xmlns:a16="http://schemas.microsoft.com/office/drawing/2014/main" id="{B04704E8-4400-98D4-AEF0-66405205CF3B}"/>
                </a:ext>
              </a:extLst>
            </p:cNvPr>
            <p:cNvCxnSpPr>
              <a:stCxn id="52" idx="0"/>
            </p:cNvCxnSpPr>
            <p:nvPr/>
          </p:nvCxnSpPr>
          <p:spPr>
            <a:xfrm flipV="1">
              <a:off x="5013599" y="4931917"/>
              <a:ext cx="164857" cy="168546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feld 45">
              <a:extLst>
                <a:ext uri="{FF2B5EF4-FFF2-40B4-BE49-F238E27FC236}">
                  <a16:creationId xmlns:a16="http://schemas.microsoft.com/office/drawing/2014/main" id="{6E25A656-78FF-1110-2B86-00B22D4D653C}"/>
                </a:ext>
              </a:extLst>
            </p:cNvPr>
            <p:cNvSpPr txBox="1"/>
            <p:nvPr/>
          </p:nvSpPr>
          <p:spPr>
            <a:xfrm>
              <a:off x="4737136" y="5100463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EB58F8D-CA44-EEDA-7676-0839FB4450A5}"/>
              </a:ext>
            </a:extLst>
          </p:cNvPr>
          <p:cNvSpPr txBox="1"/>
          <p:nvPr/>
        </p:nvSpPr>
        <p:spPr>
          <a:xfrm>
            <a:off x="8065370" y="2214064"/>
            <a:ext cx="1634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C(P)=1.32M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7DD934D-8F9B-06D9-C300-2A50C7F5F178}"/>
              </a:ext>
            </a:extLst>
          </p:cNvPr>
          <p:cNvGrpSpPr/>
          <p:nvPr/>
        </p:nvGrpSpPr>
        <p:grpSpPr>
          <a:xfrm>
            <a:off x="6510413" y="2858421"/>
            <a:ext cx="1581415" cy="2446384"/>
            <a:chOff x="3733123" y="3453351"/>
            <a:chExt cx="1581415" cy="2446384"/>
          </a:xfrm>
        </p:grpSpPr>
        <p:sp>
          <p:nvSpPr>
            <p:cNvPr id="55" name="Textfeld 45">
              <a:extLst>
                <a:ext uri="{FF2B5EF4-FFF2-40B4-BE49-F238E27FC236}">
                  <a16:creationId xmlns:a16="http://schemas.microsoft.com/office/drawing/2014/main" id="{A047F3D8-488C-8110-11EB-B49366DD35BC}"/>
                </a:ext>
              </a:extLst>
            </p:cNvPr>
            <p:cNvSpPr txBox="1"/>
            <p:nvPr/>
          </p:nvSpPr>
          <p:spPr>
            <a:xfrm>
              <a:off x="4380432" y="3634551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b="0" dirty="0">
                  <a:latin typeface="Consolas" panose="020B0609020204030204" pitchFamily="49" charset="0"/>
                </a:rPr>
                <a:t>Γ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56" name="Gerade Verbindung 50">
              <a:extLst>
                <a:ext uri="{FF2B5EF4-FFF2-40B4-BE49-F238E27FC236}">
                  <a16:creationId xmlns:a16="http://schemas.microsoft.com/office/drawing/2014/main" id="{62B0749D-865D-BE93-3FAE-35FE53BD549C}"/>
                </a:ext>
              </a:extLst>
            </p:cNvPr>
            <p:cNvCxnSpPr>
              <a:stCxn id="55" idx="0"/>
            </p:cNvCxnSpPr>
            <p:nvPr/>
          </p:nvCxnSpPr>
          <p:spPr>
            <a:xfrm flipV="1">
              <a:off x="4656895" y="3453351"/>
              <a:ext cx="0" cy="18120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0">
              <a:extLst>
                <a:ext uri="{FF2B5EF4-FFF2-40B4-BE49-F238E27FC236}">
                  <a16:creationId xmlns:a16="http://schemas.microsoft.com/office/drawing/2014/main" id="{805477A8-51F2-4491-F2D5-62DB7F9DBAD2}"/>
                </a:ext>
              </a:extLst>
            </p:cNvPr>
            <p:cNvCxnSpPr>
              <a:stCxn id="58" idx="0"/>
              <a:endCxn id="55" idx="2"/>
            </p:cNvCxnSpPr>
            <p:nvPr/>
          </p:nvCxnSpPr>
          <p:spPr>
            <a:xfrm flipV="1">
              <a:off x="4656895" y="3942328"/>
              <a:ext cx="0" cy="19318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feld 45">
              <a:extLst>
                <a:ext uri="{FF2B5EF4-FFF2-40B4-BE49-F238E27FC236}">
                  <a16:creationId xmlns:a16="http://schemas.microsoft.com/office/drawing/2014/main" id="{F10C5DF9-3B39-ACCF-2EDD-34ED0D2555E2}"/>
                </a:ext>
              </a:extLst>
            </p:cNvPr>
            <p:cNvSpPr txBox="1"/>
            <p:nvPr/>
          </p:nvSpPr>
          <p:spPr>
            <a:xfrm>
              <a:off x="4380432" y="4135513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59" name="Textfeld 45">
              <a:extLst>
                <a:ext uri="{FF2B5EF4-FFF2-40B4-BE49-F238E27FC236}">
                  <a16:creationId xmlns:a16="http://schemas.microsoft.com/office/drawing/2014/main" id="{522DE8D9-2852-DE53-C1D3-AD9D8D8A0AC9}"/>
                </a:ext>
              </a:extLst>
            </p:cNvPr>
            <p:cNvSpPr txBox="1"/>
            <p:nvPr/>
          </p:nvSpPr>
          <p:spPr>
            <a:xfrm>
              <a:off x="4052064" y="4617854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0" name="Gerade Verbindung 50">
              <a:extLst>
                <a:ext uri="{FF2B5EF4-FFF2-40B4-BE49-F238E27FC236}">
                  <a16:creationId xmlns:a16="http://schemas.microsoft.com/office/drawing/2014/main" id="{83E07BBB-9D14-3CDB-75DD-2253E266B1C1}"/>
                </a:ext>
              </a:extLst>
            </p:cNvPr>
            <p:cNvCxnSpPr>
              <a:stCxn id="59" idx="0"/>
            </p:cNvCxnSpPr>
            <p:nvPr/>
          </p:nvCxnSpPr>
          <p:spPr>
            <a:xfrm flipV="1">
              <a:off x="4328527" y="4443290"/>
              <a:ext cx="190054" cy="17456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50">
              <a:extLst>
                <a:ext uri="{FF2B5EF4-FFF2-40B4-BE49-F238E27FC236}">
                  <a16:creationId xmlns:a16="http://schemas.microsoft.com/office/drawing/2014/main" id="{6FBCF2F4-363B-F7C6-EA70-DA6FEC0151D9}"/>
                </a:ext>
              </a:extLst>
            </p:cNvPr>
            <p:cNvCxnSpPr/>
            <p:nvPr/>
          </p:nvCxnSpPr>
          <p:spPr>
            <a:xfrm flipH="1" flipV="1">
              <a:off x="4793685" y="4432521"/>
              <a:ext cx="238713" cy="1931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 Verbindung 50">
              <a:extLst>
                <a:ext uri="{FF2B5EF4-FFF2-40B4-BE49-F238E27FC236}">
                  <a16:creationId xmlns:a16="http://schemas.microsoft.com/office/drawing/2014/main" id="{943D5AE3-573A-9FA1-4A83-D898254D1048}"/>
                </a:ext>
              </a:extLst>
            </p:cNvPr>
            <p:cNvCxnSpPr/>
            <p:nvPr/>
          </p:nvCxnSpPr>
          <p:spPr>
            <a:xfrm flipH="1" flipV="1">
              <a:off x="4457250" y="4935221"/>
              <a:ext cx="166650" cy="17597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 Verbindung 50">
              <a:extLst>
                <a:ext uri="{FF2B5EF4-FFF2-40B4-BE49-F238E27FC236}">
                  <a16:creationId xmlns:a16="http://schemas.microsoft.com/office/drawing/2014/main" id="{9EBEEEC4-DB90-03CD-43A5-FA3BDF678CD4}"/>
                </a:ext>
              </a:extLst>
            </p:cNvPr>
            <p:cNvCxnSpPr/>
            <p:nvPr/>
          </p:nvCxnSpPr>
          <p:spPr>
            <a:xfrm flipV="1">
              <a:off x="4015930" y="4933486"/>
              <a:ext cx="164857" cy="168546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feld 45">
              <a:extLst>
                <a:ext uri="{FF2B5EF4-FFF2-40B4-BE49-F238E27FC236}">
                  <a16:creationId xmlns:a16="http://schemas.microsoft.com/office/drawing/2014/main" id="{61B285D5-31B4-00B7-BA3C-D56BC5F0ED95}"/>
                </a:ext>
              </a:extLst>
            </p:cNvPr>
            <p:cNvSpPr txBox="1"/>
            <p:nvPr/>
          </p:nvSpPr>
          <p:spPr>
            <a:xfrm>
              <a:off x="4761612" y="4631594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L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5" name="Gerade Verbindung 50">
              <a:extLst>
                <a:ext uri="{FF2B5EF4-FFF2-40B4-BE49-F238E27FC236}">
                  <a16:creationId xmlns:a16="http://schemas.microsoft.com/office/drawing/2014/main" id="{586D9527-940B-1B6B-0207-CF0AE8DE5A8F}"/>
                </a:ext>
              </a:extLst>
            </p:cNvPr>
            <p:cNvCxnSpPr>
              <a:stCxn id="66" idx="0"/>
              <a:endCxn id="67" idx="2"/>
            </p:cNvCxnSpPr>
            <p:nvPr/>
          </p:nvCxnSpPr>
          <p:spPr>
            <a:xfrm flipV="1">
              <a:off x="4012758" y="5409809"/>
              <a:ext cx="3172" cy="18058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feld 45">
              <a:extLst>
                <a:ext uri="{FF2B5EF4-FFF2-40B4-BE49-F238E27FC236}">
                  <a16:creationId xmlns:a16="http://schemas.microsoft.com/office/drawing/2014/main" id="{60A8FA0C-1A0F-A099-4DA3-49215EA8824F}"/>
                </a:ext>
              </a:extLst>
            </p:cNvPr>
            <p:cNvSpPr txBox="1"/>
            <p:nvPr/>
          </p:nvSpPr>
          <p:spPr>
            <a:xfrm>
              <a:off x="3733123" y="5590389"/>
              <a:ext cx="559269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O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67" name="Textfeld 45">
              <a:extLst>
                <a:ext uri="{FF2B5EF4-FFF2-40B4-BE49-F238E27FC236}">
                  <a16:creationId xmlns:a16="http://schemas.microsoft.com/office/drawing/2014/main" id="{5B246C28-C624-1E5B-1EB8-A70BCA784E00}"/>
                </a:ext>
              </a:extLst>
            </p:cNvPr>
            <p:cNvSpPr txBox="1"/>
            <p:nvPr/>
          </p:nvSpPr>
          <p:spPr>
            <a:xfrm>
              <a:off x="3739467" y="5102032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68" name="Gerade Verbindung 50">
              <a:extLst>
                <a:ext uri="{FF2B5EF4-FFF2-40B4-BE49-F238E27FC236}">
                  <a16:creationId xmlns:a16="http://schemas.microsoft.com/office/drawing/2014/main" id="{19B6E072-7714-3177-F59B-FCE19ADE04AA}"/>
                </a:ext>
              </a:extLst>
            </p:cNvPr>
            <p:cNvCxnSpPr>
              <a:stCxn id="69" idx="0"/>
              <a:endCxn id="70" idx="2"/>
            </p:cNvCxnSpPr>
            <p:nvPr/>
          </p:nvCxnSpPr>
          <p:spPr>
            <a:xfrm flipV="1">
              <a:off x="4598793" y="5411378"/>
              <a:ext cx="3172" cy="18058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feld 45">
              <a:extLst>
                <a:ext uri="{FF2B5EF4-FFF2-40B4-BE49-F238E27FC236}">
                  <a16:creationId xmlns:a16="http://schemas.microsoft.com/office/drawing/2014/main" id="{377830D2-34B4-71E8-A165-5419EFD598FB}"/>
                </a:ext>
              </a:extLst>
            </p:cNvPr>
            <p:cNvSpPr txBox="1"/>
            <p:nvPr/>
          </p:nvSpPr>
          <p:spPr>
            <a:xfrm>
              <a:off x="4319158" y="5591958"/>
              <a:ext cx="559269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C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0" name="Textfeld 45">
              <a:extLst>
                <a:ext uri="{FF2B5EF4-FFF2-40B4-BE49-F238E27FC236}">
                  <a16:creationId xmlns:a16="http://schemas.microsoft.com/office/drawing/2014/main" id="{3F192D4F-5B37-DA25-E903-37A13B0DE502}"/>
                </a:ext>
              </a:extLst>
            </p:cNvPr>
            <p:cNvSpPr txBox="1"/>
            <p:nvPr/>
          </p:nvSpPr>
          <p:spPr>
            <a:xfrm>
              <a:off x="4325502" y="5103601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70CE050E-0361-DBB0-8330-419AD06C82F1}"/>
              </a:ext>
            </a:extLst>
          </p:cNvPr>
          <p:cNvSpPr txBox="1"/>
          <p:nvPr/>
        </p:nvSpPr>
        <p:spPr>
          <a:xfrm>
            <a:off x="6615213" y="2396506"/>
            <a:ext cx="1634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C(P)=0.34M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4ACA52-ACCD-6DE0-938A-0AB6A1E53936}"/>
              </a:ext>
            </a:extLst>
          </p:cNvPr>
          <p:cNvSpPr txBox="1"/>
          <p:nvPr/>
        </p:nvSpPr>
        <p:spPr>
          <a:xfrm>
            <a:off x="2580485" y="2868249"/>
            <a:ext cx="1395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Physical Query Plan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416930F-2926-4CD2-8A78-F8A802FFF027}"/>
              </a:ext>
            </a:extLst>
          </p:cNvPr>
          <p:cNvSpPr txBox="1"/>
          <p:nvPr/>
        </p:nvSpPr>
        <p:spPr>
          <a:xfrm>
            <a:off x="4828807" y="5409127"/>
            <a:ext cx="324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#3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Automatic Optimization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327BC87-FDAB-C2E5-0EF4-4E936D1E8C1F}"/>
              </a:ext>
            </a:extLst>
          </p:cNvPr>
          <p:cNvGrpSpPr/>
          <p:nvPr/>
        </p:nvGrpSpPr>
        <p:grpSpPr>
          <a:xfrm>
            <a:off x="2482144" y="2950189"/>
            <a:ext cx="2775117" cy="2899456"/>
            <a:chOff x="485600" y="3714980"/>
            <a:chExt cx="2775117" cy="2899456"/>
          </a:xfrm>
        </p:grpSpPr>
        <p:cxnSp>
          <p:nvCxnSpPr>
            <p:cNvPr id="75" name="Gerade Verbindung 50">
              <a:extLst>
                <a:ext uri="{FF2B5EF4-FFF2-40B4-BE49-F238E27FC236}">
                  <a16:creationId xmlns:a16="http://schemas.microsoft.com/office/drawing/2014/main" id="{18683C52-0519-BD68-6FB4-4CE208CD6DF9}"/>
                </a:ext>
              </a:extLst>
            </p:cNvPr>
            <p:cNvCxnSpPr>
              <a:stCxn id="76" idx="0"/>
            </p:cNvCxnSpPr>
            <p:nvPr/>
          </p:nvCxnSpPr>
          <p:spPr>
            <a:xfrm flipV="1">
              <a:off x="2280544" y="3714980"/>
              <a:ext cx="0" cy="18610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feld 45">
              <a:extLst>
                <a:ext uri="{FF2B5EF4-FFF2-40B4-BE49-F238E27FC236}">
                  <a16:creationId xmlns:a16="http://schemas.microsoft.com/office/drawing/2014/main" id="{0E0E0243-13CE-E5FD-937B-20970F9A3E16}"/>
                </a:ext>
              </a:extLst>
            </p:cNvPr>
            <p:cNvSpPr txBox="1"/>
            <p:nvPr/>
          </p:nvSpPr>
          <p:spPr>
            <a:xfrm>
              <a:off x="1638777" y="3901088"/>
              <a:ext cx="1283533" cy="55399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  <a:t>Hash</a:t>
              </a:r>
              <a:b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</a:br>
              <a: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  <a:t>GrpJoin</a:t>
              </a:r>
              <a:endParaRPr lang="de-DE" b="1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7" name="Textfeld 45">
              <a:extLst>
                <a:ext uri="{FF2B5EF4-FFF2-40B4-BE49-F238E27FC236}">
                  <a16:creationId xmlns:a16="http://schemas.microsoft.com/office/drawing/2014/main" id="{761D27FF-D558-CDF4-6CE2-3092AB3CE84A}"/>
                </a:ext>
              </a:extLst>
            </p:cNvPr>
            <p:cNvSpPr txBox="1"/>
            <p:nvPr/>
          </p:nvSpPr>
          <p:spPr>
            <a:xfrm>
              <a:off x="1298945" y="4732447"/>
              <a:ext cx="96202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  <a:t>Hash</a:t>
              </a:r>
              <a:b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</a:br>
              <a: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  <a:t>Join</a:t>
              </a:r>
              <a:endParaRPr lang="de-DE" b="1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78" name="Gerade Verbindung 50">
              <a:extLst>
                <a:ext uri="{FF2B5EF4-FFF2-40B4-BE49-F238E27FC236}">
                  <a16:creationId xmlns:a16="http://schemas.microsoft.com/office/drawing/2014/main" id="{84D93E48-5914-C7E1-A77F-F013716A3A1D}"/>
                </a:ext>
              </a:extLst>
            </p:cNvPr>
            <p:cNvCxnSpPr>
              <a:stCxn id="77" idx="0"/>
            </p:cNvCxnSpPr>
            <p:nvPr/>
          </p:nvCxnSpPr>
          <p:spPr>
            <a:xfrm flipV="1">
              <a:off x="1779958" y="4548555"/>
              <a:ext cx="213813" cy="183892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50">
              <a:extLst>
                <a:ext uri="{FF2B5EF4-FFF2-40B4-BE49-F238E27FC236}">
                  <a16:creationId xmlns:a16="http://schemas.microsoft.com/office/drawing/2014/main" id="{A3ECB030-2CE8-DE02-DCCB-7FF159168048}"/>
                </a:ext>
              </a:extLst>
            </p:cNvPr>
            <p:cNvCxnSpPr/>
            <p:nvPr/>
          </p:nvCxnSpPr>
          <p:spPr>
            <a:xfrm flipH="1" flipV="1">
              <a:off x="2636524" y="4547213"/>
              <a:ext cx="238713" cy="1931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50">
              <a:extLst>
                <a:ext uri="{FF2B5EF4-FFF2-40B4-BE49-F238E27FC236}">
                  <a16:creationId xmlns:a16="http://schemas.microsoft.com/office/drawing/2014/main" id="{58D10CB0-99E8-A3CC-3204-D3B6B987B569}"/>
                </a:ext>
              </a:extLst>
            </p:cNvPr>
            <p:cNvCxnSpPr/>
            <p:nvPr/>
          </p:nvCxnSpPr>
          <p:spPr>
            <a:xfrm flipH="1" flipV="1">
              <a:off x="2083270" y="5342146"/>
              <a:ext cx="166650" cy="17597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50">
              <a:extLst>
                <a:ext uri="{FF2B5EF4-FFF2-40B4-BE49-F238E27FC236}">
                  <a16:creationId xmlns:a16="http://schemas.microsoft.com/office/drawing/2014/main" id="{207E35D8-CB9E-5C9A-F303-9A8308DF985D}"/>
                </a:ext>
              </a:extLst>
            </p:cNvPr>
            <p:cNvCxnSpPr/>
            <p:nvPr/>
          </p:nvCxnSpPr>
          <p:spPr>
            <a:xfrm flipV="1">
              <a:off x="1283732" y="5340411"/>
              <a:ext cx="164857" cy="168546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feld 45">
              <a:extLst>
                <a:ext uri="{FF2B5EF4-FFF2-40B4-BE49-F238E27FC236}">
                  <a16:creationId xmlns:a16="http://schemas.microsoft.com/office/drawing/2014/main" id="{9370BAEF-DED2-0FBD-3A61-2356A8CC0C70}"/>
                </a:ext>
              </a:extLst>
            </p:cNvPr>
            <p:cNvSpPr txBox="1"/>
            <p:nvPr/>
          </p:nvSpPr>
          <p:spPr>
            <a:xfrm>
              <a:off x="2447864" y="4755165"/>
              <a:ext cx="812853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TScan</a:t>
              </a:r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 L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83" name="Textfeld 45">
              <a:extLst>
                <a:ext uri="{FF2B5EF4-FFF2-40B4-BE49-F238E27FC236}">
                  <a16:creationId xmlns:a16="http://schemas.microsoft.com/office/drawing/2014/main" id="{291C5360-DCBE-A40F-3DE6-6FF538A15179}"/>
                </a:ext>
              </a:extLst>
            </p:cNvPr>
            <p:cNvSpPr txBox="1"/>
            <p:nvPr/>
          </p:nvSpPr>
          <p:spPr>
            <a:xfrm>
              <a:off x="677206" y="5535399"/>
              <a:ext cx="1194076" cy="584775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IXScan</a:t>
              </a:r>
              <a:b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</a:br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O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84" name="Gerade Verbindung 50">
              <a:extLst>
                <a:ext uri="{FF2B5EF4-FFF2-40B4-BE49-F238E27FC236}">
                  <a16:creationId xmlns:a16="http://schemas.microsoft.com/office/drawing/2014/main" id="{A1E38474-A8BF-09E8-1A20-3B19600AE57C}"/>
                </a:ext>
              </a:extLst>
            </p:cNvPr>
            <p:cNvCxnSpPr>
              <a:stCxn id="85" idx="0"/>
              <a:endCxn id="86" idx="2"/>
            </p:cNvCxnSpPr>
            <p:nvPr/>
          </p:nvCxnSpPr>
          <p:spPr>
            <a:xfrm flipH="1" flipV="1">
              <a:off x="2227985" y="5818303"/>
              <a:ext cx="1492" cy="18058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feld 45">
              <a:extLst>
                <a:ext uri="{FF2B5EF4-FFF2-40B4-BE49-F238E27FC236}">
                  <a16:creationId xmlns:a16="http://schemas.microsoft.com/office/drawing/2014/main" id="{7AC10616-BE1F-95F5-B181-D1BEA8777121}"/>
                </a:ext>
              </a:extLst>
            </p:cNvPr>
            <p:cNvSpPr txBox="1"/>
            <p:nvPr/>
          </p:nvSpPr>
          <p:spPr>
            <a:xfrm>
              <a:off x="1739244" y="5998883"/>
              <a:ext cx="980466" cy="615553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TScan</a:t>
              </a:r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 C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86" name="Textfeld 45">
              <a:extLst>
                <a:ext uri="{FF2B5EF4-FFF2-40B4-BE49-F238E27FC236}">
                  <a16:creationId xmlns:a16="http://schemas.microsoft.com/office/drawing/2014/main" id="{32B7D97D-CCF3-87D2-CB40-5A889A7840B2}"/>
                </a:ext>
              </a:extLst>
            </p:cNvPr>
            <p:cNvSpPr txBox="1"/>
            <p:nvPr/>
          </p:nvSpPr>
          <p:spPr>
            <a:xfrm>
              <a:off x="1951522" y="5510526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sp>
          <p:nvSpPr>
            <p:cNvPr id="87" name="Isosceles Triangle 86">
              <a:extLst>
                <a:ext uri="{FF2B5EF4-FFF2-40B4-BE49-F238E27FC236}">
                  <a16:creationId xmlns:a16="http://schemas.microsoft.com/office/drawing/2014/main" id="{8C1D65CC-0574-FFAA-F9DB-F2344149DA2D}"/>
                </a:ext>
              </a:extLst>
            </p:cNvPr>
            <p:cNvSpPr/>
            <p:nvPr/>
          </p:nvSpPr>
          <p:spPr>
            <a:xfrm>
              <a:off x="485600" y="5909330"/>
              <a:ext cx="1005526" cy="529177"/>
            </a:xfrm>
            <a:prstGeom prst="triangle">
              <a:avLst/>
            </a:prstGeom>
            <a:solidFill>
              <a:srgbClr val="788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/>
                <a:t>Date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7BF6BF83-D629-F5FF-1DB1-5C095002F653}"/>
              </a:ext>
            </a:extLst>
          </p:cNvPr>
          <p:cNvSpPr txBox="1"/>
          <p:nvPr/>
        </p:nvSpPr>
        <p:spPr>
          <a:xfrm>
            <a:off x="1046037" y="3696846"/>
            <a:ext cx="1894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#4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Data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Independence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FC53A5D-B24A-61E1-8472-4911103E26B4}"/>
              </a:ext>
            </a:extLst>
          </p:cNvPr>
          <p:cNvSpPr/>
          <p:nvPr/>
        </p:nvSpPr>
        <p:spPr>
          <a:xfrm>
            <a:off x="1146862" y="1785920"/>
            <a:ext cx="1580871" cy="23071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A243EC5-CAE6-26B1-025E-0A8C548D59A4}"/>
              </a:ext>
            </a:extLst>
          </p:cNvPr>
          <p:cNvSpPr/>
          <p:nvPr/>
        </p:nvSpPr>
        <p:spPr>
          <a:xfrm>
            <a:off x="461062" y="2519345"/>
            <a:ext cx="1746469" cy="22726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88A8DD9-EE6F-ADCE-DC34-782157CF4DB0}"/>
              </a:ext>
            </a:extLst>
          </p:cNvPr>
          <p:cNvCxnSpPr/>
          <p:nvPr/>
        </p:nvCxnSpPr>
        <p:spPr>
          <a:xfrm flipH="1">
            <a:off x="5407689" y="3479587"/>
            <a:ext cx="1236089" cy="99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01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3" grpId="0"/>
      <p:bldP spid="71" grpId="0"/>
      <p:bldP spid="72" grpId="0"/>
      <p:bldP spid="73" grpId="0"/>
      <p:bldP spid="88" grpId="0"/>
      <p:bldP spid="89" grpId="0" animBg="1"/>
      <p:bldP spid="9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870373-E44E-DCB2-C97B-65AB5B7B1D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History of PostgreSQL</a:t>
            </a:r>
            <a:r>
              <a:rPr lang="en-US" b="0" dirty="0"/>
              <a:t> (used in examples/exercises)</a:t>
            </a:r>
          </a:p>
          <a:p>
            <a:pPr lvl="1"/>
            <a:r>
              <a:rPr lang="en-US" dirty="0"/>
              <a:t>Postgres is the successor project of commercialized Ingres</a:t>
            </a:r>
          </a:p>
          <a:p>
            <a:pPr lvl="1"/>
            <a:r>
              <a:rPr lang="en-US" dirty="0"/>
              <a:t>Focus on abstract data types, commercialized as </a:t>
            </a:r>
            <a:r>
              <a:rPr lang="en-US" dirty="0" err="1"/>
              <a:t>Illustra</a:t>
            </a:r>
            <a:endParaRPr lang="en-US" dirty="0"/>
          </a:p>
          <a:p>
            <a:pPr lvl="1"/>
            <a:r>
              <a:rPr lang="en-US" dirty="0"/>
              <a:t>Prototype w/ SQL open sourced as </a:t>
            </a:r>
            <a:r>
              <a:rPr lang="en-US" b="1" dirty="0">
                <a:solidFill>
                  <a:srgbClr val="7889FB"/>
                </a:solidFill>
              </a:rPr>
              <a:t>Postgres95 </a:t>
            </a:r>
            <a:r>
              <a:rPr lang="en-AT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b="1" dirty="0">
                <a:solidFill>
                  <a:srgbClr val="7889FB"/>
                </a:solidFill>
              </a:rPr>
              <a:t> PostgreSQL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Heavily used as </a:t>
            </a:r>
            <a:r>
              <a:rPr lang="en-US" b="1" dirty="0">
                <a:solidFill>
                  <a:srgbClr val="7889FB"/>
                </a:solidFill>
              </a:rPr>
              <a:t>basis for research projects / startups</a:t>
            </a:r>
            <a:r>
              <a:rPr lang="en-US" dirty="0"/>
              <a:t> 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Recommended Reading</a:t>
            </a:r>
          </a:p>
          <a:p>
            <a:pPr lvl="1"/>
            <a:r>
              <a:rPr lang="en-US" dirty="0"/>
              <a:t>Michael Stonebraker: The land sharks are on the squawk box. </a:t>
            </a:r>
            <a:br>
              <a:rPr lang="en-US" dirty="0"/>
            </a:br>
            <a:r>
              <a:rPr lang="en-US" dirty="0"/>
              <a:t>Commun. ACM 59(2): 74-83 (2016), Turing Award Lecture, </a:t>
            </a:r>
            <a:r>
              <a:rPr lang="en-US" dirty="0">
                <a:hlinkClick r:id="rId2"/>
              </a:rPr>
              <a:t>https://dl.acm.org/citation.cfm?doid=2886013.2869958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Video: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http://www.youtube.com/watch?v=sEPTZVGk3WY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Slides: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http://vldb.org/2015/wp-content/uploads/2015/09/stonebraker.pdf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D6FBD-2322-9EF6-A699-5CF6C04B9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Excursus: PostgreSQL</a:t>
            </a:r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611101-3F28-8EB6-EE2B-5A1E8E322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4238" y="3310369"/>
            <a:ext cx="2588941" cy="170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7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3B4069-FA24-097D-2113-21925B7622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Enterprise DBMS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Heavy investment in research and development </a:t>
            </a:r>
            <a:r>
              <a:rPr lang="en-AT" dirty="0">
                <a:sym typeface="Wingdings" panose="05000000000000000000" pitchFamily="2" charset="2"/>
              </a:rPr>
              <a:t></a:t>
            </a:r>
            <a:r>
              <a:rPr lang="en-US" dirty="0">
                <a:sym typeface="Wingdings" panose="05000000000000000000" pitchFamily="2" charset="2"/>
              </a:rPr>
              <a:t> adoption</a:t>
            </a:r>
            <a:endParaRPr lang="en-US" dirty="0"/>
          </a:p>
          <a:p>
            <a:pPr lvl="1"/>
            <a:r>
              <a:rPr lang="en-US" dirty="0"/>
              <a:t>Oracle, IBM DB2, Informix, Sybase, </a:t>
            </a:r>
            <a:r>
              <a:rPr lang="en-US" dirty="0">
                <a:sym typeface="Wingdings" panose="05000000000000000000" pitchFamily="2" charset="2"/>
              </a:rPr>
              <a:t>MS SQL, PostgreSQL, MySQL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Other technologies: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OODBMS, Multimedia, Spatiotemporal, Web, XML</a:t>
            </a:r>
          </a:p>
          <a:p>
            <a:pPr lvl="2"/>
            <a:endParaRPr lang="en-US" sz="1000" dirty="0"/>
          </a:p>
          <a:p>
            <a:r>
              <a:rPr lang="en-US" dirty="0"/>
              <a:t>Information/Data Warehousing (DWH)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Workload separation into OLTP and OLAP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Classical DWH architecture:</a:t>
            </a:r>
            <a:r>
              <a:rPr lang="en-US" dirty="0"/>
              <a:t> operational, </a:t>
            </a:r>
            <a:br>
              <a:rPr lang="en-US" dirty="0"/>
            </a:br>
            <a:r>
              <a:rPr lang="en-US" dirty="0"/>
              <a:t>staging, DWH, data marts + mining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ETL Process</a:t>
            </a:r>
            <a:r>
              <a:rPr lang="en-US" dirty="0"/>
              <a:t> (Extract, Transform, Load)</a:t>
            </a:r>
          </a:p>
          <a:p>
            <a:pPr lvl="2"/>
            <a:endParaRPr lang="en-US" sz="1000" dirty="0"/>
          </a:p>
          <a:p>
            <a:r>
              <a:rPr lang="en-US" dirty="0"/>
              <a:t>Different Personas</a:t>
            </a:r>
          </a:p>
          <a:p>
            <a:pPr lvl="1"/>
            <a:r>
              <a:rPr lang="en-US" dirty="0"/>
              <a:t>Domain Experts (e.g., BI Tools, SAP R/3)</a:t>
            </a:r>
          </a:p>
          <a:p>
            <a:pPr lvl="1"/>
            <a:r>
              <a:rPr lang="en-US" dirty="0"/>
              <a:t>DB Application Developers (e.g., ABAP)</a:t>
            </a:r>
          </a:p>
          <a:p>
            <a:pPr lvl="1"/>
            <a:r>
              <a:rPr lang="en-US" dirty="0"/>
              <a:t>DB Developers and DB Admins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36BE9-5C65-4184-EE2B-A2059A0FB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1980/90/2000s</a:t>
            </a:r>
            <a:endParaRPr lang="en-D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880230-30E9-0D1C-617C-1B3962C42AB0}"/>
              </a:ext>
            </a:extLst>
          </p:cNvPr>
          <p:cNvGrpSpPr/>
          <p:nvPr/>
        </p:nvGrpSpPr>
        <p:grpSpPr>
          <a:xfrm>
            <a:off x="7451148" y="2703455"/>
            <a:ext cx="2686050" cy="1562100"/>
            <a:chOff x="6200775" y="3343275"/>
            <a:chExt cx="2686050" cy="1562100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170D1D07-1ADB-C280-2C17-936CF803522B}"/>
                </a:ext>
              </a:extLst>
            </p:cNvPr>
            <p:cNvSpPr/>
            <p:nvPr/>
          </p:nvSpPr>
          <p:spPr>
            <a:xfrm>
              <a:off x="6200775" y="3343275"/>
              <a:ext cx="2686050" cy="1562100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756D967E-BFB4-B140-56AD-63D8F4BDE4FC}"/>
                </a:ext>
              </a:extLst>
            </p:cNvPr>
            <p:cNvSpPr/>
            <p:nvPr/>
          </p:nvSpPr>
          <p:spPr>
            <a:xfrm>
              <a:off x="7038975" y="3343275"/>
              <a:ext cx="1000125" cy="581025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DSS</a:t>
              </a:r>
            </a:p>
            <a:p>
              <a:pPr algn="ctr"/>
              <a:endPara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298FE126-1E14-55C8-58D6-CD428F959448}"/>
                </a:ext>
              </a:extLst>
            </p:cNvPr>
            <p:cNvSpPr/>
            <p:nvPr/>
          </p:nvSpPr>
          <p:spPr>
            <a:xfrm>
              <a:off x="6657975" y="3343275"/>
              <a:ext cx="1771650" cy="1028700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DWH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527039-0E5C-CA3D-BBCF-E2DF06102839}"/>
                </a:ext>
              </a:extLst>
            </p:cNvPr>
            <p:cNvSpPr txBox="1"/>
            <p:nvPr/>
          </p:nvSpPr>
          <p:spPr>
            <a:xfrm>
              <a:off x="6276023" y="4507417"/>
              <a:ext cx="25355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SCM, MM, ERP, CRM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98BECF-964C-3556-3F43-22F2009BDB30}"/>
              </a:ext>
            </a:extLst>
          </p:cNvPr>
          <p:cNvCxnSpPr/>
          <p:nvPr/>
        </p:nvCxnSpPr>
        <p:spPr>
          <a:xfrm flipV="1">
            <a:off x="7365424" y="2703455"/>
            <a:ext cx="1076324" cy="156210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A66AED-6488-774E-6E8C-E06C0CB4E5DD}"/>
              </a:ext>
            </a:extLst>
          </p:cNvPr>
          <p:cNvCxnSpPr/>
          <p:nvPr/>
        </p:nvCxnSpPr>
        <p:spPr>
          <a:xfrm>
            <a:off x="7451148" y="4390003"/>
            <a:ext cx="2723010" cy="1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9938428-4569-0819-0B4D-343B332CCF52}"/>
              </a:ext>
            </a:extLst>
          </p:cNvPr>
          <p:cNvSpPr txBox="1"/>
          <p:nvPr/>
        </p:nvSpPr>
        <p:spPr>
          <a:xfrm>
            <a:off x="7509438" y="2725913"/>
            <a:ext cx="827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EEA73C-2AC6-4C7F-E87F-9D918260C78A}"/>
              </a:ext>
            </a:extLst>
          </p:cNvPr>
          <p:cNvSpPr txBox="1"/>
          <p:nvPr/>
        </p:nvSpPr>
        <p:spPr>
          <a:xfrm>
            <a:off x="5816657" y="5435411"/>
            <a:ext cx="827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SQL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919565C-8860-AB94-E040-D354A6703937}"/>
              </a:ext>
            </a:extLst>
          </p:cNvPr>
          <p:cNvCxnSpPr/>
          <p:nvPr/>
        </p:nvCxnSpPr>
        <p:spPr>
          <a:xfrm>
            <a:off x="5368591" y="5006839"/>
            <a:ext cx="637782" cy="496869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A71C87C-9EA4-E9DD-0A28-4073557720B5}"/>
              </a:ext>
            </a:extLst>
          </p:cNvPr>
          <p:cNvCxnSpPr/>
          <p:nvPr/>
        </p:nvCxnSpPr>
        <p:spPr>
          <a:xfrm>
            <a:off x="5295066" y="5326169"/>
            <a:ext cx="635107" cy="260609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C891E5E-097A-6B64-38E2-5E645672B7D3}"/>
              </a:ext>
            </a:extLst>
          </p:cNvPr>
          <p:cNvCxnSpPr/>
          <p:nvPr/>
        </p:nvCxnSpPr>
        <p:spPr>
          <a:xfrm>
            <a:off x="5109456" y="5630673"/>
            <a:ext cx="820717" cy="3496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565FE58-2807-1964-E73D-D44FA1909D2D}"/>
              </a:ext>
            </a:extLst>
          </p:cNvPr>
          <p:cNvSpPr txBox="1"/>
          <p:nvPr/>
        </p:nvSpPr>
        <p:spPr>
          <a:xfrm>
            <a:off x="9178520" y="2663263"/>
            <a:ext cx="1112611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analytical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BA7390-03C0-35F2-50C6-EB146F312FEA}"/>
              </a:ext>
            </a:extLst>
          </p:cNvPr>
          <p:cNvSpPr txBox="1"/>
          <p:nvPr/>
        </p:nvSpPr>
        <p:spPr>
          <a:xfrm>
            <a:off x="8054780" y="4443497"/>
            <a:ext cx="154577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transactional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52691E-3D0A-02DB-5F78-335E0526E788}"/>
              </a:ext>
            </a:extLst>
          </p:cNvPr>
          <p:cNvSpPr txBox="1"/>
          <p:nvPr/>
        </p:nvSpPr>
        <p:spPr>
          <a:xfrm>
            <a:off x="6947339" y="442478"/>
            <a:ext cx="3495830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OLTP </a:t>
            </a:r>
            <a:r>
              <a:rPr lang="en-AT" sz="16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Online Transaction Processing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OLAP </a:t>
            </a:r>
            <a:r>
              <a:rPr lang="en-AT" sz="16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Online Analytical Processing</a:t>
            </a:r>
          </a:p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ETL </a:t>
            </a:r>
            <a:r>
              <a:rPr lang="en-AT" sz="16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Extract, Transform, Load</a:t>
            </a:r>
          </a:p>
        </p:txBody>
      </p:sp>
    </p:spTree>
    <p:extLst>
      <p:ext uri="{BB962C8B-B14F-4D97-AF65-F5344CB8AC3E}">
        <p14:creationId xmlns:p14="http://schemas.microsoft.com/office/powerpoint/2010/main" val="326804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97E1B6-6ACD-63D4-2DF4-5B3F4B9F0D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Specialized Systems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Column stores + compression </a:t>
            </a:r>
            <a:r>
              <a:rPr lang="en-US" dirty="0"/>
              <a:t>for OLAP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Main memory systems</a:t>
            </a:r>
            <a:r>
              <a:rPr lang="en-US" dirty="0"/>
              <a:t> for OLTP and OLAP</a:t>
            </a:r>
          </a:p>
          <a:p>
            <a:pPr lvl="1"/>
            <a:r>
              <a:rPr lang="en-US" dirty="0"/>
              <a:t>Data streaming, scientific and graph databases</a:t>
            </a:r>
          </a:p>
          <a:p>
            <a:pPr lvl="1"/>
            <a:r>
              <a:rPr lang="en-US" dirty="0"/>
              <a:t>Information extraction / retrieval, and XML</a:t>
            </a:r>
          </a:p>
          <a:p>
            <a:pPr lvl="2"/>
            <a:endParaRPr lang="en-US" sz="1000" dirty="0"/>
          </a:p>
          <a:p>
            <a:r>
              <a:rPr lang="en-US" dirty="0"/>
              <a:t>Other Research Trends</a:t>
            </a:r>
          </a:p>
          <a:p>
            <a:pPr lvl="1"/>
            <a:r>
              <a:rPr lang="en-US" dirty="0"/>
              <a:t>Approximate QP / </a:t>
            </a:r>
            <a:r>
              <a:rPr lang="en-US" b="1" dirty="0">
                <a:solidFill>
                  <a:srgbClr val="7889FB"/>
                </a:solidFill>
              </a:rPr>
              <a:t>Adaptive QP </a:t>
            </a:r>
            <a:r>
              <a:rPr lang="en-US" dirty="0"/>
              <a:t>/ tuning tools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Large-scale data management</a:t>
            </a:r>
            <a:r>
              <a:rPr lang="en-US" dirty="0"/>
              <a:t> (DFS, MR) / </a:t>
            </a:r>
            <a:r>
              <a:rPr lang="en-US" b="1" dirty="0">
                <a:solidFill>
                  <a:srgbClr val="7889FB"/>
                </a:solidFill>
              </a:rPr>
              <a:t>cloud computing</a:t>
            </a:r>
          </a:p>
          <a:p>
            <a:pPr lvl="2"/>
            <a:endParaRPr lang="en-US" sz="1000" dirty="0"/>
          </a:p>
          <a:p>
            <a:r>
              <a:rPr lang="en-US" dirty="0"/>
              <a:t>Toward Flexible, Large-Scale Data Management </a:t>
            </a:r>
            <a:br>
              <a:rPr lang="en-US" dirty="0"/>
            </a:br>
            <a:r>
              <a:rPr lang="en-US" b="0" dirty="0"/>
              <a:t>(DWH </a:t>
            </a:r>
            <a:r>
              <a:rPr lang="en-AT" b="0" dirty="0"/>
              <a:t>…</a:t>
            </a:r>
            <a:r>
              <a:rPr lang="en-US" b="0" dirty="0"/>
              <a:t> a bygone era)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MAD Skills (magnetic, agile, deep)</a:t>
            </a:r>
            <a:r>
              <a:rPr lang="en-US" dirty="0"/>
              <a:t>,</a:t>
            </a:r>
            <a:r>
              <a:rPr lang="en-US" b="1" dirty="0">
                <a:solidFill>
                  <a:srgbClr val="7889FB"/>
                </a:solidFill>
              </a:rPr>
              <a:t> </a:t>
            </a:r>
            <a:r>
              <a:rPr lang="en-US" dirty="0" err="1"/>
              <a:t>MADlib</a:t>
            </a:r>
            <a:endParaRPr lang="en-US" dirty="0"/>
          </a:p>
          <a:p>
            <a:pPr lvl="1"/>
            <a:r>
              <a:rPr lang="en-US" dirty="0"/>
              <a:t>Integration of R, Python in data analysis</a:t>
            </a:r>
          </a:p>
          <a:p>
            <a:pPr lvl="1"/>
            <a:r>
              <a:rPr lang="en-US" dirty="0"/>
              <a:t>Open data and its integration, query processing over raw (open) data formats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B9918-AC49-1318-B68D-3903348B0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2000s / Early 2010s</a:t>
            </a:r>
            <a:endParaRPr lang="en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D228A-0612-351C-194C-82BB7D432D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30019" y="1974703"/>
            <a:ext cx="878757" cy="1200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A5CA-05FC-9118-0754-96A245833B06}"/>
              </a:ext>
            </a:extLst>
          </p:cNvPr>
          <p:cNvSpPr txBox="1"/>
          <p:nvPr/>
        </p:nvSpPr>
        <p:spPr>
          <a:xfrm>
            <a:off x="7265963" y="1268963"/>
            <a:ext cx="43546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[M.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Stonebraker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S. Madden, D. J.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Abadi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S.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Harizopoulos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N.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Hachem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P.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Helland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End of an Architectural Era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(It's Time for a Complete Rewrite).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VLDB 2007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5D459B-0320-6B9B-5B5C-1E321E59A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508" y="2006760"/>
            <a:ext cx="629419" cy="811844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7287CA-0AE6-D0B5-BACB-92D311F76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4113" y="4897710"/>
            <a:ext cx="828199" cy="671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811781-A94D-3797-5EEF-27DF1F1925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0771" y="4373836"/>
            <a:ext cx="897806" cy="11953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BD9CFB-70BB-098C-8F17-F42578260275}"/>
              </a:ext>
            </a:extLst>
          </p:cNvPr>
          <p:cNvSpPr txBox="1"/>
          <p:nvPr/>
        </p:nvSpPr>
        <p:spPr>
          <a:xfrm>
            <a:off x="7924054" y="3639588"/>
            <a:ext cx="3696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[J. Cohen, B. Dolan, M. Dunlap, J. M.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Hellerstein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C.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Welton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 Skills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New Analysis Practices for Big Data.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PVLDB 2(2) 2009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7FC775-F8E7-7B33-41AD-8B7D702D4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4033" y="4403145"/>
            <a:ext cx="633943" cy="817679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</p:spTree>
    <p:extLst>
      <p:ext uri="{BB962C8B-B14F-4D97-AF65-F5344CB8AC3E}">
        <p14:creationId xmlns:p14="http://schemas.microsoft.com/office/powerpoint/2010/main" val="302405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9623F6-3C50-376E-F029-3010E92318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Two Key Drivers of DB Research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New analysis workloads </a:t>
            </a:r>
            <a:r>
              <a:rPr lang="en-US" dirty="0"/>
              <a:t>(NLP, key/value, RDF/graphs, </a:t>
            </a:r>
            <a:br>
              <a:rPr lang="en-US" dirty="0"/>
            </a:br>
            <a:r>
              <a:rPr lang="en-US" dirty="0"/>
              <a:t>documents, time series, ML) and applications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New HW/infrastructure </a:t>
            </a:r>
            <a:r>
              <a:rPr lang="en-US" dirty="0"/>
              <a:t>(multi-/many-core, cloud, scale-up/</a:t>
            </a:r>
            <a:br>
              <a:rPr lang="en-US" dirty="0"/>
            </a:br>
            <a:r>
              <a:rPr lang="en-US" dirty="0"/>
              <a:t>scale-out, NUMA/HBM, RDMA, SSD/NVM, FPGA/GPU/ASIC)</a:t>
            </a:r>
          </a:p>
          <a:p>
            <a:pPr lvl="1"/>
            <a:endParaRPr lang="en-US" sz="800" dirty="0"/>
          </a:p>
          <a:p>
            <a:r>
              <a:rPr lang="en-US" dirty="0"/>
              <a:t>Excursus: A retrospective view of specialized systems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Goal</a:t>
            </a:r>
            <a:r>
              <a:rPr lang="en-US" b="1" dirty="0"/>
              <a:t> #1</a:t>
            </a:r>
            <a:r>
              <a:rPr lang="en-US" dirty="0"/>
              <a:t>: </a:t>
            </a:r>
            <a:r>
              <a:rPr lang="en-US" dirty="0">
                <a:solidFill>
                  <a:schemeClr val="tx1"/>
                </a:solidFill>
              </a:rPr>
              <a:t>Avoid boundary crossing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AT" b="1" dirty="0">
                <a:solidFill>
                  <a:schemeClr val="accent1"/>
                </a:solidFill>
                <a:sym typeface="Wingdings" panose="05000000000000000000" pitchFamily="2" charset="2"/>
              </a:rPr>
              <a:t></a:t>
            </a: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chemeClr val="accent1"/>
                </a:solidFill>
              </a:rPr>
              <a:t>General-purpose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Goal</a:t>
            </a:r>
            <a:r>
              <a:rPr lang="en-US" b="1" dirty="0"/>
              <a:t> #2</a:t>
            </a:r>
            <a:r>
              <a:rPr lang="en-US" dirty="0"/>
              <a:t>: </a:t>
            </a:r>
            <a:r>
              <a:rPr lang="en-US" dirty="0">
                <a:solidFill>
                  <a:schemeClr val="tx1"/>
                </a:solidFill>
              </a:rPr>
              <a:t>New workload +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Performance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AT" b="1" dirty="0">
                <a:solidFill>
                  <a:schemeClr val="accent1"/>
                </a:solidFill>
                <a:sym typeface="Wingdings" panose="05000000000000000000" pitchFamily="2" charset="2"/>
              </a:rPr>
              <a:t></a:t>
            </a: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chemeClr val="accent1"/>
                </a:solidFill>
              </a:rPr>
              <a:t>Specialized systems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Some Examples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D5870-6F7D-073D-0C46-3A1843ADA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2010s </a:t>
            </a:r>
            <a:r>
              <a:rPr lang="en-AT" dirty="0"/>
              <a:t>–</a:t>
            </a:r>
            <a:r>
              <a:rPr lang="en-US" dirty="0"/>
              <a:t> Present</a:t>
            </a:r>
            <a:endParaRPr lang="en-DE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EAE768E-3454-64A0-15DE-EADE54516BBC}"/>
              </a:ext>
            </a:extLst>
          </p:cNvPr>
          <p:cNvGrpSpPr/>
          <p:nvPr/>
        </p:nvGrpSpPr>
        <p:grpSpPr>
          <a:xfrm>
            <a:off x="3522353" y="4291536"/>
            <a:ext cx="8197818" cy="1480749"/>
            <a:chOff x="825619" y="4731004"/>
            <a:chExt cx="8197818" cy="1480749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F422494-56C8-B3B0-0773-C0FB3219DCE8}"/>
                </a:ext>
              </a:extLst>
            </p:cNvPr>
            <p:cNvCxnSpPr>
              <a:cxnSpLocks/>
              <a:endCxn id="54" idx="1"/>
            </p:cNvCxnSpPr>
            <p:nvPr/>
          </p:nvCxnSpPr>
          <p:spPr>
            <a:xfrm>
              <a:off x="994788" y="5615212"/>
              <a:ext cx="7058924" cy="7188"/>
            </a:xfrm>
            <a:prstGeom prst="straightConnector1">
              <a:avLst/>
            </a:prstGeom>
            <a:ln w="25400">
              <a:solidFill>
                <a:srgbClr val="7889FB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CE540F-EF5C-00D7-F20B-360E10D2374E}"/>
                </a:ext>
              </a:extLst>
            </p:cNvPr>
            <p:cNvSpPr txBox="1"/>
            <p:nvPr/>
          </p:nvSpPr>
          <p:spPr>
            <a:xfrm>
              <a:off x="8053712" y="5437734"/>
              <a:ext cx="969725" cy="369332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square" lIns="72000" rIns="0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RDBMS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2B1126F-2318-D2E2-4AB1-139B30318C56}"/>
                </a:ext>
              </a:extLst>
            </p:cNvPr>
            <p:cNvGrpSpPr/>
            <p:nvPr/>
          </p:nvGrpSpPr>
          <p:grpSpPr>
            <a:xfrm>
              <a:off x="825619" y="4736025"/>
              <a:ext cx="1224248" cy="897302"/>
              <a:chOff x="1177310" y="4404432"/>
              <a:chExt cx="1224248" cy="897302"/>
            </a:xfrm>
          </p:grpSpPr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F3932FC4-CC6F-012D-3D09-62D93B3D8B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6769" y="4803112"/>
                <a:ext cx="381838" cy="493903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9D47E5EA-03AB-06F1-1BC2-5ACCBAF192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8607" y="4803112"/>
                <a:ext cx="97479" cy="498622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EF5BE58-162C-F71A-592C-EC425C48476B}"/>
                  </a:ext>
                </a:extLst>
              </p:cNvPr>
              <p:cNvSpPr txBox="1"/>
              <p:nvPr/>
            </p:nvSpPr>
            <p:spPr>
              <a:xfrm>
                <a:off x="1177310" y="4404432"/>
                <a:ext cx="1224248" cy="36933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OODBMS</a:t>
                </a: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11DA982-9126-AE73-C0A7-EC76C4AC53FE}"/>
                </a:ext>
              </a:extLst>
            </p:cNvPr>
            <p:cNvSpPr txBox="1"/>
            <p:nvPr/>
          </p:nvSpPr>
          <p:spPr>
            <a:xfrm>
              <a:off x="1199083" y="5652100"/>
              <a:ext cx="659864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OR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5D15F264-8ADF-6C71-2132-E8C5278135BB}"/>
                </a:ext>
              </a:extLst>
            </p:cNvPr>
            <p:cNvGrpSpPr/>
            <p:nvPr/>
          </p:nvGrpSpPr>
          <p:grpSpPr>
            <a:xfrm>
              <a:off x="1761788" y="4737701"/>
              <a:ext cx="1224248" cy="897302"/>
              <a:chOff x="1177310" y="4404432"/>
              <a:chExt cx="1224248" cy="897302"/>
            </a:xfrm>
          </p:grpSpPr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8F571272-D5B2-C5F6-F122-53A781C906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6769" y="4803112"/>
                <a:ext cx="381838" cy="493903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4C23DA5-1BC0-F113-A68C-D20AFFF5B2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8607" y="4803112"/>
                <a:ext cx="97479" cy="498622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7284142-9034-9EB4-CF52-BE2D90193630}"/>
                  </a:ext>
                </a:extLst>
              </p:cNvPr>
              <p:cNvSpPr txBox="1"/>
              <p:nvPr/>
            </p:nvSpPr>
            <p:spPr>
              <a:xfrm>
                <a:off x="1177310" y="4404432"/>
                <a:ext cx="1224248" cy="36933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XML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BDC9EE8-0E6A-83D7-9D02-8E007D362E01}"/>
                </a:ext>
              </a:extLst>
            </p:cNvPr>
            <p:cNvGrpSpPr/>
            <p:nvPr/>
          </p:nvGrpSpPr>
          <p:grpSpPr>
            <a:xfrm>
              <a:off x="3572162" y="4739377"/>
              <a:ext cx="1224248" cy="897302"/>
              <a:chOff x="1177310" y="4404432"/>
              <a:chExt cx="1224248" cy="897302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7B26269E-E389-FBB5-BEE6-C61479383C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6769" y="4803112"/>
                <a:ext cx="381838" cy="493903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48E2A96E-3C05-2EC0-14A2-DA832D298C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8607" y="4803112"/>
                <a:ext cx="97479" cy="498622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89BF2EA-2CE2-FE24-6ECD-3408A909D7F2}"/>
                  </a:ext>
                </a:extLst>
              </p:cNvPr>
              <p:cNvSpPr txBox="1"/>
              <p:nvPr/>
            </p:nvSpPr>
            <p:spPr>
              <a:xfrm>
                <a:off x="1177310" y="4404432"/>
                <a:ext cx="1224248" cy="36933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OLAP</a:t>
                </a:r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2E7F644-1910-7625-6A31-806CF23AA920}"/>
                </a:ext>
              </a:extLst>
            </p:cNvPr>
            <p:cNvSpPr txBox="1"/>
            <p:nvPr/>
          </p:nvSpPr>
          <p:spPr>
            <a:xfrm>
              <a:off x="2074963" y="5643725"/>
              <a:ext cx="782116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Hybrid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43B6F49-DCE5-5425-BDB5-6D4ED7388B13}"/>
                </a:ext>
              </a:extLst>
            </p:cNvPr>
            <p:cNvSpPr txBox="1"/>
            <p:nvPr/>
          </p:nvSpPr>
          <p:spPr>
            <a:xfrm>
              <a:off x="3895379" y="5635352"/>
              <a:ext cx="782116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HTAP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CB1787D-EFBF-8C83-0403-74D50F34CD83}"/>
                </a:ext>
              </a:extLst>
            </p:cNvPr>
            <p:cNvGrpSpPr/>
            <p:nvPr/>
          </p:nvGrpSpPr>
          <p:grpSpPr>
            <a:xfrm>
              <a:off x="2679533" y="4731004"/>
              <a:ext cx="1224248" cy="897302"/>
              <a:chOff x="1177310" y="4404432"/>
              <a:chExt cx="1224248" cy="897302"/>
            </a:xfrm>
          </p:grpSpPr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8288538A-4C95-31E1-69CC-D2E02801D3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6769" y="4803112"/>
                <a:ext cx="381838" cy="493903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11658A5F-6DF8-FDF1-3C8E-5732436F49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8607" y="4803112"/>
                <a:ext cx="97479" cy="498622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63C7BDF-85FE-B7BD-3764-6B7F03703A72}"/>
                  </a:ext>
                </a:extLst>
              </p:cNvPr>
              <p:cNvSpPr txBox="1"/>
              <p:nvPr/>
            </p:nvSpPr>
            <p:spPr>
              <a:xfrm>
                <a:off x="1177310" y="4404432"/>
                <a:ext cx="1224248" cy="36933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Docs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7FF49AF-C0F9-D230-0561-5FFBBB642472}"/>
                </a:ext>
              </a:extLst>
            </p:cNvPr>
            <p:cNvSpPr txBox="1"/>
            <p:nvPr/>
          </p:nvSpPr>
          <p:spPr>
            <a:xfrm>
              <a:off x="2982659" y="5626978"/>
              <a:ext cx="782116" cy="58477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JSON 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Datatype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77868E4-A15F-ADE2-446E-ED6BD353F3C7}"/>
              </a:ext>
            </a:extLst>
          </p:cNvPr>
          <p:cNvGrpSpPr/>
          <p:nvPr/>
        </p:nvGrpSpPr>
        <p:grpSpPr>
          <a:xfrm>
            <a:off x="8261814" y="3991761"/>
            <a:ext cx="1224248" cy="1188702"/>
            <a:chOff x="1177310" y="4113032"/>
            <a:chExt cx="1224248" cy="1188702"/>
          </a:xfrm>
        </p:grpSpPr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78C20713-7E23-F9E2-9FA7-B71F130F0E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6769" y="4803112"/>
              <a:ext cx="381838" cy="493903"/>
            </a:xfrm>
            <a:prstGeom prst="straightConnector1">
              <a:avLst/>
            </a:prstGeom>
            <a:ln w="19050">
              <a:solidFill>
                <a:srgbClr val="7889FB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CA12AC8-C0C6-0401-D0F6-CC6546F1DCB7}"/>
                </a:ext>
              </a:extLst>
            </p:cNvPr>
            <p:cNvCxnSpPr>
              <a:cxnSpLocks/>
            </p:cNvCxnSpPr>
            <p:nvPr/>
          </p:nvCxnSpPr>
          <p:spPr>
            <a:xfrm>
              <a:off x="1788607" y="4803112"/>
              <a:ext cx="97479" cy="498622"/>
            </a:xfrm>
            <a:prstGeom prst="straightConnector1">
              <a:avLst/>
            </a:prstGeom>
            <a:ln w="19050">
              <a:solidFill>
                <a:srgbClr val="7889FB"/>
              </a:solidFill>
              <a:prstDash val="dash"/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E24F1B4-05AC-8189-996A-A735E73EE34F}"/>
                </a:ext>
              </a:extLst>
            </p:cNvPr>
            <p:cNvSpPr txBox="1"/>
            <p:nvPr/>
          </p:nvSpPr>
          <p:spPr>
            <a:xfrm>
              <a:off x="1177310" y="4113032"/>
              <a:ext cx="1224248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RDF/</a:t>
              </a:r>
              <a:b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graphs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3FEBF2B-862F-AF4B-982F-8AF6F6DE4159}"/>
              </a:ext>
            </a:extLst>
          </p:cNvPr>
          <p:cNvGrpSpPr/>
          <p:nvPr/>
        </p:nvGrpSpPr>
        <p:grpSpPr>
          <a:xfrm>
            <a:off x="8976922" y="4284837"/>
            <a:ext cx="1224248" cy="892583"/>
            <a:chOff x="1177310" y="4404432"/>
            <a:chExt cx="1224248" cy="892583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173AF7E-99DF-3A39-913C-F5C3EC0F1D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6769" y="4803112"/>
              <a:ext cx="381838" cy="493903"/>
            </a:xfrm>
            <a:prstGeom prst="straightConnector1">
              <a:avLst/>
            </a:prstGeom>
            <a:ln w="19050">
              <a:solidFill>
                <a:srgbClr val="7889FB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8FBF357-F7CC-36C9-E586-DA345C1D37E0}"/>
                </a:ext>
              </a:extLst>
            </p:cNvPr>
            <p:cNvSpPr txBox="1"/>
            <p:nvPr/>
          </p:nvSpPr>
          <p:spPr>
            <a:xfrm>
              <a:off x="1177310" y="4404432"/>
              <a:ext cx="1224248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NLP</a:t>
              </a:r>
            </a:p>
          </p:txBody>
        </p:sp>
      </p:grp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22651F4-9806-C56B-9471-158C532EC887}"/>
              </a:ext>
            </a:extLst>
          </p:cNvPr>
          <p:cNvCxnSpPr>
            <a:cxnSpLocks/>
          </p:cNvCxnSpPr>
          <p:nvPr/>
        </p:nvCxnSpPr>
        <p:spPr>
          <a:xfrm flipV="1">
            <a:off x="10371985" y="4683517"/>
            <a:ext cx="381838" cy="493903"/>
          </a:xfrm>
          <a:prstGeom prst="straightConnector1">
            <a:avLst/>
          </a:prstGeom>
          <a:ln w="19050">
            <a:solidFill>
              <a:srgbClr val="7889FB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3940BB2-35D3-E1D5-FDD3-76E3085F68DF}"/>
              </a:ext>
            </a:extLst>
          </p:cNvPr>
          <p:cNvGrpSpPr/>
          <p:nvPr/>
        </p:nvGrpSpPr>
        <p:grpSpPr>
          <a:xfrm>
            <a:off x="7248603" y="4284834"/>
            <a:ext cx="1224248" cy="897302"/>
            <a:chOff x="1157212" y="4404432"/>
            <a:chExt cx="1224248" cy="897302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4113DEC-17E3-3348-4535-2C5C8FC975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6769" y="4803112"/>
              <a:ext cx="381838" cy="493903"/>
            </a:xfrm>
            <a:prstGeom prst="straightConnector1">
              <a:avLst/>
            </a:prstGeom>
            <a:ln w="19050">
              <a:solidFill>
                <a:srgbClr val="7889FB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226FA011-A755-764E-32A7-EFEBB2F781AF}"/>
                </a:ext>
              </a:extLst>
            </p:cNvPr>
            <p:cNvCxnSpPr>
              <a:cxnSpLocks/>
            </p:cNvCxnSpPr>
            <p:nvPr/>
          </p:nvCxnSpPr>
          <p:spPr>
            <a:xfrm>
              <a:off x="1788607" y="4803112"/>
              <a:ext cx="97479" cy="498622"/>
            </a:xfrm>
            <a:prstGeom prst="straightConnector1">
              <a:avLst/>
            </a:prstGeom>
            <a:ln w="19050">
              <a:solidFill>
                <a:srgbClr val="7889FB"/>
              </a:solidFill>
              <a:prstDash val="solid"/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D6BF66D-6601-9922-9692-0E958F4C5F70}"/>
                </a:ext>
              </a:extLst>
            </p:cNvPr>
            <p:cNvSpPr txBox="1"/>
            <p:nvPr/>
          </p:nvSpPr>
          <p:spPr>
            <a:xfrm>
              <a:off x="1157212" y="4404432"/>
              <a:ext cx="1224248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MR/Spark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5403576-4A28-D62D-3A38-02AFF23AA4EC}"/>
              </a:ext>
            </a:extLst>
          </p:cNvPr>
          <p:cNvGrpSpPr/>
          <p:nvPr/>
        </p:nvGrpSpPr>
        <p:grpSpPr>
          <a:xfrm>
            <a:off x="9571449" y="4286512"/>
            <a:ext cx="1224248" cy="892583"/>
            <a:chOff x="1177310" y="4404432"/>
            <a:chExt cx="1224248" cy="892583"/>
          </a:xfrm>
        </p:grpSpPr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77434876-6AF7-B644-B5D0-C5C66B6FE8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6769" y="4803112"/>
              <a:ext cx="381838" cy="493903"/>
            </a:xfrm>
            <a:prstGeom prst="straightConnector1">
              <a:avLst/>
            </a:prstGeom>
            <a:ln w="19050">
              <a:solidFill>
                <a:srgbClr val="7889FB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0D61494-3ED0-4207-0EEC-35DB216D7586}"/>
                </a:ext>
              </a:extLst>
            </p:cNvPr>
            <p:cNvSpPr txBox="1"/>
            <p:nvPr/>
          </p:nvSpPr>
          <p:spPr>
            <a:xfrm>
              <a:off x="1177310" y="4404432"/>
              <a:ext cx="1224248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Time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5218B7DA-C5B1-1085-FDEF-BA4C4F1CA0E0}"/>
              </a:ext>
            </a:extLst>
          </p:cNvPr>
          <p:cNvSpPr txBox="1"/>
          <p:nvPr/>
        </p:nvSpPr>
        <p:spPr>
          <a:xfrm>
            <a:off x="8362296" y="5187508"/>
            <a:ext cx="2302784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In-DB alternatives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6C4BEDB-B7F8-96A1-2C69-8475DBA0517F}"/>
              </a:ext>
            </a:extLst>
          </p:cNvPr>
          <p:cNvSpPr txBox="1"/>
          <p:nvPr/>
        </p:nvSpPr>
        <p:spPr>
          <a:xfrm>
            <a:off x="7540010" y="5189182"/>
            <a:ext cx="782116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SQL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on Hadoop</a:t>
            </a:r>
          </a:p>
        </p:txBody>
      </p:sp>
      <p:sp>
        <p:nvSpPr>
          <p:cNvPr id="92" name="Freeform 80">
            <a:extLst>
              <a:ext uri="{FF2B5EF4-FFF2-40B4-BE49-F238E27FC236}">
                <a16:creationId xmlns:a16="http://schemas.microsoft.com/office/drawing/2014/main" id="{E4A5198E-B7BA-A9C3-E2D6-6012AE97DB55}"/>
              </a:ext>
            </a:extLst>
          </p:cNvPr>
          <p:cNvSpPr/>
          <p:nvPr/>
        </p:nvSpPr>
        <p:spPr>
          <a:xfrm rot="21266425">
            <a:off x="9228163" y="4019067"/>
            <a:ext cx="1467059" cy="294334"/>
          </a:xfrm>
          <a:custGeom>
            <a:avLst/>
            <a:gdLst>
              <a:gd name="connsiteX0" fmla="*/ 0 w 1467059"/>
              <a:gd name="connsiteY0" fmla="*/ 33077 h 294334"/>
              <a:gd name="connsiteX1" fmla="*/ 934496 w 1467059"/>
              <a:gd name="connsiteY1" fmla="*/ 23029 h 294334"/>
              <a:gd name="connsiteX2" fmla="*/ 1467059 w 1467059"/>
              <a:gd name="connsiteY2" fmla="*/ 294334 h 294334"/>
              <a:gd name="connsiteX3" fmla="*/ 1467059 w 1467059"/>
              <a:gd name="connsiteY3" fmla="*/ 294334 h 29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7059" h="294334">
                <a:moveTo>
                  <a:pt x="0" y="33077"/>
                </a:moveTo>
                <a:cubicBezTo>
                  <a:pt x="344993" y="6281"/>
                  <a:pt x="689986" y="-20514"/>
                  <a:pt x="934496" y="23029"/>
                </a:cubicBezTo>
                <a:cubicBezTo>
                  <a:pt x="1179006" y="66572"/>
                  <a:pt x="1467059" y="294334"/>
                  <a:pt x="1467059" y="294334"/>
                </a:cubicBezTo>
                <a:lnTo>
                  <a:pt x="1467059" y="294334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Freeform 81">
            <a:extLst>
              <a:ext uri="{FF2B5EF4-FFF2-40B4-BE49-F238E27FC236}">
                <a16:creationId xmlns:a16="http://schemas.microsoft.com/office/drawing/2014/main" id="{2A6B9475-F163-94DD-A312-90315F5FB936}"/>
              </a:ext>
            </a:extLst>
          </p:cNvPr>
          <p:cNvSpPr/>
          <p:nvPr/>
        </p:nvSpPr>
        <p:spPr>
          <a:xfrm rot="21091320">
            <a:off x="9535713" y="4160346"/>
            <a:ext cx="1103644" cy="251928"/>
          </a:xfrm>
          <a:custGeom>
            <a:avLst/>
            <a:gdLst>
              <a:gd name="connsiteX0" fmla="*/ 0 w 1467059"/>
              <a:gd name="connsiteY0" fmla="*/ 33077 h 294334"/>
              <a:gd name="connsiteX1" fmla="*/ 934496 w 1467059"/>
              <a:gd name="connsiteY1" fmla="*/ 23029 h 294334"/>
              <a:gd name="connsiteX2" fmla="*/ 1467059 w 1467059"/>
              <a:gd name="connsiteY2" fmla="*/ 294334 h 294334"/>
              <a:gd name="connsiteX3" fmla="*/ 1467059 w 1467059"/>
              <a:gd name="connsiteY3" fmla="*/ 294334 h 29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7059" h="294334">
                <a:moveTo>
                  <a:pt x="0" y="33077"/>
                </a:moveTo>
                <a:cubicBezTo>
                  <a:pt x="344993" y="6281"/>
                  <a:pt x="689986" y="-20514"/>
                  <a:pt x="934496" y="23029"/>
                </a:cubicBezTo>
                <a:cubicBezTo>
                  <a:pt x="1179006" y="66572"/>
                  <a:pt x="1467059" y="294334"/>
                  <a:pt x="1467059" y="294334"/>
                </a:cubicBezTo>
                <a:lnTo>
                  <a:pt x="1467059" y="294334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Freeform 82">
            <a:extLst>
              <a:ext uri="{FF2B5EF4-FFF2-40B4-BE49-F238E27FC236}">
                <a16:creationId xmlns:a16="http://schemas.microsoft.com/office/drawing/2014/main" id="{A1D794CF-2111-0479-C0BE-06702107D20F}"/>
              </a:ext>
            </a:extLst>
          </p:cNvPr>
          <p:cNvSpPr/>
          <p:nvPr/>
        </p:nvSpPr>
        <p:spPr>
          <a:xfrm rot="21118227">
            <a:off x="10134840" y="4284998"/>
            <a:ext cx="427897" cy="118645"/>
          </a:xfrm>
          <a:custGeom>
            <a:avLst/>
            <a:gdLst>
              <a:gd name="connsiteX0" fmla="*/ 0 w 1467059"/>
              <a:gd name="connsiteY0" fmla="*/ 33077 h 294334"/>
              <a:gd name="connsiteX1" fmla="*/ 934496 w 1467059"/>
              <a:gd name="connsiteY1" fmla="*/ 23029 h 294334"/>
              <a:gd name="connsiteX2" fmla="*/ 1467059 w 1467059"/>
              <a:gd name="connsiteY2" fmla="*/ 294334 h 294334"/>
              <a:gd name="connsiteX3" fmla="*/ 1467059 w 1467059"/>
              <a:gd name="connsiteY3" fmla="*/ 294334 h 29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7059" h="294334">
                <a:moveTo>
                  <a:pt x="0" y="33077"/>
                </a:moveTo>
                <a:cubicBezTo>
                  <a:pt x="344993" y="6281"/>
                  <a:pt x="689986" y="-20514"/>
                  <a:pt x="934496" y="23029"/>
                </a:cubicBezTo>
                <a:cubicBezTo>
                  <a:pt x="1179006" y="66572"/>
                  <a:pt x="1467059" y="294334"/>
                  <a:pt x="1467059" y="294334"/>
                </a:cubicBezTo>
                <a:lnTo>
                  <a:pt x="1467059" y="294334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563F0DE-F553-4571-4200-F70E19D6AD7D}"/>
              </a:ext>
            </a:extLst>
          </p:cNvPr>
          <p:cNvSpPr txBox="1"/>
          <p:nvPr/>
        </p:nvSpPr>
        <p:spPr>
          <a:xfrm>
            <a:off x="10619819" y="4294885"/>
            <a:ext cx="968075" cy="369332"/>
          </a:xfrm>
          <a:prstGeom prst="rect">
            <a:avLst/>
          </a:prstGeom>
          <a:noFill/>
          <a:ln w="25400">
            <a:noFill/>
          </a:ln>
        </p:spPr>
        <p:txBody>
          <a:bodyPr wrap="square" lIns="72000" rIns="0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ML Sys</a:t>
            </a:r>
          </a:p>
        </p:txBody>
      </p:sp>
      <p:sp>
        <p:nvSpPr>
          <p:cNvPr id="96" name="Freeform 88">
            <a:extLst>
              <a:ext uri="{FF2B5EF4-FFF2-40B4-BE49-F238E27FC236}">
                <a16:creationId xmlns:a16="http://schemas.microsoft.com/office/drawing/2014/main" id="{3D515747-AA9E-168D-09FF-924F76ECF3DC}"/>
              </a:ext>
            </a:extLst>
          </p:cNvPr>
          <p:cNvSpPr/>
          <p:nvPr/>
        </p:nvSpPr>
        <p:spPr>
          <a:xfrm>
            <a:off x="7811345" y="3876001"/>
            <a:ext cx="2944167" cy="397207"/>
          </a:xfrm>
          <a:custGeom>
            <a:avLst/>
            <a:gdLst>
              <a:gd name="connsiteX0" fmla="*/ 0 w 2944167"/>
              <a:gd name="connsiteY0" fmla="*/ 447004 h 447004"/>
              <a:gd name="connsiteX1" fmla="*/ 401934 w 2944167"/>
              <a:gd name="connsiteY1" fmla="*/ 65167 h 447004"/>
              <a:gd name="connsiteX2" fmla="*/ 2100105 w 2944167"/>
              <a:gd name="connsiteY2" fmla="*/ 24973 h 447004"/>
              <a:gd name="connsiteX3" fmla="*/ 2944167 w 2944167"/>
              <a:gd name="connsiteY3" fmla="*/ 326424 h 447004"/>
              <a:gd name="connsiteX4" fmla="*/ 2944167 w 2944167"/>
              <a:gd name="connsiteY4" fmla="*/ 326424 h 447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167" h="447004">
                <a:moveTo>
                  <a:pt x="0" y="447004"/>
                </a:moveTo>
                <a:cubicBezTo>
                  <a:pt x="25958" y="291254"/>
                  <a:pt x="51917" y="135505"/>
                  <a:pt x="401934" y="65167"/>
                </a:cubicBezTo>
                <a:cubicBezTo>
                  <a:pt x="751952" y="-5172"/>
                  <a:pt x="1676399" y="-18570"/>
                  <a:pt x="2100105" y="24973"/>
                </a:cubicBezTo>
                <a:cubicBezTo>
                  <a:pt x="2523811" y="68516"/>
                  <a:pt x="2944167" y="326424"/>
                  <a:pt x="2944167" y="326424"/>
                </a:cubicBezTo>
                <a:lnTo>
                  <a:pt x="2944167" y="326424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Flowchart: Process 96">
            <a:extLst>
              <a:ext uri="{FF2B5EF4-FFF2-40B4-BE49-F238E27FC236}">
                <a16:creationId xmlns:a16="http://schemas.microsoft.com/office/drawing/2014/main" id="{9201DB05-BB27-A151-983D-637A8CEDBF91}"/>
              </a:ext>
            </a:extLst>
          </p:cNvPr>
          <p:cNvSpPr/>
          <p:nvPr/>
        </p:nvSpPr>
        <p:spPr>
          <a:xfrm>
            <a:off x="8500275" y="1871511"/>
            <a:ext cx="950042" cy="357161"/>
          </a:xfrm>
          <a:prstGeom prst="flowChartProcess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DBMS</a:t>
            </a:r>
          </a:p>
        </p:txBody>
      </p:sp>
      <p:sp>
        <p:nvSpPr>
          <p:cNvPr id="98" name="Flowchart: Process 97">
            <a:extLst>
              <a:ext uri="{FF2B5EF4-FFF2-40B4-BE49-F238E27FC236}">
                <a16:creationId xmlns:a16="http://schemas.microsoft.com/office/drawing/2014/main" id="{4627A13F-BA3A-E304-4670-A9F6C6E4E07B}"/>
              </a:ext>
            </a:extLst>
          </p:cNvPr>
          <p:cNvSpPr/>
          <p:nvPr/>
        </p:nvSpPr>
        <p:spPr>
          <a:xfrm>
            <a:off x="8080685" y="1481302"/>
            <a:ext cx="1754919" cy="357161"/>
          </a:xfrm>
          <a:prstGeom prst="flowChartProcess">
            <a:avLst/>
          </a:prstGeom>
          <a:solidFill>
            <a:srgbClr val="7889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New Workloads</a:t>
            </a:r>
          </a:p>
        </p:txBody>
      </p:sp>
      <p:sp>
        <p:nvSpPr>
          <p:cNvPr id="99" name="Flowchart: Process 98">
            <a:extLst>
              <a:ext uri="{FF2B5EF4-FFF2-40B4-BE49-F238E27FC236}">
                <a16:creationId xmlns:a16="http://schemas.microsoft.com/office/drawing/2014/main" id="{2C89579E-991E-5F6B-5263-BFFA6979A503}"/>
              </a:ext>
            </a:extLst>
          </p:cNvPr>
          <p:cNvSpPr/>
          <p:nvPr/>
        </p:nvSpPr>
        <p:spPr>
          <a:xfrm>
            <a:off x="8080685" y="2266745"/>
            <a:ext cx="1754920" cy="357161"/>
          </a:xfrm>
          <a:prstGeom prst="flowChartProcess">
            <a:avLst/>
          </a:prstGeom>
          <a:solidFill>
            <a:srgbClr val="7889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New HW/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Env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3CF13-FB86-0E9E-3CCB-1B66F5CD5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65" y="4962084"/>
            <a:ext cx="494533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7849D8-93BD-2DDF-B646-B244619DB7BA}"/>
              </a:ext>
            </a:extLst>
          </p:cNvPr>
          <p:cNvSpPr txBox="1"/>
          <p:nvPr/>
        </p:nvSpPr>
        <p:spPr>
          <a:xfrm>
            <a:off x="1374506" y="4805070"/>
            <a:ext cx="2275451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[Michael Stonebraker, Andrew Pavlo: What Goes Around Comes Around... And Around...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SIGMOD Rec. 2024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.]</a:t>
            </a:r>
            <a:endParaRPr lang="en-DE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91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 animBg="1"/>
      <p:bldP spid="93" grpId="0" animBg="1"/>
      <p:bldP spid="94" grpId="0" animBg="1"/>
      <p:bldP spid="95" grpId="0"/>
      <p:bldP spid="96" grpId="0" animBg="1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737F5B-678D-16E0-6DA1-7260DB20C5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Motivation NoSQL Systems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Flexible schema </a:t>
            </a:r>
            <a:r>
              <a:rPr lang="en-US" dirty="0"/>
              <a:t>(no upfront costs), </a:t>
            </a:r>
            <a:r>
              <a:rPr lang="en-US" b="1" dirty="0">
                <a:solidFill>
                  <a:srgbClr val="7889FB"/>
                </a:solidFill>
              </a:rPr>
              <a:t>scalability</a:t>
            </a:r>
            <a:r>
              <a:rPr lang="en-US" dirty="0"/>
              <a:t>, or specific data types</a:t>
            </a:r>
          </a:p>
          <a:p>
            <a:pPr lvl="1"/>
            <a:r>
              <a:rPr lang="en-US" dirty="0"/>
              <a:t>Relaxed </a:t>
            </a:r>
            <a:r>
              <a:rPr lang="en-US" b="1" dirty="0">
                <a:solidFill>
                  <a:schemeClr val="accent1"/>
                </a:solidFill>
              </a:rPr>
              <a:t>ACID</a:t>
            </a:r>
            <a:r>
              <a:rPr lang="en-US" dirty="0"/>
              <a:t> (atomicity, consistency, isolation, durability) requirements</a:t>
            </a:r>
            <a:br>
              <a:rPr lang="en-US" dirty="0"/>
            </a:br>
            <a:r>
              <a:rPr lang="en-AT" b="1" dirty="0">
                <a:solidFill>
                  <a:schemeClr val="accent1"/>
                </a:solidFill>
                <a:sym typeface="Wingdings" panose="05000000000000000000" pitchFamily="2" charset="2"/>
              </a:rPr>
              <a:t></a:t>
            </a: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 BASE</a:t>
            </a:r>
            <a:r>
              <a:rPr lang="en-US" dirty="0">
                <a:sym typeface="Wingdings" panose="05000000000000000000" pitchFamily="2" charset="2"/>
              </a:rPr>
              <a:t> (basically available, soft state, eventual consistency)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Example NoSQL Systems</a:t>
            </a:r>
            <a:r>
              <a:rPr lang="en-US" b="0" dirty="0"/>
              <a:t> (local and distributed)</a:t>
            </a:r>
            <a:r>
              <a:rPr lang="en-US" dirty="0"/>
              <a:t>: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Key/Value-Stores:</a:t>
            </a:r>
            <a:r>
              <a:rPr lang="en-US" dirty="0"/>
              <a:t> simple put/get/delete, massive scalability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Document-Stores:</a:t>
            </a:r>
            <a:r>
              <a:rPr lang="en-US" dirty="0"/>
              <a:t> store nested documents (tree)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RDF Stores:</a:t>
            </a:r>
            <a:r>
              <a:rPr lang="en-US" dirty="0"/>
              <a:t> store subject-predicate-object triples 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Graph DBs:</a:t>
            </a:r>
            <a:r>
              <a:rPr lang="en-US" dirty="0"/>
              <a:t> store nodes/edges/attributes, vertex-centric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Time Series DBs:</a:t>
            </a:r>
            <a:r>
              <a:rPr lang="en-US" dirty="0"/>
              <a:t> store sequences of observations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Vector DBs:</a:t>
            </a:r>
            <a:r>
              <a:rPr lang="en-US" dirty="0"/>
              <a:t> store vector embeddings of different modalities, similarity search 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47903-8EE2-ABB5-6161-9A7391564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2010s </a:t>
            </a:r>
            <a:r>
              <a:rPr lang="en-AT" dirty="0"/>
              <a:t>–</a:t>
            </a:r>
            <a:r>
              <a:rPr lang="en-US" dirty="0"/>
              <a:t> Present, cont.</a:t>
            </a:r>
            <a:endParaRPr lang="en-DE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59952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531A41-AB1C-4575-7E71-C242580C54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Motivation Large-Scale Data Management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Massive scalability</a:t>
            </a:r>
            <a:r>
              <a:rPr lang="en-US" dirty="0"/>
              <a:t> (data/compute) on demand, </a:t>
            </a:r>
            <a:br>
              <a:rPr lang="en-US" dirty="0"/>
            </a:br>
            <a:r>
              <a:rPr lang="en-US" dirty="0"/>
              <a:t>cost effective </a:t>
            </a:r>
            <a:r>
              <a:rPr lang="en-US" b="1" dirty="0">
                <a:solidFill>
                  <a:srgbClr val="7889FB"/>
                </a:solidFill>
              </a:rPr>
              <a:t>fault tolerance</a:t>
            </a:r>
            <a:r>
              <a:rPr lang="en-US" dirty="0"/>
              <a:t>, flexibility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Example</a:t>
            </a:r>
            <a:r>
              <a:rPr lang="en-US" dirty="0"/>
              <a:t> Facebook 2014: </a:t>
            </a:r>
            <a:br>
              <a:rPr lang="en-US" dirty="0"/>
            </a:br>
            <a:r>
              <a:rPr lang="en-US" b="1" dirty="0">
                <a:solidFill>
                  <a:schemeClr val="accent1"/>
                </a:solidFill>
              </a:rPr>
              <a:t>300PB </a:t>
            </a:r>
            <a:r>
              <a:rPr lang="en-US" dirty="0"/>
              <a:t>DWH, </a:t>
            </a:r>
            <a:r>
              <a:rPr lang="en-US" b="1" dirty="0">
                <a:solidFill>
                  <a:schemeClr val="accent1"/>
                </a:solidFill>
              </a:rPr>
              <a:t>600TB</a:t>
            </a:r>
            <a:r>
              <a:rPr lang="en-US" dirty="0"/>
              <a:t> daily ingest</a:t>
            </a:r>
          </a:p>
          <a:p>
            <a:pPr lvl="1"/>
            <a:r>
              <a:rPr lang="en-US" dirty="0"/>
              <a:t>Cost-effective commodity hardware</a:t>
            </a:r>
          </a:p>
          <a:p>
            <a:pPr lvl="1"/>
            <a:r>
              <a:rPr lang="en-US" dirty="0"/>
              <a:t>Error rate increases with increasing scale</a:t>
            </a:r>
          </a:p>
          <a:p>
            <a:pPr lvl="1"/>
            <a:endParaRPr lang="en-US" dirty="0"/>
          </a:p>
          <a:p>
            <a:r>
              <a:rPr lang="en-US" dirty="0"/>
              <a:t>Examples Large-Scale Data Management</a:t>
            </a:r>
          </a:p>
          <a:p>
            <a:pPr lvl="1"/>
            <a:r>
              <a:rPr lang="en-US" dirty="0"/>
              <a:t>Distributed file systems w/ replication (e.g., GPFS, HDFS)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Cloud object storage</a:t>
            </a:r>
            <a:r>
              <a:rPr lang="en-US" dirty="0"/>
              <a:t> (e.g., Amazon s3, OpenStack Swift) </a:t>
            </a:r>
          </a:p>
          <a:p>
            <a:pPr lvl="1"/>
            <a:r>
              <a:rPr lang="en-US" dirty="0"/>
              <a:t>Data-parallel data analysis with Spark/Flink, incl streaming</a:t>
            </a:r>
          </a:p>
          <a:p>
            <a:pPr lvl="1"/>
            <a:r>
              <a:rPr lang="en-US" dirty="0"/>
              <a:t>Automatic cloud resource elasticity (pay as you go)</a:t>
            </a:r>
          </a:p>
          <a:p>
            <a:endParaRPr lang="en-US" dirty="0"/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07DE0-4E3E-338C-EBAC-53A49AA9F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2010s </a:t>
            </a:r>
            <a:r>
              <a:rPr lang="en-AT" dirty="0"/>
              <a:t>–</a:t>
            </a:r>
            <a:r>
              <a:rPr lang="en-US" dirty="0"/>
              <a:t> Present, cont.</a:t>
            </a:r>
            <a:endParaRPr lang="en-DE" dirty="0"/>
          </a:p>
          <a:p>
            <a:endParaRPr lang="en-DE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FA4C3398-84FC-2CB9-8420-0FA91E0305A6}"/>
              </a:ext>
            </a:extLst>
          </p:cNvPr>
          <p:cNvSpPr/>
          <p:nvPr/>
        </p:nvSpPr>
        <p:spPr>
          <a:xfrm>
            <a:off x="6820321" y="4150717"/>
            <a:ext cx="221064" cy="643094"/>
          </a:xfrm>
          <a:prstGeom prst="rightBrace">
            <a:avLst>
              <a:gd name="adj1" fmla="val 6515"/>
              <a:gd name="adj2" fmla="val 48438"/>
            </a:avLst>
          </a:prstGeom>
          <a:ln w="2540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DE5943-4B5A-2E05-D51B-0105B227AA23}"/>
              </a:ext>
            </a:extLst>
          </p:cNvPr>
          <p:cNvSpPr/>
          <p:nvPr/>
        </p:nvSpPr>
        <p:spPr>
          <a:xfrm>
            <a:off x="7022960" y="4143237"/>
            <a:ext cx="7684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Lake</a:t>
            </a:r>
            <a:endParaRPr lang="en-US" sz="1600" b="1" dirty="0">
              <a:solidFill>
                <a:srgbClr val="C40D1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8ADD8C-982C-AB4D-E1AC-A92B10D4D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598" y="1333350"/>
            <a:ext cx="3697625" cy="2305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99DA9D-ABD6-0C91-1A8C-1148F0932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57" y="4086976"/>
            <a:ext cx="2097502" cy="1231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8B14DF-9C10-F05D-DAAB-2BF6A3A85B72}"/>
              </a:ext>
            </a:extLst>
          </p:cNvPr>
          <p:cNvSpPr txBox="1"/>
          <p:nvPr/>
        </p:nvSpPr>
        <p:spPr>
          <a:xfrm>
            <a:off x="8182791" y="4394973"/>
            <a:ext cx="1304891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Audio, Image, Video, Text, Streams, Logs</a:t>
            </a:r>
          </a:p>
        </p:txBody>
      </p:sp>
    </p:spTree>
    <p:extLst>
      <p:ext uri="{BB962C8B-B14F-4D97-AF65-F5344CB8AC3E}">
        <p14:creationId xmlns:p14="http://schemas.microsoft.com/office/powerpoint/2010/main" val="400933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481A23-ADAD-CCEF-4CC1-5CE61C299A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New Trends w/ Large </a:t>
            </a:r>
            <a:br>
              <a:rPr lang="en-US" dirty="0"/>
            </a:br>
            <a:r>
              <a:rPr lang="en-US" dirty="0"/>
              <a:t>Language Models (LLMs), </a:t>
            </a:r>
            <a:br>
              <a:rPr lang="en-US" dirty="0"/>
            </a:br>
            <a:r>
              <a:rPr lang="en-US" dirty="0"/>
              <a:t>GenAI, and Coding Agents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1E33B5-974F-00C9-686A-66E947995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2020s </a:t>
            </a:r>
            <a:r>
              <a:rPr lang="en-AT" dirty="0"/>
              <a:t>–</a:t>
            </a:r>
            <a:r>
              <a:rPr lang="en-US" dirty="0"/>
              <a:t> Present</a:t>
            </a:r>
            <a:endParaRPr lang="en-DE" dirty="0"/>
          </a:p>
          <a:p>
            <a:endParaRPr lang="en-D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8C28F8-1190-AA3D-E422-D98EC7100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994" y="1261438"/>
            <a:ext cx="7430013" cy="41469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36C001F-1F53-BCE7-17DF-B32CCCA60E1D}"/>
              </a:ext>
            </a:extLst>
          </p:cNvPr>
          <p:cNvSpPr txBox="1"/>
          <p:nvPr/>
        </p:nvSpPr>
        <p:spPr>
          <a:xfrm>
            <a:off x="2209800" y="2482266"/>
            <a:ext cx="1552319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[Generated with Gemini 3.1 Pro]</a:t>
            </a:r>
            <a:endParaRPr lang="en-DE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C95ACC-B7DD-C4C7-64CE-5F3DC12E140F}"/>
              </a:ext>
            </a:extLst>
          </p:cNvPr>
          <p:cNvSpPr/>
          <p:nvPr/>
        </p:nvSpPr>
        <p:spPr>
          <a:xfrm>
            <a:off x="1194318" y="5700827"/>
            <a:ext cx="10997682" cy="1157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74C4215-246C-F9CB-766B-7B13D087C129}"/>
              </a:ext>
            </a:extLst>
          </p:cNvPr>
          <p:cNvCxnSpPr>
            <a:cxnSpLocks/>
          </p:cNvCxnSpPr>
          <p:nvPr/>
        </p:nvCxnSpPr>
        <p:spPr>
          <a:xfrm flipH="1">
            <a:off x="6759676" y="5200650"/>
            <a:ext cx="831749" cy="638091"/>
          </a:xfrm>
          <a:prstGeom prst="straightConnector1">
            <a:avLst/>
          </a:prstGeom>
          <a:noFill/>
          <a:ln w="19050" cap="flat" cmpd="sng" algn="ctr">
            <a:solidFill>
              <a:srgbClr val="F70146"/>
            </a:solidFill>
            <a:prstDash val="solid"/>
            <a:miter lim="800000"/>
            <a:headEnd type="oval"/>
            <a:tailEnd type="triangle" w="med" len="lg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605FB65-43E5-4BBD-5C7A-8CD04080D6BB}"/>
              </a:ext>
            </a:extLst>
          </p:cNvPr>
          <p:cNvCxnSpPr>
            <a:cxnSpLocks/>
          </p:cNvCxnSpPr>
          <p:nvPr/>
        </p:nvCxnSpPr>
        <p:spPr>
          <a:xfrm>
            <a:off x="10457234" y="5200650"/>
            <a:ext cx="0" cy="645673"/>
          </a:xfrm>
          <a:prstGeom prst="straightConnector1">
            <a:avLst/>
          </a:prstGeom>
          <a:noFill/>
          <a:ln w="19050" cap="flat" cmpd="sng" algn="ctr">
            <a:solidFill>
              <a:srgbClr val="F70146"/>
            </a:solidFill>
            <a:prstDash val="solid"/>
            <a:miter lim="800000"/>
            <a:headEnd type="oval"/>
            <a:tailEnd type="triangle" w="med" len="lg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C599663-98F0-2D41-0E1F-E051430E086E}"/>
              </a:ext>
            </a:extLst>
          </p:cNvPr>
          <p:cNvSpPr txBox="1"/>
          <p:nvPr/>
        </p:nvSpPr>
        <p:spPr>
          <a:xfrm>
            <a:off x="7409237" y="5596562"/>
            <a:ext cx="2626463" cy="116955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[Johannes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Wehrstein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Timo Eckmann, Matthias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Jasny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Carsten Binnig: </a:t>
            </a:r>
            <a:r>
              <a:rPr lang="en-US" sz="1400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Bespoke OLAP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Synthesizing Workload-Specific One-size-fits-one Database Engines.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PVLDB 2026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n-DE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A00F48D-2FB8-B89B-C72D-E89662644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080" y="5930629"/>
            <a:ext cx="496308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26E8357-F1F0-F6D5-B0CD-0B5EB81ED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514" y="5930629"/>
            <a:ext cx="495292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F0BD198-6693-C436-A12A-163C9A61A50E}"/>
              </a:ext>
            </a:extLst>
          </p:cNvPr>
          <p:cNvSpPr txBox="1"/>
          <p:nvPr/>
        </p:nvSpPr>
        <p:spPr>
          <a:xfrm>
            <a:off x="2850204" y="5748962"/>
            <a:ext cx="3534367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[Saeed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Fathollahzadeh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Essam Mansour, Matthias Boehm: </a:t>
            </a:r>
            <a:r>
              <a:rPr lang="en-US" sz="1400" dirty="0" err="1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ReSequel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Robust LLM-assisted Query Rewriting and Optimization using Templatization and Sampling.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PVLDB 2026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n-DE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E293A66-B896-0D93-3E77-55E23461A145}"/>
              </a:ext>
            </a:extLst>
          </p:cNvPr>
          <p:cNvCxnSpPr>
            <a:cxnSpLocks/>
          </p:cNvCxnSpPr>
          <p:nvPr/>
        </p:nvCxnSpPr>
        <p:spPr>
          <a:xfrm flipH="1">
            <a:off x="3424136" y="4094884"/>
            <a:ext cx="2119434" cy="224197"/>
          </a:xfrm>
          <a:prstGeom prst="straightConnector1">
            <a:avLst/>
          </a:prstGeom>
          <a:noFill/>
          <a:ln w="19050" cap="flat" cmpd="sng" algn="ctr">
            <a:solidFill>
              <a:srgbClr val="F70146"/>
            </a:solidFill>
            <a:prstDash val="solid"/>
            <a:miter lim="800000"/>
            <a:headEnd type="oval"/>
            <a:tailEnd type="triangle" w="med" len="lg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5323165-AA3A-734B-C4E3-AEA40EF38A06}"/>
              </a:ext>
            </a:extLst>
          </p:cNvPr>
          <p:cNvSpPr txBox="1"/>
          <p:nvPr/>
        </p:nvSpPr>
        <p:spPr>
          <a:xfrm>
            <a:off x="38910" y="4229219"/>
            <a:ext cx="2957210" cy="116955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[Olga Ovcharenko, Matthias Boehm, Sebastian Schelter: </a:t>
            </a:r>
            <a:r>
              <a:rPr lang="en-US" sz="1400" dirty="0" err="1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SemPipes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Optimizable Semantic Data Operators for Tabular Machine Learning Pipelines. </a:t>
            </a:r>
            <a:r>
              <a:rPr lang="en-US" sz="1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arxiv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under submission 2026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n-DE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F48FED7-BA3E-A278-8DAD-A54BC22351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2699" y="4423346"/>
            <a:ext cx="495716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</p:spTree>
    <p:extLst>
      <p:ext uri="{BB962C8B-B14F-4D97-AF65-F5344CB8AC3E}">
        <p14:creationId xmlns:p14="http://schemas.microsoft.com/office/powerpoint/2010/main" val="23758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/>
      <p:bldP spid="30" grpId="0"/>
      <p:bldP spid="3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C20C36-E1A2-19A7-8F6D-85E46EC84D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Database Systems</a:t>
            </a:r>
          </a:p>
          <a:p>
            <a:pPr lvl="1"/>
            <a:r>
              <a:rPr lang="en-US" dirty="0"/>
              <a:t>Mature and established technology </a:t>
            </a:r>
            <a:r>
              <a:rPr lang="en-AT" dirty="0">
                <a:sym typeface="Wingdings" panose="05000000000000000000" pitchFamily="2" charset="2"/>
              </a:rPr>
              <a:t></a:t>
            </a:r>
            <a:r>
              <a:rPr lang="en-US" dirty="0">
                <a:sym typeface="Wingdings" panose="05000000000000000000" pitchFamily="2" charset="2"/>
              </a:rPr>
              <a:t> broadly applicable &amp; eco system</a:t>
            </a:r>
          </a:p>
          <a:p>
            <a:pPr lvl="1"/>
            <a:r>
              <a:rPr lang="en-US" b="1" dirty="0">
                <a:sym typeface="Wingdings" panose="05000000000000000000" pitchFamily="2" charset="2"/>
              </a:rPr>
              <a:t>General concepts:</a:t>
            </a:r>
            <a:r>
              <a:rPr lang="en-US" dirty="0">
                <a:sym typeface="Wingdings" panose="05000000000000000000" pitchFamily="2" charset="2"/>
              </a:rPr>
              <a:t> abstraction, data modeling, query optimization &amp; processing,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transaction processing and recovery, physical design and tuning</a:t>
            </a:r>
            <a:endParaRPr lang="en-US" dirty="0"/>
          </a:p>
          <a:p>
            <a:r>
              <a:rPr lang="en-US" dirty="0"/>
              <a:t>#2 Modern Data Management</a:t>
            </a:r>
          </a:p>
          <a:p>
            <a:pPr lvl="1"/>
            <a:r>
              <a:rPr lang="en-US" dirty="0"/>
              <a:t>Multiple specialized systems for specific scale / data types</a:t>
            </a:r>
          </a:p>
          <a:p>
            <a:pPr lvl="1"/>
            <a:r>
              <a:rPr lang="en-US" dirty="0"/>
              <a:t>General trend toward less upfront cost, flexibility, and higher scalability</a:t>
            </a:r>
          </a:p>
          <a:p>
            <a:pPr marL="0" indent="0">
              <a:buNone/>
            </a:pPr>
            <a:r>
              <a:rPr lang="en-AT" dirty="0">
                <a:solidFill>
                  <a:schemeClr val="accent1"/>
                </a:solidFill>
                <a:sym typeface="Wingdings" panose="05000000000000000000" pitchFamily="2" charset="2"/>
              </a:rPr>
              <a:t>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en-US" dirty="0"/>
              <a:t>Variety of data management tools </a:t>
            </a: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Course meta goals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Understand, use, debug</a:t>
            </a:r>
            <a:r>
              <a:rPr lang="en-US" dirty="0"/>
              <a:t>, and evaluate data management systems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Fundamental concepts</a:t>
            </a:r>
            <a:r>
              <a:rPr lang="en-US" dirty="0">
                <a:solidFill>
                  <a:schemeClr val="tx1"/>
                </a:solidFill>
              </a:rPr>
              <a:t> as basis </a:t>
            </a:r>
            <a:r>
              <a:rPr lang="en-US" dirty="0"/>
              <a:t>for advanced courses and other areas</a:t>
            </a:r>
          </a:p>
          <a:p>
            <a:pPr lvl="2"/>
            <a:endParaRPr lang="en-US" sz="1000" dirty="0"/>
          </a:p>
          <a:p>
            <a:r>
              <a:rPr lang="en-US" dirty="0"/>
              <a:t>Next Lectures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02</a:t>
            </a:r>
            <a:r>
              <a:rPr lang="en-US" b="1" dirty="0">
                <a:solidFill>
                  <a:srgbClr val="7889FB"/>
                </a:solidFill>
              </a:rPr>
              <a:t> Data Modeling I</a:t>
            </a:r>
            <a:r>
              <a:rPr lang="en-US" dirty="0"/>
              <a:t> [Oct 20] (ER Diagrams)</a:t>
            </a:r>
          </a:p>
          <a:p>
            <a:pPr lvl="1"/>
            <a:r>
              <a:rPr lang="en-US" b="1" dirty="0"/>
              <a:t>03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Data Modeling II and Normalization</a:t>
            </a:r>
            <a:r>
              <a:rPr lang="en-US" dirty="0"/>
              <a:t> [Oct 27] (ERD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Relational Model)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3EAB1-F127-C540-FA42-25B5B48C7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Summary and Q&amp;A</a:t>
            </a:r>
          </a:p>
        </p:txBody>
      </p:sp>
    </p:spTree>
    <p:extLst>
      <p:ext uri="{BB962C8B-B14F-4D97-AF65-F5344CB8AC3E}">
        <p14:creationId xmlns:p14="http://schemas.microsoft.com/office/powerpoint/2010/main" val="234411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elfolien zur Auswahl">
  <a:themeElements>
    <a:clrScheme name="TU Berlin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848A7489-E40A-E247-AA59-65F245259B10}"/>
    </a:ext>
  </a:extLst>
</a:theme>
</file>

<file path=ppt/theme/theme2.xml><?xml version="1.0" encoding="utf-8"?>
<a:theme xmlns:a="http://schemas.openxmlformats.org/drawingml/2006/main" name="Master für Folgeseite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Ins="0" rtlCol="0">
        <a:spAutoFit/>
      </a:bodyPr>
      <a:lstStyle>
        <a:defPPr algn="l">
          <a:defRPr sz="16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7CAADE83-5F25-0A48-B83D-03A7471B880E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TU-Berlin-Praesentation-Master-Verlauf-Orange-Rot</Template>
  <TotalTime>0</TotalTime>
  <Words>3183</Words>
  <Application>Microsoft Office PowerPoint</Application>
  <PresentationFormat>Widescreen</PresentationFormat>
  <Paragraphs>448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Consolas</vt:lpstr>
      <vt:lpstr>Wingdings</vt:lpstr>
      <vt:lpstr>Titelfolien zur Auswahl</vt:lpstr>
      <vt:lpstr>Master für Folgeseiten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AMLS - 06 Parameter Servers</dc:title>
  <dc:creator>Matthias Boehm</dc:creator>
  <cp:lastModifiedBy>Matthias Boehm</cp:lastModifiedBy>
  <cp:revision>268</cp:revision>
  <cp:lastPrinted>2021-03-24T16:10:50Z</cp:lastPrinted>
  <dcterms:created xsi:type="dcterms:W3CDTF">2023-02-25T13:39:16Z</dcterms:created>
  <dcterms:modified xsi:type="dcterms:W3CDTF">2026-10-13T15:46:52Z</dcterms:modified>
</cp:coreProperties>
</file>