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10" r:id="rId2"/>
  </p:sldMasterIdLst>
  <p:notesMasterIdLst>
    <p:notesMasterId r:id="rId36"/>
  </p:notesMasterIdLst>
  <p:handoutMasterIdLst>
    <p:handoutMasterId r:id="rId37"/>
  </p:handoutMasterIdLst>
  <p:sldIdLst>
    <p:sldId id="359" r:id="rId3"/>
    <p:sldId id="387" r:id="rId4"/>
    <p:sldId id="388" r:id="rId5"/>
    <p:sldId id="475" r:id="rId6"/>
    <p:sldId id="497" r:id="rId7"/>
    <p:sldId id="498" r:id="rId8"/>
    <p:sldId id="499" r:id="rId9"/>
    <p:sldId id="500" r:id="rId10"/>
    <p:sldId id="501" r:id="rId11"/>
    <p:sldId id="487" r:id="rId12"/>
    <p:sldId id="502" r:id="rId13"/>
    <p:sldId id="503" r:id="rId14"/>
    <p:sldId id="504" r:id="rId15"/>
    <p:sldId id="505" r:id="rId16"/>
    <p:sldId id="506" r:id="rId17"/>
    <p:sldId id="507" r:id="rId18"/>
    <p:sldId id="508" r:id="rId19"/>
    <p:sldId id="509" r:id="rId20"/>
    <p:sldId id="523" r:id="rId21"/>
    <p:sldId id="510" r:id="rId22"/>
    <p:sldId id="511" r:id="rId23"/>
    <p:sldId id="512" r:id="rId24"/>
    <p:sldId id="513" r:id="rId25"/>
    <p:sldId id="514" r:id="rId26"/>
    <p:sldId id="515" r:id="rId27"/>
    <p:sldId id="516" r:id="rId28"/>
    <p:sldId id="517" r:id="rId29"/>
    <p:sldId id="518" r:id="rId30"/>
    <p:sldId id="519" r:id="rId31"/>
    <p:sldId id="520" r:id="rId32"/>
    <p:sldId id="521" r:id="rId33"/>
    <p:sldId id="522" r:id="rId34"/>
    <p:sldId id="421" r:id="rId3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89FB"/>
    <a:srgbClr val="000000"/>
    <a:srgbClr val="C40D1E"/>
    <a:srgbClr val="FF6C00"/>
    <a:srgbClr val="1F90CC"/>
    <a:srgbClr val="9013FE"/>
    <a:srgbClr val="434343"/>
    <a:srgbClr val="C40E02"/>
    <a:srgbClr val="FFFFFF"/>
    <a:srgbClr val="49CB4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/>
    <p:restoredTop sz="84282" autoAdjust="0"/>
  </p:normalViewPr>
  <p:slideViewPr>
    <p:cSldViewPr snapToGrid="0" snapToObjects="1">
      <p:cViewPr varScale="1">
        <p:scale>
          <a:sx n="80" d="100"/>
          <a:sy n="80" d="100"/>
        </p:scale>
        <p:origin x="312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64" d="100"/>
          <a:sy n="64" d="100"/>
        </p:scale>
        <p:origin x="3192" y="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FC65016-F466-65F2-1647-F2D65EC6DD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E8699B-DCFC-9457-9B24-BB3645C0A6E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52E21-16B8-4FAD-8424-BDD4550E587D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7BA9BA-3A7F-9FC3-5FDF-2AD1D34638E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842FF1-55D3-2AD7-9662-D337382FA8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BE3A1-6E20-4D8E-B1B3-D17FFCFF2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180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6180F-3EA1-4748-B4F4-956BB5176995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C3961-1900-1342-BF9B-82C3215CD31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931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4784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ISM, CS, IEM, Physics, </a:t>
            </a:r>
            <a:r>
              <a:rPr lang="en-US" dirty="0" err="1"/>
              <a:t>MINGgruen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7125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5111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UML: class diagrams, Data Model Profiles (conceptual, logical and physical)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9727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4059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ER’26 in St. Johns Canada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65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Partial function: every employee belongs to at most one department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8911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704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halt - Text und Stich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D7BD4116-72F8-7D4E-846E-4E9887F60C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799" y="1268963"/>
            <a:ext cx="5545201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7" name="Textplatzhalter 17">
            <a:extLst>
              <a:ext uri="{FF2B5EF4-FFF2-40B4-BE49-F238E27FC236}">
                <a16:creationId xmlns:a16="http://schemas.microsoft.com/office/drawing/2014/main" id="{5B12DAD6-93EF-5042-858F-4BB3334F10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396545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  <p:sp>
        <p:nvSpPr>
          <p:cNvPr id="2" name="Textplatzhalter 5">
            <a:extLst>
              <a:ext uri="{FF2B5EF4-FFF2-40B4-BE49-F238E27FC236}">
                <a16:creationId xmlns:a16="http://schemas.microsoft.com/office/drawing/2014/main" id="{124D4CAA-133B-B88A-74F8-407F69B249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14945" y="1262740"/>
            <a:ext cx="5545201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</p:spTree>
    <p:extLst>
      <p:ext uri="{BB962C8B-B14F-4D97-AF65-F5344CB8AC3E}">
        <p14:creationId xmlns:p14="http://schemas.microsoft.com/office/powerpoint/2010/main" val="420617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alt - Text und Stich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D7BD4116-72F8-7D4E-846E-4E9887F60C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799" y="1268963"/>
            <a:ext cx="11075143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7" name="Textplatzhalter 17">
            <a:extLst>
              <a:ext uri="{FF2B5EF4-FFF2-40B4-BE49-F238E27FC236}">
                <a16:creationId xmlns:a16="http://schemas.microsoft.com/office/drawing/2014/main" id="{5B12DAD6-93EF-5042-858F-4BB3334F10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396545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</p:spTree>
    <p:extLst>
      <p:ext uri="{BB962C8B-B14F-4D97-AF65-F5344CB8AC3E}">
        <p14:creationId xmlns:p14="http://schemas.microsoft.com/office/powerpoint/2010/main" val="1431473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17">
            <a:extLst>
              <a:ext uri="{FF2B5EF4-FFF2-40B4-BE49-F238E27FC236}">
                <a16:creationId xmlns:a16="http://schemas.microsoft.com/office/drawing/2014/main" id="{E494F037-B453-E6C3-6931-1688CF9B95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2582402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3700"/>
              </a:lnSpc>
              <a:spcBef>
                <a:spcPts val="0"/>
              </a:spcBef>
              <a:buNone/>
              <a:defRPr sz="37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  <p:sp>
        <p:nvSpPr>
          <p:cNvPr id="5" name="Textplatzhalter 17">
            <a:extLst>
              <a:ext uri="{FF2B5EF4-FFF2-40B4-BE49-F238E27FC236}">
                <a16:creationId xmlns:a16="http://schemas.microsoft.com/office/drawing/2014/main" id="{A837A2E9-5AA7-3D02-1A49-6988BEC5B8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1510" y="4180427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</p:spTree>
    <p:extLst>
      <p:ext uri="{BB962C8B-B14F-4D97-AF65-F5344CB8AC3E}">
        <p14:creationId xmlns:p14="http://schemas.microsoft.com/office/powerpoint/2010/main" val="3619498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3.sv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4">
            <a:extLst>
              <a:ext uri="{FF2B5EF4-FFF2-40B4-BE49-F238E27FC236}">
                <a16:creationId xmlns:a16="http://schemas.microsoft.com/office/drawing/2014/main" id="{B97C5655-F240-634C-9B7B-B6181A1B3AF5}"/>
              </a:ext>
            </a:extLst>
          </p:cNvPr>
          <p:cNvSpPr/>
          <p:nvPr userDrawn="1"/>
        </p:nvSpPr>
        <p:spPr>
          <a:xfrm>
            <a:off x="0" y="1668462"/>
            <a:ext cx="12192000" cy="5189537"/>
          </a:xfrm>
          <a:custGeom>
            <a:avLst/>
            <a:gdLst>
              <a:gd name="connsiteX0" fmla="*/ 0 w 12192000"/>
              <a:gd name="connsiteY0" fmla="*/ 0 h 4760912"/>
              <a:gd name="connsiteX1" fmla="*/ 12192000 w 12192000"/>
              <a:gd name="connsiteY1" fmla="*/ 0 h 4760912"/>
              <a:gd name="connsiteX2" fmla="*/ 12192000 w 12192000"/>
              <a:gd name="connsiteY2" fmla="*/ 4760912 h 4760912"/>
              <a:gd name="connsiteX3" fmla="*/ 0 w 12192000"/>
              <a:gd name="connsiteY3" fmla="*/ 4760912 h 4760912"/>
              <a:gd name="connsiteX4" fmla="*/ 0 w 12192000"/>
              <a:gd name="connsiteY4" fmla="*/ 0 h 4760912"/>
              <a:gd name="connsiteX0" fmla="*/ 0 w 12192000"/>
              <a:gd name="connsiteY0" fmla="*/ 212725 h 4973637"/>
              <a:gd name="connsiteX1" fmla="*/ 12192000 w 12192000"/>
              <a:gd name="connsiteY1" fmla="*/ 0 h 4973637"/>
              <a:gd name="connsiteX2" fmla="*/ 12192000 w 12192000"/>
              <a:gd name="connsiteY2" fmla="*/ 4973637 h 4973637"/>
              <a:gd name="connsiteX3" fmla="*/ 0 w 12192000"/>
              <a:gd name="connsiteY3" fmla="*/ 4973637 h 4973637"/>
              <a:gd name="connsiteX4" fmla="*/ 0 w 12192000"/>
              <a:gd name="connsiteY4" fmla="*/ 212725 h 4973637"/>
              <a:gd name="connsiteX0" fmla="*/ 0 w 12192000"/>
              <a:gd name="connsiteY0" fmla="*/ 428625 h 5189537"/>
              <a:gd name="connsiteX1" fmla="*/ 12192000 w 12192000"/>
              <a:gd name="connsiteY1" fmla="*/ 0 h 5189537"/>
              <a:gd name="connsiteX2" fmla="*/ 12192000 w 12192000"/>
              <a:gd name="connsiteY2" fmla="*/ 5189537 h 5189537"/>
              <a:gd name="connsiteX3" fmla="*/ 0 w 12192000"/>
              <a:gd name="connsiteY3" fmla="*/ 5189537 h 5189537"/>
              <a:gd name="connsiteX4" fmla="*/ 0 w 12192000"/>
              <a:gd name="connsiteY4" fmla="*/ 428625 h 518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189537">
                <a:moveTo>
                  <a:pt x="0" y="428625"/>
                </a:moveTo>
                <a:lnTo>
                  <a:pt x="12192000" y="0"/>
                </a:lnTo>
                <a:lnTo>
                  <a:pt x="12192000" y="5189537"/>
                </a:lnTo>
                <a:lnTo>
                  <a:pt x="0" y="5189537"/>
                </a:lnTo>
                <a:lnTo>
                  <a:pt x="0" y="428625"/>
                </a:lnTo>
                <a:close/>
              </a:path>
            </a:pathLst>
          </a:custGeom>
          <a:gradFill>
            <a:gsLst>
              <a:gs pos="0">
                <a:srgbClr val="FF6C00"/>
              </a:gs>
              <a:gs pos="100000">
                <a:srgbClr val="C40D1E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8DDEEBD-D00D-1249-9E02-EDC0548BFC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8168" y="378741"/>
            <a:ext cx="2250000" cy="774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597FE0-CC24-D198-44F6-8B86AC8E52DB}"/>
              </a:ext>
            </a:extLst>
          </p:cNvPr>
          <p:cNvGrpSpPr/>
          <p:nvPr userDrawn="1"/>
        </p:nvGrpSpPr>
        <p:grpSpPr>
          <a:xfrm>
            <a:off x="9433249" y="6055568"/>
            <a:ext cx="2258008" cy="569167"/>
            <a:chOff x="9433249" y="6055568"/>
            <a:chExt cx="2258008" cy="56916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2D5CBC3-F82D-3CBE-40BC-802F674C616B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5A0E74B8-E76E-1A0B-C1A8-60E6BE5351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969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pos="7333" userDrawn="1">
          <p15:clr>
            <a:srgbClr val="F26B43"/>
          </p15:clr>
        </p15:guide>
        <p15:guide id="3" orient="horz" pos="346" userDrawn="1">
          <p15:clr>
            <a:srgbClr val="F26B43"/>
          </p15:clr>
        </p15:guide>
        <p15:guide id="4" pos="1232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663" userDrawn="1">
          <p15:clr>
            <a:srgbClr val="F26B43"/>
          </p15:clr>
        </p15:guide>
        <p15:guide id="7" orient="horz" pos="1003" userDrawn="1">
          <p15:clr>
            <a:srgbClr val="F26B43"/>
          </p15:clr>
        </p15:guide>
        <p15:guide id="8" orient="horz" pos="1321" userDrawn="1">
          <p15:clr>
            <a:srgbClr val="F26B43"/>
          </p15:clr>
        </p15:guide>
        <p15:guide id="9" orient="horz" pos="1661" userDrawn="1">
          <p15:clr>
            <a:srgbClr val="F26B43"/>
          </p15:clr>
        </p15:guide>
        <p15:guide id="10" orient="horz" pos="2001" userDrawn="1">
          <p15:clr>
            <a:srgbClr val="F26B43"/>
          </p15:clr>
        </p15:guide>
        <p15:guide id="11" orient="horz" pos="3339" userDrawn="1">
          <p15:clr>
            <a:srgbClr val="F26B43"/>
          </p15:clr>
        </p15:guide>
        <p15:guide id="12" orient="horz" pos="2319" userDrawn="1">
          <p15:clr>
            <a:srgbClr val="F26B43"/>
          </p15:clr>
        </p15:guide>
        <p15:guide id="13" orient="horz" pos="2999" userDrawn="1">
          <p15:clr>
            <a:srgbClr val="F26B43"/>
          </p15:clr>
        </p15:guide>
        <p15:guide id="14" orient="horz" pos="3657" userDrawn="1">
          <p15:clr>
            <a:srgbClr val="F26B43"/>
          </p15:clr>
        </p15:guide>
        <p15:guide id="15" orient="horz" pos="2659" userDrawn="1">
          <p15:clr>
            <a:srgbClr val="F26B43"/>
          </p15:clr>
        </p15:guide>
        <p15:guide id="16" pos="2094" userDrawn="1">
          <p15:clr>
            <a:srgbClr val="F26B43"/>
          </p15:clr>
        </p15:guide>
        <p15:guide id="17" pos="2978" userDrawn="1">
          <p15:clr>
            <a:srgbClr val="F26B43"/>
          </p15:clr>
        </p15:guide>
        <p15:guide id="18" pos="3840" userDrawn="1">
          <p15:clr>
            <a:srgbClr val="F26B43"/>
          </p15:clr>
        </p15:guide>
        <p15:guide id="19" pos="4725" userDrawn="1">
          <p15:clr>
            <a:srgbClr val="F26B43"/>
          </p15:clr>
        </p15:guide>
        <p15:guide id="20" pos="5586" userDrawn="1">
          <p15:clr>
            <a:srgbClr val="F26B43"/>
          </p15:clr>
        </p15:guide>
        <p15:guide id="21" pos="647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1">
            <a:extLst>
              <a:ext uri="{FF2B5EF4-FFF2-40B4-BE49-F238E27FC236}">
                <a16:creationId xmlns:a16="http://schemas.microsoft.com/office/drawing/2014/main" id="{48266648-C51B-EA45-AE41-AF74B0A4657C}"/>
              </a:ext>
            </a:extLst>
          </p:cNvPr>
          <p:cNvSpPr/>
          <p:nvPr userDrawn="1"/>
        </p:nvSpPr>
        <p:spPr>
          <a:xfrm>
            <a:off x="0" y="5748124"/>
            <a:ext cx="12195175" cy="1109875"/>
          </a:xfrm>
          <a:custGeom>
            <a:avLst/>
            <a:gdLst>
              <a:gd name="connsiteX0" fmla="*/ 0 w 12192000"/>
              <a:gd name="connsiteY0" fmla="*/ 0 h 687600"/>
              <a:gd name="connsiteX1" fmla="*/ 12192000 w 12192000"/>
              <a:gd name="connsiteY1" fmla="*/ 0 h 687600"/>
              <a:gd name="connsiteX2" fmla="*/ 12192000 w 12192000"/>
              <a:gd name="connsiteY2" fmla="*/ 687600 h 687600"/>
              <a:gd name="connsiteX3" fmla="*/ 0 w 12192000"/>
              <a:gd name="connsiteY3" fmla="*/ 687600 h 687600"/>
              <a:gd name="connsiteX4" fmla="*/ 0 w 12192000"/>
              <a:gd name="connsiteY4" fmla="*/ 0 h 687600"/>
              <a:gd name="connsiteX0" fmla="*/ 0 w 12195175"/>
              <a:gd name="connsiteY0" fmla="*/ 422275 h 1109875"/>
              <a:gd name="connsiteX1" fmla="*/ 12195175 w 12195175"/>
              <a:gd name="connsiteY1" fmla="*/ 0 h 1109875"/>
              <a:gd name="connsiteX2" fmla="*/ 12192000 w 12195175"/>
              <a:gd name="connsiteY2" fmla="*/ 1109875 h 1109875"/>
              <a:gd name="connsiteX3" fmla="*/ 0 w 12195175"/>
              <a:gd name="connsiteY3" fmla="*/ 1109875 h 1109875"/>
              <a:gd name="connsiteX4" fmla="*/ 0 w 12195175"/>
              <a:gd name="connsiteY4" fmla="*/ 422275 h 110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5175" h="1109875">
                <a:moveTo>
                  <a:pt x="0" y="422275"/>
                </a:moveTo>
                <a:lnTo>
                  <a:pt x="12195175" y="0"/>
                </a:lnTo>
                <a:cubicBezTo>
                  <a:pt x="12194117" y="369958"/>
                  <a:pt x="12193058" y="739917"/>
                  <a:pt x="12192000" y="1109875"/>
                </a:cubicBezTo>
                <a:lnTo>
                  <a:pt x="0" y="1109875"/>
                </a:lnTo>
                <a:lnTo>
                  <a:pt x="0" y="422275"/>
                </a:lnTo>
                <a:close/>
              </a:path>
            </a:pathLst>
          </a:custGeom>
          <a:gradFill>
            <a:gsLst>
              <a:gs pos="0">
                <a:srgbClr val="FF6C00"/>
              </a:gs>
              <a:gs pos="100000">
                <a:srgbClr val="C40D1E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0A395C2-361B-A14B-9312-A16F3F6780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4598" y="378000"/>
            <a:ext cx="1004400" cy="766068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36184FE9-ADE0-F94C-90C6-58CFCA50F9A4}"/>
              </a:ext>
            </a:extLst>
          </p:cNvPr>
          <p:cNvSpPr txBox="1"/>
          <p:nvPr userDrawn="1"/>
        </p:nvSpPr>
        <p:spPr>
          <a:xfrm>
            <a:off x="1196393" y="6393866"/>
            <a:ext cx="7615318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Matthias Boehm | FG DAMS | DMS </a:t>
            </a:r>
            <a:r>
              <a:rPr lang="en-US" sz="1400" b="0" noProof="0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WiSe</a:t>
            </a:r>
            <a:r>
              <a:rPr lang="en-US" sz="1400" b="0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2026/27 – </a:t>
            </a:r>
            <a:r>
              <a:rPr 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02 Data Modeling I (Conceptual Design)</a:t>
            </a:r>
            <a:endParaRPr lang="en-US" sz="1400" b="0" noProof="0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F44FBF-6529-4A53-F1BA-D10222FCFDB0}"/>
              </a:ext>
            </a:extLst>
          </p:cNvPr>
          <p:cNvGrpSpPr/>
          <p:nvPr userDrawn="1"/>
        </p:nvGrpSpPr>
        <p:grpSpPr>
          <a:xfrm>
            <a:off x="9433249" y="6055568"/>
            <a:ext cx="2258008" cy="569167"/>
            <a:chOff x="9433249" y="6055568"/>
            <a:chExt cx="2258008" cy="56916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0132AE6E-5DB2-25F8-161D-6A04BD40CA8C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A17F1DB4-F8F6-5B0E-9657-BBA11B1CD3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FEDE8D1-082D-9900-BD99-D84E6B3FBCD0}"/>
              </a:ext>
            </a:extLst>
          </p:cNvPr>
          <p:cNvSpPr/>
          <p:nvPr userDrawn="1"/>
        </p:nvSpPr>
        <p:spPr>
          <a:xfrm>
            <a:off x="559027" y="6393872"/>
            <a:ext cx="391886" cy="217302"/>
          </a:xfrm>
          <a:prstGeom prst="roundRect">
            <a:avLst>
              <a:gd name="adj" fmla="val 294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675EF3AE-78B3-9641-A88A-C3B5FFA9245E}" type="slidenum">
              <a:rPr lang="de-DE" sz="1400" b="1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pPr/>
              <a:t>‹#›</a:t>
            </a:fld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24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07" r:id="rId2"/>
    <p:sldLayoutId id="21474837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u-berlin.zoom.us/j/9529634787?pwd=R1ZsN1M3SC9BOU1OcFdmem9zT202UT0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s://mboehm7.github.io/teaching/ws2627_dms/index.ht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softwareideas.net/erd-relation-arrows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B91E010B-877E-604A-96C7-32EFC5B57054}"/>
              </a:ext>
            </a:extLst>
          </p:cNvPr>
          <p:cNvSpPr txBox="1"/>
          <p:nvPr/>
        </p:nvSpPr>
        <p:spPr>
          <a:xfrm>
            <a:off x="550801" y="3050935"/>
            <a:ext cx="11641199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4500" b="1" dirty="0">
                <a:solidFill>
                  <a:schemeClr val="bg1"/>
                </a:solidFill>
                <a:cs typeface="Arial" panose="020B0604020202020204" pitchFamily="34" charset="0"/>
              </a:rPr>
              <a:t>Data Management and Systems (DMS)</a:t>
            </a:r>
          </a:p>
          <a:p>
            <a:pPr>
              <a:lnSpc>
                <a:spcPts val="4500"/>
              </a:lnSpc>
            </a:pPr>
            <a:r>
              <a:rPr lang="en-US" sz="4500" b="1" dirty="0">
                <a:solidFill>
                  <a:schemeClr val="bg1"/>
                </a:solidFill>
                <a:cs typeface="Arial" panose="020B0604020202020204" pitchFamily="34" charset="0"/>
              </a:rPr>
              <a:t>Data Modeling I – Conceptual Design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7FB4931-3EF5-3045-BA3B-F8959781C0D1}"/>
              </a:ext>
            </a:extLst>
          </p:cNvPr>
          <p:cNvSpPr txBox="1"/>
          <p:nvPr/>
        </p:nvSpPr>
        <p:spPr>
          <a:xfrm>
            <a:off x="550801" y="4575355"/>
            <a:ext cx="832807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200" b="1" dirty="0">
                <a:solidFill>
                  <a:schemeClr val="bg1"/>
                </a:solidFill>
                <a:cs typeface="Arial" panose="020B0604020202020204" pitchFamily="34" charset="0"/>
              </a:rPr>
              <a:t>Prof. Dr. Matthias Boehm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 err="1">
                <a:solidFill>
                  <a:schemeClr val="bg1"/>
                </a:solidFill>
                <a:cs typeface="Arial" panose="020B0604020202020204" pitchFamily="34" charset="0"/>
              </a:rPr>
              <a:t>Technische</a:t>
            </a: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 Universität Berlin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Berlin Institute for the Foundations of Learning and Data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Big Data Engineering (DAMS Lab)</a:t>
            </a:r>
            <a:endParaRPr lang="de-DE" sz="2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28C5F3-C7B7-3F09-E67B-2CB951E0B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01" y="6321314"/>
            <a:ext cx="853163" cy="301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8920D0-3EF7-66BD-9DA1-37967723809B}"/>
              </a:ext>
            </a:extLst>
          </p:cNvPr>
          <p:cNvSpPr txBox="1"/>
          <p:nvPr/>
        </p:nvSpPr>
        <p:spPr>
          <a:xfrm>
            <a:off x="1518108" y="6275437"/>
            <a:ext cx="326409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Last update: Oct 20, 2026</a:t>
            </a:r>
          </a:p>
        </p:txBody>
      </p:sp>
    </p:spTree>
    <p:extLst>
      <p:ext uri="{BB962C8B-B14F-4D97-AF65-F5344CB8AC3E}">
        <p14:creationId xmlns:p14="http://schemas.microsoft.com/office/powerpoint/2010/main" val="3533876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1F8E86-A5F3-FA9D-806F-C20DBF522E9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#1 Hybrid &amp; Video Recording</a:t>
            </a:r>
          </a:p>
          <a:p>
            <a:pPr lvl="1"/>
            <a:r>
              <a:rPr lang="en-US" dirty="0"/>
              <a:t>Hybrid lectures (in-person, zoom) with optional attendance</a:t>
            </a:r>
            <a:br>
              <a:rPr lang="en-US" dirty="0"/>
            </a:br>
            <a:r>
              <a:rPr lang="en-US" dirty="0">
                <a:hlinkClick r:id="rId3"/>
              </a:rPr>
              <a:t>https://tu-berlin.zoom.us/j/9529634787?pwd=R1ZsN1M3SC9BOU1OcFdmem9zT202UT09</a:t>
            </a:r>
            <a:endParaRPr lang="en-US" dirty="0"/>
          </a:p>
          <a:p>
            <a:pPr lvl="1"/>
            <a:r>
              <a:rPr lang="en-US" dirty="0"/>
              <a:t>Zoom </a:t>
            </a:r>
            <a:r>
              <a:rPr lang="en-US" b="1" dirty="0">
                <a:solidFill>
                  <a:srgbClr val="7889FB"/>
                </a:solidFill>
              </a:rPr>
              <a:t>video recordings</a:t>
            </a:r>
            <a:r>
              <a:rPr lang="en-US" dirty="0"/>
              <a:t>, links from website</a:t>
            </a:r>
            <a:br>
              <a:rPr lang="en-US" dirty="0"/>
            </a:br>
            <a:r>
              <a:rPr lang="en-US" dirty="0">
                <a:hlinkClick r:id="rId4"/>
              </a:rPr>
              <a:t>https://mboehm7.github.io/teaching/ws2627_dms/index.htm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r>
              <a:rPr lang="en-US" dirty="0"/>
              <a:t>#2 Course Registrations</a:t>
            </a:r>
          </a:p>
          <a:p>
            <a:pPr lvl="1"/>
            <a:r>
              <a:rPr lang="en-US" dirty="0"/>
              <a:t>TU Berlin ISIS registrations as of Oct 18</a:t>
            </a:r>
          </a:p>
          <a:p>
            <a:pPr lvl="1"/>
            <a:endParaRPr lang="en-US" dirty="0"/>
          </a:p>
          <a:p>
            <a:r>
              <a:rPr lang="en-US" dirty="0"/>
              <a:t>#3 Other Administrative Questions</a:t>
            </a:r>
          </a:p>
          <a:p>
            <a:pPr lvl="1"/>
            <a:r>
              <a:rPr lang="en-US" dirty="0"/>
              <a:t>Tutorial registrations by Oct 14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DE" b="1" dirty="0">
                <a:solidFill>
                  <a:srgbClr val="7889FB"/>
                </a:solidFill>
              </a:rPr>
              <a:t>184</a:t>
            </a:r>
            <a:r>
              <a:rPr lang="en-US" dirty="0">
                <a:sym typeface="Wingdings" panose="05000000000000000000" pitchFamily="2" charset="2"/>
              </a:rPr>
              <a:t>, majority in ISM/CS</a:t>
            </a:r>
            <a:endParaRPr lang="en-US" dirty="0"/>
          </a:p>
          <a:p>
            <a:pPr lvl="1"/>
            <a:r>
              <a:rPr lang="en-US" dirty="0"/>
              <a:t>Equivalence of ISDA w/ and w/o attempts </a:t>
            </a:r>
            <a:r>
              <a:rPr lang="en-US" dirty="0">
                <a:sym typeface="Wingdings" panose="05000000000000000000" pitchFamily="2" charset="2"/>
              </a:rPr>
              <a:t> rules in progress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Hybrid format of tutorials?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F9665-3AAA-960B-6947-87080883F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Announcements / 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6137F6-5235-2F9C-BDBF-AE61B5FA5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5555" y="1875164"/>
            <a:ext cx="1210387" cy="3167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B37BAE-0183-4C0D-AA5C-E784A3894C53}"/>
              </a:ext>
            </a:extLst>
          </p:cNvPr>
          <p:cNvSpPr txBox="1"/>
          <p:nvPr/>
        </p:nvSpPr>
        <p:spPr>
          <a:xfrm flipH="1">
            <a:off x="6412022" y="3211333"/>
            <a:ext cx="1796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40D1E"/>
                </a:solidFill>
              </a:rPr>
              <a:t>~270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07470A-64AE-B678-D69B-9FC176AD09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568" y="2697339"/>
            <a:ext cx="3884747" cy="195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8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77752A-3C19-3D7B-F46B-F552950D51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DB Design Lifecycle</a:t>
            </a:r>
          </a:p>
          <a:p>
            <a:r>
              <a:rPr lang="en-US" dirty="0"/>
              <a:t>ER Model and Diagrams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3A55A-84FA-DA28-D1A0-B8512BB22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126082-7256-37DE-7A47-A15C8BBD11D8}"/>
              </a:ext>
            </a:extLst>
          </p:cNvPr>
          <p:cNvSpPr txBox="1"/>
          <p:nvPr/>
        </p:nvSpPr>
        <p:spPr>
          <a:xfrm>
            <a:off x="1386671" y="5108761"/>
            <a:ext cx="7425732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Credit: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Alfons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Kemper, André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Eickler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Datenbanksysteme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Eine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Einführung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10.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Auflage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 De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Gruyter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Studium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de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Gruyter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Oldenbourg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2015, ISBN 978-3-11-044375-2, pp. 1-879]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F52C88-93FD-AD61-3B18-B3A0ECE614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59" y="5018315"/>
            <a:ext cx="581982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01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2FC96-ADDD-F48E-8E6F-F1DB05E18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buClr>
                <a:srgbClr val="C40D1E"/>
              </a:buClr>
              <a:buSzPct val="100000"/>
            </a:pPr>
            <a:r>
              <a:rPr lang="en-US" dirty="0"/>
              <a:t>Database Design Lifecycle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E6C82-E3CD-1803-089D-A26578D879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49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66C523-175D-DFD0-DC25-6BE6BA74D3A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Data Model</a:t>
            </a:r>
          </a:p>
          <a:p>
            <a:pPr lvl="1"/>
            <a:r>
              <a:rPr lang="en-US" dirty="0"/>
              <a:t>Concepts for describing data objects and their relationships (meta model) 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Schema:</a:t>
            </a:r>
            <a:r>
              <a:rPr lang="en-US" dirty="0"/>
              <a:t> Description (structure, semantics) </a:t>
            </a:r>
            <a:br>
              <a:rPr lang="en-US" dirty="0"/>
            </a:br>
            <a:r>
              <a:rPr lang="en-US" dirty="0"/>
              <a:t>of specific data collection    </a:t>
            </a:r>
          </a:p>
          <a:p>
            <a:endParaRPr lang="en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66FB6-4F07-20DE-6AA2-9CF490A52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Data Modeling</a:t>
            </a:r>
            <a:endParaRPr lang="en-DE" dirty="0"/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44D54B68-83EC-68EC-A42D-313C75ED434F}"/>
              </a:ext>
            </a:extLst>
          </p:cNvPr>
          <p:cNvSpPr/>
          <p:nvPr/>
        </p:nvSpPr>
        <p:spPr>
          <a:xfrm>
            <a:off x="3693191" y="2316770"/>
            <a:ext cx="4883499" cy="934497"/>
          </a:xfrm>
          <a:prstGeom prst="cloud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Discourse of real mini world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9ABCA64-8D04-864F-8786-B1B08A83EE73}"/>
              </a:ext>
            </a:extLst>
          </p:cNvPr>
          <p:cNvCxnSpPr>
            <a:stCxn id="6" idx="1"/>
            <a:endCxn id="8" idx="0"/>
          </p:cNvCxnSpPr>
          <p:nvPr/>
        </p:nvCxnSpPr>
        <p:spPr>
          <a:xfrm flipH="1">
            <a:off x="6134940" y="3250272"/>
            <a:ext cx="1" cy="423027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269773D1-64EC-F140-41BC-C783677AF8F5}"/>
              </a:ext>
            </a:extLst>
          </p:cNvPr>
          <p:cNvSpPr/>
          <p:nvPr/>
        </p:nvSpPr>
        <p:spPr>
          <a:xfrm>
            <a:off x="4898993" y="3673299"/>
            <a:ext cx="2471894" cy="723482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Conceptual Schema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(ER diagram)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DA77F9-3567-33A5-AF73-0810954D9469}"/>
              </a:ext>
            </a:extLst>
          </p:cNvPr>
          <p:cNvSpPr/>
          <p:nvPr/>
        </p:nvSpPr>
        <p:spPr>
          <a:xfrm>
            <a:off x="2519877" y="4951114"/>
            <a:ext cx="1453588" cy="72348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Relational Schema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87F1F1-18B9-4EFB-AFA5-28C07BE0F333}"/>
              </a:ext>
            </a:extLst>
          </p:cNvPr>
          <p:cNvSpPr/>
          <p:nvPr/>
        </p:nvSpPr>
        <p:spPr>
          <a:xfrm>
            <a:off x="4440787" y="4951114"/>
            <a:ext cx="1453588" cy="72348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XML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Schema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445ADD-9E01-A5C3-4CE2-59DB409EDB36}"/>
              </a:ext>
            </a:extLst>
          </p:cNvPr>
          <p:cNvSpPr/>
          <p:nvPr/>
        </p:nvSpPr>
        <p:spPr>
          <a:xfrm>
            <a:off x="6361697" y="4951114"/>
            <a:ext cx="1453588" cy="72348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Network Schema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C7598A-9533-1055-A8F0-EFF22E695EB6}"/>
              </a:ext>
            </a:extLst>
          </p:cNvPr>
          <p:cNvSpPr/>
          <p:nvPr/>
        </p:nvSpPr>
        <p:spPr>
          <a:xfrm>
            <a:off x="8282607" y="4951114"/>
            <a:ext cx="1453588" cy="72348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Object-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ori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Schema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0138DF3-74D7-7E8F-02CC-22BEB0ED0DB9}"/>
              </a:ext>
            </a:extLst>
          </p:cNvPr>
          <p:cNvCxnSpPr>
            <a:stCxn id="8" idx="2"/>
            <a:endCxn id="9" idx="0"/>
          </p:cNvCxnSpPr>
          <p:nvPr/>
        </p:nvCxnSpPr>
        <p:spPr>
          <a:xfrm flipH="1">
            <a:off x="3246671" y="4396781"/>
            <a:ext cx="2888269" cy="554333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63E1C6D-4C66-9675-E780-97BADBC3BEF7}"/>
              </a:ext>
            </a:extLst>
          </p:cNvPr>
          <p:cNvCxnSpPr>
            <a:stCxn id="8" idx="2"/>
            <a:endCxn id="10" idx="0"/>
          </p:cNvCxnSpPr>
          <p:nvPr/>
        </p:nvCxnSpPr>
        <p:spPr>
          <a:xfrm flipH="1">
            <a:off x="5167581" y="4396781"/>
            <a:ext cx="967359" cy="554333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05A9B4C-C435-9FD9-1AC2-611259E0655E}"/>
              </a:ext>
            </a:extLst>
          </p:cNvPr>
          <p:cNvCxnSpPr>
            <a:stCxn id="8" idx="2"/>
            <a:endCxn id="11" idx="0"/>
          </p:cNvCxnSpPr>
          <p:nvPr/>
        </p:nvCxnSpPr>
        <p:spPr>
          <a:xfrm>
            <a:off x="6134940" y="4396781"/>
            <a:ext cx="953551" cy="554333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EBB7D48-5F21-642E-EA73-084534800571}"/>
              </a:ext>
            </a:extLst>
          </p:cNvPr>
          <p:cNvCxnSpPr>
            <a:stCxn id="8" idx="2"/>
            <a:endCxn id="12" idx="0"/>
          </p:cNvCxnSpPr>
          <p:nvPr/>
        </p:nvCxnSpPr>
        <p:spPr>
          <a:xfrm>
            <a:off x="6134940" y="4396781"/>
            <a:ext cx="2874461" cy="554333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6621463-D058-7AA3-82CC-782488765B34}"/>
              </a:ext>
            </a:extLst>
          </p:cNvPr>
          <p:cNvSpPr txBox="1"/>
          <p:nvPr/>
        </p:nvSpPr>
        <p:spPr>
          <a:xfrm>
            <a:off x="8084634" y="3199098"/>
            <a:ext cx="171132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Manual Modeling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A369DB-5BD7-E8BE-736C-D1ED969ACAB5}"/>
              </a:ext>
            </a:extLst>
          </p:cNvPr>
          <p:cNvSpPr txBox="1"/>
          <p:nvPr/>
        </p:nvSpPr>
        <p:spPr>
          <a:xfrm>
            <a:off x="8076261" y="4095076"/>
            <a:ext cx="1711323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Semi-automatic Transformation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2C000E-88BD-9D28-0A0C-1D0A26A778F8}"/>
              </a:ext>
            </a:extLst>
          </p:cNvPr>
          <p:cNvSpPr txBox="1"/>
          <p:nvPr/>
        </p:nvSpPr>
        <p:spPr>
          <a:xfrm>
            <a:off x="1513812" y="3227377"/>
            <a:ext cx="143548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7DFDEE-DF48-D267-48F2-C4452DD5C021}"/>
              </a:ext>
            </a:extLst>
          </p:cNvPr>
          <p:cNvSpPr txBox="1"/>
          <p:nvPr/>
        </p:nvSpPr>
        <p:spPr>
          <a:xfrm>
            <a:off x="1515486" y="4264026"/>
            <a:ext cx="143548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03</a:t>
            </a:r>
          </a:p>
        </p:txBody>
      </p:sp>
    </p:spTree>
    <p:extLst>
      <p:ext uri="{BB962C8B-B14F-4D97-AF65-F5344CB8AC3E}">
        <p14:creationId xmlns:p14="http://schemas.microsoft.com/office/powerpoint/2010/main" val="126431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8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53805E-A5F8-742C-0E05-FE1A0CB3ADE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Conceptual Data Models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Entity-Relationship Model (ERM)</a:t>
            </a:r>
            <a:r>
              <a:rPr lang="en-US" dirty="0"/>
              <a:t>, focus on data, ~1975</a:t>
            </a:r>
            <a:endParaRPr lang="en-US" b="1" dirty="0">
              <a:solidFill>
                <a:srgbClr val="7889FB"/>
              </a:solidFill>
            </a:endParaRPr>
          </a:p>
          <a:p>
            <a:pPr lvl="1"/>
            <a:r>
              <a:rPr lang="en-US" dirty="0"/>
              <a:t>Unified Modeling Language (UML), focus on data and behavior, ~1990</a:t>
            </a:r>
          </a:p>
          <a:p>
            <a:pPr lvl="1"/>
            <a:endParaRPr lang="en-US" sz="1200" dirty="0"/>
          </a:p>
          <a:p>
            <a:r>
              <a:rPr lang="en-US" dirty="0"/>
              <a:t>Logical Data Models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Relational </a:t>
            </a:r>
            <a:r>
              <a:rPr lang="en-US" dirty="0">
                <a:solidFill>
                  <a:schemeClr val="tx1"/>
                </a:solidFill>
              </a:rPr>
              <a:t>(Object/Relational)</a:t>
            </a:r>
          </a:p>
          <a:p>
            <a:pPr marL="914400" lvl="2" indent="0">
              <a:buNone/>
            </a:pPr>
            <a:r>
              <a:rPr lang="en-US" sz="700" dirty="0"/>
              <a:t>		</a:t>
            </a:r>
          </a:p>
          <a:p>
            <a:pPr lvl="1"/>
            <a:r>
              <a:rPr lang="en-US" dirty="0"/>
              <a:t>Key-Value </a:t>
            </a:r>
          </a:p>
          <a:p>
            <a:pPr lvl="1"/>
            <a:r>
              <a:rPr lang="en-US" dirty="0"/>
              <a:t>Document (XML, JSON) </a:t>
            </a:r>
          </a:p>
          <a:p>
            <a:pPr lvl="1"/>
            <a:r>
              <a:rPr lang="en-US" dirty="0"/>
              <a:t>Graph </a:t>
            </a:r>
          </a:p>
          <a:p>
            <a:pPr lvl="1"/>
            <a:r>
              <a:rPr lang="en-US" dirty="0"/>
              <a:t>Time Series</a:t>
            </a:r>
          </a:p>
          <a:p>
            <a:pPr lvl="1"/>
            <a:r>
              <a:rPr lang="en-US" dirty="0"/>
              <a:t>Vector/Matrix/Tensor</a:t>
            </a:r>
          </a:p>
          <a:p>
            <a:pPr lvl="2"/>
            <a:endParaRPr lang="en-US" sz="700" dirty="0"/>
          </a:p>
          <a:p>
            <a:pPr lvl="1"/>
            <a:r>
              <a:rPr lang="en-US" dirty="0"/>
              <a:t>Object-oriented</a:t>
            </a:r>
          </a:p>
          <a:p>
            <a:pPr lvl="1"/>
            <a:r>
              <a:rPr lang="en-US" dirty="0"/>
              <a:t>Network</a:t>
            </a:r>
          </a:p>
          <a:p>
            <a:pPr lvl="1"/>
            <a:r>
              <a:rPr lang="en-US" dirty="0"/>
              <a:t>Hierarchical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C34F9-BB76-E23B-8250-AA0088D5E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Data Models</a:t>
            </a:r>
            <a:endParaRPr lang="en-DE" dirty="0"/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380D0025-6EBB-479C-79E9-2DAD045F2308}"/>
              </a:ext>
            </a:extLst>
          </p:cNvPr>
          <p:cNvSpPr/>
          <p:nvPr/>
        </p:nvSpPr>
        <p:spPr>
          <a:xfrm>
            <a:off x="4515641" y="5027732"/>
            <a:ext cx="207086" cy="813919"/>
          </a:xfrm>
          <a:prstGeom prst="rightBrace">
            <a:avLst>
              <a:gd name="adj1" fmla="val 8333"/>
              <a:gd name="adj2" fmla="val 53715"/>
            </a:avLst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DD3552-8123-3F24-4EA1-C17802187376}"/>
              </a:ext>
            </a:extLst>
          </p:cNvPr>
          <p:cNvSpPr txBox="1"/>
          <p:nvPr/>
        </p:nvSpPr>
        <p:spPr>
          <a:xfrm>
            <a:off x="4923692" y="5268893"/>
            <a:ext cx="17082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Mostly obsolete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F2A493AA-DAE3-1EF5-B83F-0A2B677E3988}"/>
              </a:ext>
            </a:extLst>
          </p:cNvPr>
          <p:cNvSpPr/>
          <p:nvPr/>
        </p:nvSpPr>
        <p:spPr>
          <a:xfrm>
            <a:off x="4517316" y="3358568"/>
            <a:ext cx="205411" cy="1453440"/>
          </a:xfrm>
          <a:prstGeom prst="rightBrace">
            <a:avLst>
              <a:gd name="adj1" fmla="val 8333"/>
              <a:gd name="adj2" fmla="val 51052"/>
            </a:avLst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1F327C-6437-CECD-59A8-BB3666F3B96D}"/>
              </a:ext>
            </a:extLst>
          </p:cNvPr>
          <p:cNvSpPr txBox="1"/>
          <p:nvPr/>
        </p:nvSpPr>
        <p:spPr>
          <a:xfrm>
            <a:off x="4905271" y="3738514"/>
            <a:ext cx="170822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Partly covered </a:t>
            </a:r>
            <a:b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part B</a:t>
            </a:r>
          </a:p>
        </p:txBody>
      </p:sp>
    </p:spTree>
    <p:extLst>
      <p:ext uri="{BB962C8B-B14F-4D97-AF65-F5344CB8AC3E}">
        <p14:creationId xmlns:p14="http://schemas.microsoft.com/office/powerpoint/2010/main" val="426099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024D82-BAAF-4850-F3EB-85AA05AB25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#1 Requirements engineering</a:t>
            </a:r>
          </a:p>
          <a:p>
            <a:pPr lvl="1"/>
            <a:r>
              <a:rPr lang="en-US" dirty="0"/>
              <a:t>Collect and analyze data and application requirements </a:t>
            </a:r>
          </a:p>
          <a:p>
            <a:pPr marL="457200" lvl="1" indent="0">
              <a:buNone/>
            </a:pPr>
            <a:r>
              <a:rPr lang="en-AT" b="1" dirty="0">
                <a:solidFill>
                  <a:srgbClr val="7889FB"/>
                </a:solidFill>
                <a:sym typeface="Wingdings" panose="05000000000000000000" pitchFamily="2" charset="2"/>
              </a:rPr>
              <a:t></a:t>
            </a:r>
            <a:r>
              <a:rPr lang="en-US" b="1" dirty="0">
                <a:solidFill>
                  <a:srgbClr val="7889FB"/>
                </a:solidFill>
                <a:sym typeface="Wingdings" panose="05000000000000000000" pitchFamily="2" charset="2"/>
              </a:rPr>
              <a:t> Specification documents</a:t>
            </a:r>
            <a:endParaRPr lang="en-US" dirty="0"/>
          </a:p>
          <a:p>
            <a:pPr lvl="2"/>
            <a:endParaRPr lang="en-US" sz="700" dirty="0"/>
          </a:p>
          <a:p>
            <a:r>
              <a:rPr lang="en-US" dirty="0">
                <a:solidFill>
                  <a:schemeClr val="accent1"/>
                </a:solidFill>
              </a:rPr>
              <a:t>#2 Conceptual Design </a:t>
            </a:r>
            <a:r>
              <a:rPr lang="en-US" b="0" dirty="0">
                <a:solidFill>
                  <a:schemeClr val="tx1"/>
                </a:solidFill>
              </a:rPr>
              <a:t>(lecture 02, exercise 1 / tutorials)</a:t>
            </a:r>
          </a:p>
          <a:p>
            <a:pPr lvl="1"/>
            <a:r>
              <a:rPr lang="en-US" dirty="0"/>
              <a:t>Model data semantics and structure, independent of logical data model</a:t>
            </a:r>
          </a:p>
          <a:p>
            <a:pPr marL="457200" lvl="1" indent="0">
              <a:buNone/>
            </a:pPr>
            <a:r>
              <a:rPr lang="en-AT" b="1" dirty="0">
                <a:solidFill>
                  <a:srgbClr val="7889FB"/>
                </a:solidFill>
                <a:sym typeface="Wingdings" panose="05000000000000000000" pitchFamily="2" charset="2"/>
              </a:rPr>
              <a:t></a:t>
            </a:r>
            <a:r>
              <a:rPr lang="en-US" b="1" dirty="0">
                <a:solidFill>
                  <a:srgbClr val="7889FB"/>
                </a:solidFill>
                <a:sym typeface="Wingdings" panose="05000000000000000000" pitchFamily="2" charset="2"/>
              </a:rPr>
              <a:t> ER model / diagram</a:t>
            </a:r>
            <a:endParaRPr lang="en-US" dirty="0"/>
          </a:p>
          <a:p>
            <a:pPr lvl="2"/>
            <a:endParaRPr lang="en-US" sz="700" dirty="0"/>
          </a:p>
          <a:p>
            <a:r>
              <a:rPr lang="en-US" dirty="0"/>
              <a:t>#3 Logical Design </a:t>
            </a:r>
            <a:r>
              <a:rPr lang="en-US" b="0" dirty="0"/>
              <a:t>(lecture 03, exercise 1 / tutorials)</a:t>
            </a:r>
          </a:p>
          <a:p>
            <a:pPr lvl="1"/>
            <a:r>
              <a:rPr lang="en-US" dirty="0"/>
              <a:t>Model data with implementation primitives of concrete data model</a:t>
            </a:r>
          </a:p>
          <a:p>
            <a:pPr marL="457200" lvl="1" indent="0">
              <a:buNone/>
            </a:pPr>
            <a:r>
              <a:rPr lang="en-AT" b="1" dirty="0">
                <a:solidFill>
                  <a:srgbClr val="7889FB"/>
                </a:solidFill>
                <a:sym typeface="Wingdings" panose="05000000000000000000" pitchFamily="2" charset="2"/>
              </a:rPr>
              <a:t></a:t>
            </a:r>
            <a:r>
              <a:rPr lang="en-US" b="1" dirty="0">
                <a:solidFill>
                  <a:srgbClr val="7889FB"/>
                </a:solidFill>
                <a:sym typeface="Wingdings" panose="05000000000000000000" pitchFamily="2" charset="2"/>
              </a:rPr>
              <a:t> e.g., relational schema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+</a:t>
            </a:r>
            <a:r>
              <a:rPr lang="en-US" dirty="0">
                <a:solidFill>
                  <a:schemeClr val="tx1"/>
                </a:solidFill>
              </a:rPr>
              <a:t> integrity constraints, views, permissions, </a:t>
            </a:r>
            <a:r>
              <a:rPr lang="en-US" dirty="0" err="1">
                <a:solidFill>
                  <a:schemeClr val="tx1"/>
                </a:solidFill>
              </a:rPr>
              <a:t>etc</a:t>
            </a:r>
            <a:endParaRPr lang="en-US" dirty="0">
              <a:solidFill>
                <a:schemeClr val="tx1"/>
              </a:solidFill>
            </a:endParaRPr>
          </a:p>
          <a:p>
            <a:pPr lvl="2"/>
            <a:endParaRPr lang="en-US" sz="700" dirty="0"/>
          </a:p>
          <a:p>
            <a:r>
              <a:rPr lang="en-US" dirty="0"/>
              <a:t>#4 Physical Design </a:t>
            </a:r>
            <a:r>
              <a:rPr lang="en-US" b="0" dirty="0"/>
              <a:t>(lecture 07, tutorials)</a:t>
            </a:r>
          </a:p>
          <a:p>
            <a:pPr lvl="1"/>
            <a:r>
              <a:rPr lang="en-US" dirty="0"/>
              <a:t>Model </a:t>
            </a:r>
            <a:r>
              <a:rPr lang="en-US" b="1" dirty="0">
                <a:solidFill>
                  <a:schemeClr val="accent1"/>
                </a:solidFill>
              </a:rPr>
              <a:t>user-level data organization</a:t>
            </a:r>
            <a:r>
              <a:rPr lang="en-US" dirty="0"/>
              <a:t> in a specific DBMS (and data model)</a:t>
            </a:r>
          </a:p>
          <a:p>
            <a:pPr lvl="1"/>
            <a:r>
              <a:rPr lang="en-US" dirty="0"/>
              <a:t>Account for deployment environment and performance requirements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CD5996-4ED9-1317-D0C4-FF79B472F2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DB Design Lifecycle Phases</a:t>
            </a:r>
            <a:endParaRPr lang="en-DE" dirty="0"/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F31BBBA9-673D-E7DD-0DB3-9011535C2C43}"/>
              </a:ext>
            </a:extLst>
          </p:cNvPr>
          <p:cNvSpPr/>
          <p:nvPr/>
        </p:nvSpPr>
        <p:spPr>
          <a:xfrm>
            <a:off x="8009218" y="334466"/>
            <a:ext cx="1501073" cy="934497"/>
          </a:xfrm>
          <a:prstGeom prst="cloud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Employee DB</a:t>
            </a:r>
          </a:p>
        </p:txBody>
      </p:sp>
      <p:pic>
        <p:nvPicPr>
          <p:cNvPr id="7" name="Picture 10" descr="https://upload.wikimedia.org/wikipedia/commons/thumb/d/d8/Emblem-person-blue.svg/1024px-Emblem-person-blue.svg.png">
            <a:extLst>
              <a:ext uri="{FF2B5EF4-FFF2-40B4-BE49-F238E27FC236}">
                <a16:creationId xmlns:a16="http://schemas.microsoft.com/office/drawing/2014/main" id="{855D4BFD-C040-64A9-1EE7-9D21739D8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787" y="1279470"/>
            <a:ext cx="1119934" cy="1119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3D822F-75C1-0EAD-5F32-DD5284FB8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721" y="2400379"/>
            <a:ext cx="2478997" cy="318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77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A2C1969-EE17-B3FE-98DA-76B5DD7F34C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Analogy ERM-UML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Model-driven development</a:t>
            </a:r>
            <a:r>
              <a:rPr lang="en-US" dirty="0"/>
              <a:t> (self-documenting, but quickly outdated)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But:</a:t>
            </a:r>
            <a:r>
              <a:rPr lang="en-US" dirty="0"/>
              <a:t> Once data is loaded, data model and schema harder to change</a:t>
            </a:r>
          </a:p>
          <a:p>
            <a:pPr lvl="2"/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Observation:</a:t>
            </a:r>
            <a:r>
              <a:rPr lang="en-US" dirty="0"/>
              <a:t> Full-fledged ER modeling rarely used in practice</a:t>
            </a:r>
          </a:p>
          <a:p>
            <a:pPr lvl="1"/>
            <a:r>
              <a:rPr lang="en-US" dirty="0"/>
              <a:t>Often the logical schema (relational schema) is directly created, </a:t>
            </a:r>
            <a:br>
              <a:rPr lang="en-US" dirty="0"/>
            </a:br>
            <a:r>
              <a:rPr lang="en-US" dirty="0"/>
              <a:t>maintained and used for documentation 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Reasons:</a:t>
            </a:r>
            <a:r>
              <a:rPr lang="en-US" dirty="0"/>
              <a:t> redundancy, indirection, single target (relational)</a:t>
            </a:r>
          </a:p>
          <a:p>
            <a:pPr lvl="1"/>
            <a:r>
              <a:rPr lang="en-US" dirty="0"/>
              <a:t>Simplified ER modeling used for brainstorming and early ideas</a:t>
            </a:r>
          </a:p>
          <a:p>
            <a:pPr lvl="2"/>
            <a:endParaRPr lang="en-US" dirty="0"/>
          </a:p>
          <a:p>
            <a:r>
              <a:rPr lang="en-US" dirty="0"/>
              <a:t>Goals  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Understanding of proper database design </a:t>
            </a:r>
            <a:r>
              <a:rPr lang="en-US" dirty="0"/>
              <a:t>from conceptual to physical schema</a:t>
            </a:r>
          </a:p>
          <a:p>
            <a:pPr lvl="1"/>
            <a:r>
              <a:rPr lang="en-US" dirty="0"/>
              <a:t>ER modeling as a helpful </a:t>
            </a:r>
            <a:r>
              <a:rPr lang="en-US" b="1" dirty="0">
                <a:solidFill>
                  <a:srgbClr val="7889FB"/>
                </a:solidFill>
              </a:rPr>
              <a:t>tool in database design</a:t>
            </a:r>
          </a:p>
          <a:p>
            <a:pPr lvl="1"/>
            <a:r>
              <a:rPr lang="en-US" dirty="0"/>
              <a:t>Schema transformation and normalization </a:t>
            </a:r>
            <a:r>
              <a:rPr lang="en-US" dirty="0">
                <a:sym typeface="Wingdings" panose="05000000000000000000" pitchFamily="2" charset="2"/>
              </a:rPr>
              <a:t>as blueprint for</a:t>
            </a:r>
            <a:r>
              <a:rPr lang="en-US" dirty="0"/>
              <a:t> </a:t>
            </a:r>
            <a:r>
              <a:rPr lang="en-US" b="1" dirty="0">
                <a:solidFill>
                  <a:srgbClr val="7889FB"/>
                </a:solidFill>
              </a:rPr>
              <a:t>good designs</a:t>
            </a:r>
            <a:r>
              <a:rPr lang="en-US" dirty="0"/>
              <a:t>  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C266A1-A1DD-CCF5-4AAE-3C121A8D8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Relevance in Practice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65685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0E2F755-F532-57D7-A5D1-D37A3F256E8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#1 </a:t>
            </a:r>
            <a:r>
              <a:rPr lang="en-US" dirty="0">
                <a:solidFill>
                  <a:srgbClr val="7889FB"/>
                </a:solidFill>
              </a:rPr>
              <a:t>Visual Design Tools</a:t>
            </a:r>
          </a:p>
          <a:p>
            <a:pPr lvl="1"/>
            <a:r>
              <a:rPr lang="en-US" dirty="0"/>
              <a:t>Draw ER diagrams in any presentation software (e.g., MS PowerPoint, LibreOffice)</a:t>
            </a:r>
          </a:p>
          <a:p>
            <a:pPr lvl="1"/>
            <a:r>
              <a:rPr lang="en-US" dirty="0"/>
              <a:t>Many desktop or web-based tools support ER diagrams directly (e.g., MS Visio, creately.com, drawio.com)</a:t>
            </a:r>
          </a:p>
          <a:p>
            <a:pPr lvl="1"/>
            <a:endParaRPr lang="en-US" dirty="0"/>
          </a:p>
          <a:p>
            <a:r>
              <a:rPr lang="en-US" dirty="0"/>
              <a:t>#2 </a:t>
            </a:r>
            <a:r>
              <a:rPr lang="en-US" dirty="0">
                <a:solidFill>
                  <a:srgbClr val="7889FB"/>
                </a:solidFill>
              </a:rPr>
              <a:t>Design Tools w/ Code Generation</a:t>
            </a:r>
          </a:p>
          <a:p>
            <a:pPr lvl="1"/>
            <a:r>
              <a:rPr lang="en-US" dirty="0"/>
              <a:t>Draw and validate ER diagrams</a:t>
            </a:r>
          </a:p>
          <a:p>
            <a:pPr lvl="1"/>
            <a:r>
              <a:rPr lang="en-US" dirty="0"/>
              <a:t>Generate relational schemas as SQL DDL scripts</a:t>
            </a:r>
          </a:p>
          <a:p>
            <a:pPr lvl="1"/>
            <a:r>
              <a:rPr lang="en-US" b="1" dirty="0"/>
              <a:t>Examples:</a:t>
            </a:r>
            <a:r>
              <a:rPr lang="en-US" dirty="0"/>
              <a:t> SAP (Sybase) </a:t>
            </a:r>
            <a:r>
              <a:rPr lang="en-US" dirty="0" err="1"/>
              <a:t>PowerDesigner</a:t>
            </a:r>
            <a:r>
              <a:rPr lang="en-US" dirty="0"/>
              <a:t>, MS Visual Studio plugins (SQL server), IDE plugins etc.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  <a:t> </a:t>
            </a:r>
            <a:r>
              <a:rPr lang="en-US" dirty="0">
                <a:solidFill>
                  <a:schemeClr val="accent1"/>
                </a:solidFill>
              </a:rPr>
              <a:t>Note:</a:t>
            </a:r>
            <a:r>
              <a:rPr lang="en-US" dirty="0"/>
              <a:t> For the exercises/tutorials, please use basic drawing tools / existing ISIS integration</a:t>
            </a:r>
            <a:br>
              <a:rPr lang="en-US" dirty="0"/>
            </a:br>
            <a:r>
              <a:rPr lang="en-US" dirty="0"/>
              <a:t>     </a:t>
            </a:r>
            <a:r>
              <a:rPr lang="en-US" b="0" dirty="0"/>
              <a:t>(existing tools use slightly diverging notations)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7311A-99B4-AC23-4BD6-45425F43A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Tool Support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3850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C8EE33-B58F-1A72-7567-8A1571834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866" y="2582402"/>
            <a:ext cx="10740783" cy="717437"/>
          </a:xfrm>
        </p:spPr>
        <p:txBody>
          <a:bodyPr/>
          <a:lstStyle/>
          <a:p>
            <a:pPr>
              <a:buClr>
                <a:srgbClr val="C40D1E"/>
              </a:buClr>
              <a:buSzPct val="100000"/>
            </a:pPr>
            <a:r>
              <a:rPr lang="en-US" dirty="0"/>
              <a:t>Entity-Relationship (ER) Model and Diagrams</a:t>
            </a:r>
            <a:endParaRPr lang="en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95C0F5-6924-39E6-AD2D-E49FD7FE0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93" y="3813325"/>
            <a:ext cx="607351" cy="928865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1B88C7-9FB2-507A-DE8A-51CA686D09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178" y="3731170"/>
            <a:ext cx="1093177" cy="10931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ADCA79-F6AC-8C98-E41C-B4C64FE78CEA}"/>
              </a:ext>
            </a:extLst>
          </p:cNvPr>
          <p:cNvSpPr txBox="1"/>
          <p:nvPr/>
        </p:nvSpPr>
        <p:spPr>
          <a:xfrm>
            <a:off x="1361765" y="3730138"/>
            <a:ext cx="4491610" cy="10618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[Peter P. Chen: The Entity-Relationship Model - Toward a Unified View of Data.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ACM Trans. Database Syst. 1(1) 1976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endParaRPr lang="en-US" sz="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[Peter P. Chen: The Entity-Relationship Model: Toward a Unified View of Data.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VLDB 1975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E6FA77-DE7C-B500-1CC4-8B674870F31A}"/>
              </a:ext>
            </a:extLst>
          </p:cNvPr>
          <p:cNvSpPr txBox="1"/>
          <p:nvPr/>
        </p:nvSpPr>
        <p:spPr>
          <a:xfrm>
            <a:off x="587543" y="4900547"/>
            <a:ext cx="774683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b="1" dirty="0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Note: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2026 conference (45</a:t>
            </a:r>
            <a:r>
              <a:rPr lang="en-US" baseline="30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International Conference on Conceptual Modeling)</a:t>
            </a:r>
            <a:endParaRPr lang="en-D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659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A476C-F071-1E93-A924-5D021483DE5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Entity Type </a:t>
            </a:r>
            <a:r>
              <a:rPr lang="en-US" b="0" dirty="0"/>
              <a:t>(noun)</a:t>
            </a:r>
          </a:p>
          <a:p>
            <a:pPr lvl="1"/>
            <a:r>
              <a:rPr lang="en-US" dirty="0"/>
              <a:t>Entities are objects of the real world</a:t>
            </a:r>
          </a:p>
          <a:p>
            <a:pPr lvl="1"/>
            <a:r>
              <a:rPr lang="en-US" dirty="0"/>
              <a:t>An entity type (or </a:t>
            </a:r>
            <a:r>
              <a:rPr lang="en-US" b="1" dirty="0">
                <a:solidFill>
                  <a:srgbClr val="7889FB"/>
                </a:solidFill>
              </a:rPr>
              <a:t>entity set</a:t>
            </a:r>
            <a:r>
              <a:rPr lang="en-US" dirty="0"/>
              <a:t>) represents a collection of entities</a:t>
            </a:r>
          </a:p>
          <a:p>
            <a:pPr lvl="1"/>
            <a:endParaRPr lang="en-US" sz="700" dirty="0"/>
          </a:p>
          <a:p>
            <a:r>
              <a:rPr lang="en-US" dirty="0"/>
              <a:t>Relationship Type </a:t>
            </a:r>
            <a:r>
              <a:rPr lang="en-US" b="0" dirty="0"/>
              <a:t>(verb)</a:t>
            </a:r>
          </a:p>
          <a:p>
            <a:pPr lvl="1"/>
            <a:r>
              <a:rPr lang="en-US" dirty="0"/>
              <a:t>Relationships are concrete associations of entities</a:t>
            </a:r>
          </a:p>
          <a:p>
            <a:pPr lvl="1"/>
            <a:r>
              <a:rPr lang="en-US" dirty="0"/>
              <a:t>Relationship type (or </a:t>
            </a:r>
            <a:r>
              <a:rPr lang="en-US" b="1" dirty="0">
                <a:solidFill>
                  <a:srgbClr val="7889FB"/>
                </a:solidFill>
              </a:rPr>
              <a:t>relationship set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or relationship of entity types </a:t>
            </a:r>
          </a:p>
          <a:p>
            <a:pPr lvl="1"/>
            <a:endParaRPr lang="en-US" sz="700" dirty="0"/>
          </a:p>
          <a:p>
            <a:r>
              <a:rPr lang="en-US" dirty="0"/>
              <a:t>Attribute</a:t>
            </a:r>
          </a:p>
          <a:p>
            <a:pPr lvl="1"/>
            <a:r>
              <a:rPr lang="en-US" dirty="0"/>
              <a:t>Entities or relationships are characterized by attribute-value pairs</a:t>
            </a:r>
          </a:p>
          <a:p>
            <a:pPr lvl="1"/>
            <a:r>
              <a:rPr lang="en-US" dirty="0"/>
              <a:t>Attribute types (or value sets) describe entity and relationship types</a:t>
            </a:r>
          </a:p>
          <a:p>
            <a:pPr lvl="1"/>
            <a:r>
              <a:rPr lang="en-US" dirty="0"/>
              <a:t>Extended attributes: composite, multi-valued, derived</a:t>
            </a:r>
          </a:p>
          <a:p>
            <a:endParaRPr lang="en-D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43BA7-11E3-81BE-233F-851FFC8084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ER Diagram Components (Chen Notation)</a:t>
            </a:r>
            <a:endParaRPr lang="en-D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E6DF30-C59D-1EBF-0A2E-5D37C6BB6C6F}"/>
              </a:ext>
            </a:extLst>
          </p:cNvPr>
          <p:cNvSpPr/>
          <p:nvPr/>
        </p:nvSpPr>
        <p:spPr>
          <a:xfrm>
            <a:off x="8122416" y="1302201"/>
            <a:ext cx="1215851" cy="823965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B6074B2-511D-98BD-AE7D-FB67AB0C2D9A}"/>
              </a:ext>
            </a:extLst>
          </p:cNvPr>
          <p:cNvGrpSpPr/>
          <p:nvPr/>
        </p:nvGrpSpPr>
        <p:grpSpPr>
          <a:xfrm>
            <a:off x="7835508" y="2850789"/>
            <a:ext cx="1789136" cy="854109"/>
            <a:chOff x="6088772" y="3307050"/>
            <a:chExt cx="1789136" cy="854109"/>
          </a:xfrm>
        </p:grpSpPr>
        <p:sp>
          <p:nvSpPr>
            <p:cNvPr id="8" name="Diamond 7">
              <a:extLst>
                <a:ext uri="{FF2B5EF4-FFF2-40B4-BE49-F238E27FC236}">
                  <a16:creationId xmlns:a16="http://schemas.microsoft.com/office/drawing/2014/main" id="{AF7C3425-E3CE-B390-BDA5-43D6849ABBC0}"/>
                </a:ext>
              </a:extLst>
            </p:cNvPr>
            <p:cNvSpPr/>
            <p:nvPr/>
          </p:nvSpPr>
          <p:spPr>
            <a:xfrm>
              <a:off x="6356838" y="3307050"/>
              <a:ext cx="1253533" cy="854109"/>
            </a:xfrm>
            <a:prstGeom prst="diamond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works in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A78FC1E-C9B8-38D6-A90F-BA072B8114DB}"/>
                </a:ext>
              </a:extLst>
            </p:cNvPr>
            <p:cNvCxnSpPr>
              <a:stCxn id="8" idx="3"/>
            </p:cNvCxnSpPr>
            <p:nvPr/>
          </p:nvCxnSpPr>
          <p:spPr>
            <a:xfrm flipV="1">
              <a:off x="7610371" y="3734104"/>
              <a:ext cx="267537" cy="1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909462D-C0C5-297D-2D5E-9ECD005AC6A9}"/>
                </a:ext>
              </a:extLst>
            </p:cNvPr>
            <p:cNvCxnSpPr>
              <a:endCxn id="8" idx="1"/>
            </p:cNvCxnSpPr>
            <p:nvPr/>
          </p:nvCxnSpPr>
          <p:spPr>
            <a:xfrm flipV="1">
              <a:off x="6088772" y="3734105"/>
              <a:ext cx="268066" cy="2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0ACFD191-273E-66AB-0BA2-C5B101FE350C}"/>
              </a:ext>
            </a:extLst>
          </p:cNvPr>
          <p:cNvSpPr/>
          <p:nvPr/>
        </p:nvSpPr>
        <p:spPr>
          <a:xfrm>
            <a:off x="9827285" y="1746003"/>
            <a:ext cx="751954" cy="520838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21675E-5CE2-B3A4-1847-874902A62E88}"/>
              </a:ext>
            </a:extLst>
          </p:cNvPr>
          <p:cNvSpPr/>
          <p:nvPr/>
        </p:nvSpPr>
        <p:spPr>
          <a:xfrm>
            <a:off x="9869152" y="1788041"/>
            <a:ext cx="669895" cy="438438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9E6AB-FF79-E838-5A3D-9D324BFC8B61}"/>
              </a:ext>
            </a:extLst>
          </p:cNvPr>
          <p:cNvSpPr txBox="1"/>
          <p:nvPr/>
        </p:nvSpPr>
        <p:spPr>
          <a:xfrm>
            <a:off x="9755271" y="1081138"/>
            <a:ext cx="921694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Weak entities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0E32F5-D78E-6C9B-1D8D-8A180F86FA7A}"/>
              </a:ext>
            </a:extLst>
          </p:cNvPr>
          <p:cNvGrpSpPr/>
          <p:nvPr/>
        </p:nvGrpSpPr>
        <p:grpSpPr>
          <a:xfrm>
            <a:off x="7950621" y="4405578"/>
            <a:ext cx="2939030" cy="1122168"/>
            <a:chOff x="6203885" y="4794746"/>
            <a:chExt cx="2939030" cy="112216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C5E2E2A-FA47-6D33-FCE0-6E24AFCF40B6}"/>
                </a:ext>
              </a:extLst>
            </p:cNvPr>
            <p:cNvSpPr/>
            <p:nvPr/>
          </p:nvSpPr>
          <p:spPr>
            <a:xfrm>
              <a:off x="6216160" y="5124659"/>
              <a:ext cx="1521070" cy="502418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First Name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A03DED7-CC13-668E-5F8A-CE7FA1AD394F}"/>
                </a:ext>
              </a:extLst>
            </p:cNvPr>
            <p:cNvSpPr/>
            <p:nvPr/>
          </p:nvSpPr>
          <p:spPr>
            <a:xfrm>
              <a:off x="7946149" y="5467977"/>
              <a:ext cx="996884" cy="448937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2733A4A-A3B3-507F-3EF8-C0C7477067CA}"/>
                </a:ext>
              </a:extLst>
            </p:cNvPr>
            <p:cNvSpPr/>
            <p:nvPr/>
          </p:nvSpPr>
          <p:spPr>
            <a:xfrm>
              <a:off x="7998068" y="5519894"/>
              <a:ext cx="897004" cy="34578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6D3EA62-1E55-EEC1-16F5-FA0983443E9F}"/>
                </a:ext>
              </a:extLst>
            </p:cNvPr>
            <p:cNvSpPr txBox="1"/>
            <p:nvPr/>
          </p:nvSpPr>
          <p:spPr>
            <a:xfrm>
              <a:off x="7732207" y="4794746"/>
              <a:ext cx="1410708" cy="6463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Multi-valued</a:t>
              </a:r>
              <a:b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attributes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7BADE6A-90A2-F803-47E3-D28C5BD15868}"/>
                </a:ext>
              </a:extLst>
            </p:cNvPr>
            <p:cNvCxnSpPr>
              <a:endCxn id="15" idx="3"/>
            </p:cNvCxnSpPr>
            <p:nvPr/>
          </p:nvCxnSpPr>
          <p:spPr>
            <a:xfrm flipV="1">
              <a:off x="6203885" y="5553500"/>
              <a:ext cx="235031" cy="241281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C9354FA-D5F3-3DCA-C5F5-56672F6B7E72}"/>
                  </a:ext>
                </a:extLst>
              </p:cNvPr>
              <p:cNvSpPr txBox="1"/>
              <p:nvPr/>
            </p:nvSpPr>
            <p:spPr>
              <a:xfrm>
                <a:off x="8994736" y="3521909"/>
                <a:ext cx="1725180" cy="369332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𝑤𝑜𝑟𝑘𝑠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⊆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×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m:t>𝐵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C9354FA-D5F3-3DCA-C5F5-56672F6B7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4736" y="3521909"/>
                <a:ext cx="1725180" cy="369332"/>
              </a:xfrm>
              <a:prstGeom prst="rect">
                <a:avLst/>
              </a:prstGeom>
              <a:blipFill>
                <a:blip r:embed="rId2"/>
                <a:stretch>
                  <a:fillRect l="-353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501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D4A5AB-3D4E-78E8-A302-54B79E3C15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Keys</a:t>
            </a:r>
          </a:p>
          <a:p>
            <a:pPr lvl="1"/>
            <a:r>
              <a:rPr lang="en-US" dirty="0"/>
              <a:t>Attributes that uniquely identify an entity</a:t>
            </a:r>
          </a:p>
          <a:p>
            <a:pPr lvl="1"/>
            <a:r>
              <a:rPr lang="en-US" dirty="0"/>
              <a:t>Every entity type must have such a key</a:t>
            </a:r>
          </a:p>
          <a:p>
            <a:pPr lvl="1"/>
            <a:r>
              <a:rPr lang="en-US" dirty="0"/>
              <a:t>Natural or surrogate (artificial) keys</a:t>
            </a:r>
          </a:p>
          <a:p>
            <a:pPr lvl="1"/>
            <a:endParaRPr lang="en-US" sz="700" dirty="0"/>
          </a:p>
          <a:p>
            <a:r>
              <a:rPr lang="en-US" dirty="0"/>
              <a:t>Role</a:t>
            </a:r>
          </a:p>
          <a:p>
            <a:pPr lvl="1"/>
            <a:r>
              <a:rPr lang="en-US" dirty="0"/>
              <a:t>Optional description of relationship types</a:t>
            </a:r>
          </a:p>
          <a:p>
            <a:pPr lvl="1"/>
            <a:r>
              <a:rPr lang="en-US" dirty="0"/>
              <a:t>Useful for recursive relationships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61142-EC47-9B42-FEBA-9A23B575FC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ER Diagram Components (Chen Notation), cont.</a:t>
            </a:r>
            <a:endParaRPr lang="en-DE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430D690-4113-F18D-CD89-214F0B0E29D4}"/>
              </a:ext>
            </a:extLst>
          </p:cNvPr>
          <p:cNvSpPr/>
          <p:nvPr/>
        </p:nvSpPr>
        <p:spPr>
          <a:xfrm>
            <a:off x="7653391" y="1614776"/>
            <a:ext cx="1521070" cy="502418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u="sng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EmpID</a:t>
            </a:r>
            <a:endParaRPr lang="en-US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570EAD8-3F3F-F90E-63C9-39CFF2F0BDF4}"/>
              </a:ext>
            </a:extLst>
          </p:cNvPr>
          <p:cNvGrpSpPr/>
          <p:nvPr/>
        </p:nvGrpSpPr>
        <p:grpSpPr>
          <a:xfrm>
            <a:off x="6944980" y="2894863"/>
            <a:ext cx="2925754" cy="894508"/>
            <a:chOff x="6059155" y="2894863"/>
            <a:chExt cx="2925754" cy="894508"/>
          </a:xfrm>
        </p:grpSpPr>
        <p:sp>
          <p:nvSpPr>
            <p:cNvPr id="6" name="Diamond 5">
              <a:extLst>
                <a:ext uri="{FF2B5EF4-FFF2-40B4-BE49-F238E27FC236}">
                  <a16:creationId xmlns:a16="http://schemas.microsoft.com/office/drawing/2014/main" id="{20E8A5BE-121F-6BCF-4E0D-E8B84D44DE9C}"/>
                </a:ext>
              </a:extLst>
            </p:cNvPr>
            <p:cNvSpPr/>
            <p:nvPr/>
          </p:nvSpPr>
          <p:spPr>
            <a:xfrm>
              <a:off x="6919545" y="2935262"/>
              <a:ext cx="1253533" cy="854109"/>
            </a:xfrm>
            <a:prstGeom prst="diamond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works in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C3488F9-A079-8597-03FE-1AD12FDFC772}"/>
                </a:ext>
              </a:extLst>
            </p:cNvPr>
            <p:cNvCxnSpPr>
              <a:endCxn id="6" idx="1"/>
            </p:cNvCxnSpPr>
            <p:nvPr/>
          </p:nvCxnSpPr>
          <p:spPr>
            <a:xfrm flipV="1">
              <a:off x="6400799" y="3362317"/>
              <a:ext cx="518746" cy="2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8FC0178-A56D-D11A-88D4-D398E48A3FFF}"/>
                </a:ext>
              </a:extLst>
            </p:cNvPr>
            <p:cNvSpPr txBox="1"/>
            <p:nvPr/>
          </p:nvSpPr>
          <p:spPr>
            <a:xfrm>
              <a:off x="6059155" y="2903235"/>
              <a:ext cx="1195754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employed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964D752-1A08-D1D5-7A03-13E35327C328}"/>
                </a:ext>
              </a:extLst>
            </p:cNvPr>
            <p:cNvCxnSpPr>
              <a:stCxn id="6" idx="3"/>
            </p:cNvCxnSpPr>
            <p:nvPr/>
          </p:nvCxnSpPr>
          <p:spPr>
            <a:xfrm flipV="1">
              <a:off x="8173078" y="3362314"/>
              <a:ext cx="473530" cy="3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9D04568-D9FC-1B30-B609-E6C2534FE230}"/>
                </a:ext>
              </a:extLst>
            </p:cNvPr>
            <p:cNvSpPr txBox="1"/>
            <p:nvPr/>
          </p:nvSpPr>
          <p:spPr>
            <a:xfrm>
              <a:off x="7789155" y="2894863"/>
              <a:ext cx="1195754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employs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735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83D7B-E9D2-094B-836E-8F7ABF91C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err="1"/>
              <a:t>EmployeeDB</a:t>
            </a:r>
            <a:r>
              <a:rPr lang="en-US" dirty="0"/>
              <a:t> Example</a:t>
            </a:r>
            <a:endParaRPr lang="en-D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8E5701-D9A9-2DCD-060D-2A179C89DB60}"/>
              </a:ext>
            </a:extLst>
          </p:cNvPr>
          <p:cNvSpPr txBox="1"/>
          <p:nvPr/>
        </p:nvSpPr>
        <p:spPr>
          <a:xfrm>
            <a:off x="6873387" y="353915"/>
            <a:ext cx="2991652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[Peter P. Chen: The Entity-Relationship Model - Toward a Unified View of Data.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ACM Trans. Database Syst. 1(1) 1976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67C37B-9876-E6FE-C92D-5928D068E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9125" y="425928"/>
            <a:ext cx="418525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0826FF8-65AC-B8C7-EC9D-AD5765674D71}"/>
              </a:ext>
            </a:extLst>
          </p:cNvPr>
          <p:cNvSpPr/>
          <p:nvPr/>
        </p:nvSpPr>
        <p:spPr>
          <a:xfrm>
            <a:off x="3537020" y="1627601"/>
            <a:ext cx="1572566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Department</a:t>
            </a:r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id="{DE5D75FB-94CA-FFCD-D942-A14FF0A7EE73}"/>
              </a:ext>
            </a:extLst>
          </p:cNvPr>
          <p:cNvSpPr/>
          <p:nvPr/>
        </p:nvSpPr>
        <p:spPr>
          <a:xfrm>
            <a:off x="3696536" y="2679431"/>
            <a:ext cx="1253533" cy="854109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Dept-Emp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611279-34F7-CA0D-6DF7-DDEB84614331}"/>
              </a:ext>
            </a:extLst>
          </p:cNvPr>
          <p:cNvSpPr/>
          <p:nvPr/>
        </p:nvSpPr>
        <p:spPr>
          <a:xfrm>
            <a:off x="3537019" y="3948126"/>
            <a:ext cx="1572566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0EBC94-CE5B-A26D-8A57-EA091CBBBAF0}"/>
              </a:ext>
            </a:extLst>
          </p:cNvPr>
          <p:cNvSpPr/>
          <p:nvPr/>
        </p:nvSpPr>
        <p:spPr>
          <a:xfrm>
            <a:off x="8010207" y="3948126"/>
            <a:ext cx="1572566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</a:t>
            </a:r>
          </a:p>
        </p:txBody>
      </p:sp>
      <p:sp>
        <p:nvSpPr>
          <p:cNvPr id="12" name="Diamond 11">
            <a:extLst>
              <a:ext uri="{FF2B5EF4-FFF2-40B4-BE49-F238E27FC236}">
                <a16:creationId xmlns:a16="http://schemas.microsoft.com/office/drawing/2014/main" id="{B3FEF610-4F08-213E-FE23-EAFF787F1C48}"/>
              </a:ext>
            </a:extLst>
          </p:cNvPr>
          <p:cNvSpPr/>
          <p:nvPr/>
        </p:nvSpPr>
        <p:spPr>
          <a:xfrm>
            <a:off x="5743644" y="4374998"/>
            <a:ext cx="1637464" cy="721346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</a:t>
            </a:r>
          </a:p>
        </p:txBody>
      </p:sp>
      <p:sp>
        <p:nvSpPr>
          <p:cNvPr id="13" name="Diamond 12">
            <a:extLst>
              <a:ext uri="{FF2B5EF4-FFF2-40B4-BE49-F238E27FC236}">
                <a16:creationId xmlns:a16="http://schemas.microsoft.com/office/drawing/2014/main" id="{49519BD5-D1DA-7014-278A-8C96CA380865}"/>
              </a:ext>
            </a:extLst>
          </p:cNvPr>
          <p:cNvSpPr/>
          <p:nvPr/>
        </p:nvSpPr>
        <p:spPr>
          <a:xfrm>
            <a:off x="5743644" y="3464880"/>
            <a:ext cx="1637464" cy="728630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works</a:t>
            </a:r>
            <a:b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96570AE-C94E-57CE-68CF-A1598C18E404}"/>
              </a:ext>
            </a:extLst>
          </p:cNvPr>
          <p:cNvCxnSpPr>
            <a:stCxn id="9" idx="0"/>
            <a:endCxn id="8" idx="2"/>
          </p:cNvCxnSpPr>
          <p:nvPr/>
        </p:nvCxnSpPr>
        <p:spPr>
          <a:xfrm flipV="1">
            <a:off x="4323303" y="2264845"/>
            <a:ext cx="0" cy="41458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0079A9B-2507-9469-A84D-DB9E2160EC10}"/>
              </a:ext>
            </a:extLst>
          </p:cNvPr>
          <p:cNvCxnSpPr>
            <a:stCxn id="9" idx="2"/>
            <a:endCxn id="10" idx="0"/>
          </p:cNvCxnSpPr>
          <p:nvPr/>
        </p:nvCxnSpPr>
        <p:spPr>
          <a:xfrm flipH="1">
            <a:off x="4323302" y="3533540"/>
            <a:ext cx="1" cy="41458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C2BAF43-5093-B799-6B82-A50A1B355A1A}"/>
              </a:ext>
            </a:extLst>
          </p:cNvPr>
          <p:cNvCxnSpPr>
            <a:stCxn id="13" idx="1"/>
            <a:endCxn id="10" idx="3"/>
          </p:cNvCxnSpPr>
          <p:nvPr/>
        </p:nvCxnSpPr>
        <p:spPr>
          <a:xfrm flipH="1">
            <a:off x="5109585" y="3829195"/>
            <a:ext cx="634059" cy="43755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2357B5-E228-FA74-153B-2DF7A9EE69E1}"/>
              </a:ext>
            </a:extLst>
          </p:cNvPr>
          <p:cNvCxnSpPr>
            <a:stCxn id="12" idx="1"/>
            <a:endCxn id="10" idx="3"/>
          </p:cNvCxnSpPr>
          <p:nvPr/>
        </p:nvCxnSpPr>
        <p:spPr>
          <a:xfrm flipH="1" flipV="1">
            <a:off x="5109585" y="4266748"/>
            <a:ext cx="634059" cy="46892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03D9DBB-2517-93E1-6BA4-CFCBCA02E881}"/>
              </a:ext>
            </a:extLst>
          </p:cNvPr>
          <p:cNvCxnSpPr>
            <a:stCxn id="11" idx="1"/>
            <a:endCxn id="13" idx="3"/>
          </p:cNvCxnSpPr>
          <p:nvPr/>
        </p:nvCxnSpPr>
        <p:spPr>
          <a:xfrm flipH="1" flipV="1">
            <a:off x="7381108" y="3829195"/>
            <a:ext cx="629099" cy="43755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E278454D-EB25-EBBE-0643-952F6EC4B188}"/>
              </a:ext>
            </a:extLst>
          </p:cNvPr>
          <p:cNvSpPr/>
          <p:nvPr/>
        </p:nvSpPr>
        <p:spPr>
          <a:xfrm>
            <a:off x="5446212" y="2668085"/>
            <a:ext cx="1521070" cy="502418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Percentage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F4218B9-5454-FB19-A03E-8E5CF797B04E}"/>
              </a:ext>
            </a:extLst>
          </p:cNvPr>
          <p:cNvSpPr/>
          <p:nvPr/>
        </p:nvSpPr>
        <p:spPr>
          <a:xfrm>
            <a:off x="2331964" y="5222417"/>
            <a:ext cx="1075713" cy="502418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26F0415-6424-F86A-FEF4-0D8AD4951B64}"/>
              </a:ext>
            </a:extLst>
          </p:cNvPr>
          <p:cNvSpPr/>
          <p:nvPr/>
        </p:nvSpPr>
        <p:spPr>
          <a:xfrm>
            <a:off x="2241529" y="3282331"/>
            <a:ext cx="1075713" cy="502418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u="sng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EmpID</a:t>
            </a:r>
            <a:endParaRPr lang="en-US" b="1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861FF4A-D0E9-45EE-B846-C8B7BB5DFE75}"/>
              </a:ext>
            </a:extLst>
          </p:cNvPr>
          <p:cNvSpPr/>
          <p:nvPr/>
        </p:nvSpPr>
        <p:spPr>
          <a:xfrm>
            <a:off x="1791955" y="3950925"/>
            <a:ext cx="1516255" cy="502418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 Name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81E3DC3-2AED-2DAF-CF4C-F0F9661C4A6E}"/>
              </a:ext>
            </a:extLst>
          </p:cNvPr>
          <p:cNvSpPr/>
          <p:nvPr/>
        </p:nvSpPr>
        <p:spPr>
          <a:xfrm>
            <a:off x="2241530" y="1156636"/>
            <a:ext cx="1075713" cy="502418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0CF7455-6074-B1B4-282B-F3CFA5D55A4E}"/>
              </a:ext>
            </a:extLst>
          </p:cNvPr>
          <p:cNvSpPr/>
          <p:nvPr/>
        </p:nvSpPr>
        <p:spPr>
          <a:xfrm>
            <a:off x="8258098" y="2054829"/>
            <a:ext cx="1075713" cy="502418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58071AB-7D66-4A60-BDFC-463502B7A87C}"/>
              </a:ext>
            </a:extLst>
          </p:cNvPr>
          <p:cNvSpPr/>
          <p:nvPr/>
        </p:nvSpPr>
        <p:spPr>
          <a:xfrm>
            <a:off x="9044916" y="2565065"/>
            <a:ext cx="1075713" cy="502418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DEFA607-454B-3371-A9F9-E2AE6D7B73B0}"/>
              </a:ext>
            </a:extLst>
          </p:cNvPr>
          <p:cNvSpPr/>
          <p:nvPr/>
        </p:nvSpPr>
        <p:spPr>
          <a:xfrm>
            <a:off x="9409743" y="3141359"/>
            <a:ext cx="1075713" cy="502418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DB1FC81-BE55-52DC-55A7-1396DDE536DE}"/>
              </a:ext>
            </a:extLst>
          </p:cNvPr>
          <p:cNvCxnSpPr>
            <a:stCxn id="12" idx="3"/>
            <a:endCxn id="11" idx="1"/>
          </p:cNvCxnSpPr>
          <p:nvPr/>
        </p:nvCxnSpPr>
        <p:spPr>
          <a:xfrm flipV="1">
            <a:off x="7381108" y="4266748"/>
            <a:ext cx="629099" cy="46892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95C5D45-885C-2C3C-9AC0-1C563BB143D4}"/>
              </a:ext>
            </a:extLst>
          </p:cNvPr>
          <p:cNvCxnSpPr>
            <a:stCxn id="8" idx="1"/>
            <a:endCxn id="23" idx="5"/>
          </p:cNvCxnSpPr>
          <p:nvPr/>
        </p:nvCxnSpPr>
        <p:spPr>
          <a:xfrm flipH="1" flipV="1">
            <a:off x="3159708" y="1585477"/>
            <a:ext cx="377312" cy="360746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B5C06C7-25D2-BB79-D0D5-C5E4FBB98A92}"/>
              </a:ext>
            </a:extLst>
          </p:cNvPr>
          <p:cNvCxnSpPr>
            <a:stCxn id="10" idx="1"/>
            <a:endCxn id="21" idx="5"/>
          </p:cNvCxnSpPr>
          <p:nvPr/>
        </p:nvCxnSpPr>
        <p:spPr>
          <a:xfrm flipH="1" flipV="1">
            <a:off x="3159707" y="3711172"/>
            <a:ext cx="377312" cy="555576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1A5810-6497-990A-F75C-3C875B8C5314}"/>
              </a:ext>
            </a:extLst>
          </p:cNvPr>
          <p:cNvCxnSpPr>
            <a:stCxn id="10" idx="1"/>
            <a:endCxn id="22" idx="6"/>
          </p:cNvCxnSpPr>
          <p:nvPr/>
        </p:nvCxnSpPr>
        <p:spPr>
          <a:xfrm flipH="1" flipV="1">
            <a:off x="3308210" y="4202134"/>
            <a:ext cx="228809" cy="64614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8F21556-6378-93B4-1E79-69F11137A205}"/>
              </a:ext>
            </a:extLst>
          </p:cNvPr>
          <p:cNvCxnSpPr>
            <a:stCxn id="10" idx="1"/>
            <a:endCxn id="20" idx="7"/>
          </p:cNvCxnSpPr>
          <p:nvPr/>
        </p:nvCxnSpPr>
        <p:spPr>
          <a:xfrm flipH="1">
            <a:off x="3250142" y="4266748"/>
            <a:ext cx="286877" cy="1029246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2573D68-596A-6B93-82F0-B8BE724BE42B}"/>
              </a:ext>
            </a:extLst>
          </p:cNvPr>
          <p:cNvCxnSpPr>
            <a:stCxn id="13" idx="0"/>
            <a:endCxn id="19" idx="4"/>
          </p:cNvCxnSpPr>
          <p:nvPr/>
        </p:nvCxnSpPr>
        <p:spPr>
          <a:xfrm flipH="1" flipV="1">
            <a:off x="6206747" y="3170503"/>
            <a:ext cx="355629" cy="294377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F108045-B67B-D9CD-F949-20D7128930F2}"/>
              </a:ext>
            </a:extLst>
          </p:cNvPr>
          <p:cNvCxnSpPr>
            <a:stCxn id="11" idx="0"/>
            <a:endCxn id="24" idx="4"/>
          </p:cNvCxnSpPr>
          <p:nvPr/>
        </p:nvCxnSpPr>
        <p:spPr>
          <a:xfrm flipH="1" flipV="1">
            <a:off x="8795955" y="2557247"/>
            <a:ext cx="535" cy="1390879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D1B77E9-3CEE-EF5A-8BB7-7DC4A2C22BBA}"/>
              </a:ext>
            </a:extLst>
          </p:cNvPr>
          <p:cNvCxnSpPr>
            <a:stCxn id="11" idx="0"/>
            <a:endCxn id="25" idx="3"/>
          </p:cNvCxnSpPr>
          <p:nvPr/>
        </p:nvCxnSpPr>
        <p:spPr>
          <a:xfrm flipV="1">
            <a:off x="8796490" y="2993906"/>
            <a:ext cx="405961" cy="954220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48D424D-AD76-D664-649B-274A50811E84}"/>
              </a:ext>
            </a:extLst>
          </p:cNvPr>
          <p:cNvCxnSpPr>
            <a:stCxn id="11" idx="0"/>
            <a:endCxn id="26" idx="3"/>
          </p:cNvCxnSpPr>
          <p:nvPr/>
        </p:nvCxnSpPr>
        <p:spPr>
          <a:xfrm flipV="1">
            <a:off x="8796490" y="3570200"/>
            <a:ext cx="770788" cy="377926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83DD1F86-F468-53E1-34B0-14F40F0334BC}"/>
              </a:ext>
            </a:extLst>
          </p:cNvPr>
          <p:cNvSpPr/>
          <p:nvPr/>
        </p:nvSpPr>
        <p:spPr>
          <a:xfrm>
            <a:off x="1783581" y="4595694"/>
            <a:ext cx="1516255" cy="502418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Last Name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BAEB324-1628-E425-B405-B55DFAD2E812}"/>
              </a:ext>
            </a:extLst>
          </p:cNvPr>
          <p:cNvCxnSpPr>
            <a:stCxn id="10" idx="1"/>
            <a:endCxn id="36" idx="7"/>
          </p:cNvCxnSpPr>
          <p:nvPr/>
        </p:nvCxnSpPr>
        <p:spPr>
          <a:xfrm flipH="1">
            <a:off x="3077786" y="4266748"/>
            <a:ext cx="459233" cy="402523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BCA588-5C82-CD9E-12DA-B30D005B0A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lvl="1"/>
            <a:endParaRPr lang="en-US" dirty="0"/>
          </a:p>
          <a:p>
            <a:r>
              <a:rPr lang="en-US" dirty="0"/>
              <a:t>1:1 (one-to-one)</a:t>
            </a:r>
          </a:p>
          <a:p>
            <a:pPr lvl="1"/>
            <a:r>
              <a:rPr lang="en-US" dirty="0"/>
              <a:t>Each e1 relates to at most one e2</a:t>
            </a:r>
          </a:p>
          <a:p>
            <a:pPr lvl="1"/>
            <a:r>
              <a:rPr lang="en-US" dirty="0"/>
              <a:t>Each e2 relates to at most one e1</a:t>
            </a:r>
          </a:p>
          <a:p>
            <a:pPr lvl="2"/>
            <a:endParaRPr lang="en-US" sz="700" dirty="0"/>
          </a:p>
          <a:p>
            <a:r>
              <a:rPr lang="en-US" dirty="0"/>
              <a:t>1:N (one-to-many)</a:t>
            </a:r>
          </a:p>
          <a:p>
            <a:pPr lvl="1"/>
            <a:r>
              <a:rPr lang="en-US" dirty="0"/>
              <a:t>Each e1 relates to many e2 (0,1,</a:t>
            </a:r>
            <a:r>
              <a:rPr lang="en-AT" dirty="0"/>
              <a:t>…</a:t>
            </a:r>
            <a:r>
              <a:rPr lang="en-US" dirty="0"/>
              <a:t>N)</a:t>
            </a:r>
          </a:p>
          <a:p>
            <a:pPr lvl="1"/>
            <a:r>
              <a:rPr lang="en-US" dirty="0"/>
              <a:t>Each e2 relates to at most one e1</a:t>
            </a:r>
          </a:p>
          <a:p>
            <a:pPr lvl="2"/>
            <a:endParaRPr lang="en-US" sz="700" dirty="0"/>
          </a:p>
          <a:p>
            <a:r>
              <a:rPr lang="en-US" dirty="0"/>
              <a:t>N:1 (many-to-one)</a:t>
            </a:r>
          </a:p>
          <a:p>
            <a:pPr lvl="1"/>
            <a:r>
              <a:rPr lang="en-US" dirty="0"/>
              <a:t>Symmetric to 1:N</a:t>
            </a:r>
          </a:p>
          <a:p>
            <a:pPr lvl="2"/>
            <a:endParaRPr lang="en-US" sz="700" dirty="0"/>
          </a:p>
          <a:p>
            <a:r>
              <a:rPr lang="en-US" dirty="0"/>
              <a:t>N:M (many-to-many)</a:t>
            </a:r>
          </a:p>
          <a:p>
            <a:pPr lvl="1"/>
            <a:r>
              <a:rPr lang="en-US" dirty="0"/>
              <a:t>Each e1 relates to many e2 (0,1,</a:t>
            </a:r>
            <a:r>
              <a:rPr lang="en-AT" dirty="0"/>
              <a:t>…</a:t>
            </a:r>
            <a:r>
              <a:rPr lang="en-US" dirty="0"/>
              <a:t>M)</a:t>
            </a:r>
          </a:p>
          <a:p>
            <a:pPr lvl="1"/>
            <a:r>
              <a:rPr lang="en-US" dirty="0"/>
              <a:t>Each e2 related to many e1 (0,1,</a:t>
            </a:r>
            <a:r>
              <a:rPr lang="en-AT" dirty="0"/>
              <a:t>…</a:t>
            </a:r>
            <a:r>
              <a:rPr lang="en-US" dirty="0"/>
              <a:t>N)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71CC64-F5EB-6938-C169-A424AEB202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Multiplicity/Cardinality –  </a:t>
            </a:r>
            <a:br>
              <a:rPr lang="en-US" dirty="0"/>
            </a:br>
            <a:r>
              <a:rPr lang="en-US" dirty="0">
                <a:solidFill>
                  <a:schemeClr val="accent1"/>
                </a:solidFill>
              </a:rPr>
              <a:t>Chen Notation</a:t>
            </a:r>
            <a:endParaRPr lang="en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56473F-BE51-8D5E-76EA-8FED751CB1B1}"/>
              </a:ext>
            </a:extLst>
          </p:cNvPr>
          <p:cNvSpPr txBox="1"/>
          <p:nvPr/>
        </p:nvSpPr>
        <p:spPr>
          <a:xfrm>
            <a:off x="6515814" y="1031482"/>
            <a:ext cx="2883877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 ⊆ E1×E2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BEA04C8-6C01-0096-04D3-A83CC9F386FA}"/>
              </a:ext>
            </a:extLst>
          </p:cNvPr>
          <p:cNvGrpSpPr/>
          <p:nvPr/>
        </p:nvGrpSpPr>
        <p:grpSpPr>
          <a:xfrm>
            <a:off x="6883623" y="1619729"/>
            <a:ext cx="2163730" cy="930962"/>
            <a:chOff x="5807949" y="2082048"/>
            <a:chExt cx="2163730" cy="9309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8CD12B-1E2D-D14B-817F-D4D6E056136B}"/>
                </a:ext>
              </a:extLst>
            </p:cNvPr>
            <p:cNvSpPr/>
            <p:nvPr/>
          </p:nvSpPr>
          <p:spPr>
            <a:xfrm>
              <a:off x="5807949" y="2085210"/>
              <a:ext cx="797154" cy="9278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E1</a:t>
              </a:r>
            </a:p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E54624E-3334-458D-3BA9-010DDCF99A71}"/>
                </a:ext>
              </a:extLst>
            </p:cNvPr>
            <p:cNvSpPr/>
            <p:nvPr/>
          </p:nvSpPr>
          <p:spPr>
            <a:xfrm>
              <a:off x="7174525" y="2082048"/>
              <a:ext cx="797154" cy="930962"/>
            </a:xfrm>
            <a:prstGeom prst="rect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E2 </a:t>
              </a:r>
            </a:p>
            <a:p>
              <a:pPr algn="r"/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r"/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B14A8BE-09F6-C777-34D6-F7C8FCEE5354}"/>
                </a:ext>
              </a:extLst>
            </p:cNvPr>
            <p:cNvSpPr/>
            <p:nvPr/>
          </p:nvSpPr>
          <p:spPr>
            <a:xfrm>
              <a:off x="6206526" y="2153420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758FEA5-0DFB-122B-9FFE-0580275731A2}"/>
                </a:ext>
              </a:extLst>
            </p:cNvPr>
            <p:cNvSpPr/>
            <p:nvPr/>
          </p:nvSpPr>
          <p:spPr>
            <a:xfrm>
              <a:off x="6399348" y="2362366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17CC3AA-ACDA-3C45-CE35-A691BB9D67D2}"/>
                </a:ext>
              </a:extLst>
            </p:cNvPr>
            <p:cNvSpPr/>
            <p:nvPr/>
          </p:nvSpPr>
          <p:spPr>
            <a:xfrm>
              <a:off x="6209877" y="2586035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726CDCA-CC46-F1D4-CD5F-62BFE396959D}"/>
                </a:ext>
              </a:extLst>
            </p:cNvPr>
            <p:cNvSpPr/>
            <p:nvPr/>
          </p:nvSpPr>
          <p:spPr>
            <a:xfrm>
              <a:off x="6392421" y="2806335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86B3913-6E8B-0988-A6AF-7719C07A798E}"/>
                </a:ext>
              </a:extLst>
            </p:cNvPr>
            <p:cNvSpPr/>
            <p:nvPr/>
          </p:nvSpPr>
          <p:spPr>
            <a:xfrm>
              <a:off x="6007679" y="2806335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B5E4ED1-63E2-D2A3-D24A-C6ECEF38BDDB}"/>
                </a:ext>
              </a:extLst>
            </p:cNvPr>
            <p:cNvSpPr/>
            <p:nvPr/>
          </p:nvSpPr>
          <p:spPr>
            <a:xfrm>
              <a:off x="7259470" y="2160345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5FFE4D5-AF43-77E8-82D0-13C648406F8C}"/>
                </a:ext>
              </a:extLst>
            </p:cNvPr>
            <p:cNvSpPr/>
            <p:nvPr/>
          </p:nvSpPr>
          <p:spPr>
            <a:xfrm>
              <a:off x="7452292" y="2369291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024E405-15C1-49D2-3014-CFDBB533C144}"/>
                </a:ext>
              </a:extLst>
            </p:cNvPr>
            <p:cNvSpPr/>
            <p:nvPr/>
          </p:nvSpPr>
          <p:spPr>
            <a:xfrm>
              <a:off x="7262821" y="2592960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41FA650-AD0A-F6D7-53B4-8C2E12340E66}"/>
                </a:ext>
              </a:extLst>
            </p:cNvPr>
            <p:cNvSpPr/>
            <p:nvPr/>
          </p:nvSpPr>
          <p:spPr>
            <a:xfrm>
              <a:off x="7445365" y="2813260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A816402-93AD-0E01-EB3B-5A8A4CAB4916}"/>
                </a:ext>
              </a:extLst>
            </p:cNvPr>
            <p:cNvSpPr/>
            <p:nvPr/>
          </p:nvSpPr>
          <p:spPr>
            <a:xfrm>
              <a:off x="7711787" y="2806335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ED95005-61D2-ADA9-F57F-854E2E9F650D}"/>
                </a:ext>
              </a:extLst>
            </p:cNvPr>
            <p:cNvCxnSpPr>
              <a:stCxn id="13" idx="1"/>
              <a:endCxn id="8" idx="3"/>
            </p:cNvCxnSpPr>
            <p:nvPr/>
          </p:nvCxnSpPr>
          <p:spPr>
            <a:xfrm flipH="1" flipV="1">
              <a:off x="6332190" y="2220277"/>
              <a:ext cx="927280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1232762-E7FF-1C2C-1D03-D85305E98643}"/>
                </a:ext>
              </a:extLst>
            </p:cNvPr>
            <p:cNvCxnSpPr>
              <a:stCxn id="14" idx="1"/>
              <a:endCxn id="9" idx="3"/>
            </p:cNvCxnSpPr>
            <p:nvPr/>
          </p:nvCxnSpPr>
          <p:spPr>
            <a:xfrm flipH="1" flipV="1">
              <a:off x="6525012" y="2429223"/>
              <a:ext cx="927280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FBCA81C-606B-4607-E330-BE33FA9636AF}"/>
                </a:ext>
              </a:extLst>
            </p:cNvPr>
            <p:cNvCxnSpPr>
              <a:stCxn id="15" idx="1"/>
              <a:endCxn id="10" idx="3"/>
            </p:cNvCxnSpPr>
            <p:nvPr/>
          </p:nvCxnSpPr>
          <p:spPr>
            <a:xfrm flipH="1" flipV="1">
              <a:off x="6335541" y="2652892"/>
              <a:ext cx="927280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1866F253-D483-9548-E18F-E2D98CED9A4A}"/>
                </a:ext>
              </a:extLst>
            </p:cNvPr>
            <p:cNvCxnSpPr>
              <a:stCxn id="16" idx="1"/>
              <a:endCxn id="11" idx="3"/>
            </p:cNvCxnSpPr>
            <p:nvPr/>
          </p:nvCxnSpPr>
          <p:spPr>
            <a:xfrm flipH="1" flipV="1">
              <a:off x="6518085" y="2873192"/>
              <a:ext cx="927280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9610CC1-7E6A-2E97-88FD-EC6D840C3693}"/>
              </a:ext>
            </a:extLst>
          </p:cNvPr>
          <p:cNvGrpSpPr/>
          <p:nvPr/>
        </p:nvGrpSpPr>
        <p:grpSpPr>
          <a:xfrm>
            <a:off x="6883622" y="2695513"/>
            <a:ext cx="2163730" cy="930962"/>
            <a:chOff x="5807948" y="3157832"/>
            <a:chExt cx="2163730" cy="93096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6E1D3CC-8880-DCE4-A386-92B0C15789F7}"/>
                </a:ext>
              </a:extLst>
            </p:cNvPr>
            <p:cNvSpPr/>
            <p:nvPr/>
          </p:nvSpPr>
          <p:spPr>
            <a:xfrm>
              <a:off x="5807948" y="3160994"/>
              <a:ext cx="797154" cy="9278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E1</a:t>
              </a:r>
            </a:p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27DE2A2-415A-F46A-E971-4123332CA280}"/>
                </a:ext>
              </a:extLst>
            </p:cNvPr>
            <p:cNvSpPr/>
            <p:nvPr/>
          </p:nvSpPr>
          <p:spPr>
            <a:xfrm>
              <a:off x="7174524" y="3157832"/>
              <a:ext cx="797154" cy="930962"/>
            </a:xfrm>
            <a:prstGeom prst="rect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E2 </a:t>
              </a:r>
            </a:p>
            <a:p>
              <a:pPr algn="r"/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r"/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49AAA24-7AFC-0B7B-6CA5-C2D7E3C3E24B}"/>
                </a:ext>
              </a:extLst>
            </p:cNvPr>
            <p:cNvSpPr/>
            <p:nvPr/>
          </p:nvSpPr>
          <p:spPr>
            <a:xfrm>
              <a:off x="6206525" y="3229204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D7F4EB3-7D3E-2C8D-5EE9-E90310DEF297}"/>
                </a:ext>
              </a:extLst>
            </p:cNvPr>
            <p:cNvSpPr/>
            <p:nvPr/>
          </p:nvSpPr>
          <p:spPr>
            <a:xfrm>
              <a:off x="6399347" y="3438150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B2B5FFC-F167-6084-ABA5-B60CEDA31954}"/>
                </a:ext>
              </a:extLst>
            </p:cNvPr>
            <p:cNvSpPr/>
            <p:nvPr/>
          </p:nvSpPr>
          <p:spPr>
            <a:xfrm>
              <a:off x="6209876" y="3661819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1A90695-1F79-3243-17D6-16F9014CF904}"/>
                </a:ext>
              </a:extLst>
            </p:cNvPr>
            <p:cNvSpPr/>
            <p:nvPr/>
          </p:nvSpPr>
          <p:spPr>
            <a:xfrm>
              <a:off x="6392420" y="3882119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F8BC97D-3F58-4B34-1A82-7F24B9104420}"/>
                </a:ext>
              </a:extLst>
            </p:cNvPr>
            <p:cNvSpPr/>
            <p:nvPr/>
          </p:nvSpPr>
          <p:spPr>
            <a:xfrm>
              <a:off x="6007678" y="3882119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DB1F34D-2248-F4F3-9B98-510B8D748A74}"/>
                </a:ext>
              </a:extLst>
            </p:cNvPr>
            <p:cNvSpPr/>
            <p:nvPr/>
          </p:nvSpPr>
          <p:spPr>
            <a:xfrm>
              <a:off x="7259469" y="3236129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7E7890A-DA02-2413-0C26-241E2A45651D}"/>
                </a:ext>
              </a:extLst>
            </p:cNvPr>
            <p:cNvSpPr/>
            <p:nvPr/>
          </p:nvSpPr>
          <p:spPr>
            <a:xfrm>
              <a:off x="7452291" y="3445075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BBECE7D-5A4D-6F9F-DA6E-6B6D6A0EE82D}"/>
                </a:ext>
              </a:extLst>
            </p:cNvPr>
            <p:cNvSpPr/>
            <p:nvPr/>
          </p:nvSpPr>
          <p:spPr>
            <a:xfrm>
              <a:off x="7262820" y="3668744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630CD5E-82AF-33F2-6934-D1A61F0D2735}"/>
                </a:ext>
              </a:extLst>
            </p:cNvPr>
            <p:cNvSpPr/>
            <p:nvPr/>
          </p:nvSpPr>
          <p:spPr>
            <a:xfrm>
              <a:off x="7505653" y="3889044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1A52E01-A519-8758-0C78-325F8CC266D3}"/>
                </a:ext>
              </a:extLst>
            </p:cNvPr>
            <p:cNvSpPr/>
            <p:nvPr/>
          </p:nvSpPr>
          <p:spPr>
            <a:xfrm>
              <a:off x="7711786" y="3520380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C758EF-674A-6047-A85A-2A0E097BBDD6}"/>
                </a:ext>
              </a:extLst>
            </p:cNvPr>
            <p:cNvCxnSpPr>
              <a:stCxn id="30" idx="1"/>
              <a:endCxn id="26" idx="3"/>
            </p:cNvCxnSpPr>
            <p:nvPr/>
          </p:nvCxnSpPr>
          <p:spPr>
            <a:xfrm flipH="1">
              <a:off x="6525011" y="3302986"/>
              <a:ext cx="734458" cy="202021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B594DDB-EC9F-F66A-1FD9-1C93A7FAC237}"/>
                </a:ext>
              </a:extLst>
            </p:cNvPr>
            <p:cNvCxnSpPr>
              <a:stCxn id="31" idx="1"/>
              <a:endCxn id="26" idx="3"/>
            </p:cNvCxnSpPr>
            <p:nvPr/>
          </p:nvCxnSpPr>
          <p:spPr>
            <a:xfrm flipH="1" flipV="1">
              <a:off x="6525011" y="3505007"/>
              <a:ext cx="927280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DDFA99E-E93F-483D-262C-E5A52C48F3E4}"/>
                </a:ext>
              </a:extLst>
            </p:cNvPr>
            <p:cNvCxnSpPr>
              <a:stCxn id="32" idx="1"/>
              <a:endCxn id="27" idx="3"/>
            </p:cNvCxnSpPr>
            <p:nvPr/>
          </p:nvCxnSpPr>
          <p:spPr>
            <a:xfrm flipH="1" flipV="1">
              <a:off x="6335540" y="3728676"/>
              <a:ext cx="927280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B4DCE30-51F9-949C-EC9E-9C4EE84E07F2}"/>
                </a:ext>
              </a:extLst>
            </p:cNvPr>
            <p:cNvCxnSpPr>
              <a:stCxn id="33" idx="1"/>
              <a:endCxn id="28" idx="3"/>
            </p:cNvCxnSpPr>
            <p:nvPr/>
          </p:nvCxnSpPr>
          <p:spPr>
            <a:xfrm flipH="1" flipV="1">
              <a:off x="6518084" y="3948976"/>
              <a:ext cx="987569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06AEE36-126F-011F-D53D-607435784D78}"/>
                </a:ext>
              </a:extLst>
            </p:cNvPr>
            <p:cNvSpPr/>
            <p:nvPr/>
          </p:nvSpPr>
          <p:spPr>
            <a:xfrm>
              <a:off x="7703413" y="3773265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85783BA-8B44-17A1-AC4D-8C3F1120F544}"/>
                </a:ext>
              </a:extLst>
            </p:cNvPr>
            <p:cNvCxnSpPr>
              <a:stCxn id="39" idx="1"/>
              <a:endCxn id="28" idx="3"/>
            </p:cNvCxnSpPr>
            <p:nvPr/>
          </p:nvCxnSpPr>
          <p:spPr>
            <a:xfrm flipH="1">
              <a:off x="6518084" y="3840122"/>
              <a:ext cx="1185329" cy="108854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42CF6B0-F170-76CF-9C49-76AB73953CAE}"/>
              </a:ext>
            </a:extLst>
          </p:cNvPr>
          <p:cNvGrpSpPr/>
          <p:nvPr/>
        </p:nvGrpSpPr>
        <p:grpSpPr>
          <a:xfrm>
            <a:off x="6885296" y="3752262"/>
            <a:ext cx="2163730" cy="930962"/>
            <a:chOff x="5809622" y="4214581"/>
            <a:chExt cx="2163730" cy="930962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BA41FDB-7E49-DCDE-00F1-06AC8B0AE1D1}"/>
                </a:ext>
              </a:extLst>
            </p:cNvPr>
            <p:cNvSpPr/>
            <p:nvPr/>
          </p:nvSpPr>
          <p:spPr>
            <a:xfrm>
              <a:off x="5809622" y="4217743"/>
              <a:ext cx="797154" cy="9278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E1</a:t>
              </a:r>
            </a:p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FC15B94-3E2B-F063-3605-EA3E54BF1CC0}"/>
                </a:ext>
              </a:extLst>
            </p:cNvPr>
            <p:cNvSpPr/>
            <p:nvPr/>
          </p:nvSpPr>
          <p:spPr>
            <a:xfrm>
              <a:off x="7176198" y="4214581"/>
              <a:ext cx="797154" cy="930962"/>
            </a:xfrm>
            <a:prstGeom prst="rect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E2 </a:t>
              </a:r>
            </a:p>
            <a:p>
              <a:pPr algn="r"/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r"/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8ED7794-2C17-F3AA-487D-054595A02A79}"/>
                </a:ext>
              </a:extLst>
            </p:cNvPr>
            <p:cNvSpPr/>
            <p:nvPr/>
          </p:nvSpPr>
          <p:spPr>
            <a:xfrm>
              <a:off x="6208199" y="4285953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1569C45-EEED-D1BD-B794-544DAC395894}"/>
                </a:ext>
              </a:extLst>
            </p:cNvPr>
            <p:cNvSpPr/>
            <p:nvPr/>
          </p:nvSpPr>
          <p:spPr>
            <a:xfrm>
              <a:off x="6401021" y="4444659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F3F9406-1659-CF3E-FB1E-E8FF1BE20D60}"/>
                </a:ext>
              </a:extLst>
            </p:cNvPr>
            <p:cNvSpPr/>
            <p:nvPr/>
          </p:nvSpPr>
          <p:spPr>
            <a:xfrm>
              <a:off x="5890006" y="4718568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9C84DE5-41BB-AAB9-CD65-6E4B6118F8C2}"/>
                </a:ext>
              </a:extLst>
            </p:cNvPr>
            <p:cNvSpPr/>
            <p:nvPr/>
          </p:nvSpPr>
          <p:spPr>
            <a:xfrm>
              <a:off x="6394094" y="4938868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7268CC6-5AF3-E312-F922-1C6F4DFA12B2}"/>
                </a:ext>
              </a:extLst>
            </p:cNvPr>
            <p:cNvSpPr/>
            <p:nvPr/>
          </p:nvSpPr>
          <p:spPr>
            <a:xfrm>
              <a:off x="6009352" y="4938868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3A66CB5-F5CA-DEA2-7CCF-10B8AC1F776D}"/>
                </a:ext>
              </a:extLst>
            </p:cNvPr>
            <p:cNvSpPr/>
            <p:nvPr/>
          </p:nvSpPr>
          <p:spPr>
            <a:xfrm>
              <a:off x="7261143" y="4292878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F5499CF-E622-7779-4582-BC39CB94B61B}"/>
                </a:ext>
              </a:extLst>
            </p:cNvPr>
            <p:cNvSpPr/>
            <p:nvPr/>
          </p:nvSpPr>
          <p:spPr>
            <a:xfrm>
              <a:off x="7264494" y="4725493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99B7678-A552-0C4C-63DA-25940FE91921}"/>
                </a:ext>
              </a:extLst>
            </p:cNvPr>
            <p:cNvSpPr/>
            <p:nvPr/>
          </p:nvSpPr>
          <p:spPr>
            <a:xfrm>
              <a:off x="7447038" y="4945793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A23E9EEE-B2A5-815B-50B9-A188240B67F6}"/>
                </a:ext>
              </a:extLst>
            </p:cNvPr>
            <p:cNvSpPr/>
            <p:nvPr/>
          </p:nvSpPr>
          <p:spPr>
            <a:xfrm>
              <a:off x="7713460" y="4938868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487F67E-E97D-F67F-4BB1-96682AC38B99}"/>
                </a:ext>
              </a:extLst>
            </p:cNvPr>
            <p:cNvCxnSpPr>
              <a:stCxn id="49" idx="1"/>
              <a:endCxn id="44" idx="3"/>
            </p:cNvCxnSpPr>
            <p:nvPr/>
          </p:nvCxnSpPr>
          <p:spPr>
            <a:xfrm flipH="1" flipV="1">
              <a:off x="6333863" y="4352810"/>
              <a:ext cx="927280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E95276F-0EBD-3DE4-6CE5-4C98E5089D75}"/>
                </a:ext>
              </a:extLst>
            </p:cNvPr>
            <p:cNvCxnSpPr>
              <a:stCxn id="49" idx="1"/>
              <a:endCxn id="45" idx="3"/>
            </p:cNvCxnSpPr>
            <p:nvPr/>
          </p:nvCxnSpPr>
          <p:spPr>
            <a:xfrm flipH="1">
              <a:off x="6526685" y="4359735"/>
              <a:ext cx="734458" cy="151781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9A93C82-6AED-085F-ABA8-C22E056743B0}"/>
                </a:ext>
              </a:extLst>
            </p:cNvPr>
            <p:cNvCxnSpPr>
              <a:stCxn id="50" idx="1"/>
              <a:endCxn id="46" idx="3"/>
            </p:cNvCxnSpPr>
            <p:nvPr/>
          </p:nvCxnSpPr>
          <p:spPr>
            <a:xfrm flipH="1" flipV="1">
              <a:off x="6015670" y="4785425"/>
              <a:ext cx="1248824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127B4B5-DA55-B6B7-B4FD-86313F66D1C2}"/>
                </a:ext>
              </a:extLst>
            </p:cNvPr>
            <p:cNvCxnSpPr>
              <a:stCxn id="51" idx="1"/>
              <a:endCxn id="47" idx="3"/>
            </p:cNvCxnSpPr>
            <p:nvPr/>
          </p:nvCxnSpPr>
          <p:spPr>
            <a:xfrm flipH="1" flipV="1">
              <a:off x="6519758" y="5005725"/>
              <a:ext cx="927280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57167E4-8D0B-6830-CE0D-46226DCE78D4}"/>
                </a:ext>
              </a:extLst>
            </p:cNvPr>
            <p:cNvSpPr/>
            <p:nvPr/>
          </p:nvSpPr>
          <p:spPr>
            <a:xfrm>
              <a:off x="6201729" y="4597059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9FF020C0-4E41-A22C-6310-C4A2F4CDA75D}"/>
                </a:ext>
              </a:extLst>
            </p:cNvPr>
            <p:cNvCxnSpPr>
              <a:stCxn id="50" idx="1"/>
              <a:endCxn id="57" idx="3"/>
            </p:cNvCxnSpPr>
            <p:nvPr/>
          </p:nvCxnSpPr>
          <p:spPr>
            <a:xfrm flipH="1" flipV="1">
              <a:off x="6327393" y="4663916"/>
              <a:ext cx="937101" cy="128434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31C6985-7939-9B02-6DE0-B2D2389642A2}"/>
              </a:ext>
            </a:extLst>
          </p:cNvPr>
          <p:cNvGrpSpPr/>
          <p:nvPr/>
        </p:nvGrpSpPr>
        <p:grpSpPr>
          <a:xfrm>
            <a:off x="6875249" y="4807341"/>
            <a:ext cx="2163730" cy="930962"/>
            <a:chOff x="5799575" y="5269660"/>
            <a:chExt cx="2163730" cy="930962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AE1B9B0-91C6-D623-13B2-3348C0AC8A91}"/>
                </a:ext>
              </a:extLst>
            </p:cNvPr>
            <p:cNvSpPr/>
            <p:nvPr/>
          </p:nvSpPr>
          <p:spPr>
            <a:xfrm>
              <a:off x="5799575" y="5272822"/>
              <a:ext cx="797154" cy="9278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E1</a:t>
              </a:r>
            </a:p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CAB64D4F-C1E2-BA81-72A0-D96A9D920388}"/>
                </a:ext>
              </a:extLst>
            </p:cNvPr>
            <p:cNvSpPr/>
            <p:nvPr/>
          </p:nvSpPr>
          <p:spPr>
            <a:xfrm>
              <a:off x="7166151" y="5269660"/>
              <a:ext cx="797154" cy="930962"/>
            </a:xfrm>
            <a:prstGeom prst="rect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E2 </a:t>
              </a:r>
            </a:p>
            <a:p>
              <a:pPr algn="r"/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r"/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4D804D5-40BF-9895-4A74-19A64ABFCE3A}"/>
                </a:ext>
              </a:extLst>
            </p:cNvPr>
            <p:cNvSpPr/>
            <p:nvPr/>
          </p:nvSpPr>
          <p:spPr>
            <a:xfrm>
              <a:off x="6198152" y="5341032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83EFCBD-2D6E-156E-DE27-9AB4E5493566}"/>
                </a:ext>
              </a:extLst>
            </p:cNvPr>
            <p:cNvSpPr/>
            <p:nvPr/>
          </p:nvSpPr>
          <p:spPr>
            <a:xfrm>
              <a:off x="6390974" y="5549978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C59AB974-F4EB-DA33-1024-80D59654EF48}"/>
                </a:ext>
              </a:extLst>
            </p:cNvPr>
            <p:cNvSpPr/>
            <p:nvPr/>
          </p:nvSpPr>
          <p:spPr>
            <a:xfrm>
              <a:off x="6201503" y="5773647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0AB82F38-AE93-769F-28AC-86EC35C143F9}"/>
                </a:ext>
              </a:extLst>
            </p:cNvPr>
            <p:cNvSpPr/>
            <p:nvPr/>
          </p:nvSpPr>
          <p:spPr>
            <a:xfrm>
              <a:off x="6384047" y="5993947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1A7CCEB-4013-C946-AF59-AF85554D850F}"/>
                </a:ext>
              </a:extLst>
            </p:cNvPr>
            <p:cNvSpPr/>
            <p:nvPr/>
          </p:nvSpPr>
          <p:spPr>
            <a:xfrm>
              <a:off x="5999305" y="5993947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26C3F4D4-CD1B-5E99-D09F-907C1D4449BC}"/>
                </a:ext>
              </a:extLst>
            </p:cNvPr>
            <p:cNvSpPr/>
            <p:nvPr/>
          </p:nvSpPr>
          <p:spPr>
            <a:xfrm>
              <a:off x="7251096" y="5347957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27529FF-06E6-043A-4510-062BF94D1E61}"/>
                </a:ext>
              </a:extLst>
            </p:cNvPr>
            <p:cNvSpPr/>
            <p:nvPr/>
          </p:nvSpPr>
          <p:spPr>
            <a:xfrm>
              <a:off x="7443918" y="5556903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01DD5A30-FC76-2B63-1F64-7D4DBA468FD8}"/>
                </a:ext>
              </a:extLst>
            </p:cNvPr>
            <p:cNvSpPr/>
            <p:nvPr/>
          </p:nvSpPr>
          <p:spPr>
            <a:xfrm>
              <a:off x="7254447" y="5780572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17B3CC0-2625-5B03-7631-2D3347E90F2B}"/>
                </a:ext>
              </a:extLst>
            </p:cNvPr>
            <p:cNvSpPr/>
            <p:nvPr/>
          </p:nvSpPr>
          <p:spPr>
            <a:xfrm>
              <a:off x="7436991" y="6000872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9CBC219-A031-F317-8C0B-49E4C9A77DCD}"/>
                </a:ext>
              </a:extLst>
            </p:cNvPr>
            <p:cNvSpPr/>
            <p:nvPr/>
          </p:nvSpPr>
          <p:spPr>
            <a:xfrm>
              <a:off x="7703413" y="5843225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19D1CAF4-F59A-A8E1-ED5B-6FC4AE45003A}"/>
                </a:ext>
              </a:extLst>
            </p:cNvPr>
            <p:cNvCxnSpPr>
              <a:stCxn id="67" idx="1"/>
              <a:endCxn id="62" idx="3"/>
            </p:cNvCxnSpPr>
            <p:nvPr/>
          </p:nvCxnSpPr>
          <p:spPr>
            <a:xfrm flipH="1" flipV="1">
              <a:off x="6323816" y="5407889"/>
              <a:ext cx="927280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5E500E51-4AF1-04F2-BAED-C35A9D1056AB}"/>
                </a:ext>
              </a:extLst>
            </p:cNvPr>
            <p:cNvCxnSpPr>
              <a:stCxn id="68" idx="1"/>
              <a:endCxn id="63" idx="3"/>
            </p:cNvCxnSpPr>
            <p:nvPr/>
          </p:nvCxnSpPr>
          <p:spPr>
            <a:xfrm flipH="1" flipV="1">
              <a:off x="6516638" y="5616835"/>
              <a:ext cx="927280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B9F0220-370B-D323-E85E-464BE65A7259}"/>
                </a:ext>
              </a:extLst>
            </p:cNvPr>
            <p:cNvCxnSpPr>
              <a:stCxn id="69" idx="1"/>
              <a:endCxn id="64" idx="3"/>
            </p:cNvCxnSpPr>
            <p:nvPr/>
          </p:nvCxnSpPr>
          <p:spPr>
            <a:xfrm flipH="1" flipV="1">
              <a:off x="6327167" y="5840504"/>
              <a:ext cx="927280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067684CB-1076-4573-9053-07F8775A25C0}"/>
                </a:ext>
              </a:extLst>
            </p:cNvPr>
            <p:cNvCxnSpPr>
              <a:stCxn id="70" idx="1"/>
              <a:endCxn id="65" idx="3"/>
            </p:cNvCxnSpPr>
            <p:nvPr/>
          </p:nvCxnSpPr>
          <p:spPr>
            <a:xfrm flipH="1" flipV="1">
              <a:off x="6509711" y="6060804"/>
              <a:ext cx="927280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D55784A-0B20-96CC-612D-64279E841036}"/>
                </a:ext>
              </a:extLst>
            </p:cNvPr>
            <p:cNvCxnSpPr>
              <a:stCxn id="69" idx="1"/>
              <a:endCxn id="65" idx="3"/>
            </p:cNvCxnSpPr>
            <p:nvPr/>
          </p:nvCxnSpPr>
          <p:spPr>
            <a:xfrm flipH="1">
              <a:off x="6509711" y="5847429"/>
              <a:ext cx="744736" cy="21337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A6D00254-B137-B938-97EB-C798C2B552F9}"/>
                </a:ext>
              </a:extLst>
            </p:cNvPr>
            <p:cNvCxnSpPr>
              <a:stCxn id="68" idx="1"/>
              <a:endCxn id="62" idx="3"/>
            </p:cNvCxnSpPr>
            <p:nvPr/>
          </p:nvCxnSpPr>
          <p:spPr>
            <a:xfrm flipH="1" flipV="1">
              <a:off x="6323816" y="5407889"/>
              <a:ext cx="1120102" cy="215871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A092A041-30CA-63B7-F041-868734458F48}"/>
                </a:ext>
              </a:extLst>
            </p:cNvPr>
            <p:cNvCxnSpPr>
              <a:stCxn id="71" idx="1"/>
              <a:endCxn id="65" idx="3"/>
            </p:cNvCxnSpPr>
            <p:nvPr/>
          </p:nvCxnSpPr>
          <p:spPr>
            <a:xfrm flipH="1">
              <a:off x="6509711" y="5910082"/>
              <a:ext cx="1193702" cy="150722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859B0706-82E4-EDF0-71A6-F35E88F4C9DF}"/>
                </a:ext>
              </a:extLst>
            </p:cNvPr>
            <p:cNvCxnSpPr>
              <a:stCxn id="68" idx="1"/>
              <a:endCxn id="64" idx="3"/>
            </p:cNvCxnSpPr>
            <p:nvPr/>
          </p:nvCxnSpPr>
          <p:spPr>
            <a:xfrm flipH="1">
              <a:off x="6327167" y="5623760"/>
              <a:ext cx="1116751" cy="216744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FD73997F-54FA-624A-4797-E8F0EC3E674B}"/>
              </a:ext>
            </a:extLst>
          </p:cNvPr>
          <p:cNvSpPr txBox="1"/>
          <p:nvPr/>
        </p:nvSpPr>
        <p:spPr>
          <a:xfrm>
            <a:off x="9873693" y="4942706"/>
            <a:ext cx="165346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 .. [0,1]</a:t>
            </a:r>
          </a:p>
          <a:p>
            <a:pPr algn="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 ... [0,1,N]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410F409-0221-811D-1CB1-1EFB04703A8D}"/>
              </a:ext>
            </a:extLst>
          </p:cNvPr>
          <p:cNvSpPr/>
          <p:nvPr/>
        </p:nvSpPr>
        <p:spPr>
          <a:xfrm>
            <a:off x="5581445" y="377765"/>
            <a:ext cx="1148863" cy="413292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E1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9C4C7F9-F52E-A5D7-5047-286757527868}"/>
              </a:ext>
            </a:extLst>
          </p:cNvPr>
          <p:cNvSpPr/>
          <p:nvPr/>
        </p:nvSpPr>
        <p:spPr>
          <a:xfrm>
            <a:off x="9120139" y="377765"/>
            <a:ext cx="1148863" cy="413292"/>
          </a:xfrm>
          <a:prstGeom prst="rect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E2</a:t>
            </a:r>
          </a:p>
        </p:txBody>
      </p:sp>
      <p:sp>
        <p:nvSpPr>
          <p:cNvPr id="83" name="Diamond 82">
            <a:extLst>
              <a:ext uri="{FF2B5EF4-FFF2-40B4-BE49-F238E27FC236}">
                <a16:creationId xmlns:a16="http://schemas.microsoft.com/office/drawing/2014/main" id="{13183556-B6CA-A30F-FA13-A930211F33F6}"/>
              </a:ext>
            </a:extLst>
          </p:cNvPr>
          <p:cNvSpPr/>
          <p:nvPr/>
        </p:nvSpPr>
        <p:spPr>
          <a:xfrm>
            <a:off x="7327086" y="347090"/>
            <a:ext cx="1196275" cy="472561"/>
          </a:xfrm>
          <a:prstGeom prst="diamond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0E772C4E-FCAA-4B53-5D3B-952948E4BA41}"/>
              </a:ext>
            </a:extLst>
          </p:cNvPr>
          <p:cNvCxnSpPr>
            <a:stCxn id="83" idx="1"/>
            <a:endCxn id="81" idx="3"/>
          </p:cNvCxnSpPr>
          <p:nvPr/>
        </p:nvCxnSpPr>
        <p:spPr>
          <a:xfrm flipH="1">
            <a:off x="6730308" y="583371"/>
            <a:ext cx="596778" cy="1040"/>
          </a:xfrm>
          <a:prstGeom prst="line">
            <a:avLst/>
          </a:prstGeom>
          <a:ln w="19050">
            <a:solidFill>
              <a:schemeClr val="accent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B4785AE9-511B-F6BE-FB92-6FB1D59AA96E}"/>
              </a:ext>
            </a:extLst>
          </p:cNvPr>
          <p:cNvCxnSpPr>
            <a:stCxn id="82" idx="1"/>
            <a:endCxn id="83" idx="3"/>
          </p:cNvCxnSpPr>
          <p:nvPr/>
        </p:nvCxnSpPr>
        <p:spPr>
          <a:xfrm flipH="1" flipV="1">
            <a:off x="8523361" y="583371"/>
            <a:ext cx="596778" cy="1040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8F2B6D3-8CEC-0622-F87B-35903014C7AB}"/>
              </a:ext>
            </a:extLst>
          </p:cNvPr>
          <p:cNvSpPr txBox="1"/>
          <p:nvPr/>
        </p:nvSpPr>
        <p:spPr>
          <a:xfrm>
            <a:off x="6822414" y="584411"/>
            <a:ext cx="45443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AT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en-US" b="1" dirty="0">
              <a:solidFill>
                <a:srgbClr val="7889F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11D2F8A-DF9F-5ECB-05A3-978A3253A63F}"/>
              </a:ext>
            </a:extLst>
          </p:cNvPr>
          <p:cNvSpPr txBox="1"/>
          <p:nvPr/>
        </p:nvSpPr>
        <p:spPr>
          <a:xfrm>
            <a:off x="8592598" y="606182"/>
            <a:ext cx="45443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AT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en-US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D33BD064-8BEF-B503-A79A-20EEA1299D10}"/>
              </a:ext>
            </a:extLst>
          </p:cNvPr>
          <p:cNvCxnSpPr/>
          <p:nvPr/>
        </p:nvCxnSpPr>
        <p:spPr>
          <a:xfrm>
            <a:off x="3243107" y="4129071"/>
            <a:ext cx="500203" cy="0"/>
          </a:xfrm>
          <a:prstGeom prst="line">
            <a:avLst/>
          </a:prstGeom>
          <a:ln w="19050">
            <a:solidFill>
              <a:srgbClr val="7889FB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46AE698B-1BD8-B51F-33A4-F70765B3B9A9}"/>
              </a:ext>
            </a:extLst>
          </p:cNvPr>
          <p:cNvCxnSpPr/>
          <p:nvPr/>
        </p:nvCxnSpPr>
        <p:spPr>
          <a:xfrm flipH="1">
            <a:off x="3243107" y="2995285"/>
            <a:ext cx="463897" cy="0"/>
          </a:xfrm>
          <a:prstGeom prst="line">
            <a:avLst/>
          </a:prstGeom>
          <a:ln w="19050">
            <a:solidFill>
              <a:srgbClr val="7889FB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73D0180-B8B2-B869-8AF1-808366B64279}"/>
              </a:ext>
            </a:extLst>
          </p:cNvPr>
          <p:cNvCxnSpPr/>
          <p:nvPr/>
        </p:nvCxnSpPr>
        <p:spPr>
          <a:xfrm flipH="1">
            <a:off x="2983528" y="1841400"/>
            <a:ext cx="463897" cy="0"/>
          </a:xfrm>
          <a:prstGeom prst="line">
            <a:avLst/>
          </a:prstGeom>
          <a:ln w="19050">
            <a:solidFill>
              <a:srgbClr val="7889FB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179518B4-26F6-B40E-471B-4E0934549A61}"/>
              </a:ext>
            </a:extLst>
          </p:cNvPr>
          <p:cNvCxnSpPr/>
          <p:nvPr/>
        </p:nvCxnSpPr>
        <p:spPr>
          <a:xfrm>
            <a:off x="3576380" y="1839715"/>
            <a:ext cx="500203" cy="0"/>
          </a:xfrm>
          <a:prstGeom prst="line">
            <a:avLst/>
          </a:prstGeom>
          <a:ln w="19050">
            <a:solidFill>
              <a:srgbClr val="7889FB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52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0DE2A3-0BB1-E188-7081-F9EC4DCAB8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err="1"/>
              <a:t>EmployeeDB</a:t>
            </a:r>
            <a:r>
              <a:rPr lang="en-US" dirty="0"/>
              <a:t> Example, cont.</a:t>
            </a:r>
            <a:endParaRPr lang="en-D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1D0E7E-2ED4-13C2-2CC3-AB52EF986099}"/>
              </a:ext>
            </a:extLst>
          </p:cNvPr>
          <p:cNvSpPr txBox="1"/>
          <p:nvPr/>
        </p:nvSpPr>
        <p:spPr>
          <a:xfrm>
            <a:off x="6873387" y="353915"/>
            <a:ext cx="2991652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[Peter P. Chen: The Entity-Relationship Model - Toward a Unified View of Data.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ACM Trans. Database Syst. 1(1) 1976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8F7DB0-661E-C2D5-7B00-10DC84017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9125" y="425928"/>
            <a:ext cx="418525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B237510-9D8B-B464-A886-276BF370F8FE}"/>
              </a:ext>
            </a:extLst>
          </p:cNvPr>
          <p:cNvSpPr/>
          <p:nvPr/>
        </p:nvSpPr>
        <p:spPr>
          <a:xfrm>
            <a:off x="4030333" y="1276968"/>
            <a:ext cx="1572566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Department</a:t>
            </a:r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id="{0BCB1FB9-B8E3-7170-E186-108FAD45E57F}"/>
              </a:ext>
            </a:extLst>
          </p:cNvPr>
          <p:cNvSpPr/>
          <p:nvPr/>
        </p:nvSpPr>
        <p:spPr>
          <a:xfrm>
            <a:off x="4189849" y="2328798"/>
            <a:ext cx="1253533" cy="854109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Dept-Emp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5AABE8-6F70-5BE3-5501-DE91CBEA829A}"/>
              </a:ext>
            </a:extLst>
          </p:cNvPr>
          <p:cNvSpPr/>
          <p:nvPr/>
        </p:nvSpPr>
        <p:spPr>
          <a:xfrm>
            <a:off x="4030332" y="3597493"/>
            <a:ext cx="1572566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9C6378-FEA9-9AD7-A9AF-3AE4B62D85E3}"/>
              </a:ext>
            </a:extLst>
          </p:cNvPr>
          <p:cNvSpPr/>
          <p:nvPr/>
        </p:nvSpPr>
        <p:spPr>
          <a:xfrm>
            <a:off x="8503520" y="3597493"/>
            <a:ext cx="1572566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</a:t>
            </a:r>
          </a:p>
        </p:txBody>
      </p:sp>
      <p:sp>
        <p:nvSpPr>
          <p:cNvPr id="12" name="Diamond 11">
            <a:extLst>
              <a:ext uri="{FF2B5EF4-FFF2-40B4-BE49-F238E27FC236}">
                <a16:creationId xmlns:a16="http://schemas.microsoft.com/office/drawing/2014/main" id="{60C14AA7-B9C0-3D4F-B5DA-2A49276F56D5}"/>
              </a:ext>
            </a:extLst>
          </p:cNvPr>
          <p:cNvSpPr/>
          <p:nvPr/>
        </p:nvSpPr>
        <p:spPr>
          <a:xfrm>
            <a:off x="6236957" y="4024365"/>
            <a:ext cx="1637464" cy="721346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</a:t>
            </a:r>
          </a:p>
        </p:txBody>
      </p:sp>
      <p:sp>
        <p:nvSpPr>
          <p:cNvPr id="13" name="Diamond 12">
            <a:extLst>
              <a:ext uri="{FF2B5EF4-FFF2-40B4-BE49-F238E27FC236}">
                <a16:creationId xmlns:a16="http://schemas.microsoft.com/office/drawing/2014/main" id="{2FFC1AE6-7C3A-C20E-49EF-80B7E0CEB8ED}"/>
              </a:ext>
            </a:extLst>
          </p:cNvPr>
          <p:cNvSpPr/>
          <p:nvPr/>
        </p:nvSpPr>
        <p:spPr>
          <a:xfrm>
            <a:off x="6236957" y="3114247"/>
            <a:ext cx="1637464" cy="728630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works</a:t>
            </a:r>
            <a:b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71CC64C-83E7-B049-CFF1-151736DA21B1}"/>
              </a:ext>
            </a:extLst>
          </p:cNvPr>
          <p:cNvCxnSpPr>
            <a:stCxn id="9" idx="0"/>
            <a:endCxn id="8" idx="2"/>
          </p:cNvCxnSpPr>
          <p:nvPr/>
        </p:nvCxnSpPr>
        <p:spPr>
          <a:xfrm flipV="1">
            <a:off x="4816616" y="1914212"/>
            <a:ext cx="0" cy="41458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710BB1-F600-2498-261F-8F0786F47A5C}"/>
              </a:ext>
            </a:extLst>
          </p:cNvPr>
          <p:cNvCxnSpPr>
            <a:stCxn id="9" idx="2"/>
            <a:endCxn id="10" idx="0"/>
          </p:cNvCxnSpPr>
          <p:nvPr/>
        </p:nvCxnSpPr>
        <p:spPr>
          <a:xfrm flipH="1">
            <a:off x="4816615" y="3182907"/>
            <a:ext cx="1" cy="41458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DECD165-E2AF-AFB5-9101-3C0D6D66FAF3}"/>
              </a:ext>
            </a:extLst>
          </p:cNvPr>
          <p:cNvCxnSpPr>
            <a:stCxn id="13" idx="1"/>
            <a:endCxn id="10" idx="3"/>
          </p:cNvCxnSpPr>
          <p:nvPr/>
        </p:nvCxnSpPr>
        <p:spPr>
          <a:xfrm flipH="1">
            <a:off x="5602898" y="3478562"/>
            <a:ext cx="634059" cy="43755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16CDDE2-AE9B-5892-C043-EE8AF90A652A}"/>
              </a:ext>
            </a:extLst>
          </p:cNvPr>
          <p:cNvCxnSpPr>
            <a:stCxn id="12" idx="1"/>
            <a:endCxn id="10" idx="3"/>
          </p:cNvCxnSpPr>
          <p:nvPr/>
        </p:nvCxnSpPr>
        <p:spPr>
          <a:xfrm flipH="1" flipV="1">
            <a:off x="5602898" y="3916115"/>
            <a:ext cx="634059" cy="46892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92C3106-1FDD-4089-2E90-FCA3E8A0852B}"/>
              </a:ext>
            </a:extLst>
          </p:cNvPr>
          <p:cNvCxnSpPr>
            <a:stCxn id="11" idx="1"/>
            <a:endCxn id="13" idx="3"/>
          </p:cNvCxnSpPr>
          <p:nvPr/>
        </p:nvCxnSpPr>
        <p:spPr>
          <a:xfrm flipH="1" flipV="1">
            <a:off x="7874421" y="3478562"/>
            <a:ext cx="629099" cy="43755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465A520-61DB-A722-E469-106B4655F3AD}"/>
              </a:ext>
            </a:extLst>
          </p:cNvPr>
          <p:cNvCxnSpPr>
            <a:stCxn id="12" idx="3"/>
            <a:endCxn id="11" idx="1"/>
          </p:cNvCxnSpPr>
          <p:nvPr/>
        </p:nvCxnSpPr>
        <p:spPr>
          <a:xfrm flipV="1">
            <a:off x="7874421" y="3916115"/>
            <a:ext cx="629099" cy="46892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7BB8AFC-E9AA-3A91-7DDB-629FEA32FCC6}"/>
              </a:ext>
            </a:extLst>
          </p:cNvPr>
          <p:cNvSpPr txBox="1"/>
          <p:nvPr/>
        </p:nvSpPr>
        <p:spPr>
          <a:xfrm>
            <a:off x="4356903" y="1914212"/>
            <a:ext cx="35169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6439FD-F080-F91A-3F6C-041ECF38B318}"/>
              </a:ext>
            </a:extLst>
          </p:cNvPr>
          <p:cNvSpPr txBox="1"/>
          <p:nvPr/>
        </p:nvSpPr>
        <p:spPr>
          <a:xfrm>
            <a:off x="4358579" y="3222170"/>
            <a:ext cx="35169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3D15880-0D23-5839-9660-70999999BD41}"/>
              </a:ext>
            </a:extLst>
          </p:cNvPr>
          <p:cNvSpPr txBox="1"/>
          <p:nvPr/>
        </p:nvSpPr>
        <p:spPr>
          <a:xfrm>
            <a:off x="5624669" y="4106434"/>
            <a:ext cx="35169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F79060F-CBDF-A010-50A6-E82FA85FFD11}"/>
              </a:ext>
            </a:extLst>
          </p:cNvPr>
          <p:cNvSpPr txBox="1"/>
          <p:nvPr/>
        </p:nvSpPr>
        <p:spPr>
          <a:xfrm>
            <a:off x="8178626" y="4108107"/>
            <a:ext cx="35169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718188-E6D6-63E4-6ABB-DECF0A2DA974}"/>
              </a:ext>
            </a:extLst>
          </p:cNvPr>
          <p:cNvSpPr txBox="1"/>
          <p:nvPr/>
        </p:nvSpPr>
        <p:spPr>
          <a:xfrm>
            <a:off x="2437667" y="2991989"/>
            <a:ext cx="1386672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 department contains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employees)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5EFBC9-042F-8B2D-3D9C-6D26A0A2B34E}"/>
              </a:ext>
            </a:extLst>
          </p:cNvPr>
          <p:cNvSpPr txBox="1"/>
          <p:nvPr/>
        </p:nvSpPr>
        <p:spPr>
          <a:xfrm>
            <a:off x="2439343" y="1576847"/>
            <a:ext cx="1386672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(an employee belongs to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department)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F574DB-943C-D9B2-180A-F9C89A0B4BA1}"/>
              </a:ext>
            </a:extLst>
          </p:cNvPr>
          <p:cNvSpPr txBox="1"/>
          <p:nvPr/>
        </p:nvSpPr>
        <p:spPr>
          <a:xfrm>
            <a:off x="5103833" y="4502594"/>
            <a:ext cx="1386672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 project is managed by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employee)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BFC5F5-64B5-793D-0BA9-F83006CFA2B3}"/>
              </a:ext>
            </a:extLst>
          </p:cNvPr>
          <p:cNvSpPr txBox="1"/>
          <p:nvPr/>
        </p:nvSpPr>
        <p:spPr>
          <a:xfrm>
            <a:off x="7657792" y="4504272"/>
            <a:ext cx="1386672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(an employee can manage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projects)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E0A4D8D-F0F9-0700-4F31-C48C57FB6B49}"/>
              </a:ext>
            </a:extLst>
          </p:cNvPr>
          <p:cNvSpPr txBox="1"/>
          <p:nvPr/>
        </p:nvSpPr>
        <p:spPr>
          <a:xfrm>
            <a:off x="5616297" y="3294194"/>
            <a:ext cx="35169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E9575F6-E3B6-4CC1-7A64-22A200618E70}"/>
              </a:ext>
            </a:extLst>
          </p:cNvPr>
          <p:cNvSpPr txBox="1"/>
          <p:nvPr/>
        </p:nvSpPr>
        <p:spPr>
          <a:xfrm>
            <a:off x="8150157" y="3295869"/>
            <a:ext cx="35169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0B21DFC-0E36-44F5-639D-1E322FEAB101}"/>
              </a:ext>
            </a:extLst>
          </p:cNvPr>
          <p:cNvSpPr txBox="1"/>
          <p:nvPr/>
        </p:nvSpPr>
        <p:spPr>
          <a:xfrm>
            <a:off x="5437103" y="2374022"/>
            <a:ext cx="1386672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 project is done by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employees)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BB6013-4901-E9A1-E0D6-0080759786DA}"/>
              </a:ext>
            </a:extLst>
          </p:cNvPr>
          <p:cNvSpPr txBox="1"/>
          <p:nvPr/>
        </p:nvSpPr>
        <p:spPr>
          <a:xfrm>
            <a:off x="7639367" y="2375696"/>
            <a:ext cx="1386672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(an employee can work on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projects)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E0FE48C-26AF-EB51-6423-99DCB4DD71CC}"/>
              </a:ext>
            </a:extLst>
          </p:cNvPr>
          <p:cNvSpPr txBox="1"/>
          <p:nvPr/>
        </p:nvSpPr>
        <p:spPr>
          <a:xfrm>
            <a:off x="770284" y="4842523"/>
            <a:ext cx="272424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Partial Function </a:t>
            </a:r>
            <a:b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Employee </a:t>
            </a:r>
            <a:r>
              <a:rPr lang="en-AT" dirty="0"/>
              <a:t>↛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Department</a:t>
            </a:r>
          </a:p>
        </p:txBody>
      </p:sp>
    </p:spTree>
    <p:extLst>
      <p:ext uri="{BB962C8B-B14F-4D97-AF65-F5344CB8AC3E}">
        <p14:creationId xmlns:p14="http://schemas.microsoft.com/office/powerpoint/2010/main" val="63756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DDA51B-13A7-1F13-48EB-05001C908F5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799" y="1268963"/>
            <a:ext cx="5907151" cy="4506685"/>
          </a:xfrm>
        </p:spPr>
        <p:txBody>
          <a:bodyPr/>
          <a:lstStyle/>
          <a:p>
            <a:r>
              <a:rPr lang="en-US" dirty="0"/>
              <a:t>Extension: </a:t>
            </a:r>
            <a:r>
              <a:rPr lang="en-US" b="0" dirty="0"/>
              <a:t>C (“choice”/“can”) to model 0 or 1, </a:t>
            </a:r>
            <a:br>
              <a:rPr lang="en-US" b="0" dirty="0"/>
            </a:br>
            <a:r>
              <a:rPr lang="en-US" b="0" dirty="0"/>
              <a:t>while 1 means exactly 1 and M means at least 1.</a:t>
            </a:r>
          </a:p>
          <a:p>
            <a:pPr lvl="2"/>
            <a:endParaRPr lang="en-US" sz="700" dirty="0"/>
          </a:p>
          <a:p>
            <a:r>
              <a:rPr lang="en-US" dirty="0"/>
              <a:t>1:1</a:t>
            </a:r>
            <a:r>
              <a:rPr lang="en-US" b="0" dirty="0"/>
              <a:t> </a:t>
            </a:r>
            <a:r>
              <a:rPr lang="en-AT" b="0" dirty="0"/>
              <a:t>–</a:t>
            </a:r>
            <a:r>
              <a:rPr lang="en-US" b="0" dirty="0"/>
              <a:t> [1] to [1]</a:t>
            </a:r>
          </a:p>
          <a:p>
            <a:r>
              <a:rPr lang="en-US" dirty="0"/>
              <a:t>1:C </a:t>
            </a:r>
            <a:r>
              <a:rPr lang="en-AT" b="0" dirty="0"/>
              <a:t>–</a:t>
            </a:r>
            <a:r>
              <a:rPr lang="en-US" b="0" dirty="0"/>
              <a:t> [1] to [0 or 1]</a:t>
            </a:r>
          </a:p>
          <a:p>
            <a:r>
              <a:rPr lang="en-US" dirty="0"/>
              <a:t>1:M </a:t>
            </a:r>
            <a:r>
              <a:rPr lang="en-AT" b="0" dirty="0"/>
              <a:t>–</a:t>
            </a:r>
            <a:r>
              <a:rPr lang="en-US" b="0" dirty="0"/>
              <a:t> [1] to [at least 1]</a:t>
            </a:r>
          </a:p>
          <a:p>
            <a:r>
              <a:rPr lang="en-US" dirty="0"/>
              <a:t>1:MC </a:t>
            </a:r>
            <a:r>
              <a:rPr lang="en-AT" b="0" dirty="0"/>
              <a:t>–</a:t>
            </a:r>
            <a:r>
              <a:rPr lang="en-US" b="0" dirty="0"/>
              <a:t> [1] to [arbitrary many]</a:t>
            </a:r>
          </a:p>
          <a:p>
            <a:pPr lvl="1"/>
            <a:endParaRPr lang="en-US" dirty="0"/>
          </a:p>
          <a:p>
            <a:r>
              <a:rPr lang="en-US" dirty="0"/>
              <a:t>M:M </a:t>
            </a:r>
            <a:r>
              <a:rPr lang="en-AT" b="0" dirty="0"/>
              <a:t>–</a:t>
            </a:r>
            <a:r>
              <a:rPr lang="en-US" b="0" dirty="0"/>
              <a:t> [at least 1] to [at least 1]</a:t>
            </a:r>
          </a:p>
          <a:p>
            <a:r>
              <a:rPr lang="en-US" dirty="0"/>
              <a:t>M:MC </a:t>
            </a:r>
            <a:r>
              <a:rPr lang="en-AT" b="0" dirty="0"/>
              <a:t>–</a:t>
            </a:r>
            <a:r>
              <a:rPr lang="en-US" b="0" dirty="0"/>
              <a:t> [at least 1] to [arbitrary many]</a:t>
            </a:r>
            <a:endParaRPr lang="en-US" sz="600" dirty="0"/>
          </a:p>
          <a:p>
            <a:r>
              <a:rPr lang="en-US" dirty="0"/>
              <a:t>MC:MC </a:t>
            </a:r>
            <a:r>
              <a:rPr lang="en-AT" b="0" dirty="0"/>
              <a:t>–</a:t>
            </a:r>
            <a:r>
              <a:rPr lang="en-US" b="0" dirty="0"/>
              <a:t> [arbitrary many] to [arbitrary many] </a:t>
            </a:r>
            <a:br>
              <a:rPr lang="en-US" b="0" dirty="0"/>
            </a:br>
            <a:r>
              <a:rPr lang="en-AT" dirty="0">
                <a:solidFill>
                  <a:schemeClr val="accent1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  <a:t> see M:N in Chen</a:t>
            </a:r>
            <a:endParaRPr lang="en-US" dirty="0">
              <a:solidFill>
                <a:schemeClr val="accent1"/>
              </a:solidFill>
            </a:endParaRPr>
          </a:p>
          <a:p>
            <a:endParaRPr lang="en-US" b="0" dirty="0"/>
          </a:p>
          <a:p>
            <a:pPr lvl="1"/>
            <a:endParaRPr lang="en-US" sz="500" dirty="0"/>
          </a:p>
          <a:p>
            <a:pPr lvl="1"/>
            <a:endParaRPr lang="en-US" sz="5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DB6CE-392E-0400-0C3B-61662AA91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Multiplicity/Cardinality – </a:t>
            </a:r>
            <a:r>
              <a:rPr lang="en-US" dirty="0">
                <a:solidFill>
                  <a:schemeClr val="accent1"/>
                </a:solidFill>
              </a:rPr>
              <a:t>Modified Chen Notation</a:t>
            </a:r>
            <a:endParaRPr lang="en-DE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D337F020-5BF8-86A9-2E70-5B5D18296121}"/>
              </a:ext>
            </a:extLst>
          </p:cNvPr>
          <p:cNvSpPr txBox="1">
            <a:spLocks/>
          </p:cNvSpPr>
          <p:nvPr/>
        </p:nvSpPr>
        <p:spPr>
          <a:xfrm>
            <a:off x="6060215" y="2962275"/>
            <a:ext cx="4179160" cy="1962150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 kern="120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 kern="120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 kern="120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 kern="120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 kern="120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C:C </a:t>
            </a:r>
            <a:r>
              <a:rPr lang="en-AT" b="0" dirty="0"/>
              <a:t>–</a:t>
            </a:r>
            <a:r>
              <a:rPr lang="en-US" b="0" dirty="0"/>
              <a:t> [0 or 1] to [0 or 1] </a:t>
            </a:r>
            <a:br>
              <a:rPr lang="en-US" b="0" dirty="0"/>
            </a:br>
            <a:r>
              <a:rPr lang="en-AT" dirty="0">
                <a:solidFill>
                  <a:schemeClr val="accent1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  <a:t> see 1:1 in Chen</a:t>
            </a:r>
            <a:endParaRPr lang="en-US" dirty="0">
              <a:solidFill>
                <a:schemeClr val="accent1"/>
              </a:solidFill>
            </a:endParaRPr>
          </a:p>
          <a:p>
            <a:r>
              <a:rPr lang="en-US" dirty="0"/>
              <a:t>C:M </a:t>
            </a:r>
            <a:r>
              <a:rPr lang="en-AT" b="0" dirty="0"/>
              <a:t>–</a:t>
            </a:r>
            <a:r>
              <a:rPr lang="en-US" b="0" dirty="0"/>
              <a:t> [0 or 1] to [at least 1]</a:t>
            </a:r>
          </a:p>
          <a:p>
            <a:r>
              <a:rPr lang="en-US" dirty="0"/>
              <a:t>C:MC </a:t>
            </a:r>
            <a:r>
              <a:rPr lang="en-AT" b="0" dirty="0"/>
              <a:t>–</a:t>
            </a:r>
            <a:r>
              <a:rPr lang="en-US" b="0" dirty="0"/>
              <a:t> [0 or 1] to [arbitrary many] </a:t>
            </a:r>
            <a:br>
              <a:rPr lang="en-US" b="0" dirty="0"/>
            </a:br>
            <a:r>
              <a:rPr lang="en-AT" dirty="0">
                <a:solidFill>
                  <a:schemeClr val="accent1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  <a:t> see 1:N in Chen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A5CB97-0367-5C5B-B061-E1CBA769FABD}"/>
              </a:ext>
            </a:extLst>
          </p:cNvPr>
          <p:cNvSpPr txBox="1"/>
          <p:nvPr/>
        </p:nvSpPr>
        <p:spPr>
          <a:xfrm>
            <a:off x="7239000" y="414549"/>
            <a:ext cx="3705085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4 alternatives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(1, C, M, MC)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b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</a:br>
            <a:r>
              <a:rPr lang="en-AT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4*4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16 combinations </a:t>
            </a:r>
            <a:b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(symmetric combinations omitted)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13E2AE-6901-A40C-C99D-33464E652FDD}"/>
              </a:ext>
            </a:extLst>
          </p:cNvPr>
          <p:cNvSpPr/>
          <p:nvPr/>
        </p:nvSpPr>
        <p:spPr>
          <a:xfrm>
            <a:off x="8673320" y="1431698"/>
            <a:ext cx="966372" cy="932232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7889FB"/>
                </a:solidFill>
                <a:latin typeface="Consolas" panose="020B0609020204030204" pitchFamily="49" charset="0"/>
              </a:rPr>
              <a:t>1 1 1 1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0 </a:t>
            </a:r>
            <a:r>
              <a:rPr lang="en-US" sz="1400" b="1" dirty="0">
                <a:solidFill>
                  <a:srgbClr val="7889FB"/>
                </a:solidFill>
                <a:latin typeface="Consolas" panose="020B0609020204030204" pitchFamily="49" charset="0"/>
              </a:rPr>
              <a:t>1 1 1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0 0 </a:t>
            </a:r>
            <a:r>
              <a:rPr lang="en-US" sz="1400" b="1" dirty="0">
                <a:solidFill>
                  <a:srgbClr val="7889FB"/>
                </a:solidFill>
                <a:latin typeface="Consolas" panose="020B0609020204030204" pitchFamily="49" charset="0"/>
              </a:rPr>
              <a:t>1 1</a:t>
            </a:r>
            <a:r>
              <a:rPr 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Consolas" panose="020B0609020204030204" pitchFamily="49" charset="0"/>
              </a:rPr>
              <a:t>0 0 0 </a:t>
            </a:r>
            <a:r>
              <a:rPr lang="en-US" sz="1400" b="1" dirty="0">
                <a:solidFill>
                  <a:srgbClr val="7889FB"/>
                </a:solidFill>
                <a:latin typeface="Consolas" panose="020B0609020204030204" pitchFamily="49" charset="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04173B0-44DC-CAAE-4AF9-EF533742AFEF}"/>
                  </a:ext>
                </a:extLst>
              </p:cNvPr>
              <p:cNvSpPr txBox="1"/>
              <p:nvPr/>
            </p:nvSpPr>
            <p:spPr>
              <a:xfrm>
                <a:off x="9720945" y="1570110"/>
                <a:ext cx="1775730" cy="55976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⋅(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+1)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=10</m:t>
                      </m:r>
                    </m:oMath>
                  </m:oMathPara>
                </a14:m>
                <a:endParaRPr lang="en-US" sz="1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04173B0-44DC-CAAE-4AF9-EF533742A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0945" y="1570110"/>
                <a:ext cx="1775730" cy="55976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951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8440DD-79B7-E8B5-76C1-CDD29B8F5D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Alternative Cardinality Notation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Indicate concrete min/max constraints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(each entity is part of at least/at most x relationships)</a:t>
            </a:r>
          </a:p>
          <a:p>
            <a:pPr lvl="1"/>
            <a:r>
              <a:rPr lang="en-US" dirty="0"/>
              <a:t>Chen and (</a:t>
            </a:r>
            <a:r>
              <a:rPr lang="en-US" dirty="0" err="1"/>
              <a:t>min,max</a:t>
            </a:r>
            <a:r>
              <a:rPr lang="en-US" dirty="0"/>
              <a:t>) notation generally incomparable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Wildcard *</a:t>
            </a:r>
            <a:r>
              <a:rPr lang="en-US" dirty="0"/>
              <a:t> indicates arbitrary many (i.e., N) </a:t>
            </a:r>
          </a:p>
          <a:p>
            <a:pPr lvl="1"/>
            <a:endParaRPr lang="en-US" dirty="0"/>
          </a:p>
          <a:p>
            <a:r>
              <a:rPr lang="en-US" dirty="0"/>
              <a:t>Examples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F0E06-8D72-93F1-53D2-F8DDC22E69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Multiplicity/Cardinality – (</a:t>
            </a:r>
            <a:r>
              <a:rPr lang="en-US" dirty="0" err="1"/>
              <a:t>min,max</a:t>
            </a:r>
            <a:r>
              <a:rPr lang="en-US" dirty="0"/>
              <a:t>)-Notation</a:t>
            </a:r>
            <a:endParaRPr lang="en-D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A6C156-64A1-E674-626A-5D701A9AC206}"/>
              </a:ext>
            </a:extLst>
          </p:cNvPr>
          <p:cNvSpPr/>
          <p:nvPr/>
        </p:nvSpPr>
        <p:spPr>
          <a:xfrm>
            <a:off x="7273029" y="2003056"/>
            <a:ext cx="706722" cy="413292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E4367F-A829-61E0-6836-B697B2EA5DC4}"/>
              </a:ext>
            </a:extLst>
          </p:cNvPr>
          <p:cNvSpPr/>
          <p:nvPr/>
        </p:nvSpPr>
        <p:spPr>
          <a:xfrm>
            <a:off x="9766698" y="2003056"/>
            <a:ext cx="706722" cy="413292"/>
          </a:xfrm>
          <a:prstGeom prst="rect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E2</a:t>
            </a:r>
          </a:p>
        </p:txBody>
      </p:sp>
      <p:sp>
        <p:nvSpPr>
          <p:cNvPr id="6" name="Diamond 5">
            <a:extLst>
              <a:ext uri="{FF2B5EF4-FFF2-40B4-BE49-F238E27FC236}">
                <a16:creationId xmlns:a16="http://schemas.microsoft.com/office/drawing/2014/main" id="{1ABC3D51-14F0-E139-A99F-E45E4F831F03}"/>
              </a:ext>
            </a:extLst>
          </p:cNvPr>
          <p:cNvSpPr/>
          <p:nvPr/>
        </p:nvSpPr>
        <p:spPr>
          <a:xfrm>
            <a:off x="8505281" y="1967907"/>
            <a:ext cx="735887" cy="472561"/>
          </a:xfrm>
          <a:prstGeom prst="diamond">
            <a:avLst/>
          </a:prstGeom>
          <a:noFill/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1BB9A8-995F-4B83-29A0-7BB7A8326368}"/>
              </a:ext>
            </a:extLst>
          </p:cNvPr>
          <p:cNvCxnSpPr>
            <a:stCxn id="6" idx="1"/>
            <a:endCxn id="4" idx="3"/>
          </p:cNvCxnSpPr>
          <p:nvPr/>
        </p:nvCxnSpPr>
        <p:spPr>
          <a:xfrm flipH="1">
            <a:off x="7979751" y="2204188"/>
            <a:ext cx="525530" cy="5514"/>
          </a:xfrm>
          <a:prstGeom prst="line">
            <a:avLst/>
          </a:prstGeom>
          <a:ln w="19050">
            <a:solidFill>
              <a:schemeClr val="accent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61A24F-32CA-E568-2684-9C97EC05B8FB}"/>
              </a:ext>
            </a:extLst>
          </p:cNvPr>
          <p:cNvCxnSpPr>
            <a:stCxn id="5" idx="1"/>
            <a:endCxn id="6" idx="3"/>
          </p:cNvCxnSpPr>
          <p:nvPr/>
        </p:nvCxnSpPr>
        <p:spPr>
          <a:xfrm flipH="1" flipV="1">
            <a:off x="9241168" y="2204188"/>
            <a:ext cx="525530" cy="5514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70E40CA-D340-8068-DC32-4EA157056B8C}"/>
              </a:ext>
            </a:extLst>
          </p:cNvPr>
          <p:cNvSpPr txBox="1"/>
          <p:nvPr/>
        </p:nvSpPr>
        <p:spPr>
          <a:xfrm>
            <a:off x="7428771" y="1623432"/>
            <a:ext cx="141046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(min</a:t>
            </a:r>
            <a:r>
              <a:rPr lang="en-US" b="1" baseline="-25000" dirty="0">
                <a:solidFill>
                  <a:schemeClr val="accent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,max</a:t>
            </a:r>
            <a:r>
              <a:rPr lang="en-US" b="1" baseline="-25000" dirty="0">
                <a:solidFill>
                  <a:schemeClr val="accent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1</a:t>
            </a:r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A6247E-DC73-9B2F-01DA-2427CEDDB9AA}"/>
              </a:ext>
            </a:extLst>
          </p:cNvPr>
          <p:cNvSpPr txBox="1"/>
          <p:nvPr/>
        </p:nvSpPr>
        <p:spPr>
          <a:xfrm>
            <a:off x="8927647" y="1625107"/>
            <a:ext cx="141046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(min</a:t>
            </a:r>
            <a:r>
              <a:rPr lang="en-US" b="1" baseline="-25000" dirty="0">
                <a:solidFill>
                  <a:srgbClr val="7889FB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rgbClr val="7889FB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,max</a:t>
            </a:r>
            <a:r>
              <a:rPr lang="en-US" b="1" baseline="-25000" dirty="0">
                <a:solidFill>
                  <a:srgbClr val="7889FB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2</a:t>
            </a:r>
            <a:r>
              <a:rPr lang="en-US" b="1" dirty="0">
                <a:solidFill>
                  <a:srgbClr val="7889FB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69553F-07BE-5D41-5DB8-2D448418C1D5}"/>
              </a:ext>
            </a:extLst>
          </p:cNvPr>
          <p:cNvSpPr/>
          <p:nvPr/>
        </p:nvSpPr>
        <p:spPr>
          <a:xfrm>
            <a:off x="3436176" y="4360645"/>
            <a:ext cx="1572566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Department</a:t>
            </a:r>
          </a:p>
        </p:txBody>
      </p:sp>
      <p:sp>
        <p:nvSpPr>
          <p:cNvPr id="12" name="Diamond 11">
            <a:extLst>
              <a:ext uri="{FF2B5EF4-FFF2-40B4-BE49-F238E27FC236}">
                <a16:creationId xmlns:a16="http://schemas.microsoft.com/office/drawing/2014/main" id="{F37BC446-883E-3283-DEFC-D2C4626A637F}"/>
              </a:ext>
            </a:extLst>
          </p:cNvPr>
          <p:cNvSpPr/>
          <p:nvPr/>
        </p:nvSpPr>
        <p:spPr>
          <a:xfrm>
            <a:off x="5658559" y="4252212"/>
            <a:ext cx="1253533" cy="854109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Dept-Emp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198FC6-FD56-0D61-5C20-9813A2505368}"/>
              </a:ext>
            </a:extLst>
          </p:cNvPr>
          <p:cNvSpPr/>
          <p:nvPr/>
        </p:nvSpPr>
        <p:spPr>
          <a:xfrm>
            <a:off x="7561909" y="4360644"/>
            <a:ext cx="1572566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6EB1992-A683-9EC4-7472-0A889688CF50}"/>
              </a:ext>
            </a:extLst>
          </p:cNvPr>
          <p:cNvCxnSpPr>
            <a:stCxn id="12" idx="1"/>
            <a:endCxn id="11" idx="3"/>
          </p:cNvCxnSpPr>
          <p:nvPr/>
        </p:nvCxnSpPr>
        <p:spPr>
          <a:xfrm flipH="1">
            <a:off x="5008742" y="4679267"/>
            <a:ext cx="649817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D504991-C13A-734E-0ADF-2376D0F4CF06}"/>
              </a:ext>
            </a:extLst>
          </p:cNvPr>
          <p:cNvCxnSpPr>
            <a:stCxn id="12" idx="3"/>
            <a:endCxn id="13" idx="1"/>
          </p:cNvCxnSpPr>
          <p:nvPr/>
        </p:nvCxnSpPr>
        <p:spPr>
          <a:xfrm flipV="1">
            <a:off x="6912092" y="4679266"/>
            <a:ext cx="649817" cy="1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01A0F8E-7403-3AC1-EC38-F72F75134C0A}"/>
              </a:ext>
            </a:extLst>
          </p:cNvPr>
          <p:cNvSpPr txBox="1"/>
          <p:nvPr/>
        </p:nvSpPr>
        <p:spPr>
          <a:xfrm>
            <a:off x="5172890" y="5051054"/>
            <a:ext cx="35169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E9F100-2414-33D2-13FE-B7B705FC044C}"/>
              </a:ext>
            </a:extLst>
          </p:cNvPr>
          <p:cNvSpPr txBox="1"/>
          <p:nvPr/>
        </p:nvSpPr>
        <p:spPr>
          <a:xfrm>
            <a:off x="7046069" y="5037419"/>
            <a:ext cx="35169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BC02C9-EF05-6EEC-CE69-D02D211723E4}"/>
              </a:ext>
            </a:extLst>
          </p:cNvPr>
          <p:cNvSpPr txBox="1"/>
          <p:nvPr/>
        </p:nvSpPr>
        <p:spPr>
          <a:xfrm>
            <a:off x="3417779" y="5051054"/>
            <a:ext cx="1597688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Chen notation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(for comparison)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3A482A-2320-A33A-2F92-A30379D67CD6}"/>
              </a:ext>
            </a:extLst>
          </p:cNvPr>
          <p:cNvSpPr txBox="1"/>
          <p:nvPr/>
        </p:nvSpPr>
        <p:spPr>
          <a:xfrm>
            <a:off x="4864743" y="3959115"/>
            <a:ext cx="102493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(0,*)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2F5FA9-F8D9-4F94-5CDF-7C96E977C185}"/>
              </a:ext>
            </a:extLst>
          </p:cNvPr>
          <p:cNvSpPr txBox="1"/>
          <p:nvPr/>
        </p:nvSpPr>
        <p:spPr>
          <a:xfrm>
            <a:off x="6644976" y="3970839"/>
            <a:ext cx="102493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(0,1)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4EA295-4AD8-6A9D-0A2A-3160E5C56CAA}"/>
              </a:ext>
            </a:extLst>
          </p:cNvPr>
          <p:cNvSpPr txBox="1"/>
          <p:nvPr/>
        </p:nvSpPr>
        <p:spPr>
          <a:xfrm>
            <a:off x="4864743" y="3583397"/>
            <a:ext cx="102493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(1,70)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2EBE15B-3AF4-099A-7117-2571195F00CD}"/>
              </a:ext>
            </a:extLst>
          </p:cNvPr>
          <p:cNvSpPr txBox="1"/>
          <p:nvPr/>
        </p:nvSpPr>
        <p:spPr>
          <a:xfrm>
            <a:off x="6644976" y="3581034"/>
            <a:ext cx="102493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(1,1)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7DD62DF-C6E9-EF52-435F-CB4C79A638D1}"/>
              </a:ext>
            </a:extLst>
          </p:cNvPr>
          <p:cNvSpPr txBox="1"/>
          <p:nvPr/>
        </p:nvSpPr>
        <p:spPr>
          <a:xfrm>
            <a:off x="7334133" y="3203178"/>
            <a:ext cx="2461842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(each employee in exactly one department)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AE4C76-B625-A7D2-3C04-8BC1961FBC25}"/>
              </a:ext>
            </a:extLst>
          </p:cNvPr>
          <p:cNvSpPr txBox="1"/>
          <p:nvPr/>
        </p:nvSpPr>
        <p:spPr>
          <a:xfrm>
            <a:off x="2575349" y="3196246"/>
            <a:ext cx="2796833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(each department has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en-AT" dirty="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70 employees)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E85BA42-6072-7776-7E75-652D2C853184}"/>
              </a:ext>
            </a:extLst>
          </p:cNvPr>
          <p:cNvCxnSpPr/>
          <p:nvPr/>
        </p:nvCxnSpPr>
        <p:spPr>
          <a:xfrm>
            <a:off x="4231698" y="3970839"/>
            <a:ext cx="54160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93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FB7ED20-19EE-FFC2-65CC-923A240A1C7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Problem: </a:t>
            </a:r>
            <a:r>
              <a:rPr lang="en-US" dirty="0"/>
              <a:t>Where do these conflicting notations come from?</a:t>
            </a:r>
          </a:p>
          <a:p>
            <a:pPr lvl="1"/>
            <a:endParaRPr lang="en-US" dirty="0"/>
          </a:p>
          <a:p>
            <a:r>
              <a:rPr lang="en-US" dirty="0"/>
              <a:t>Understanding </a:t>
            </a:r>
            <a:r>
              <a:rPr lang="en-US" dirty="0">
                <a:solidFill>
                  <a:srgbClr val="7889FB"/>
                </a:solidFill>
              </a:rPr>
              <a:t>(min, max)-Notation</a:t>
            </a:r>
          </a:p>
          <a:p>
            <a:pPr lvl="1"/>
            <a:r>
              <a:rPr lang="en-US" b="1" dirty="0">
                <a:solidFill>
                  <a:srgbClr val="C40D1E"/>
                </a:solidFill>
              </a:rPr>
              <a:t>Focus on relationships! </a:t>
            </a:r>
          </a:p>
          <a:p>
            <a:pPr lvl="1"/>
            <a:r>
              <a:rPr lang="en-US" dirty="0"/>
              <a:t>Describes number of outgoing </a:t>
            </a:r>
            <a:br>
              <a:rPr lang="en-US" dirty="0"/>
            </a:br>
            <a:r>
              <a:rPr lang="en-US" dirty="0"/>
              <a:t>relationships for each entity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Understanding Chen- / </a:t>
            </a:r>
            <a:br>
              <a:rPr lang="en-US" dirty="0"/>
            </a:br>
            <a:r>
              <a:rPr lang="en-US" dirty="0">
                <a:solidFill>
                  <a:srgbClr val="7889FB"/>
                </a:solidFill>
              </a:rPr>
              <a:t>Modified-Chen-Notation</a:t>
            </a:r>
          </a:p>
          <a:p>
            <a:pPr lvl="1"/>
            <a:r>
              <a:rPr lang="en-US" b="1" dirty="0">
                <a:solidFill>
                  <a:srgbClr val="C40D1E"/>
                </a:solidFill>
              </a:rPr>
              <a:t>Focus on entities!</a:t>
            </a:r>
          </a:p>
          <a:p>
            <a:pPr lvl="1"/>
            <a:r>
              <a:rPr lang="en-US" dirty="0"/>
              <a:t>Describes number of target entities</a:t>
            </a:r>
            <a:br>
              <a:rPr lang="en-US" dirty="0"/>
            </a:br>
            <a:r>
              <a:rPr lang="en-US" dirty="0"/>
              <a:t>(over relationships) for each entity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B20847-7D9E-5797-C365-C3FD4EE03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Multiplicity/Cardinality – (</a:t>
            </a:r>
            <a:r>
              <a:rPr lang="en-US" dirty="0" err="1"/>
              <a:t>min,max</a:t>
            </a:r>
            <a:r>
              <a:rPr lang="en-US" dirty="0"/>
              <a:t>)-Notation, cont.</a:t>
            </a:r>
            <a:endParaRPr lang="en-DE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50D0379-73E4-1DE7-4661-ADA68A1B111B}"/>
              </a:ext>
            </a:extLst>
          </p:cNvPr>
          <p:cNvGrpSpPr/>
          <p:nvPr/>
        </p:nvGrpSpPr>
        <p:grpSpPr>
          <a:xfrm>
            <a:off x="6185666" y="2443971"/>
            <a:ext cx="3309241" cy="930962"/>
            <a:chOff x="5509391" y="2539221"/>
            <a:chExt cx="3309241" cy="9309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CBBB57-0D70-05B0-B648-8876D116D254}"/>
                </a:ext>
              </a:extLst>
            </p:cNvPr>
            <p:cNvSpPr/>
            <p:nvPr/>
          </p:nvSpPr>
          <p:spPr>
            <a:xfrm>
              <a:off x="5509391" y="2542383"/>
              <a:ext cx="797154" cy="9278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E1</a:t>
              </a:r>
            </a:p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11AA2B8-D411-699A-5FDF-A55988076B4F}"/>
                </a:ext>
              </a:extLst>
            </p:cNvPr>
            <p:cNvSpPr/>
            <p:nvPr/>
          </p:nvSpPr>
          <p:spPr>
            <a:xfrm>
              <a:off x="8021478" y="2539221"/>
              <a:ext cx="797154" cy="930962"/>
            </a:xfrm>
            <a:prstGeom prst="rect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E2 </a:t>
              </a:r>
            </a:p>
            <a:p>
              <a:pPr algn="r"/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r"/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7644AD-7DF8-5B5D-5EB5-282B72FC4F1D}"/>
                </a:ext>
              </a:extLst>
            </p:cNvPr>
            <p:cNvSpPr/>
            <p:nvPr/>
          </p:nvSpPr>
          <p:spPr>
            <a:xfrm>
              <a:off x="5907968" y="2610593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9B8163E-DE19-C7EE-DF6F-82A657882B0F}"/>
                </a:ext>
              </a:extLst>
            </p:cNvPr>
            <p:cNvSpPr/>
            <p:nvPr/>
          </p:nvSpPr>
          <p:spPr>
            <a:xfrm>
              <a:off x="6100790" y="2819539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8AF43A0-66E1-AD87-CFAA-639F08EA8D79}"/>
                </a:ext>
              </a:extLst>
            </p:cNvPr>
            <p:cNvSpPr/>
            <p:nvPr/>
          </p:nvSpPr>
          <p:spPr>
            <a:xfrm>
              <a:off x="5911319" y="3043208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54758CD-E989-0416-8DD3-D4D38AA377BE}"/>
                </a:ext>
              </a:extLst>
            </p:cNvPr>
            <p:cNvSpPr/>
            <p:nvPr/>
          </p:nvSpPr>
          <p:spPr>
            <a:xfrm>
              <a:off x="6093863" y="3263508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B312981-39D2-8A3D-DE3D-D63E843AEA7D}"/>
                </a:ext>
              </a:extLst>
            </p:cNvPr>
            <p:cNvSpPr/>
            <p:nvPr/>
          </p:nvSpPr>
          <p:spPr>
            <a:xfrm>
              <a:off x="5709121" y="3263508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E78797A-D213-F5A1-8BA9-49F0798AB5D9}"/>
                </a:ext>
              </a:extLst>
            </p:cNvPr>
            <p:cNvSpPr/>
            <p:nvPr/>
          </p:nvSpPr>
          <p:spPr>
            <a:xfrm>
              <a:off x="8106423" y="2617518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D827053-C1E8-F282-A060-94FF9F2258A3}"/>
                </a:ext>
              </a:extLst>
            </p:cNvPr>
            <p:cNvSpPr/>
            <p:nvPr/>
          </p:nvSpPr>
          <p:spPr>
            <a:xfrm>
              <a:off x="8299245" y="2826464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5A0937F-4C51-7ED2-4DB1-D9100D9A0C76}"/>
                </a:ext>
              </a:extLst>
            </p:cNvPr>
            <p:cNvSpPr/>
            <p:nvPr/>
          </p:nvSpPr>
          <p:spPr>
            <a:xfrm>
              <a:off x="8109774" y="3050133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2FDC84E-D790-4194-31B8-4F41347AD751}"/>
                </a:ext>
              </a:extLst>
            </p:cNvPr>
            <p:cNvSpPr/>
            <p:nvPr/>
          </p:nvSpPr>
          <p:spPr>
            <a:xfrm>
              <a:off x="8352607" y="3270433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8CD6989-883A-E8BA-A524-D9B109336D28}"/>
                </a:ext>
              </a:extLst>
            </p:cNvPr>
            <p:cNvSpPr/>
            <p:nvPr/>
          </p:nvSpPr>
          <p:spPr>
            <a:xfrm>
              <a:off x="8558740" y="2901769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615EDF4-8F6A-9936-4B47-D7BFB238F9A0}"/>
                </a:ext>
              </a:extLst>
            </p:cNvPr>
            <p:cNvCxnSpPr>
              <a:stCxn id="12" idx="1"/>
              <a:endCxn id="8" idx="3"/>
            </p:cNvCxnSpPr>
            <p:nvPr/>
          </p:nvCxnSpPr>
          <p:spPr>
            <a:xfrm flipH="1">
              <a:off x="6226454" y="2684375"/>
              <a:ext cx="1879969" cy="202021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49F62D9-F31C-6095-84C5-1A25EAA5AD90}"/>
                </a:ext>
              </a:extLst>
            </p:cNvPr>
            <p:cNvCxnSpPr>
              <a:stCxn id="13" idx="1"/>
              <a:endCxn id="8" idx="3"/>
            </p:cNvCxnSpPr>
            <p:nvPr/>
          </p:nvCxnSpPr>
          <p:spPr>
            <a:xfrm flipH="1" flipV="1">
              <a:off x="6226454" y="2886396"/>
              <a:ext cx="2072791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A9AFABB-F8DF-DB4E-6915-72F612579265}"/>
                </a:ext>
              </a:extLst>
            </p:cNvPr>
            <p:cNvCxnSpPr>
              <a:stCxn id="14" idx="1"/>
              <a:endCxn id="9" idx="3"/>
            </p:cNvCxnSpPr>
            <p:nvPr/>
          </p:nvCxnSpPr>
          <p:spPr>
            <a:xfrm flipH="1" flipV="1">
              <a:off x="6036983" y="3110065"/>
              <a:ext cx="2072791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42D74AC-F391-2475-367E-898099470ACC}"/>
                </a:ext>
              </a:extLst>
            </p:cNvPr>
            <p:cNvCxnSpPr>
              <a:stCxn id="15" idx="1"/>
              <a:endCxn id="10" idx="3"/>
            </p:cNvCxnSpPr>
            <p:nvPr/>
          </p:nvCxnSpPr>
          <p:spPr>
            <a:xfrm flipH="1" flipV="1">
              <a:off x="6219527" y="3330365"/>
              <a:ext cx="2133080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77F9B82-CBAB-D632-8098-F75D3B1E4577}"/>
                </a:ext>
              </a:extLst>
            </p:cNvPr>
            <p:cNvSpPr/>
            <p:nvPr/>
          </p:nvSpPr>
          <p:spPr>
            <a:xfrm>
              <a:off x="8550367" y="3154654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45CECF4-BC61-9741-3984-6B3EDA5A92C4}"/>
                </a:ext>
              </a:extLst>
            </p:cNvPr>
            <p:cNvCxnSpPr>
              <a:stCxn id="21" idx="1"/>
              <a:endCxn id="10" idx="3"/>
            </p:cNvCxnSpPr>
            <p:nvPr/>
          </p:nvCxnSpPr>
          <p:spPr>
            <a:xfrm flipH="1">
              <a:off x="6219527" y="3221511"/>
              <a:ext cx="2330840" cy="108854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4E0528E-EBE4-FB01-7076-CEE9F6558A22}"/>
              </a:ext>
            </a:extLst>
          </p:cNvPr>
          <p:cNvSpPr txBox="1"/>
          <p:nvPr/>
        </p:nvSpPr>
        <p:spPr>
          <a:xfrm>
            <a:off x="6469903" y="1984113"/>
            <a:ext cx="102493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(0,*)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A58248-C6D2-9D86-D5BB-EFEE899781B0}"/>
              </a:ext>
            </a:extLst>
          </p:cNvPr>
          <p:cNvSpPr txBox="1"/>
          <p:nvPr/>
        </p:nvSpPr>
        <p:spPr>
          <a:xfrm>
            <a:off x="8179797" y="1995837"/>
            <a:ext cx="102493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(0,1)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50022E5-1EB5-3354-79AD-32C3B1BA06A4}"/>
              </a:ext>
            </a:extLst>
          </p:cNvPr>
          <p:cNvSpPr/>
          <p:nvPr/>
        </p:nvSpPr>
        <p:spPr>
          <a:xfrm>
            <a:off x="7023012" y="2413827"/>
            <a:ext cx="255029" cy="496261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C1055B4-A6FE-2EB4-F2DB-DD8D2F6A8F0F}"/>
              </a:ext>
            </a:extLst>
          </p:cNvPr>
          <p:cNvGrpSpPr/>
          <p:nvPr/>
        </p:nvGrpSpPr>
        <p:grpSpPr>
          <a:xfrm>
            <a:off x="6187341" y="4384973"/>
            <a:ext cx="3309241" cy="930962"/>
            <a:chOff x="5509391" y="2539221"/>
            <a:chExt cx="3309241" cy="93096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5BC00FC-1DE9-41F6-1335-80970B307A34}"/>
                </a:ext>
              </a:extLst>
            </p:cNvPr>
            <p:cNvSpPr/>
            <p:nvPr/>
          </p:nvSpPr>
          <p:spPr>
            <a:xfrm>
              <a:off x="5509391" y="2542383"/>
              <a:ext cx="797154" cy="9278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E1</a:t>
              </a:r>
            </a:p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41F395F-BF53-B7F2-04DF-5907B3423D8E}"/>
                </a:ext>
              </a:extLst>
            </p:cNvPr>
            <p:cNvSpPr/>
            <p:nvPr/>
          </p:nvSpPr>
          <p:spPr>
            <a:xfrm>
              <a:off x="8021478" y="2539221"/>
              <a:ext cx="797154" cy="930962"/>
            </a:xfrm>
            <a:prstGeom prst="rect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E2 </a:t>
              </a:r>
            </a:p>
            <a:p>
              <a:pPr algn="r"/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r"/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7364FC0-FFA3-EC4E-5298-FC57921559EC}"/>
                </a:ext>
              </a:extLst>
            </p:cNvPr>
            <p:cNvSpPr/>
            <p:nvPr/>
          </p:nvSpPr>
          <p:spPr>
            <a:xfrm>
              <a:off x="5907968" y="2610593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4C47B06-736C-AF4B-3443-FA1B1C86E100}"/>
                </a:ext>
              </a:extLst>
            </p:cNvPr>
            <p:cNvSpPr/>
            <p:nvPr/>
          </p:nvSpPr>
          <p:spPr>
            <a:xfrm>
              <a:off x="6100790" y="2819539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655F420-422B-A39D-07E4-43373A7317EA}"/>
                </a:ext>
              </a:extLst>
            </p:cNvPr>
            <p:cNvSpPr/>
            <p:nvPr/>
          </p:nvSpPr>
          <p:spPr>
            <a:xfrm>
              <a:off x="5911319" y="3043208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8910207-782F-F36C-575B-C1C98FF357A3}"/>
                </a:ext>
              </a:extLst>
            </p:cNvPr>
            <p:cNvSpPr/>
            <p:nvPr/>
          </p:nvSpPr>
          <p:spPr>
            <a:xfrm>
              <a:off x="6093863" y="3263508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D1FF065-E801-764C-FEC5-9B2B6832739A}"/>
                </a:ext>
              </a:extLst>
            </p:cNvPr>
            <p:cNvSpPr/>
            <p:nvPr/>
          </p:nvSpPr>
          <p:spPr>
            <a:xfrm>
              <a:off x="5709121" y="3263508"/>
              <a:ext cx="125664" cy="13371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AB69CA9-900E-BC44-21E2-5BFBB5C66ACD}"/>
                </a:ext>
              </a:extLst>
            </p:cNvPr>
            <p:cNvSpPr/>
            <p:nvPr/>
          </p:nvSpPr>
          <p:spPr>
            <a:xfrm>
              <a:off x="8106423" y="2617518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D0EC007-2E5D-CBFC-D471-40ED6F62DB64}"/>
                </a:ext>
              </a:extLst>
            </p:cNvPr>
            <p:cNvSpPr/>
            <p:nvPr/>
          </p:nvSpPr>
          <p:spPr>
            <a:xfrm>
              <a:off x="8299245" y="2826464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EF77DCC-2A78-5BA5-7867-B6282B6A2CAC}"/>
                </a:ext>
              </a:extLst>
            </p:cNvPr>
            <p:cNvSpPr/>
            <p:nvPr/>
          </p:nvSpPr>
          <p:spPr>
            <a:xfrm>
              <a:off x="8109774" y="3050133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7D62BB9-CB97-4A02-5F36-46D84E51A6E0}"/>
                </a:ext>
              </a:extLst>
            </p:cNvPr>
            <p:cNvSpPr/>
            <p:nvPr/>
          </p:nvSpPr>
          <p:spPr>
            <a:xfrm>
              <a:off x="8352607" y="3270433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E16110D-61EE-4864-0FD5-D0475474EC4B}"/>
                </a:ext>
              </a:extLst>
            </p:cNvPr>
            <p:cNvSpPr/>
            <p:nvPr/>
          </p:nvSpPr>
          <p:spPr>
            <a:xfrm>
              <a:off x="8558740" y="2901769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E8A0B68-6783-7F80-0D0F-C88D511D5D0E}"/>
                </a:ext>
              </a:extLst>
            </p:cNvPr>
            <p:cNvCxnSpPr>
              <a:stCxn id="34" idx="1"/>
              <a:endCxn id="30" idx="3"/>
            </p:cNvCxnSpPr>
            <p:nvPr/>
          </p:nvCxnSpPr>
          <p:spPr>
            <a:xfrm flipH="1">
              <a:off x="6226454" y="2684375"/>
              <a:ext cx="1879969" cy="202021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A057DF0-D1E9-81DF-41C4-2502F218C474}"/>
                </a:ext>
              </a:extLst>
            </p:cNvPr>
            <p:cNvCxnSpPr>
              <a:stCxn id="35" idx="1"/>
              <a:endCxn id="30" idx="3"/>
            </p:cNvCxnSpPr>
            <p:nvPr/>
          </p:nvCxnSpPr>
          <p:spPr>
            <a:xfrm flipH="1" flipV="1">
              <a:off x="6226454" y="2886396"/>
              <a:ext cx="2072791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0185DC6-4297-EB29-F3FB-6DD4C8D8C96C}"/>
                </a:ext>
              </a:extLst>
            </p:cNvPr>
            <p:cNvCxnSpPr>
              <a:stCxn id="36" idx="1"/>
              <a:endCxn id="31" idx="3"/>
            </p:cNvCxnSpPr>
            <p:nvPr/>
          </p:nvCxnSpPr>
          <p:spPr>
            <a:xfrm flipH="1" flipV="1">
              <a:off x="6036983" y="3110065"/>
              <a:ext cx="2072791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D22389C-C265-C8A4-9FB5-5B9EF51B118B}"/>
                </a:ext>
              </a:extLst>
            </p:cNvPr>
            <p:cNvCxnSpPr>
              <a:stCxn id="37" idx="1"/>
              <a:endCxn id="32" idx="3"/>
            </p:cNvCxnSpPr>
            <p:nvPr/>
          </p:nvCxnSpPr>
          <p:spPr>
            <a:xfrm flipH="1" flipV="1">
              <a:off x="6219527" y="3330365"/>
              <a:ext cx="2133080" cy="692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77E074E-0743-2364-554C-85D57FF19E15}"/>
                </a:ext>
              </a:extLst>
            </p:cNvPr>
            <p:cNvSpPr/>
            <p:nvPr/>
          </p:nvSpPr>
          <p:spPr>
            <a:xfrm>
              <a:off x="8550367" y="3154654"/>
              <a:ext cx="125664" cy="133713"/>
            </a:xfrm>
            <a:prstGeom prst="rect">
              <a:avLst/>
            </a:prstGeom>
            <a:solidFill>
              <a:srgbClr val="7889FB"/>
            </a:solidFill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1162681-DD12-A32A-FC23-E9C55E5CB0EB}"/>
                </a:ext>
              </a:extLst>
            </p:cNvPr>
            <p:cNvCxnSpPr>
              <a:stCxn id="43" idx="1"/>
              <a:endCxn id="32" idx="3"/>
            </p:cNvCxnSpPr>
            <p:nvPr/>
          </p:nvCxnSpPr>
          <p:spPr>
            <a:xfrm flipH="1">
              <a:off x="6219527" y="3221511"/>
              <a:ext cx="2330840" cy="108854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472B8A13-E3DE-DFDA-AFCF-62E522ADBBC8}"/>
              </a:ext>
            </a:extLst>
          </p:cNvPr>
          <p:cNvSpPr txBox="1"/>
          <p:nvPr/>
        </p:nvSpPr>
        <p:spPr>
          <a:xfrm>
            <a:off x="6732083" y="3930802"/>
            <a:ext cx="35169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D35C2BA-F8AA-0627-5C4B-EC19CEB0714B}"/>
              </a:ext>
            </a:extLst>
          </p:cNvPr>
          <p:cNvSpPr txBox="1"/>
          <p:nvPr/>
        </p:nvSpPr>
        <p:spPr>
          <a:xfrm>
            <a:off x="8605262" y="3917167"/>
            <a:ext cx="35169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CBEA0F8-B6D7-DA8C-5A34-8DB8A200FF01}"/>
              </a:ext>
            </a:extLst>
          </p:cNvPr>
          <p:cNvSpPr/>
          <p:nvPr/>
        </p:nvSpPr>
        <p:spPr>
          <a:xfrm rot="19127063">
            <a:off x="8755664" y="4336370"/>
            <a:ext cx="350871" cy="58216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657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F75879-A136-9B20-2877-FC411FEA9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Multiplicity/Cardinality – Other Notations</a:t>
            </a:r>
            <a:endParaRPr lang="en-DE" dirty="0"/>
          </a:p>
        </p:txBody>
      </p:sp>
      <p:pic>
        <p:nvPicPr>
          <p:cNvPr id="4" name="Picture 3" descr="Crow's Foot Notation">
            <a:extLst>
              <a:ext uri="{FF2B5EF4-FFF2-40B4-BE49-F238E27FC236}">
                <a16:creationId xmlns:a16="http://schemas.microsoft.com/office/drawing/2014/main" id="{664DF049-8BDA-675A-A52B-B6E9D4E36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23" y="2000284"/>
            <a:ext cx="3290455" cy="3775364"/>
          </a:xfrm>
          <a:prstGeom prst="rect">
            <a:avLst/>
          </a:prstGeom>
        </p:spPr>
      </p:pic>
      <p:pic>
        <p:nvPicPr>
          <p:cNvPr id="5" name="Picture 4" descr="Bachman Notation">
            <a:extLst>
              <a:ext uri="{FF2B5EF4-FFF2-40B4-BE49-F238E27FC236}">
                <a16:creationId xmlns:a16="http://schemas.microsoft.com/office/drawing/2014/main" id="{47087FE3-1031-F60B-6556-DED338E22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244" y="2000284"/>
            <a:ext cx="3290455" cy="37753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FE4F50-2BA8-8E9C-DA8D-7DD3F3F03639}"/>
              </a:ext>
            </a:extLst>
          </p:cNvPr>
          <p:cNvSpPr txBox="1"/>
          <p:nvPr/>
        </p:nvSpPr>
        <p:spPr>
          <a:xfrm>
            <a:off x="609600" y="1228725"/>
            <a:ext cx="3933825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#1 </a:t>
            </a:r>
            <a:r>
              <a:rPr lang="en-US" sz="2000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Crow’s Foot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Notation</a:t>
            </a:r>
            <a:endParaRPr lang="en-DE" sz="20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6DFD72-86E2-636A-D16F-43F7600A0AD4}"/>
              </a:ext>
            </a:extLst>
          </p:cNvPr>
          <p:cNvSpPr txBox="1"/>
          <p:nvPr/>
        </p:nvSpPr>
        <p:spPr>
          <a:xfrm>
            <a:off x="5153025" y="1228725"/>
            <a:ext cx="3933825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#2 </a:t>
            </a:r>
            <a:r>
              <a:rPr lang="en-US" sz="2000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Bachman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Notation </a:t>
            </a:r>
            <a:b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(Bachman diagrams)</a:t>
            </a:r>
            <a:endParaRPr lang="en-DE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879F55-2CD1-5082-7870-09A944960F72}"/>
              </a:ext>
            </a:extLst>
          </p:cNvPr>
          <p:cNvSpPr txBox="1"/>
          <p:nvPr/>
        </p:nvSpPr>
        <p:spPr>
          <a:xfrm>
            <a:off x="9810750" y="4707434"/>
            <a:ext cx="2085975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Credit: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https://www.softwareideas.net/erd-relation-arrows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]</a:t>
            </a:r>
            <a:endParaRPr lang="en-DE" sz="1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78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FED2A-459B-871B-D12A-A9BE27D02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BREAK (and Test Yourself)</a:t>
            </a:r>
            <a:endParaRPr lang="en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BC29F4-E1EA-4408-1913-3319BD534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782" y="2928038"/>
            <a:ext cx="7456081" cy="28890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80A1E5-9C91-2105-C3FB-02FD156A8CA6}"/>
              </a:ext>
            </a:extLst>
          </p:cNvPr>
          <p:cNvSpPr txBox="1"/>
          <p:nvPr/>
        </p:nvSpPr>
        <p:spPr>
          <a:xfrm>
            <a:off x="4051894" y="3306084"/>
            <a:ext cx="3818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35CA4A-6ED7-6FA4-242E-5135A68CD71E}"/>
              </a:ext>
            </a:extLst>
          </p:cNvPr>
          <p:cNvSpPr txBox="1"/>
          <p:nvPr/>
        </p:nvSpPr>
        <p:spPr>
          <a:xfrm>
            <a:off x="5259367" y="3307759"/>
            <a:ext cx="3818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A70A21-51B3-C71C-D48E-406E794AE7FC}"/>
              </a:ext>
            </a:extLst>
          </p:cNvPr>
          <p:cNvSpPr txBox="1"/>
          <p:nvPr/>
        </p:nvSpPr>
        <p:spPr>
          <a:xfrm>
            <a:off x="6768292" y="3309434"/>
            <a:ext cx="3818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AD83AB-3E5E-1E00-99E1-6E76340EABDE}"/>
              </a:ext>
            </a:extLst>
          </p:cNvPr>
          <p:cNvSpPr txBox="1"/>
          <p:nvPr/>
        </p:nvSpPr>
        <p:spPr>
          <a:xfrm>
            <a:off x="7965720" y="3311110"/>
            <a:ext cx="3818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6F259A-557D-70C9-8AF8-DDA51348F393}"/>
              </a:ext>
            </a:extLst>
          </p:cNvPr>
          <p:cNvSpPr txBox="1"/>
          <p:nvPr/>
        </p:nvSpPr>
        <p:spPr>
          <a:xfrm>
            <a:off x="6217309" y="3853717"/>
            <a:ext cx="3818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CC9406-5B21-0637-A44B-D20400697C25}"/>
              </a:ext>
            </a:extLst>
          </p:cNvPr>
          <p:cNvSpPr txBox="1"/>
          <p:nvPr/>
        </p:nvSpPr>
        <p:spPr>
          <a:xfrm>
            <a:off x="6208935" y="4518580"/>
            <a:ext cx="3818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5E55D2-524B-C3C2-0C3A-2EB1638FDB6A}"/>
              </a:ext>
            </a:extLst>
          </p:cNvPr>
          <p:cNvSpPr txBox="1"/>
          <p:nvPr/>
        </p:nvSpPr>
        <p:spPr>
          <a:xfrm>
            <a:off x="3993279" y="3699647"/>
            <a:ext cx="59117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(0,1)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BAD07C-9B27-64B6-9B12-2D05B380E13B}"/>
              </a:ext>
            </a:extLst>
          </p:cNvPr>
          <p:cNvSpPr txBox="1"/>
          <p:nvPr/>
        </p:nvSpPr>
        <p:spPr>
          <a:xfrm>
            <a:off x="5120367" y="3701324"/>
            <a:ext cx="59117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(1,1)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26C96C-6360-EC67-1E5B-1176DC2CAE24}"/>
              </a:ext>
            </a:extLst>
          </p:cNvPr>
          <p:cNvSpPr txBox="1"/>
          <p:nvPr/>
        </p:nvSpPr>
        <p:spPr>
          <a:xfrm>
            <a:off x="6697964" y="3691273"/>
            <a:ext cx="59117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(0,*)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F31DFB-4337-1704-A107-BE56F396B5BD}"/>
              </a:ext>
            </a:extLst>
          </p:cNvPr>
          <p:cNvSpPr txBox="1"/>
          <p:nvPr/>
        </p:nvSpPr>
        <p:spPr>
          <a:xfrm>
            <a:off x="7825052" y="3692950"/>
            <a:ext cx="59117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(1,*)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1D3448-F480-A7D0-A414-666FEA962DA6}"/>
              </a:ext>
            </a:extLst>
          </p:cNvPr>
          <p:cNvSpPr txBox="1"/>
          <p:nvPr/>
        </p:nvSpPr>
        <p:spPr>
          <a:xfrm>
            <a:off x="5626132" y="3864610"/>
            <a:ext cx="59117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(1,1)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D1BCB3-E6C6-DCEA-5060-D5B6DBE91C88}"/>
              </a:ext>
            </a:extLst>
          </p:cNvPr>
          <p:cNvSpPr txBox="1"/>
          <p:nvPr/>
        </p:nvSpPr>
        <p:spPr>
          <a:xfrm>
            <a:off x="5567519" y="4479234"/>
            <a:ext cx="59117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(1,10)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C14A02-BF00-9274-D023-93B52998C37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Task: Cardinalities in </a:t>
            </a:r>
            <a:r>
              <a:rPr lang="en-US" dirty="0">
                <a:solidFill>
                  <a:srgbClr val="7889FB"/>
                </a:solidFill>
              </a:rPr>
              <a:t>Modified-Chen Notation </a:t>
            </a:r>
            <a:r>
              <a:rPr lang="en-US" b="0" dirty="0"/>
              <a:t>(prev. exam </a:t>
            </a:r>
            <a:r>
              <a:rPr lang="en-US" dirty="0">
                <a:solidFill>
                  <a:srgbClr val="7889FB"/>
                </a:solidFill>
              </a:rPr>
              <a:t>6/100</a:t>
            </a:r>
            <a:r>
              <a:rPr lang="en-US" b="0" dirty="0"/>
              <a:t> points)</a:t>
            </a:r>
          </a:p>
          <a:p>
            <a:pPr lvl="1"/>
            <a:r>
              <a:rPr lang="en-US" dirty="0"/>
              <a:t>A musician might have created none or arbitrary many albums, </a:t>
            </a:r>
            <a:br>
              <a:rPr lang="en-US" dirty="0"/>
            </a:br>
            <a:r>
              <a:rPr lang="en-US" dirty="0"/>
              <a:t>and any album is created by at least one musician.</a:t>
            </a:r>
          </a:p>
          <a:p>
            <a:pPr lvl="1"/>
            <a:r>
              <a:rPr lang="en-US" dirty="0"/>
              <a:t>Every musician has exactly one agent, and an agent might be responsible for one to ten musicians.</a:t>
            </a:r>
          </a:p>
          <a:p>
            <a:pPr lvl="1"/>
            <a:r>
              <a:rPr lang="en-US" dirty="0"/>
              <a:t>Every musician occupies exactly one studio, and musicians never share a studio.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Task: Cardinalities </a:t>
            </a:r>
            <a:br>
              <a:rPr lang="en-US" dirty="0"/>
            </a:br>
            <a:r>
              <a:rPr lang="en-US" dirty="0"/>
              <a:t>in </a:t>
            </a:r>
            <a:r>
              <a:rPr lang="en-US" dirty="0">
                <a:solidFill>
                  <a:schemeClr val="accent1"/>
                </a:solidFill>
              </a:rPr>
              <a:t>(</a:t>
            </a:r>
            <a:r>
              <a:rPr lang="en-US" dirty="0" err="1">
                <a:solidFill>
                  <a:schemeClr val="accent1"/>
                </a:solidFill>
              </a:rPr>
              <a:t>min,max</a:t>
            </a:r>
            <a:r>
              <a:rPr lang="en-US" dirty="0">
                <a:solidFill>
                  <a:schemeClr val="accent1"/>
                </a:solidFill>
              </a:rPr>
              <a:t>) Notation </a:t>
            </a:r>
            <a:br>
              <a:rPr lang="en-US" dirty="0"/>
            </a:br>
            <a:r>
              <a:rPr lang="en-US" b="0" dirty="0"/>
              <a:t>(5/100 points)</a:t>
            </a:r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93848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C90DA-0938-08FD-D508-C7622CBCB4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BREAK (and Test Yourself), cont.</a:t>
            </a:r>
            <a:endParaRPr lang="en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BBF99F-D36B-1E4E-5A32-610EFD42F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6883" y="2658424"/>
            <a:ext cx="8193270" cy="30055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AF5E68-8FBE-BCED-D108-50F4FE628631}"/>
              </a:ext>
            </a:extLst>
          </p:cNvPr>
          <p:cNvSpPr txBox="1"/>
          <p:nvPr/>
        </p:nvSpPr>
        <p:spPr>
          <a:xfrm>
            <a:off x="5961441" y="3105374"/>
            <a:ext cx="3818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E9EB5B-0881-3852-EC86-A8666F46C2B2}"/>
              </a:ext>
            </a:extLst>
          </p:cNvPr>
          <p:cNvSpPr txBox="1"/>
          <p:nvPr/>
        </p:nvSpPr>
        <p:spPr>
          <a:xfrm>
            <a:off x="7098580" y="3107049"/>
            <a:ext cx="3818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56A60E-4476-6858-6C25-2EC2A72C075E}"/>
              </a:ext>
            </a:extLst>
          </p:cNvPr>
          <p:cNvSpPr txBox="1"/>
          <p:nvPr/>
        </p:nvSpPr>
        <p:spPr>
          <a:xfrm>
            <a:off x="8718036" y="3098676"/>
            <a:ext cx="3818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FBE1AA-898F-0E76-D7F6-BA6580C88F0F}"/>
              </a:ext>
            </a:extLst>
          </p:cNvPr>
          <p:cNvSpPr txBox="1"/>
          <p:nvPr/>
        </p:nvSpPr>
        <p:spPr>
          <a:xfrm>
            <a:off x="9835073" y="3100351"/>
            <a:ext cx="3818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9A3E37-B8FE-77D6-C3CE-4754CEB2CA66}"/>
              </a:ext>
            </a:extLst>
          </p:cNvPr>
          <p:cNvSpPr txBox="1"/>
          <p:nvPr/>
        </p:nvSpPr>
        <p:spPr>
          <a:xfrm>
            <a:off x="8239056" y="3765216"/>
            <a:ext cx="3818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821AA3-44C5-8CDD-8629-785EA411EFA7}"/>
              </a:ext>
            </a:extLst>
          </p:cNvPr>
          <p:cNvSpPr txBox="1"/>
          <p:nvPr/>
        </p:nvSpPr>
        <p:spPr>
          <a:xfrm>
            <a:off x="9084791" y="4279355"/>
            <a:ext cx="3818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AE3960-BFE5-2EBF-614A-AF99AF895069}"/>
              </a:ext>
            </a:extLst>
          </p:cNvPr>
          <p:cNvSpPr txBox="1"/>
          <p:nvPr/>
        </p:nvSpPr>
        <p:spPr>
          <a:xfrm>
            <a:off x="7245945" y="3616167"/>
            <a:ext cx="3818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2D0A37-9201-974B-56EB-3F5B8C516215}"/>
              </a:ext>
            </a:extLst>
          </p:cNvPr>
          <p:cNvSpPr txBox="1"/>
          <p:nvPr/>
        </p:nvSpPr>
        <p:spPr>
          <a:xfrm>
            <a:off x="5813209" y="3616167"/>
            <a:ext cx="3818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3418E8-015E-B63A-DB7E-A9489787B5F3}"/>
              </a:ext>
            </a:extLst>
          </p:cNvPr>
          <p:cNvSpPr txBox="1"/>
          <p:nvPr/>
        </p:nvSpPr>
        <p:spPr>
          <a:xfrm>
            <a:off x="6202583" y="4272190"/>
            <a:ext cx="38183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D5CA1B-9032-CE24-1CE6-6EAC82CA41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Task: Cardinalities in </a:t>
            </a:r>
            <a:r>
              <a:rPr lang="en-US" dirty="0">
                <a:solidFill>
                  <a:srgbClr val="7889FB"/>
                </a:solidFill>
              </a:rPr>
              <a:t>Modified-Chen Notation </a:t>
            </a:r>
            <a:r>
              <a:rPr lang="en-US" b="0" dirty="0"/>
              <a:t>(prev. exam </a:t>
            </a:r>
            <a:r>
              <a:rPr lang="en-US" dirty="0">
                <a:solidFill>
                  <a:srgbClr val="7889FB"/>
                </a:solidFill>
              </a:rPr>
              <a:t>9/100</a:t>
            </a:r>
            <a:r>
              <a:rPr lang="en-US" b="0" dirty="0"/>
              <a:t> points)</a:t>
            </a:r>
          </a:p>
          <a:p>
            <a:pPr lvl="1"/>
            <a:r>
              <a:rPr lang="en-US" dirty="0"/>
              <a:t>An actor may play roles in an arbitrary number of movies (incl. none), </a:t>
            </a:r>
            <a:br>
              <a:rPr lang="en-US" dirty="0"/>
            </a:br>
            <a:r>
              <a:rPr lang="en-US" dirty="0"/>
              <a:t>every movie has a cast of at least one but potentially many actors</a:t>
            </a:r>
          </a:p>
          <a:p>
            <a:pPr lvl="1"/>
            <a:r>
              <a:rPr lang="en-US" dirty="0"/>
              <a:t>A movie is directed by 1 director, directors produce arbitrary many movies </a:t>
            </a:r>
          </a:p>
          <a:p>
            <a:pPr lvl="1"/>
            <a:r>
              <a:rPr lang="en-US" dirty="0"/>
              <a:t>A movie review refers to 1 </a:t>
            </a:r>
            <a:br>
              <a:rPr lang="en-US" dirty="0"/>
            </a:br>
            <a:r>
              <a:rPr lang="en-US" dirty="0"/>
              <a:t>movie, but there can be </a:t>
            </a:r>
            <a:br>
              <a:rPr lang="en-US" dirty="0"/>
            </a:br>
            <a:r>
              <a:rPr lang="en-US" dirty="0"/>
              <a:t>0-many reviews per movie</a:t>
            </a:r>
          </a:p>
          <a:p>
            <a:pPr lvl="1"/>
            <a:r>
              <a:rPr lang="en-US" dirty="0"/>
              <a:t>Actors (incl a single actor) </a:t>
            </a:r>
            <a:br>
              <a:rPr lang="en-US" dirty="0"/>
            </a:br>
            <a:r>
              <a:rPr lang="en-US" dirty="0"/>
              <a:t>may receive multiple awards</a:t>
            </a:r>
            <a:br>
              <a:rPr lang="en-US" dirty="0"/>
            </a:br>
            <a:r>
              <a:rPr lang="en-US" dirty="0"/>
              <a:t>for a single movie. An actor </a:t>
            </a:r>
            <a:br>
              <a:rPr lang="en-US" dirty="0"/>
            </a:br>
            <a:r>
              <a:rPr lang="en-US" dirty="0"/>
              <a:t>can receive a specific award </a:t>
            </a:r>
            <a:br>
              <a:rPr lang="en-US" dirty="0"/>
            </a:br>
            <a:r>
              <a:rPr lang="en-US" dirty="0"/>
              <a:t>for only one movie. </a:t>
            </a:r>
            <a:br>
              <a:rPr lang="en-US" dirty="0"/>
            </a:br>
            <a:r>
              <a:rPr lang="en-US" dirty="0"/>
              <a:t>Awards to 1-many actors are possible.</a:t>
            </a:r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34216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4F57557-A222-E32E-E0C4-70A1404FBE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Existence Dependencies</a:t>
            </a:r>
          </a:p>
          <a:p>
            <a:pPr lvl="1"/>
            <a:r>
              <a:rPr lang="en-US" dirty="0"/>
              <a:t>Entities </a:t>
            </a:r>
            <a:r>
              <a:rPr lang="en-US" b="1" dirty="0">
                <a:solidFill>
                  <a:schemeClr val="accent1"/>
                </a:solidFill>
              </a:rPr>
              <a:t>E2</a:t>
            </a:r>
            <a:r>
              <a:rPr lang="en-US" dirty="0"/>
              <a:t> whose existence depends on the other entities </a:t>
            </a:r>
            <a:r>
              <a:rPr lang="en-US" b="1" dirty="0">
                <a:solidFill>
                  <a:schemeClr val="accent1"/>
                </a:solidFill>
              </a:rPr>
              <a:t>E1</a:t>
            </a:r>
          </a:p>
          <a:p>
            <a:pPr lvl="1"/>
            <a:r>
              <a:rPr lang="en-US" dirty="0"/>
              <a:t>Visualized as a special rectangle with double border</a:t>
            </a:r>
          </a:p>
          <a:p>
            <a:pPr lvl="1"/>
            <a:r>
              <a:rPr lang="en-US" dirty="0"/>
              <a:t>Primary key of </a:t>
            </a:r>
            <a:r>
              <a:rPr lang="en-US" b="1" dirty="0">
                <a:solidFill>
                  <a:schemeClr val="accent1"/>
                </a:solidFill>
              </a:rPr>
              <a:t>E2</a:t>
            </a:r>
            <a:r>
              <a:rPr lang="en-US" dirty="0"/>
              <a:t> contains primary key of </a:t>
            </a:r>
            <a:r>
              <a:rPr lang="en-US" b="1" dirty="0">
                <a:solidFill>
                  <a:schemeClr val="accent1"/>
                </a:solidFill>
              </a:rPr>
              <a:t>E1</a:t>
            </a:r>
          </a:p>
          <a:p>
            <a:pPr lvl="1"/>
            <a:r>
              <a:rPr lang="en-US" dirty="0"/>
              <a:t>Relationship between strong and weak entity types </a:t>
            </a:r>
            <a:r>
              <a:rPr lang="en-US" b="1" dirty="0">
                <a:solidFill>
                  <a:srgbClr val="7889FB"/>
                </a:solidFill>
              </a:rPr>
              <a:t>1:N</a:t>
            </a:r>
            <a:r>
              <a:rPr lang="en-US" dirty="0"/>
              <a:t> (sometimes </a:t>
            </a:r>
            <a:r>
              <a:rPr lang="en-US" b="1" dirty="0">
                <a:solidFill>
                  <a:srgbClr val="7889FB"/>
                </a:solidFill>
              </a:rPr>
              <a:t>1:1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Dependents of an employee (spouse, children)</a:t>
            </a:r>
          </a:p>
          <a:p>
            <a:pPr lvl="1"/>
            <a:r>
              <a:rPr lang="en-US" dirty="0"/>
              <a:t>Rooms of a building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922FC-8DDE-C800-FCFB-0892D6CACF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Weak Entity Types</a:t>
            </a:r>
            <a:endParaRPr lang="en-D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BA256D-4C71-D1EE-4D1A-B7AE6D11B48E}"/>
              </a:ext>
            </a:extLst>
          </p:cNvPr>
          <p:cNvSpPr/>
          <p:nvPr/>
        </p:nvSpPr>
        <p:spPr>
          <a:xfrm>
            <a:off x="8617825" y="4263183"/>
            <a:ext cx="1572566" cy="637244"/>
          </a:xfrm>
          <a:prstGeom prst="rect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22B7AA25-0E06-CD9A-7F97-1EFB23EA730A}"/>
              </a:ext>
            </a:extLst>
          </p:cNvPr>
          <p:cNvSpPr/>
          <p:nvPr/>
        </p:nvSpPr>
        <p:spPr>
          <a:xfrm>
            <a:off x="6426026" y="4154750"/>
            <a:ext cx="1253533" cy="854109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BBBCB7-5C07-7332-9B0B-7C29D6A62225}"/>
              </a:ext>
            </a:extLst>
          </p:cNvPr>
          <p:cNvSpPr/>
          <p:nvPr/>
        </p:nvSpPr>
        <p:spPr>
          <a:xfrm>
            <a:off x="3915195" y="4263183"/>
            <a:ext cx="1572566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60DE0D-6BF6-333A-BA05-5CF748943917}"/>
              </a:ext>
            </a:extLst>
          </p:cNvPr>
          <p:cNvCxnSpPr>
            <a:stCxn id="5" idx="1"/>
            <a:endCxn id="6" idx="3"/>
          </p:cNvCxnSpPr>
          <p:nvPr/>
        </p:nvCxnSpPr>
        <p:spPr>
          <a:xfrm flipH="1">
            <a:off x="5487761" y="4581805"/>
            <a:ext cx="938265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119DD4-F6AC-B782-33B0-D9812E704F6D}"/>
              </a:ext>
            </a:extLst>
          </p:cNvPr>
          <p:cNvCxnSpPr>
            <a:stCxn id="5" idx="3"/>
            <a:endCxn id="4" idx="1"/>
          </p:cNvCxnSpPr>
          <p:nvPr/>
        </p:nvCxnSpPr>
        <p:spPr>
          <a:xfrm>
            <a:off x="7679559" y="4581805"/>
            <a:ext cx="938266" cy="0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85903A8E-A20B-11F0-6533-DC87C69DD07D}"/>
              </a:ext>
            </a:extLst>
          </p:cNvPr>
          <p:cNvSpPr/>
          <p:nvPr/>
        </p:nvSpPr>
        <p:spPr>
          <a:xfrm>
            <a:off x="8679794" y="4325149"/>
            <a:ext cx="1450310" cy="514990"/>
          </a:xfrm>
          <a:prstGeom prst="rect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Dependent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F31A51-C686-CB68-A935-6BBE92DE753F}"/>
              </a:ext>
            </a:extLst>
          </p:cNvPr>
          <p:cNvSpPr txBox="1"/>
          <p:nvPr/>
        </p:nvSpPr>
        <p:spPr>
          <a:xfrm>
            <a:off x="5831081" y="4189321"/>
            <a:ext cx="35169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5857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2CB812-59DE-BCA6-95A5-357815C881E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Use of n-ary relationships</a:t>
            </a:r>
          </a:p>
          <a:p>
            <a:pPr lvl="1"/>
            <a:r>
              <a:rPr lang="en-US" dirty="0"/>
              <a:t>Relationship type among multiple entity types </a:t>
            </a:r>
          </a:p>
          <a:p>
            <a:pPr lvl="1"/>
            <a:r>
              <a:rPr lang="en-US" dirty="0"/>
              <a:t>N-ary relationship can be converted to binary relationships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Design choice: </a:t>
            </a:r>
            <a:r>
              <a:rPr lang="en-US" b="1" dirty="0">
                <a:solidFill>
                  <a:srgbClr val="7889FB"/>
                </a:solidFill>
              </a:rPr>
              <a:t>simplicity</a:t>
            </a:r>
            <a:r>
              <a:rPr lang="en-US" dirty="0"/>
              <a:t> and </a:t>
            </a:r>
            <a:br>
              <a:rPr lang="en-US" dirty="0"/>
            </a:br>
            <a:r>
              <a:rPr lang="en-US" b="1" dirty="0">
                <a:solidFill>
                  <a:schemeClr val="accent1"/>
                </a:solidFill>
              </a:rPr>
              <a:t>consistency constraints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Multiplicity</a:t>
            </a:r>
          </a:p>
          <a:p>
            <a:pPr lvl="1"/>
            <a:r>
              <a:rPr lang="en-US" dirty="0"/>
              <a:t>1 Project and 1 Supplier </a:t>
            </a:r>
            <a:r>
              <a:rPr lang="en-AT" dirty="0"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supply </a:t>
            </a:r>
            <a:r>
              <a:rPr lang="en-US" b="1" dirty="0">
                <a:solidFill>
                  <a:srgbClr val="7889FB"/>
                </a:solidFill>
                <a:sym typeface="Wingdings" panose="05000000000000000000" pitchFamily="2" charset="2"/>
              </a:rPr>
              <a:t>P</a:t>
            </a:r>
            <a:r>
              <a:rPr lang="en-US" dirty="0">
                <a:sym typeface="Wingdings" panose="05000000000000000000" pitchFamily="2" charset="2"/>
              </a:rPr>
              <a:t> parts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1 Project</a:t>
            </a:r>
            <a:r>
              <a:rPr lang="en-US" dirty="0"/>
              <a:t> and 1 Part </a:t>
            </a:r>
            <a:r>
              <a:rPr lang="en-AT" dirty="0"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supplied by </a:t>
            </a:r>
            <a:r>
              <a:rPr lang="en-US" b="1" dirty="0">
                <a:solidFill>
                  <a:srgbClr val="7889FB"/>
                </a:solidFill>
                <a:sym typeface="Wingdings" panose="05000000000000000000" pitchFamily="2" charset="2"/>
              </a:rPr>
              <a:t>N</a:t>
            </a:r>
            <a:r>
              <a:rPr lang="en-US" dirty="0">
                <a:sym typeface="Wingdings" panose="05000000000000000000" pitchFamily="2" charset="2"/>
              </a:rPr>
              <a:t> suppliers (</a:t>
            </a:r>
            <a:r>
              <a:rPr lang="en-US" b="1" dirty="0">
                <a:solidFill>
                  <a:schemeClr val="accent1"/>
                </a:solidFill>
                <a:sym typeface="Wingdings" panose="05000000000000000000" pitchFamily="2" charset="2"/>
              </a:rPr>
              <a:t>1 instead of N?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1 Supplier and </a:t>
            </a:r>
            <a:r>
              <a:rPr lang="en-US" dirty="0"/>
              <a:t>1 Part </a:t>
            </a:r>
            <a:r>
              <a:rPr lang="en-AT" dirty="0"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supply for </a:t>
            </a:r>
            <a:r>
              <a:rPr lang="en-US" b="1" dirty="0">
                <a:solidFill>
                  <a:srgbClr val="7889FB"/>
                </a:solidFill>
                <a:sym typeface="Wingdings" panose="05000000000000000000" pitchFamily="2" charset="2"/>
              </a:rPr>
              <a:t>M</a:t>
            </a:r>
            <a:r>
              <a:rPr lang="en-US" dirty="0">
                <a:sym typeface="Wingdings" panose="05000000000000000000" pitchFamily="2" charset="2"/>
              </a:rPr>
              <a:t> projects</a:t>
            </a:r>
            <a:endParaRPr lang="en-US" dirty="0"/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5BA5CF-EC21-9789-6775-FAEC7F98C5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N-ary Relationships</a:t>
            </a:r>
            <a:endParaRPr lang="en-DE" dirty="0"/>
          </a:p>
        </p:txBody>
      </p:sp>
      <p:sp>
        <p:nvSpPr>
          <p:cNvPr id="4" name="Diamond 3">
            <a:extLst>
              <a:ext uri="{FF2B5EF4-FFF2-40B4-BE49-F238E27FC236}">
                <a16:creationId xmlns:a16="http://schemas.microsoft.com/office/drawing/2014/main" id="{B47C2882-182F-5464-2524-64A72C1917AA}"/>
              </a:ext>
            </a:extLst>
          </p:cNvPr>
          <p:cNvSpPr/>
          <p:nvPr/>
        </p:nvSpPr>
        <p:spPr>
          <a:xfrm>
            <a:off x="7288195" y="3441023"/>
            <a:ext cx="1253533" cy="705875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4F1462-72CD-9588-3226-3F498FCA2CB3}"/>
              </a:ext>
            </a:extLst>
          </p:cNvPr>
          <p:cNvSpPr/>
          <p:nvPr/>
        </p:nvSpPr>
        <p:spPr>
          <a:xfrm>
            <a:off x="4777364" y="3530637"/>
            <a:ext cx="1572566" cy="526648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30A180-62EB-D08D-BF5C-DC4285530DF0}"/>
              </a:ext>
            </a:extLst>
          </p:cNvPr>
          <p:cNvCxnSpPr>
            <a:stCxn id="4" idx="1"/>
            <a:endCxn id="5" idx="3"/>
          </p:cNvCxnSpPr>
          <p:nvPr/>
        </p:nvCxnSpPr>
        <p:spPr>
          <a:xfrm flipH="1">
            <a:off x="6349930" y="3793961"/>
            <a:ext cx="938265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EE5D306-E0B5-1632-57EA-1CBAF728455F}"/>
              </a:ext>
            </a:extLst>
          </p:cNvPr>
          <p:cNvSpPr txBox="1"/>
          <p:nvPr/>
        </p:nvSpPr>
        <p:spPr>
          <a:xfrm>
            <a:off x="6643007" y="3443575"/>
            <a:ext cx="351692" cy="3052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0EECEB-987C-642B-36B5-530D337B60F3}"/>
              </a:ext>
            </a:extLst>
          </p:cNvPr>
          <p:cNvSpPr/>
          <p:nvPr/>
        </p:nvSpPr>
        <p:spPr>
          <a:xfrm>
            <a:off x="9479993" y="3530637"/>
            <a:ext cx="1572566" cy="526648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110501-0DA5-8DB2-54FD-516F6A570358}"/>
              </a:ext>
            </a:extLst>
          </p:cNvPr>
          <p:cNvSpPr/>
          <p:nvPr/>
        </p:nvSpPr>
        <p:spPr>
          <a:xfrm>
            <a:off x="7128678" y="2451595"/>
            <a:ext cx="1572566" cy="526648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Supplier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C9ADA3-FB73-B57D-4923-0A42B22F2C8D}"/>
              </a:ext>
            </a:extLst>
          </p:cNvPr>
          <p:cNvCxnSpPr>
            <a:stCxn id="4" idx="3"/>
            <a:endCxn id="8" idx="1"/>
          </p:cNvCxnSpPr>
          <p:nvPr/>
        </p:nvCxnSpPr>
        <p:spPr>
          <a:xfrm>
            <a:off x="8541728" y="3793961"/>
            <a:ext cx="938265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8A7FC18-A494-C12F-985D-9CFED48BEF74}"/>
              </a:ext>
            </a:extLst>
          </p:cNvPr>
          <p:cNvCxnSpPr>
            <a:stCxn id="4" idx="0"/>
            <a:endCxn id="9" idx="2"/>
          </p:cNvCxnSpPr>
          <p:nvPr/>
        </p:nvCxnSpPr>
        <p:spPr>
          <a:xfrm flipH="1" flipV="1">
            <a:off x="7914961" y="2978243"/>
            <a:ext cx="1" cy="46278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30130B9-D9A0-C9DD-B901-63C73956D14D}"/>
              </a:ext>
            </a:extLst>
          </p:cNvPr>
          <p:cNvSpPr txBox="1"/>
          <p:nvPr/>
        </p:nvSpPr>
        <p:spPr>
          <a:xfrm>
            <a:off x="8845271" y="3465347"/>
            <a:ext cx="351692" cy="3052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693227-E332-CCFE-0485-F40E563B8CAA}"/>
              </a:ext>
            </a:extLst>
          </p:cNvPr>
          <p:cNvSpPr txBox="1"/>
          <p:nvPr/>
        </p:nvSpPr>
        <p:spPr>
          <a:xfrm>
            <a:off x="7932552" y="3085186"/>
            <a:ext cx="351692" cy="3052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92996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BAF473-ECDC-BEC6-8A70-1439B6350C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Definition</a:t>
            </a:r>
          </a:p>
          <a:p>
            <a:pPr lvl="1"/>
            <a:r>
              <a:rPr lang="en-US" dirty="0"/>
              <a:t>Recursive relationships are relations between entities of the same type</a:t>
            </a:r>
          </a:p>
          <a:p>
            <a:pPr lvl="1"/>
            <a:r>
              <a:rPr lang="en-US" dirty="0"/>
              <a:t>Use roles to differentiate cardinalities</a:t>
            </a:r>
          </a:p>
          <a:p>
            <a:pPr lvl="1"/>
            <a:endParaRPr lang="en-US" dirty="0"/>
          </a:p>
          <a:p>
            <a:r>
              <a:rPr lang="en-US" dirty="0"/>
              <a:t>Examples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Beware of [at least 1] constraints</a:t>
            </a:r>
            <a:r>
              <a:rPr lang="en-US" dirty="0"/>
              <a:t> in recursive relationships</a:t>
            </a:r>
            <a:br>
              <a:rPr lang="en-US" dirty="0"/>
            </a:br>
            <a:r>
              <a:rPr lang="en-US" b="0" dirty="0"/>
              <a:t>(e.g., (</a:t>
            </a:r>
            <a:r>
              <a:rPr lang="en-US" b="0" dirty="0" err="1"/>
              <a:t>min,max</a:t>
            </a:r>
            <a:r>
              <a:rPr lang="en-US" b="0" dirty="0"/>
              <a:t>)-notation, or MC notation)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5C74F-88D5-4810-989E-988FC27731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Recursive Relationships</a:t>
            </a:r>
            <a:endParaRPr lang="en-DE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DDF49E6-009F-AFE3-0D81-3666F09408B3}"/>
              </a:ext>
            </a:extLst>
          </p:cNvPr>
          <p:cNvGrpSpPr/>
          <p:nvPr/>
        </p:nvGrpSpPr>
        <p:grpSpPr>
          <a:xfrm>
            <a:off x="3551973" y="2544184"/>
            <a:ext cx="2361889" cy="2327349"/>
            <a:chOff x="2370873" y="2848984"/>
            <a:chExt cx="2361889" cy="2327349"/>
          </a:xfrm>
        </p:grpSpPr>
        <p:sp>
          <p:nvSpPr>
            <p:cNvPr id="5" name="Diamond 4">
              <a:extLst>
                <a:ext uri="{FF2B5EF4-FFF2-40B4-BE49-F238E27FC236}">
                  <a16:creationId xmlns:a16="http://schemas.microsoft.com/office/drawing/2014/main" id="{5E2C0042-F7B6-1478-1FDB-B21BFD7DE322}"/>
                </a:ext>
              </a:extLst>
            </p:cNvPr>
            <p:cNvSpPr/>
            <p:nvPr/>
          </p:nvSpPr>
          <p:spPr>
            <a:xfrm>
              <a:off x="2843674" y="4322224"/>
              <a:ext cx="1253533" cy="854109"/>
            </a:xfrm>
            <a:prstGeom prst="diamond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comp.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C40D8F5-AEB2-BAB8-00A9-46C78053EAAC}"/>
                </a:ext>
              </a:extLst>
            </p:cNvPr>
            <p:cNvSpPr/>
            <p:nvPr/>
          </p:nvSpPr>
          <p:spPr>
            <a:xfrm>
              <a:off x="2690193" y="2848984"/>
              <a:ext cx="1572566" cy="637244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Part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2A54641-C3A2-F554-751F-481C2CF0F90F}"/>
                </a:ext>
              </a:extLst>
            </p:cNvPr>
            <p:cNvCxnSpPr/>
            <p:nvPr/>
          </p:nvCxnSpPr>
          <p:spPr>
            <a:xfrm flipV="1">
              <a:off x="3114986" y="3506475"/>
              <a:ext cx="0" cy="1051889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56DECC2-1924-34E1-B5D0-D6AADC2F4ACB}"/>
                </a:ext>
              </a:extLst>
            </p:cNvPr>
            <p:cNvSpPr txBox="1"/>
            <p:nvPr/>
          </p:nvSpPr>
          <p:spPr>
            <a:xfrm>
              <a:off x="2775012" y="3960732"/>
              <a:ext cx="351692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889F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F6F335E-DE41-41FE-304E-8531F4AF66D5}"/>
                </a:ext>
              </a:extLst>
            </p:cNvPr>
            <p:cNvCxnSpPr/>
            <p:nvPr/>
          </p:nvCxnSpPr>
          <p:spPr>
            <a:xfrm flipV="1">
              <a:off x="3825903" y="3486228"/>
              <a:ext cx="0" cy="1072136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86D0F2C-6A09-EC90-D2FB-FEDCEB50843F}"/>
                </a:ext>
              </a:extLst>
            </p:cNvPr>
            <p:cNvSpPr txBox="1"/>
            <p:nvPr/>
          </p:nvSpPr>
          <p:spPr>
            <a:xfrm>
              <a:off x="3861906" y="3962407"/>
              <a:ext cx="351692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889F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11A3ED3-F146-7608-F570-00E0E987194A}"/>
                </a:ext>
              </a:extLst>
            </p:cNvPr>
            <p:cNvSpPr txBox="1"/>
            <p:nvPr/>
          </p:nvSpPr>
          <p:spPr>
            <a:xfrm>
              <a:off x="2370873" y="3511875"/>
              <a:ext cx="944544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part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188D998-2F21-A813-2C09-F9E474E0BFF5}"/>
                </a:ext>
              </a:extLst>
            </p:cNvPr>
            <p:cNvSpPr txBox="1"/>
            <p:nvPr/>
          </p:nvSpPr>
          <p:spPr>
            <a:xfrm>
              <a:off x="3788218" y="3487680"/>
              <a:ext cx="944544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subpart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7BB8F80-2082-5FA7-62EC-106E3148AB4F}"/>
              </a:ext>
            </a:extLst>
          </p:cNvPr>
          <p:cNvGrpSpPr/>
          <p:nvPr/>
        </p:nvGrpSpPr>
        <p:grpSpPr>
          <a:xfrm>
            <a:off x="7650152" y="2263218"/>
            <a:ext cx="2691279" cy="2970263"/>
            <a:chOff x="5668952" y="2358468"/>
            <a:chExt cx="2691279" cy="2970263"/>
          </a:xfrm>
        </p:grpSpPr>
        <p:sp>
          <p:nvSpPr>
            <p:cNvPr id="14" name="Diamond 13">
              <a:extLst>
                <a:ext uri="{FF2B5EF4-FFF2-40B4-BE49-F238E27FC236}">
                  <a16:creationId xmlns:a16="http://schemas.microsoft.com/office/drawing/2014/main" id="{9C3A6182-5281-1FC4-4AD4-F73E4C7C6AB9}"/>
                </a:ext>
              </a:extLst>
            </p:cNvPr>
            <p:cNvSpPr/>
            <p:nvPr/>
          </p:nvSpPr>
          <p:spPr>
            <a:xfrm>
              <a:off x="5668952" y="4474622"/>
              <a:ext cx="1606057" cy="854109"/>
            </a:xfrm>
            <a:prstGeom prst="diamond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married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F69626F-D05A-72CB-0FEB-3A3BB76F2C2B}"/>
                </a:ext>
              </a:extLst>
            </p:cNvPr>
            <p:cNvSpPr/>
            <p:nvPr/>
          </p:nvSpPr>
          <p:spPr>
            <a:xfrm>
              <a:off x="5676244" y="3554040"/>
              <a:ext cx="1572566" cy="637244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Person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9AECF06-F3AE-7F5F-B052-7784B69C2400}"/>
                </a:ext>
              </a:extLst>
            </p:cNvPr>
            <p:cNvCxnSpPr/>
            <p:nvPr/>
          </p:nvCxnSpPr>
          <p:spPr>
            <a:xfrm flipV="1">
              <a:off x="6101037" y="4191284"/>
              <a:ext cx="0" cy="477612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3CBBEA-60D9-1D8A-5F4C-D0363D3CCBEE}"/>
                </a:ext>
              </a:extLst>
            </p:cNvPr>
            <p:cNvSpPr txBox="1"/>
            <p:nvPr/>
          </p:nvSpPr>
          <p:spPr>
            <a:xfrm>
              <a:off x="5761063" y="4203567"/>
              <a:ext cx="351692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889F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A684DFF-260E-F1ED-BCD4-BFA39732107B}"/>
                </a:ext>
              </a:extLst>
            </p:cNvPr>
            <p:cNvCxnSpPr/>
            <p:nvPr/>
          </p:nvCxnSpPr>
          <p:spPr>
            <a:xfrm flipV="1">
              <a:off x="6811954" y="4191285"/>
              <a:ext cx="0" cy="477611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1B72B8E-3118-1EE0-B2BB-4410F31AE217}"/>
                </a:ext>
              </a:extLst>
            </p:cNvPr>
            <p:cNvSpPr txBox="1"/>
            <p:nvPr/>
          </p:nvSpPr>
          <p:spPr>
            <a:xfrm>
              <a:off x="6847957" y="4205242"/>
              <a:ext cx="351692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889F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0" name="Diamond 19">
              <a:extLst>
                <a:ext uri="{FF2B5EF4-FFF2-40B4-BE49-F238E27FC236}">
                  <a16:creationId xmlns:a16="http://schemas.microsoft.com/office/drawing/2014/main" id="{F29FA417-0495-A90B-7E69-C5F65431E9C4}"/>
                </a:ext>
              </a:extLst>
            </p:cNvPr>
            <p:cNvSpPr/>
            <p:nvPr/>
          </p:nvSpPr>
          <p:spPr>
            <a:xfrm>
              <a:off x="5815907" y="2358468"/>
              <a:ext cx="1292050" cy="854109"/>
            </a:xfrm>
            <a:prstGeom prst="diamond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parent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7D54DC2-AB24-7BA7-3C0C-537486AAB2AD}"/>
                </a:ext>
              </a:extLst>
            </p:cNvPr>
            <p:cNvCxnSpPr>
              <a:stCxn id="15" idx="0"/>
              <a:endCxn id="20" idx="2"/>
            </p:cNvCxnSpPr>
            <p:nvPr/>
          </p:nvCxnSpPr>
          <p:spPr>
            <a:xfrm flipH="1" flipV="1">
              <a:off x="6461932" y="3212577"/>
              <a:ext cx="595" cy="341463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3792F61-FC9F-D26D-8E31-EF864B8E6832}"/>
                </a:ext>
              </a:extLst>
            </p:cNvPr>
            <p:cNvCxnSpPr/>
            <p:nvPr/>
          </p:nvCxnSpPr>
          <p:spPr>
            <a:xfrm flipH="1" flipV="1">
              <a:off x="6101037" y="2959516"/>
              <a:ext cx="1676" cy="595686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13D43CB-3D95-C880-603B-002761233A58}"/>
                </a:ext>
              </a:extLst>
            </p:cNvPr>
            <p:cNvCxnSpPr/>
            <p:nvPr/>
          </p:nvCxnSpPr>
          <p:spPr>
            <a:xfrm flipH="1" flipV="1">
              <a:off x="6811954" y="2959516"/>
              <a:ext cx="1676" cy="595687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1276E81-48B9-A5CD-388A-1BDA6898CB73}"/>
                </a:ext>
              </a:extLst>
            </p:cNvPr>
            <p:cNvSpPr txBox="1"/>
            <p:nvPr/>
          </p:nvSpPr>
          <p:spPr>
            <a:xfrm>
              <a:off x="7189601" y="2893929"/>
              <a:ext cx="1170630" cy="6463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n-</a:t>
              </a:r>
              <a:r>
                <a:rPr lang="en-US" dirty="0" err="1">
                  <a:latin typeface="Calibri" panose="020F0502020204030204" pitchFamily="34" charset="0"/>
                  <a:cs typeface="Calibri" panose="020F0502020204030204" pitchFamily="34" charset="0"/>
                </a:rPr>
                <a:t>ary</a:t>
              </a:r>
              <a:r>
                <a:rPr lang="en-US" dirty="0">
                  <a:latin typeface="Calibri" panose="020F0502020204030204" pitchFamily="34" charset="0"/>
                  <a:cs typeface="Calibri" panose="020F0502020204030204" pitchFamily="34" charset="0"/>
                </a:rPr>
                <a:t> possible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81EA16C-F291-4EC2-6D52-734422AC8B88}"/>
                </a:ext>
              </a:extLst>
            </p:cNvPr>
            <p:cNvSpPr txBox="1"/>
            <p:nvPr/>
          </p:nvSpPr>
          <p:spPr>
            <a:xfrm>
              <a:off x="5722544" y="3180312"/>
              <a:ext cx="351692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889F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E7F54DA-040C-091E-EDE8-7A75193D2C71}"/>
                </a:ext>
              </a:extLst>
            </p:cNvPr>
            <p:cNvSpPr txBox="1"/>
            <p:nvPr/>
          </p:nvSpPr>
          <p:spPr>
            <a:xfrm>
              <a:off x="6809438" y="3171939"/>
              <a:ext cx="351692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889F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7C03BE6-CB7D-3909-4B38-11B49C7CA15D}"/>
                </a:ext>
              </a:extLst>
            </p:cNvPr>
            <p:cNvSpPr txBox="1"/>
            <p:nvPr/>
          </p:nvSpPr>
          <p:spPr>
            <a:xfrm>
              <a:off x="6166345" y="3181988"/>
              <a:ext cx="351692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7889F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573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41E6A-48EA-0E48-EC59-635AA9FDE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err="1"/>
              <a:t>EmployeeDB</a:t>
            </a:r>
            <a:r>
              <a:rPr lang="en-US" dirty="0"/>
              <a:t> Example, cont.</a:t>
            </a:r>
            <a:endParaRPr lang="en-D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2F5CE6-22C5-EB34-8C83-3F5403F928CE}"/>
              </a:ext>
            </a:extLst>
          </p:cNvPr>
          <p:cNvSpPr txBox="1"/>
          <p:nvPr/>
        </p:nvSpPr>
        <p:spPr>
          <a:xfrm>
            <a:off x="6873387" y="353915"/>
            <a:ext cx="2991652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[Peter P. Chen: The Entity-Relationship Model - Toward a Unified View of Data.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ACM Trans. Database Syst. 1(1) 1976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194B02-247C-336A-A3B7-C14C1309E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9125" y="425928"/>
            <a:ext cx="418525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F44A6A8-CFF1-73F8-5E64-10DE7DBF1C09}"/>
              </a:ext>
            </a:extLst>
          </p:cNvPr>
          <p:cNvSpPr/>
          <p:nvPr/>
        </p:nvSpPr>
        <p:spPr>
          <a:xfrm>
            <a:off x="1665646" y="5136983"/>
            <a:ext cx="1572566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14C938-95F3-7AB6-2DAD-470C0A14C8C1}"/>
              </a:ext>
            </a:extLst>
          </p:cNvPr>
          <p:cNvSpPr/>
          <p:nvPr/>
        </p:nvSpPr>
        <p:spPr>
          <a:xfrm>
            <a:off x="1737126" y="1340838"/>
            <a:ext cx="1429605" cy="526648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Department</a:t>
            </a:r>
          </a:p>
        </p:txBody>
      </p:sp>
      <p:sp>
        <p:nvSpPr>
          <p:cNvPr id="10" name="Diamond 9">
            <a:extLst>
              <a:ext uri="{FF2B5EF4-FFF2-40B4-BE49-F238E27FC236}">
                <a16:creationId xmlns:a16="http://schemas.microsoft.com/office/drawing/2014/main" id="{1371BEA3-9DE1-B2A1-F7C0-17DA012D4971}"/>
              </a:ext>
            </a:extLst>
          </p:cNvPr>
          <p:cNvSpPr/>
          <p:nvPr/>
        </p:nvSpPr>
        <p:spPr>
          <a:xfrm>
            <a:off x="1882140" y="2219411"/>
            <a:ext cx="1139575" cy="705875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Dept-Emp</a:t>
            </a:r>
            <a:endParaRPr lang="en-US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697E45-7854-CA3B-56D4-BAC2031607F4}"/>
              </a:ext>
            </a:extLst>
          </p:cNvPr>
          <p:cNvSpPr/>
          <p:nvPr/>
        </p:nvSpPr>
        <p:spPr>
          <a:xfrm>
            <a:off x="1737126" y="3272053"/>
            <a:ext cx="1429605" cy="526648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278E66-699C-8459-7974-A2BFF111861B}"/>
              </a:ext>
            </a:extLst>
          </p:cNvPr>
          <p:cNvSpPr/>
          <p:nvPr/>
        </p:nvSpPr>
        <p:spPr>
          <a:xfrm>
            <a:off x="5464836" y="3311254"/>
            <a:ext cx="1429605" cy="526648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</a:t>
            </a:r>
          </a:p>
        </p:txBody>
      </p:sp>
      <p:sp>
        <p:nvSpPr>
          <p:cNvPr id="13" name="Diamond 12">
            <a:extLst>
              <a:ext uri="{FF2B5EF4-FFF2-40B4-BE49-F238E27FC236}">
                <a16:creationId xmlns:a16="http://schemas.microsoft.com/office/drawing/2014/main" id="{69CAB94C-C32A-0D52-9EBE-A716A2F4C400}"/>
              </a:ext>
            </a:extLst>
          </p:cNvPr>
          <p:cNvSpPr/>
          <p:nvPr/>
        </p:nvSpPr>
        <p:spPr>
          <a:xfrm>
            <a:off x="3620578" y="3745424"/>
            <a:ext cx="1353276" cy="596154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</a:t>
            </a:r>
          </a:p>
        </p:txBody>
      </p:sp>
      <p:sp>
        <p:nvSpPr>
          <p:cNvPr id="14" name="Diamond 13">
            <a:extLst>
              <a:ext uri="{FF2B5EF4-FFF2-40B4-BE49-F238E27FC236}">
                <a16:creationId xmlns:a16="http://schemas.microsoft.com/office/drawing/2014/main" id="{89F44F78-863C-B454-76EB-FDB0AE81AA3F}"/>
              </a:ext>
            </a:extLst>
          </p:cNvPr>
          <p:cNvSpPr/>
          <p:nvPr/>
        </p:nvSpPr>
        <p:spPr>
          <a:xfrm>
            <a:off x="3620578" y="2835938"/>
            <a:ext cx="1353276" cy="602174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works</a:t>
            </a:r>
            <a:b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F1877AC-1215-ACF0-12AA-EE98AC015942}"/>
              </a:ext>
            </a:extLst>
          </p:cNvPr>
          <p:cNvCxnSpPr>
            <a:stCxn id="10" idx="0"/>
            <a:endCxn id="9" idx="2"/>
          </p:cNvCxnSpPr>
          <p:nvPr/>
        </p:nvCxnSpPr>
        <p:spPr>
          <a:xfrm flipV="1">
            <a:off x="2451928" y="1867486"/>
            <a:ext cx="1" cy="3519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4202FF5-3713-7821-BC0A-3705B7771749}"/>
              </a:ext>
            </a:extLst>
          </p:cNvPr>
          <p:cNvCxnSpPr>
            <a:stCxn id="10" idx="2"/>
            <a:endCxn id="11" idx="0"/>
          </p:cNvCxnSpPr>
          <p:nvPr/>
        </p:nvCxnSpPr>
        <p:spPr>
          <a:xfrm>
            <a:off x="2451928" y="2925286"/>
            <a:ext cx="1" cy="34676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63CBC5-2046-9846-9877-5D36F7DEF642}"/>
              </a:ext>
            </a:extLst>
          </p:cNvPr>
          <p:cNvCxnSpPr>
            <a:stCxn id="14" idx="1"/>
            <a:endCxn id="11" idx="3"/>
          </p:cNvCxnSpPr>
          <p:nvPr/>
        </p:nvCxnSpPr>
        <p:spPr>
          <a:xfrm flipH="1">
            <a:off x="3166731" y="3137025"/>
            <a:ext cx="453847" cy="39835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5FD6440-A5B4-AAF5-C2C0-05174AEA6104}"/>
              </a:ext>
            </a:extLst>
          </p:cNvPr>
          <p:cNvCxnSpPr>
            <a:stCxn id="13" idx="1"/>
            <a:endCxn id="11" idx="3"/>
          </p:cNvCxnSpPr>
          <p:nvPr/>
        </p:nvCxnSpPr>
        <p:spPr>
          <a:xfrm flipH="1" flipV="1">
            <a:off x="3166731" y="3535377"/>
            <a:ext cx="453847" cy="508124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99809A-9F4F-65D4-70F3-9A40C1581AF0}"/>
              </a:ext>
            </a:extLst>
          </p:cNvPr>
          <p:cNvCxnSpPr>
            <a:stCxn id="12" idx="1"/>
            <a:endCxn id="14" idx="3"/>
          </p:cNvCxnSpPr>
          <p:nvPr/>
        </p:nvCxnSpPr>
        <p:spPr>
          <a:xfrm flipH="1" flipV="1">
            <a:off x="4973854" y="3137025"/>
            <a:ext cx="490982" cy="43755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E8CD5CB-A136-2F35-065E-786E1518FFB5}"/>
              </a:ext>
            </a:extLst>
          </p:cNvPr>
          <p:cNvCxnSpPr>
            <a:stCxn id="13" idx="3"/>
            <a:endCxn id="12" idx="1"/>
          </p:cNvCxnSpPr>
          <p:nvPr/>
        </p:nvCxnSpPr>
        <p:spPr>
          <a:xfrm flipV="1">
            <a:off x="4973854" y="3574578"/>
            <a:ext cx="490982" cy="46892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586ECE1-63A4-936E-EA75-B079DBEA3F7F}"/>
              </a:ext>
            </a:extLst>
          </p:cNvPr>
          <p:cNvSpPr txBox="1"/>
          <p:nvPr/>
        </p:nvSpPr>
        <p:spPr>
          <a:xfrm>
            <a:off x="2456416" y="1907678"/>
            <a:ext cx="319720" cy="3052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46D6DC-DE8A-B54A-38CB-6EEB12A96583}"/>
              </a:ext>
            </a:extLst>
          </p:cNvPr>
          <p:cNvSpPr txBox="1"/>
          <p:nvPr/>
        </p:nvSpPr>
        <p:spPr>
          <a:xfrm>
            <a:off x="2468785" y="2927851"/>
            <a:ext cx="319720" cy="3052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8BCFD0-3319-CA6F-6BCD-57FDBCA3AB50}"/>
              </a:ext>
            </a:extLst>
          </p:cNvPr>
          <p:cNvSpPr txBox="1"/>
          <p:nvPr/>
        </p:nvSpPr>
        <p:spPr>
          <a:xfrm>
            <a:off x="3193678" y="3796947"/>
            <a:ext cx="319720" cy="3052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9AF9AE-947E-7C7F-05F7-EEDD770C626A}"/>
              </a:ext>
            </a:extLst>
          </p:cNvPr>
          <p:cNvSpPr txBox="1"/>
          <p:nvPr/>
        </p:nvSpPr>
        <p:spPr>
          <a:xfrm>
            <a:off x="5124641" y="3798620"/>
            <a:ext cx="319720" cy="3052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1BA452-DC19-E967-FE2B-FEECA28D8D43}"/>
              </a:ext>
            </a:extLst>
          </p:cNvPr>
          <p:cNvSpPr txBox="1"/>
          <p:nvPr/>
        </p:nvSpPr>
        <p:spPr>
          <a:xfrm>
            <a:off x="3185306" y="2984707"/>
            <a:ext cx="319720" cy="3052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3A3E91-BE40-E729-7D3E-C2C4ACFD2293}"/>
              </a:ext>
            </a:extLst>
          </p:cNvPr>
          <p:cNvSpPr txBox="1"/>
          <p:nvPr/>
        </p:nvSpPr>
        <p:spPr>
          <a:xfrm>
            <a:off x="5096172" y="2986382"/>
            <a:ext cx="319720" cy="30523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A2D6504-9F7D-2B77-DB53-54DABF9128D4}"/>
              </a:ext>
            </a:extLst>
          </p:cNvPr>
          <p:cNvSpPr/>
          <p:nvPr/>
        </p:nvSpPr>
        <p:spPr>
          <a:xfrm>
            <a:off x="1726295" y="5198110"/>
            <a:ext cx="1450310" cy="51499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Dependent</a:t>
            </a:r>
          </a:p>
        </p:txBody>
      </p:sp>
      <p:sp>
        <p:nvSpPr>
          <p:cNvPr id="28" name="Diamond 27">
            <a:extLst>
              <a:ext uri="{FF2B5EF4-FFF2-40B4-BE49-F238E27FC236}">
                <a16:creationId xmlns:a16="http://schemas.microsoft.com/office/drawing/2014/main" id="{AED78EB9-137C-1F3E-53B9-510BFA93B0BB}"/>
              </a:ext>
            </a:extLst>
          </p:cNvPr>
          <p:cNvSpPr/>
          <p:nvPr/>
        </p:nvSpPr>
        <p:spPr>
          <a:xfrm>
            <a:off x="1876581" y="4145468"/>
            <a:ext cx="1139575" cy="705875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</a:t>
            </a:r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-Dep.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A87A12B-54D3-63CC-3567-149E5B63AC39}"/>
              </a:ext>
            </a:extLst>
          </p:cNvPr>
          <p:cNvCxnSpPr>
            <a:stCxn id="11" idx="2"/>
            <a:endCxn id="28" idx="0"/>
          </p:cNvCxnSpPr>
          <p:nvPr/>
        </p:nvCxnSpPr>
        <p:spPr>
          <a:xfrm flipH="1">
            <a:off x="2446369" y="3798701"/>
            <a:ext cx="5560" cy="34676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F2EA426-59CD-1475-6903-224EA54DD255}"/>
              </a:ext>
            </a:extLst>
          </p:cNvPr>
          <p:cNvCxnSpPr>
            <a:stCxn id="28" idx="2"/>
            <a:endCxn id="8" idx="0"/>
          </p:cNvCxnSpPr>
          <p:nvPr/>
        </p:nvCxnSpPr>
        <p:spPr>
          <a:xfrm>
            <a:off x="2446369" y="4851343"/>
            <a:ext cx="5560" cy="285640"/>
          </a:xfrm>
          <a:prstGeom prst="line">
            <a:avLst/>
          </a:prstGeom>
          <a:ln w="190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73F6695-DEE3-A4D8-7726-90659D13F2DF}"/>
              </a:ext>
            </a:extLst>
          </p:cNvPr>
          <p:cNvSpPr txBox="1"/>
          <p:nvPr/>
        </p:nvSpPr>
        <p:spPr>
          <a:xfrm>
            <a:off x="2450364" y="3813779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561D28F-46E2-335D-C674-A58B99BFA9D7}"/>
              </a:ext>
            </a:extLst>
          </p:cNvPr>
          <p:cNvSpPr/>
          <p:nvPr/>
        </p:nvSpPr>
        <p:spPr>
          <a:xfrm>
            <a:off x="7105456" y="1340838"/>
            <a:ext cx="1429605" cy="526648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Supplier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C4426F-44E2-22F0-0541-22817B1CA14D}"/>
              </a:ext>
            </a:extLst>
          </p:cNvPr>
          <p:cNvSpPr/>
          <p:nvPr/>
        </p:nvSpPr>
        <p:spPr>
          <a:xfrm>
            <a:off x="8769501" y="3318103"/>
            <a:ext cx="1429605" cy="526648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</a:t>
            </a:r>
          </a:p>
        </p:txBody>
      </p:sp>
      <p:sp>
        <p:nvSpPr>
          <p:cNvPr id="34" name="Diamond 33">
            <a:extLst>
              <a:ext uri="{FF2B5EF4-FFF2-40B4-BE49-F238E27FC236}">
                <a16:creationId xmlns:a16="http://schemas.microsoft.com/office/drawing/2014/main" id="{FE226C19-944F-7D9B-DE9C-DDCB472B1711}"/>
              </a:ext>
            </a:extLst>
          </p:cNvPr>
          <p:cNvSpPr/>
          <p:nvPr/>
        </p:nvSpPr>
        <p:spPr>
          <a:xfrm>
            <a:off x="7250469" y="2221976"/>
            <a:ext cx="1139575" cy="705875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SPP</a:t>
            </a:r>
          </a:p>
        </p:txBody>
      </p:sp>
      <p:sp>
        <p:nvSpPr>
          <p:cNvPr id="35" name="Diamond 34">
            <a:extLst>
              <a:ext uri="{FF2B5EF4-FFF2-40B4-BE49-F238E27FC236}">
                <a16:creationId xmlns:a16="http://schemas.microsoft.com/office/drawing/2014/main" id="{2442727B-EE60-D0EB-0C63-E36E0E4C9486}"/>
              </a:ext>
            </a:extLst>
          </p:cNvPr>
          <p:cNvSpPr/>
          <p:nvPr/>
        </p:nvSpPr>
        <p:spPr>
          <a:xfrm>
            <a:off x="7262192" y="3228490"/>
            <a:ext cx="1139575" cy="705875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</a:t>
            </a:r>
          </a:p>
        </p:txBody>
      </p:sp>
      <p:sp>
        <p:nvSpPr>
          <p:cNvPr id="36" name="Diamond 35">
            <a:extLst>
              <a:ext uri="{FF2B5EF4-FFF2-40B4-BE49-F238E27FC236}">
                <a16:creationId xmlns:a16="http://schemas.microsoft.com/office/drawing/2014/main" id="{F59CA191-933E-1DAA-F9F3-9B2AE1A28CBC}"/>
              </a:ext>
            </a:extLst>
          </p:cNvPr>
          <p:cNvSpPr/>
          <p:nvPr/>
        </p:nvSpPr>
        <p:spPr>
          <a:xfrm>
            <a:off x="8892367" y="4145468"/>
            <a:ext cx="1139575" cy="705875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comp.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7C77288-E353-95DE-61D9-FEA2A69F02D7}"/>
              </a:ext>
            </a:extLst>
          </p:cNvPr>
          <p:cNvCxnSpPr>
            <a:stCxn id="12" idx="3"/>
            <a:endCxn id="35" idx="1"/>
          </p:cNvCxnSpPr>
          <p:nvPr/>
        </p:nvCxnSpPr>
        <p:spPr>
          <a:xfrm>
            <a:off x="6894441" y="3574578"/>
            <a:ext cx="367751" cy="685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8EC34F5-F0C4-E7FF-2D6B-DD9084F6E79C}"/>
              </a:ext>
            </a:extLst>
          </p:cNvPr>
          <p:cNvCxnSpPr>
            <a:stCxn id="33" idx="1"/>
            <a:endCxn id="35" idx="3"/>
          </p:cNvCxnSpPr>
          <p:nvPr/>
        </p:nvCxnSpPr>
        <p:spPr>
          <a:xfrm flipH="1">
            <a:off x="8401767" y="3581427"/>
            <a:ext cx="367734" cy="1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1D49216-DC70-B8E3-51D8-1283B6CCF4AF}"/>
              </a:ext>
            </a:extLst>
          </p:cNvPr>
          <p:cNvCxnSpPr>
            <a:stCxn id="34" idx="3"/>
            <a:endCxn id="33" idx="0"/>
          </p:cNvCxnSpPr>
          <p:nvPr/>
        </p:nvCxnSpPr>
        <p:spPr>
          <a:xfrm>
            <a:off x="8390044" y="2574914"/>
            <a:ext cx="1094260" cy="74318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3CB4568-4FF0-17B4-47DC-DAD7D27CB409}"/>
              </a:ext>
            </a:extLst>
          </p:cNvPr>
          <p:cNvCxnSpPr>
            <a:stCxn id="12" idx="0"/>
            <a:endCxn id="34" idx="1"/>
          </p:cNvCxnSpPr>
          <p:nvPr/>
        </p:nvCxnSpPr>
        <p:spPr>
          <a:xfrm flipV="1">
            <a:off x="6179639" y="2574914"/>
            <a:ext cx="1070830" cy="73634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18CDEC6-A572-E498-D6A3-A41E97903F0B}"/>
              </a:ext>
            </a:extLst>
          </p:cNvPr>
          <p:cNvCxnSpPr>
            <a:stCxn id="34" idx="0"/>
            <a:endCxn id="32" idx="2"/>
          </p:cNvCxnSpPr>
          <p:nvPr/>
        </p:nvCxnSpPr>
        <p:spPr>
          <a:xfrm flipV="1">
            <a:off x="7820257" y="1867486"/>
            <a:ext cx="2" cy="35449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96C83F2-DEF0-A94E-8D30-5BFFA73B3641}"/>
              </a:ext>
            </a:extLst>
          </p:cNvPr>
          <p:cNvCxnSpPr/>
          <p:nvPr/>
        </p:nvCxnSpPr>
        <p:spPr>
          <a:xfrm flipV="1">
            <a:off x="9128215" y="3837902"/>
            <a:ext cx="2" cy="50367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475AA2B-A5A8-8F66-75B2-00B5562AC539}"/>
              </a:ext>
            </a:extLst>
          </p:cNvPr>
          <p:cNvCxnSpPr/>
          <p:nvPr/>
        </p:nvCxnSpPr>
        <p:spPr>
          <a:xfrm flipV="1">
            <a:off x="9788283" y="3836835"/>
            <a:ext cx="2" cy="50367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FFEAAF5-02A0-2130-05FE-ACEB621A7AD3}"/>
              </a:ext>
            </a:extLst>
          </p:cNvPr>
          <p:cNvSpPr txBox="1"/>
          <p:nvPr/>
        </p:nvSpPr>
        <p:spPr>
          <a:xfrm>
            <a:off x="6474469" y="2535883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151C319-B2A1-B283-EA9A-112ADB3A54E1}"/>
              </a:ext>
            </a:extLst>
          </p:cNvPr>
          <p:cNvSpPr txBox="1"/>
          <p:nvPr/>
        </p:nvSpPr>
        <p:spPr>
          <a:xfrm>
            <a:off x="8867657" y="2527511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4EA18EF-494B-F789-9AF7-0411CF489FA6}"/>
              </a:ext>
            </a:extLst>
          </p:cNvPr>
          <p:cNvSpPr txBox="1"/>
          <p:nvPr/>
        </p:nvSpPr>
        <p:spPr>
          <a:xfrm>
            <a:off x="7824303" y="1886092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1CB8D90-FB27-9073-556B-4CA90E7C876F}"/>
              </a:ext>
            </a:extLst>
          </p:cNvPr>
          <p:cNvSpPr txBox="1"/>
          <p:nvPr/>
        </p:nvSpPr>
        <p:spPr>
          <a:xfrm>
            <a:off x="8800662" y="3877338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DC66223-4D20-C9E5-F029-2D65825F763F}"/>
              </a:ext>
            </a:extLst>
          </p:cNvPr>
          <p:cNvSpPr txBox="1"/>
          <p:nvPr/>
        </p:nvSpPr>
        <p:spPr>
          <a:xfrm>
            <a:off x="9807172" y="3879014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ABE6359-4F51-110B-4E94-AD362AA50227}"/>
              </a:ext>
            </a:extLst>
          </p:cNvPr>
          <p:cNvSpPr txBox="1"/>
          <p:nvPr/>
        </p:nvSpPr>
        <p:spPr>
          <a:xfrm>
            <a:off x="6948415" y="3200745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4EBF1FB-D0B5-3C5B-FE39-815E9632109C}"/>
              </a:ext>
            </a:extLst>
          </p:cNvPr>
          <p:cNvSpPr txBox="1"/>
          <p:nvPr/>
        </p:nvSpPr>
        <p:spPr>
          <a:xfrm>
            <a:off x="8417145" y="3202420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876D195-65F7-4BB0-1C04-EB4C0B2F865E}"/>
              </a:ext>
            </a:extLst>
          </p:cNvPr>
          <p:cNvSpPr txBox="1"/>
          <p:nvPr/>
        </p:nvSpPr>
        <p:spPr>
          <a:xfrm>
            <a:off x="3242094" y="5127773"/>
            <a:ext cx="1501461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Weak </a:t>
            </a:r>
            <a:b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entity type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A5382B0-194E-97FA-0B48-2B93B71F70A9}"/>
              </a:ext>
            </a:extLst>
          </p:cNvPr>
          <p:cNvSpPr txBox="1"/>
          <p:nvPr/>
        </p:nvSpPr>
        <p:spPr>
          <a:xfrm>
            <a:off x="7727915" y="4707420"/>
            <a:ext cx="1760153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Recursive</a:t>
            </a:r>
            <a:b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relationship type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4CC1CC3-650D-391C-5E9F-5C34603F36E4}"/>
              </a:ext>
            </a:extLst>
          </p:cNvPr>
          <p:cNvSpPr txBox="1"/>
          <p:nvPr/>
        </p:nvSpPr>
        <p:spPr>
          <a:xfrm>
            <a:off x="5679722" y="1774972"/>
            <a:ext cx="1760153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N-</a:t>
            </a:r>
            <a:r>
              <a:rPr lang="en-US" b="1" dirty="0" err="1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ary</a:t>
            </a: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relationship type</a:t>
            </a:r>
          </a:p>
        </p:txBody>
      </p:sp>
    </p:spTree>
    <p:extLst>
      <p:ext uri="{BB962C8B-B14F-4D97-AF65-F5344CB8AC3E}">
        <p14:creationId xmlns:p14="http://schemas.microsoft.com/office/powerpoint/2010/main" val="197216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17D316-F830-EF23-3F85-09E8CEEA1FE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Specialization via Subclasses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Tree of specialized entity types </a:t>
            </a:r>
            <a:br>
              <a:rPr lang="en-US" dirty="0"/>
            </a:br>
            <a:r>
              <a:rPr lang="en-US" dirty="0"/>
              <a:t>(no multi-inheritance)</a:t>
            </a:r>
          </a:p>
          <a:p>
            <a:pPr lvl="1"/>
            <a:r>
              <a:rPr lang="en-US" dirty="0"/>
              <a:t>Graphical symbol: triangle (or hexagon, or subset)</a:t>
            </a:r>
          </a:p>
          <a:p>
            <a:pPr lvl="1"/>
            <a:r>
              <a:rPr lang="en-US" dirty="0"/>
              <a:t>Each entity of subclass is entity</a:t>
            </a:r>
            <a:br>
              <a:rPr lang="en-US" dirty="0"/>
            </a:br>
            <a:r>
              <a:rPr lang="en-US" dirty="0"/>
              <a:t>of superclass, but not vice versa</a:t>
            </a:r>
          </a:p>
          <a:p>
            <a:pPr lvl="2"/>
            <a:endParaRPr lang="en-US" sz="1200" dirty="0"/>
          </a:p>
          <a:p>
            <a:r>
              <a:rPr lang="en-US" dirty="0"/>
              <a:t>Aggregation </a:t>
            </a:r>
            <a:r>
              <a:rPr lang="en-US" b="0" dirty="0">
                <a:solidFill>
                  <a:schemeClr val="tx1"/>
                </a:solidFill>
              </a:rPr>
              <a:t>(composition, not specialization)</a:t>
            </a:r>
          </a:p>
          <a:p>
            <a:pPr lvl="1"/>
            <a:r>
              <a:rPr lang="en-US" b="1" dirty="0"/>
              <a:t>#1: </a:t>
            </a:r>
            <a:r>
              <a:rPr lang="en-US" b="1" dirty="0">
                <a:solidFill>
                  <a:srgbClr val="7889FB"/>
                </a:solidFill>
              </a:rPr>
              <a:t>Recursive relationship types</a:t>
            </a:r>
            <a:r>
              <a:rPr lang="en-US" dirty="0"/>
              <a:t>, or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#2:</a:t>
            </a:r>
            <a:r>
              <a:rPr lang="en-US" b="1" dirty="0">
                <a:solidFill>
                  <a:srgbClr val="7889FB"/>
                </a:solidFill>
              </a:rPr>
              <a:t> Explicit tree of entity</a:t>
            </a:r>
            <a:r>
              <a:rPr lang="en-US" dirty="0"/>
              <a:t> and relationship types </a:t>
            </a:r>
          </a:p>
          <a:p>
            <a:pPr lvl="1"/>
            <a:r>
              <a:rPr lang="en-US" dirty="0"/>
              <a:t>Design choice: number of types known </a:t>
            </a:r>
            <a:br>
              <a:rPr lang="en-US" dirty="0"/>
            </a:br>
            <a:r>
              <a:rPr lang="en-US" dirty="0"/>
              <a:t>and finite, and heterogeneous attributes</a:t>
            </a:r>
          </a:p>
          <a:p>
            <a:pPr lvl="1"/>
            <a:endParaRPr lang="en-US" sz="1200" dirty="0"/>
          </a:p>
          <a:p>
            <a:r>
              <a:rPr lang="en-US" dirty="0"/>
              <a:t>Beware: </a:t>
            </a:r>
            <a:r>
              <a:rPr lang="en-US" dirty="0">
                <a:solidFill>
                  <a:schemeClr val="accent1"/>
                </a:solidFill>
              </a:rPr>
              <a:t>Simplicity is key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344F32-0965-F4C9-375A-54C707FB76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Extended ER Diagrams: Specialization and Aggregation</a:t>
            </a:r>
            <a:endParaRPr lang="en-D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D3ED30-05D1-9E17-638E-D4A08B70E6C4}"/>
              </a:ext>
            </a:extLst>
          </p:cNvPr>
          <p:cNvSpPr/>
          <p:nvPr/>
        </p:nvSpPr>
        <p:spPr>
          <a:xfrm>
            <a:off x="7650077" y="1319335"/>
            <a:ext cx="1299641" cy="47877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C2BF8B87-459F-A583-819A-9D0ED993F289}"/>
              </a:ext>
            </a:extLst>
          </p:cNvPr>
          <p:cNvSpPr/>
          <p:nvPr/>
        </p:nvSpPr>
        <p:spPr>
          <a:xfrm>
            <a:off x="8003470" y="1989029"/>
            <a:ext cx="592853" cy="382255"/>
          </a:xfrm>
          <a:prstGeom prst="triangle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isa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034CB3-DC48-8283-C234-377867CF8569}"/>
              </a:ext>
            </a:extLst>
          </p:cNvPr>
          <p:cNvSpPr/>
          <p:nvPr/>
        </p:nvSpPr>
        <p:spPr>
          <a:xfrm>
            <a:off x="6394494" y="2556953"/>
            <a:ext cx="1181492" cy="47877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F34E8E-04C7-647E-3E21-6297D7F204D7}"/>
              </a:ext>
            </a:extLst>
          </p:cNvPr>
          <p:cNvSpPr/>
          <p:nvPr/>
        </p:nvSpPr>
        <p:spPr>
          <a:xfrm>
            <a:off x="7702457" y="2556953"/>
            <a:ext cx="1181492" cy="47877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Researcher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F4F23E-E4E4-8619-0968-BAE78C0E6946}"/>
              </a:ext>
            </a:extLst>
          </p:cNvPr>
          <p:cNvSpPr/>
          <p:nvPr/>
        </p:nvSpPr>
        <p:spPr>
          <a:xfrm>
            <a:off x="9004805" y="2556953"/>
            <a:ext cx="1181492" cy="47877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39FFB02-388A-1AD9-8455-7F9D9D3CC930}"/>
              </a:ext>
            </a:extLst>
          </p:cNvPr>
          <p:cNvCxnSpPr>
            <a:stCxn id="6" idx="0"/>
            <a:endCxn id="5" idx="2"/>
          </p:cNvCxnSpPr>
          <p:nvPr/>
        </p:nvCxnSpPr>
        <p:spPr>
          <a:xfrm flipV="1">
            <a:off x="6985240" y="2371284"/>
            <a:ext cx="1018230" cy="185669"/>
          </a:xfrm>
          <a:prstGeom prst="line">
            <a:avLst/>
          </a:prstGeom>
          <a:ln w="190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9FDE8D-B460-13C5-4310-9DA329D2776A}"/>
              </a:ext>
            </a:extLst>
          </p:cNvPr>
          <p:cNvCxnSpPr>
            <a:stCxn id="8" idx="0"/>
            <a:endCxn id="5" idx="4"/>
          </p:cNvCxnSpPr>
          <p:nvPr/>
        </p:nvCxnSpPr>
        <p:spPr>
          <a:xfrm flipH="1" flipV="1">
            <a:off x="8596323" y="2371284"/>
            <a:ext cx="999228" cy="185669"/>
          </a:xfrm>
          <a:prstGeom prst="line">
            <a:avLst/>
          </a:prstGeom>
          <a:ln w="190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FBA380-C0AC-BE85-0955-5FDEFAF7DB58}"/>
              </a:ext>
            </a:extLst>
          </p:cNvPr>
          <p:cNvCxnSpPr>
            <a:stCxn id="5" idx="0"/>
            <a:endCxn id="4" idx="2"/>
          </p:cNvCxnSpPr>
          <p:nvPr/>
        </p:nvCxnSpPr>
        <p:spPr>
          <a:xfrm flipV="1">
            <a:off x="8299897" y="1798106"/>
            <a:ext cx="1" cy="190923"/>
          </a:xfrm>
          <a:prstGeom prst="line">
            <a:avLst/>
          </a:prstGeom>
          <a:ln w="190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E806D4-F5E1-A10B-A274-134F18A3F6D1}"/>
              </a:ext>
            </a:extLst>
          </p:cNvPr>
          <p:cNvCxnSpPr>
            <a:stCxn id="7" idx="0"/>
            <a:endCxn id="5" idx="3"/>
          </p:cNvCxnSpPr>
          <p:nvPr/>
        </p:nvCxnSpPr>
        <p:spPr>
          <a:xfrm flipV="1">
            <a:off x="8293203" y="2371284"/>
            <a:ext cx="6694" cy="185669"/>
          </a:xfrm>
          <a:prstGeom prst="line">
            <a:avLst/>
          </a:prstGeom>
          <a:ln w="190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Diamond 12">
            <a:extLst>
              <a:ext uri="{FF2B5EF4-FFF2-40B4-BE49-F238E27FC236}">
                <a16:creationId xmlns:a16="http://schemas.microsoft.com/office/drawing/2014/main" id="{9B3D36AA-5333-A5B9-CB29-DD95948D0686}"/>
              </a:ext>
            </a:extLst>
          </p:cNvPr>
          <p:cNvSpPr/>
          <p:nvPr/>
        </p:nvSpPr>
        <p:spPr>
          <a:xfrm>
            <a:off x="8022132" y="3954396"/>
            <a:ext cx="483609" cy="241062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3AED74-71C2-53A7-68D3-A3526456A533}"/>
              </a:ext>
            </a:extLst>
          </p:cNvPr>
          <p:cNvSpPr/>
          <p:nvPr/>
        </p:nvSpPr>
        <p:spPr>
          <a:xfrm>
            <a:off x="7267911" y="3423255"/>
            <a:ext cx="730458" cy="39326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CEF812-3FCD-754F-D56C-15CB1A9E870A}"/>
              </a:ext>
            </a:extLst>
          </p:cNvPr>
          <p:cNvCxnSpPr>
            <a:stCxn id="14" idx="2"/>
            <a:endCxn id="13" idx="0"/>
          </p:cNvCxnSpPr>
          <p:nvPr/>
        </p:nvCxnSpPr>
        <p:spPr>
          <a:xfrm>
            <a:off x="7633140" y="3816516"/>
            <a:ext cx="630797" cy="13788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3F77D08-39E0-940C-7BD8-9C498BC0F814}"/>
              </a:ext>
            </a:extLst>
          </p:cNvPr>
          <p:cNvSpPr/>
          <p:nvPr/>
        </p:nvSpPr>
        <p:spPr>
          <a:xfrm>
            <a:off x="7817500" y="4351165"/>
            <a:ext cx="906842" cy="39326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Chassis</a:t>
            </a:r>
          </a:p>
        </p:txBody>
      </p:sp>
      <p:sp>
        <p:nvSpPr>
          <p:cNvPr id="17" name="Diamond 16">
            <a:extLst>
              <a:ext uri="{FF2B5EF4-FFF2-40B4-BE49-F238E27FC236}">
                <a16:creationId xmlns:a16="http://schemas.microsoft.com/office/drawing/2014/main" id="{4E4B7B6D-2A13-312A-870A-1240D75C9BB7}"/>
              </a:ext>
            </a:extLst>
          </p:cNvPr>
          <p:cNvSpPr/>
          <p:nvPr/>
        </p:nvSpPr>
        <p:spPr>
          <a:xfrm>
            <a:off x="6777813" y="3946023"/>
            <a:ext cx="483609" cy="241062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462160-746E-FC1F-2E57-8F1844ADD7D1}"/>
              </a:ext>
            </a:extLst>
          </p:cNvPr>
          <p:cNvSpPr/>
          <p:nvPr/>
        </p:nvSpPr>
        <p:spPr>
          <a:xfrm>
            <a:off x="6563129" y="4342789"/>
            <a:ext cx="906842" cy="39326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Engine</a:t>
            </a:r>
          </a:p>
        </p:txBody>
      </p:sp>
      <p:sp>
        <p:nvSpPr>
          <p:cNvPr id="19" name="Diamond 18">
            <a:extLst>
              <a:ext uri="{FF2B5EF4-FFF2-40B4-BE49-F238E27FC236}">
                <a16:creationId xmlns:a16="http://schemas.microsoft.com/office/drawing/2014/main" id="{242A1757-EBF6-FAD7-5348-EF6174E285D6}"/>
              </a:ext>
            </a:extLst>
          </p:cNvPr>
          <p:cNvSpPr/>
          <p:nvPr/>
        </p:nvSpPr>
        <p:spPr>
          <a:xfrm>
            <a:off x="8646803" y="4880517"/>
            <a:ext cx="483609" cy="241062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165530F-3CCF-43C1-28B2-403DC9F99867}"/>
              </a:ext>
            </a:extLst>
          </p:cNvPr>
          <p:cNvCxnSpPr>
            <a:stCxn id="13" idx="2"/>
            <a:endCxn id="16" idx="0"/>
          </p:cNvCxnSpPr>
          <p:nvPr/>
        </p:nvCxnSpPr>
        <p:spPr>
          <a:xfrm>
            <a:off x="8263937" y="4195458"/>
            <a:ext cx="6984" cy="15570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1939188D-F6CF-BBA1-10CB-A9BBBDF9776B}"/>
              </a:ext>
            </a:extLst>
          </p:cNvPr>
          <p:cNvSpPr/>
          <p:nvPr/>
        </p:nvSpPr>
        <p:spPr>
          <a:xfrm>
            <a:off x="8442171" y="5277286"/>
            <a:ext cx="906842" cy="39326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Wheel</a:t>
            </a:r>
          </a:p>
        </p:txBody>
      </p:sp>
      <p:sp>
        <p:nvSpPr>
          <p:cNvPr id="22" name="Diamond 21">
            <a:extLst>
              <a:ext uri="{FF2B5EF4-FFF2-40B4-BE49-F238E27FC236}">
                <a16:creationId xmlns:a16="http://schemas.microsoft.com/office/drawing/2014/main" id="{C68DD648-A93E-065C-48F4-EDD1C7DE018E}"/>
              </a:ext>
            </a:extLst>
          </p:cNvPr>
          <p:cNvSpPr/>
          <p:nvPr/>
        </p:nvSpPr>
        <p:spPr>
          <a:xfrm>
            <a:off x="7402484" y="4882192"/>
            <a:ext cx="483609" cy="241062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2744484-DDE8-8DC5-58B2-539CA5AE481E}"/>
              </a:ext>
            </a:extLst>
          </p:cNvPr>
          <p:cNvSpPr/>
          <p:nvPr/>
        </p:nvSpPr>
        <p:spPr>
          <a:xfrm>
            <a:off x="7197848" y="5278958"/>
            <a:ext cx="906842" cy="393261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Frame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F4121BD-5F77-CD89-03E1-23D1B3B47342}"/>
              </a:ext>
            </a:extLst>
          </p:cNvPr>
          <p:cNvCxnSpPr>
            <a:stCxn id="14" idx="2"/>
            <a:endCxn id="17" idx="0"/>
          </p:cNvCxnSpPr>
          <p:nvPr/>
        </p:nvCxnSpPr>
        <p:spPr>
          <a:xfrm flipH="1">
            <a:off x="7019618" y="3816516"/>
            <a:ext cx="613522" cy="12950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34C1978-40FF-DA77-8C71-A85DCAA2FDBE}"/>
              </a:ext>
            </a:extLst>
          </p:cNvPr>
          <p:cNvCxnSpPr>
            <a:stCxn id="18" idx="0"/>
            <a:endCxn id="17" idx="2"/>
          </p:cNvCxnSpPr>
          <p:nvPr/>
        </p:nvCxnSpPr>
        <p:spPr>
          <a:xfrm flipV="1">
            <a:off x="7016550" y="4187085"/>
            <a:ext cx="3068" cy="155704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74F87E6-1051-EBA2-9A0A-D9D98985A65A}"/>
              </a:ext>
            </a:extLst>
          </p:cNvPr>
          <p:cNvCxnSpPr>
            <a:stCxn id="16" idx="2"/>
            <a:endCxn id="22" idx="0"/>
          </p:cNvCxnSpPr>
          <p:nvPr/>
        </p:nvCxnSpPr>
        <p:spPr>
          <a:xfrm flipH="1">
            <a:off x="7644289" y="4744426"/>
            <a:ext cx="626632" cy="137766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77D95BF-4426-4F9B-D100-40D53DABC906}"/>
              </a:ext>
            </a:extLst>
          </p:cNvPr>
          <p:cNvCxnSpPr>
            <a:stCxn id="16" idx="2"/>
            <a:endCxn id="19" idx="0"/>
          </p:cNvCxnSpPr>
          <p:nvPr/>
        </p:nvCxnSpPr>
        <p:spPr>
          <a:xfrm>
            <a:off x="8270921" y="4744426"/>
            <a:ext cx="617687" cy="136091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FE57A59-4D71-B2D5-B025-23E50FAFA88A}"/>
              </a:ext>
            </a:extLst>
          </p:cNvPr>
          <p:cNvCxnSpPr>
            <a:stCxn id="23" idx="0"/>
            <a:endCxn id="22" idx="2"/>
          </p:cNvCxnSpPr>
          <p:nvPr/>
        </p:nvCxnSpPr>
        <p:spPr>
          <a:xfrm flipH="1" flipV="1">
            <a:off x="7644289" y="5123254"/>
            <a:ext cx="6980" cy="155704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994D67E-0DFD-E689-0788-3D6B8726F038}"/>
              </a:ext>
            </a:extLst>
          </p:cNvPr>
          <p:cNvCxnSpPr>
            <a:stCxn id="21" idx="0"/>
            <a:endCxn id="19" idx="2"/>
          </p:cNvCxnSpPr>
          <p:nvPr/>
        </p:nvCxnSpPr>
        <p:spPr>
          <a:xfrm flipH="1" flipV="1">
            <a:off x="8888608" y="5121579"/>
            <a:ext cx="6984" cy="15570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12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1B628C-5291-8C69-0781-31BCDA81DD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Atomic Attributes</a:t>
            </a:r>
          </a:p>
          <a:p>
            <a:pPr lvl="1"/>
            <a:r>
              <a:rPr lang="en-US" dirty="0"/>
              <a:t>Basic, single-valued attributes</a:t>
            </a:r>
          </a:p>
          <a:p>
            <a:pPr lvl="2"/>
            <a:endParaRPr lang="en-US" dirty="0"/>
          </a:p>
          <a:p>
            <a:r>
              <a:rPr lang="en-US" dirty="0"/>
              <a:t>Composite Attributes</a:t>
            </a:r>
          </a:p>
          <a:p>
            <a:pPr lvl="1"/>
            <a:r>
              <a:rPr lang="en-US" dirty="0"/>
              <a:t>Attributes as structured data types</a:t>
            </a:r>
          </a:p>
          <a:p>
            <a:pPr lvl="1"/>
            <a:r>
              <a:rPr lang="en-US" dirty="0"/>
              <a:t>Can be represented as a hierarchy </a:t>
            </a:r>
          </a:p>
          <a:p>
            <a:pPr lvl="2"/>
            <a:endParaRPr lang="en-US" dirty="0"/>
          </a:p>
          <a:p>
            <a:r>
              <a:rPr lang="en-US" dirty="0"/>
              <a:t>Derived Attributes</a:t>
            </a:r>
          </a:p>
          <a:p>
            <a:pPr lvl="1"/>
            <a:r>
              <a:rPr lang="en-US" dirty="0"/>
              <a:t>Attributes derived from other data</a:t>
            </a:r>
          </a:p>
          <a:p>
            <a:pPr lvl="1"/>
            <a:r>
              <a:rPr lang="en-US" dirty="0"/>
              <a:t>Examples: Number of employees in dep,</a:t>
            </a:r>
            <a:br>
              <a:rPr lang="en-US" dirty="0"/>
            </a:br>
            <a:r>
              <a:rPr lang="en-US" dirty="0"/>
              <a:t>employee age, employee yearly salary</a:t>
            </a:r>
          </a:p>
          <a:p>
            <a:pPr lvl="2"/>
            <a:endParaRPr lang="en-US" dirty="0"/>
          </a:p>
          <a:p>
            <a:r>
              <a:rPr lang="en-US" dirty="0"/>
              <a:t>Multi-valued Attributes</a:t>
            </a:r>
          </a:p>
          <a:p>
            <a:pPr lvl="1"/>
            <a:r>
              <a:rPr lang="en-US" dirty="0"/>
              <a:t>Attributes with list of homogeneous entries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00ECDF-857F-8C79-58D1-A63CF7BCD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Types of Attributes</a:t>
            </a:r>
            <a:endParaRPr lang="en-D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940FF5-2B78-6171-4E5B-9A2ED9A9B867}"/>
              </a:ext>
            </a:extLst>
          </p:cNvPr>
          <p:cNvSpPr/>
          <p:nvPr/>
        </p:nvSpPr>
        <p:spPr>
          <a:xfrm>
            <a:off x="6657870" y="1107696"/>
            <a:ext cx="1256043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872523-2F1E-66DE-3763-049A0F8630FB}"/>
              </a:ext>
            </a:extLst>
          </p:cNvPr>
          <p:cNvCxnSpPr>
            <a:stCxn id="4" idx="3"/>
            <a:endCxn id="10" idx="2"/>
          </p:cNvCxnSpPr>
          <p:nvPr/>
        </p:nvCxnSpPr>
        <p:spPr>
          <a:xfrm flipV="1">
            <a:off x="7913913" y="1349529"/>
            <a:ext cx="536454" cy="76789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2475AA2-BBA8-E27D-F742-55521C9C304E}"/>
              </a:ext>
            </a:extLst>
          </p:cNvPr>
          <p:cNvCxnSpPr>
            <a:stCxn id="4" idx="3"/>
            <a:endCxn id="8" idx="1"/>
          </p:cNvCxnSpPr>
          <p:nvPr/>
        </p:nvCxnSpPr>
        <p:spPr>
          <a:xfrm>
            <a:off x="7913913" y="1426318"/>
            <a:ext cx="547450" cy="266182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1A0DA7-4CC3-1BD0-9DD5-7D8486CD4249}"/>
              </a:ext>
            </a:extLst>
          </p:cNvPr>
          <p:cNvCxnSpPr>
            <a:stCxn id="9" idx="3"/>
            <a:endCxn id="4" idx="3"/>
          </p:cNvCxnSpPr>
          <p:nvPr/>
        </p:nvCxnSpPr>
        <p:spPr>
          <a:xfrm flipH="1">
            <a:off x="7913913" y="1025577"/>
            <a:ext cx="382824" cy="400741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2EB9CF59-F690-A7E3-DCC8-84808D0C9A15}"/>
              </a:ext>
            </a:extLst>
          </p:cNvPr>
          <p:cNvSpPr/>
          <p:nvPr/>
        </p:nvSpPr>
        <p:spPr>
          <a:xfrm>
            <a:off x="8303828" y="1639950"/>
            <a:ext cx="1075713" cy="358837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DoB</a:t>
            </a: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4AA0C36-A5A0-8385-2C0B-944A536236AE}"/>
              </a:ext>
            </a:extLst>
          </p:cNvPr>
          <p:cNvSpPr/>
          <p:nvPr/>
        </p:nvSpPr>
        <p:spPr>
          <a:xfrm>
            <a:off x="8074687" y="702858"/>
            <a:ext cx="1516255" cy="378089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 Name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5FE6F10-8F4B-C023-C7F0-490400258A7D}"/>
              </a:ext>
            </a:extLst>
          </p:cNvPr>
          <p:cNvSpPr/>
          <p:nvPr/>
        </p:nvSpPr>
        <p:spPr>
          <a:xfrm>
            <a:off x="8450367" y="1157747"/>
            <a:ext cx="1516255" cy="383563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Last Name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C63B4E4-E4FE-EC03-920E-6BBA2EB45558}"/>
              </a:ext>
            </a:extLst>
          </p:cNvPr>
          <p:cNvGrpSpPr/>
          <p:nvPr/>
        </p:nvGrpSpPr>
        <p:grpSpPr>
          <a:xfrm>
            <a:off x="6654523" y="2291563"/>
            <a:ext cx="3801873" cy="1090646"/>
            <a:chOff x="5206723" y="2415388"/>
            <a:chExt cx="3801873" cy="109064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ABACD99-27F8-8A7F-2562-3B3B9B7E2ABB}"/>
                </a:ext>
              </a:extLst>
            </p:cNvPr>
            <p:cNvSpPr/>
            <p:nvPr/>
          </p:nvSpPr>
          <p:spPr>
            <a:xfrm>
              <a:off x="5206723" y="2621960"/>
              <a:ext cx="1256043" cy="637244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Employee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60528BB-3CE4-7AD8-48F1-0E42234F193A}"/>
                </a:ext>
              </a:extLst>
            </p:cNvPr>
            <p:cNvSpPr/>
            <p:nvPr/>
          </p:nvSpPr>
          <p:spPr>
            <a:xfrm>
              <a:off x="6753374" y="2690250"/>
              <a:ext cx="873325" cy="502418"/>
            </a:xfrm>
            <a:prstGeom prst="ellipse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Name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035F405-EA45-46C1-FB3C-B8703FBA5B40}"/>
                </a:ext>
              </a:extLst>
            </p:cNvPr>
            <p:cNvCxnSpPr>
              <a:stCxn id="12" idx="3"/>
              <a:endCxn id="13" idx="2"/>
            </p:cNvCxnSpPr>
            <p:nvPr/>
          </p:nvCxnSpPr>
          <p:spPr>
            <a:xfrm>
              <a:off x="6462766" y="2940582"/>
              <a:ext cx="290608" cy="877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B69BAEE-3DC1-B778-8331-6182DDFEF737}"/>
                </a:ext>
              </a:extLst>
            </p:cNvPr>
            <p:cNvSpPr/>
            <p:nvPr/>
          </p:nvSpPr>
          <p:spPr>
            <a:xfrm>
              <a:off x="7949036" y="2415388"/>
              <a:ext cx="1059560" cy="502418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First Name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C5BF27C-EF1C-E25A-FCC5-5F60B04B7569}"/>
                </a:ext>
              </a:extLst>
            </p:cNvPr>
            <p:cNvSpPr/>
            <p:nvPr/>
          </p:nvSpPr>
          <p:spPr>
            <a:xfrm>
              <a:off x="7923665" y="3003616"/>
              <a:ext cx="1059560" cy="502418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Last Name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D8A9F73-F405-38B7-A1F1-8BD4B85982A9}"/>
                </a:ext>
              </a:extLst>
            </p:cNvPr>
            <p:cNvCxnSpPr>
              <a:stCxn id="13" idx="6"/>
              <a:endCxn id="15" idx="2"/>
            </p:cNvCxnSpPr>
            <p:nvPr/>
          </p:nvCxnSpPr>
          <p:spPr>
            <a:xfrm flipV="1">
              <a:off x="7626699" y="2666597"/>
              <a:ext cx="322337" cy="274862"/>
            </a:xfrm>
            <a:prstGeom prst="line">
              <a:avLst/>
            </a:prstGeom>
            <a:ln w="19050">
              <a:solidFill>
                <a:schemeClr val="accent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37005BA-4B32-14CD-43A2-C0CA113B75BC}"/>
                </a:ext>
              </a:extLst>
            </p:cNvPr>
            <p:cNvCxnSpPr>
              <a:stCxn id="13" idx="6"/>
              <a:endCxn id="16" idx="2"/>
            </p:cNvCxnSpPr>
            <p:nvPr/>
          </p:nvCxnSpPr>
          <p:spPr>
            <a:xfrm>
              <a:off x="7626699" y="2941459"/>
              <a:ext cx="296966" cy="313366"/>
            </a:xfrm>
            <a:prstGeom prst="line">
              <a:avLst/>
            </a:prstGeom>
            <a:ln w="19050">
              <a:solidFill>
                <a:schemeClr val="accent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AC30205-40D4-3367-3043-4D0B02F051FC}"/>
              </a:ext>
            </a:extLst>
          </p:cNvPr>
          <p:cNvGrpSpPr/>
          <p:nvPr/>
        </p:nvGrpSpPr>
        <p:grpSpPr>
          <a:xfrm>
            <a:off x="6657869" y="3707604"/>
            <a:ext cx="3341327" cy="873834"/>
            <a:chOff x="5667269" y="3898104"/>
            <a:chExt cx="3341327" cy="87383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AF5A52F-1811-9783-2FC9-195298AC9AFC}"/>
                </a:ext>
              </a:extLst>
            </p:cNvPr>
            <p:cNvSpPr/>
            <p:nvPr/>
          </p:nvSpPr>
          <p:spPr>
            <a:xfrm>
              <a:off x="5667269" y="4038513"/>
              <a:ext cx="1256043" cy="637244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Employee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B9FB7CE-159A-1D93-F7CC-9AE7BA4F96E3}"/>
                </a:ext>
              </a:extLst>
            </p:cNvPr>
            <p:cNvSpPr/>
            <p:nvPr/>
          </p:nvSpPr>
          <p:spPr>
            <a:xfrm>
              <a:off x="7237325" y="3898104"/>
              <a:ext cx="1075713" cy="358837"/>
            </a:xfrm>
            <a:prstGeom prst="ellipse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DoB</a:t>
              </a:r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390ED13-B71E-5C69-7F44-EE3C2D41902A}"/>
                </a:ext>
              </a:extLst>
            </p:cNvPr>
            <p:cNvSpPr/>
            <p:nvPr/>
          </p:nvSpPr>
          <p:spPr>
            <a:xfrm>
              <a:off x="7949036" y="4400975"/>
              <a:ext cx="1059560" cy="37096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Age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E8CBE45-1599-4E29-90FC-22DC68329987}"/>
                </a:ext>
              </a:extLst>
            </p:cNvPr>
            <p:cNvCxnSpPr>
              <a:stCxn id="20" idx="3"/>
              <a:endCxn id="21" idx="2"/>
            </p:cNvCxnSpPr>
            <p:nvPr/>
          </p:nvCxnSpPr>
          <p:spPr>
            <a:xfrm flipV="1">
              <a:off x="6923312" y="4077523"/>
              <a:ext cx="314013" cy="279612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4C77F81-B967-A6AA-2B3C-F3C135E4363A}"/>
                </a:ext>
              </a:extLst>
            </p:cNvPr>
            <p:cNvCxnSpPr>
              <a:stCxn id="20" idx="3"/>
              <a:endCxn id="22" idx="2"/>
            </p:cNvCxnSpPr>
            <p:nvPr/>
          </p:nvCxnSpPr>
          <p:spPr>
            <a:xfrm>
              <a:off x="6923312" y="4357135"/>
              <a:ext cx="1025724" cy="229322"/>
            </a:xfrm>
            <a:prstGeom prst="line">
              <a:avLst/>
            </a:prstGeom>
            <a:ln w="19050">
              <a:solidFill>
                <a:schemeClr val="accent1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2FDAB10-B0D1-55B1-A8D1-7B71BEE5E453}"/>
              </a:ext>
            </a:extLst>
          </p:cNvPr>
          <p:cNvGrpSpPr/>
          <p:nvPr/>
        </p:nvGrpSpPr>
        <p:grpSpPr>
          <a:xfrm>
            <a:off x="6661534" y="5063860"/>
            <a:ext cx="3110215" cy="637244"/>
            <a:chOff x="5890009" y="5406760"/>
            <a:chExt cx="3110215" cy="63724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01FD4FF-6E20-B582-E611-54B4FCE09673}"/>
                </a:ext>
              </a:extLst>
            </p:cNvPr>
            <p:cNvSpPr/>
            <p:nvPr/>
          </p:nvSpPr>
          <p:spPr>
            <a:xfrm>
              <a:off x="5890009" y="5406760"/>
              <a:ext cx="1256043" cy="637244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Employee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1DBF5FC-28C4-16CB-5A86-B334179FED2A}"/>
                </a:ext>
              </a:extLst>
            </p:cNvPr>
            <p:cNvCxnSpPr>
              <a:stCxn id="26" idx="3"/>
              <a:endCxn id="28" idx="2"/>
            </p:cNvCxnSpPr>
            <p:nvPr/>
          </p:nvCxnSpPr>
          <p:spPr>
            <a:xfrm flipV="1">
              <a:off x="7146052" y="5722969"/>
              <a:ext cx="319875" cy="2413"/>
            </a:xfrm>
            <a:prstGeom prst="line">
              <a:avLst/>
            </a:prstGeom>
            <a:ln w="19050">
              <a:solidFill>
                <a:schemeClr val="accent1"/>
              </a:solidFill>
              <a:prstDash val="solid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6CF8A68-258F-C389-14DE-5B1C8A0680B5}"/>
                </a:ext>
              </a:extLst>
            </p:cNvPr>
            <p:cNvSpPr/>
            <p:nvPr/>
          </p:nvSpPr>
          <p:spPr>
            <a:xfrm>
              <a:off x="7465927" y="5471760"/>
              <a:ext cx="1534297" cy="502418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AC87D65-F2AF-0484-E947-517E3EBFCDE6}"/>
                </a:ext>
              </a:extLst>
            </p:cNvPr>
            <p:cNvSpPr/>
            <p:nvPr/>
          </p:nvSpPr>
          <p:spPr>
            <a:xfrm>
              <a:off x="7578135" y="5546301"/>
              <a:ext cx="1309675" cy="36926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Phone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387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A7BAE9-24B9-2A78-5F06-EEBE449C496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0" i="1" dirty="0">
                <a:latin typeface="Calibri" panose="020F0502020204030204" pitchFamily="34" charset="0"/>
                <a:cs typeface="Calibri" panose="020F0502020204030204" pitchFamily="34" charset="0"/>
              </a:rPr>
              <a:t>“What does the Chinese character construction principles have </a:t>
            </a:r>
            <a:br>
              <a:rPr lang="en-US" sz="1800" b="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b="0" i="1" dirty="0">
                <a:latin typeface="Calibri" panose="020F0502020204030204" pitchFamily="34" charset="0"/>
                <a:cs typeface="Calibri" panose="020F0502020204030204" pitchFamily="34" charset="0"/>
              </a:rPr>
              <a:t>to do with ER modeling? The answer is: both Chinese characters </a:t>
            </a:r>
            <a:br>
              <a:rPr lang="en-US" sz="1800" b="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b="0" i="1" dirty="0">
                <a:latin typeface="Calibri" panose="020F0502020204030204" pitchFamily="34" charset="0"/>
                <a:cs typeface="Calibri" panose="020F0502020204030204" pitchFamily="34" charset="0"/>
              </a:rPr>
              <a:t>and the ER model are trying to model the world – trying to use </a:t>
            </a:r>
            <a:br>
              <a:rPr lang="en-US" sz="1800" b="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b="0" i="1" dirty="0">
                <a:latin typeface="Calibri" panose="020F0502020204030204" pitchFamily="34" charset="0"/>
                <a:cs typeface="Calibri" panose="020F0502020204030204" pitchFamily="34" charset="0"/>
              </a:rPr>
              <a:t>graphics to represent the entities in the real world. [</a:t>
            </a:r>
            <a:r>
              <a:rPr lang="en-AT" sz="1800" b="0" i="1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US" sz="1800" b="0" i="1" dirty="0">
                <a:latin typeface="Calibri" panose="020F0502020204030204" pitchFamily="34" charset="0"/>
                <a:cs typeface="Calibri" panose="020F0502020204030204" pitchFamily="34" charset="0"/>
              </a:rPr>
              <a:t>]”</a:t>
            </a:r>
          </a:p>
          <a:p>
            <a:pPr lvl="1"/>
            <a:endParaRPr lang="en-US" dirty="0"/>
          </a:p>
          <a:p>
            <a:r>
              <a:rPr lang="en-US" dirty="0"/>
              <a:t>Chinese characters </a:t>
            </a:r>
            <a:br>
              <a:rPr lang="en-US" dirty="0"/>
            </a:br>
            <a:r>
              <a:rPr lang="en-US" dirty="0"/>
              <a:t>representing real-world entities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Composition of two </a:t>
            </a:r>
            <a:br>
              <a:rPr lang="en-US" dirty="0"/>
            </a:br>
            <a:r>
              <a:rPr lang="en-US" dirty="0"/>
              <a:t>Chinese characters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BD189-C895-6594-A69A-89CEC1A3F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Excursus: Influence of Chinese Characters?</a:t>
            </a:r>
            <a:endParaRPr lang="en-D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8DA84A-9373-D5A7-8E37-9AB222D98709}"/>
              </a:ext>
            </a:extLst>
          </p:cNvPr>
          <p:cNvSpPr txBox="1"/>
          <p:nvPr/>
        </p:nvSpPr>
        <p:spPr>
          <a:xfrm>
            <a:off x="8277523" y="1091135"/>
            <a:ext cx="2198890" cy="116955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[Peter Pin-Shan Chen: Entity-Relationship Modeling: Historical Events, Future Trends, and Lessons Learned. 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Software Pioneers 2002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D8D4389-3898-C7A2-764E-EADD19E86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1212" y="442272"/>
            <a:ext cx="497540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B10690-143D-BA15-1B5F-755D70D44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8323" y="2612819"/>
            <a:ext cx="3611541" cy="21795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EE2067-E43A-DB95-F5C2-BDB788BBC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3773" y="5083653"/>
            <a:ext cx="4377439" cy="44823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A2103E4-C023-5BAB-49CB-767D0B4649EE}"/>
              </a:ext>
            </a:extLst>
          </p:cNvPr>
          <p:cNvSpPr/>
          <p:nvPr/>
        </p:nvSpPr>
        <p:spPr>
          <a:xfrm>
            <a:off x="5553725" y="5044399"/>
            <a:ext cx="2528543" cy="457344"/>
          </a:xfrm>
          <a:prstGeom prst="rect">
            <a:avLst/>
          </a:prstGeom>
          <a:noFill/>
          <a:ln w="254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50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7F4000-BF4E-6C17-5B66-F8F6D57693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Meta-Level:</a:t>
            </a:r>
          </a:p>
          <a:p>
            <a:pPr lvl="1"/>
            <a:r>
              <a:rPr lang="en-US" dirty="0"/>
              <a:t>Which notations to use (Chen, Modified Chen, (</a:t>
            </a:r>
            <a:r>
              <a:rPr lang="en-US" dirty="0" err="1"/>
              <a:t>min,max</a:t>
            </a:r>
            <a:r>
              <a:rPr lang="en-US" dirty="0"/>
              <a:t>)-notation)?</a:t>
            </a:r>
          </a:p>
          <a:p>
            <a:pPr lvl="2"/>
            <a:endParaRPr lang="en-US" sz="700" dirty="0"/>
          </a:p>
          <a:p>
            <a:r>
              <a:rPr lang="en-US" dirty="0"/>
              <a:t>Entities</a:t>
            </a:r>
          </a:p>
          <a:p>
            <a:pPr lvl="1"/>
            <a:r>
              <a:rPr lang="en-US" dirty="0"/>
              <a:t>What are the entity types (entity vs relationship vs attribute)?</a:t>
            </a:r>
          </a:p>
          <a:p>
            <a:pPr lvl="1"/>
            <a:r>
              <a:rPr lang="en-US" dirty="0"/>
              <a:t>What are the attributes of each entity type?</a:t>
            </a:r>
          </a:p>
          <a:p>
            <a:pPr lvl="1"/>
            <a:r>
              <a:rPr lang="en-US" dirty="0"/>
              <a:t>What are key attributes (one or many)?</a:t>
            </a:r>
          </a:p>
          <a:p>
            <a:pPr lvl="1"/>
            <a:r>
              <a:rPr lang="en-US" dirty="0"/>
              <a:t>What are weak entities (with partial keys)?</a:t>
            </a:r>
          </a:p>
          <a:p>
            <a:pPr lvl="2"/>
            <a:endParaRPr lang="en-US" sz="700" dirty="0"/>
          </a:p>
          <a:p>
            <a:r>
              <a:rPr lang="en-US" dirty="0"/>
              <a:t>Relationships</a:t>
            </a:r>
          </a:p>
          <a:p>
            <a:pPr lvl="1"/>
            <a:r>
              <a:rPr lang="en-US" dirty="0"/>
              <a:t>What are the relationship types between entities (binary, n-ary)?</a:t>
            </a:r>
          </a:p>
          <a:p>
            <a:pPr lvl="1"/>
            <a:r>
              <a:rPr lang="en-US" dirty="0"/>
              <a:t>What are the attributes of each relationship type?</a:t>
            </a:r>
          </a:p>
          <a:p>
            <a:pPr lvl="1"/>
            <a:r>
              <a:rPr lang="en-US" dirty="0"/>
              <a:t>What are the cardinalities?</a:t>
            </a:r>
          </a:p>
          <a:p>
            <a:pPr lvl="2"/>
            <a:endParaRPr lang="en-US" sz="700" dirty="0"/>
          </a:p>
          <a:p>
            <a:r>
              <a:rPr lang="en-US" dirty="0"/>
              <a:t>Attributes</a:t>
            </a:r>
          </a:p>
          <a:p>
            <a:pPr lvl="1"/>
            <a:r>
              <a:rPr lang="en-US" dirty="0"/>
              <a:t>What are composite, multi-valued, or derived attributes?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96E10-36BD-9BD8-DA27-085456949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Design Decisions</a:t>
            </a:r>
            <a:endParaRPr lang="en-DE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04BBA9-E266-79D2-E34B-BB934E9DB178}"/>
              </a:ext>
            </a:extLst>
          </p:cNvPr>
          <p:cNvSpPr txBox="1"/>
          <p:nvPr/>
        </p:nvSpPr>
        <p:spPr>
          <a:xfrm>
            <a:off x="4988693" y="390105"/>
            <a:ext cx="2961507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Avoid redundancy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Avoid unnecessary complexity</a:t>
            </a:r>
          </a:p>
        </p:txBody>
      </p:sp>
    </p:spTree>
    <p:extLst>
      <p:ext uri="{BB962C8B-B14F-4D97-AF65-F5344CB8AC3E}">
        <p14:creationId xmlns:p14="http://schemas.microsoft.com/office/powerpoint/2010/main" val="162424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A3F4CED-20BE-0D11-B150-71CB4897723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#1 Overuse of </a:t>
            </a:r>
            <a:r>
              <a:rPr lang="en-US" dirty="0">
                <a:solidFill>
                  <a:schemeClr val="accent1"/>
                </a:solidFill>
              </a:rPr>
              <a:t>weak entity types</a:t>
            </a:r>
          </a:p>
          <a:p>
            <a:pPr lvl="2"/>
            <a:endParaRPr lang="en-US" sz="700" dirty="0"/>
          </a:p>
          <a:p>
            <a:r>
              <a:rPr lang="en-US" dirty="0"/>
              <a:t>#2 Redundant attributes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Redundant supplier name </a:t>
            </a:r>
            <a:r>
              <a:rPr lang="en-US" dirty="0"/>
              <a:t>in Part and Supplier</a:t>
            </a:r>
          </a:p>
          <a:p>
            <a:pPr lvl="1"/>
            <a:endParaRPr lang="en-US" dirty="0"/>
          </a:p>
          <a:p>
            <a:r>
              <a:rPr lang="en-US" dirty="0"/>
              <a:t>#3 Repeated information 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Missing person entity type </a:t>
            </a:r>
            <a:br>
              <a:rPr lang="en-US" dirty="0"/>
            </a:br>
            <a:r>
              <a:rPr lang="en-AT" dirty="0"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redundancy per purchase</a:t>
            </a:r>
          </a:p>
          <a:p>
            <a:pPr lvl="2"/>
            <a:endParaRPr lang="en-US" dirty="0">
              <a:sym typeface="Wingdings" panose="05000000000000000000" pitchFamily="2" charset="2"/>
            </a:endParaRPr>
          </a:p>
          <a:p>
            <a:pPr lvl="2"/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#4 Unnecessary Complexity</a:t>
            </a:r>
          </a:p>
          <a:p>
            <a:pPr lvl="1"/>
            <a:r>
              <a:rPr lang="en-US" b="1" dirty="0">
                <a:solidFill>
                  <a:schemeClr val="accent1"/>
                </a:solidFill>
                <a:sym typeface="Wingdings" panose="05000000000000000000" pitchFamily="2" charset="2"/>
              </a:rPr>
              <a:t>Unnecessary entity type Date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Avoid single-attribute entity types 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unless in many relationships</a:t>
            </a:r>
            <a:endParaRPr lang="en-US" dirty="0"/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7E56C2-1F56-F259-2CDC-6E5A6DA47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Design Decisions </a:t>
            </a:r>
            <a:r>
              <a:rPr lang="en-AT" dirty="0"/>
              <a:t>–</a:t>
            </a:r>
            <a:r>
              <a:rPr lang="en-US" dirty="0"/>
              <a:t> Examples of </a:t>
            </a:r>
            <a:r>
              <a:rPr lang="en-US" dirty="0">
                <a:solidFill>
                  <a:schemeClr val="accent1"/>
                </a:solidFill>
              </a:rPr>
              <a:t>Poor</a:t>
            </a:r>
            <a:r>
              <a:rPr lang="en-US" dirty="0"/>
              <a:t> Choices</a:t>
            </a:r>
            <a:endParaRPr lang="en-DE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4EED3CC-A791-FD44-8131-EF193407B6F3}"/>
              </a:ext>
            </a:extLst>
          </p:cNvPr>
          <p:cNvGrpSpPr/>
          <p:nvPr/>
        </p:nvGrpSpPr>
        <p:grpSpPr>
          <a:xfrm>
            <a:off x="6145057" y="1043263"/>
            <a:ext cx="4789713" cy="1347946"/>
            <a:chOff x="4192432" y="1395688"/>
            <a:chExt cx="4789713" cy="1347946"/>
          </a:xfrm>
        </p:grpSpPr>
        <p:sp>
          <p:nvSpPr>
            <p:cNvPr id="5" name="Diamond 4">
              <a:extLst>
                <a:ext uri="{FF2B5EF4-FFF2-40B4-BE49-F238E27FC236}">
                  <a16:creationId xmlns:a16="http://schemas.microsoft.com/office/drawing/2014/main" id="{3ED67AFC-94FA-ED2D-4276-7B4C5517F237}"/>
                </a:ext>
              </a:extLst>
            </p:cNvPr>
            <p:cNvSpPr/>
            <p:nvPr/>
          </p:nvSpPr>
          <p:spPr>
            <a:xfrm>
              <a:off x="5573612" y="2232514"/>
              <a:ext cx="746803" cy="490588"/>
            </a:xfrm>
            <a:prstGeom prst="diamond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PS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F50D033-C7FB-3E87-015A-DFA1B3CF5579}"/>
                </a:ext>
              </a:extLst>
            </p:cNvPr>
            <p:cNvSpPr/>
            <p:nvPr/>
          </p:nvSpPr>
          <p:spPr>
            <a:xfrm>
              <a:off x="7884660" y="1946796"/>
              <a:ext cx="1075713" cy="346584"/>
            </a:xfrm>
            <a:prstGeom prst="ellipse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Name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932A9AE-46F0-8DC6-58E8-89EEDFBFD7DD}"/>
                </a:ext>
              </a:extLst>
            </p:cNvPr>
            <p:cNvSpPr/>
            <p:nvPr/>
          </p:nvSpPr>
          <p:spPr>
            <a:xfrm>
              <a:off x="4192432" y="2216986"/>
              <a:ext cx="1008032" cy="526648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Part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2C600A4-3284-5D89-AE0D-4B8BA4D95DAD}"/>
                </a:ext>
              </a:extLst>
            </p:cNvPr>
            <p:cNvCxnSpPr>
              <a:stCxn id="7" idx="3"/>
              <a:endCxn id="5" idx="1"/>
            </p:cNvCxnSpPr>
            <p:nvPr/>
          </p:nvCxnSpPr>
          <p:spPr>
            <a:xfrm flipV="1">
              <a:off x="5200464" y="2477808"/>
              <a:ext cx="373148" cy="2502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1903CC7-4E5B-70FA-AF0F-3AF1FD5545BE}"/>
                </a:ext>
              </a:extLst>
            </p:cNvPr>
            <p:cNvSpPr/>
            <p:nvPr/>
          </p:nvSpPr>
          <p:spPr>
            <a:xfrm>
              <a:off x="6693563" y="2214525"/>
              <a:ext cx="1008032" cy="526648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Supplier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989F945-3333-0A47-EBD5-218BEB48ED64}"/>
                </a:ext>
              </a:extLst>
            </p:cNvPr>
            <p:cNvCxnSpPr>
              <a:stCxn id="9" idx="1"/>
              <a:endCxn id="5" idx="3"/>
            </p:cNvCxnSpPr>
            <p:nvPr/>
          </p:nvCxnSpPr>
          <p:spPr>
            <a:xfrm flipH="1" flipV="1">
              <a:off x="6320415" y="2477808"/>
              <a:ext cx="373148" cy="41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28DAA41-8CA2-CCAB-4E22-B3AD2C7CD8DC}"/>
                </a:ext>
              </a:extLst>
            </p:cNvPr>
            <p:cNvSpPr/>
            <p:nvPr/>
          </p:nvSpPr>
          <p:spPr>
            <a:xfrm>
              <a:off x="7906432" y="2394203"/>
              <a:ext cx="1075713" cy="328899"/>
            </a:xfrm>
            <a:prstGeom prst="ellipse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Address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BCF6574-754D-4362-0C5E-AB0D278024D2}"/>
                </a:ext>
              </a:extLst>
            </p:cNvPr>
            <p:cNvCxnSpPr>
              <a:stCxn id="6" idx="3"/>
              <a:endCxn id="9" idx="3"/>
            </p:cNvCxnSpPr>
            <p:nvPr/>
          </p:nvCxnSpPr>
          <p:spPr>
            <a:xfrm flipH="1">
              <a:off x="7701595" y="2242624"/>
              <a:ext cx="340600" cy="235225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7DF87CC-F16F-059C-5406-9837BB2CC065}"/>
                </a:ext>
              </a:extLst>
            </p:cNvPr>
            <p:cNvCxnSpPr>
              <a:stCxn id="11" idx="2"/>
              <a:endCxn id="9" idx="3"/>
            </p:cNvCxnSpPr>
            <p:nvPr/>
          </p:nvCxnSpPr>
          <p:spPr>
            <a:xfrm flipH="1" flipV="1">
              <a:off x="7701595" y="2477849"/>
              <a:ext cx="204837" cy="80804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08D3020-9A51-4BC5-5AC3-F7A6894B297D}"/>
                </a:ext>
              </a:extLst>
            </p:cNvPr>
            <p:cNvSpPr/>
            <p:nvPr/>
          </p:nvSpPr>
          <p:spPr>
            <a:xfrm>
              <a:off x="4861774" y="1395688"/>
              <a:ext cx="1075713" cy="326618"/>
            </a:xfrm>
            <a:prstGeom prst="ellipse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Name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80CB2B1-44BA-0796-D70D-64AE1B89FA3E}"/>
                </a:ext>
              </a:extLst>
            </p:cNvPr>
            <p:cNvSpPr/>
            <p:nvPr/>
          </p:nvSpPr>
          <p:spPr>
            <a:xfrm>
              <a:off x="5054366" y="1782938"/>
              <a:ext cx="1195706" cy="327716"/>
            </a:xfrm>
            <a:prstGeom prst="ellipse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Supplier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C56651A-0132-6D42-C69F-5C8CE248533C}"/>
                </a:ext>
              </a:extLst>
            </p:cNvPr>
            <p:cNvCxnSpPr>
              <a:stCxn id="14" idx="3"/>
              <a:endCxn id="7" idx="0"/>
            </p:cNvCxnSpPr>
            <p:nvPr/>
          </p:nvCxnSpPr>
          <p:spPr>
            <a:xfrm flipH="1">
              <a:off x="4696448" y="1674474"/>
              <a:ext cx="322861" cy="542512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7D534F1-BD2C-A16D-A465-A36B71658D75}"/>
                </a:ext>
              </a:extLst>
            </p:cNvPr>
            <p:cNvCxnSpPr>
              <a:stCxn id="15" idx="2"/>
              <a:endCxn id="7" idx="0"/>
            </p:cNvCxnSpPr>
            <p:nvPr/>
          </p:nvCxnSpPr>
          <p:spPr>
            <a:xfrm flipH="1">
              <a:off x="4696448" y="1946796"/>
              <a:ext cx="357918" cy="270190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B3554EF-AF86-93AC-060C-7F8E6793E93D}"/>
              </a:ext>
            </a:extLst>
          </p:cNvPr>
          <p:cNvGrpSpPr/>
          <p:nvPr/>
        </p:nvGrpSpPr>
        <p:grpSpPr>
          <a:xfrm>
            <a:off x="5922771" y="2634879"/>
            <a:ext cx="4029387" cy="1470716"/>
            <a:chOff x="4421276" y="3089211"/>
            <a:chExt cx="4029387" cy="1470716"/>
          </a:xfrm>
        </p:grpSpPr>
        <p:sp>
          <p:nvSpPr>
            <p:cNvPr id="19" name="Diamond 18">
              <a:extLst>
                <a:ext uri="{FF2B5EF4-FFF2-40B4-BE49-F238E27FC236}">
                  <a16:creationId xmlns:a16="http://schemas.microsoft.com/office/drawing/2014/main" id="{9E5F7E02-128D-4697-5F79-AE56BFC89E1A}"/>
                </a:ext>
              </a:extLst>
            </p:cNvPr>
            <p:cNvSpPr/>
            <p:nvPr/>
          </p:nvSpPr>
          <p:spPr>
            <a:xfrm>
              <a:off x="6037509" y="3610811"/>
              <a:ext cx="746803" cy="490588"/>
            </a:xfrm>
            <a:prstGeom prst="diamond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buy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0B36CD6-165B-7FEE-7DB0-836279E57F5E}"/>
                </a:ext>
              </a:extLst>
            </p:cNvPr>
            <p:cNvSpPr/>
            <p:nvPr/>
          </p:nvSpPr>
          <p:spPr>
            <a:xfrm>
              <a:off x="4656329" y="3595283"/>
              <a:ext cx="1008032" cy="526648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Product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C8038DD-5A0F-8A28-7317-77DC8F5BFDF9}"/>
                </a:ext>
              </a:extLst>
            </p:cNvPr>
            <p:cNvCxnSpPr>
              <a:stCxn id="20" idx="3"/>
              <a:endCxn id="19" idx="1"/>
            </p:cNvCxnSpPr>
            <p:nvPr/>
          </p:nvCxnSpPr>
          <p:spPr>
            <a:xfrm flipV="1">
              <a:off x="5664361" y="3856105"/>
              <a:ext cx="373148" cy="2502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F1969B2-01D5-C416-B818-1078D2451919}"/>
                </a:ext>
              </a:extLst>
            </p:cNvPr>
            <p:cNvSpPr/>
            <p:nvPr/>
          </p:nvSpPr>
          <p:spPr>
            <a:xfrm>
              <a:off x="7157460" y="3592822"/>
              <a:ext cx="1008032" cy="526648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Store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2CE457F-0E23-3B68-63B4-F08896AC2BD4}"/>
                </a:ext>
              </a:extLst>
            </p:cNvPr>
            <p:cNvCxnSpPr>
              <a:stCxn id="22" idx="1"/>
              <a:endCxn id="19" idx="3"/>
            </p:cNvCxnSpPr>
            <p:nvPr/>
          </p:nvCxnSpPr>
          <p:spPr>
            <a:xfrm flipH="1" flipV="1">
              <a:off x="6784312" y="3856105"/>
              <a:ext cx="373148" cy="41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425B58C-1812-68D7-ED1A-24E9D21DE8F7}"/>
                </a:ext>
              </a:extLst>
            </p:cNvPr>
            <p:cNvSpPr/>
            <p:nvPr/>
          </p:nvSpPr>
          <p:spPr>
            <a:xfrm>
              <a:off x="5868288" y="3089211"/>
              <a:ext cx="1075713" cy="328899"/>
            </a:xfrm>
            <a:prstGeom prst="ellipse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Date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235369F-25E0-7986-D26B-FB1054869376}"/>
                </a:ext>
              </a:extLst>
            </p:cNvPr>
            <p:cNvSpPr/>
            <p:nvPr/>
          </p:nvSpPr>
          <p:spPr>
            <a:xfrm>
              <a:off x="4421276" y="4191835"/>
              <a:ext cx="1871260" cy="368092"/>
            </a:xfrm>
            <a:prstGeom prst="ellipse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Person Name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2AFB13E-DCAD-B003-E827-6FD0BAE12DAB}"/>
                </a:ext>
              </a:extLst>
            </p:cNvPr>
            <p:cNvSpPr/>
            <p:nvPr/>
          </p:nvSpPr>
          <p:spPr>
            <a:xfrm>
              <a:off x="6394148" y="4203559"/>
              <a:ext cx="2056515" cy="335836"/>
            </a:xfrm>
            <a:prstGeom prst="ellipse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 err="1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PersonAddress</a:t>
              </a:r>
              <a:endPara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4A5D58B-3843-AF91-FD34-52AC46C25924}"/>
                </a:ext>
              </a:extLst>
            </p:cNvPr>
            <p:cNvCxnSpPr>
              <a:stCxn id="19" idx="0"/>
              <a:endCxn id="24" idx="4"/>
            </p:cNvCxnSpPr>
            <p:nvPr/>
          </p:nvCxnSpPr>
          <p:spPr>
            <a:xfrm flipH="1" flipV="1">
              <a:off x="6406145" y="3418110"/>
              <a:ext cx="4766" cy="192701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FD63405-3403-424C-946F-DC881CDC0676}"/>
                </a:ext>
              </a:extLst>
            </p:cNvPr>
            <p:cNvCxnSpPr>
              <a:stCxn id="19" idx="2"/>
              <a:endCxn id="25" idx="7"/>
            </p:cNvCxnSpPr>
            <p:nvPr/>
          </p:nvCxnSpPr>
          <p:spPr>
            <a:xfrm flipH="1">
              <a:off x="6018496" y="4101399"/>
              <a:ext cx="392415" cy="144342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CE2C94B-E559-53DC-2502-39991EDA9F76}"/>
                </a:ext>
              </a:extLst>
            </p:cNvPr>
            <p:cNvCxnSpPr>
              <a:stCxn id="19" idx="2"/>
              <a:endCxn id="26" idx="1"/>
            </p:cNvCxnSpPr>
            <p:nvPr/>
          </p:nvCxnSpPr>
          <p:spPr>
            <a:xfrm>
              <a:off x="6410911" y="4101399"/>
              <a:ext cx="284407" cy="151342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2995F48-75E0-0FD4-943B-BD1CBA298090}"/>
              </a:ext>
            </a:extLst>
          </p:cNvPr>
          <p:cNvGrpSpPr/>
          <p:nvPr/>
        </p:nvGrpSpPr>
        <p:grpSpPr>
          <a:xfrm>
            <a:off x="6195088" y="4492556"/>
            <a:ext cx="4918670" cy="1152330"/>
            <a:chOff x="3994813" y="4930706"/>
            <a:chExt cx="4918670" cy="1152330"/>
          </a:xfrm>
        </p:grpSpPr>
        <p:sp>
          <p:nvSpPr>
            <p:cNvPr id="31" name="Diamond 30">
              <a:extLst>
                <a:ext uri="{FF2B5EF4-FFF2-40B4-BE49-F238E27FC236}">
                  <a16:creationId xmlns:a16="http://schemas.microsoft.com/office/drawing/2014/main" id="{8252E063-B1E9-23B2-5C0A-74EF0EF52F25}"/>
                </a:ext>
              </a:extLst>
            </p:cNvPr>
            <p:cNvSpPr/>
            <p:nvPr/>
          </p:nvSpPr>
          <p:spPr>
            <a:xfrm>
              <a:off x="5375993" y="5260417"/>
              <a:ext cx="746803" cy="490588"/>
            </a:xfrm>
            <a:prstGeom prst="diamond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buy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711628-3686-55F6-4737-FEDDEEBB82AA}"/>
                </a:ext>
              </a:extLst>
            </p:cNvPr>
            <p:cNvSpPr/>
            <p:nvPr/>
          </p:nvSpPr>
          <p:spPr>
            <a:xfrm>
              <a:off x="3994813" y="5556388"/>
              <a:ext cx="1008032" cy="526648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Person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0298BAE-E43E-FCE1-6D33-C87ED4FF68E3}"/>
                </a:ext>
              </a:extLst>
            </p:cNvPr>
            <p:cNvCxnSpPr>
              <a:stCxn id="36" idx="3"/>
            </p:cNvCxnSpPr>
            <p:nvPr/>
          </p:nvCxnSpPr>
          <p:spPr>
            <a:xfrm>
              <a:off x="5009566" y="5194030"/>
              <a:ext cx="559849" cy="178241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678AC21-FFFB-171B-E944-BC5597058847}"/>
                </a:ext>
              </a:extLst>
            </p:cNvPr>
            <p:cNvSpPr/>
            <p:nvPr/>
          </p:nvSpPr>
          <p:spPr>
            <a:xfrm>
              <a:off x="6495944" y="5553927"/>
              <a:ext cx="1008032" cy="526648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Date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09E3038-0A17-6860-956C-8AA8618430E0}"/>
                </a:ext>
              </a:extLst>
            </p:cNvPr>
            <p:cNvCxnSpPr>
              <a:stCxn id="37" idx="1"/>
            </p:cNvCxnSpPr>
            <p:nvPr/>
          </p:nvCxnSpPr>
          <p:spPr>
            <a:xfrm flipH="1">
              <a:off x="5936095" y="5208786"/>
              <a:ext cx="559849" cy="163485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51A398F-6EE4-CFFF-9C5C-29B7ED7BA05F}"/>
                </a:ext>
              </a:extLst>
            </p:cNvPr>
            <p:cNvSpPr/>
            <p:nvPr/>
          </p:nvSpPr>
          <p:spPr>
            <a:xfrm>
              <a:off x="4001534" y="4930706"/>
              <a:ext cx="1008032" cy="526648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Product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8BEBA40-4669-F55D-F6E3-BDFCB080BEB7}"/>
                </a:ext>
              </a:extLst>
            </p:cNvPr>
            <p:cNvSpPr/>
            <p:nvPr/>
          </p:nvSpPr>
          <p:spPr>
            <a:xfrm>
              <a:off x="6495944" y="4945462"/>
              <a:ext cx="1008032" cy="526648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Store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841D79B-03C1-4B8F-B112-B3260CAA1264}"/>
                </a:ext>
              </a:extLst>
            </p:cNvPr>
            <p:cNvCxnSpPr>
              <a:stCxn id="32" idx="3"/>
            </p:cNvCxnSpPr>
            <p:nvPr/>
          </p:nvCxnSpPr>
          <p:spPr>
            <a:xfrm flipV="1">
              <a:off x="5002845" y="5611275"/>
              <a:ext cx="512151" cy="208437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B873990-1027-52B9-E543-B3690C482156}"/>
                </a:ext>
              </a:extLst>
            </p:cNvPr>
            <p:cNvCxnSpPr>
              <a:stCxn id="34" idx="1"/>
            </p:cNvCxnSpPr>
            <p:nvPr/>
          </p:nvCxnSpPr>
          <p:spPr>
            <a:xfrm flipH="1" flipV="1">
              <a:off x="5984476" y="5611275"/>
              <a:ext cx="511468" cy="205976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34A2F23-0780-54AA-2C19-1C11E6552FA1}"/>
                </a:ext>
              </a:extLst>
            </p:cNvPr>
            <p:cNvSpPr/>
            <p:nvPr/>
          </p:nvSpPr>
          <p:spPr>
            <a:xfrm>
              <a:off x="7837770" y="5651548"/>
              <a:ext cx="1075713" cy="328899"/>
            </a:xfrm>
            <a:prstGeom prst="ellipse">
              <a:avLst/>
            </a:prstGeom>
            <a:noFill/>
            <a:ln w="19050">
              <a:solidFill>
                <a:srgbClr val="7889FB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Date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9A5AB55-1F0A-9788-0715-058247ED1D1A}"/>
                </a:ext>
              </a:extLst>
            </p:cNvPr>
            <p:cNvCxnSpPr>
              <a:stCxn id="34" idx="3"/>
              <a:endCxn id="40" idx="2"/>
            </p:cNvCxnSpPr>
            <p:nvPr/>
          </p:nvCxnSpPr>
          <p:spPr>
            <a:xfrm flipV="1">
              <a:off x="7503976" y="5815998"/>
              <a:ext cx="333794" cy="1253"/>
            </a:xfrm>
            <a:prstGeom prst="line">
              <a:avLst/>
            </a:prstGeom>
            <a:ln w="19050">
              <a:solidFill>
                <a:srgbClr val="7889FB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109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402919-DBB7-B2AF-B73A-E7362864317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Discourse of Real Mini World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Students</a:t>
            </a:r>
            <a:r>
              <a:rPr lang="en-US" dirty="0"/>
              <a:t> (with SID, name, and semester) attend </a:t>
            </a:r>
            <a:r>
              <a:rPr lang="en-US" b="1" dirty="0">
                <a:solidFill>
                  <a:srgbClr val="7889FB"/>
                </a:solidFill>
              </a:rPr>
              <a:t>courses</a:t>
            </a:r>
            <a:r>
              <a:rPr lang="en-US" dirty="0"/>
              <a:t> (CID, title, ECTS),</a:t>
            </a:r>
            <a:br>
              <a:rPr lang="en-US" dirty="0"/>
            </a:br>
            <a:r>
              <a:rPr lang="en-US" dirty="0"/>
              <a:t>and take graded exams per course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Professors</a:t>
            </a:r>
            <a:r>
              <a:rPr lang="en-US" dirty="0"/>
              <a:t> teach courses and have positions, </a:t>
            </a:r>
            <a:r>
              <a:rPr lang="en-US" b="1" dirty="0">
                <a:solidFill>
                  <a:srgbClr val="7889FB"/>
                </a:solidFill>
              </a:rPr>
              <a:t>assistants</a:t>
            </a:r>
            <a:r>
              <a:rPr lang="en-US" dirty="0"/>
              <a:t> work for professors</a:t>
            </a:r>
          </a:p>
          <a:p>
            <a:pPr lvl="1"/>
            <a:r>
              <a:rPr lang="en-US" dirty="0"/>
              <a:t>A course may have another course as prerequisites</a:t>
            </a:r>
          </a:p>
          <a:p>
            <a:pPr lvl="1"/>
            <a:r>
              <a:rPr lang="en-US" dirty="0"/>
              <a:t>Both professors and assistants are university </a:t>
            </a:r>
            <a:r>
              <a:rPr lang="en-US" b="1" dirty="0">
                <a:solidFill>
                  <a:srgbClr val="7889FB"/>
                </a:solidFill>
              </a:rPr>
              <a:t>employees</a:t>
            </a:r>
            <a:r>
              <a:rPr lang="en-US" dirty="0"/>
              <a:t> (EID, name, </a:t>
            </a:r>
            <a:br>
              <a:rPr lang="en-US" dirty="0"/>
            </a:br>
            <a:r>
              <a:rPr lang="en-US" dirty="0"/>
              <a:t>and room number); professors also have a position</a:t>
            </a:r>
          </a:p>
          <a:p>
            <a:pPr lvl="1"/>
            <a:endParaRPr lang="en-US" dirty="0"/>
          </a:p>
          <a:p>
            <a:r>
              <a:rPr lang="en-US" dirty="0"/>
              <a:t>Task: </a:t>
            </a:r>
            <a:r>
              <a:rPr lang="en-US" dirty="0">
                <a:solidFill>
                  <a:schemeClr val="accent1"/>
                </a:solidFill>
              </a:rPr>
              <a:t>Create an ER diagram </a:t>
            </a:r>
            <a:r>
              <a:rPr lang="en-US" dirty="0"/>
              <a:t>in Chen notation</a:t>
            </a:r>
          </a:p>
          <a:p>
            <a:pPr lvl="1"/>
            <a:r>
              <a:rPr lang="en-US" dirty="0"/>
              <a:t>Include entity types, relationship types, attributes, and generalizations</a:t>
            </a:r>
          </a:p>
          <a:p>
            <a:pPr lvl="1"/>
            <a:r>
              <a:rPr lang="en-US" dirty="0"/>
              <a:t>Mark primary keys, roles for recursive relationships, and derived attributes</a:t>
            </a:r>
          </a:p>
          <a:p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47890-412A-B555-4170-40AD5EE01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UniversityDB</a:t>
            </a:r>
            <a:r>
              <a:rPr lang="en-US" dirty="0"/>
              <a:t> Example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422530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E4D37-5580-B69D-E69E-8250006BE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 err="1"/>
              <a:t>UniversityDB</a:t>
            </a:r>
            <a:r>
              <a:rPr lang="en-US" dirty="0"/>
              <a:t> Example, cont.</a:t>
            </a:r>
            <a:endParaRPr lang="en-D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F48982-9996-2761-0945-563A4CF11F5B}"/>
              </a:ext>
            </a:extLst>
          </p:cNvPr>
          <p:cNvSpPr/>
          <p:nvPr/>
        </p:nvSpPr>
        <p:spPr>
          <a:xfrm>
            <a:off x="2962507" y="1400432"/>
            <a:ext cx="1572566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</a:t>
            </a: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D80AEC94-94FC-A4A7-D159-688BE12E3A89}"/>
              </a:ext>
            </a:extLst>
          </p:cNvPr>
          <p:cNvSpPr/>
          <p:nvPr/>
        </p:nvSpPr>
        <p:spPr>
          <a:xfrm>
            <a:off x="5270430" y="1406535"/>
            <a:ext cx="1253533" cy="618472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attend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122424-3AC4-C915-2851-53E9B9B4C106}"/>
              </a:ext>
            </a:extLst>
          </p:cNvPr>
          <p:cNvSpPr/>
          <p:nvPr/>
        </p:nvSpPr>
        <p:spPr>
          <a:xfrm>
            <a:off x="7274614" y="3612748"/>
            <a:ext cx="1572566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Professor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DB89B2A-9963-1B98-35F1-88BCAD315118}"/>
              </a:ext>
            </a:extLst>
          </p:cNvPr>
          <p:cNvCxnSpPr>
            <a:stCxn id="5" idx="1"/>
            <a:endCxn id="4" idx="3"/>
          </p:cNvCxnSpPr>
          <p:nvPr/>
        </p:nvCxnSpPr>
        <p:spPr>
          <a:xfrm flipH="1">
            <a:off x="4535073" y="1715771"/>
            <a:ext cx="735357" cy="328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6F237E7-806D-3EF9-E413-F8E9756E9DEB}"/>
              </a:ext>
            </a:extLst>
          </p:cNvPr>
          <p:cNvCxnSpPr>
            <a:stCxn id="4" idx="1"/>
            <a:endCxn id="13" idx="5"/>
          </p:cNvCxnSpPr>
          <p:nvPr/>
        </p:nvCxnSpPr>
        <p:spPr>
          <a:xfrm flipH="1" flipV="1">
            <a:off x="2358346" y="1486920"/>
            <a:ext cx="604161" cy="232134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AA18DBF-6D1E-1013-4144-97876FE2CA42}"/>
              </a:ext>
            </a:extLst>
          </p:cNvPr>
          <p:cNvCxnSpPr>
            <a:stCxn id="30" idx="1"/>
            <a:endCxn id="37" idx="6"/>
          </p:cNvCxnSpPr>
          <p:nvPr/>
        </p:nvCxnSpPr>
        <p:spPr>
          <a:xfrm flipH="1" flipV="1">
            <a:off x="4960979" y="2878595"/>
            <a:ext cx="304694" cy="11984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2EEB1DD-FF68-FDDB-2A3A-1D382288F682}"/>
              </a:ext>
            </a:extLst>
          </p:cNvPr>
          <p:cNvSpPr/>
          <p:nvPr/>
        </p:nvSpPr>
        <p:spPr>
          <a:xfrm>
            <a:off x="2964184" y="3612748"/>
            <a:ext cx="1572566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Assistant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3A420F-1F48-B35C-EC4B-462B5EE48036}"/>
              </a:ext>
            </a:extLst>
          </p:cNvPr>
          <p:cNvSpPr/>
          <p:nvPr/>
        </p:nvSpPr>
        <p:spPr>
          <a:xfrm>
            <a:off x="7274614" y="1400432"/>
            <a:ext cx="1572566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8CE811-DE42-FBD0-CB9D-91B99878DDE4}"/>
              </a:ext>
            </a:extLst>
          </p:cNvPr>
          <p:cNvSpPr/>
          <p:nvPr/>
        </p:nvSpPr>
        <p:spPr>
          <a:xfrm>
            <a:off x="5106157" y="4970950"/>
            <a:ext cx="1572566" cy="637244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A4DBA73-D6A0-3033-D7B4-463D9D1CD678}"/>
              </a:ext>
            </a:extLst>
          </p:cNvPr>
          <p:cNvSpPr/>
          <p:nvPr/>
        </p:nvSpPr>
        <p:spPr>
          <a:xfrm>
            <a:off x="1440168" y="1151287"/>
            <a:ext cx="1075713" cy="393219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SID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F1B26FA-DC2C-448F-296B-540FC8B64E5C}"/>
              </a:ext>
            </a:extLst>
          </p:cNvPr>
          <p:cNvSpPr/>
          <p:nvPr/>
        </p:nvSpPr>
        <p:spPr>
          <a:xfrm>
            <a:off x="1421746" y="1755863"/>
            <a:ext cx="1075713" cy="393219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A2B13F1-653B-E8F2-87C2-2D6C8EA60C53}"/>
              </a:ext>
            </a:extLst>
          </p:cNvPr>
          <p:cNvSpPr/>
          <p:nvPr/>
        </p:nvSpPr>
        <p:spPr>
          <a:xfrm>
            <a:off x="1413372" y="2842759"/>
            <a:ext cx="1351181" cy="393219"/>
          </a:xfrm>
          <a:prstGeom prst="ellipse">
            <a:avLst/>
          </a:prstGeom>
          <a:noFill/>
          <a:ln w="19050">
            <a:solidFill>
              <a:srgbClr val="7889F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Semester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0CFB9AC-998D-2247-3855-57904ED27C4F}"/>
              </a:ext>
            </a:extLst>
          </p:cNvPr>
          <p:cNvCxnSpPr>
            <a:stCxn id="4" idx="1"/>
            <a:endCxn id="14" idx="7"/>
          </p:cNvCxnSpPr>
          <p:nvPr/>
        </p:nvCxnSpPr>
        <p:spPr>
          <a:xfrm flipH="1">
            <a:off x="2339924" y="1719054"/>
            <a:ext cx="622583" cy="94395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0685F04-9089-4BF1-4397-FF55099903E7}"/>
              </a:ext>
            </a:extLst>
          </p:cNvPr>
          <p:cNvCxnSpPr>
            <a:stCxn id="4" idx="1"/>
            <a:endCxn id="15" idx="7"/>
          </p:cNvCxnSpPr>
          <p:nvPr/>
        </p:nvCxnSpPr>
        <p:spPr>
          <a:xfrm flipH="1">
            <a:off x="2566677" y="1719054"/>
            <a:ext cx="395830" cy="1181291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9BDCE49-127D-A1FF-C006-144F9E2A6240}"/>
              </a:ext>
            </a:extLst>
          </p:cNvPr>
          <p:cNvCxnSpPr>
            <a:stCxn id="5" idx="3"/>
            <a:endCxn id="11" idx="1"/>
          </p:cNvCxnSpPr>
          <p:nvPr/>
        </p:nvCxnSpPr>
        <p:spPr>
          <a:xfrm>
            <a:off x="6523963" y="1715771"/>
            <a:ext cx="750651" cy="328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Diamond 18">
            <a:extLst>
              <a:ext uri="{FF2B5EF4-FFF2-40B4-BE49-F238E27FC236}">
                <a16:creationId xmlns:a16="http://schemas.microsoft.com/office/drawing/2014/main" id="{51912B30-7DF8-A163-2870-AEF3BD8257CC}"/>
              </a:ext>
            </a:extLst>
          </p:cNvPr>
          <p:cNvSpPr/>
          <p:nvPr/>
        </p:nvSpPr>
        <p:spPr>
          <a:xfrm>
            <a:off x="7371453" y="274722"/>
            <a:ext cx="1378886" cy="618472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7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prereq</a:t>
            </a:r>
            <a:r>
              <a:rPr lang="en-US" sz="17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B17CDAF-0A51-E68B-F5C1-538ECBFF574F}"/>
              </a:ext>
            </a:extLst>
          </p:cNvPr>
          <p:cNvSpPr/>
          <p:nvPr/>
        </p:nvSpPr>
        <p:spPr>
          <a:xfrm>
            <a:off x="9100686" y="1113681"/>
            <a:ext cx="1075713" cy="393219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CID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EE16E44-3012-72CD-490D-7381A155A4A0}"/>
              </a:ext>
            </a:extLst>
          </p:cNvPr>
          <p:cNvSpPr/>
          <p:nvPr/>
        </p:nvSpPr>
        <p:spPr>
          <a:xfrm>
            <a:off x="9235018" y="1715994"/>
            <a:ext cx="1075713" cy="393219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Title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EBB852C-156F-A496-79F6-1629162987B6}"/>
              </a:ext>
            </a:extLst>
          </p:cNvPr>
          <p:cNvSpPr/>
          <p:nvPr/>
        </p:nvSpPr>
        <p:spPr>
          <a:xfrm>
            <a:off x="9075919" y="2250235"/>
            <a:ext cx="1075713" cy="393219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ECTS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C1750E-E67F-C7BA-B0FC-B05065BC7E2E}"/>
              </a:ext>
            </a:extLst>
          </p:cNvPr>
          <p:cNvCxnSpPr>
            <a:stCxn id="20" idx="3"/>
            <a:endCxn id="11" idx="3"/>
          </p:cNvCxnSpPr>
          <p:nvPr/>
        </p:nvCxnSpPr>
        <p:spPr>
          <a:xfrm flipH="1">
            <a:off x="8847180" y="1449314"/>
            <a:ext cx="411041" cy="269740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20C79BB-FFBF-14B0-D027-65CBB29700FF}"/>
              </a:ext>
            </a:extLst>
          </p:cNvPr>
          <p:cNvCxnSpPr>
            <a:stCxn id="21" idx="1"/>
            <a:endCxn id="11" idx="3"/>
          </p:cNvCxnSpPr>
          <p:nvPr/>
        </p:nvCxnSpPr>
        <p:spPr>
          <a:xfrm flipH="1" flipV="1">
            <a:off x="8847180" y="1719054"/>
            <a:ext cx="545373" cy="54526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0805813-8794-1E78-5C0E-BC64A02B01BE}"/>
              </a:ext>
            </a:extLst>
          </p:cNvPr>
          <p:cNvCxnSpPr>
            <a:stCxn id="22" idx="1"/>
            <a:endCxn id="11" idx="3"/>
          </p:cNvCxnSpPr>
          <p:nvPr/>
        </p:nvCxnSpPr>
        <p:spPr>
          <a:xfrm flipH="1" flipV="1">
            <a:off x="8847180" y="1719054"/>
            <a:ext cx="386274" cy="588767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B0D5C92-BD52-5A8D-A616-B0F592F85399}"/>
              </a:ext>
            </a:extLst>
          </p:cNvPr>
          <p:cNvCxnSpPr/>
          <p:nvPr/>
        </p:nvCxnSpPr>
        <p:spPr>
          <a:xfrm flipH="1">
            <a:off x="7557617" y="655969"/>
            <a:ext cx="1" cy="74446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195D632-7CEB-B557-AF3F-A9BBD673FB44}"/>
              </a:ext>
            </a:extLst>
          </p:cNvPr>
          <p:cNvCxnSpPr/>
          <p:nvPr/>
        </p:nvCxnSpPr>
        <p:spPr>
          <a:xfrm flipH="1">
            <a:off x="8561127" y="661506"/>
            <a:ext cx="1" cy="74446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01C5C55-0468-D5DA-0557-0A42FBF02AA2}"/>
              </a:ext>
            </a:extLst>
          </p:cNvPr>
          <p:cNvSpPr txBox="1"/>
          <p:nvPr/>
        </p:nvSpPr>
        <p:spPr>
          <a:xfrm>
            <a:off x="6999499" y="893194"/>
            <a:ext cx="55808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req.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085BFCA-DEA4-A114-FF5C-F7593BAEEBE8}"/>
              </a:ext>
            </a:extLst>
          </p:cNvPr>
          <p:cNvSpPr txBox="1"/>
          <p:nvPr/>
        </p:nvSpPr>
        <p:spPr>
          <a:xfrm>
            <a:off x="8568713" y="754193"/>
            <a:ext cx="558088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req.</a:t>
            </a:r>
          </a:p>
        </p:txBody>
      </p:sp>
      <p:sp>
        <p:nvSpPr>
          <p:cNvPr id="30" name="Diamond 29">
            <a:extLst>
              <a:ext uri="{FF2B5EF4-FFF2-40B4-BE49-F238E27FC236}">
                <a16:creationId xmlns:a16="http://schemas.microsoft.com/office/drawing/2014/main" id="{80E85E41-4409-6C7B-F5DE-2E263FEBC12E}"/>
              </a:ext>
            </a:extLst>
          </p:cNvPr>
          <p:cNvSpPr/>
          <p:nvPr/>
        </p:nvSpPr>
        <p:spPr>
          <a:xfrm>
            <a:off x="5265673" y="2581343"/>
            <a:ext cx="1253533" cy="618472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</a:t>
            </a:r>
          </a:p>
        </p:txBody>
      </p:sp>
      <p:sp>
        <p:nvSpPr>
          <p:cNvPr id="31" name="Diamond 30">
            <a:extLst>
              <a:ext uri="{FF2B5EF4-FFF2-40B4-BE49-F238E27FC236}">
                <a16:creationId xmlns:a16="http://schemas.microsoft.com/office/drawing/2014/main" id="{CBA75109-A3C7-6384-72EF-261FF27B3005}"/>
              </a:ext>
            </a:extLst>
          </p:cNvPr>
          <p:cNvSpPr/>
          <p:nvPr/>
        </p:nvSpPr>
        <p:spPr>
          <a:xfrm>
            <a:off x="7434129" y="2581343"/>
            <a:ext cx="1253533" cy="618472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A9DEC0C-CE3E-64D2-B6B2-3D18385B6DA8}"/>
              </a:ext>
            </a:extLst>
          </p:cNvPr>
          <p:cNvCxnSpPr>
            <a:stCxn id="11" idx="2"/>
            <a:endCxn id="31" idx="0"/>
          </p:cNvCxnSpPr>
          <p:nvPr/>
        </p:nvCxnSpPr>
        <p:spPr>
          <a:xfrm flipH="1">
            <a:off x="8060896" y="2037676"/>
            <a:ext cx="1" cy="54366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76E94EA-52F5-3065-0987-D0D525F50111}"/>
              </a:ext>
            </a:extLst>
          </p:cNvPr>
          <p:cNvCxnSpPr>
            <a:stCxn id="31" idx="2"/>
            <a:endCxn id="6" idx="0"/>
          </p:cNvCxnSpPr>
          <p:nvPr/>
        </p:nvCxnSpPr>
        <p:spPr>
          <a:xfrm>
            <a:off x="8060896" y="3199815"/>
            <a:ext cx="1" cy="41293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ED761F6-CF01-6909-529A-1FF1B8EE17A5}"/>
              </a:ext>
            </a:extLst>
          </p:cNvPr>
          <p:cNvCxnSpPr>
            <a:stCxn id="30" idx="1"/>
            <a:endCxn id="4" idx="3"/>
          </p:cNvCxnSpPr>
          <p:nvPr/>
        </p:nvCxnSpPr>
        <p:spPr>
          <a:xfrm flipH="1" flipV="1">
            <a:off x="4535073" y="1719054"/>
            <a:ext cx="730600" cy="11715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1FF2F9A-C5B6-719D-F836-9546FBE5B2F3}"/>
              </a:ext>
            </a:extLst>
          </p:cNvPr>
          <p:cNvCxnSpPr>
            <a:stCxn id="30" idx="3"/>
            <a:endCxn id="11" idx="1"/>
          </p:cNvCxnSpPr>
          <p:nvPr/>
        </p:nvCxnSpPr>
        <p:spPr>
          <a:xfrm flipV="1">
            <a:off x="6519206" y="1719054"/>
            <a:ext cx="755408" cy="11715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239FD7C-F11D-746F-E39C-1CA22472942C}"/>
              </a:ext>
            </a:extLst>
          </p:cNvPr>
          <p:cNvCxnSpPr>
            <a:stCxn id="30" idx="2"/>
            <a:endCxn id="6" idx="0"/>
          </p:cNvCxnSpPr>
          <p:nvPr/>
        </p:nvCxnSpPr>
        <p:spPr>
          <a:xfrm>
            <a:off x="5892440" y="3199815"/>
            <a:ext cx="2168457" cy="412933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34DE9CB5-8971-113A-2679-9DCC9398288E}"/>
              </a:ext>
            </a:extLst>
          </p:cNvPr>
          <p:cNvSpPr/>
          <p:nvPr/>
        </p:nvSpPr>
        <p:spPr>
          <a:xfrm>
            <a:off x="3885266" y="2681985"/>
            <a:ext cx="1075713" cy="393219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Grade</a:t>
            </a: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373D77F1-9414-7A68-A866-95EA5765291C}"/>
              </a:ext>
            </a:extLst>
          </p:cNvPr>
          <p:cNvSpPr/>
          <p:nvPr/>
        </p:nvSpPr>
        <p:spPr>
          <a:xfrm rot="10800000">
            <a:off x="5647459" y="4505669"/>
            <a:ext cx="489961" cy="261086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9E6A837-206A-F855-F4AD-87B2593A24F4}"/>
              </a:ext>
            </a:extLst>
          </p:cNvPr>
          <p:cNvCxnSpPr>
            <a:stCxn id="6" idx="1"/>
            <a:endCxn id="38" idx="2"/>
          </p:cNvCxnSpPr>
          <p:nvPr/>
        </p:nvCxnSpPr>
        <p:spPr>
          <a:xfrm flipH="1">
            <a:off x="6137420" y="3931370"/>
            <a:ext cx="1137194" cy="574299"/>
          </a:xfrm>
          <a:prstGeom prst="line">
            <a:avLst/>
          </a:prstGeom>
          <a:ln w="190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C645C39-9915-154F-CA8B-827B50EC8B49}"/>
              </a:ext>
            </a:extLst>
          </p:cNvPr>
          <p:cNvCxnSpPr>
            <a:stCxn id="10" idx="3"/>
            <a:endCxn id="38" idx="4"/>
          </p:cNvCxnSpPr>
          <p:nvPr/>
        </p:nvCxnSpPr>
        <p:spPr>
          <a:xfrm>
            <a:off x="4536750" y="3931370"/>
            <a:ext cx="1110709" cy="574299"/>
          </a:xfrm>
          <a:prstGeom prst="line">
            <a:avLst/>
          </a:prstGeom>
          <a:ln w="190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5F99B56-41CD-1DBA-36B7-60FF388AED0F}"/>
              </a:ext>
            </a:extLst>
          </p:cNvPr>
          <p:cNvCxnSpPr>
            <a:stCxn id="38" idx="0"/>
            <a:endCxn id="12" idx="0"/>
          </p:cNvCxnSpPr>
          <p:nvPr/>
        </p:nvCxnSpPr>
        <p:spPr>
          <a:xfrm>
            <a:off x="5892439" y="4766755"/>
            <a:ext cx="1" cy="204195"/>
          </a:xfrm>
          <a:prstGeom prst="line">
            <a:avLst/>
          </a:prstGeom>
          <a:ln w="19050">
            <a:solidFill>
              <a:schemeClr val="tx1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8F517DCD-8EF6-4C22-62D7-8208CE0AA2B9}"/>
              </a:ext>
            </a:extLst>
          </p:cNvPr>
          <p:cNvSpPr/>
          <p:nvPr/>
        </p:nvSpPr>
        <p:spPr>
          <a:xfrm>
            <a:off x="9083305" y="3705849"/>
            <a:ext cx="1157090" cy="393219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Position</a:t>
            </a:r>
          </a:p>
        </p:txBody>
      </p:sp>
      <p:sp>
        <p:nvSpPr>
          <p:cNvPr id="43" name="Diamond 42">
            <a:extLst>
              <a:ext uri="{FF2B5EF4-FFF2-40B4-BE49-F238E27FC236}">
                <a16:creationId xmlns:a16="http://schemas.microsoft.com/office/drawing/2014/main" id="{D22D73E8-6034-946D-595D-B6211D2DC40A}"/>
              </a:ext>
            </a:extLst>
          </p:cNvPr>
          <p:cNvSpPr/>
          <p:nvPr/>
        </p:nvSpPr>
        <p:spPr>
          <a:xfrm>
            <a:off x="5257300" y="3628043"/>
            <a:ext cx="1253533" cy="618472"/>
          </a:xfrm>
          <a:prstGeom prst="diamond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D32E4D0-1E49-D585-39C0-AA2770DC37ED}"/>
              </a:ext>
            </a:extLst>
          </p:cNvPr>
          <p:cNvCxnSpPr>
            <a:stCxn id="43" idx="1"/>
            <a:endCxn id="10" idx="3"/>
          </p:cNvCxnSpPr>
          <p:nvPr/>
        </p:nvCxnSpPr>
        <p:spPr>
          <a:xfrm flipH="1" flipV="1">
            <a:off x="4536750" y="3931370"/>
            <a:ext cx="720550" cy="59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57814AA-D457-93E7-DD03-EDEAA8A0C076}"/>
              </a:ext>
            </a:extLst>
          </p:cNvPr>
          <p:cNvCxnSpPr>
            <a:stCxn id="43" idx="3"/>
            <a:endCxn id="6" idx="1"/>
          </p:cNvCxnSpPr>
          <p:nvPr/>
        </p:nvCxnSpPr>
        <p:spPr>
          <a:xfrm flipV="1">
            <a:off x="6510833" y="3931370"/>
            <a:ext cx="763781" cy="5909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E6EA392-DB22-AACC-0BCE-FBA8A5419308}"/>
              </a:ext>
            </a:extLst>
          </p:cNvPr>
          <p:cNvCxnSpPr>
            <a:stCxn id="42" idx="2"/>
            <a:endCxn id="6" idx="3"/>
          </p:cNvCxnSpPr>
          <p:nvPr/>
        </p:nvCxnSpPr>
        <p:spPr>
          <a:xfrm flipH="1">
            <a:off x="8847180" y="3902459"/>
            <a:ext cx="236125" cy="28911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79C52E23-E185-627D-8FF5-A2FB30E61347}"/>
              </a:ext>
            </a:extLst>
          </p:cNvPr>
          <p:cNvSpPr/>
          <p:nvPr/>
        </p:nvSpPr>
        <p:spPr>
          <a:xfrm>
            <a:off x="7128641" y="4721065"/>
            <a:ext cx="1157090" cy="393219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1187EB6F-A0B3-87C4-C577-9BD426A6FFC7}"/>
              </a:ext>
            </a:extLst>
          </p:cNvPr>
          <p:cNvSpPr/>
          <p:nvPr/>
        </p:nvSpPr>
        <p:spPr>
          <a:xfrm>
            <a:off x="7128641" y="5242236"/>
            <a:ext cx="1157090" cy="393219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Room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07FC48F-4402-2C31-7D94-E67A32300E5E}"/>
              </a:ext>
            </a:extLst>
          </p:cNvPr>
          <p:cNvSpPr/>
          <p:nvPr/>
        </p:nvSpPr>
        <p:spPr>
          <a:xfrm>
            <a:off x="3629373" y="5054401"/>
            <a:ext cx="1157090" cy="393219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EID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39B22B2-FC93-3139-BD01-C0556E818159}"/>
              </a:ext>
            </a:extLst>
          </p:cNvPr>
          <p:cNvCxnSpPr>
            <a:stCxn id="12" idx="3"/>
            <a:endCxn id="47" idx="3"/>
          </p:cNvCxnSpPr>
          <p:nvPr/>
        </p:nvCxnSpPr>
        <p:spPr>
          <a:xfrm flipV="1">
            <a:off x="6678723" y="5056698"/>
            <a:ext cx="619370" cy="232874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9C815D9-F6A6-29AD-8652-C963EF6A6C56}"/>
              </a:ext>
            </a:extLst>
          </p:cNvPr>
          <p:cNvCxnSpPr>
            <a:stCxn id="12" idx="3"/>
            <a:endCxn id="48" idx="2"/>
          </p:cNvCxnSpPr>
          <p:nvPr/>
        </p:nvCxnSpPr>
        <p:spPr>
          <a:xfrm>
            <a:off x="6678723" y="5289572"/>
            <a:ext cx="449918" cy="149274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F1760FC-C86B-3C83-B35F-BDCD28B6CF18}"/>
              </a:ext>
            </a:extLst>
          </p:cNvPr>
          <p:cNvCxnSpPr>
            <a:stCxn id="49" idx="6"/>
            <a:endCxn id="12" idx="1"/>
          </p:cNvCxnSpPr>
          <p:nvPr/>
        </p:nvCxnSpPr>
        <p:spPr>
          <a:xfrm>
            <a:off x="4786463" y="5251011"/>
            <a:ext cx="319694" cy="38561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13CDE53F-17A0-8E5C-8536-5435EFDD83CE}"/>
              </a:ext>
            </a:extLst>
          </p:cNvPr>
          <p:cNvSpPr txBox="1"/>
          <p:nvPr/>
        </p:nvSpPr>
        <p:spPr>
          <a:xfrm>
            <a:off x="4788159" y="1342669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EFF2E8B-E873-3056-1180-DD9B3DAD6D30}"/>
              </a:ext>
            </a:extLst>
          </p:cNvPr>
          <p:cNvSpPr txBox="1"/>
          <p:nvPr/>
        </p:nvSpPr>
        <p:spPr>
          <a:xfrm>
            <a:off x="6709068" y="1344344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4AC28E5-69B3-ECF8-7C8A-2B89E1EAD27E}"/>
              </a:ext>
            </a:extLst>
          </p:cNvPr>
          <p:cNvSpPr txBox="1"/>
          <p:nvPr/>
        </p:nvSpPr>
        <p:spPr>
          <a:xfrm>
            <a:off x="8258187" y="923990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50F2A87-2FAE-624D-FF18-8170C018DE8E}"/>
              </a:ext>
            </a:extLst>
          </p:cNvPr>
          <p:cNvSpPr txBox="1"/>
          <p:nvPr/>
        </p:nvSpPr>
        <p:spPr>
          <a:xfrm>
            <a:off x="8078993" y="2151559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D45701C-C6DC-6F6B-436E-7A9AFB6CE98A}"/>
              </a:ext>
            </a:extLst>
          </p:cNvPr>
          <p:cNvSpPr txBox="1"/>
          <p:nvPr/>
        </p:nvSpPr>
        <p:spPr>
          <a:xfrm>
            <a:off x="8080667" y="3208307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9EB30F4-9AE5-84F6-42C5-85BBFF5B0547}"/>
              </a:ext>
            </a:extLst>
          </p:cNvPr>
          <p:cNvSpPr txBox="1"/>
          <p:nvPr/>
        </p:nvSpPr>
        <p:spPr>
          <a:xfrm>
            <a:off x="6816250" y="3049211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15803DF-7E95-364D-E3CE-F4AAF22890DF}"/>
              </a:ext>
            </a:extLst>
          </p:cNvPr>
          <p:cNvSpPr txBox="1"/>
          <p:nvPr/>
        </p:nvSpPr>
        <p:spPr>
          <a:xfrm>
            <a:off x="5029319" y="2116391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2566174-DFAA-59C3-C54D-391AB9ECEC8F}"/>
              </a:ext>
            </a:extLst>
          </p:cNvPr>
          <p:cNvSpPr txBox="1"/>
          <p:nvPr/>
        </p:nvSpPr>
        <p:spPr>
          <a:xfrm>
            <a:off x="6518149" y="2118066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52B2473-B65D-979F-8B78-F5880B077E2F}"/>
              </a:ext>
            </a:extLst>
          </p:cNvPr>
          <p:cNvSpPr txBox="1"/>
          <p:nvPr/>
        </p:nvSpPr>
        <p:spPr>
          <a:xfrm>
            <a:off x="7563188" y="922315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4096D22-F552-663A-DE20-4FA7E63BF5E8}"/>
              </a:ext>
            </a:extLst>
          </p:cNvPr>
          <p:cNvSpPr txBox="1"/>
          <p:nvPr/>
        </p:nvSpPr>
        <p:spPr>
          <a:xfrm>
            <a:off x="6677249" y="3573399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95F720D-118A-4EE2-C470-F67435B4C059}"/>
              </a:ext>
            </a:extLst>
          </p:cNvPr>
          <p:cNvSpPr txBox="1"/>
          <p:nvPr/>
        </p:nvSpPr>
        <p:spPr>
          <a:xfrm>
            <a:off x="4809929" y="3575074"/>
            <a:ext cx="31972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D9BD665-9582-C131-1348-ACF58E914C4F}"/>
              </a:ext>
            </a:extLst>
          </p:cNvPr>
          <p:cNvSpPr/>
          <p:nvPr/>
        </p:nvSpPr>
        <p:spPr>
          <a:xfrm>
            <a:off x="1413372" y="2300148"/>
            <a:ext cx="1075713" cy="393219"/>
          </a:xfrm>
          <a:prstGeom prst="ellipse">
            <a:avLst/>
          </a:prstGeom>
          <a:noFill/>
          <a:ln w="19050">
            <a:solidFill>
              <a:srgbClr val="7889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9DFE172-27EF-0CEC-834C-F9AF968BB471}"/>
              </a:ext>
            </a:extLst>
          </p:cNvPr>
          <p:cNvCxnSpPr>
            <a:stCxn id="4" idx="1"/>
            <a:endCxn id="64" idx="7"/>
          </p:cNvCxnSpPr>
          <p:nvPr/>
        </p:nvCxnSpPr>
        <p:spPr>
          <a:xfrm flipH="1">
            <a:off x="2331550" y="1719054"/>
            <a:ext cx="630957" cy="638680"/>
          </a:xfrm>
          <a:prstGeom prst="line">
            <a:avLst/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61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20" grpId="0" animBg="1"/>
      <p:bldP spid="21" grpId="0" animBg="1"/>
      <p:bldP spid="22" grpId="0" animBg="1"/>
      <p:bldP spid="28" grpId="0"/>
      <p:bldP spid="29" grpId="0"/>
      <p:bldP spid="30" grpId="0" animBg="1"/>
      <p:bldP spid="31" grpId="0" animBg="1"/>
      <p:bldP spid="37" grpId="0" animBg="1"/>
      <p:bldP spid="38" grpId="0" animBg="1"/>
      <p:bldP spid="42" grpId="0" animBg="1"/>
      <p:bldP spid="43" grpId="0" animBg="1"/>
      <p:bldP spid="47" grpId="0" animBg="1"/>
      <p:bldP spid="48" grpId="0" animBg="1"/>
      <p:bldP spid="49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C20C36-E1A2-19A7-8F6D-85E46EC84DB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  <a:p>
            <a:pPr lvl="1"/>
            <a:r>
              <a:rPr lang="en-US" dirty="0"/>
              <a:t>DB Design lifecycle from requirements to physical design</a:t>
            </a:r>
          </a:p>
          <a:p>
            <a:pPr lvl="1"/>
            <a:r>
              <a:rPr lang="en-US" dirty="0"/>
              <a:t>Entity-Relationship (ER) Model and Diagrams</a:t>
            </a:r>
          </a:p>
          <a:p>
            <a:pPr lvl="1"/>
            <a:endParaRPr lang="en-US" sz="700" dirty="0"/>
          </a:p>
          <a:p>
            <a:r>
              <a:rPr lang="en-US" dirty="0"/>
              <a:t>Importance of Good Database Design</a:t>
            </a:r>
          </a:p>
          <a:p>
            <a:pPr lvl="1"/>
            <a:r>
              <a:rPr lang="en-US" dirty="0"/>
              <a:t>Poor database design </a:t>
            </a:r>
            <a:r>
              <a:rPr lang="en-AT" dirty="0">
                <a:sym typeface="Wingdings" panose="05000000000000000000" pitchFamily="2" charset="2"/>
              </a:rPr>
              <a:t></a:t>
            </a:r>
            <a:r>
              <a:rPr lang="en-US" dirty="0"/>
              <a:t> </a:t>
            </a:r>
            <a:r>
              <a:rPr lang="en-US" b="1" dirty="0">
                <a:solidFill>
                  <a:schemeClr val="accent1"/>
                </a:solidFill>
              </a:rPr>
              <a:t>development and maintenance costs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as well as performance problems</a:t>
            </a:r>
          </a:p>
          <a:p>
            <a:pPr lvl="1"/>
            <a:r>
              <a:rPr lang="en-US" dirty="0"/>
              <a:t>Once data is loaded, </a:t>
            </a:r>
            <a:r>
              <a:rPr lang="en-US" b="1" dirty="0">
                <a:solidFill>
                  <a:schemeClr val="accent1"/>
                </a:solidFill>
              </a:rPr>
              <a:t>schema changes very difficult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(data model, or conceptual and logical schema)</a:t>
            </a:r>
          </a:p>
          <a:p>
            <a:pPr lvl="2"/>
            <a:endParaRPr lang="en-US" sz="1000" dirty="0"/>
          </a:p>
          <a:p>
            <a:r>
              <a:rPr lang="en-US" dirty="0"/>
              <a:t>Next Lectures</a:t>
            </a:r>
          </a:p>
          <a:p>
            <a:pPr lvl="1"/>
            <a:r>
              <a:rPr lang="en-US" b="1" dirty="0"/>
              <a:t>03</a:t>
            </a:r>
            <a:r>
              <a:rPr lang="en-US" dirty="0"/>
              <a:t> </a:t>
            </a:r>
            <a:r>
              <a:rPr lang="en-US" b="1" dirty="0">
                <a:solidFill>
                  <a:srgbClr val="7889FB"/>
                </a:solidFill>
              </a:rPr>
              <a:t>Data Modeling II and Normalization</a:t>
            </a:r>
            <a:r>
              <a:rPr lang="en-US" dirty="0"/>
              <a:t> [Oct 27] (ERD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Relational Model)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3EAB1-F127-C540-FA42-25B5B48C79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Summary and Q&amp;A</a:t>
            </a:r>
          </a:p>
        </p:txBody>
      </p:sp>
    </p:spTree>
    <p:extLst>
      <p:ext uri="{BB962C8B-B14F-4D97-AF65-F5344CB8AC3E}">
        <p14:creationId xmlns:p14="http://schemas.microsoft.com/office/powerpoint/2010/main" val="234411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elfolien zur Auswahl">
  <a:themeElements>
    <a:clrScheme name="TU Berlin">
      <a:dk1>
        <a:srgbClr val="434343"/>
      </a:dk1>
      <a:lt1>
        <a:srgbClr val="FFFFFF"/>
      </a:lt1>
      <a:dk2>
        <a:srgbClr val="434343"/>
      </a:dk2>
      <a:lt2>
        <a:srgbClr val="E7E6E6"/>
      </a:lt2>
      <a:accent1>
        <a:srgbClr val="C30D1E"/>
      </a:accent1>
      <a:accent2>
        <a:srgbClr val="B2B2B2"/>
      </a:accent2>
      <a:accent3>
        <a:srgbClr val="FF6C00"/>
      </a:accent3>
      <a:accent4>
        <a:srgbClr val="1F90CC"/>
      </a:accent4>
      <a:accent5>
        <a:srgbClr val="9013FE"/>
      </a:accent5>
      <a:accent6>
        <a:srgbClr val="49CB40"/>
      </a:accent6>
      <a:hlink>
        <a:srgbClr val="C30D1E"/>
      </a:hlink>
      <a:folHlink>
        <a:srgbClr val="C30D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9" id="{246E6033-15ED-8042-86E0-B76FF5BFC716}" vid="{848A7489-E40A-E247-AA59-65F245259B10}"/>
    </a:ext>
  </a:extLst>
</a:theme>
</file>

<file path=ppt/theme/theme2.xml><?xml version="1.0" encoding="utf-8"?>
<a:theme xmlns:a="http://schemas.openxmlformats.org/drawingml/2006/main" name="Master für Folgeseite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C30D1E"/>
      </a:accent1>
      <a:accent2>
        <a:srgbClr val="B2B2B2"/>
      </a:accent2>
      <a:accent3>
        <a:srgbClr val="FF6C00"/>
      </a:accent3>
      <a:accent4>
        <a:srgbClr val="1F90CC"/>
      </a:accent4>
      <a:accent5>
        <a:srgbClr val="9013FE"/>
      </a:accent5>
      <a:accent6>
        <a:srgbClr val="49CB40"/>
      </a:accent6>
      <a:hlink>
        <a:srgbClr val="C30D1E"/>
      </a:hlink>
      <a:folHlink>
        <a:srgbClr val="C30D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rIns="0" rtlCol="0">
        <a:spAutoFit/>
      </a:bodyPr>
      <a:lstStyle>
        <a:defPPr algn="l">
          <a:defRPr sz="16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9" id="{246E6033-15ED-8042-86E0-B76FF5BFC716}" vid="{7CAADE83-5F25-0A48-B83D-03A7471B880E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TU-Berlin-Praesentation-Master-Verlauf-Orange-Rot</Template>
  <TotalTime>0</TotalTime>
  <Words>2850</Words>
  <Application>Microsoft Office PowerPoint</Application>
  <PresentationFormat>Widescreen</PresentationFormat>
  <Paragraphs>582</Paragraphs>
  <Slides>33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Cambria Math</vt:lpstr>
      <vt:lpstr>Consolas</vt:lpstr>
      <vt:lpstr>Wingdings</vt:lpstr>
      <vt:lpstr>Titelfolien zur Auswahl</vt:lpstr>
      <vt:lpstr>Master für Folgeseiten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AMLS - 06 Parameter Servers</dc:title>
  <dc:creator>Matthias Boehm</dc:creator>
  <cp:lastModifiedBy>Matthias Boehm</cp:lastModifiedBy>
  <cp:revision>276</cp:revision>
  <cp:lastPrinted>2021-03-24T16:10:50Z</cp:lastPrinted>
  <dcterms:created xsi:type="dcterms:W3CDTF">2023-02-25T13:39:16Z</dcterms:created>
  <dcterms:modified xsi:type="dcterms:W3CDTF">2026-10-20T16:27:14Z</dcterms:modified>
</cp:coreProperties>
</file>